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6" roundtripDataSignature="AMtx7mimbyi9mYyK5DaQNDzbVvzDJjLq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4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Layout personalizzat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5233212" y="2808881"/>
            <a:ext cx="3665696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2" type="body"/>
          </p:nvPr>
        </p:nvSpPr>
        <p:spPr>
          <a:xfrm>
            <a:off x="4662319" y="3342478"/>
            <a:ext cx="4236589" cy="468203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>
                <a:srgbClr val="75707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5707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3" type="body"/>
          </p:nvPr>
        </p:nvSpPr>
        <p:spPr>
          <a:xfrm>
            <a:off x="7570162" y="4019884"/>
            <a:ext cx="1328738" cy="234553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>
                <a:srgbClr val="75707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5707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" name="Google Shape;19;p16"/>
          <p:cNvCxnSpPr/>
          <p:nvPr/>
        </p:nvCxnSpPr>
        <p:spPr>
          <a:xfrm rot="10800000">
            <a:off x="7986540" y="3950771"/>
            <a:ext cx="851600" cy="0"/>
          </a:xfrm>
          <a:prstGeom prst="straightConnector1">
            <a:avLst/>
          </a:prstGeom>
          <a:noFill/>
          <a:ln cap="flat" cmpd="sng" w="38100">
            <a:solidFill>
              <a:srgbClr val="0066A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648960" y="33471"/>
            <a:ext cx="8027501" cy="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Verdana"/>
              <a:buNone/>
              <a:defRPr b="1" i="0" sz="1625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467546" y="4890194"/>
            <a:ext cx="539552" cy="27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Layout personalizza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5233214" y="2808880"/>
            <a:ext cx="3665696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2" type="body"/>
          </p:nvPr>
        </p:nvSpPr>
        <p:spPr>
          <a:xfrm>
            <a:off x="4662320" y="3342477"/>
            <a:ext cx="4236589" cy="468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707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3" type="body"/>
          </p:nvPr>
        </p:nvSpPr>
        <p:spPr>
          <a:xfrm>
            <a:off x="7570162" y="4019882"/>
            <a:ext cx="1328738" cy="234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Layout personalizzat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5233212" y="2808880"/>
            <a:ext cx="3665696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662320" y="3342477"/>
            <a:ext cx="4236589" cy="468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707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4"/>
          <p:cNvSpPr txBox="1"/>
          <p:nvPr>
            <p:ph idx="3" type="body"/>
          </p:nvPr>
        </p:nvSpPr>
        <p:spPr>
          <a:xfrm>
            <a:off x="7570162" y="4019882"/>
            <a:ext cx="1328738" cy="234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662" y="699542"/>
            <a:ext cx="6750567" cy="3374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/>
        </p:nvSpPr>
        <p:spPr>
          <a:xfrm>
            <a:off x="5905599" y="4962401"/>
            <a:ext cx="3318966" cy="10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Copyright © 2016 SDG group. All rights reserved. www.sdggroup.com</a:t>
            </a:r>
            <a:endParaRPr/>
          </a:p>
        </p:txBody>
      </p:sp>
      <p:sp>
        <p:nvSpPr>
          <p:cNvPr id="12" name="Google Shape;12;p15"/>
          <p:cNvSpPr/>
          <p:nvPr/>
        </p:nvSpPr>
        <p:spPr>
          <a:xfrm>
            <a:off x="-6000" y="102862"/>
            <a:ext cx="6991744" cy="396000"/>
          </a:xfrm>
          <a:custGeom>
            <a:rect b="b" l="l" r="r" t="t"/>
            <a:pathLst>
              <a:path extrusionOk="0" h="561975" w="10624457">
                <a:moveTo>
                  <a:pt x="0" y="0"/>
                </a:moveTo>
                <a:lnTo>
                  <a:pt x="10624457" y="0"/>
                </a:lnTo>
                <a:lnTo>
                  <a:pt x="10267105" y="561975"/>
                </a:lnTo>
                <a:lnTo>
                  <a:pt x="0" y="561975"/>
                </a:lnTo>
                <a:lnTo>
                  <a:pt x="0" y="0"/>
                </a:lnTo>
                <a:close/>
              </a:path>
            </a:pathLst>
          </a:custGeom>
          <a:solidFill>
            <a:srgbClr val="0071AA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5"/>
          <p:cNvSpPr/>
          <p:nvPr/>
        </p:nvSpPr>
        <p:spPr>
          <a:xfrm flipH="1">
            <a:off x="2771800" y="498862"/>
            <a:ext cx="3972106" cy="4602685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-36512" y="606479"/>
            <a:ext cx="6876256" cy="4495068"/>
          </a:xfrm>
          <a:prstGeom prst="rect">
            <a:avLst/>
          </a:prstGeom>
          <a:solidFill>
            <a:schemeClr val="lt1">
              <a:alpha val="41960"/>
            </a:scheme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2" y="5022057"/>
            <a:ext cx="9142332" cy="121443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7"/>
          <p:cNvSpPr/>
          <p:nvPr/>
        </p:nvSpPr>
        <p:spPr>
          <a:xfrm>
            <a:off x="59" y="117489"/>
            <a:ext cx="7752863" cy="270000"/>
          </a:xfrm>
          <a:custGeom>
            <a:rect b="b" l="l" r="r" t="t"/>
            <a:pathLst>
              <a:path extrusionOk="0" h="561975" w="10624457">
                <a:moveTo>
                  <a:pt x="0" y="0"/>
                </a:moveTo>
                <a:lnTo>
                  <a:pt x="10624457" y="0"/>
                </a:lnTo>
                <a:lnTo>
                  <a:pt x="10267105" y="561975"/>
                </a:lnTo>
                <a:lnTo>
                  <a:pt x="0" y="561975"/>
                </a:lnTo>
                <a:lnTo>
                  <a:pt x="0" y="0"/>
                </a:lnTo>
                <a:close/>
              </a:path>
            </a:pathLst>
          </a:custGeom>
          <a:solidFill>
            <a:srgbClr val="0071AA"/>
          </a:solidFill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2" y="5022057"/>
            <a:ext cx="9142332" cy="121443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3"/>
          <p:cNvSpPr/>
          <p:nvPr/>
        </p:nvSpPr>
        <p:spPr>
          <a:xfrm>
            <a:off x="57" y="117489"/>
            <a:ext cx="7752863" cy="270000"/>
          </a:xfrm>
          <a:custGeom>
            <a:rect b="b" l="l" r="r" t="t"/>
            <a:pathLst>
              <a:path extrusionOk="0" h="561975" w="10624457">
                <a:moveTo>
                  <a:pt x="0" y="0"/>
                </a:moveTo>
                <a:lnTo>
                  <a:pt x="10624457" y="0"/>
                </a:lnTo>
                <a:lnTo>
                  <a:pt x="10267105" y="561975"/>
                </a:lnTo>
                <a:lnTo>
                  <a:pt x="0" y="561975"/>
                </a:lnTo>
                <a:lnTo>
                  <a:pt x="0" y="0"/>
                </a:lnTo>
                <a:close/>
              </a:path>
            </a:pathLst>
          </a:custGeom>
          <a:solidFill>
            <a:srgbClr val="0071AA"/>
          </a:solidFill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lFLFxVUUD74&amp;ab_channel=J.RobertoLeonCru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iteseerx.ist.psu.edu/viewdoc/download?doi=10.1.1.370.9611&amp;rep=rep1&amp;type=pdf#:~:text=Programmers%20spend%2050.1%25%20of%20their,spent%20programming%20is%20spent%20debugging.&amp;text=Total%20estimated%20cost%20of%20debugging%20is%20%24312bn%20per%20year.&amp;text=RDBs%20reduce%20time%20spent%20debugging%20by%2026%25.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idx="3" type="body"/>
          </p:nvPr>
        </p:nvSpPr>
        <p:spPr>
          <a:xfrm>
            <a:off x="4932040" y="4011910"/>
            <a:ext cx="3894852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100"/>
              <a:buNone/>
            </a:pPr>
            <a:r>
              <a:rPr lang="es-ES"/>
              <a:t>Curso 2020-2021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>
                <a:srgbClr val="757070"/>
              </a:buClr>
              <a:buSzPts val="1100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>
                <a:srgbClr val="757070"/>
              </a:buClr>
              <a:buSzPts val="1100"/>
              <a:buNone/>
            </a:pPr>
            <a:r>
              <a:rPr b="1" lang="es-ES"/>
              <a:t>Entornos de desarrollo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>
                <a:srgbClr val="757070"/>
              </a:buClr>
              <a:buSzPts val="1100"/>
              <a:buNone/>
            </a:pPr>
            <a:r>
              <a:rPr b="1" lang="es-ES"/>
              <a:t>Desarrollo de Aplicaciones Multiplataforma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2504362" y="2571750"/>
            <a:ext cx="6655984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2.1 Uso de del depurador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10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157" name="Google Shape;157;p10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158" name="Google Shape;158;p10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0" name="Google Shape;160;p10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1" name="Google Shape;161;p10"/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Encontrar errores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341393" y="1008822"/>
            <a:ext cx="7992925" cy="821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parte derecha podemos ver una lista de las variables y su valor en el momento en el que se paró la ejecución por el breakpoint.</a:t>
            </a:r>
            <a:endParaRPr/>
          </a:p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23557" l="73026" r="1314" t="6763"/>
          <a:stretch/>
        </p:blipFill>
        <p:spPr>
          <a:xfrm>
            <a:off x="6134568" y="1415862"/>
            <a:ext cx="2668039" cy="3528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1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171" name="Google Shape;171;p11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3" name="Google Shape;173;p11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4" name="Google Shape;174;p11"/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Encontrar errores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341393" y="1008822"/>
            <a:ext cx="7992925" cy="567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la izquierda tendremos nuestra pila de llamadas, para ver el orden en el que se llaman las funciones</a:t>
            </a:r>
            <a:endParaRPr/>
          </a:p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 b="17535" l="-480" r="74857" t="12413"/>
          <a:stretch/>
        </p:blipFill>
        <p:spPr>
          <a:xfrm>
            <a:off x="3239852" y="1342583"/>
            <a:ext cx="2664295" cy="354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2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183" name="Google Shape;183;p12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184" name="Google Shape;184;p12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86" name="Google Shape;186;p12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7" name="Google Shape;187;p12"/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Encontrar errores</a:t>
            </a:r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341393" y="1008822"/>
            <a:ext cx="7992925" cy="821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Cuando vamos pasando de breakpoint en breakpoint, podemos ver cómo se van actualizando las variables (se ponen de amarillo)</a:t>
            </a:r>
            <a:endParaRPr/>
          </a:p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184" y="1271414"/>
            <a:ext cx="2699523" cy="3619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13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196" name="Google Shape;196;p13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197" name="Google Shape;197;p13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99" name="Google Shape;199;p13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0" name="Google Shape;200;p13"/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Encontrar errores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341393" y="1008822"/>
            <a:ext cx="7992925" cy="821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seleccionamos la pestaña de ‘Breakpoints’ podemos activar/desactivar los breakpoints, y parar la ejecución añadiendo alguna condición, por ejemplo cuando se haya ejecutado ese breakpoint X número de veces</a:t>
            </a:r>
            <a:endParaRPr/>
          </a:p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6631" y="1505575"/>
            <a:ext cx="3597369" cy="308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14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209" name="Google Shape;209;p14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210" name="Google Shape;210;p14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12" name="Google Shape;212;p14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3" name="Google Shape;213;p14"/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Vídeos y páginas de refuerzo</a:t>
            </a:r>
            <a:endParaRPr/>
          </a:p>
        </p:txBody>
      </p:sp>
      <p:sp>
        <p:nvSpPr>
          <p:cNvPr id="214" name="Google Shape;214;p14"/>
          <p:cNvSpPr txBox="1"/>
          <p:nvPr/>
        </p:nvSpPr>
        <p:spPr>
          <a:xfrm>
            <a:off x="341393" y="1008822"/>
            <a:ext cx="7992925" cy="821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https://www.youtube.com/watch?v=lFLFxVUUD74&amp;ab_channel=J.RobertoLeonCruz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http://chuwiki.chuidiang.org/index.php?title=Empezando_con_el_debugger_de_eclipse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2.1 Uso del depurador</a:t>
            </a:r>
            <a:endParaRPr/>
          </a:p>
        </p:txBody>
      </p:sp>
      <p:grpSp>
        <p:nvGrpSpPr>
          <p:cNvPr id="54" name="Google Shape;54;p2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7" name="Google Shape;57;p2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8" name="Google Shape;58;p2"/>
          <p:cNvSpPr txBox="1"/>
          <p:nvPr/>
        </p:nvSpPr>
        <p:spPr>
          <a:xfrm>
            <a:off x="560336" y="562650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Definicion</a:t>
            </a:r>
            <a:endParaRPr b="1" sz="1100">
              <a:solidFill>
                <a:srgbClr val="2E75B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Solucionando el error java.lang.NoClassDefFoundError:  com/google/inject/Provider – Jose Alberto Benítez Andrades"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609892" cy="3105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ile java class from memory failed and two different error output in cmd  and netbean ide - Stack Overflow"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5816" y="1960260"/>
            <a:ext cx="53911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70" name="Google Shape;70;p3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1" name="Google Shape;71;p3"/>
          <p:cNvSpPr txBox="1"/>
          <p:nvPr/>
        </p:nvSpPr>
        <p:spPr>
          <a:xfrm>
            <a:off x="560336" y="562650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Encontrar errores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440725" y="977933"/>
            <a:ext cx="7992925" cy="2345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de las tareas más comunes del programador pero más infravaloradas es la capacidad que tiene de encontrar errores en un código y de solucionarlos. De hecho, un </a:t>
            </a:r>
            <a:r>
              <a:rPr lang="es-ES" sz="11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50% del tiempo </a:t>
            </a: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los trabajadores se emplea para encontrar errores en el código (según un cuestionario rellenado por programadores en USA)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Encontrar errores en el código de forma manual, sin ayuda y sin estrategia puede ser un proceso estresante que dificulta que acabemos las tareas que tengamos que hacer.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por ello que la mayoría de los IDE ofrecen una herramienta llamada </a:t>
            </a:r>
            <a:r>
              <a:rPr b="1" i="1"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debugger (depurador)</a:t>
            </a: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nos ayuda a detectar y corregir errores.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depurar nuestro código en eclipse, tenemos que hacer click en la cucaracha de la barra de herramientas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278" y="3469872"/>
            <a:ext cx="9144000" cy="33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81" name="Google Shape;81;p4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83" name="Google Shape;83;p4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4" name="Google Shape;84;p4"/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311268" y="1029460"/>
            <a:ext cx="7992925" cy="285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a depurar un ejemplo: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Yo he creado un programa que le pide a un usuario un número en bucle mientras no me introduzca un 0. Cuando le cojo el numero, calculo si es divisor de 5 y le informo de si es divisible por 5 o no.</a:t>
            </a:r>
            <a:endParaRPr/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388" y="1835921"/>
            <a:ext cx="69437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650" y="3975150"/>
            <a:ext cx="43243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5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94" name="Google Shape;94;p5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97" name="Google Shape;97;p5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8" name="Google Shape;98;p5"/>
          <p:cNvSpPr txBox="1"/>
          <p:nvPr/>
        </p:nvSpPr>
        <p:spPr>
          <a:xfrm>
            <a:off x="560336" y="562650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Encontrar errores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440725" y="977933"/>
            <a:ext cx="7992925" cy="3107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lo general lo que hace un depurador es analizar el código del software paso a paso, y para ello se establecen unos </a:t>
            </a:r>
            <a:r>
              <a:rPr b="1" i="1"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puntos de control o breakpoints</a:t>
            </a: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lugar donde la ejecución del código se parará, y cuando el usuario lo desee, se retomará la ejecución desde el mismo punto.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para el programa en un punto por dos factores:</a:t>
            </a:r>
            <a:endParaRPr/>
          </a:p>
          <a:p>
            <a:pPr indent="-171450" lvl="1" marL="745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b="0" i="0" lang="es-E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Poder ver en qué estado se encuentra nuestro programa, es decir, qué valores tienen nuestras variables, si ha ocurrido ya un error</a:t>
            </a:r>
            <a:endParaRPr/>
          </a:p>
          <a:p>
            <a:pPr indent="-171450" lvl="1" marL="745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b="0" i="0" lang="es-E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poder descartar errores, puesto que si se llega bien a un breakpoint quiere decir que no ha ocurrido ningún error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Eclipse, para poder crear breakpoints, tenemos que hacer click en la banda grisácea que hay al lado izquierdo del código, y aparecerá una bola azul.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breakpoint significa que la ejecución se parará allí.</a:t>
            </a:r>
            <a:endParaRPr/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107" name="Google Shape;107;p6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09" name="Google Shape;109;p6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0" name="Google Shape;110;p6"/>
          <p:cNvSpPr txBox="1"/>
          <p:nvPr/>
        </p:nvSpPr>
        <p:spPr>
          <a:xfrm>
            <a:off x="560336" y="562650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Encontrar errores</a:t>
            </a:r>
            <a:endParaRPr/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769" y="1138578"/>
            <a:ext cx="72675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7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119" name="Google Shape;119;p7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21" name="Google Shape;121;p7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2" name="Google Shape;122;p7"/>
          <p:cNvSpPr txBox="1"/>
          <p:nvPr/>
        </p:nvSpPr>
        <p:spPr>
          <a:xfrm>
            <a:off x="560336" y="562650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Encontrar errores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440725" y="977933"/>
            <a:ext cx="7992925" cy="36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Antes de ver la ejecución del depurador, tenemos que activar la vista de Debug que tenemos en Eclipse:</a:t>
            </a:r>
            <a:endParaRPr/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309781"/>
            <a:ext cx="3141570" cy="3525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8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132" name="Google Shape;132;p8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34" name="Google Shape;134;p8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5" name="Google Shape;135;p8"/>
          <p:cNvSpPr txBox="1"/>
          <p:nvPr/>
        </p:nvSpPr>
        <p:spPr>
          <a:xfrm>
            <a:off x="560336" y="562650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Encontrar errores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440725" y="977933"/>
            <a:ext cx="7992925" cy="36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Char char="▪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interfaz se nos va a actualizar con varias opciones que no teníamos antes:</a:t>
            </a:r>
            <a:endParaRPr/>
          </a:p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807" y="1297025"/>
            <a:ext cx="7992925" cy="389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idx="12" type="sldNum"/>
          </p:nvPr>
        </p:nvSpPr>
        <p:spPr>
          <a:xfrm>
            <a:off x="0" y="4889916"/>
            <a:ext cx="539262" cy="27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9"/>
          <p:cNvSpPr txBox="1"/>
          <p:nvPr>
            <p:ph type="title"/>
          </p:nvPr>
        </p:nvSpPr>
        <p:spPr>
          <a:xfrm>
            <a:off x="179340" y="114346"/>
            <a:ext cx="7295612" cy="26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475" lIns="98975" spcFirstLastPara="1" rIns="98975" wrap="square" tIns="49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-ES"/>
              <a:t>2. Instalación y uso de entornos de desarrollo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85847" y="469368"/>
            <a:ext cx="8367885" cy="359313"/>
            <a:chOff x="274216" y="780591"/>
            <a:chExt cx="9372448" cy="479082"/>
          </a:xfrm>
        </p:grpSpPr>
        <p:sp>
          <p:nvSpPr>
            <p:cNvPr id="145" name="Google Shape;145;p9"/>
            <p:cNvSpPr/>
            <p:nvPr/>
          </p:nvSpPr>
          <p:spPr>
            <a:xfrm rot="-5400000">
              <a:off x="327258" y="892742"/>
              <a:ext cx="398881" cy="334981"/>
            </a:xfrm>
            <a:prstGeom prst="rtTriangle">
              <a:avLst/>
            </a:prstGeom>
            <a:solidFill>
              <a:srgbClr val="007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 rot="-5400000">
              <a:off x="242266" y="812541"/>
              <a:ext cx="398881" cy="334981"/>
            </a:xfrm>
            <a:prstGeom prst="rtTriangle">
              <a:avLst/>
            </a:prstGeom>
            <a:solidFill>
              <a:srgbClr val="0071AA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47" name="Google Shape;147;p9"/>
            <p:cNvCxnSpPr/>
            <p:nvPr/>
          </p:nvCxnSpPr>
          <p:spPr>
            <a:xfrm>
              <a:off x="790664" y="1246973"/>
              <a:ext cx="8856000" cy="0"/>
            </a:xfrm>
            <a:prstGeom prst="straightConnector1">
              <a:avLst/>
            </a:prstGeom>
            <a:noFill/>
            <a:ln cap="flat" cmpd="sng" w="952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8" name="Google Shape;148;p9"/>
          <p:cNvSpPr txBox="1"/>
          <p:nvPr/>
        </p:nvSpPr>
        <p:spPr>
          <a:xfrm>
            <a:off x="508728" y="560408"/>
            <a:ext cx="7945004" cy="2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2E75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Encontrar errores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503873" y="1359443"/>
            <a:ext cx="7992925" cy="3107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Estos botones nos permiten ir moviéndonos entre breakpoints, es decir, poder reiniciar el código y pararlo. Explico los botones desde la izquierda: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Arial"/>
              <a:buChar char="•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primer botón desactiva todos los breakpoints que haya en el código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Arial"/>
              <a:buChar char="•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botón de play lo que hace es continuar la ejecución hasta el siguiente breakpoint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Arial"/>
              <a:buChar char="•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siguiente botón nos permite parar el programa, haya breakpoint o no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Arial"/>
              <a:buChar char="•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botón rojo sirve para parar la ejecución del depurador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Arial"/>
              <a:buChar char="•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siguiente botón que es una flecha que se mete entre dos puntos se llama </a:t>
            </a:r>
            <a:r>
              <a:rPr i="1"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Into</a:t>
            </a: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lo que hace este botón es, si nuestro breakpoint está apuntando a una función, se mete dentro de dicha función en su primera línea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Arial"/>
              <a:buChar char="•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siguiente botón es </a:t>
            </a:r>
            <a:r>
              <a:rPr i="1"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Over</a:t>
            </a: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lo que hace es avanzar un paso la ejecución del programa, pero sin meterse en funciones.</a:t>
            </a:r>
            <a:endParaRPr/>
          </a:p>
          <a:p>
            <a:pPr indent="-171450" lvl="0" marL="288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1AA"/>
              </a:buClr>
              <a:buSzPts val="1100"/>
              <a:buFont typeface="Arial"/>
              <a:buChar char="•"/>
            </a:pPr>
            <a:r>
              <a:rPr lang="es-E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último botón lo que hace es salir del método en el que estemos.</a:t>
            </a:r>
            <a:endParaRPr/>
          </a:p>
          <a:p>
            <a:pPr indent="0" lvl="0" marL="11654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94879" l="6922" r="78725" t="1411"/>
          <a:stretch/>
        </p:blipFill>
        <p:spPr>
          <a:xfrm>
            <a:off x="611560" y="928323"/>
            <a:ext cx="2376435" cy="29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9_Personalizza struttur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0_Personalizza struttur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SDG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2016-07-07T09:32:57Z</dcterms:created>
  <dc:creator>Manuel García Bernal</dc:creator>
</cp:coreProperties>
</file>