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50" roundtripDataSignature="AMtx7miSXxFOcmI98aI+1z1aoNE7bWXp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CenturyGothic-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15" name="Shape 15"/>
        <p:cNvGrpSpPr/>
        <p:nvPr/>
      </p:nvGrpSpPr>
      <p:grpSpPr>
        <a:xfrm>
          <a:off x="0" y="0"/>
          <a:ext cx="0" cy="0"/>
          <a:chOff x="0" y="0"/>
          <a:chExt cx="0" cy="0"/>
        </a:xfrm>
      </p:grpSpPr>
      <p:sp>
        <p:nvSpPr>
          <p:cNvPr id="16" name="Google Shape;16;p40"/>
          <p:cNvSpPr txBox="1"/>
          <p:nvPr>
            <p:ph idx="1" type="body"/>
          </p:nvPr>
        </p:nvSpPr>
        <p:spPr>
          <a:xfrm>
            <a:off x="5233212" y="2808881"/>
            <a:ext cx="3665696" cy="342900"/>
          </a:xfrm>
          <a:prstGeom prst="rect">
            <a:avLst/>
          </a:prstGeom>
          <a:noFill/>
          <a:ln>
            <a:noFill/>
          </a:ln>
        </p:spPr>
        <p:txBody>
          <a:bodyPr anchorCtr="0" anchor="t" bIns="42175" lIns="84375" spcFirstLastPara="1" rIns="84375" wrap="square" tIns="42175">
            <a:noAutofit/>
          </a:bodyPr>
          <a:lstStyle>
            <a:lvl1pPr indent="-228600" lvl="0" marL="457200" marR="0" rtl="0" algn="r">
              <a:lnSpc>
                <a:spcPct val="90000"/>
              </a:lnSpc>
              <a:spcBef>
                <a:spcPts val="923"/>
              </a:spcBef>
              <a:spcAft>
                <a:spcPts val="0"/>
              </a:spcAft>
              <a:buClr>
                <a:srgbClr val="3A3838"/>
              </a:buClr>
              <a:buSzPts val="1800"/>
              <a:buFont typeface="Arial"/>
              <a:buNone/>
              <a:defRPr b="0" i="0" sz="1800" u="none" cap="none" strike="noStrike">
                <a:solidFill>
                  <a:srgbClr val="3A3838"/>
                </a:solidFill>
                <a:latin typeface="Century Gothic"/>
                <a:ea typeface="Century Gothic"/>
                <a:cs typeface="Century Gothic"/>
                <a:sym typeface="Century Gothic"/>
              </a:defRPr>
            </a:lvl1pPr>
            <a:lvl2pPr indent="-368300" lvl="1" marL="914400" marR="0" rtl="0" algn="l">
              <a:lnSpc>
                <a:spcPct val="90000"/>
              </a:lnSpc>
              <a:spcBef>
                <a:spcPts val="46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62"/>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6550" lvl="3" marL="1828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17" name="Google Shape;17;p40"/>
          <p:cNvSpPr txBox="1"/>
          <p:nvPr>
            <p:ph idx="2" type="body"/>
          </p:nvPr>
        </p:nvSpPr>
        <p:spPr>
          <a:xfrm>
            <a:off x="4662319" y="3342478"/>
            <a:ext cx="4236589" cy="468203"/>
          </a:xfrm>
          <a:prstGeom prst="rect">
            <a:avLst/>
          </a:prstGeom>
          <a:noFill/>
          <a:ln>
            <a:noFill/>
          </a:ln>
        </p:spPr>
        <p:txBody>
          <a:bodyPr anchorCtr="0" anchor="t" bIns="42175" lIns="84375" spcFirstLastPara="1" rIns="84375" wrap="square" tIns="42175">
            <a:noAutofit/>
          </a:bodyPr>
          <a:lstStyle>
            <a:lvl1pPr indent="-228600" lvl="0" marL="457200" marR="0" rtl="0" algn="r">
              <a:lnSpc>
                <a:spcPct val="90000"/>
              </a:lnSpc>
              <a:spcBef>
                <a:spcPts val="923"/>
              </a:spcBef>
              <a:spcAft>
                <a:spcPts val="0"/>
              </a:spcAft>
              <a:buClr>
                <a:srgbClr val="757070"/>
              </a:buClr>
              <a:buSzPts val="1300"/>
              <a:buFont typeface="Arial"/>
              <a:buNone/>
              <a:defRPr b="0" i="0" sz="1300" u="none" cap="none" strike="noStrike">
                <a:solidFill>
                  <a:srgbClr val="757070"/>
                </a:solidFill>
                <a:latin typeface="Century Gothic"/>
                <a:ea typeface="Century Gothic"/>
                <a:cs typeface="Century Gothic"/>
                <a:sym typeface="Century Gothic"/>
              </a:defRPr>
            </a:lvl1pPr>
            <a:lvl2pPr indent="-368300" lvl="1" marL="914400" marR="0" rtl="0" algn="l">
              <a:lnSpc>
                <a:spcPct val="90000"/>
              </a:lnSpc>
              <a:spcBef>
                <a:spcPts val="46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62"/>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6550" lvl="3" marL="1828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18" name="Google Shape;18;p40"/>
          <p:cNvSpPr txBox="1"/>
          <p:nvPr>
            <p:ph idx="3" type="body"/>
          </p:nvPr>
        </p:nvSpPr>
        <p:spPr>
          <a:xfrm>
            <a:off x="7570162" y="4019884"/>
            <a:ext cx="1328738" cy="234553"/>
          </a:xfrm>
          <a:prstGeom prst="rect">
            <a:avLst/>
          </a:prstGeom>
          <a:noFill/>
          <a:ln>
            <a:noFill/>
          </a:ln>
        </p:spPr>
        <p:txBody>
          <a:bodyPr anchorCtr="0" anchor="t" bIns="42175" lIns="84375" spcFirstLastPara="1" rIns="84375" wrap="square" tIns="42175">
            <a:noAutofit/>
          </a:bodyPr>
          <a:lstStyle>
            <a:lvl1pPr indent="-228600" lvl="0" marL="457200" marR="0" rtl="0" algn="r">
              <a:lnSpc>
                <a:spcPct val="90000"/>
              </a:lnSpc>
              <a:spcBef>
                <a:spcPts val="923"/>
              </a:spcBef>
              <a:spcAft>
                <a:spcPts val="0"/>
              </a:spcAft>
              <a:buClr>
                <a:srgbClr val="757070"/>
              </a:buClr>
              <a:buSzPts val="1100"/>
              <a:buFont typeface="Arial"/>
              <a:buNone/>
              <a:defRPr b="0" i="0" sz="1100" u="none" cap="none" strike="noStrike">
                <a:solidFill>
                  <a:srgbClr val="757070"/>
                </a:solidFill>
                <a:latin typeface="Century Gothic"/>
                <a:ea typeface="Century Gothic"/>
                <a:cs typeface="Century Gothic"/>
                <a:sym typeface="Century Gothic"/>
              </a:defRPr>
            </a:lvl1pPr>
            <a:lvl2pPr indent="-368300" lvl="1" marL="914400" marR="0" rtl="0" algn="l">
              <a:lnSpc>
                <a:spcPct val="90000"/>
              </a:lnSpc>
              <a:spcBef>
                <a:spcPts val="46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62"/>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6550" lvl="3" marL="1828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cxnSp>
        <p:nvCxnSpPr>
          <p:cNvPr id="19" name="Google Shape;19;p40"/>
          <p:cNvCxnSpPr/>
          <p:nvPr/>
        </p:nvCxnSpPr>
        <p:spPr>
          <a:xfrm rot="10800000">
            <a:off x="7986540" y="3950771"/>
            <a:ext cx="851600" cy="0"/>
          </a:xfrm>
          <a:prstGeom prst="straightConnector1">
            <a:avLst/>
          </a:prstGeom>
          <a:noFill/>
          <a:ln cap="flat" cmpd="sng" w="38100">
            <a:solidFill>
              <a:srgbClr val="0066A7"/>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3" name="Shape 23"/>
        <p:cNvGrpSpPr/>
        <p:nvPr/>
      </p:nvGrpSpPr>
      <p:grpSpPr>
        <a:xfrm>
          <a:off x="0" y="0"/>
          <a:ext cx="0" cy="0"/>
          <a:chOff x="0" y="0"/>
          <a:chExt cx="0" cy="0"/>
        </a:xfrm>
      </p:grpSpPr>
      <p:sp>
        <p:nvSpPr>
          <p:cNvPr id="24" name="Google Shape;24;p4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lvl1pPr lvl="0" marR="0" rtl="0" algn="l">
              <a:lnSpc>
                <a:spcPct val="90000"/>
              </a:lnSpc>
              <a:spcBef>
                <a:spcPts val="0"/>
              </a:spcBef>
              <a:spcAft>
                <a:spcPts val="0"/>
              </a:spcAft>
              <a:buClr>
                <a:schemeClr val="lt1"/>
              </a:buClr>
              <a:buSzPts val="1400"/>
              <a:buFont typeface="Century Gothic"/>
              <a:buNone/>
              <a:defRPr b="0" i="0" sz="1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Título">
    <p:spTree>
      <p:nvGrpSpPr>
        <p:cNvPr id="25" name="Shape 25"/>
        <p:cNvGrpSpPr/>
        <p:nvPr/>
      </p:nvGrpSpPr>
      <p:grpSpPr>
        <a:xfrm>
          <a:off x="0" y="0"/>
          <a:ext cx="0" cy="0"/>
          <a:chOff x="0" y="0"/>
          <a:chExt cx="0" cy="0"/>
        </a:xfrm>
      </p:grpSpPr>
      <p:sp>
        <p:nvSpPr>
          <p:cNvPr id="26" name="Google Shape;26;p4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lvl1pPr lvl="0" marR="0" rtl="0" algn="l">
              <a:lnSpc>
                <a:spcPct val="90000"/>
              </a:lnSpc>
              <a:spcBef>
                <a:spcPts val="0"/>
              </a:spcBef>
              <a:spcAft>
                <a:spcPts val="0"/>
              </a:spcAft>
              <a:buClr>
                <a:schemeClr val="lt1"/>
              </a:buClr>
              <a:buSzPts val="1400"/>
              <a:buFont typeface="Century Gothic"/>
              <a:buNone/>
              <a:defRPr b="0" i="0" sz="1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7" name="Shape 27"/>
        <p:cNvGrpSpPr/>
        <p:nvPr/>
      </p:nvGrpSpPr>
      <p:grpSpPr>
        <a:xfrm>
          <a:off x="0" y="0"/>
          <a:ext cx="0" cy="0"/>
          <a:chOff x="0" y="0"/>
          <a:chExt cx="0" cy="0"/>
        </a:xfrm>
      </p:grpSpPr>
      <p:sp>
        <p:nvSpPr>
          <p:cNvPr id="28" name="Google Shape;28;p44"/>
          <p:cNvSpPr txBox="1"/>
          <p:nvPr>
            <p:ph type="title"/>
          </p:nvPr>
        </p:nvSpPr>
        <p:spPr>
          <a:xfrm>
            <a:off x="648960" y="33471"/>
            <a:ext cx="8027501" cy="486055"/>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1625"/>
              <a:buFont typeface="Verdana"/>
              <a:buNone/>
              <a:defRPr b="1" i="0" sz="1625"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4"/>
          <p:cNvSpPr txBox="1"/>
          <p:nvPr>
            <p:ph idx="12" type="sldNum"/>
          </p:nvPr>
        </p:nvSpPr>
        <p:spPr>
          <a:xfrm>
            <a:off x="467546" y="4890194"/>
            <a:ext cx="539552" cy="27384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alibri"/>
                <a:ea typeface="Calibri"/>
                <a:cs typeface="Calibri"/>
                <a:sym typeface="Calibri"/>
              </a:defRPr>
            </a:lvl1pPr>
            <a:lvl2pPr indent="0" lvl="1" marL="0" marR="0" rtl="0" algn="l">
              <a:spcBef>
                <a:spcPts val="0"/>
              </a:spcBef>
              <a:buNone/>
              <a:defRPr sz="1800">
                <a:solidFill>
                  <a:schemeClr val="lt1"/>
                </a:solidFill>
                <a:latin typeface="Calibri"/>
                <a:ea typeface="Calibri"/>
                <a:cs typeface="Calibri"/>
                <a:sym typeface="Calibri"/>
              </a:defRPr>
            </a:lvl2pPr>
            <a:lvl3pPr indent="0" lvl="2" marL="0" marR="0" rtl="0" algn="l">
              <a:spcBef>
                <a:spcPts val="0"/>
              </a:spcBef>
              <a:buNone/>
              <a:defRPr sz="1800">
                <a:solidFill>
                  <a:schemeClr val="lt1"/>
                </a:solidFill>
                <a:latin typeface="Calibri"/>
                <a:ea typeface="Calibri"/>
                <a:cs typeface="Calibri"/>
                <a:sym typeface="Calibri"/>
              </a:defRPr>
            </a:lvl3pPr>
            <a:lvl4pPr indent="0" lvl="3" marL="0" marR="0" rtl="0" algn="l">
              <a:spcBef>
                <a:spcPts val="0"/>
              </a:spcBef>
              <a:buNone/>
              <a:defRPr sz="1800">
                <a:solidFill>
                  <a:schemeClr val="lt1"/>
                </a:solidFill>
                <a:latin typeface="Calibri"/>
                <a:ea typeface="Calibri"/>
                <a:cs typeface="Calibri"/>
                <a:sym typeface="Calibri"/>
              </a:defRPr>
            </a:lvl4pPr>
            <a:lvl5pPr indent="0" lvl="4" marL="0" marR="0" rtl="0" algn="l">
              <a:spcBef>
                <a:spcPts val="0"/>
              </a:spcBef>
              <a:buNone/>
              <a:defRPr sz="1800">
                <a:solidFill>
                  <a:schemeClr val="lt1"/>
                </a:solidFill>
                <a:latin typeface="Calibri"/>
                <a:ea typeface="Calibri"/>
                <a:cs typeface="Calibri"/>
                <a:sym typeface="Calibri"/>
              </a:defRPr>
            </a:lvl5pPr>
            <a:lvl6pPr indent="0" lvl="5" marL="0" marR="0" rtl="0" algn="l">
              <a:spcBef>
                <a:spcPts val="0"/>
              </a:spcBef>
              <a:buNone/>
              <a:defRPr sz="1800">
                <a:solidFill>
                  <a:schemeClr val="lt1"/>
                </a:solidFill>
                <a:latin typeface="Calibri"/>
                <a:ea typeface="Calibri"/>
                <a:cs typeface="Calibri"/>
                <a:sym typeface="Calibri"/>
              </a:defRPr>
            </a:lvl6pPr>
            <a:lvl7pPr indent="0" lvl="6" marL="0" marR="0" rtl="0" algn="l">
              <a:spcBef>
                <a:spcPts val="0"/>
              </a:spcBef>
              <a:buNone/>
              <a:defRPr sz="1800">
                <a:solidFill>
                  <a:schemeClr val="lt1"/>
                </a:solidFill>
                <a:latin typeface="Calibri"/>
                <a:ea typeface="Calibri"/>
                <a:cs typeface="Calibri"/>
                <a:sym typeface="Calibri"/>
              </a:defRPr>
            </a:lvl7pPr>
            <a:lvl8pPr indent="0" lvl="7" marL="0" marR="0" rtl="0" algn="l">
              <a:spcBef>
                <a:spcPts val="0"/>
              </a:spcBef>
              <a:buNone/>
              <a:defRPr sz="1800">
                <a:solidFill>
                  <a:schemeClr val="lt1"/>
                </a:solidFill>
                <a:latin typeface="Calibri"/>
                <a:ea typeface="Calibri"/>
                <a:cs typeface="Calibri"/>
                <a:sym typeface="Calibri"/>
              </a:defRPr>
            </a:lvl8pPr>
            <a:lvl9pPr indent="0" lvl="8" marL="0" marR="0" rtl="0" algn="l">
              <a:spcBef>
                <a:spcPts val="0"/>
              </a:spcBef>
              <a:buNone/>
              <a:defRPr sz="18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31" name="Shape 31"/>
        <p:cNvGrpSpPr/>
        <p:nvPr/>
      </p:nvGrpSpPr>
      <p:grpSpPr>
        <a:xfrm>
          <a:off x="0" y="0"/>
          <a:ext cx="0" cy="0"/>
          <a:chOff x="0" y="0"/>
          <a:chExt cx="0" cy="0"/>
        </a:xfrm>
      </p:grpSpPr>
      <p:sp>
        <p:nvSpPr>
          <p:cNvPr id="32" name="Google Shape;32;p46"/>
          <p:cNvSpPr txBox="1"/>
          <p:nvPr>
            <p:ph idx="1" type="body"/>
          </p:nvPr>
        </p:nvSpPr>
        <p:spPr>
          <a:xfrm>
            <a:off x="5233214" y="2808880"/>
            <a:ext cx="3665696" cy="342900"/>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3A3838"/>
              </a:buClr>
              <a:buSzPts val="2000"/>
              <a:buFont typeface="Arial"/>
              <a:buNone/>
              <a:defRPr b="0" i="0" sz="2000" u="none" cap="none" strike="noStrike">
                <a:solidFill>
                  <a:srgbClr val="3A3838"/>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33" name="Google Shape;33;p46"/>
          <p:cNvSpPr txBox="1"/>
          <p:nvPr>
            <p:ph idx="2" type="body"/>
          </p:nvPr>
        </p:nvSpPr>
        <p:spPr>
          <a:xfrm>
            <a:off x="4662320" y="3342477"/>
            <a:ext cx="4236589" cy="468203"/>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00"/>
              </a:spcBef>
              <a:spcAft>
                <a:spcPts val="0"/>
              </a:spcAft>
              <a:buClr>
                <a:srgbClr val="757070"/>
              </a:buClr>
              <a:buSzPts val="1400"/>
              <a:buFont typeface="Arial"/>
              <a:buNone/>
              <a:defRPr b="0" i="0" sz="14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34" name="Google Shape;34;p46"/>
          <p:cNvSpPr txBox="1"/>
          <p:nvPr>
            <p:ph idx="3" type="body"/>
          </p:nvPr>
        </p:nvSpPr>
        <p:spPr>
          <a:xfrm>
            <a:off x="7570162" y="4019882"/>
            <a:ext cx="1328738" cy="234554"/>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757070"/>
              </a:buClr>
              <a:buSzPts val="1200"/>
              <a:buFont typeface="Arial"/>
              <a:buNone/>
              <a:defRPr b="0" i="0" sz="12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38" name="Shape 38"/>
        <p:cNvGrpSpPr/>
        <p:nvPr/>
      </p:nvGrpSpPr>
      <p:grpSpPr>
        <a:xfrm>
          <a:off x="0" y="0"/>
          <a:ext cx="0" cy="0"/>
          <a:chOff x="0" y="0"/>
          <a:chExt cx="0" cy="0"/>
        </a:xfrm>
      </p:grpSpPr>
      <p:sp>
        <p:nvSpPr>
          <p:cNvPr id="39" name="Google Shape;39;p48"/>
          <p:cNvSpPr txBox="1"/>
          <p:nvPr>
            <p:ph idx="1" type="body"/>
          </p:nvPr>
        </p:nvSpPr>
        <p:spPr>
          <a:xfrm>
            <a:off x="5233212" y="2808880"/>
            <a:ext cx="3665696" cy="342900"/>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3A3838"/>
              </a:buClr>
              <a:buSzPts val="2000"/>
              <a:buFont typeface="Arial"/>
              <a:buNone/>
              <a:defRPr b="0" i="0" sz="2000" u="none" cap="none" strike="noStrike">
                <a:solidFill>
                  <a:srgbClr val="3A3838"/>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40" name="Google Shape;40;p48"/>
          <p:cNvSpPr txBox="1"/>
          <p:nvPr>
            <p:ph idx="2" type="body"/>
          </p:nvPr>
        </p:nvSpPr>
        <p:spPr>
          <a:xfrm>
            <a:off x="4662320" y="3342477"/>
            <a:ext cx="4236589" cy="468203"/>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00"/>
              </a:spcBef>
              <a:spcAft>
                <a:spcPts val="0"/>
              </a:spcAft>
              <a:buClr>
                <a:srgbClr val="757070"/>
              </a:buClr>
              <a:buSzPts val="1400"/>
              <a:buFont typeface="Arial"/>
              <a:buNone/>
              <a:defRPr b="0" i="0" sz="14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41" name="Google Shape;41;p48"/>
          <p:cNvSpPr txBox="1"/>
          <p:nvPr>
            <p:ph idx="3" type="body"/>
          </p:nvPr>
        </p:nvSpPr>
        <p:spPr>
          <a:xfrm>
            <a:off x="7570162" y="4019882"/>
            <a:ext cx="1328738" cy="234554"/>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757070"/>
              </a:buClr>
              <a:buSzPts val="1200"/>
              <a:buFont typeface="Arial"/>
              <a:buNone/>
              <a:defRPr b="0" i="0" sz="12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9"/>
          <p:cNvPicPr preferRelativeResize="0"/>
          <p:nvPr/>
        </p:nvPicPr>
        <p:blipFill rotWithShape="1">
          <a:blip r:embed="rId1">
            <a:alphaModFix/>
          </a:blip>
          <a:srcRect b="0" l="0" r="0" t="0"/>
          <a:stretch/>
        </p:blipFill>
        <p:spPr>
          <a:xfrm>
            <a:off x="-6662" y="699542"/>
            <a:ext cx="6750567" cy="3374953"/>
          </a:xfrm>
          <a:prstGeom prst="rect">
            <a:avLst/>
          </a:prstGeom>
          <a:noFill/>
          <a:ln>
            <a:noFill/>
          </a:ln>
        </p:spPr>
      </p:pic>
      <p:sp>
        <p:nvSpPr>
          <p:cNvPr id="11" name="Google Shape;11;p39"/>
          <p:cNvSpPr txBox="1"/>
          <p:nvPr/>
        </p:nvSpPr>
        <p:spPr>
          <a:xfrm>
            <a:off x="5905599" y="4962401"/>
            <a:ext cx="3318966" cy="108347"/>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r>
              <a:rPr b="0" i="0" lang="es-ES" sz="800" u="none" cap="none" strike="noStrike">
                <a:solidFill>
                  <a:srgbClr val="FFFFFF"/>
                </a:solidFill>
                <a:latin typeface="Calibri"/>
                <a:ea typeface="Calibri"/>
                <a:cs typeface="Calibri"/>
                <a:sym typeface="Calibri"/>
              </a:rPr>
              <a:t> Copyright © 2016 SDG group. All rights reserved. www.sdggroup.com</a:t>
            </a:r>
            <a:endParaRPr/>
          </a:p>
        </p:txBody>
      </p:sp>
      <p:sp>
        <p:nvSpPr>
          <p:cNvPr id="12" name="Google Shape;12;p39"/>
          <p:cNvSpPr/>
          <p:nvPr/>
        </p:nvSpPr>
        <p:spPr>
          <a:xfrm>
            <a:off x="-6000" y="102862"/>
            <a:ext cx="6991744" cy="396000"/>
          </a:xfrm>
          <a:custGeom>
            <a:rect b="b" l="l" r="r" t="t"/>
            <a:pathLst>
              <a:path extrusionOk="0" h="561975" w="10624457">
                <a:moveTo>
                  <a:pt x="0" y="0"/>
                </a:moveTo>
                <a:lnTo>
                  <a:pt x="10624457" y="0"/>
                </a:lnTo>
                <a:lnTo>
                  <a:pt x="10267105" y="561975"/>
                </a:lnTo>
                <a:lnTo>
                  <a:pt x="0" y="561975"/>
                </a:lnTo>
                <a:lnTo>
                  <a:pt x="0" y="0"/>
                </a:lnTo>
                <a:close/>
              </a:path>
            </a:pathLst>
          </a:custGeom>
          <a:solidFill>
            <a:srgbClr val="0071AA"/>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 name="Google Shape;13;p39"/>
          <p:cNvSpPr/>
          <p:nvPr/>
        </p:nvSpPr>
        <p:spPr>
          <a:xfrm flipH="1">
            <a:off x="2771800" y="498862"/>
            <a:ext cx="3972106" cy="4602685"/>
          </a:xfrm>
          <a:prstGeom prst="rtTriangle">
            <a:avLst/>
          </a:prstGeom>
          <a:solidFill>
            <a:schemeClr val="l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 name="Google Shape;14;p39"/>
          <p:cNvSpPr/>
          <p:nvPr/>
        </p:nvSpPr>
        <p:spPr>
          <a:xfrm>
            <a:off x="-36512" y="606479"/>
            <a:ext cx="6876256" cy="4495068"/>
          </a:xfrm>
          <a:prstGeom prst="rect">
            <a:avLst/>
          </a:prstGeom>
          <a:solidFill>
            <a:schemeClr val="lt1">
              <a:alpha val="41960"/>
            </a:schemeClr>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41"/>
          <p:cNvSpPr/>
          <p:nvPr/>
        </p:nvSpPr>
        <p:spPr>
          <a:xfrm>
            <a:off x="2" y="5022057"/>
            <a:ext cx="9142332" cy="121443"/>
          </a:xfrm>
          <a:prstGeom prst="rect">
            <a:avLst/>
          </a:prstGeom>
          <a:solidFill>
            <a:schemeClr val="dk1">
              <a:alpha val="9803"/>
            </a:schemeClr>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 name="Google Shape;22;p41"/>
          <p:cNvSpPr/>
          <p:nvPr/>
        </p:nvSpPr>
        <p:spPr>
          <a:xfrm>
            <a:off x="59" y="117489"/>
            <a:ext cx="7752863" cy="270000"/>
          </a:xfrm>
          <a:custGeom>
            <a:rect b="b" l="l" r="r" t="t"/>
            <a:pathLst>
              <a:path extrusionOk="0" h="561975" w="10624457">
                <a:moveTo>
                  <a:pt x="0" y="0"/>
                </a:moveTo>
                <a:lnTo>
                  <a:pt x="10624457" y="0"/>
                </a:lnTo>
                <a:lnTo>
                  <a:pt x="10267105" y="561975"/>
                </a:lnTo>
                <a:lnTo>
                  <a:pt x="0" y="561975"/>
                </a:lnTo>
                <a:lnTo>
                  <a:pt x="0" y="0"/>
                </a:lnTo>
                <a:close/>
              </a:path>
            </a:pathLst>
          </a:custGeom>
          <a:solidFill>
            <a:srgbClr val="0071AA"/>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47"/>
          <p:cNvSpPr/>
          <p:nvPr/>
        </p:nvSpPr>
        <p:spPr>
          <a:xfrm>
            <a:off x="2" y="5022057"/>
            <a:ext cx="9142332" cy="121443"/>
          </a:xfrm>
          <a:prstGeom prst="rect">
            <a:avLst/>
          </a:prstGeom>
          <a:solidFill>
            <a:schemeClr val="dk1">
              <a:alpha val="9803"/>
            </a:schemeClr>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 name="Google Shape;37;p47"/>
          <p:cNvSpPr/>
          <p:nvPr/>
        </p:nvSpPr>
        <p:spPr>
          <a:xfrm>
            <a:off x="57" y="117489"/>
            <a:ext cx="7752863" cy="270000"/>
          </a:xfrm>
          <a:custGeom>
            <a:rect b="b" l="l" r="r" t="t"/>
            <a:pathLst>
              <a:path extrusionOk="0" h="561975" w="10624457">
                <a:moveTo>
                  <a:pt x="0" y="0"/>
                </a:moveTo>
                <a:lnTo>
                  <a:pt x="10624457" y="0"/>
                </a:lnTo>
                <a:lnTo>
                  <a:pt x="10267105" y="561975"/>
                </a:lnTo>
                <a:lnTo>
                  <a:pt x="0" y="561975"/>
                </a:lnTo>
                <a:lnTo>
                  <a:pt x="0" y="0"/>
                </a:lnTo>
                <a:close/>
              </a:path>
            </a:pathLst>
          </a:custGeom>
          <a:solidFill>
            <a:srgbClr val="0071AA"/>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youtube.com/watch?v=nnwD5Lwwqdo&amp;ab_channel=WebDevSimplified" TargetMode="External"/><Relationship Id="rId4" Type="http://schemas.openxmlformats.org/officeDocument/2006/relationships/image" Target="../media/image28.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ocw.unizar.es/ciencias-experimentales/modelos-matematicos-en-bases-de-datos/uml/03UML_DiagramaClases.pdf" TargetMode="External"/><Relationship Id="rId4" Type="http://schemas.openxmlformats.org/officeDocument/2006/relationships/hyperlink" Target="https://sites.google.com/site/todouml/" TargetMode="External"/><Relationship Id="rId5" Type="http://schemas.openxmlformats.org/officeDocument/2006/relationships/hyperlink" Target="https://sites.google.com/site/todouml/" TargetMode="External"/><Relationship Id="rId6" Type="http://schemas.openxmlformats.org/officeDocument/2006/relationships/hyperlink" Target="https://sites.google.com/site/todou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idx="3" type="body"/>
          </p:nvPr>
        </p:nvSpPr>
        <p:spPr>
          <a:xfrm>
            <a:off x="4932040" y="4011910"/>
            <a:ext cx="3894852" cy="1080120"/>
          </a:xfrm>
          <a:prstGeom prst="rect">
            <a:avLst/>
          </a:prstGeom>
          <a:noFill/>
          <a:ln>
            <a:noFill/>
          </a:ln>
        </p:spPr>
        <p:txBody>
          <a:bodyPr anchorCtr="0" anchor="t" bIns="42175" lIns="84375" spcFirstLastPara="1" rIns="84375" wrap="square" tIns="42175">
            <a:noAutofit/>
          </a:bodyPr>
          <a:lstStyle/>
          <a:p>
            <a:pPr indent="0" lvl="0" marL="0" rtl="0" algn="r">
              <a:lnSpc>
                <a:spcPct val="90000"/>
              </a:lnSpc>
              <a:spcBef>
                <a:spcPts val="0"/>
              </a:spcBef>
              <a:spcAft>
                <a:spcPts val="0"/>
              </a:spcAft>
              <a:buClr>
                <a:srgbClr val="757070"/>
              </a:buClr>
              <a:buSzPts val="1100"/>
              <a:buNone/>
            </a:pPr>
            <a:r>
              <a:rPr lang="es-ES"/>
              <a:t>Curso 2022-2023</a:t>
            </a:r>
            <a:endParaRPr/>
          </a:p>
          <a:p>
            <a:pPr indent="0" lvl="0" marL="0" rtl="0" algn="r">
              <a:lnSpc>
                <a:spcPct val="90000"/>
              </a:lnSpc>
              <a:spcBef>
                <a:spcPts val="923"/>
              </a:spcBef>
              <a:spcAft>
                <a:spcPts val="0"/>
              </a:spcAft>
              <a:buClr>
                <a:srgbClr val="757070"/>
              </a:buClr>
              <a:buSzPts val="1100"/>
              <a:buNone/>
            </a:pPr>
            <a:r>
              <a:t/>
            </a:r>
            <a:endParaRPr b="1"/>
          </a:p>
          <a:p>
            <a:pPr indent="0" lvl="0" marL="0" rtl="0" algn="r">
              <a:lnSpc>
                <a:spcPct val="90000"/>
              </a:lnSpc>
              <a:spcBef>
                <a:spcPts val="923"/>
              </a:spcBef>
              <a:spcAft>
                <a:spcPts val="0"/>
              </a:spcAft>
              <a:buClr>
                <a:srgbClr val="757070"/>
              </a:buClr>
              <a:buSzPts val="1100"/>
              <a:buNone/>
            </a:pPr>
            <a:r>
              <a:rPr b="1" lang="es-ES"/>
              <a:t>Entornos de desarrollo</a:t>
            </a:r>
            <a:endParaRPr/>
          </a:p>
          <a:p>
            <a:pPr indent="0" lvl="0" marL="0" rtl="0" algn="r">
              <a:lnSpc>
                <a:spcPct val="90000"/>
              </a:lnSpc>
              <a:spcBef>
                <a:spcPts val="923"/>
              </a:spcBef>
              <a:spcAft>
                <a:spcPts val="0"/>
              </a:spcAft>
              <a:buClr>
                <a:srgbClr val="757070"/>
              </a:buClr>
              <a:buSzPts val="1100"/>
              <a:buNone/>
            </a:pPr>
            <a:r>
              <a:rPr b="1" lang="es-ES"/>
              <a:t>Desarrollo de Aplicaciones Web</a:t>
            </a:r>
            <a:endParaRPr/>
          </a:p>
        </p:txBody>
      </p:sp>
      <p:sp>
        <p:nvSpPr>
          <p:cNvPr id="47" name="Google Shape;47;p1"/>
          <p:cNvSpPr txBox="1"/>
          <p:nvPr/>
        </p:nvSpPr>
        <p:spPr>
          <a:xfrm>
            <a:off x="2504362" y="2571750"/>
            <a:ext cx="6655984" cy="1080120"/>
          </a:xfrm>
          <a:prstGeom prst="rect">
            <a:avLst/>
          </a:prstGeom>
          <a:noFill/>
          <a:ln>
            <a:noFill/>
          </a:ln>
        </p:spPr>
        <p:txBody>
          <a:bodyPr anchorCtr="0" anchor="t" bIns="42175" lIns="84375" spcFirstLastPara="1" rIns="84375" wrap="square" tIns="42175">
            <a:noAutofit/>
          </a:bodyPr>
          <a:lstStyle/>
          <a:p>
            <a:pPr indent="0" lvl="0" marL="0" marR="0" rtl="0" algn="r">
              <a:lnSpc>
                <a:spcPct val="90000"/>
              </a:lnSpc>
              <a:spcBef>
                <a:spcPts val="0"/>
              </a:spcBef>
              <a:spcAft>
                <a:spcPts val="0"/>
              </a:spcAft>
              <a:buClr>
                <a:schemeClr val="dk1"/>
              </a:buClr>
              <a:buSzPts val="1800"/>
              <a:buFont typeface="Arial"/>
              <a:buNone/>
            </a:pPr>
            <a:r>
              <a:rPr b="1" i="0" lang="es-ES" sz="1800" u="none" cap="none" strike="noStrike">
                <a:solidFill>
                  <a:schemeClr val="dk1"/>
                </a:solidFill>
                <a:latin typeface="Century Gothic"/>
                <a:ea typeface="Century Gothic"/>
                <a:cs typeface="Century Gothic"/>
                <a:sym typeface="Century Gothic"/>
              </a:rPr>
              <a:t>5. Diagramas de clases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53" name="Google Shape;153;p10"/>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54" name="Google Shape;154;p10"/>
          <p:cNvGrpSpPr/>
          <p:nvPr/>
        </p:nvGrpSpPr>
        <p:grpSpPr>
          <a:xfrm>
            <a:off x="85847" y="469368"/>
            <a:ext cx="8367885" cy="359313"/>
            <a:chOff x="274216" y="780591"/>
            <a:chExt cx="9372448" cy="479082"/>
          </a:xfrm>
        </p:grpSpPr>
        <p:sp>
          <p:nvSpPr>
            <p:cNvPr id="155" name="Google Shape;155;p10"/>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56" name="Google Shape;156;p10"/>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57" name="Google Shape;157;p10"/>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58" name="Google Shape;158;p10"/>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Composición</a:t>
            </a:r>
            <a:endParaRPr/>
          </a:p>
        </p:txBody>
      </p:sp>
      <p:sp>
        <p:nvSpPr>
          <p:cNvPr id="159" name="Google Shape;159;p10"/>
          <p:cNvSpPr txBox="1"/>
          <p:nvPr/>
        </p:nvSpPr>
        <p:spPr>
          <a:xfrm>
            <a:off x="440725" y="977933"/>
            <a:ext cx="7992925" cy="1583639"/>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composición es una agregación fuerte en la que una instancia ‘parte’ está relacionada, como</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máximo, con una instancia ‘todo’ en un momento dado, </a:t>
            </a:r>
            <a:r>
              <a:rPr b="1" lang="es-ES" sz="1100">
                <a:solidFill>
                  <a:schemeClr val="dk1"/>
                </a:solidFill>
                <a:latin typeface="Century Gothic"/>
                <a:ea typeface="Century Gothic"/>
                <a:cs typeface="Century Gothic"/>
                <a:sym typeface="Century Gothic"/>
              </a:rPr>
              <a:t>de forma que cuando un objeto ‘todo’ es  eliminado, también son eliminados sus objetos ‘parte’.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Se puede leer como </a:t>
            </a:r>
            <a:r>
              <a:rPr b="1" i="1" lang="es-ES" sz="1100">
                <a:solidFill>
                  <a:schemeClr val="dk1"/>
                </a:solidFill>
                <a:latin typeface="Century Gothic"/>
                <a:ea typeface="Century Gothic"/>
                <a:cs typeface="Century Gothic"/>
                <a:sym typeface="Century Gothic"/>
              </a:rPr>
              <a:t>es parte de/está formado/pertenece a</a:t>
            </a:r>
            <a:r>
              <a:rPr lang="es-ES" sz="1100">
                <a:solidFill>
                  <a:schemeClr val="dk1"/>
                </a:solidFill>
                <a:latin typeface="Century Gothic"/>
                <a:ea typeface="Century Gothic"/>
                <a:cs typeface="Century Gothic"/>
                <a:sym typeface="Century Gothic"/>
              </a:rPr>
              <a:t>.</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Por ejemplo: un rectángulo está formado por  cuatro  vértices, un nif es parte de una persona…</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id="160" name="Google Shape;160;p10"/>
          <p:cNvPicPr preferRelativeResize="0"/>
          <p:nvPr/>
        </p:nvPicPr>
        <p:blipFill rotWithShape="1">
          <a:blip r:embed="rId3">
            <a:alphaModFix/>
          </a:blip>
          <a:srcRect b="0" l="0" r="0" t="0"/>
          <a:stretch/>
        </p:blipFill>
        <p:spPr>
          <a:xfrm>
            <a:off x="755576" y="2619242"/>
            <a:ext cx="4299319" cy="2270674"/>
          </a:xfrm>
          <a:prstGeom prst="rect">
            <a:avLst/>
          </a:prstGeom>
          <a:noFill/>
          <a:ln>
            <a:noFill/>
          </a:ln>
        </p:spPr>
      </p:pic>
      <p:pic>
        <p:nvPicPr>
          <p:cNvPr id="161" name="Google Shape;161;p10"/>
          <p:cNvPicPr preferRelativeResize="0"/>
          <p:nvPr/>
        </p:nvPicPr>
        <p:blipFill rotWithShape="1">
          <a:blip r:embed="rId4">
            <a:alphaModFix/>
          </a:blip>
          <a:srcRect b="0" l="0" r="0" t="0"/>
          <a:stretch/>
        </p:blipFill>
        <p:spPr>
          <a:xfrm>
            <a:off x="1937459" y="3260692"/>
            <a:ext cx="3333750" cy="904875"/>
          </a:xfrm>
          <a:prstGeom prst="rect">
            <a:avLst/>
          </a:prstGeom>
          <a:noFill/>
          <a:ln>
            <a:noFill/>
          </a:ln>
        </p:spPr>
      </p:pic>
      <p:pic>
        <p:nvPicPr>
          <p:cNvPr id="162" name="Google Shape;162;p10"/>
          <p:cNvPicPr preferRelativeResize="0"/>
          <p:nvPr/>
        </p:nvPicPr>
        <p:blipFill rotWithShape="1">
          <a:blip r:embed="rId5">
            <a:alphaModFix/>
          </a:blip>
          <a:srcRect b="0" l="0" r="0" t="0"/>
          <a:stretch/>
        </p:blipFill>
        <p:spPr>
          <a:xfrm>
            <a:off x="6062850" y="2908678"/>
            <a:ext cx="2442490" cy="19679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68" name="Google Shape;168;p11"/>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69" name="Google Shape;169;p11"/>
          <p:cNvGrpSpPr/>
          <p:nvPr/>
        </p:nvGrpSpPr>
        <p:grpSpPr>
          <a:xfrm>
            <a:off x="85847" y="469368"/>
            <a:ext cx="8367885" cy="359313"/>
            <a:chOff x="274216" y="780591"/>
            <a:chExt cx="9372448" cy="479082"/>
          </a:xfrm>
        </p:grpSpPr>
        <p:sp>
          <p:nvSpPr>
            <p:cNvPr id="170" name="Google Shape;170;p11"/>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71" name="Google Shape;171;p11"/>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72" name="Google Shape;172;p11"/>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73" name="Google Shape;173;p11"/>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Agregación vs Composición</a:t>
            </a:r>
            <a:endParaRPr/>
          </a:p>
        </p:txBody>
      </p:sp>
      <p:pic>
        <p:nvPicPr>
          <p:cNvPr id="174" name="Google Shape;174;p11"/>
          <p:cNvPicPr preferRelativeResize="0"/>
          <p:nvPr/>
        </p:nvPicPr>
        <p:blipFill rotWithShape="1">
          <a:blip r:embed="rId3">
            <a:alphaModFix/>
          </a:blip>
          <a:srcRect b="0" l="0" r="0" t="0"/>
          <a:stretch/>
        </p:blipFill>
        <p:spPr>
          <a:xfrm>
            <a:off x="485687" y="864247"/>
            <a:ext cx="8010525" cy="3152775"/>
          </a:xfrm>
          <a:prstGeom prst="rect">
            <a:avLst/>
          </a:prstGeom>
          <a:noFill/>
          <a:ln>
            <a:noFill/>
          </a:ln>
        </p:spPr>
      </p:pic>
      <p:sp>
        <p:nvSpPr>
          <p:cNvPr id="175" name="Google Shape;175;p11"/>
          <p:cNvSpPr/>
          <p:nvPr/>
        </p:nvSpPr>
        <p:spPr>
          <a:xfrm>
            <a:off x="392065" y="4145261"/>
            <a:ext cx="86444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https://www.seas.es/blog/informatica/agregacion-vs-composicion-en-diagramas-de-clases-uml/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81" name="Google Shape;181;p1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82" name="Google Shape;182;p12"/>
          <p:cNvGrpSpPr/>
          <p:nvPr/>
        </p:nvGrpSpPr>
        <p:grpSpPr>
          <a:xfrm>
            <a:off x="85847" y="469368"/>
            <a:ext cx="8367885" cy="359313"/>
            <a:chOff x="274216" y="780591"/>
            <a:chExt cx="9372448" cy="479082"/>
          </a:xfrm>
        </p:grpSpPr>
        <p:sp>
          <p:nvSpPr>
            <p:cNvPr id="183" name="Google Shape;183;p1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84" name="Google Shape;184;p1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85" name="Google Shape;185;p1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86" name="Google Shape;186;p1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Composición</a:t>
            </a:r>
            <a:endParaRPr/>
          </a:p>
        </p:txBody>
      </p:sp>
      <p:sp>
        <p:nvSpPr>
          <p:cNvPr id="187" name="Google Shape;187;p12"/>
          <p:cNvSpPr txBox="1"/>
          <p:nvPr/>
        </p:nvSpPr>
        <p:spPr>
          <a:xfrm>
            <a:off x="440725" y="977933"/>
            <a:ext cx="7992925" cy="314060"/>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¿Qué pasará con los objetos de las clases </a:t>
            </a:r>
            <a:r>
              <a:rPr b="1" i="1" lang="es-ES" sz="1100">
                <a:solidFill>
                  <a:schemeClr val="dk1"/>
                </a:solidFill>
                <a:latin typeface="Century Gothic"/>
                <a:ea typeface="Century Gothic"/>
                <a:cs typeface="Century Gothic"/>
                <a:sym typeface="Century Gothic"/>
              </a:rPr>
              <a:t>SalaCine</a:t>
            </a:r>
            <a:r>
              <a:rPr lang="es-ES" sz="1100">
                <a:solidFill>
                  <a:schemeClr val="dk1"/>
                </a:solidFill>
                <a:latin typeface="Century Gothic"/>
                <a:ea typeface="Century Gothic"/>
                <a:cs typeface="Century Gothic"/>
                <a:sym typeface="Century Gothic"/>
              </a:rPr>
              <a:t> y </a:t>
            </a:r>
            <a:r>
              <a:rPr b="1" i="1" lang="es-ES" sz="1100">
                <a:solidFill>
                  <a:schemeClr val="dk1"/>
                </a:solidFill>
                <a:latin typeface="Century Gothic"/>
                <a:ea typeface="Century Gothic"/>
                <a:cs typeface="Century Gothic"/>
                <a:sym typeface="Century Gothic"/>
              </a:rPr>
              <a:t>Pelicula</a:t>
            </a:r>
            <a:r>
              <a:rPr lang="es-ES" sz="1100">
                <a:solidFill>
                  <a:schemeClr val="dk1"/>
                </a:solidFill>
                <a:latin typeface="Century Gothic"/>
                <a:ea typeface="Century Gothic"/>
                <a:cs typeface="Century Gothic"/>
                <a:sym typeface="Century Gothic"/>
              </a:rPr>
              <a:t>, en el momento que un objeto </a:t>
            </a:r>
            <a:r>
              <a:rPr b="1" i="1" lang="es-ES" sz="1100">
                <a:solidFill>
                  <a:schemeClr val="dk1"/>
                </a:solidFill>
                <a:latin typeface="Century Gothic"/>
                <a:ea typeface="Century Gothic"/>
                <a:cs typeface="Century Gothic"/>
                <a:sym typeface="Century Gothic"/>
              </a:rPr>
              <a:t>Cine</a:t>
            </a:r>
            <a:r>
              <a:rPr lang="es-ES" sz="1100">
                <a:solidFill>
                  <a:schemeClr val="dk1"/>
                </a:solidFill>
                <a:latin typeface="Century Gothic"/>
                <a:ea typeface="Century Gothic"/>
                <a:cs typeface="Century Gothic"/>
                <a:sym typeface="Century Gothic"/>
              </a:rPr>
              <a:t> se destruya?</a:t>
            </a:r>
            <a:endParaRPr/>
          </a:p>
        </p:txBody>
      </p:sp>
      <p:pic>
        <p:nvPicPr>
          <p:cNvPr id="188" name="Google Shape;188;p12"/>
          <p:cNvPicPr preferRelativeResize="0"/>
          <p:nvPr/>
        </p:nvPicPr>
        <p:blipFill rotWithShape="1">
          <a:blip r:embed="rId3">
            <a:alphaModFix/>
          </a:blip>
          <a:srcRect b="0" l="0" r="0" t="0"/>
          <a:stretch/>
        </p:blipFill>
        <p:spPr>
          <a:xfrm>
            <a:off x="683568" y="1464427"/>
            <a:ext cx="6645557" cy="264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94" name="Google Shape;194;p1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95" name="Google Shape;195;p13"/>
          <p:cNvGrpSpPr/>
          <p:nvPr/>
        </p:nvGrpSpPr>
        <p:grpSpPr>
          <a:xfrm>
            <a:off x="85847" y="469368"/>
            <a:ext cx="8367885" cy="359313"/>
            <a:chOff x="274216" y="780591"/>
            <a:chExt cx="9372448" cy="479082"/>
          </a:xfrm>
        </p:grpSpPr>
        <p:sp>
          <p:nvSpPr>
            <p:cNvPr id="196" name="Google Shape;196;p1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97" name="Google Shape;197;p1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98" name="Google Shape;198;p1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99" name="Google Shape;199;p1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Composición</a:t>
            </a:r>
            <a:endParaRPr/>
          </a:p>
        </p:txBody>
      </p:sp>
      <p:sp>
        <p:nvSpPr>
          <p:cNvPr id="200" name="Google Shape;200;p13"/>
          <p:cNvSpPr txBox="1"/>
          <p:nvPr/>
        </p:nvSpPr>
        <p:spPr>
          <a:xfrm>
            <a:off x="440725" y="977933"/>
            <a:ext cx="3699227" cy="567976"/>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Veamos la implementación (una posible) de este diagrama de clases en C#</a:t>
            </a:r>
            <a:endParaRPr/>
          </a:p>
        </p:txBody>
      </p:sp>
      <p:pic>
        <p:nvPicPr>
          <p:cNvPr id="201" name="Google Shape;201;p13"/>
          <p:cNvPicPr preferRelativeResize="0"/>
          <p:nvPr/>
        </p:nvPicPr>
        <p:blipFill rotWithShape="1">
          <a:blip r:embed="rId3">
            <a:alphaModFix/>
          </a:blip>
          <a:srcRect b="0" l="0" r="0" t="0"/>
          <a:stretch/>
        </p:blipFill>
        <p:spPr>
          <a:xfrm>
            <a:off x="683568" y="1895475"/>
            <a:ext cx="2971800" cy="1352550"/>
          </a:xfrm>
          <a:prstGeom prst="rect">
            <a:avLst/>
          </a:prstGeom>
          <a:noFill/>
          <a:ln>
            <a:noFill/>
          </a:ln>
        </p:spPr>
      </p:pic>
      <p:pic>
        <p:nvPicPr>
          <p:cNvPr id="202" name="Google Shape;202;p13"/>
          <p:cNvPicPr preferRelativeResize="0"/>
          <p:nvPr/>
        </p:nvPicPr>
        <p:blipFill rotWithShape="1">
          <a:blip r:embed="rId4">
            <a:alphaModFix/>
          </a:blip>
          <a:srcRect b="0" l="0" r="0" t="0"/>
          <a:stretch/>
        </p:blipFill>
        <p:spPr>
          <a:xfrm>
            <a:off x="4716016" y="0"/>
            <a:ext cx="455880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08" name="Google Shape;208;p1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209" name="Google Shape;209;p14"/>
          <p:cNvGrpSpPr/>
          <p:nvPr/>
        </p:nvGrpSpPr>
        <p:grpSpPr>
          <a:xfrm>
            <a:off x="85847" y="469368"/>
            <a:ext cx="8367885" cy="359313"/>
            <a:chOff x="274216" y="780591"/>
            <a:chExt cx="9372448" cy="479082"/>
          </a:xfrm>
        </p:grpSpPr>
        <p:sp>
          <p:nvSpPr>
            <p:cNvPr id="210" name="Google Shape;210;p1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11" name="Google Shape;211;p1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12" name="Google Shape;212;p1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13" name="Google Shape;213;p1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Asociación</a:t>
            </a:r>
            <a:endParaRPr/>
          </a:p>
        </p:txBody>
      </p:sp>
      <p:sp>
        <p:nvSpPr>
          <p:cNvPr id="214" name="Google Shape;214;p14"/>
          <p:cNvSpPr txBox="1"/>
          <p:nvPr/>
        </p:nvSpPr>
        <p:spPr>
          <a:xfrm>
            <a:off x="440725" y="977933"/>
            <a:ext cx="7992925" cy="1583639"/>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asociación representa una correspondencia entre clases, relaciones de </a:t>
            </a:r>
            <a:r>
              <a:rPr b="1" lang="es-ES" sz="1100">
                <a:solidFill>
                  <a:schemeClr val="dk1"/>
                </a:solidFill>
                <a:latin typeface="Century Gothic"/>
                <a:ea typeface="Century Gothic"/>
                <a:cs typeface="Century Gothic"/>
                <a:sym typeface="Century Gothic"/>
              </a:rPr>
              <a:t>uso</a:t>
            </a:r>
            <a:r>
              <a:rPr lang="es-ES" sz="1100">
                <a:solidFill>
                  <a:schemeClr val="dk1"/>
                </a:solidFill>
                <a:latin typeface="Century Gothic"/>
                <a:ea typeface="Century Gothic"/>
                <a:cs typeface="Century Gothic"/>
                <a:sym typeface="Century Gothic"/>
              </a:rPr>
              <a:t>.</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En este ejemplo se puede observar cómo un objeto de la clase Entrenador puede usar, estar relacionado con, corresponder a, acceder a… 1 o 6 objetos de la clase Pokémon.</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Es el tipo de relación más débil y puede implementarse como cualquiera de las do (agregación/composición).</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También puede representar que una clase accede a objetos de otra clase, opera con ellos, los devuelve… y que no haya ningún semblante de relación fuerte (contener, pertenecer a…)</a:t>
            </a:r>
            <a:endParaRPr/>
          </a:p>
        </p:txBody>
      </p:sp>
      <p:pic>
        <p:nvPicPr>
          <p:cNvPr id="215" name="Google Shape;215;p14"/>
          <p:cNvPicPr preferRelativeResize="0"/>
          <p:nvPr/>
        </p:nvPicPr>
        <p:blipFill rotWithShape="1">
          <a:blip r:embed="rId3">
            <a:alphaModFix/>
          </a:blip>
          <a:srcRect b="0" l="0" r="0" t="0"/>
          <a:stretch/>
        </p:blipFill>
        <p:spPr>
          <a:xfrm>
            <a:off x="84705" y="2593084"/>
            <a:ext cx="9144000" cy="20810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21" name="Google Shape;221;p15"/>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222" name="Google Shape;222;p15"/>
          <p:cNvGrpSpPr/>
          <p:nvPr/>
        </p:nvGrpSpPr>
        <p:grpSpPr>
          <a:xfrm>
            <a:off x="85847" y="469368"/>
            <a:ext cx="8367885" cy="359313"/>
            <a:chOff x="274216" y="780591"/>
            <a:chExt cx="9372448" cy="479082"/>
          </a:xfrm>
        </p:grpSpPr>
        <p:sp>
          <p:nvSpPr>
            <p:cNvPr id="223" name="Google Shape;223;p15"/>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24" name="Google Shape;224;p15"/>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25" name="Google Shape;225;p15"/>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26" name="Google Shape;226;p15"/>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Herencia</a:t>
            </a:r>
            <a:endParaRPr/>
          </a:p>
        </p:txBody>
      </p:sp>
      <p:sp>
        <p:nvSpPr>
          <p:cNvPr id="227" name="Google Shape;227;p15"/>
          <p:cNvSpPr txBox="1"/>
          <p:nvPr/>
        </p:nvSpPr>
        <p:spPr>
          <a:xfrm>
            <a:off x="440725" y="977933"/>
            <a:ext cx="7992925" cy="821892"/>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herencia es utilizada cuando varios elementos tienen aspectos o características en común, como atributos y métodos, creando una clase hija a partir de una clase padre. Se tiene una clase principal y una serie de subclases que heredan tanto sus métodos como sus atributos</a:t>
            </a:r>
            <a:endParaRPr/>
          </a:p>
        </p:txBody>
      </p:sp>
      <p:pic>
        <p:nvPicPr>
          <p:cNvPr id="228" name="Google Shape;228;p15"/>
          <p:cNvPicPr preferRelativeResize="0"/>
          <p:nvPr/>
        </p:nvPicPr>
        <p:blipFill rotWithShape="1">
          <a:blip r:embed="rId3">
            <a:alphaModFix/>
          </a:blip>
          <a:srcRect b="0" l="0" r="0" t="0"/>
          <a:stretch/>
        </p:blipFill>
        <p:spPr>
          <a:xfrm>
            <a:off x="827584" y="2067694"/>
            <a:ext cx="5290275" cy="17267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34" name="Google Shape;234;p16"/>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235" name="Google Shape;235;p16"/>
          <p:cNvGrpSpPr/>
          <p:nvPr/>
        </p:nvGrpSpPr>
        <p:grpSpPr>
          <a:xfrm>
            <a:off x="85847" y="469368"/>
            <a:ext cx="8367885" cy="359313"/>
            <a:chOff x="274216" y="780591"/>
            <a:chExt cx="9372448" cy="479082"/>
          </a:xfrm>
        </p:grpSpPr>
        <p:sp>
          <p:nvSpPr>
            <p:cNvPr id="236" name="Google Shape;236;p16"/>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37" name="Google Shape;237;p16"/>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38" name="Google Shape;238;p16"/>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39" name="Google Shape;239;p16"/>
          <p:cNvSpPr txBox="1"/>
          <p:nvPr/>
        </p:nvSpPr>
        <p:spPr>
          <a:xfrm>
            <a:off x="755576" y="615677"/>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Herencia</a:t>
            </a:r>
            <a:endParaRPr/>
          </a:p>
        </p:txBody>
      </p:sp>
      <p:pic>
        <p:nvPicPr>
          <p:cNvPr id="240" name="Google Shape;240;p16"/>
          <p:cNvPicPr preferRelativeResize="0"/>
          <p:nvPr/>
        </p:nvPicPr>
        <p:blipFill rotWithShape="1">
          <a:blip r:embed="rId3">
            <a:alphaModFix/>
          </a:blip>
          <a:srcRect b="0" l="0" r="0" t="0"/>
          <a:stretch/>
        </p:blipFill>
        <p:spPr>
          <a:xfrm>
            <a:off x="85846" y="22239"/>
            <a:ext cx="5242761" cy="5143500"/>
          </a:xfrm>
          <a:prstGeom prst="rect">
            <a:avLst/>
          </a:prstGeom>
          <a:noFill/>
          <a:ln>
            <a:noFill/>
          </a:ln>
        </p:spPr>
      </p:pic>
      <p:pic>
        <p:nvPicPr>
          <p:cNvPr id="241" name="Google Shape;241;p16"/>
          <p:cNvPicPr preferRelativeResize="0"/>
          <p:nvPr/>
        </p:nvPicPr>
        <p:blipFill rotWithShape="1">
          <a:blip r:embed="rId4">
            <a:alphaModFix/>
          </a:blip>
          <a:srcRect b="0" l="0" r="0" t="0"/>
          <a:stretch/>
        </p:blipFill>
        <p:spPr>
          <a:xfrm>
            <a:off x="5508104" y="1173065"/>
            <a:ext cx="3357091" cy="30196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47" name="Google Shape;247;p17"/>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248" name="Google Shape;248;p17"/>
          <p:cNvGrpSpPr/>
          <p:nvPr/>
        </p:nvGrpSpPr>
        <p:grpSpPr>
          <a:xfrm>
            <a:off x="85847" y="469368"/>
            <a:ext cx="8367885" cy="359313"/>
            <a:chOff x="274216" y="780591"/>
            <a:chExt cx="9372448" cy="479082"/>
          </a:xfrm>
        </p:grpSpPr>
        <p:sp>
          <p:nvSpPr>
            <p:cNvPr id="249" name="Google Shape;249;p17"/>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50" name="Google Shape;250;p17"/>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51" name="Google Shape;251;p17"/>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52" name="Google Shape;252;p17"/>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Clases abstractas</a:t>
            </a:r>
            <a:endParaRPr/>
          </a:p>
        </p:txBody>
      </p:sp>
      <p:sp>
        <p:nvSpPr>
          <p:cNvPr id="253" name="Google Shape;253;p17"/>
          <p:cNvSpPr txBox="1"/>
          <p:nvPr/>
        </p:nvSpPr>
        <p:spPr>
          <a:xfrm>
            <a:off x="440725" y="977933"/>
            <a:ext cx="7992925" cy="1329723"/>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Una clase abstracta son clases que no se permiten instanciar pero contienen atributos y cabeceras de métodos que deberán ser implementados por aquellas clases que hereden una clase abstracta. Pueden incluir métodos abstractos y no abstractos, y una implementación parcial, en contraposición a las interfaces, las cuales son 100% abstractas.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Ofrece una estructura básica para poder guiar el diseño de nuestro programa.</a:t>
            </a:r>
            <a:endParaRPr/>
          </a:p>
        </p:txBody>
      </p:sp>
      <p:pic>
        <p:nvPicPr>
          <p:cNvPr id="254" name="Google Shape;254;p17"/>
          <p:cNvPicPr preferRelativeResize="0"/>
          <p:nvPr/>
        </p:nvPicPr>
        <p:blipFill rotWithShape="1">
          <a:blip r:embed="rId3">
            <a:alphaModFix/>
          </a:blip>
          <a:srcRect b="0" l="0" r="0" t="0"/>
          <a:stretch/>
        </p:blipFill>
        <p:spPr>
          <a:xfrm>
            <a:off x="572842" y="2475973"/>
            <a:ext cx="5282757" cy="17243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60" name="Google Shape;260;p1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261" name="Google Shape;261;p18"/>
          <p:cNvGrpSpPr/>
          <p:nvPr/>
        </p:nvGrpSpPr>
        <p:grpSpPr>
          <a:xfrm>
            <a:off x="85847" y="469368"/>
            <a:ext cx="8367885" cy="359313"/>
            <a:chOff x="274216" y="780591"/>
            <a:chExt cx="9372448" cy="479082"/>
          </a:xfrm>
        </p:grpSpPr>
        <p:sp>
          <p:nvSpPr>
            <p:cNvPr id="262" name="Google Shape;262;p18"/>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63" name="Google Shape;263;p18"/>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64" name="Google Shape;264;p18"/>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65" name="Google Shape;265;p18"/>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Clases abstractas</a:t>
            </a:r>
            <a:endParaRPr/>
          </a:p>
        </p:txBody>
      </p:sp>
      <p:pic>
        <p:nvPicPr>
          <p:cNvPr id="266" name="Google Shape;266;p18"/>
          <p:cNvPicPr preferRelativeResize="0"/>
          <p:nvPr/>
        </p:nvPicPr>
        <p:blipFill rotWithShape="1">
          <a:blip r:embed="rId3">
            <a:alphaModFix/>
          </a:blip>
          <a:srcRect b="0" l="0" r="13986" t="0"/>
          <a:stretch/>
        </p:blipFill>
        <p:spPr>
          <a:xfrm>
            <a:off x="-108519" y="0"/>
            <a:ext cx="4464496" cy="5143500"/>
          </a:xfrm>
          <a:prstGeom prst="rect">
            <a:avLst/>
          </a:prstGeom>
          <a:noFill/>
          <a:ln>
            <a:noFill/>
          </a:ln>
        </p:spPr>
      </p:pic>
      <p:pic>
        <p:nvPicPr>
          <p:cNvPr id="267" name="Google Shape;267;p18"/>
          <p:cNvPicPr preferRelativeResize="0"/>
          <p:nvPr/>
        </p:nvPicPr>
        <p:blipFill rotWithShape="1">
          <a:blip r:embed="rId4">
            <a:alphaModFix/>
          </a:blip>
          <a:srcRect b="0" l="0" r="0" t="0"/>
          <a:stretch/>
        </p:blipFill>
        <p:spPr>
          <a:xfrm>
            <a:off x="5120941" y="0"/>
            <a:ext cx="4023059"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73" name="Google Shape;273;p19"/>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274" name="Google Shape;274;p19"/>
          <p:cNvGrpSpPr/>
          <p:nvPr/>
        </p:nvGrpSpPr>
        <p:grpSpPr>
          <a:xfrm>
            <a:off x="85847" y="469368"/>
            <a:ext cx="8367885" cy="359313"/>
            <a:chOff x="274216" y="780591"/>
            <a:chExt cx="9372448" cy="479082"/>
          </a:xfrm>
        </p:grpSpPr>
        <p:sp>
          <p:nvSpPr>
            <p:cNvPr id="275" name="Google Shape;275;p19"/>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76" name="Google Shape;276;p19"/>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77" name="Google Shape;277;p19"/>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78" name="Google Shape;278;p19"/>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Herencia</a:t>
            </a:r>
            <a:endParaRPr/>
          </a:p>
        </p:txBody>
      </p:sp>
      <p:sp>
        <p:nvSpPr>
          <p:cNvPr id="279" name="Google Shape;279;p19"/>
          <p:cNvSpPr txBox="1"/>
          <p:nvPr/>
        </p:nvSpPr>
        <p:spPr>
          <a:xfrm>
            <a:off x="440725" y="977933"/>
            <a:ext cx="4203283" cy="2853217"/>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El uso de la herencia en OOP es un tema que causa cierta animosidad (ver </a:t>
            </a:r>
            <a:r>
              <a:rPr lang="es-ES" sz="11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vídeo</a:t>
            </a:r>
            <a:r>
              <a:rPr lang="es-ES" sz="1100">
                <a:solidFill>
                  <a:schemeClr val="dk1"/>
                </a:solidFill>
                <a:latin typeface="Century Gothic"/>
                <a:ea typeface="Century Gothic"/>
                <a:cs typeface="Century Gothic"/>
                <a:sym typeface="Century Gothic"/>
              </a:rPr>
              <a:t>) pero los beneficios son claros: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Reducción de código duplicado</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Facilita el mantenimiento de códigos extensos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Permite estructurar el problema de una forma que se asemeja al pensamiento lógico natural.</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Sobre todo, es una estrategia para poder alcanzar un tipo de polimorfismo de inclusión, en el que el programa es capaz de saber de qué clase de un objeto en tiempo de ejecución. Veamos un ejemplo</a:t>
            </a:r>
            <a:endParaRPr/>
          </a:p>
        </p:txBody>
      </p:sp>
      <p:pic>
        <p:nvPicPr>
          <p:cNvPr id="280" name="Google Shape;280;p19"/>
          <p:cNvPicPr preferRelativeResize="0"/>
          <p:nvPr/>
        </p:nvPicPr>
        <p:blipFill rotWithShape="1">
          <a:blip r:embed="rId4">
            <a:alphaModFix/>
          </a:blip>
          <a:srcRect b="0" l="0" r="0" t="0"/>
          <a:stretch/>
        </p:blipFill>
        <p:spPr>
          <a:xfrm>
            <a:off x="5148064" y="139331"/>
            <a:ext cx="3069561" cy="2201616"/>
          </a:xfrm>
          <a:prstGeom prst="rect">
            <a:avLst/>
          </a:prstGeom>
          <a:noFill/>
          <a:ln>
            <a:noFill/>
          </a:ln>
        </p:spPr>
      </p:pic>
      <p:pic>
        <p:nvPicPr>
          <p:cNvPr id="281" name="Google Shape;281;p19"/>
          <p:cNvPicPr preferRelativeResize="0"/>
          <p:nvPr/>
        </p:nvPicPr>
        <p:blipFill rotWithShape="1">
          <a:blip r:embed="rId5">
            <a:alphaModFix/>
          </a:blip>
          <a:srcRect b="0" l="0" r="0" t="0"/>
          <a:stretch/>
        </p:blipFill>
        <p:spPr>
          <a:xfrm>
            <a:off x="5148064" y="2404541"/>
            <a:ext cx="3069562" cy="24885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b="0" i="0" lang="es-ES" sz="1800" u="none" cap="none" strike="noStrike">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53" name="Google Shape;53;p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54" name="Google Shape;54;p2"/>
          <p:cNvGrpSpPr/>
          <p:nvPr/>
        </p:nvGrpSpPr>
        <p:grpSpPr>
          <a:xfrm>
            <a:off x="85847" y="469368"/>
            <a:ext cx="8367885" cy="359313"/>
            <a:chOff x="274216" y="780591"/>
            <a:chExt cx="9372448" cy="479082"/>
          </a:xfrm>
        </p:grpSpPr>
        <p:sp>
          <p:nvSpPr>
            <p:cNvPr id="55" name="Google Shape;55;p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56" name="Google Shape;56;p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57" name="Google Shape;57;p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58" name="Google Shape;58;p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Diagramas de clases</a:t>
            </a:r>
            <a:endParaRPr/>
          </a:p>
        </p:txBody>
      </p:sp>
      <p:sp>
        <p:nvSpPr>
          <p:cNvPr id="59" name="Google Shape;59;p2"/>
          <p:cNvSpPr txBox="1"/>
          <p:nvPr/>
        </p:nvSpPr>
        <p:spPr>
          <a:xfrm>
            <a:off x="440725" y="977933"/>
            <a:ext cx="7992925" cy="3868880"/>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Las clases y objetos suelen representarse en diagramas mediante la notación UML, que, como ya vimos, </a:t>
            </a:r>
            <a:r>
              <a:rPr b="1" i="1" lang="es-ES" sz="1100">
                <a:solidFill>
                  <a:schemeClr val="dk1"/>
                </a:solidFill>
                <a:latin typeface="Century Gothic"/>
                <a:ea typeface="Century Gothic"/>
                <a:cs typeface="Century Gothic"/>
                <a:sym typeface="Century Gothic"/>
              </a:rPr>
              <a:t>es un conjunto de herramientas que van a permitir modelar, documentar y, posteriormente, construir un sistema o aplicación orientada a objetos.</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Un diagrama de clases permite representar:</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Las clases en un sistema implementado con OOP</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Los métodos y atributos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Las conexiones entre las clases, como interactúan o la herencia entre ellas.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Lo que no representaremos 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Detalles lógicos de la interacción entre las clases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Detalles algorítmicos, de cómo los métodos están implementados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Los diagramas de clases se usan junto a los de comportamiento en las fases de análisis y diseño del proyecto software, durante la transición entre lo que hace el sistema (análisis) y cómo lo hará (diseño) -&gt;</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¿Qué clases necesitamos para implementar los requisitos funcionales?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¿Qué métodos y atributos tendrán?</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¿Cómo se relacionan las clases?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87" name="Google Shape;287;p20"/>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288" name="Google Shape;288;p20"/>
          <p:cNvGrpSpPr/>
          <p:nvPr/>
        </p:nvGrpSpPr>
        <p:grpSpPr>
          <a:xfrm>
            <a:off x="85847" y="469368"/>
            <a:ext cx="8367885" cy="359313"/>
            <a:chOff x="274216" y="780591"/>
            <a:chExt cx="9372448" cy="479082"/>
          </a:xfrm>
        </p:grpSpPr>
        <p:sp>
          <p:nvSpPr>
            <p:cNvPr id="289" name="Google Shape;289;p20"/>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90" name="Google Shape;290;p20"/>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91" name="Google Shape;291;p20"/>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92" name="Google Shape;292;p20"/>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Herencia</a:t>
            </a:r>
            <a:endParaRPr/>
          </a:p>
        </p:txBody>
      </p:sp>
      <p:sp>
        <p:nvSpPr>
          <p:cNvPr id="293" name="Google Shape;293;p20"/>
          <p:cNvSpPr txBox="1"/>
          <p:nvPr/>
        </p:nvSpPr>
        <p:spPr>
          <a:xfrm>
            <a:off x="440725" y="977933"/>
            <a:ext cx="8379747" cy="821892"/>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En el código podemos trabajar directamente como si estuviéramos accediendo a métodos de la superclase, aunque los objetos reales sean de una subclase. Como, mediante la herencia y la sobrecarga, todas las subclases comparten métodos, será el propio programa en tiempo de ejecución que buscará qué método de qué clase habrá que lanzar</a:t>
            </a:r>
            <a:endParaRPr/>
          </a:p>
        </p:txBody>
      </p:sp>
      <p:pic>
        <p:nvPicPr>
          <p:cNvPr id="294" name="Google Shape;294;p20"/>
          <p:cNvPicPr preferRelativeResize="0"/>
          <p:nvPr/>
        </p:nvPicPr>
        <p:blipFill rotWithShape="1">
          <a:blip r:embed="rId3">
            <a:alphaModFix/>
          </a:blip>
          <a:srcRect b="0" l="0" r="0" t="0"/>
          <a:stretch/>
        </p:blipFill>
        <p:spPr>
          <a:xfrm>
            <a:off x="268537" y="1882401"/>
            <a:ext cx="6934854" cy="2690833"/>
          </a:xfrm>
          <a:prstGeom prst="rect">
            <a:avLst/>
          </a:prstGeom>
          <a:noFill/>
          <a:ln>
            <a:noFill/>
          </a:ln>
        </p:spPr>
      </p:pic>
      <p:pic>
        <p:nvPicPr>
          <p:cNvPr id="295" name="Google Shape;295;p20"/>
          <p:cNvPicPr preferRelativeResize="0"/>
          <p:nvPr/>
        </p:nvPicPr>
        <p:blipFill rotWithShape="1">
          <a:blip r:embed="rId4">
            <a:alphaModFix/>
          </a:blip>
          <a:srcRect b="0" l="0" r="0" t="0"/>
          <a:stretch/>
        </p:blipFill>
        <p:spPr>
          <a:xfrm>
            <a:off x="4716016" y="3699291"/>
            <a:ext cx="4362450" cy="1190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01" name="Google Shape;301;p21"/>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02" name="Google Shape;302;p21"/>
          <p:cNvGrpSpPr/>
          <p:nvPr/>
        </p:nvGrpSpPr>
        <p:grpSpPr>
          <a:xfrm>
            <a:off x="85847" y="469368"/>
            <a:ext cx="8367885" cy="359313"/>
            <a:chOff x="274216" y="780591"/>
            <a:chExt cx="9372448" cy="479082"/>
          </a:xfrm>
        </p:grpSpPr>
        <p:sp>
          <p:nvSpPr>
            <p:cNvPr id="303" name="Google Shape;303;p21"/>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04" name="Google Shape;304;p21"/>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05" name="Google Shape;305;p21"/>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06" name="Google Shape;306;p21"/>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Resumen notación</a:t>
            </a:r>
            <a:endParaRPr/>
          </a:p>
        </p:txBody>
      </p:sp>
      <p:pic>
        <p:nvPicPr>
          <p:cNvPr descr="Class Diagram Relationships in UML Explained with Examples" id="307" name="Google Shape;307;p21"/>
          <p:cNvPicPr preferRelativeResize="0"/>
          <p:nvPr/>
        </p:nvPicPr>
        <p:blipFill rotWithShape="1">
          <a:blip r:embed="rId3">
            <a:alphaModFix/>
          </a:blip>
          <a:srcRect b="0" l="0" r="0" t="0"/>
          <a:stretch/>
        </p:blipFill>
        <p:spPr>
          <a:xfrm>
            <a:off x="1923823" y="1069933"/>
            <a:ext cx="5153025" cy="360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13" name="Google Shape;313;p2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14" name="Google Shape;314;p22"/>
          <p:cNvGrpSpPr/>
          <p:nvPr/>
        </p:nvGrpSpPr>
        <p:grpSpPr>
          <a:xfrm>
            <a:off x="85847" y="469368"/>
            <a:ext cx="8367885" cy="359313"/>
            <a:chOff x="274216" y="780591"/>
            <a:chExt cx="9372448" cy="479082"/>
          </a:xfrm>
        </p:grpSpPr>
        <p:sp>
          <p:nvSpPr>
            <p:cNvPr id="315" name="Google Shape;315;p2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16" name="Google Shape;316;p2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17" name="Google Shape;317;p2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18" name="Google Shape;318;p2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Resumen notación</a:t>
            </a:r>
            <a:endParaRPr/>
          </a:p>
        </p:txBody>
      </p:sp>
      <p:pic>
        <p:nvPicPr>
          <p:cNvPr descr="UML Class Diagram Tutorial" id="319" name="Google Shape;319;p22"/>
          <p:cNvPicPr preferRelativeResize="0"/>
          <p:nvPr/>
        </p:nvPicPr>
        <p:blipFill rotWithShape="1">
          <a:blip r:embed="rId3">
            <a:alphaModFix/>
          </a:blip>
          <a:srcRect b="0" l="0" r="0" t="0"/>
          <a:stretch/>
        </p:blipFill>
        <p:spPr>
          <a:xfrm>
            <a:off x="932438" y="867460"/>
            <a:ext cx="7200800" cy="40224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25" name="Google Shape;325;p2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26" name="Google Shape;326;p23"/>
          <p:cNvGrpSpPr/>
          <p:nvPr/>
        </p:nvGrpSpPr>
        <p:grpSpPr>
          <a:xfrm>
            <a:off x="85847" y="469368"/>
            <a:ext cx="8367885" cy="359313"/>
            <a:chOff x="274216" y="780591"/>
            <a:chExt cx="9372448" cy="479082"/>
          </a:xfrm>
        </p:grpSpPr>
        <p:sp>
          <p:nvSpPr>
            <p:cNvPr id="327" name="Google Shape;327;p2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28" name="Google Shape;328;p2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29" name="Google Shape;329;p2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30" name="Google Shape;330;p2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Pasar de enunciado a diagrama</a:t>
            </a:r>
            <a:endParaRPr/>
          </a:p>
        </p:txBody>
      </p:sp>
      <p:sp>
        <p:nvSpPr>
          <p:cNvPr id="331" name="Google Shape;331;p23"/>
          <p:cNvSpPr txBox="1"/>
          <p:nvPr/>
        </p:nvSpPr>
        <p:spPr>
          <a:xfrm>
            <a:off x="440725" y="977933"/>
            <a:ext cx="7992925" cy="3868880"/>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Muchas veces para crear un diagrama de clases primero tendremos que entender y transformar una descripción con lenguaje natural, sintetizarla e identificar las clases, métodos, atributos y relaciones. </a:t>
            </a:r>
            <a:r>
              <a:rPr b="1" i="1" lang="es-ES" sz="1100">
                <a:solidFill>
                  <a:schemeClr val="dk1"/>
                </a:solidFill>
                <a:latin typeface="Century Gothic"/>
                <a:ea typeface="Century Gothic"/>
                <a:cs typeface="Century Gothic"/>
                <a:sym typeface="Century Gothic"/>
              </a:rPr>
              <a:t>Es un ejercicio parecido cuando pasamos de una especificación a un diagrama Entidad-Relación en el ámbito de las BBDD</a:t>
            </a:r>
            <a:r>
              <a:rPr lang="es-ES" sz="1100">
                <a:solidFill>
                  <a:schemeClr val="dk1"/>
                </a:solidFill>
                <a:latin typeface="Century Gothic"/>
                <a:ea typeface="Century Gothic"/>
                <a:cs typeface="Century Gothic"/>
                <a:sym typeface="Century Gothic"/>
              </a:rPr>
              <a:t>.</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Buscamos sustantivos que puedan corresponder con las siguientes categorías: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Entidades externas</a:t>
            </a:r>
            <a:r>
              <a:rPr lang="es-ES" sz="1100">
                <a:solidFill>
                  <a:schemeClr val="dk1"/>
                </a:solidFill>
                <a:latin typeface="Century Gothic"/>
                <a:ea typeface="Century Gothic"/>
                <a:cs typeface="Century Gothic"/>
                <a:sym typeface="Century Gothic"/>
              </a:rPr>
              <a:t>(por ejemplo: dispositivos, personas) que producen o  consumen información a usar por un sistema computacional.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Cosas</a:t>
            </a:r>
            <a:r>
              <a:rPr lang="es-ES" sz="1100">
                <a:solidFill>
                  <a:schemeClr val="dk1"/>
                </a:solidFill>
                <a:latin typeface="Century Gothic"/>
                <a:ea typeface="Century Gothic"/>
                <a:cs typeface="Century Gothic"/>
                <a:sym typeface="Century Gothic"/>
              </a:rPr>
              <a:t> que son parte del dominio de  información del problema.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Ocurrencias o sucesos</a:t>
            </a:r>
            <a:r>
              <a:rPr lang="es-ES" sz="1100">
                <a:solidFill>
                  <a:schemeClr val="dk1"/>
                </a:solidFill>
                <a:latin typeface="Century Gothic"/>
                <a:ea typeface="Century Gothic"/>
                <a:cs typeface="Century Gothic"/>
                <a:sym typeface="Century Gothic"/>
              </a:rPr>
              <a:t> que ocurren dentro del contexto de una operación del  sistema.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Papeles o roles</a:t>
            </a:r>
            <a:r>
              <a:rPr lang="es-ES" sz="1100">
                <a:solidFill>
                  <a:schemeClr val="dk1"/>
                </a:solidFill>
                <a:latin typeface="Century Gothic"/>
                <a:ea typeface="Century Gothic"/>
                <a:cs typeface="Century Gothic"/>
                <a:sym typeface="Century Gothic"/>
              </a:rPr>
              <a:t> (por ejemplo: director, ingeniero, vendedor) desempeñados por personas que interactúan con el sistema.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Unidades organizacionales</a:t>
            </a:r>
            <a:r>
              <a:rPr lang="es-ES" sz="1100">
                <a:solidFill>
                  <a:schemeClr val="dk1"/>
                </a:solidFill>
                <a:latin typeface="Century Gothic"/>
                <a:ea typeface="Century Gothic"/>
                <a:cs typeface="Century Gothic"/>
                <a:sym typeface="Century Gothic"/>
              </a:rPr>
              <a:t> que son relevantes en una  aplicación.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Lugares</a:t>
            </a:r>
            <a:r>
              <a:rPr lang="es-ES" sz="1100">
                <a:solidFill>
                  <a:schemeClr val="dk1"/>
                </a:solidFill>
                <a:latin typeface="Century Gothic"/>
                <a:ea typeface="Century Gothic"/>
                <a:cs typeface="Century Gothic"/>
                <a:sym typeface="Century Gothic"/>
              </a:rPr>
              <a:t> que establecen el contexto del  problema y la función general del sistema.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Estructuras</a:t>
            </a:r>
            <a:r>
              <a:rPr lang="es-ES" sz="1100">
                <a:solidFill>
                  <a:schemeClr val="dk1"/>
                </a:solidFill>
                <a:latin typeface="Century Gothic"/>
                <a:ea typeface="Century Gothic"/>
                <a:cs typeface="Century Gothic"/>
                <a:sym typeface="Century Gothic"/>
              </a:rPr>
              <a:t> (por ejemplo: sensores, vehículos de cuatro ruedas o computadoras) que definen  una clase de objetos o, en casos extremos, clases relacionadas de objetos</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37" name="Google Shape;337;p2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38" name="Google Shape;338;p24"/>
          <p:cNvGrpSpPr/>
          <p:nvPr/>
        </p:nvGrpSpPr>
        <p:grpSpPr>
          <a:xfrm>
            <a:off x="85847" y="469368"/>
            <a:ext cx="8367885" cy="359313"/>
            <a:chOff x="274216" y="780591"/>
            <a:chExt cx="9372448" cy="479082"/>
          </a:xfrm>
        </p:grpSpPr>
        <p:sp>
          <p:nvSpPr>
            <p:cNvPr id="339" name="Google Shape;339;p2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40" name="Google Shape;340;p2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41" name="Google Shape;341;p2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42" name="Google Shape;342;p2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Pasar de enunciado a diagrama</a:t>
            </a:r>
            <a:endParaRPr/>
          </a:p>
        </p:txBody>
      </p:sp>
      <p:sp>
        <p:nvSpPr>
          <p:cNvPr id="343" name="Google Shape;343;p24"/>
          <p:cNvSpPr txBox="1"/>
          <p:nvPr/>
        </p:nvSpPr>
        <p:spPr>
          <a:xfrm>
            <a:off x="341617" y="857631"/>
            <a:ext cx="8163723" cy="1075807"/>
          </a:xfrm>
          <a:prstGeom prst="rect">
            <a:avLst/>
          </a:prstGeom>
          <a:noFill/>
          <a:ln>
            <a:noFill/>
          </a:ln>
        </p:spPr>
        <p:txBody>
          <a:bodyPr anchorCtr="0" anchor="t" bIns="45700" lIns="91425" spcFirstLastPara="1" rIns="91425" wrap="square" tIns="45700">
            <a:spAutoFit/>
          </a:bodyPr>
          <a:lstStyle/>
          <a:p>
            <a:pPr indent="-228600" lvl="0" marL="345150" marR="0" rtl="0" algn="just">
              <a:lnSpc>
                <a:spcPct val="150000"/>
              </a:lnSpc>
              <a:spcBef>
                <a:spcPts val="0"/>
              </a:spcBef>
              <a:spcAft>
                <a:spcPts val="0"/>
              </a:spcAft>
              <a:buClr>
                <a:srgbClr val="0071AA"/>
              </a:buClr>
              <a:buSzPts val="1100"/>
              <a:buFont typeface="Calibri"/>
              <a:buAutoNum type="arabicPeriod"/>
            </a:pPr>
            <a:r>
              <a:rPr lang="es-ES" sz="1100">
                <a:solidFill>
                  <a:schemeClr val="dk1"/>
                </a:solidFill>
                <a:latin typeface="Century Gothic"/>
                <a:ea typeface="Century Gothic"/>
                <a:cs typeface="Century Gothic"/>
                <a:sym typeface="Century Gothic"/>
              </a:rPr>
              <a:t>¿Qué sustantivos hay? ¿Qué puede ser cada cosa? ¿Una clase, un atributo..?</a:t>
            </a:r>
            <a:endParaRPr/>
          </a:p>
          <a:p>
            <a:pPr indent="-228600" lvl="0" marL="345150" marR="0" rtl="0" algn="just">
              <a:lnSpc>
                <a:spcPct val="150000"/>
              </a:lnSpc>
              <a:spcBef>
                <a:spcPts val="0"/>
              </a:spcBef>
              <a:spcAft>
                <a:spcPts val="0"/>
              </a:spcAft>
              <a:buClr>
                <a:srgbClr val="0071AA"/>
              </a:buClr>
              <a:buSzPts val="1100"/>
              <a:buFont typeface="Calibri"/>
              <a:buAutoNum type="arabicPeriod"/>
            </a:pPr>
            <a:r>
              <a:rPr lang="es-ES" sz="1100">
                <a:solidFill>
                  <a:schemeClr val="dk1"/>
                </a:solidFill>
                <a:latin typeface="Century Gothic"/>
                <a:ea typeface="Century Gothic"/>
                <a:cs typeface="Century Gothic"/>
                <a:sym typeface="Century Gothic"/>
              </a:rPr>
              <a:t>¿Qué atributos u métodos pertenecen a cada clase?</a:t>
            </a:r>
            <a:endParaRPr/>
          </a:p>
          <a:p>
            <a:pPr indent="-228600" lvl="0" marL="345150" marR="0" rtl="0" algn="just">
              <a:lnSpc>
                <a:spcPct val="150000"/>
              </a:lnSpc>
              <a:spcBef>
                <a:spcPts val="0"/>
              </a:spcBef>
              <a:spcAft>
                <a:spcPts val="0"/>
              </a:spcAft>
              <a:buClr>
                <a:srgbClr val="0071AA"/>
              </a:buClr>
              <a:buSzPts val="1100"/>
              <a:buFont typeface="Calibri"/>
              <a:buAutoNum type="arabicPeriod"/>
            </a:pPr>
            <a:r>
              <a:rPr lang="es-ES" sz="1100">
                <a:solidFill>
                  <a:schemeClr val="dk1"/>
                </a:solidFill>
                <a:latin typeface="Century Gothic"/>
                <a:ea typeface="Century Gothic"/>
                <a:cs typeface="Century Gothic"/>
                <a:sym typeface="Century Gothic"/>
              </a:rPr>
              <a:t>¿Cómo se relacionan las clases? ¿Agregación, composición, asociación…?</a:t>
            </a:r>
            <a:endParaRPr/>
          </a:p>
          <a:p>
            <a:pPr indent="-228600" lvl="0" marL="345150" marR="0" rtl="0" algn="just">
              <a:lnSpc>
                <a:spcPct val="150000"/>
              </a:lnSpc>
              <a:spcBef>
                <a:spcPts val="0"/>
              </a:spcBef>
              <a:spcAft>
                <a:spcPts val="0"/>
              </a:spcAft>
              <a:buClr>
                <a:srgbClr val="0071AA"/>
              </a:buClr>
              <a:buSzPts val="1100"/>
              <a:buFont typeface="Calibri"/>
              <a:buAutoNum type="arabicPeriod"/>
            </a:pPr>
            <a:r>
              <a:rPr lang="es-ES" sz="1100">
                <a:solidFill>
                  <a:schemeClr val="dk1"/>
                </a:solidFill>
                <a:latin typeface="Century Gothic"/>
                <a:ea typeface="Century Gothic"/>
                <a:cs typeface="Century Gothic"/>
                <a:sym typeface="Century Gothic"/>
              </a:rPr>
              <a:t>¿Hay herencia? ¿Qué clases?</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49" name="Google Shape;349;p25"/>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50" name="Google Shape;350;p25"/>
          <p:cNvGrpSpPr/>
          <p:nvPr/>
        </p:nvGrpSpPr>
        <p:grpSpPr>
          <a:xfrm>
            <a:off x="85847" y="469368"/>
            <a:ext cx="8367885" cy="359313"/>
            <a:chOff x="274216" y="780591"/>
            <a:chExt cx="9372448" cy="479082"/>
          </a:xfrm>
        </p:grpSpPr>
        <p:sp>
          <p:nvSpPr>
            <p:cNvPr id="351" name="Google Shape;351;p25"/>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52" name="Google Shape;352;p25"/>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53" name="Google Shape;353;p25"/>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54" name="Google Shape;354;p25"/>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Pasar de enunciado a diagrama</a:t>
            </a:r>
            <a:endParaRPr/>
          </a:p>
        </p:txBody>
      </p:sp>
      <p:sp>
        <p:nvSpPr>
          <p:cNvPr id="355" name="Google Shape;355;p25"/>
          <p:cNvSpPr txBox="1"/>
          <p:nvPr/>
        </p:nvSpPr>
        <p:spPr>
          <a:xfrm>
            <a:off x="341617" y="857631"/>
            <a:ext cx="8163723" cy="3361048"/>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Se desea diseñar un diagrama de clases sobre la información de las reservas de una empresa dedicada al alquiler de automóviles, teniendo en cuenta que: </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Un determinado cliente puede tener en un momento dado hechas varias reservas. </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De cada cliente se desean almacenar su DNI,  nombre,  dirección y teléfono. Además dos clientes se diferencian por un código único. </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Cada cliente puede ser avalado por otro cliente de la empresa.</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Una reserva la realiza un único cliente pero puede involucrar varios coches. </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Es importante registrar la fecha de inicio y final de la reserva, el precio del alquiler de cada uno de los coches, los litros de gasolina en el depósito en el momento de realizar la reserva, el precio total de la reserva y un indicador de si el coche o los coches han sido entregados. </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Todo coche tiene siempre asignado un determinado garaje que no puede cambiar. De cada coche se requiere la matricula, el modelo el color y la marca. </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Cada reserva se realiza en una determinada agencia.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61" name="Google Shape;361;p26"/>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62" name="Google Shape;362;p26"/>
          <p:cNvGrpSpPr/>
          <p:nvPr/>
        </p:nvGrpSpPr>
        <p:grpSpPr>
          <a:xfrm>
            <a:off x="85847" y="469368"/>
            <a:ext cx="8367885" cy="359313"/>
            <a:chOff x="274216" y="780591"/>
            <a:chExt cx="9372448" cy="479082"/>
          </a:xfrm>
        </p:grpSpPr>
        <p:sp>
          <p:nvSpPr>
            <p:cNvPr id="363" name="Google Shape;363;p26"/>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64" name="Google Shape;364;p26"/>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65" name="Google Shape;365;p26"/>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66" name="Google Shape;366;p26"/>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Pasar de enunciado a diagrama</a:t>
            </a:r>
            <a:endParaRPr/>
          </a:p>
        </p:txBody>
      </p:sp>
      <p:sp>
        <p:nvSpPr>
          <p:cNvPr id="367" name="Google Shape;367;p26"/>
          <p:cNvSpPr txBox="1"/>
          <p:nvPr/>
        </p:nvSpPr>
        <p:spPr>
          <a:xfrm>
            <a:off x="341617" y="857631"/>
            <a:ext cx="8163723" cy="1080489"/>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Una aplicación necesita almacenar información sobre empresas, sus empleados y sus clientes. Ambos (empleados y sus clientes) se caracterizan por su nombre y edad. Los empleados tienen un sueldo bruto, los empleados que son directivos tiene una categoría, así como un conjunto de empleados subordinados. De los clientes, además se necesita conocer su teléfono de contacto. La aplicación necesita mostrar los datos de empleados y clientes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73" name="Google Shape;373;p27"/>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74" name="Google Shape;374;p27"/>
          <p:cNvGrpSpPr/>
          <p:nvPr/>
        </p:nvGrpSpPr>
        <p:grpSpPr>
          <a:xfrm>
            <a:off x="85847" y="469368"/>
            <a:ext cx="8367885" cy="359313"/>
            <a:chOff x="274216" y="780591"/>
            <a:chExt cx="9372448" cy="479082"/>
          </a:xfrm>
        </p:grpSpPr>
        <p:sp>
          <p:nvSpPr>
            <p:cNvPr id="375" name="Google Shape;375;p27"/>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76" name="Google Shape;376;p27"/>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77" name="Google Shape;377;p27"/>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78" name="Google Shape;378;p27"/>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Pasar de enunciado a diagrama</a:t>
            </a:r>
            <a:endParaRPr/>
          </a:p>
        </p:txBody>
      </p:sp>
      <p:sp>
        <p:nvSpPr>
          <p:cNvPr id="379" name="Google Shape;379;p27"/>
          <p:cNvSpPr txBox="1"/>
          <p:nvPr/>
        </p:nvSpPr>
        <p:spPr>
          <a:xfrm>
            <a:off x="341617" y="857631"/>
            <a:ext cx="8163723" cy="3361048"/>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Una agencia inmobiliaria pone a la venta una serie de fincas de diferentes tipos. Las fincas que se venden se eliminan de la lista y se pueden agregar otras nuevas. El número máximo de fincas la que agencia puede manejar en un momento dado es 100.</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Todas las fincas muestran el área de la propiedad en m2 , número de habitaciones, nombre del barrio y precio.</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descripción de cada uno de los tipos de fincas incluye:</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Chaletito: tiene piscina o no, y número de calles adyacentes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Pisito: Indica el piso y si tiene parking o no.</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Pisito con muebles: Lo mismo, que el piso, pero además, la calidad de los muebles en una escala de 1 (mejor) a 5</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El diseño debe proporcionar:</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Un constructor para cada clase para inicializar todos sus atributos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Un método de visualización que imprime el tipo de la clase además de sus atributos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Modificadores de acceso adecuados para todos los miembros de la clase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85" name="Google Shape;385;p2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86" name="Google Shape;386;p28"/>
          <p:cNvGrpSpPr/>
          <p:nvPr/>
        </p:nvGrpSpPr>
        <p:grpSpPr>
          <a:xfrm>
            <a:off x="85847" y="469368"/>
            <a:ext cx="8367885" cy="359313"/>
            <a:chOff x="274216" y="780591"/>
            <a:chExt cx="9372448" cy="479082"/>
          </a:xfrm>
        </p:grpSpPr>
        <p:sp>
          <p:nvSpPr>
            <p:cNvPr id="387" name="Google Shape;387;p28"/>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88" name="Google Shape;388;p28"/>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89" name="Google Shape;389;p28"/>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90" name="Google Shape;390;p28"/>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Pasar de enunciado a diagrama</a:t>
            </a:r>
            <a:endParaRPr/>
          </a:p>
        </p:txBody>
      </p:sp>
      <p:sp>
        <p:nvSpPr>
          <p:cNvPr id="391" name="Google Shape;391;p28"/>
          <p:cNvSpPr txBox="1"/>
          <p:nvPr/>
        </p:nvSpPr>
        <p:spPr>
          <a:xfrm>
            <a:off x="341617" y="857631"/>
            <a:ext cx="8163723" cy="1329723"/>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Desarrolla un sistema para una banca, en el que queremos almacenar la información del cliente y de sus cuentas. Las cuentas permetirán meter dinero, sacar dinero y ver el dinero total en la cuenta.</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Hay dos tipos de cuenta, la cuenta de ahorro y la cuenta normal. Ambas almacenan la misma información, pero se saca el dinero de formas distintas.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De cada cuenta hay que almacenar el código identificativo, y del cliente su DNI.</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97" name="Google Shape;397;p29"/>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398" name="Google Shape;398;p29"/>
          <p:cNvGrpSpPr/>
          <p:nvPr/>
        </p:nvGrpSpPr>
        <p:grpSpPr>
          <a:xfrm>
            <a:off x="85847" y="469368"/>
            <a:ext cx="8367885" cy="359313"/>
            <a:chOff x="274216" y="780591"/>
            <a:chExt cx="9372448" cy="479082"/>
          </a:xfrm>
        </p:grpSpPr>
        <p:sp>
          <p:nvSpPr>
            <p:cNvPr id="399" name="Google Shape;399;p29"/>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00" name="Google Shape;400;p29"/>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01" name="Google Shape;401;p29"/>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02" name="Google Shape;402;p29"/>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Pasar de enunciado a diagrama</a:t>
            </a:r>
            <a:endParaRPr/>
          </a:p>
        </p:txBody>
      </p:sp>
      <p:sp>
        <p:nvSpPr>
          <p:cNvPr id="403" name="Google Shape;403;p29"/>
          <p:cNvSpPr txBox="1"/>
          <p:nvPr/>
        </p:nvSpPr>
        <p:spPr>
          <a:xfrm>
            <a:off x="341617" y="857631"/>
            <a:ext cx="8163723" cy="3690049"/>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Un estudio de arquitectura desea crear una base de datos para gestionar sus proyectos. Nos dan las siguientes especificaciones: </a:t>
            </a:r>
            <a:endParaRPr/>
          </a:p>
          <a:p>
            <a:pPr indent="-171450" lvl="0" marL="288000" marR="0" rtl="0" algn="just">
              <a:lnSpc>
                <a:spcPct val="150000"/>
              </a:lnSpc>
              <a:spcBef>
                <a:spcPts val="0"/>
              </a:spcBef>
              <a:spcAft>
                <a:spcPts val="0"/>
              </a:spcAft>
              <a:buClr>
                <a:srgbClr val="0071AA"/>
              </a:buClr>
              <a:buSzPts val="900"/>
              <a:buFont typeface="Arial"/>
              <a:buChar char="•"/>
            </a:pPr>
            <a:r>
              <a:rPr lang="es-ES" sz="900">
                <a:solidFill>
                  <a:schemeClr val="dk1"/>
                </a:solidFill>
                <a:latin typeface="Century Gothic"/>
                <a:ea typeface="Century Gothic"/>
                <a:cs typeface="Century Gothic"/>
                <a:sym typeface="Century Gothic"/>
              </a:rPr>
              <a:t>Cada proyecto tiene un código y un nombre. Un proyecto tiene uno y solo un jefe de proyecto y un jefe de proyecto sólo puede estar involucrado en un proyecto o en ninguno. </a:t>
            </a:r>
            <a:endParaRPr/>
          </a:p>
          <a:p>
            <a:pPr indent="-171450" lvl="0" marL="288000" marR="0" rtl="0" algn="just">
              <a:lnSpc>
                <a:spcPct val="150000"/>
              </a:lnSpc>
              <a:spcBef>
                <a:spcPts val="0"/>
              </a:spcBef>
              <a:spcAft>
                <a:spcPts val="0"/>
              </a:spcAft>
              <a:buClr>
                <a:srgbClr val="0071AA"/>
              </a:buClr>
              <a:buSzPts val="900"/>
              <a:buFont typeface="Arial"/>
              <a:buChar char="•"/>
            </a:pPr>
            <a:r>
              <a:rPr lang="es-ES" sz="900">
                <a:solidFill>
                  <a:schemeClr val="dk1"/>
                </a:solidFill>
                <a:latin typeface="Century Gothic"/>
                <a:ea typeface="Century Gothic"/>
                <a:cs typeface="Century Gothic"/>
                <a:sym typeface="Century Gothic"/>
              </a:rPr>
              <a:t>De cada jefe de proyecto se desean recoger sus datos personales (código, nombre, dirección y teléfono). Un jefe de proyecto se identifica por un código. No hay dos nombres de jefe de proyecto con el mismo nombre. </a:t>
            </a:r>
            <a:endParaRPr/>
          </a:p>
          <a:p>
            <a:pPr indent="-171450" lvl="0" marL="288000" marR="0" rtl="0" algn="just">
              <a:lnSpc>
                <a:spcPct val="150000"/>
              </a:lnSpc>
              <a:spcBef>
                <a:spcPts val="0"/>
              </a:spcBef>
              <a:spcAft>
                <a:spcPts val="0"/>
              </a:spcAft>
              <a:buClr>
                <a:srgbClr val="0071AA"/>
              </a:buClr>
              <a:buSzPts val="900"/>
              <a:buFont typeface="Arial"/>
              <a:buChar char="•"/>
            </a:pPr>
            <a:r>
              <a:rPr lang="es-ES" sz="900">
                <a:solidFill>
                  <a:schemeClr val="dk1"/>
                </a:solidFill>
                <a:latin typeface="Century Gothic"/>
                <a:ea typeface="Century Gothic"/>
                <a:cs typeface="Century Gothic"/>
                <a:sym typeface="Century Gothic"/>
              </a:rPr>
              <a:t>Un proyecto se compone de una serie de planos, pero éstos se quieren guardar de modo independiente al proyecto. Es decir, si en un momento dado se dejara de trabajar en un proyecto, se desea mantener la información de los planos asociados. </a:t>
            </a:r>
            <a:endParaRPr/>
          </a:p>
          <a:p>
            <a:pPr indent="-171450" lvl="0" marL="288000" marR="0" rtl="0" algn="just">
              <a:lnSpc>
                <a:spcPct val="150000"/>
              </a:lnSpc>
              <a:spcBef>
                <a:spcPts val="0"/>
              </a:spcBef>
              <a:spcAft>
                <a:spcPts val="0"/>
              </a:spcAft>
              <a:buClr>
                <a:srgbClr val="0071AA"/>
              </a:buClr>
              <a:buSzPts val="900"/>
              <a:buFont typeface="Arial"/>
              <a:buChar char="•"/>
            </a:pPr>
            <a:r>
              <a:rPr lang="es-ES" sz="900">
                <a:solidFill>
                  <a:schemeClr val="dk1"/>
                </a:solidFill>
                <a:latin typeface="Century Gothic"/>
                <a:ea typeface="Century Gothic"/>
                <a:cs typeface="Century Gothic"/>
                <a:sym typeface="Century Gothic"/>
              </a:rPr>
              <a:t>De los planos se desea guardar su número de identificación, la fecha de entrega, los arquitectos que trabajan en él y un dibujo del plano general con información acerca del número de figuras que contiene. </a:t>
            </a:r>
            <a:endParaRPr/>
          </a:p>
          <a:p>
            <a:pPr indent="-171450" lvl="0" marL="288000" marR="0" rtl="0" algn="just">
              <a:lnSpc>
                <a:spcPct val="150000"/>
              </a:lnSpc>
              <a:spcBef>
                <a:spcPts val="0"/>
              </a:spcBef>
              <a:spcAft>
                <a:spcPts val="0"/>
              </a:spcAft>
              <a:buClr>
                <a:srgbClr val="0071AA"/>
              </a:buClr>
              <a:buSzPts val="900"/>
              <a:buFont typeface="Arial"/>
              <a:buChar char="•"/>
            </a:pPr>
            <a:r>
              <a:rPr lang="es-ES" sz="900">
                <a:solidFill>
                  <a:schemeClr val="dk1"/>
                </a:solidFill>
                <a:latin typeface="Century Gothic"/>
                <a:ea typeface="Century Gothic"/>
                <a:cs typeface="Century Gothic"/>
                <a:sym typeface="Century Gothic"/>
              </a:rPr>
              <a:t>Los planos tienen figuras. De cada figura se desea conocer, el identificador, el nombre, el color, el área y el perímetro. Además, de los polígonos se desea conocer el número de líneas que tienen, además de las líneas que lo forman. El perímetro se desea que sea un método diferido; el área se desea implementarlo como genérico para cualquier tipo de figura, pero además se desea un método específico para el cálculo del perímetro de los polígonos. </a:t>
            </a:r>
            <a:endParaRPr/>
          </a:p>
          <a:p>
            <a:pPr indent="-171450" lvl="0" marL="288000" marR="0" rtl="0" algn="just">
              <a:lnSpc>
                <a:spcPct val="150000"/>
              </a:lnSpc>
              <a:spcBef>
                <a:spcPts val="0"/>
              </a:spcBef>
              <a:spcAft>
                <a:spcPts val="0"/>
              </a:spcAft>
              <a:buClr>
                <a:srgbClr val="0071AA"/>
              </a:buClr>
              <a:buSzPts val="900"/>
              <a:buFont typeface="Arial"/>
              <a:buChar char="•"/>
            </a:pPr>
            <a:r>
              <a:rPr lang="es-ES" sz="900">
                <a:solidFill>
                  <a:schemeClr val="dk1"/>
                </a:solidFill>
                <a:latin typeface="Century Gothic"/>
                <a:ea typeface="Century Gothic"/>
                <a:cs typeface="Century Gothic"/>
                <a:sym typeface="Century Gothic"/>
              </a:rPr>
              <a:t>De cada líneas que forma parte de un polígono se desea conocer el punto de origen y el de fin (según sus coordenadas, X e Y), así como la longitud. Cada línea tiene un identificador que permite diferenciarlo del resto. La longitud de la línea se puede calcular a partir de sus puntos origen y final.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65" name="Google Shape;65;p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66" name="Google Shape;66;p3"/>
          <p:cNvGrpSpPr/>
          <p:nvPr/>
        </p:nvGrpSpPr>
        <p:grpSpPr>
          <a:xfrm>
            <a:off x="85847" y="469368"/>
            <a:ext cx="8367885" cy="359313"/>
            <a:chOff x="274216" y="780591"/>
            <a:chExt cx="9372448" cy="479082"/>
          </a:xfrm>
        </p:grpSpPr>
        <p:sp>
          <p:nvSpPr>
            <p:cNvPr id="67" name="Google Shape;67;p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68" name="Google Shape;68;p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69" name="Google Shape;69;p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70" name="Google Shape;70;p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¿Por qué?</a:t>
            </a:r>
            <a:endParaRPr/>
          </a:p>
        </p:txBody>
      </p:sp>
      <p:sp>
        <p:nvSpPr>
          <p:cNvPr id="71" name="Google Shape;71;p3"/>
          <p:cNvSpPr txBox="1"/>
          <p:nvPr/>
        </p:nvSpPr>
        <p:spPr>
          <a:xfrm>
            <a:off x="440725" y="977933"/>
            <a:ext cx="7992925" cy="2091470"/>
          </a:xfrm>
          <a:prstGeom prst="rect">
            <a:avLst/>
          </a:prstGeom>
          <a:noFill/>
          <a:ln>
            <a:noFill/>
          </a:ln>
        </p:spPr>
        <p:txBody>
          <a:bodyPr anchorCtr="0" anchor="t" bIns="45700" lIns="91425" spcFirstLastPara="1" rIns="91425" wrap="square" tIns="45700">
            <a:spAutoFit/>
          </a:bodyPr>
          <a:lstStyle/>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Lo suficientemente versátiles como para usados a lo largo del proceso de software (tanto en cascada como usando metodología ágil), con más o menos detalle</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Permiten obtener un primer acercamiento de las entidades importantes del sistema</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¿Tenemos muchas/pocas clases?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¿Hay alguna relación que vaya a causar muchos problemas a la hora de implementar?</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Nos permite ver las diferentes relaciones entre una clase y el resto.</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Nos permite mantener un histórico de los cambios hechos en nuestro proyecto</a:t>
            </a:r>
            <a:endParaRPr/>
          </a:p>
          <a:p>
            <a:pPr indent="-101600" lvl="0" marL="288000" marR="0" rtl="0" algn="just">
              <a:lnSpc>
                <a:spcPct val="150000"/>
              </a:lnSpc>
              <a:spcBef>
                <a:spcPts val="0"/>
              </a:spcBef>
              <a:spcAft>
                <a:spcPts val="0"/>
              </a:spcAft>
              <a:buClr>
                <a:srgbClr val="0071AA"/>
              </a:buClr>
              <a:buSzPts val="1100"/>
              <a:buFont typeface="Arial"/>
              <a:buNone/>
            </a:pPr>
            <a:r>
              <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09" name="Google Shape;409;p30"/>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410" name="Google Shape;410;p30"/>
          <p:cNvGrpSpPr/>
          <p:nvPr/>
        </p:nvGrpSpPr>
        <p:grpSpPr>
          <a:xfrm>
            <a:off x="85847" y="469368"/>
            <a:ext cx="8367885" cy="359313"/>
            <a:chOff x="274216" y="780591"/>
            <a:chExt cx="9372448" cy="479082"/>
          </a:xfrm>
        </p:grpSpPr>
        <p:sp>
          <p:nvSpPr>
            <p:cNvPr id="411" name="Google Shape;411;p30"/>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12" name="Google Shape;412;p30"/>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13" name="Google Shape;413;p30"/>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14" name="Google Shape;414;p30"/>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Transformación de código a diagrama</a:t>
            </a:r>
            <a:endParaRPr/>
          </a:p>
        </p:txBody>
      </p:sp>
      <p:sp>
        <p:nvSpPr>
          <p:cNvPr id="415" name="Google Shape;415;p30"/>
          <p:cNvSpPr txBox="1"/>
          <p:nvPr/>
        </p:nvSpPr>
        <p:spPr>
          <a:xfrm>
            <a:off x="341617" y="857631"/>
            <a:ext cx="8163723" cy="2091470"/>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Una de las ventajas de estos diagramas es que hay herramientas integradas en los IDE que permiten transformar código en diagrama y viceversa, en varios lenguajes de programación.</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En Visual Studio tenemos integrado una extensión llamada </a:t>
            </a:r>
            <a:r>
              <a:rPr b="1" i="1" lang="es-ES" sz="1100">
                <a:solidFill>
                  <a:schemeClr val="dk1"/>
                </a:solidFill>
                <a:latin typeface="Century Gothic"/>
                <a:ea typeface="Century Gothic"/>
                <a:cs typeface="Century Gothic"/>
                <a:sym typeface="Century Gothic"/>
              </a:rPr>
              <a:t>Diseñador de clases</a:t>
            </a:r>
            <a:r>
              <a:rPr lang="es-ES" sz="1100">
                <a:solidFill>
                  <a:schemeClr val="dk1"/>
                </a:solidFill>
                <a:latin typeface="Century Gothic"/>
                <a:ea typeface="Century Gothic"/>
                <a:cs typeface="Century Gothic"/>
                <a:sym typeface="Century Gothic"/>
              </a:rPr>
              <a:t> que nos permite realizar esta ingeniería inversa de forma automática.</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podéis instalar (si no lo tenéis, que lo dudo) desde </a:t>
            </a:r>
            <a:r>
              <a:rPr b="1" i="1" lang="es-ES" sz="1100">
                <a:solidFill>
                  <a:schemeClr val="dk1"/>
                </a:solidFill>
                <a:latin typeface="Century Gothic"/>
                <a:ea typeface="Century Gothic"/>
                <a:cs typeface="Century Gothic"/>
                <a:sym typeface="Century Gothic"/>
              </a:rPr>
              <a:t>Herramientas -&gt; Obtener herramientas y características.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Lo podéis buscar en la pestaña </a:t>
            </a:r>
            <a:r>
              <a:rPr b="1" i="1" lang="es-ES" sz="1100">
                <a:solidFill>
                  <a:schemeClr val="dk1"/>
                </a:solidFill>
                <a:latin typeface="Century Gothic"/>
                <a:ea typeface="Century Gothic"/>
                <a:cs typeface="Century Gothic"/>
                <a:sym typeface="Century Gothic"/>
              </a:rPr>
              <a:t>Componentes</a:t>
            </a:r>
            <a:r>
              <a:rPr lang="es-ES" sz="1100">
                <a:solidFill>
                  <a:schemeClr val="dk1"/>
                </a:solidFill>
                <a:latin typeface="Century Gothic"/>
                <a:ea typeface="Century Gothic"/>
                <a:cs typeface="Century Gothic"/>
                <a:sym typeface="Century Gothic"/>
              </a:rPr>
              <a:t> </a:t>
            </a:r>
            <a:r>
              <a:rPr b="1" i="1" lang="es-ES" sz="1100">
                <a:solidFill>
                  <a:schemeClr val="dk1"/>
                </a:solidFill>
                <a:latin typeface="Century Gothic"/>
                <a:ea typeface="Century Gothic"/>
                <a:cs typeface="Century Gothic"/>
                <a:sym typeface="Century Gothic"/>
              </a:rPr>
              <a:t>Individuales</a:t>
            </a:r>
            <a:r>
              <a:rPr lang="es-ES" sz="1100">
                <a:solidFill>
                  <a:schemeClr val="dk1"/>
                </a:solidFill>
                <a:latin typeface="Century Gothic"/>
                <a:ea typeface="Century Gothic"/>
                <a:cs typeface="Century Gothic"/>
                <a:sym typeface="Century Gothic"/>
              </a:rPr>
              <a:t>, tecleando en la barra de búsqueda </a:t>
            </a:r>
            <a:r>
              <a:rPr b="1" i="1" lang="es-ES" sz="1100">
                <a:solidFill>
                  <a:schemeClr val="dk1"/>
                </a:solidFill>
                <a:latin typeface="Century Gothic"/>
                <a:ea typeface="Century Gothic"/>
                <a:cs typeface="Century Gothic"/>
                <a:sym typeface="Century Gothic"/>
              </a:rPr>
              <a:t>Diseñador de clases</a:t>
            </a:r>
            <a:r>
              <a:rPr lang="es-ES" sz="1100">
                <a:solidFill>
                  <a:schemeClr val="dk1"/>
                </a:solidFill>
                <a:latin typeface="Century Gothic"/>
                <a:ea typeface="Century Gothic"/>
                <a:cs typeface="Century Gothic"/>
                <a:sym typeface="Century Gothic"/>
              </a:rPr>
              <a:t>.</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Lo podéis ver en un pantallazo en la siguiente diapositiva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1"/>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21" name="Google Shape;421;p31"/>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422" name="Google Shape;422;p31"/>
          <p:cNvGrpSpPr/>
          <p:nvPr/>
        </p:nvGrpSpPr>
        <p:grpSpPr>
          <a:xfrm>
            <a:off x="85847" y="469368"/>
            <a:ext cx="8367885" cy="359313"/>
            <a:chOff x="274216" y="780591"/>
            <a:chExt cx="9372448" cy="479082"/>
          </a:xfrm>
        </p:grpSpPr>
        <p:sp>
          <p:nvSpPr>
            <p:cNvPr id="423" name="Google Shape;423;p31"/>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24" name="Google Shape;424;p31"/>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25" name="Google Shape;425;p31"/>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26" name="Google Shape;426;p31"/>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Transformación de código a diagrama</a:t>
            </a:r>
            <a:endParaRPr/>
          </a:p>
        </p:txBody>
      </p:sp>
      <p:sp>
        <p:nvSpPr>
          <p:cNvPr id="427" name="Google Shape;427;p31"/>
          <p:cNvSpPr txBox="1"/>
          <p:nvPr/>
        </p:nvSpPr>
        <p:spPr>
          <a:xfrm>
            <a:off x="341617" y="857631"/>
            <a:ext cx="8163723" cy="1583639"/>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Una de las ventajas de estos diagramas es que hay herramientas integradas en los IDE que permiten transformar código en diagrama y viceversa, en varios lenguajes de programación.</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En Visual Studio tenemos integrado una extensión llamada </a:t>
            </a:r>
            <a:r>
              <a:rPr b="1" i="1" lang="es-ES" sz="1100">
                <a:solidFill>
                  <a:schemeClr val="dk1"/>
                </a:solidFill>
                <a:latin typeface="Century Gothic"/>
                <a:ea typeface="Century Gothic"/>
                <a:cs typeface="Century Gothic"/>
                <a:sym typeface="Century Gothic"/>
              </a:rPr>
              <a:t>Diseñador de clases</a:t>
            </a:r>
            <a:r>
              <a:rPr lang="es-ES" sz="1100">
                <a:solidFill>
                  <a:schemeClr val="dk1"/>
                </a:solidFill>
                <a:latin typeface="Century Gothic"/>
                <a:ea typeface="Century Gothic"/>
                <a:cs typeface="Century Gothic"/>
                <a:sym typeface="Century Gothic"/>
              </a:rPr>
              <a:t> que nos permite realizar esta ingeniería inversa de forma automática.</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podéis instalar (si no lo tenéis, que lo dudo) desde </a:t>
            </a:r>
            <a:r>
              <a:rPr b="1" i="1" lang="es-ES" sz="1100">
                <a:solidFill>
                  <a:schemeClr val="dk1"/>
                </a:solidFill>
                <a:latin typeface="Century Gothic"/>
                <a:ea typeface="Century Gothic"/>
                <a:cs typeface="Century Gothic"/>
                <a:sym typeface="Century Gothic"/>
              </a:rPr>
              <a:t>Herramientas -&gt; Obtener herramientas y características.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Lo podéis buscar en la pestaña </a:t>
            </a:r>
            <a:r>
              <a:rPr b="1" i="1" lang="es-ES" sz="1100">
                <a:solidFill>
                  <a:schemeClr val="dk1"/>
                </a:solidFill>
                <a:latin typeface="Century Gothic"/>
                <a:ea typeface="Century Gothic"/>
                <a:cs typeface="Century Gothic"/>
                <a:sym typeface="Century Gothic"/>
              </a:rPr>
              <a:t>Individual</a:t>
            </a:r>
            <a:r>
              <a:rPr lang="es-ES" sz="1100">
                <a:solidFill>
                  <a:schemeClr val="dk1"/>
                </a:solidFill>
                <a:latin typeface="Century Gothic"/>
                <a:ea typeface="Century Gothic"/>
                <a:cs typeface="Century Gothic"/>
                <a:sym typeface="Century Gothic"/>
              </a:rPr>
              <a:t>, tecleando en la barra de búsqueda </a:t>
            </a:r>
            <a:r>
              <a:rPr b="1" i="1" lang="es-ES" sz="1100">
                <a:solidFill>
                  <a:schemeClr val="dk1"/>
                </a:solidFill>
                <a:latin typeface="Century Gothic"/>
                <a:ea typeface="Century Gothic"/>
                <a:cs typeface="Century Gothic"/>
                <a:sym typeface="Century Gothic"/>
              </a:rPr>
              <a:t>Diseñador de clases</a:t>
            </a:r>
            <a:endParaRPr sz="1100">
              <a:solidFill>
                <a:schemeClr val="dk1"/>
              </a:solidFill>
              <a:latin typeface="Century Gothic"/>
              <a:ea typeface="Century Gothic"/>
              <a:cs typeface="Century Gothic"/>
              <a:sym typeface="Century Gothic"/>
            </a:endParaRPr>
          </a:p>
        </p:txBody>
      </p:sp>
      <p:pic>
        <p:nvPicPr>
          <p:cNvPr id="428" name="Google Shape;428;p31"/>
          <p:cNvPicPr preferRelativeResize="0"/>
          <p:nvPr/>
        </p:nvPicPr>
        <p:blipFill rotWithShape="1">
          <a:blip r:embed="rId3">
            <a:alphaModFix/>
          </a:blip>
          <a:srcRect b="0" l="0" r="0" t="0"/>
          <a:stretch/>
        </p:blipFill>
        <p:spPr>
          <a:xfrm>
            <a:off x="0" y="95854"/>
            <a:ext cx="9144000" cy="49517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34" name="Google Shape;434;p3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435" name="Google Shape;435;p32"/>
          <p:cNvGrpSpPr/>
          <p:nvPr/>
        </p:nvGrpSpPr>
        <p:grpSpPr>
          <a:xfrm>
            <a:off x="85847" y="469368"/>
            <a:ext cx="8367885" cy="359313"/>
            <a:chOff x="274216" y="780591"/>
            <a:chExt cx="9372448" cy="479082"/>
          </a:xfrm>
        </p:grpSpPr>
        <p:sp>
          <p:nvSpPr>
            <p:cNvPr id="436" name="Google Shape;436;p3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37" name="Google Shape;437;p3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38" name="Google Shape;438;p3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39" name="Google Shape;439;p3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Transformación de código a diagrama</a:t>
            </a:r>
            <a:endParaRPr/>
          </a:p>
        </p:txBody>
      </p:sp>
      <p:sp>
        <p:nvSpPr>
          <p:cNvPr id="440" name="Google Shape;440;p32"/>
          <p:cNvSpPr txBox="1"/>
          <p:nvPr/>
        </p:nvSpPr>
        <p:spPr>
          <a:xfrm>
            <a:off x="341617" y="857631"/>
            <a:ext cx="8163723" cy="1329723"/>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Podréis crear un nuevo diagrama seleccionando </a:t>
            </a:r>
            <a:r>
              <a:rPr b="1" i="1" lang="es-ES" sz="1100">
                <a:solidFill>
                  <a:schemeClr val="dk1"/>
                </a:solidFill>
                <a:latin typeface="Century Gothic"/>
                <a:ea typeface="Century Gothic"/>
                <a:cs typeface="Century Gothic"/>
                <a:sym typeface="Century Gothic"/>
              </a:rPr>
              <a:t>Agregar &gt; Diagrama de clase</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A partir de aquí podéis usar la herramienta gráfica (</a:t>
            </a:r>
            <a:r>
              <a:rPr b="1" i="1" lang="es-ES" sz="1100">
                <a:solidFill>
                  <a:schemeClr val="dk1"/>
                </a:solidFill>
                <a:latin typeface="Century Gothic"/>
                <a:ea typeface="Century Gothic"/>
                <a:cs typeface="Century Gothic"/>
                <a:sym typeface="Century Gothic"/>
              </a:rPr>
              <a:t>Cuadro de herramientas, a la izquierda)</a:t>
            </a:r>
            <a:r>
              <a:rPr lang="es-ES" sz="1100">
                <a:solidFill>
                  <a:schemeClr val="dk1"/>
                </a:solidFill>
                <a:latin typeface="Century Gothic"/>
                <a:ea typeface="Century Gothic"/>
                <a:cs typeface="Century Gothic"/>
                <a:sym typeface="Century Gothic"/>
              </a:rPr>
              <a:t> para realizar diagramas de forma gráfica, o crear un diagrama a partir de las clases que tengáis en vuestro proyecto (</a:t>
            </a:r>
            <a:r>
              <a:rPr b="1" i="1" lang="es-ES" sz="1100">
                <a:solidFill>
                  <a:schemeClr val="dk1"/>
                </a:solidFill>
                <a:latin typeface="Century Gothic"/>
                <a:ea typeface="Century Gothic"/>
                <a:cs typeface="Century Gothic"/>
                <a:sym typeface="Century Gothic"/>
              </a:rPr>
              <a:t>Explorador de soluciones, o Vistas de clases</a:t>
            </a:r>
            <a:r>
              <a:rPr lang="es-ES" sz="1100">
                <a:solidFill>
                  <a:schemeClr val="dk1"/>
                </a:solidFill>
                <a:latin typeface="Century Gothic"/>
                <a:ea typeface="Century Gothic"/>
                <a:cs typeface="Century Gothic"/>
                <a:sym typeface="Century Gothic"/>
              </a:rPr>
              <a:t>)</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id="441" name="Google Shape;441;p32"/>
          <p:cNvPicPr preferRelativeResize="0"/>
          <p:nvPr/>
        </p:nvPicPr>
        <p:blipFill rotWithShape="1">
          <a:blip r:embed="rId3">
            <a:alphaModFix/>
          </a:blip>
          <a:srcRect b="0" l="0" r="0" t="0"/>
          <a:stretch/>
        </p:blipFill>
        <p:spPr>
          <a:xfrm>
            <a:off x="420890" y="1917811"/>
            <a:ext cx="8593881" cy="327364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47" name="Google Shape;447;p3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448" name="Google Shape;448;p33"/>
          <p:cNvGrpSpPr/>
          <p:nvPr/>
        </p:nvGrpSpPr>
        <p:grpSpPr>
          <a:xfrm>
            <a:off x="85847" y="469368"/>
            <a:ext cx="8367885" cy="359313"/>
            <a:chOff x="274216" y="780591"/>
            <a:chExt cx="9372448" cy="479082"/>
          </a:xfrm>
        </p:grpSpPr>
        <p:sp>
          <p:nvSpPr>
            <p:cNvPr id="449" name="Google Shape;449;p3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50" name="Google Shape;450;p3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51" name="Google Shape;451;p3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52" name="Google Shape;452;p3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Diagrama a código</a:t>
            </a:r>
            <a:endParaRPr/>
          </a:p>
        </p:txBody>
      </p:sp>
      <p:sp>
        <p:nvSpPr>
          <p:cNvPr id="453" name="Google Shape;453;p33"/>
          <p:cNvSpPr txBox="1"/>
          <p:nvPr/>
        </p:nvSpPr>
        <p:spPr>
          <a:xfrm>
            <a:off x="341617" y="857631"/>
            <a:ext cx="8163723" cy="1837554"/>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Si creáis un diagrama usando las opciones gráficas, podéis crear los diferentes elementos vistos en el Cuadro de herramientas, los cuales serán transformados a código.</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Podéis modificar los métodos, atributos… y ver los cambios en dicha clase, ya sea haciendo click derecho, o usando la ventana de </a:t>
            </a:r>
            <a:r>
              <a:rPr b="1" i="1" lang="es-ES" sz="1100">
                <a:solidFill>
                  <a:schemeClr val="dk1"/>
                </a:solidFill>
                <a:latin typeface="Century Gothic"/>
                <a:ea typeface="Century Gothic"/>
                <a:cs typeface="Century Gothic"/>
                <a:sym typeface="Century Gothic"/>
              </a:rPr>
              <a:t>Detalles de clase</a:t>
            </a:r>
            <a:r>
              <a:rPr lang="es-ES" sz="1100">
                <a:solidFill>
                  <a:schemeClr val="dk1"/>
                </a:solidFill>
                <a:latin typeface="Century Gothic"/>
                <a:ea typeface="Century Gothic"/>
                <a:cs typeface="Century Gothic"/>
                <a:sym typeface="Century Gothic"/>
              </a:rPr>
              <a:t>. Eso sí, lo que se modifican son las declaraciones de los métodos, pero no se añade ningún tipo de código</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id="454" name="Google Shape;454;p33"/>
          <p:cNvPicPr preferRelativeResize="0"/>
          <p:nvPr/>
        </p:nvPicPr>
        <p:blipFill rotWithShape="1">
          <a:blip r:embed="rId3">
            <a:alphaModFix/>
          </a:blip>
          <a:srcRect b="0" l="0" r="0" t="0"/>
          <a:stretch/>
        </p:blipFill>
        <p:spPr>
          <a:xfrm>
            <a:off x="3041293" y="2013395"/>
            <a:ext cx="4403100" cy="1363579"/>
          </a:xfrm>
          <a:prstGeom prst="rect">
            <a:avLst/>
          </a:prstGeom>
          <a:noFill/>
          <a:ln>
            <a:noFill/>
          </a:ln>
        </p:spPr>
      </p:pic>
      <p:pic>
        <p:nvPicPr>
          <p:cNvPr id="455" name="Google Shape;455;p33"/>
          <p:cNvPicPr preferRelativeResize="0"/>
          <p:nvPr/>
        </p:nvPicPr>
        <p:blipFill rotWithShape="1">
          <a:blip r:embed="rId4">
            <a:alphaModFix/>
          </a:blip>
          <a:srcRect b="0" l="0" r="0" t="0"/>
          <a:stretch/>
        </p:blipFill>
        <p:spPr>
          <a:xfrm>
            <a:off x="295378" y="3501522"/>
            <a:ext cx="7322142" cy="15254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61" name="Google Shape;461;p3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462" name="Google Shape;462;p34"/>
          <p:cNvGrpSpPr/>
          <p:nvPr/>
        </p:nvGrpSpPr>
        <p:grpSpPr>
          <a:xfrm>
            <a:off x="85847" y="469368"/>
            <a:ext cx="8367885" cy="359313"/>
            <a:chOff x="274216" y="780591"/>
            <a:chExt cx="9372448" cy="479082"/>
          </a:xfrm>
        </p:grpSpPr>
        <p:sp>
          <p:nvSpPr>
            <p:cNvPr id="463" name="Google Shape;463;p3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64" name="Google Shape;464;p3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65" name="Google Shape;465;p3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66" name="Google Shape;466;p3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Diagrama a código</a:t>
            </a:r>
            <a:endParaRPr/>
          </a:p>
        </p:txBody>
      </p:sp>
      <p:pic>
        <p:nvPicPr>
          <p:cNvPr id="467" name="Google Shape;467;p34"/>
          <p:cNvPicPr preferRelativeResize="0"/>
          <p:nvPr/>
        </p:nvPicPr>
        <p:blipFill rotWithShape="1">
          <a:blip r:embed="rId3">
            <a:alphaModFix/>
          </a:blip>
          <a:srcRect b="0" l="0" r="0" t="0"/>
          <a:stretch/>
        </p:blipFill>
        <p:spPr>
          <a:xfrm>
            <a:off x="3402060" y="368560"/>
            <a:ext cx="5562600" cy="4610100"/>
          </a:xfrm>
          <a:prstGeom prst="rect">
            <a:avLst/>
          </a:prstGeom>
          <a:noFill/>
          <a:ln>
            <a:noFill/>
          </a:ln>
        </p:spPr>
      </p:pic>
      <p:pic>
        <p:nvPicPr>
          <p:cNvPr id="468" name="Google Shape;468;p34"/>
          <p:cNvPicPr preferRelativeResize="0"/>
          <p:nvPr/>
        </p:nvPicPr>
        <p:blipFill rotWithShape="1">
          <a:blip r:embed="rId4">
            <a:alphaModFix/>
          </a:blip>
          <a:srcRect b="0" l="0" r="0" t="0"/>
          <a:stretch/>
        </p:blipFill>
        <p:spPr>
          <a:xfrm>
            <a:off x="311268" y="1469593"/>
            <a:ext cx="2124075" cy="262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5"/>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74" name="Google Shape;474;p35"/>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475" name="Google Shape;475;p35"/>
          <p:cNvGrpSpPr/>
          <p:nvPr/>
        </p:nvGrpSpPr>
        <p:grpSpPr>
          <a:xfrm>
            <a:off x="85847" y="469368"/>
            <a:ext cx="8367885" cy="359313"/>
            <a:chOff x="274216" y="780591"/>
            <a:chExt cx="9372448" cy="479082"/>
          </a:xfrm>
        </p:grpSpPr>
        <p:sp>
          <p:nvSpPr>
            <p:cNvPr id="476" name="Google Shape;476;p35"/>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77" name="Google Shape;477;p35"/>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78" name="Google Shape;478;p35"/>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79" name="Google Shape;479;p35"/>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Diagrama a código</a:t>
            </a:r>
            <a:endParaRPr/>
          </a:p>
        </p:txBody>
      </p:sp>
      <p:sp>
        <p:nvSpPr>
          <p:cNvPr id="480" name="Google Shape;480;p35"/>
          <p:cNvSpPr txBox="1"/>
          <p:nvPr/>
        </p:nvSpPr>
        <p:spPr>
          <a:xfrm>
            <a:off x="106319" y="852136"/>
            <a:ext cx="2593473" cy="2853217"/>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Podéis añadir elementos como:</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Relaciones de herencias entre clases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Relaciones de asociación entre clases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Implementación de interfaces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Creación de clases abstractas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Podéis modificar las cabeceras de los métodos, los atributos y su tipo…</a:t>
            </a:r>
            <a:endParaRPr/>
          </a:p>
          <a:p>
            <a:pPr indent="-101600" lvl="0" marL="288000" marR="0" rtl="0" algn="just">
              <a:lnSpc>
                <a:spcPct val="150000"/>
              </a:lnSpc>
              <a:spcBef>
                <a:spcPts val="0"/>
              </a:spcBef>
              <a:spcAft>
                <a:spcPts val="0"/>
              </a:spcAft>
              <a:buClr>
                <a:srgbClr val="0071AA"/>
              </a:buClr>
              <a:buSzPts val="1100"/>
              <a:buFont typeface="Arial"/>
              <a:buNone/>
            </a:pPr>
            <a:r>
              <a:t/>
            </a:r>
            <a:endParaRPr sz="1100">
              <a:solidFill>
                <a:schemeClr val="dk1"/>
              </a:solidFill>
              <a:latin typeface="Century Gothic"/>
              <a:ea typeface="Century Gothic"/>
              <a:cs typeface="Century Gothic"/>
              <a:sym typeface="Century Gothic"/>
            </a:endParaRPr>
          </a:p>
        </p:txBody>
      </p:sp>
      <p:pic>
        <p:nvPicPr>
          <p:cNvPr id="481" name="Google Shape;481;p35"/>
          <p:cNvPicPr preferRelativeResize="0"/>
          <p:nvPr/>
        </p:nvPicPr>
        <p:blipFill rotWithShape="1">
          <a:blip r:embed="rId3">
            <a:alphaModFix/>
          </a:blip>
          <a:srcRect b="0" l="0" r="0" t="0"/>
          <a:stretch/>
        </p:blipFill>
        <p:spPr>
          <a:xfrm>
            <a:off x="2953513" y="1075663"/>
            <a:ext cx="6084168" cy="315672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6"/>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87" name="Google Shape;487;p36"/>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488" name="Google Shape;488;p36"/>
          <p:cNvGrpSpPr/>
          <p:nvPr/>
        </p:nvGrpSpPr>
        <p:grpSpPr>
          <a:xfrm>
            <a:off x="85847" y="469368"/>
            <a:ext cx="8367885" cy="359313"/>
            <a:chOff x="274216" y="780591"/>
            <a:chExt cx="9372448" cy="479082"/>
          </a:xfrm>
        </p:grpSpPr>
        <p:sp>
          <p:nvSpPr>
            <p:cNvPr id="489" name="Google Shape;489;p36"/>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90" name="Google Shape;490;p36"/>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91" name="Google Shape;491;p36"/>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92" name="Google Shape;492;p36"/>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Código a Diagrama</a:t>
            </a:r>
            <a:endParaRPr/>
          </a:p>
        </p:txBody>
      </p:sp>
      <p:sp>
        <p:nvSpPr>
          <p:cNvPr id="493" name="Google Shape;493;p36"/>
          <p:cNvSpPr txBox="1"/>
          <p:nvPr/>
        </p:nvSpPr>
        <p:spPr>
          <a:xfrm>
            <a:off x="106319" y="852136"/>
            <a:ext cx="8347413" cy="1329723"/>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Para realizar el proceso inverso, tendréis que arrastrar desde el explorador de soluciones o vista de clases aquellas clases que queráis integrar dentro del diagrama de clases.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No tienen por qué estar en el mismo fichero, ni por qué estar relacionadas, una vez en el diagrama podéis modificar la estructura al igual que antes</a:t>
            </a:r>
            <a:endParaRPr/>
          </a:p>
          <a:p>
            <a:pPr indent="-101600" lvl="0" marL="288000" marR="0" rtl="0" algn="just">
              <a:lnSpc>
                <a:spcPct val="150000"/>
              </a:lnSpc>
              <a:spcBef>
                <a:spcPts val="0"/>
              </a:spcBef>
              <a:spcAft>
                <a:spcPts val="0"/>
              </a:spcAft>
              <a:buClr>
                <a:srgbClr val="0071AA"/>
              </a:buClr>
              <a:buSzPts val="1100"/>
              <a:buFont typeface="Arial"/>
              <a:buNone/>
            </a:pPr>
            <a:r>
              <a:t/>
            </a:r>
            <a:endParaRPr sz="1100">
              <a:solidFill>
                <a:schemeClr val="dk1"/>
              </a:solidFill>
              <a:latin typeface="Century Gothic"/>
              <a:ea typeface="Century Gothic"/>
              <a:cs typeface="Century Gothic"/>
              <a:sym typeface="Century Gothic"/>
            </a:endParaRPr>
          </a:p>
        </p:txBody>
      </p:sp>
      <p:pic>
        <p:nvPicPr>
          <p:cNvPr id="494" name="Google Shape;494;p36"/>
          <p:cNvPicPr preferRelativeResize="0"/>
          <p:nvPr/>
        </p:nvPicPr>
        <p:blipFill rotWithShape="1">
          <a:blip r:embed="rId3">
            <a:alphaModFix/>
          </a:blip>
          <a:srcRect b="0" l="0" r="0" t="0"/>
          <a:stretch/>
        </p:blipFill>
        <p:spPr>
          <a:xfrm>
            <a:off x="623880" y="2106543"/>
            <a:ext cx="7850057" cy="27833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500" name="Google Shape;500;p37"/>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501" name="Google Shape;501;p37"/>
          <p:cNvGrpSpPr/>
          <p:nvPr/>
        </p:nvGrpSpPr>
        <p:grpSpPr>
          <a:xfrm>
            <a:off x="85847" y="469368"/>
            <a:ext cx="8367885" cy="359313"/>
            <a:chOff x="274216" y="780591"/>
            <a:chExt cx="9372448" cy="479082"/>
          </a:xfrm>
        </p:grpSpPr>
        <p:sp>
          <p:nvSpPr>
            <p:cNvPr id="502" name="Google Shape;502;p37"/>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503" name="Google Shape;503;p37"/>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504" name="Google Shape;504;p37"/>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505" name="Google Shape;505;p37"/>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Código a Diagrama</a:t>
            </a:r>
            <a:endParaRPr/>
          </a:p>
        </p:txBody>
      </p:sp>
      <p:sp>
        <p:nvSpPr>
          <p:cNvPr id="506" name="Google Shape;506;p37"/>
          <p:cNvSpPr txBox="1"/>
          <p:nvPr/>
        </p:nvSpPr>
        <p:spPr>
          <a:xfrm>
            <a:off x="106319" y="852136"/>
            <a:ext cx="8347413" cy="2853217"/>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Este proceso de ingeniería inversa está disponible en varios IDE, y para todos o casi todos los lenguajes que sean OOP.</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Podéis hacerlo en UMLET (JAVA):</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También usando </a:t>
            </a:r>
            <a:r>
              <a:rPr b="1" i="1" lang="es-ES" sz="1100">
                <a:solidFill>
                  <a:schemeClr val="dk1"/>
                </a:solidFill>
                <a:latin typeface="Century Gothic"/>
                <a:ea typeface="Century Gothic"/>
                <a:cs typeface="Century Gothic"/>
                <a:sym typeface="Century Gothic"/>
              </a:rPr>
              <a:t>Visual Paradigm </a:t>
            </a:r>
            <a:r>
              <a:rPr lang="es-ES" sz="1100">
                <a:solidFill>
                  <a:schemeClr val="dk1"/>
                </a:solidFill>
                <a:latin typeface="Century Gothic"/>
                <a:ea typeface="Century Gothic"/>
                <a:cs typeface="Century Gothic"/>
                <a:sym typeface="Century Gothic"/>
              </a:rPr>
              <a:t>(Java, C#... Hay un plugin para Visual Studio)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https://www.visual-paradigm.com/support/documents/vpuserguide/2381/2383/66562_overviewandi.html</a:t>
            </a:r>
            <a:endParaRPr/>
          </a:p>
          <a:p>
            <a:pPr indent="-101600" lvl="0" marL="288000" marR="0" rtl="0" algn="just">
              <a:lnSpc>
                <a:spcPct val="150000"/>
              </a:lnSpc>
              <a:spcBef>
                <a:spcPts val="0"/>
              </a:spcBef>
              <a:spcAft>
                <a:spcPts val="0"/>
              </a:spcAft>
              <a:buClr>
                <a:srgbClr val="0071AA"/>
              </a:buClr>
              <a:buSzPts val="1100"/>
              <a:buFont typeface="Arial"/>
              <a:buNone/>
            </a:pPr>
            <a:r>
              <a:t/>
            </a:r>
            <a:endParaRPr sz="1100">
              <a:solidFill>
                <a:schemeClr val="dk1"/>
              </a:solidFill>
              <a:latin typeface="Century Gothic"/>
              <a:ea typeface="Century Gothic"/>
              <a:cs typeface="Century Gothic"/>
              <a:sym typeface="Century Gothic"/>
            </a:endParaRPr>
          </a:p>
        </p:txBody>
      </p:sp>
      <p:pic>
        <p:nvPicPr>
          <p:cNvPr id="507" name="Google Shape;507;p37"/>
          <p:cNvPicPr preferRelativeResize="0"/>
          <p:nvPr/>
        </p:nvPicPr>
        <p:blipFill rotWithShape="1">
          <a:blip r:embed="rId3">
            <a:alphaModFix/>
          </a:blip>
          <a:srcRect b="0" l="0" r="0" t="0"/>
          <a:stretch/>
        </p:blipFill>
        <p:spPr>
          <a:xfrm>
            <a:off x="284727" y="1397799"/>
            <a:ext cx="3093516" cy="141300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8"/>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513" name="Google Shape;513;p3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514" name="Google Shape;514;p38"/>
          <p:cNvGrpSpPr/>
          <p:nvPr/>
        </p:nvGrpSpPr>
        <p:grpSpPr>
          <a:xfrm>
            <a:off x="85847" y="469368"/>
            <a:ext cx="8367885" cy="359313"/>
            <a:chOff x="274216" y="780591"/>
            <a:chExt cx="9372448" cy="479082"/>
          </a:xfrm>
        </p:grpSpPr>
        <p:sp>
          <p:nvSpPr>
            <p:cNvPr id="515" name="Google Shape;515;p38"/>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516" name="Google Shape;516;p38"/>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517" name="Google Shape;517;p38"/>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518" name="Google Shape;518;p38"/>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Bibliografía</a:t>
            </a:r>
            <a:endParaRPr/>
          </a:p>
        </p:txBody>
      </p:sp>
      <p:sp>
        <p:nvSpPr>
          <p:cNvPr id="519" name="Google Shape;519;p38"/>
          <p:cNvSpPr txBox="1"/>
          <p:nvPr/>
        </p:nvSpPr>
        <p:spPr>
          <a:xfrm>
            <a:off x="341617" y="857631"/>
            <a:ext cx="8163723" cy="2345386"/>
          </a:xfrm>
          <a:prstGeom prst="rect">
            <a:avLst/>
          </a:prstGeom>
          <a:noFill/>
          <a:ln>
            <a:noFill/>
          </a:ln>
        </p:spPr>
        <p:txBody>
          <a:bodyPr anchorCtr="0" anchor="t" bIns="45700" lIns="91425" spcFirstLastPara="1" rIns="91425" wrap="square" tIns="45700">
            <a:spAutoFit/>
          </a:bodyPr>
          <a:lstStyle/>
          <a:p>
            <a:pPr indent="-171450" lvl="0" marL="288000" marR="0" rtl="0" algn="l">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Sommerville, I. (2004). 5.3</a:t>
            </a:r>
            <a:r>
              <a:rPr i="1" lang="es-ES" sz="1100">
                <a:solidFill>
                  <a:schemeClr val="dk1"/>
                </a:solidFill>
                <a:latin typeface="Century Gothic"/>
                <a:ea typeface="Century Gothic"/>
                <a:cs typeface="Century Gothic"/>
                <a:sym typeface="Century Gothic"/>
              </a:rPr>
              <a:t>. In Software engineerin</a:t>
            </a:r>
            <a:r>
              <a:rPr lang="es-ES" sz="1100">
                <a:solidFill>
                  <a:schemeClr val="dk1"/>
                </a:solidFill>
                <a:latin typeface="Century Gothic"/>
                <a:ea typeface="Century Gothic"/>
                <a:cs typeface="Century Gothic"/>
                <a:sym typeface="Century Gothic"/>
              </a:rPr>
              <a:t>g. essay, Pearson/Addison-Wesley </a:t>
            </a:r>
            <a:endParaRPr/>
          </a:p>
          <a:p>
            <a:pPr indent="-171450" lvl="0" marL="288000" marR="0" rtl="0" algn="l">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Fowler, M. G. (1997). </a:t>
            </a:r>
            <a:r>
              <a:rPr i="1" lang="es-ES" sz="1100">
                <a:solidFill>
                  <a:schemeClr val="dk1"/>
                </a:solidFill>
                <a:latin typeface="Century Gothic"/>
                <a:ea typeface="Century Gothic"/>
                <a:cs typeface="Century Gothic"/>
                <a:sym typeface="Century Gothic"/>
              </a:rPr>
              <a:t>UML Distilled: A Brief Guide to the Standard Object Modeling Language. -&gt; Cap 4 y 5.</a:t>
            </a:r>
            <a:endParaRPr/>
          </a:p>
          <a:p>
            <a:pPr indent="-171450" lvl="0" marL="288000" marR="0" rtl="0" algn="l">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Zapata, M.A (2006). </a:t>
            </a:r>
            <a:r>
              <a:rPr i="1" lang="es-ES" sz="1100">
                <a:solidFill>
                  <a:schemeClr val="dk1"/>
                </a:solidFill>
                <a:latin typeface="Century Gothic"/>
                <a:ea typeface="Century Gothic"/>
                <a:cs typeface="Century Gothic"/>
                <a:sym typeface="Century Gothic"/>
              </a:rPr>
              <a:t>Diseño estructural: Diagrama de clases </a:t>
            </a:r>
            <a:r>
              <a:rPr i="1" lang="es-ES" sz="11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https://ocw.unizar.es/ciencias-experimentales/modelos-matematicos-en-bases-de-datos/uml/03UML_DiagramaClases.pdf</a:t>
            </a:r>
            <a:endParaRPr i="1" sz="1100">
              <a:solidFill>
                <a:schemeClr val="dk1"/>
              </a:solidFill>
              <a:latin typeface="Century Gothic"/>
              <a:ea typeface="Century Gothic"/>
              <a:cs typeface="Century Gothic"/>
              <a:sym typeface="Century Gothic"/>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Felici  M. (2005). Class diagrams[PowerPoint slides]. SlideShare </a:t>
            </a:r>
            <a:endParaRPr/>
          </a:p>
          <a:p>
            <a:pPr indent="0" lvl="0" marL="116549" marR="0" rtl="0" algn="just">
              <a:lnSpc>
                <a:spcPct val="150000"/>
              </a:lnSpc>
              <a:spcBef>
                <a:spcPts val="0"/>
              </a:spcBef>
              <a:spcAft>
                <a:spcPts val="0"/>
              </a:spcAft>
              <a:buNone/>
            </a:pPr>
            <a:r>
              <a:rPr lang="es-ES" sz="11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   https://www.inf.ed.ac.uk/teaching/courses/seoc1/2004_2005/notes/LectureNote05_ClassDiagrams.PDF</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u="sng">
                <a:solidFill>
                  <a:schemeClr val="dk1"/>
                </a:solidFill>
                <a:latin typeface="Century Gothic"/>
                <a:ea typeface="Century Gothic"/>
                <a:cs typeface="Century Gothic"/>
                <a:sym typeface="Century Gothic"/>
                <a:hlinkClick r:id="rId5">
                  <a:extLst>
                    <a:ext uri="{A12FA001-AC4F-418D-AE19-62706E023703}">
                      <ahyp:hlinkClr val="tx"/>
                    </a:ext>
                  </a:extLst>
                </a:hlinkClick>
              </a:rPr>
              <a:t>https://courses.cs.washington.edu/courses/cse403/11sp/lectures/lecture08-uml1.pdf</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u="sng">
                <a:solidFill>
                  <a:schemeClr val="dk1"/>
                </a:solidFill>
                <a:latin typeface="Century Gothic"/>
                <a:ea typeface="Century Gothic"/>
                <a:cs typeface="Century Gothic"/>
                <a:sym typeface="Century Gothic"/>
                <a:hlinkClick r:id="rId6">
                  <a:extLst>
                    <a:ext uri="{A12FA001-AC4F-418D-AE19-62706E023703}">
                      <ahyp:hlinkClr val="tx"/>
                    </a:ext>
                  </a:extLst>
                </a:hlinkClick>
              </a:rPr>
              <a:t>https://sites.google.com/site/todouml/</a:t>
            </a:r>
            <a:endParaRPr sz="1100">
              <a:solidFill>
                <a:schemeClr val="dk1"/>
              </a:solidFill>
              <a:latin typeface="Century Gothic"/>
              <a:ea typeface="Century Gothic"/>
              <a:cs typeface="Century Gothic"/>
              <a:sym typeface="Century Gothic"/>
            </a:endParaRPr>
          </a:p>
          <a:p>
            <a:pPr indent="-101600" lvl="0" marL="288000" marR="0" rtl="0" algn="just">
              <a:lnSpc>
                <a:spcPct val="150000"/>
              </a:lnSpc>
              <a:spcBef>
                <a:spcPts val="0"/>
              </a:spcBef>
              <a:spcAft>
                <a:spcPts val="0"/>
              </a:spcAft>
              <a:buClr>
                <a:srgbClr val="0071AA"/>
              </a:buClr>
              <a:buSzPts val="1100"/>
              <a:buFont typeface="Arial"/>
              <a:buNone/>
            </a:pPr>
            <a:r>
              <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77" name="Google Shape;77;p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78" name="Google Shape;78;p4"/>
          <p:cNvGrpSpPr/>
          <p:nvPr/>
        </p:nvGrpSpPr>
        <p:grpSpPr>
          <a:xfrm>
            <a:off x="85847" y="469368"/>
            <a:ext cx="8367885" cy="359313"/>
            <a:chOff x="274216" y="780591"/>
            <a:chExt cx="9372448" cy="479082"/>
          </a:xfrm>
        </p:grpSpPr>
        <p:sp>
          <p:nvSpPr>
            <p:cNvPr id="79" name="Google Shape;79;p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80" name="Google Shape;80;p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81" name="Google Shape;81;p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82" name="Google Shape;82;p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Diagramas de clases</a:t>
            </a:r>
            <a:endParaRPr/>
          </a:p>
        </p:txBody>
      </p:sp>
      <p:sp>
        <p:nvSpPr>
          <p:cNvPr id="83" name="Google Shape;83;p4"/>
          <p:cNvSpPr txBox="1"/>
          <p:nvPr/>
        </p:nvSpPr>
        <p:spPr>
          <a:xfrm>
            <a:off x="440725" y="977933"/>
            <a:ext cx="7992925" cy="3361048"/>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En un diagrama de clases podemos encontrar los siguientes elementos:</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Clases</a:t>
            </a:r>
            <a:r>
              <a:rPr lang="es-ES" sz="1100">
                <a:solidFill>
                  <a:schemeClr val="dk1"/>
                </a:solidFill>
                <a:latin typeface="Century Gothic"/>
                <a:ea typeface="Century Gothic"/>
                <a:cs typeface="Century Gothic"/>
                <a:sym typeface="Century Gothic"/>
              </a:rPr>
              <a:t>: son abstracciones del dominio del sistema que representan elementos del mismo  mediante una serie de características, que llamaremos atributos, y su comportamiento, que  serán métodos. Los atributos y métodos tendrán una visibilidad que determinará quién puede  acceder al atributo o método. Por ejemplo una clase puede representar a un Pokémon, sus atributos serán la vida, el nivel y la velocidad, y tendrá un método que le permite subir de nivel siempre que sea menor de 100.</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Relaciones</a:t>
            </a:r>
            <a:r>
              <a:rPr lang="es-ES" sz="1100">
                <a:solidFill>
                  <a:schemeClr val="dk1"/>
                </a:solidFill>
                <a:latin typeface="Century Gothic"/>
                <a:ea typeface="Century Gothic"/>
                <a:cs typeface="Century Gothic"/>
                <a:sym typeface="Century Gothic"/>
              </a:rPr>
              <a:t>: en el diagrama representan relaciones reales entre los elementos del sistema a los  que hacen referencia las clases. Pueden ser de asociación, agregación y herencia. Por ejemplo  si tengo una clase persona, puedo establecer una relación conduce entre persona y coche.</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Notas</a:t>
            </a:r>
            <a:r>
              <a:rPr lang="es-ES" sz="1100">
                <a:solidFill>
                  <a:schemeClr val="dk1"/>
                </a:solidFill>
                <a:latin typeface="Century Gothic"/>
                <a:ea typeface="Century Gothic"/>
                <a:cs typeface="Century Gothic"/>
                <a:sym typeface="Century Gothic"/>
              </a:rPr>
              <a:t>: Se representan como un cuadro donde podemos escribir comentarios que nos ayuden  a entender algún concepto que queramos representar.</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Elementos de agrupación</a:t>
            </a:r>
            <a:r>
              <a:rPr lang="es-ES" sz="1100">
                <a:solidFill>
                  <a:schemeClr val="dk1"/>
                </a:solidFill>
                <a:latin typeface="Century Gothic"/>
                <a:ea typeface="Century Gothic"/>
                <a:cs typeface="Century Gothic"/>
                <a:sym typeface="Century Gothic"/>
              </a:rPr>
              <a:t>: Se utilizan cuando hay que modelar un sistema grande, entonces  las clases y sus relaciones se agrupan en paquetes, que a su vez se relacionan entre sí</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89" name="Google Shape;89;p5"/>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90" name="Google Shape;90;p5"/>
          <p:cNvGrpSpPr/>
          <p:nvPr/>
        </p:nvGrpSpPr>
        <p:grpSpPr>
          <a:xfrm>
            <a:off x="85847" y="469368"/>
            <a:ext cx="8367885" cy="359313"/>
            <a:chOff x="274216" y="780591"/>
            <a:chExt cx="9372448" cy="479082"/>
          </a:xfrm>
        </p:grpSpPr>
        <p:sp>
          <p:nvSpPr>
            <p:cNvPr id="91" name="Google Shape;91;p5"/>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92" name="Google Shape;92;p5"/>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93" name="Google Shape;93;p5"/>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94" name="Google Shape;94;p5"/>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Clases</a:t>
            </a:r>
            <a:endParaRPr/>
          </a:p>
        </p:txBody>
      </p:sp>
      <p:sp>
        <p:nvSpPr>
          <p:cNvPr id="95" name="Google Shape;95;p5"/>
          <p:cNvSpPr txBox="1"/>
          <p:nvPr/>
        </p:nvSpPr>
        <p:spPr>
          <a:xfrm>
            <a:off x="440725" y="977933"/>
            <a:ext cx="7992925" cy="2853217"/>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Las clases se representan de la siguiente forma:</a:t>
            </a:r>
            <a:endParaRPr/>
          </a:p>
          <a:p>
            <a:pPr indent="-171450" lvl="1" marL="745200" marR="0" rtl="0" algn="just">
              <a:lnSpc>
                <a:spcPct val="150000"/>
              </a:lnSpc>
              <a:spcBef>
                <a:spcPts val="0"/>
              </a:spcBef>
              <a:spcAft>
                <a:spcPts val="0"/>
              </a:spcAft>
              <a:buClr>
                <a:srgbClr val="0071AA"/>
              </a:buClr>
              <a:buSzPts val="1100"/>
              <a:buFont typeface="Noto Sans Symbols"/>
              <a:buChar char="✔"/>
            </a:pPr>
            <a:r>
              <a:rPr b="0" i="0" lang="es-ES" sz="1100" u="none" cap="none" strike="noStrike">
                <a:solidFill>
                  <a:schemeClr val="dk1"/>
                </a:solidFill>
                <a:latin typeface="Century Gothic"/>
                <a:ea typeface="Century Gothic"/>
                <a:cs typeface="Century Gothic"/>
                <a:sym typeface="Century Gothic"/>
              </a:rPr>
              <a:t>En el primer recuadro: el nombre de la Clase.</a:t>
            </a:r>
            <a:endParaRPr/>
          </a:p>
          <a:p>
            <a:pPr indent="-171450" lvl="1" marL="745200" marR="0" rtl="0" algn="just">
              <a:lnSpc>
                <a:spcPct val="150000"/>
              </a:lnSpc>
              <a:spcBef>
                <a:spcPts val="0"/>
              </a:spcBef>
              <a:spcAft>
                <a:spcPts val="0"/>
              </a:spcAft>
              <a:buClr>
                <a:srgbClr val="0071AA"/>
              </a:buClr>
              <a:buSzPts val="1100"/>
              <a:buFont typeface="Noto Sans Symbols"/>
              <a:buChar char="✔"/>
            </a:pPr>
            <a:r>
              <a:rPr b="0" i="0" lang="es-ES" sz="1100" u="none" cap="none" strike="noStrike">
                <a:solidFill>
                  <a:schemeClr val="dk1"/>
                </a:solidFill>
                <a:latin typeface="Century Gothic"/>
                <a:ea typeface="Century Gothic"/>
                <a:cs typeface="Century Gothic"/>
                <a:sym typeface="Century Gothic"/>
              </a:rPr>
              <a:t>En el segundo recuadro: los atributos de la Clase. </a:t>
            </a:r>
            <a:endParaRPr b="1" i="1" sz="1100" u="none" cap="none" strike="noStrike">
              <a:solidFill>
                <a:schemeClr val="dk1"/>
              </a:solidFill>
              <a:latin typeface="Century Gothic"/>
              <a:ea typeface="Century Gothic"/>
              <a:cs typeface="Century Gothic"/>
              <a:sym typeface="Century Gothic"/>
            </a:endParaRPr>
          </a:p>
          <a:p>
            <a:pPr indent="-171450" lvl="2" marL="12024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Nombre del atributo y su tipo de datos</a:t>
            </a:r>
            <a:endParaRPr/>
          </a:p>
          <a:p>
            <a:pPr indent="-171450" lvl="2" marL="12024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Sintaxis -&gt; visibilidad : tipo </a:t>
            </a:r>
            <a:r>
              <a:rPr b="1" i="1" lang="es-ES" sz="1100" u="none" cap="none" strike="noStrike">
                <a:solidFill>
                  <a:schemeClr val="dk1"/>
                </a:solidFill>
                <a:latin typeface="Century Gothic"/>
                <a:ea typeface="Century Gothic"/>
                <a:cs typeface="Century Gothic"/>
                <a:sym typeface="Century Gothic"/>
              </a:rPr>
              <a:t>[multiplicidad] = valor_defecto</a:t>
            </a:r>
            <a:endParaRPr b="1" i="1" sz="1100" u="none" cap="none" strike="noStrike">
              <a:solidFill>
                <a:schemeClr val="dk1"/>
              </a:solidFill>
              <a:latin typeface="Century Gothic"/>
              <a:ea typeface="Century Gothic"/>
              <a:cs typeface="Century Gothic"/>
              <a:sym typeface="Century Gothic"/>
            </a:endParaRPr>
          </a:p>
          <a:p>
            <a:pPr indent="-171450" lvl="2" marL="12024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Ejemplo: </a:t>
            </a:r>
            <a:r>
              <a:rPr b="0" i="0" lang="es-ES" sz="1100" u="sng" cap="none" strike="noStrike">
                <a:solidFill>
                  <a:schemeClr val="dk1"/>
                </a:solidFill>
                <a:latin typeface="Century Gothic"/>
                <a:ea typeface="Century Gothic"/>
                <a:cs typeface="Century Gothic"/>
                <a:sym typeface="Century Gothic"/>
              </a:rPr>
              <a:t>+ ataque: double = 0.45</a:t>
            </a:r>
            <a:endParaRPr b="0" i="0" sz="1100" u="sng" cap="none" strike="noStrike">
              <a:solidFill>
                <a:schemeClr val="dk1"/>
              </a:solidFill>
              <a:latin typeface="Century Gothic"/>
              <a:ea typeface="Century Gothic"/>
              <a:cs typeface="Century Gothic"/>
              <a:sym typeface="Century Gothic"/>
            </a:endParaRPr>
          </a:p>
          <a:p>
            <a:pPr indent="-171450" lvl="1" marL="745200" marR="0" rtl="0" algn="just">
              <a:lnSpc>
                <a:spcPct val="150000"/>
              </a:lnSpc>
              <a:spcBef>
                <a:spcPts val="0"/>
              </a:spcBef>
              <a:spcAft>
                <a:spcPts val="0"/>
              </a:spcAft>
              <a:buClr>
                <a:srgbClr val="0071AA"/>
              </a:buClr>
              <a:buSzPts val="1100"/>
              <a:buFont typeface="Noto Sans Symbols"/>
              <a:buChar char="✔"/>
            </a:pPr>
            <a:r>
              <a:rPr b="0" i="0" lang="es-ES" sz="1100" u="none" cap="none" strike="noStrike">
                <a:solidFill>
                  <a:schemeClr val="dk1"/>
                </a:solidFill>
                <a:latin typeface="Century Gothic"/>
                <a:ea typeface="Century Gothic"/>
                <a:cs typeface="Century Gothic"/>
                <a:sym typeface="Century Gothic"/>
              </a:rPr>
              <a:t>En el tercer recuadro: los métodos de la Clase (no incluye los métodos getter y setter)</a:t>
            </a:r>
            <a:endParaRPr/>
          </a:p>
          <a:p>
            <a:pPr indent="-171450" lvl="2" marL="12024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Nombre del método, el tipo de dato que genera y sus parámetros y tipos de datos.</a:t>
            </a:r>
            <a:endParaRPr/>
          </a:p>
          <a:p>
            <a:pPr indent="-171450" lvl="2" marL="12024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Sintaxis -&gt; visibilidad nombre (parametros) : </a:t>
            </a:r>
            <a:r>
              <a:rPr b="1" i="1" lang="es-ES" sz="1100" u="none" cap="none" strike="noStrike">
                <a:solidFill>
                  <a:schemeClr val="dk1"/>
                </a:solidFill>
                <a:latin typeface="Century Gothic"/>
                <a:ea typeface="Century Gothic"/>
                <a:cs typeface="Century Gothic"/>
                <a:sym typeface="Century Gothic"/>
              </a:rPr>
              <a:t>tipo_devuelve</a:t>
            </a:r>
            <a:endParaRPr b="1" i="1" sz="1100" u="none" cap="none" strike="noStrike">
              <a:solidFill>
                <a:schemeClr val="dk1"/>
              </a:solidFill>
              <a:latin typeface="Century Gothic"/>
              <a:ea typeface="Century Gothic"/>
              <a:cs typeface="Century Gothic"/>
              <a:sym typeface="Century Gothic"/>
            </a:endParaRPr>
          </a:p>
          <a:p>
            <a:pPr indent="-171450" lvl="2" marL="12024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Lo normal es eliminar el tipo de datos que se devuelve si es una función void o el constructor</a:t>
            </a:r>
            <a:endParaRPr/>
          </a:p>
          <a:p>
            <a:pPr indent="-171450" lvl="2" marL="12024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Ejemplo: </a:t>
            </a:r>
            <a:r>
              <a:rPr b="0" i="0" lang="es-ES" sz="1100" u="sng" cap="none" strike="noStrike">
                <a:solidFill>
                  <a:schemeClr val="dk1"/>
                </a:solidFill>
                <a:latin typeface="Century Gothic"/>
                <a:ea typeface="Century Gothic"/>
                <a:cs typeface="Century Gothic"/>
                <a:sym typeface="Century Gothic"/>
              </a:rPr>
              <a:t>- aumentarAtaque(double aumento)</a:t>
            </a:r>
            <a:endParaRPr/>
          </a:p>
        </p:txBody>
      </p:sp>
      <p:pic>
        <p:nvPicPr>
          <p:cNvPr id="96" name="Google Shape;96;p5"/>
          <p:cNvPicPr preferRelativeResize="0"/>
          <p:nvPr/>
        </p:nvPicPr>
        <p:blipFill rotWithShape="1">
          <a:blip r:embed="rId3">
            <a:alphaModFix/>
          </a:blip>
          <a:srcRect b="0" l="0" r="0" t="0"/>
          <a:stretch/>
        </p:blipFill>
        <p:spPr>
          <a:xfrm>
            <a:off x="6610251" y="239618"/>
            <a:ext cx="2520280" cy="1996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02" name="Google Shape;102;p6"/>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03" name="Google Shape;103;p6"/>
          <p:cNvGrpSpPr/>
          <p:nvPr/>
        </p:nvGrpSpPr>
        <p:grpSpPr>
          <a:xfrm>
            <a:off x="85847" y="469368"/>
            <a:ext cx="8367885" cy="359313"/>
            <a:chOff x="274216" y="780591"/>
            <a:chExt cx="9372448" cy="479082"/>
          </a:xfrm>
        </p:grpSpPr>
        <p:sp>
          <p:nvSpPr>
            <p:cNvPr id="104" name="Google Shape;104;p6"/>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05" name="Google Shape;105;p6"/>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06" name="Google Shape;106;p6"/>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07" name="Google Shape;107;p6"/>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Clases</a:t>
            </a:r>
            <a:endParaRPr/>
          </a:p>
        </p:txBody>
      </p:sp>
      <p:pic>
        <p:nvPicPr>
          <p:cNvPr descr="UML - Basic Notations" id="108" name="Google Shape;108;p6"/>
          <p:cNvPicPr preferRelativeResize="0"/>
          <p:nvPr/>
        </p:nvPicPr>
        <p:blipFill rotWithShape="1">
          <a:blip r:embed="rId3">
            <a:alphaModFix/>
          </a:blip>
          <a:srcRect b="0" l="0" r="0" t="0"/>
          <a:stretch/>
        </p:blipFill>
        <p:spPr>
          <a:xfrm>
            <a:off x="800484" y="828682"/>
            <a:ext cx="7704856" cy="37946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14" name="Google Shape;114;p7"/>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15" name="Google Shape;115;p7"/>
          <p:cNvGrpSpPr/>
          <p:nvPr/>
        </p:nvGrpSpPr>
        <p:grpSpPr>
          <a:xfrm>
            <a:off x="85847" y="469368"/>
            <a:ext cx="8367885" cy="359313"/>
            <a:chOff x="274216" y="780591"/>
            <a:chExt cx="9372448" cy="479082"/>
          </a:xfrm>
        </p:grpSpPr>
        <p:sp>
          <p:nvSpPr>
            <p:cNvPr id="116" name="Google Shape;116;p7"/>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17" name="Google Shape;117;p7"/>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18" name="Google Shape;118;p7"/>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19" name="Google Shape;119;p7"/>
          <p:cNvSpPr txBox="1"/>
          <p:nvPr/>
        </p:nvSpPr>
        <p:spPr>
          <a:xfrm>
            <a:off x="539022" y="560408"/>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Clases: Visibilidad</a:t>
            </a:r>
            <a:endParaRPr/>
          </a:p>
        </p:txBody>
      </p:sp>
      <p:sp>
        <p:nvSpPr>
          <p:cNvPr id="120" name="Google Shape;120;p7"/>
          <p:cNvSpPr txBox="1"/>
          <p:nvPr/>
        </p:nvSpPr>
        <p:spPr>
          <a:xfrm>
            <a:off x="440725" y="977933"/>
            <a:ext cx="7992925" cy="2599301"/>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visibilidad de un atributo o método se puede definir como:</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Público</a:t>
            </a:r>
            <a:r>
              <a:rPr lang="es-ES" sz="1100">
                <a:solidFill>
                  <a:schemeClr val="dk1"/>
                </a:solidFill>
                <a:latin typeface="Century Gothic"/>
                <a:ea typeface="Century Gothic"/>
                <a:cs typeface="Century Gothic"/>
                <a:sym typeface="Century Gothic"/>
              </a:rPr>
              <a:t>: Se pueden acceder desde cualquier clase y cualquier parte del programa. (Lo encontramos representado con el carácter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Privado</a:t>
            </a:r>
            <a:r>
              <a:rPr lang="es-ES" sz="1100">
                <a:solidFill>
                  <a:schemeClr val="dk1"/>
                </a:solidFill>
                <a:latin typeface="Century Gothic"/>
                <a:ea typeface="Century Gothic"/>
                <a:cs typeface="Century Gothic"/>
                <a:sym typeface="Century Gothic"/>
              </a:rPr>
              <a:t>: Sólo se pueden acceder desde operaciones de la clase.(Representado con el carácter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Protegido</a:t>
            </a:r>
            <a:r>
              <a:rPr lang="es-ES" sz="1100">
                <a:solidFill>
                  <a:schemeClr val="dk1"/>
                </a:solidFill>
                <a:latin typeface="Century Gothic"/>
                <a:ea typeface="Century Gothic"/>
                <a:cs typeface="Century Gothic"/>
                <a:sym typeface="Century Gothic"/>
              </a:rPr>
              <a:t>: Sólo se pueden acceder desde operaciones de la clase o de clases derivadas en  cualquier nivel. .(Representado con el carácter ‘#’)</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Paquete</a:t>
            </a:r>
            <a:r>
              <a:rPr lang="es-ES" sz="1100">
                <a:solidFill>
                  <a:schemeClr val="dk1"/>
                </a:solidFill>
                <a:latin typeface="Century Gothic"/>
                <a:ea typeface="Century Gothic"/>
                <a:cs typeface="Century Gothic"/>
                <a:sym typeface="Century Gothic"/>
              </a:rPr>
              <a:t>: Se puede acceder desde las operaciones de las clases que pertenecen al mismo paquete que la clase que estamos definiendo. Se usa cuando el lenguaje de implementación es  Java. (Representado con el carácter ‘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Para representar los tipos usaremos la sintaxis vista en el módulo de Programación en 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26" name="Google Shape;126;p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27" name="Google Shape;127;p8"/>
          <p:cNvGrpSpPr/>
          <p:nvPr/>
        </p:nvGrpSpPr>
        <p:grpSpPr>
          <a:xfrm>
            <a:off x="85847" y="469368"/>
            <a:ext cx="8367885" cy="359313"/>
            <a:chOff x="274216" y="780591"/>
            <a:chExt cx="9372448" cy="479082"/>
          </a:xfrm>
        </p:grpSpPr>
        <p:sp>
          <p:nvSpPr>
            <p:cNvPr id="128" name="Google Shape;128;p8"/>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29" name="Google Shape;129;p8"/>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30" name="Google Shape;130;p8"/>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31" name="Google Shape;131;p8"/>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Relaciones</a:t>
            </a:r>
            <a:endParaRPr/>
          </a:p>
        </p:txBody>
      </p:sp>
      <p:sp>
        <p:nvSpPr>
          <p:cNvPr id="132" name="Google Shape;132;p8"/>
          <p:cNvSpPr txBox="1"/>
          <p:nvPr/>
        </p:nvSpPr>
        <p:spPr>
          <a:xfrm>
            <a:off x="440725" y="977933"/>
            <a:ext cx="7992925" cy="2345386"/>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Una relación es una conexión entre dos clases que incluimos en el diagrama cuando aparece algún tipo  de relación entre ellas en el dominio del problema. Se</a:t>
            </a:r>
            <a:r>
              <a:rPr lang="es-ES" sz="1100">
                <a:solidFill>
                  <a:schemeClr val="dk1"/>
                </a:solidFill>
                <a:latin typeface="Century Gothic"/>
                <a:ea typeface="Century Gothic"/>
                <a:cs typeface="Century Gothic"/>
                <a:sym typeface="Century Gothic"/>
              </a:rPr>
              <a:t> representan como una línea continua. </a:t>
            </a:r>
            <a:endParaRPr/>
          </a:p>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Los mensajes "navegan" por las relaciones entre clases, es  decir, los mensajes (llamadas a métodos de una clase)  se envían entre objetos de clases relacionadas</a:t>
            </a:r>
            <a:r>
              <a:rPr lang="es-ES" sz="1100">
                <a:solidFill>
                  <a:schemeClr val="dk1"/>
                </a:solidFill>
                <a:latin typeface="Century Gothic"/>
                <a:ea typeface="Century Gothic"/>
                <a:cs typeface="Century Gothic"/>
                <a:sym typeface="Century Gothic"/>
              </a:rPr>
              <a:t>, normalmente en ambas  direcciones, aunque a veces la definición del problema hace necesario que se navegue en una sola  dirección, entonces la línea finaliza en punta de flecha.</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Las relaciones se caracterizan por su cardinalidad (1,*,0..1, 0..*, 1..*, n) que representa cuantos  objetos de una clase se van a relacionar con objetos de otra clase, es decir cuántos objetos se pueden involucrar en la relación. En las relaciones, hay dos cardinalidades, una para cada extremo de la  relación.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38" name="Google Shape;138;p9"/>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5. Diagramas de clases</a:t>
            </a:r>
            <a:endParaRPr/>
          </a:p>
        </p:txBody>
      </p:sp>
      <p:grpSp>
        <p:nvGrpSpPr>
          <p:cNvPr id="139" name="Google Shape;139;p9"/>
          <p:cNvGrpSpPr/>
          <p:nvPr/>
        </p:nvGrpSpPr>
        <p:grpSpPr>
          <a:xfrm>
            <a:off x="85847" y="469368"/>
            <a:ext cx="8367885" cy="359313"/>
            <a:chOff x="274216" y="780591"/>
            <a:chExt cx="9372448" cy="479082"/>
          </a:xfrm>
        </p:grpSpPr>
        <p:sp>
          <p:nvSpPr>
            <p:cNvPr id="140" name="Google Shape;140;p9"/>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41" name="Google Shape;141;p9"/>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42" name="Google Shape;142;p9"/>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43" name="Google Shape;143;p9"/>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Agregación</a:t>
            </a:r>
            <a:endParaRPr/>
          </a:p>
        </p:txBody>
      </p:sp>
      <p:sp>
        <p:nvSpPr>
          <p:cNvPr id="144" name="Google Shape;144;p9"/>
          <p:cNvSpPr txBox="1"/>
          <p:nvPr/>
        </p:nvSpPr>
        <p:spPr>
          <a:xfrm>
            <a:off x="440725" y="977933"/>
            <a:ext cx="7992925" cy="1837554"/>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agregación es una relación en la que varios elementos se combinan para formar un todo, </a:t>
            </a:r>
            <a:r>
              <a:rPr b="1" lang="es-ES" sz="1100">
                <a:solidFill>
                  <a:schemeClr val="dk1"/>
                </a:solidFill>
                <a:latin typeface="Century Gothic"/>
                <a:ea typeface="Century Gothic"/>
                <a:cs typeface="Century Gothic"/>
                <a:sym typeface="Century Gothic"/>
              </a:rPr>
              <a:t>es un tipo de asociación que indica que una clase es parte de otra clase</a:t>
            </a:r>
            <a:r>
              <a:rPr lang="es-ES" sz="1100">
                <a:solidFill>
                  <a:schemeClr val="dk1"/>
                </a:solidFill>
                <a:latin typeface="Century Gothic"/>
                <a:ea typeface="Century Gothic"/>
                <a:cs typeface="Century Gothic"/>
                <a:sym typeface="Century Gothic"/>
              </a:rPr>
              <a:t>.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Ejemplo: Una orquesta </a:t>
            </a:r>
            <a:r>
              <a:rPr b="1" i="1" lang="es-ES" sz="1100">
                <a:solidFill>
                  <a:schemeClr val="dk1"/>
                </a:solidFill>
                <a:latin typeface="Century Gothic"/>
                <a:ea typeface="Century Gothic"/>
                <a:cs typeface="Century Gothic"/>
                <a:sym typeface="Century Gothic"/>
              </a:rPr>
              <a:t>tiene </a:t>
            </a:r>
            <a:r>
              <a:rPr lang="es-ES" sz="1100">
                <a:solidFill>
                  <a:schemeClr val="dk1"/>
                </a:solidFill>
                <a:latin typeface="Century Gothic"/>
                <a:ea typeface="Century Gothic"/>
                <a:cs typeface="Century Gothic"/>
                <a:sym typeface="Century Gothic"/>
              </a:rPr>
              <a:t>instrumentos, un coche </a:t>
            </a:r>
            <a:r>
              <a:rPr b="1" i="1" lang="es-ES" sz="1100">
                <a:solidFill>
                  <a:schemeClr val="dk1"/>
                </a:solidFill>
                <a:latin typeface="Century Gothic"/>
                <a:ea typeface="Century Gothic"/>
                <a:cs typeface="Century Gothic"/>
                <a:sym typeface="Century Gothic"/>
              </a:rPr>
              <a:t>tiene</a:t>
            </a:r>
            <a:r>
              <a:rPr lang="es-ES" sz="1100">
                <a:solidFill>
                  <a:schemeClr val="dk1"/>
                </a:solidFill>
                <a:latin typeface="Century Gothic"/>
                <a:ea typeface="Century Gothic"/>
                <a:cs typeface="Century Gothic"/>
                <a:sym typeface="Century Gothic"/>
              </a:rPr>
              <a:t> un motor, etc…</a:t>
            </a:r>
            <a:endParaRPr/>
          </a:p>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La destrucción del compuesto no conlleva la destrucción de los componentes</a:t>
            </a:r>
            <a:r>
              <a:rPr lang="es-ES" sz="1100">
                <a:solidFill>
                  <a:schemeClr val="dk1"/>
                </a:solidFill>
                <a:latin typeface="Century Gothic"/>
                <a:ea typeface="Century Gothic"/>
                <a:cs typeface="Century Gothic"/>
                <a:sym typeface="Century Gothic"/>
              </a:rPr>
              <a:t>.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Se puede leer como </a:t>
            </a:r>
            <a:r>
              <a:rPr b="1" i="1" lang="es-ES" sz="1100">
                <a:solidFill>
                  <a:schemeClr val="dk1"/>
                </a:solidFill>
                <a:latin typeface="Century Gothic"/>
                <a:ea typeface="Century Gothic"/>
                <a:cs typeface="Century Gothic"/>
                <a:sym typeface="Century Gothic"/>
              </a:rPr>
              <a:t>tiene un/agrupa</a:t>
            </a:r>
            <a:endParaRPr b="1" i="1" sz="1100">
              <a:solidFill>
                <a:schemeClr val="dk1"/>
              </a:solidFill>
              <a:latin typeface="Century Gothic"/>
              <a:ea typeface="Century Gothic"/>
              <a:cs typeface="Century Gothic"/>
              <a:sym typeface="Century Gothic"/>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agregación se representa en UML mediante un diamante de color blanco colocado en el extremo en el que está la clase que representa el “todo”.</a:t>
            </a:r>
            <a:endParaRPr/>
          </a:p>
        </p:txBody>
      </p:sp>
      <p:pic>
        <p:nvPicPr>
          <p:cNvPr id="145" name="Google Shape;145;p9"/>
          <p:cNvPicPr preferRelativeResize="0"/>
          <p:nvPr/>
        </p:nvPicPr>
        <p:blipFill rotWithShape="1">
          <a:blip r:embed="rId3">
            <a:alphaModFix/>
          </a:blip>
          <a:srcRect b="0" l="0" r="0" t="0"/>
          <a:stretch/>
        </p:blipFill>
        <p:spPr>
          <a:xfrm>
            <a:off x="4459517" y="2708581"/>
            <a:ext cx="4501953" cy="1647056"/>
          </a:xfrm>
          <a:prstGeom prst="rect">
            <a:avLst/>
          </a:prstGeom>
          <a:noFill/>
          <a:ln>
            <a:noFill/>
          </a:ln>
        </p:spPr>
      </p:pic>
      <p:pic>
        <p:nvPicPr>
          <p:cNvPr id="146" name="Google Shape;146;p9"/>
          <p:cNvPicPr preferRelativeResize="0"/>
          <p:nvPr/>
        </p:nvPicPr>
        <p:blipFill rotWithShape="1">
          <a:blip r:embed="rId4">
            <a:alphaModFix/>
          </a:blip>
          <a:srcRect b="0" l="0" r="0" t="0"/>
          <a:stretch/>
        </p:blipFill>
        <p:spPr>
          <a:xfrm>
            <a:off x="755576" y="2859782"/>
            <a:ext cx="1705550" cy="1925621"/>
          </a:xfrm>
          <a:prstGeom prst="rect">
            <a:avLst/>
          </a:prstGeom>
          <a:noFill/>
          <a:ln>
            <a:noFill/>
          </a:ln>
        </p:spPr>
      </p:pic>
      <p:pic>
        <p:nvPicPr>
          <p:cNvPr descr="Design Codes: UML Class Diagram: Association, Aggregation and Composition" id="147" name="Google Shape;147;p9"/>
          <p:cNvPicPr preferRelativeResize="0"/>
          <p:nvPr/>
        </p:nvPicPr>
        <p:blipFill rotWithShape="1">
          <a:blip r:embed="rId5">
            <a:alphaModFix/>
          </a:blip>
          <a:srcRect b="0" l="0" r="0" t="0"/>
          <a:stretch/>
        </p:blipFill>
        <p:spPr>
          <a:xfrm>
            <a:off x="7488347" y="0"/>
            <a:ext cx="1655653" cy="10634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9_Personalizza struttur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DG 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0_Personalizza struttur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2016-07-07T09:32:57Z</dcterms:created>
  <dc:creator>Manuel García Bernal</dc:creator>
</cp:coreProperties>
</file>