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5143500" cx="9144000"/>
  <p:notesSz cx="6858000" cy="9144000"/>
  <p:embeddedFontLst>
    <p:embeddedFont>
      <p:font typeface="Century Gothic"/>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46" roundtripDataSignature="AMtx7mitUc5XjNsA7i6GjgNnE0zMOvf5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font" Target="fonts/CenturyGothic-regular.fntdata"/><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CenturyGothic-italic.fntdata"/><Relationship Id="rId21" Type="http://schemas.openxmlformats.org/officeDocument/2006/relationships/slide" Target="slides/slide14.xml"/><Relationship Id="rId43" Type="http://schemas.openxmlformats.org/officeDocument/2006/relationships/font" Target="fonts/CenturyGothic-bold.fntdata"/><Relationship Id="rId24" Type="http://schemas.openxmlformats.org/officeDocument/2006/relationships/slide" Target="slides/slide17.xml"/><Relationship Id="rId46" Type="http://customschemas.google.com/relationships/presentationmetadata" Target="metadata"/><Relationship Id="rId23" Type="http://schemas.openxmlformats.org/officeDocument/2006/relationships/slide" Target="slides/slide16.xml"/><Relationship Id="rId45"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zato">
  <p:cSld name="Layout personalizzato">
    <p:spTree>
      <p:nvGrpSpPr>
        <p:cNvPr id="15" name="Shape 15"/>
        <p:cNvGrpSpPr/>
        <p:nvPr/>
      </p:nvGrpSpPr>
      <p:grpSpPr>
        <a:xfrm>
          <a:off x="0" y="0"/>
          <a:ext cx="0" cy="0"/>
          <a:chOff x="0" y="0"/>
          <a:chExt cx="0" cy="0"/>
        </a:xfrm>
      </p:grpSpPr>
      <p:sp>
        <p:nvSpPr>
          <p:cNvPr id="16" name="Google Shape;16;p36"/>
          <p:cNvSpPr txBox="1"/>
          <p:nvPr>
            <p:ph idx="1" type="body"/>
          </p:nvPr>
        </p:nvSpPr>
        <p:spPr>
          <a:xfrm>
            <a:off x="5233212" y="2808881"/>
            <a:ext cx="3665696" cy="342900"/>
          </a:xfrm>
          <a:prstGeom prst="rect">
            <a:avLst/>
          </a:prstGeom>
          <a:noFill/>
          <a:ln>
            <a:noFill/>
          </a:ln>
        </p:spPr>
        <p:txBody>
          <a:bodyPr anchorCtr="0" anchor="t" bIns="42175" lIns="84375" spcFirstLastPara="1" rIns="84375" wrap="square" tIns="42175">
            <a:noAutofit/>
          </a:bodyPr>
          <a:lstStyle>
            <a:lvl1pPr indent="-228600" lvl="0" marL="457200" marR="0" rtl="0" algn="r">
              <a:lnSpc>
                <a:spcPct val="90000"/>
              </a:lnSpc>
              <a:spcBef>
                <a:spcPts val="923"/>
              </a:spcBef>
              <a:spcAft>
                <a:spcPts val="0"/>
              </a:spcAft>
              <a:buClr>
                <a:srgbClr val="3A3838"/>
              </a:buClr>
              <a:buSzPts val="1800"/>
              <a:buFont typeface="Arial"/>
              <a:buNone/>
              <a:defRPr b="0" i="0" sz="1800" u="none" cap="none" strike="noStrike">
                <a:solidFill>
                  <a:srgbClr val="3A3838"/>
                </a:solidFill>
                <a:latin typeface="Century Gothic"/>
                <a:ea typeface="Century Gothic"/>
                <a:cs typeface="Century Gothic"/>
                <a:sym typeface="Century Gothic"/>
              </a:defRPr>
            </a:lvl1pPr>
            <a:lvl2pPr indent="-368300" lvl="1" marL="914400" marR="0" rtl="0" algn="l">
              <a:lnSpc>
                <a:spcPct val="90000"/>
              </a:lnSpc>
              <a:spcBef>
                <a:spcPts val="462"/>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62"/>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6550" lvl="3" marL="18288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4pPr>
            <a:lvl5pPr indent="-336550" lvl="4" marL="22860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5pPr>
            <a:lvl6pPr indent="-336550" lvl="5" marL="27432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17" name="Google Shape;17;p36"/>
          <p:cNvSpPr txBox="1"/>
          <p:nvPr>
            <p:ph idx="2" type="body"/>
          </p:nvPr>
        </p:nvSpPr>
        <p:spPr>
          <a:xfrm>
            <a:off x="4662319" y="3342478"/>
            <a:ext cx="4236589" cy="468203"/>
          </a:xfrm>
          <a:prstGeom prst="rect">
            <a:avLst/>
          </a:prstGeom>
          <a:noFill/>
          <a:ln>
            <a:noFill/>
          </a:ln>
        </p:spPr>
        <p:txBody>
          <a:bodyPr anchorCtr="0" anchor="t" bIns="42175" lIns="84375" spcFirstLastPara="1" rIns="84375" wrap="square" tIns="42175">
            <a:noAutofit/>
          </a:bodyPr>
          <a:lstStyle>
            <a:lvl1pPr indent="-228600" lvl="0" marL="457200" marR="0" rtl="0" algn="r">
              <a:lnSpc>
                <a:spcPct val="90000"/>
              </a:lnSpc>
              <a:spcBef>
                <a:spcPts val="923"/>
              </a:spcBef>
              <a:spcAft>
                <a:spcPts val="0"/>
              </a:spcAft>
              <a:buClr>
                <a:srgbClr val="757070"/>
              </a:buClr>
              <a:buSzPts val="1300"/>
              <a:buFont typeface="Arial"/>
              <a:buNone/>
              <a:defRPr b="0" i="0" sz="1300" u="none" cap="none" strike="noStrike">
                <a:solidFill>
                  <a:srgbClr val="757070"/>
                </a:solidFill>
                <a:latin typeface="Century Gothic"/>
                <a:ea typeface="Century Gothic"/>
                <a:cs typeface="Century Gothic"/>
                <a:sym typeface="Century Gothic"/>
              </a:defRPr>
            </a:lvl1pPr>
            <a:lvl2pPr indent="-368300" lvl="1" marL="914400" marR="0" rtl="0" algn="l">
              <a:lnSpc>
                <a:spcPct val="90000"/>
              </a:lnSpc>
              <a:spcBef>
                <a:spcPts val="462"/>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62"/>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6550" lvl="3" marL="18288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4pPr>
            <a:lvl5pPr indent="-336550" lvl="4" marL="22860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5pPr>
            <a:lvl6pPr indent="-336550" lvl="5" marL="27432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18" name="Google Shape;18;p36"/>
          <p:cNvSpPr txBox="1"/>
          <p:nvPr>
            <p:ph idx="3" type="body"/>
          </p:nvPr>
        </p:nvSpPr>
        <p:spPr>
          <a:xfrm>
            <a:off x="7570162" y="4019884"/>
            <a:ext cx="1328738" cy="234553"/>
          </a:xfrm>
          <a:prstGeom prst="rect">
            <a:avLst/>
          </a:prstGeom>
          <a:noFill/>
          <a:ln>
            <a:noFill/>
          </a:ln>
        </p:spPr>
        <p:txBody>
          <a:bodyPr anchorCtr="0" anchor="t" bIns="42175" lIns="84375" spcFirstLastPara="1" rIns="84375" wrap="square" tIns="42175">
            <a:noAutofit/>
          </a:bodyPr>
          <a:lstStyle>
            <a:lvl1pPr indent="-228600" lvl="0" marL="457200" marR="0" rtl="0" algn="r">
              <a:lnSpc>
                <a:spcPct val="90000"/>
              </a:lnSpc>
              <a:spcBef>
                <a:spcPts val="923"/>
              </a:spcBef>
              <a:spcAft>
                <a:spcPts val="0"/>
              </a:spcAft>
              <a:buClr>
                <a:srgbClr val="757070"/>
              </a:buClr>
              <a:buSzPts val="1100"/>
              <a:buFont typeface="Arial"/>
              <a:buNone/>
              <a:defRPr b="0" i="0" sz="1100" u="none" cap="none" strike="noStrike">
                <a:solidFill>
                  <a:srgbClr val="757070"/>
                </a:solidFill>
                <a:latin typeface="Century Gothic"/>
                <a:ea typeface="Century Gothic"/>
                <a:cs typeface="Century Gothic"/>
                <a:sym typeface="Century Gothic"/>
              </a:defRPr>
            </a:lvl1pPr>
            <a:lvl2pPr indent="-368300" lvl="1" marL="914400" marR="0" rtl="0" algn="l">
              <a:lnSpc>
                <a:spcPct val="90000"/>
              </a:lnSpc>
              <a:spcBef>
                <a:spcPts val="462"/>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62"/>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6550" lvl="3" marL="18288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4pPr>
            <a:lvl5pPr indent="-336550" lvl="4" marL="22860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5pPr>
            <a:lvl6pPr indent="-336550" lvl="5" marL="27432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lnSpc>
                <a:spcPct val="90000"/>
              </a:lnSpc>
              <a:spcBef>
                <a:spcPts val="462"/>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cxnSp>
        <p:nvCxnSpPr>
          <p:cNvPr id="19" name="Google Shape;19;p36"/>
          <p:cNvCxnSpPr/>
          <p:nvPr/>
        </p:nvCxnSpPr>
        <p:spPr>
          <a:xfrm rot="10800000">
            <a:off x="7986540" y="3950771"/>
            <a:ext cx="851600" cy="0"/>
          </a:xfrm>
          <a:prstGeom prst="straightConnector1">
            <a:avLst/>
          </a:prstGeom>
          <a:noFill/>
          <a:ln cap="flat" cmpd="sng" w="38100">
            <a:solidFill>
              <a:srgbClr val="0066A7"/>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23" name="Shape 23"/>
        <p:cNvGrpSpPr/>
        <p:nvPr/>
      </p:nvGrpSpPr>
      <p:grpSpPr>
        <a:xfrm>
          <a:off x="0" y="0"/>
          <a:ext cx="0" cy="0"/>
          <a:chOff x="0" y="0"/>
          <a:chExt cx="0" cy="0"/>
        </a:xfrm>
      </p:grpSpPr>
      <p:sp>
        <p:nvSpPr>
          <p:cNvPr id="24" name="Google Shape;24;p38"/>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lvl1pPr lvl="0" marR="0" rtl="0" algn="l">
              <a:lnSpc>
                <a:spcPct val="90000"/>
              </a:lnSpc>
              <a:spcBef>
                <a:spcPts val="0"/>
              </a:spcBef>
              <a:spcAft>
                <a:spcPts val="0"/>
              </a:spcAft>
              <a:buClr>
                <a:schemeClr val="lt1"/>
              </a:buClr>
              <a:buSzPts val="1400"/>
              <a:buFont typeface="Century Gothic"/>
              <a:buNone/>
              <a:defRPr b="0" i="0" sz="14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p:cSld name="Título">
    <p:spTree>
      <p:nvGrpSpPr>
        <p:cNvPr id="25" name="Shape 25"/>
        <p:cNvGrpSpPr/>
        <p:nvPr/>
      </p:nvGrpSpPr>
      <p:grpSpPr>
        <a:xfrm>
          <a:off x="0" y="0"/>
          <a:ext cx="0" cy="0"/>
          <a:chOff x="0" y="0"/>
          <a:chExt cx="0" cy="0"/>
        </a:xfrm>
      </p:grpSpPr>
      <p:sp>
        <p:nvSpPr>
          <p:cNvPr id="26" name="Google Shape;26;p39"/>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lvl1pPr lvl="0" marR="0" rtl="0" algn="l">
              <a:lnSpc>
                <a:spcPct val="90000"/>
              </a:lnSpc>
              <a:spcBef>
                <a:spcPts val="0"/>
              </a:spcBef>
              <a:spcAft>
                <a:spcPts val="0"/>
              </a:spcAft>
              <a:buClr>
                <a:schemeClr val="lt1"/>
              </a:buClr>
              <a:buSzPts val="1400"/>
              <a:buFont typeface="Century Gothic"/>
              <a:buNone/>
              <a:defRPr b="0" i="0" sz="14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27" name="Shape 27"/>
        <p:cNvGrpSpPr/>
        <p:nvPr/>
      </p:nvGrpSpPr>
      <p:grpSpPr>
        <a:xfrm>
          <a:off x="0" y="0"/>
          <a:ext cx="0" cy="0"/>
          <a:chOff x="0" y="0"/>
          <a:chExt cx="0" cy="0"/>
        </a:xfrm>
      </p:grpSpPr>
      <p:sp>
        <p:nvSpPr>
          <p:cNvPr id="28" name="Google Shape;28;p40"/>
          <p:cNvSpPr txBox="1"/>
          <p:nvPr>
            <p:ph type="title"/>
          </p:nvPr>
        </p:nvSpPr>
        <p:spPr>
          <a:xfrm>
            <a:off x="648960" y="33471"/>
            <a:ext cx="8027501" cy="486055"/>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lt1"/>
              </a:buClr>
              <a:buSzPts val="1625"/>
              <a:buFont typeface="Verdana"/>
              <a:buNone/>
              <a:defRPr b="1" i="0" sz="1625" u="none" cap="none" strike="noStrik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0"/>
          <p:cNvSpPr txBox="1"/>
          <p:nvPr>
            <p:ph idx="12" type="sldNum"/>
          </p:nvPr>
        </p:nvSpPr>
        <p:spPr>
          <a:xfrm>
            <a:off x="467546" y="4890194"/>
            <a:ext cx="539552" cy="27384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alibri"/>
                <a:ea typeface="Calibri"/>
                <a:cs typeface="Calibri"/>
                <a:sym typeface="Calibri"/>
              </a:defRPr>
            </a:lvl1pPr>
            <a:lvl2pPr indent="0" lvl="1" marL="0" marR="0" rtl="0" algn="l">
              <a:spcBef>
                <a:spcPts val="0"/>
              </a:spcBef>
              <a:buNone/>
              <a:defRPr sz="1800">
                <a:solidFill>
                  <a:schemeClr val="lt1"/>
                </a:solidFill>
                <a:latin typeface="Calibri"/>
                <a:ea typeface="Calibri"/>
                <a:cs typeface="Calibri"/>
                <a:sym typeface="Calibri"/>
              </a:defRPr>
            </a:lvl2pPr>
            <a:lvl3pPr indent="0" lvl="2" marL="0" marR="0" rtl="0" algn="l">
              <a:spcBef>
                <a:spcPts val="0"/>
              </a:spcBef>
              <a:buNone/>
              <a:defRPr sz="1800">
                <a:solidFill>
                  <a:schemeClr val="lt1"/>
                </a:solidFill>
                <a:latin typeface="Calibri"/>
                <a:ea typeface="Calibri"/>
                <a:cs typeface="Calibri"/>
                <a:sym typeface="Calibri"/>
              </a:defRPr>
            </a:lvl3pPr>
            <a:lvl4pPr indent="0" lvl="3" marL="0" marR="0" rtl="0" algn="l">
              <a:spcBef>
                <a:spcPts val="0"/>
              </a:spcBef>
              <a:buNone/>
              <a:defRPr sz="1800">
                <a:solidFill>
                  <a:schemeClr val="lt1"/>
                </a:solidFill>
                <a:latin typeface="Calibri"/>
                <a:ea typeface="Calibri"/>
                <a:cs typeface="Calibri"/>
                <a:sym typeface="Calibri"/>
              </a:defRPr>
            </a:lvl4pPr>
            <a:lvl5pPr indent="0" lvl="4" marL="0" marR="0" rtl="0" algn="l">
              <a:spcBef>
                <a:spcPts val="0"/>
              </a:spcBef>
              <a:buNone/>
              <a:defRPr sz="1800">
                <a:solidFill>
                  <a:schemeClr val="lt1"/>
                </a:solidFill>
                <a:latin typeface="Calibri"/>
                <a:ea typeface="Calibri"/>
                <a:cs typeface="Calibri"/>
                <a:sym typeface="Calibri"/>
              </a:defRPr>
            </a:lvl5pPr>
            <a:lvl6pPr indent="0" lvl="5" marL="0" marR="0" rtl="0" algn="l">
              <a:spcBef>
                <a:spcPts val="0"/>
              </a:spcBef>
              <a:buNone/>
              <a:defRPr sz="1800">
                <a:solidFill>
                  <a:schemeClr val="lt1"/>
                </a:solidFill>
                <a:latin typeface="Calibri"/>
                <a:ea typeface="Calibri"/>
                <a:cs typeface="Calibri"/>
                <a:sym typeface="Calibri"/>
              </a:defRPr>
            </a:lvl6pPr>
            <a:lvl7pPr indent="0" lvl="6" marL="0" marR="0" rtl="0" algn="l">
              <a:spcBef>
                <a:spcPts val="0"/>
              </a:spcBef>
              <a:buNone/>
              <a:defRPr sz="1800">
                <a:solidFill>
                  <a:schemeClr val="lt1"/>
                </a:solidFill>
                <a:latin typeface="Calibri"/>
                <a:ea typeface="Calibri"/>
                <a:cs typeface="Calibri"/>
                <a:sym typeface="Calibri"/>
              </a:defRPr>
            </a:lvl7pPr>
            <a:lvl8pPr indent="0" lvl="7" marL="0" marR="0" rtl="0" algn="l">
              <a:spcBef>
                <a:spcPts val="0"/>
              </a:spcBef>
              <a:buNone/>
              <a:defRPr sz="1800">
                <a:solidFill>
                  <a:schemeClr val="lt1"/>
                </a:solidFill>
                <a:latin typeface="Calibri"/>
                <a:ea typeface="Calibri"/>
                <a:cs typeface="Calibri"/>
                <a:sym typeface="Calibri"/>
              </a:defRPr>
            </a:lvl8pPr>
            <a:lvl9pPr indent="0" lvl="8" marL="0" marR="0" rtl="0" algn="l">
              <a:spcBef>
                <a:spcPts val="0"/>
              </a:spcBef>
              <a:buNone/>
              <a:defRPr sz="1800">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0" name="Shape 3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zato">
  <p:cSld name="Layout personalizzato">
    <p:spTree>
      <p:nvGrpSpPr>
        <p:cNvPr id="31" name="Shape 31"/>
        <p:cNvGrpSpPr/>
        <p:nvPr/>
      </p:nvGrpSpPr>
      <p:grpSpPr>
        <a:xfrm>
          <a:off x="0" y="0"/>
          <a:ext cx="0" cy="0"/>
          <a:chOff x="0" y="0"/>
          <a:chExt cx="0" cy="0"/>
        </a:xfrm>
      </p:grpSpPr>
      <p:sp>
        <p:nvSpPr>
          <p:cNvPr id="32" name="Google Shape;32;p42"/>
          <p:cNvSpPr txBox="1"/>
          <p:nvPr>
            <p:ph idx="1" type="body"/>
          </p:nvPr>
        </p:nvSpPr>
        <p:spPr>
          <a:xfrm>
            <a:off x="5233214" y="2808880"/>
            <a:ext cx="3665696" cy="342900"/>
          </a:xfrm>
          <a:prstGeom prst="rect">
            <a:avLst/>
          </a:prstGeom>
          <a:noFill/>
          <a:ln>
            <a:noFill/>
          </a:ln>
        </p:spPr>
        <p:txBody>
          <a:bodyPr anchorCtr="0" anchor="t" bIns="45700" lIns="91400" spcFirstLastPara="1" rIns="91400" wrap="square" tIns="45700">
            <a:noAutofit/>
          </a:bodyPr>
          <a:lstStyle>
            <a:lvl1pPr indent="-228600" lvl="0" marL="457200" marR="0" rtl="0" algn="r">
              <a:lnSpc>
                <a:spcPct val="90000"/>
              </a:lnSpc>
              <a:spcBef>
                <a:spcPts val="1083"/>
              </a:spcBef>
              <a:spcAft>
                <a:spcPts val="0"/>
              </a:spcAft>
              <a:buClr>
                <a:srgbClr val="3A3838"/>
              </a:buClr>
              <a:buSzPts val="2000"/>
              <a:buFont typeface="Arial"/>
              <a:buNone/>
              <a:defRPr b="0" i="0" sz="2000" u="none" cap="none" strike="noStrike">
                <a:solidFill>
                  <a:srgbClr val="3A3838"/>
                </a:solidFill>
                <a:latin typeface="Century Gothic"/>
                <a:ea typeface="Century Gothic"/>
                <a:cs typeface="Century Gothic"/>
                <a:sym typeface="Century Gothic"/>
              </a:defRPr>
            </a:lvl1pPr>
            <a:lvl2pPr indent="-393700" lvl="1" marL="914400" marR="0" rtl="0" algn="l">
              <a:lnSpc>
                <a:spcPct val="90000"/>
              </a:lnSpc>
              <a:spcBef>
                <a:spcPts val="542"/>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lnSpc>
                <a:spcPct val="90000"/>
              </a:lnSpc>
              <a:spcBef>
                <a:spcPts val="542"/>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33" name="Google Shape;33;p42"/>
          <p:cNvSpPr txBox="1"/>
          <p:nvPr>
            <p:ph idx="2" type="body"/>
          </p:nvPr>
        </p:nvSpPr>
        <p:spPr>
          <a:xfrm>
            <a:off x="4662320" y="3342477"/>
            <a:ext cx="4236589" cy="468203"/>
          </a:xfrm>
          <a:prstGeom prst="rect">
            <a:avLst/>
          </a:prstGeom>
          <a:noFill/>
          <a:ln>
            <a:noFill/>
          </a:ln>
        </p:spPr>
        <p:txBody>
          <a:bodyPr anchorCtr="0" anchor="t" bIns="45700" lIns="91400" spcFirstLastPara="1" rIns="91400" wrap="square" tIns="45700">
            <a:noAutofit/>
          </a:bodyPr>
          <a:lstStyle>
            <a:lvl1pPr indent="-228600" lvl="0" marL="457200" marR="0" rtl="0" algn="r">
              <a:lnSpc>
                <a:spcPct val="90000"/>
              </a:lnSpc>
              <a:spcBef>
                <a:spcPts val="1000"/>
              </a:spcBef>
              <a:spcAft>
                <a:spcPts val="0"/>
              </a:spcAft>
              <a:buClr>
                <a:srgbClr val="757070"/>
              </a:buClr>
              <a:buSzPts val="1400"/>
              <a:buFont typeface="Arial"/>
              <a:buNone/>
              <a:defRPr b="0" i="0" sz="1400" u="none" cap="none" strike="noStrike">
                <a:solidFill>
                  <a:srgbClr val="757070"/>
                </a:solidFill>
                <a:latin typeface="Century Gothic"/>
                <a:ea typeface="Century Gothic"/>
                <a:cs typeface="Century Gothic"/>
                <a:sym typeface="Century Gothic"/>
              </a:defRPr>
            </a:lvl1pPr>
            <a:lvl2pPr indent="-393700" lvl="1" marL="914400" marR="0" rtl="0" algn="l">
              <a:lnSpc>
                <a:spcPct val="90000"/>
              </a:lnSpc>
              <a:spcBef>
                <a:spcPts val="542"/>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lnSpc>
                <a:spcPct val="90000"/>
              </a:lnSpc>
              <a:spcBef>
                <a:spcPts val="542"/>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34" name="Google Shape;34;p42"/>
          <p:cNvSpPr txBox="1"/>
          <p:nvPr>
            <p:ph idx="3" type="body"/>
          </p:nvPr>
        </p:nvSpPr>
        <p:spPr>
          <a:xfrm>
            <a:off x="7570162" y="4019882"/>
            <a:ext cx="1328738" cy="234554"/>
          </a:xfrm>
          <a:prstGeom prst="rect">
            <a:avLst/>
          </a:prstGeom>
          <a:noFill/>
          <a:ln>
            <a:noFill/>
          </a:ln>
        </p:spPr>
        <p:txBody>
          <a:bodyPr anchorCtr="0" anchor="t" bIns="45700" lIns="91400" spcFirstLastPara="1" rIns="91400" wrap="square" tIns="45700">
            <a:noAutofit/>
          </a:bodyPr>
          <a:lstStyle>
            <a:lvl1pPr indent="-228600" lvl="0" marL="457200" marR="0" rtl="0" algn="r">
              <a:lnSpc>
                <a:spcPct val="90000"/>
              </a:lnSpc>
              <a:spcBef>
                <a:spcPts val="1083"/>
              </a:spcBef>
              <a:spcAft>
                <a:spcPts val="0"/>
              </a:spcAft>
              <a:buClr>
                <a:srgbClr val="757070"/>
              </a:buClr>
              <a:buSzPts val="1200"/>
              <a:buFont typeface="Arial"/>
              <a:buNone/>
              <a:defRPr b="0" i="0" sz="1200" u="none" cap="none" strike="noStrike">
                <a:solidFill>
                  <a:srgbClr val="757070"/>
                </a:solidFill>
                <a:latin typeface="Century Gothic"/>
                <a:ea typeface="Century Gothic"/>
                <a:cs typeface="Century Gothic"/>
                <a:sym typeface="Century Gothic"/>
              </a:defRPr>
            </a:lvl1pPr>
            <a:lvl2pPr indent="-393700" lvl="1" marL="914400" marR="0" rtl="0" algn="l">
              <a:lnSpc>
                <a:spcPct val="90000"/>
              </a:lnSpc>
              <a:spcBef>
                <a:spcPts val="542"/>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lnSpc>
                <a:spcPct val="90000"/>
              </a:lnSpc>
              <a:spcBef>
                <a:spcPts val="542"/>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zato">
  <p:cSld name="Layout personalizzato">
    <p:spTree>
      <p:nvGrpSpPr>
        <p:cNvPr id="38" name="Shape 38"/>
        <p:cNvGrpSpPr/>
        <p:nvPr/>
      </p:nvGrpSpPr>
      <p:grpSpPr>
        <a:xfrm>
          <a:off x="0" y="0"/>
          <a:ext cx="0" cy="0"/>
          <a:chOff x="0" y="0"/>
          <a:chExt cx="0" cy="0"/>
        </a:xfrm>
      </p:grpSpPr>
      <p:sp>
        <p:nvSpPr>
          <p:cNvPr id="39" name="Google Shape;39;p44"/>
          <p:cNvSpPr txBox="1"/>
          <p:nvPr>
            <p:ph idx="1" type="body"/>
          </p:nvPr>
        </p:nvSpPr>
        <p:spPr>
          <a:xfrm>
            <a:off x="5233212" y="2808880"/>
            <a:ext cx="3665696" cy="342900"/>
          </a:xfrm>
          <a:prstGeom prst="rect">
            <a:avLst/>
          </a:prstGeom>
          <a:noFill/>
          <a:ln>
            <a:noFill/>
          </a:ln>
        </p:spPr>
        <p:txBody>
          <a:bodyPr anchorCtr="0" anchor="t" bIns="45700" lIns="91400" spcFirstLastPara="1" rIns="91400" wrap="square" tIns="45700">
            <a:noAutofit/>
          </a:bodyPr>
          <a:lstStyle>
            <a:lvl1pPr indent="-228600" lvl="0" marL="457200" marR="0" rtl="0" algn="r">
              <a:lnSpc>
                <a:spcPct val="90000"/>
              </a:lnSpc>
              <a:spcBef>
                <a:spcPts val="1083"/>
              </a:spcBef>
              <a:spcAft>
                <a:spcPts val="0"/>
              </a:spcAft>
              <a:buClr>
                <a:srgbClr val="3A3838"/>
              </a:buClr>
              <a:buSzPts val="2000"/>
              <a:buFont typeface="Arial"/>
              <a:buNone/>
              <a:defRPr b="0" i="0" sz="2000" u="none" cap="none" strike="noStrike">
                <a:solidFill>
                  <a:srgbClr val="3A3838"/>
                </a:solidFill>
                <a:latin typeface="Century Gothic"/>
                <a:ea typeface="Century Gothic"/>
                <a:cs typeface="Century Gothic"/>
                <a:sym typeface="Century Gothic"/>
              </a:defRPr>
            </a:lvl1pPr>
            <a:lvl2pPr indent="-393700" lvl="1" marL="914400" marR="0" rtl="0" algn="l">
              <a:lnSpc>
                <a:spcPct val="90000"/>
              </a:lnSpc>
              <a:spcBef>
                <a:spcPts val="542"/>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lnSpc>
                <a:spcPct val="90000"/>
              </a:lnSpc>
              <a:spcBef>
                <a:spcPts val="542"/>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40" name="Google Shape;40;p44"/>
          <p:cNvSpPr txBox="1"/>
          <p:nvPr>
            <p:ph idx="2" type="body"/>
          </p:nvPr>
        </p:nvSpPr>
        <p:spPr>
          <a:xfrm>
            <a:off x="4662320" y="3342477"/>
            <a:ext cx="4236589" cy="468203"/>
          </a:xfrm>
          <a:prstGeom prst="rect">
            <a:avLst/>
          </a:prstGeom>
          <a:noFill/>
          <a:ln>
            <a:noFill/>
          </a:ln>
        </p:spPr>
        <p:txBody>
          <a:bodyPr anchorCtr="0" anchor="t" bIns="45700" lIns="91400" spcFirstLastPara="1" rIns="91400" wrap="square" tIns="45700">
            <a:noAutofit/>
          </a:bodyPr>
          <a:lstStyle>
            <a:lvl1pPr indent="-228600" lvl="0" marL="457200" marR="0" rtl="0" algn="r">
              <a:lnSpc>
                <a:spcPct val="90000"/>
              </a:lnSpc>
              <a:spcBef>
                <a:spcPts val="1000"/>
              </a:spcBef>
              <a:spcAft>
                <a:spcPts val="0"/>
              </a:spcAft>
              <a:buClr>
                <a:srgbClr val="757070"/>
              </a:buClr>
              <a:buSzPts val="1400"/>
              <a:buFont typeface="Arial"/>
              <a:buNone/>
              <a:defRPr b="0" i="0" sz="1400" u="none" cap="none" strike="noStrike">
                <a:solidFill>
                  <a:srgbClr val="757070"/>
                </a:solidFill>
                <a:latin typeface="Century Gothic"/>
                <a:ea typeface="Century Gothic"/>
                <a:cs typeface="Century Gothic"/>
                <a:sym typeface="Century Gothic"/>
              </a:defRPr>
            </a:lvl1pPr>
            <a:lvl2pPr indent="-393700" lvl="1" marL="914400" marR="0" rtl="0" algn="l">
              <a:lnSpc>
                <a:spcPct val="90000"/>
              </a:lnSpc>
              <a:spcBef>
                <a:spcPts val="542"/>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lnSpc>
                <a:spcPct val="90000"/>
              </a:lnSpc>
              <a:spcBef>
                <a:spcPts val="542"/>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41" name="Google Shape;41;p44"/>
          <p:cNvSpPr txBox="1"/>
          <p:nvPr>
            <p:ph idx="3" type="body"/>
          </p:nvPr>
        </p:nvSpPr>
        <p:spPr>
          <a:xfrm>
            <a:off x="7570162" y="4019882"/>
            <a:ext cx="1328738" cy="234554"/>
          </a:xfrm>
          <a:prstGeom prst="rect">
            <a:avLst/>
          </a:prstGeom>
          <a:noFill/>
          <a:ln>
            <a:noFill/>
          </a:ln>
        </p:spPr>
        <p:txBody>
          <a:bodyPr anchorCtr="0" anchor="t" bIns="45700" lIns="91400" spcFirstLastPara="1" rIns="91400" wrap="square" tIns="45700">
            <a:noAutofit/>
          </a:bodyPr>
          <a:lstStyle>
            <a:lvl1pPr indent="-228600" lvl="0" marL="457200" marR="0" rtl="0" algn="r">
              <a:lnSpc>
                <a:spcPct val="90000"/>
              </a:lnSpc>
              <a:spcBef>
                <a:spcPts val="1083"/>
              </a:spcBef>
              <a:spcAft>
                <a:spcPts val="0"/>
              </a:spcAft>
              <a:buClr>
                <a:srgbClr val="757070"/>
              </a:buClr>
              <a:buSzPts val="1200"/>
              <a:buFont typeface="Arial"/>
              <a:buNone/>
              <a:defRPr b="0" i="0" sz="1200" u="none" cap="none" strike="noStrike">
                <a:solidFill>
                  <a:srgbClr val="757070"/>
                </a:solidFill>
                <a:latin typeface="Century Gothic"/>
                <a:ea typeface="Century Gothic"/>
                <a:cs typeface="Century Gothic"/>
                <a:sym typeface="Century Gothic"/>
              </a:defRPr>
            </a:lvl1pPr>
            <a:lvl2pPr indent="-393700" lvl="1" marL="914400" marR="0" rtl="0" algn="l">
              <a:lnSpc>
                <a:spcPct val="90000"/>
              </a:lnSpc>
              <a:spcBef>
                <a:spcPts val="542"/>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lnSpc>
                <a:spcPct val="90000"/>
              </a:lnSpc>
              <a:spcBef>
                <a:spcPts val="542"/>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42"/>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35"/>
          <p:cNvPicPr preferRelativeResize="0"/>
          <p:nvPr/>
        </p:nvPicPr>
        <p:blipFill rotWithShape="1">
          <a:blip r:embed="rId1">
            <a:alphaModFix/>
          </a:blip>
          <a:srcRect b="0" l="0" r="0" t="0"/>
          <a:stretch/>
        </p:blipFill>
        <p:spPr>
          <a:xfrm>
            <a:off x="-6662" y="699542"/>
            <a:ext cx="6750567" cy="3374953"/>
          </a:xfrm>
          <a:prstGeom prst="rect">
            <a:avLst/>
          </a:prstGeom>
          <a:noFill/>
          <a:ln>
            <a:noFill/>
          </a:ln>
        </p:spPr>
      </p:pic>
      <p:sp>
        <p:nvSpPr>
          <p:cNvPr id="11" name="Google Shape;11;p35"/>
          <p:cNvSpPr txBox="1"/>
          <p:nvPr/>
        </p:nvSpPr>
        <p:spPr>
          <a:xfrm>
            <a:off x="5905599" y="4962401"/>
            <a:ext cx="3318966" cy="108347"/>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r>
              <a:rPr b="0" i="0" lang="es-ES" sz="800" u="none" cap="none" strike="noStrike">
                <a:solidFill>
                  <a:srgbClr val="FFFFFF"/>
                </a:solidFill>
                <a:latin typeface="Calibri"/>
                <a:ea typeface="Calibri"/>
                <a:cs typeface="Calibri"/>
                <a:sym typeface="Calibri"/>
              </a:rPr>
              <a:t> Copyright © 2016 SDG group. All rights reserved. www.sdggroup.com</a:t>
            </a:r>
            <a:endParaRPr/>
          </a:p>
        </p:txBody>
      </p:sp>
      <p:sp>
        <p:nvSpPr>
          <p:cNvPr id="12" name="Google Shape;12;p35"/>
          <p:cNvSpPr/>
          <p:nvPr/>
        </p:nvSpPr>
        <p:spPr>
          <a:xfrm>
            <a:off x="-6000" y="102862"/>
            <a:ext cx="6991744" cy="396000"/>
          </a:xfrm>
          <a:custGeom>
            <a:rect b="b" l="l" r="r" t="t"/>
            <a:pathLst>
              <a:path extrusionOk="0" h="561975" w="10624457">
                <a:moveTo>
                  <a:pt x="0" y="0"/>
                </a:moveTo>
                <a:lnTo>
                  <a:pt x="10624457" y="0"/>
                </a:lnTo>
                <a:lnTo>
                  <a:pt x="10267105" y="561975"/>
                </a:lnTo>
                <a:lnTo>
                  <a:pt x="0" y="561975"/>
                </a:lnTo>
                <a:lnTo>
                  <a:pt x="0" y="0"/>
                </a:lnTo>
                <a:close/>
              </a:path>
            </a:pathLst>
          </a:custGeom>
          <a:solidFill>
            <a:srgbClr val="0071AA"/>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 name="Google Shape;13;p35"/>
          <p:cNvSpPr/>
          <p:nvPr/>
        </p:nvSpPr>
        <p:spPr>
          <a:xfrm flipH="1">
            <a:off x="2771800" y="498862"/>
            <a:ext cx="3972106" cy="4602685"/>
          </a:xfrm>
          <a:prstGeom prst="rtTriangle">
            <a:avLst/>
          </a:prstGeom>
          <a:solidFill>
            <a:schemeClr val="lt1"/>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 name="Google Shape;14;p35"/>
          <p:cNvSpPr/>
          <p:nvPr/>
        </p:nvSpPr>
        <p:spPr>
          <a:xfrm>
            <a:off x="-36512" y="606479"/>
            <a:ext cx="6876256" cy="4495068"/>
          </a:xfrm>
          <a:prstGeom prst="rect">
            <a:avLst/>
          </a:prstGeom>
          <a:solidFill>
            <a:schemeClr val="lt1">
              <a:alpha val="41960"/>
            </a:schemeClr>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 name="Shape 20"/>
        <p:cNvGrpSpPr/>
        <p:nvPr/>
      </p:nvGrpSpPr>
      <p:grpSpPr>
        <a:xfrm>
          <a:off x="0" y="0"/>
          <a:ext cx="0" cy="0"/>
          <a:chOff x="0" y="0"/>
          <a:chExt cx="0" cy="0"/>
        </a:xfrm>
      </p:grpSpPr>
      <p:sp>
        <p:nvSpPr>
          <p:cNvPr id="21" name="Google Shape;21;p37"/>
          <p:cNvSpPr/>
          <p:nvPr/>
        </p:nvSpPr>
        <p:spPr>
          <a:xfrm>
            <a:off x="2" y="5022057"/>
            <a:ext cx="9142332" cy="121443"/>
          </a:xfrm>
          <a:prstGeom prst="rect">
            <a:avLst/>
          </a:prstGeom>
          <a:solidFill>
            <a:schemeClr val="dk1">
              <a:alpha val="9803"/>
            </a:schemeClr>
          </a:solidFill>
          <a:ln>
            <a:noFill/>
          </a:ln>
        </p:spPr>
        <p:txBody>
          <a:bodyPr anchorCtr="0" anchor="ctr" bIns="49475" lIns="98975" spcFirstLastPara="1" rIns="98975" wrap="square" tIns="49475">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2" name="Google Shape;22;p37"/>
          <p:cNvSpPr/>
          <p:nvPr/>
        </p:nvSpPr>
        <p:spPr>
          <a:xfrm>
            <a:off x="59" y="117489"/>
            <a:ext cx="7752863" cy="270000"/>
          </a:xfrm>
          <a:custGeom>
            <a:rect b="b" l="l" r="r" t="t"/>
            <a:pathLst>
              <a:path extrusionOk="0" h="561975" w="10624457">
                <a:moveTo>
                  <a:pt x="0" y="0"/>
                </a:moveTo>
                <a:lnTo>
                  <a:pt x="10624457" y="0"/>
                </a:lnTo>
                <a:lnTo>
                  <a:pt x="10267105" y="561975"/>
                </a:lnTo>
                <a:lnTo>
                  <a:pt x="0" y="561975"/>
                </a:lnTo>
                <a:lnTo>
                  <a:pt x="0" y="0"/>
                </a:lnTo>
                <a:close/>
              </a:path>
            </a:pathLst>
          </a:custGeom>
          <a:solidFill>
            <a:srgbClr val="0071AA"/>
          </a:solidFill>
          <a:ln>
            <a:noFill/>
          </a:ln>
        </p:spPr>
        <p:txBody>
          <a:bodyPr anchorCtr="0" anchor="ctr" bIns="49475" lIns="98975" spcFirstLastPara="1" rIns="98975" wrap="square" tIns="49475">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sp>
        <p:nvSpPr>
          <p:cNvPr id="36" name="Google Shape;36;p43"/>
          <p:cNvSpPr/>
          <p:nvPr/>
        </p:nvSpPr>
        <p:spPr>
          <a:xfrm>
            <a:off x="2" y="5022057"/>
            <a:ext cx="9142332" cy="121443"/>
          </a:xfrm>
          <a:prstGeom prst="rect">
            <a:avLst/>
          </a:prstGeom>
          <a:solidFill>
            <a:schemeClr val="dk1">
              <a:alpha val="9803"/>
            </a:schemeClr>
          </a:solidFill>
          <a:ln>
            <a:noFill/>
          </a:ln>
        </p:spPr>
        <p:txBody>
          <a:bodyPr anchorCtr="0" anchor="ctr" bIns="49475" lIns="98975" spcFirstLastPara="1" rIns="98975" wrap="square" tIns="4947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7" name="Google Shape;37;p43"/>
          <p:cNvSpPr/>
          <p:nvPr/>
        </p:nvSpPr>
        <p:spPr>
          <a:xfrm>
            <a:off x="57" y="117489"/>
            <a:ext cx="7752863" cy="270000"/>
          </a:xfrm>
          <a:custGeom>
            <a:rect b="b" l="l" r="r" t="t"/>
            <a:pathLst>
              <a:path extrusionOk="0" h="561975" w="10624457">
                <a:moveTo>
                  <a:pt x="0" y="0"/>
                </a:moveTo>
                <a:lnTo>
                  <a:pt x="10624457" y="0"/>
                </a:lnTo>
                <a:lnTo>
                  <a:pt x="10267105" y="561975"/>
                </a:lnTo>
                <a:lnTo>
                  <a:pt x="0" y="561975"/>
                </a:lnTo>
                <a:lnTo>
                  <a:pt x="0" y="0"/>
                </a:lnTo>
                <a:close/>
              </a:path>
            </a:pathLst>
          </a:custGeom>
          <a:solidFill>
            <a:srgbClr val="0071AA"/>
          </a:solidFill>
          <a:ln>
            <a:noFill/>
          </a:ln>
        </p:spPr>
        <p:txBody>
          <a:bodyPr anchorCtr="0" anchor="ctr" bIns="49475" lIns="98975" spcFirstLastPara="1" rIns="98975" wrap="square" tIns="4947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learn.microsoft.com/en-us/dotnet/core/extensions/create-resource-files" TargetMode="Externa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g"/><Relationship Id="rId4" Type="http://schemas.openxmlformats.org/officeDocument/2006/relationships/image" Target="../media/image9.jpg"/><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5.jpg"/><Relationship Id="rId5"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5.jpg"/><Relationship Id="rId4" Type="http://schemas.openxmlformats.org/officeDocument/2006/relationships/image" Target="../media/image19.png"/><Relationship Id="rId5"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learn.microsoft.com/es-es/dotnet/fundamentals/code-analysis/overview?tabs=net-7#code-quality-analysis" TargetMode="Externa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oracle.com/technical-resources/articles/java/javadoc-tool.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hyperlink" Target="https://learn.microsoft.com/en-us/dotnet/csharp/language-reference/language-specification/documentation-comment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learn.microsoft.com/en-us/dotnet/csharp/language-reference/language-specification/documentation-comments" TargetMode="Externa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www.doxygen.nl/download.html" TargetMode="External"/><Relationship Id="rId4" Type="http://schemas.openxmlformats.org/officeDocument/2006/relationships/hyperlink" Target="https://marketplace.visualstudio.com/items?itemName=KhaledMdTuhidulHossain.CXCommenter" TargetMode="External"/><Relationship Id="rId5" Type="http://schemas.openxmlformats.org/officeDocument/2006/relationships/hyperlink" Target="https://marketplace.visualstudio.com/items?itemName=OlegShilo.DocPreview" TargetMode="External"/><Relationship Id="rId6"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www.ge.infn.it/geant4/training/APC2017/exercise.html" TargetMode="External"/><Relationship Id="rId4" Type="http://schemas.openxmlformats.org/officeDocument/2006/relationships/hyperlink" Target="https://www.ge.infn.it/geant4/training/APC2017/exercise.html" TargetMode="External"/><Relationship Id="rId5" Type="http://schemas.openxmlformats.org/officeDocument/2006/relationships/hyperlink" Target="https://www.ge.infn.it/geant4/training/APC2017/exercise.html" TargetMode="External"/><Relationship Id="rId6" Type="http://schemas.openxmlformats.org/officeDocument/2006/relationships/hyperlink" Target="https://www.cs.unc.edu/~stotts/COMP204/refactor/chap1.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youtube.com/watch?v=DD3_DdatwCM&amp;t=103s&amp;ab_channel=ElegantThemes" TargetMode="External"/><Relationship Id="rId4" Type="http://schemas.openxmlformats.org/officeDocument/2006/relationships/hyperlink" Target="https://www.youtube.com/watch?v=DD3_DdatwCM&amp;t=103s&amp;ab_channel=ElegantThemes" TargetMode="External"/><Relationship Id="rId5" Type="http://schemas.openxmlformats.org/officeDocument/2006/relationships/hyperlink" Target="https://www.youtube.com/watch?v=DD3_DdatwCM&amp;t=103s&amp;ab_channel=ElegantThemes" TargetMode="External"/><Relationship Id="rId6" Type="http://schemas.openxmlformats.org/officeDocument/2006/relationships/hyperlink" Target="https://craftofcoding.files.wordpress.com/2013/10/lore_spaghetti.pdf" TargetMode="External"/><Relationship Id="rId7"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youtube.com/watch?v=DD3_DdatwCM&amp;t=103s&amp;ab_channel=ElegantThemes" TargetMode="External"/><Relationship Id="rId4" Type="http://schemas.openxmlformats.org/officeDocument/2006/relationships/hyperlink" Target="https://www.youtube.com/watch?v=DD3_DdatwCM&amp;t=103s&amp;ab_channel=ElegantThemes" TargetMode="External"/><Relationship Id="rId5" Type="http://schemas.openxmlformats.org/officeDocument/2006/relationships/hyperlink" Target="https://www.youtube.com/watch?v=DD3_DdatwCM&amp;t=103s&amp;ab_channel=ElegantThemes" TargetMode="External"/><Relationship Id="rId6" Type="http://schemas.openxmlformats.org/officeDocument/2006/relationships/hyperlink" Target="https://craftofcoding.files.wordpress.com/2013/10/lore_spaghetti.pdf" TargetMode="External"/><Relationship Id="rId7" Type="http://schemas.openxmlformats.org/officeDocument/2006/relationships/image" Target="../media/image11.jpg"/><Relationship Id="rId8"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
          <p:cNvSpPr txBox="1"/>
          <p:nvPr>
            <p:ph idx="3" type="body"/>
          </p:nvPr>
        </p:nvSpPr>
        <p:spPr>
          <a:xfrm>
            <a:off x="4932040" y="4011910"/>
            <a:ext cx="3894852" cy="1080120"/>
          </a:xfrm>
          <a:prstGeom prst="rect">
            <a:avLst/>
          </a:prstGeom>
          <a:noFill/>
          <a:ln>
            <a:noFill/>
          </a:ln>
        </p:spPr>
        <p:txBody>
          <a:bodyPr anchorCtr="0" anchor="t" bIns="42175" lIns="84375" spcFirstLastPara="1" rIns="84375" wrap="square" tIns="42175">
            <a:noAutofit/>
          </a:bodyPr>
          <a:lstStyle/>
          <a:p>
            <a:pPr indent="0" lvl="0" marL="0" rtl="0" algn="r">
              <a:lnSpc>
                <a:spcPct val="90000"/>
              </a:lnSpc>
              <a:spcBef>
                <a:spcPts val="0"/>
              </a:spcBef>
              <a:spcAft>
                <a:spcPts val="0"/>
              </a:spcAft>
              <a:buClr>
                <a:srgbClr val="757070"/>
              </a:buClr>
              <a:buSzPts val="1100"/>
              <a:buNone/>
            </a:pPr>
            <a:r>
              <a:rPr lang="es-ES"/>
              <a:t>Curso 2022-2023</a:t>
            </a:r>
            <a:endParaRPr/>
          </a:p>
          <a:p>
            <a:pPr indent="0" lvl="0" marL="0" rtl="0" algn="r">
              <a:lnSpc>
                <a:spcPct val="90000"/>
              </a:lnSpc>
              <a:spcBef>
                <a:spcPts val="923"/>
              </a:spcBef>
              <a:spcAft>
                <a:spcPts val="0"/>
              </a:spcAft>
              <a:buClr>
                <a:srgbClr val="757070"/>
              </a:buClr>
              <a:buSzPts val="1100"/>
              <a:buNone/>
            </a:pPr>
            <a:r>
              <a:t/>
            </a:r>
            <a:endParaRPr b="1"/>
          </a:p>
          <a:p>
            <a:pPr indent="0" lvl="0" marL="0" rtl="0" algn="r">
              <a:lnSpc>
                <a:spcPct val="90000"/>
              </a:lnSpc>
              <a:spcBef>
                <a:spcPts val="923"/>
              </a:spcBef>
              <a:spcAft>
                <a:spcPts val="0"/>
              </a:spcAft>
              <a:buClr>
                <a:srgbClr val="757070"/>
              </a:buClr>
              <a:buSzPts val="1100"/>
              <a:buNone/>
            </a:pPr>
            <a:r>
              <a:rPr b="1" lang="es-ES"/>
              <a:t>Entornos de desarrollo</a:t>
            </a:r>
            <a:endParaRPr/>
          </a:p>
          <a:p>
            <a:pPr indent="0" lvl="0" marL="0" rtl="0" algn="r">
              <a:lnSpc>
                <a:spcPct val="90000"/>
              </a:lnSpc>
              <a:spcBef>
                <a:spcPts val="923"/>
              </a:spcBef>
              <a:spcAft>
                <a:spcPts val="0"/>
              </a:spcAft>
              <a:buClr>
                <a:srgbClr val="757070"/>
              </a:buClr>
              <a:buSzPts val="1100"/>
              <a:buNone/>
            </a:pPr>
            <a:r>
              <a:rPr b="1" lang="es-ES"/>
              <a:t>Desarrollo de Aplicaciones Multiplataforma</a:t>
            </a:r>
            <a:endParaRPr/>
          </a:p>
        </p:txBody>
      </p:sp>
      <p:sp>
        <p:nvSpPr>
          <p:cNvPr id="47" name="Google Shape;47;p1"/>
          <p:cNvSpPr txBox="1"/>
          <p:nvPr/>
        </p:nvSpPr>
        <p:spPr>
          <a:xfrm>
            <a:off x="2504362" y="2571750"/>
            <a:ext cx="6655984" cy="1080120"/>
          </a:xfrm>
          <a:prstGeom prst="rect">
            <a:avLst/>
          </a:prstGeom>
          <a:noFill/>
          <a:ln>
            <a:noFill/>
          </a:ln>
        </p:spPr>
        <p:txBody>
          <a:bodyPr anchorCtr="0" anchor="t" bIns="42175" lIns="84375" spcFirstLastPara="1" rIns="84375" wrap="square" tIns="42175">
            <a:noAutofit/>
          </a:bodyPr>
          <a:lstStyle/>
          <a:p>
            <a:pPr indent="0" lvl="0" marL="0" marR="0" rtl="0" algn="r">
              <a:lnSpc>
                <a:spcPct val="90000"/>
              </a:lnSpc>
              <a:spcBef>
                <a:spcPts val="0"/>
              </a:spcBef>
              <a:spcAft>
                <a:spcPts val="0"/>
              </a:spcAft>
              <a:buClr>
                <a:schemeClr val="dk1"/>
              </a:buClr>
              <a:buSzPts val="1800"/>
              <a:buFont typeface="Arial"/>
              <a:buNone/>
            </a:pPr>
            <a:r>
              <a:rPr b="1" i="0" lang="es-ES" sz="1800" u="none" cap="none" strike="noStrike">
                <a:solidFill>
                  <a:schemeClr val="dk1"/>
                </a:solidFill>
                <a:latin typeface="Century Gothic"/>
                <a:ea typeface="Century Gothic"/>
                <a:cs typeface="Century Gothic"/>
                <a:sym typeface="Century Gothic"/>
              </a:rPr>
              <a:t>7. Optimización y documentación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154" name="Google Shape;154;p10"/>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155" name="Google Shape;155;p10"/>
          <p:cNvGrpSpPr/>
          <p:nvPr/>
        </p:nvGrpSpPr>
        <p:grpSpPr>
          <a:xfrm>
            <a:off x="85847" y="469368"/>
            <a:ext cx="8367885" cy="359313"/>
            <a:chOff x="274216" y="780591"/>
            <a:chExt cx="9372448" cy="479082"/>
          </a:xfrm>
        </p:grpSpPr>
        <p:sp>
          <p:nvSpPr>
            <p:cNvPr id="156" name="Google Shape;156;p10"/>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157" name="Google Shape;157;p10"/>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158" name="Google Shape;158;p10"/>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159" name="Google Shape;159;p10"/>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Refactorización: Buenas prácticas</a:t>
            </a:r>
            <a:endParaRPr/>
          </a:p>
        </p:txBody>
      </p:sp>
      <p:pic>
        <p:nvPicPr>
          <p:cNvPr descr="xkcd: Code Quality" id="160" name="Google Shape;160;p10"/>
          <p:cNvPicPr preferRelativeResize="0"/>
          <p:nvPr/>
        </p:nvPicPr>
        <p:blipFill rotWithShape="1">
          <a:blip r:embed="rId3">
            <a:alphaModFix/>
          </a:blip>
          <a:srcRect b="0" l="0" r="0" t="0"/>
          <a:stretch/>
        </p:blipFill>
        <p:spPr>
          <a:xfrm>
            <a:off x="0" y="3296683"/>
            <a:ext cx="5236135" cy="1825571"/>
          </a:xfrm>
          <a:prstGeom prst="rect">
            <a:avLst/>
          </a:prstGeom>
          <a:noFill/>
          <a:ln>
            <a:noFill/>
          </a:ln>
        </p:spPr>
      </p:pic>
      <p:sp>
        <p:nvSpPr>
          <p:cNvPr id="161" name="Google Shape;161;p10"/>
          <p:cNvSpPr/>
          <p:nvPr/>
        </p:nvSpPr>
        <p:spPr>
          <a:xfrm>
            <a:off x="5900549" y="-8003"/>
            <a:ext cx="334786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https://www.espai.es/blog/2021/11/buenas-practicas-en-c/</a:t>
            </a:r>
            <a:endParaRPr/>
          </a:p>
        </p:txBody>
      </p:sp>
      <p:sp>
        <p:nvSpPr>
          <p:cNvPr id="162" name="Google Shape;162;p10"/>
          <p:cNvSpPr/>
          <p:nvPr/>
        </p:nvSpPr>
        <p:spPr>
          <a:xfrm>
            <a:off x="460806" y="992173"/>
            <a:ext cx="857568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600">
                <a:solidFill>
                  <a:schemeClr val="dk1"/>
                </a:solidFill>
                <a:latin typeface="Century Gothic"/>
                <a:ea typeface="Century Gothic"/>
                <a:cs typeface="Century Gothic"/>
                <a:sym typeface="Century Gothic"/>
              </a:rPr>
              <a:t>Las buenas prácticas </a:t>
            </a:r>
            <a:r>
              <a:rPr lang="es-ES" sz="1600">
                <a:solidFill>
                  <a:schemeClr val="dk1"/>
                </a:solidFill>
                <a:latin typeface="Century Gothic"/>
                <a:ea typeface="Century Gothic"/>
                <a:cs typeface="Century Gothic"/>
                <a:sym typeface="Century Gothic"/>
              </a:rPr>
              <a:t>de programación son un conjunto formal o informal de reglas, pudiendo ser opcionales u obligatorias, </a:t>
            </a:r>
            <a:r>
              <a:rPr b="1" lang="es-ES" sz="1600">
                <a:solidFill>
                  <a:schemeClr val="dk1"/>
                </a:solidFill>
                <a:latin typeface="Century Gothic"/>
                <a:ea typeface="Century Gothic"/>
                <a:cs typeface="Century Gothic"/>
                <a:sym typeface="Century Gothic"/>
              </a:rPr>
              <a:t>que se adoptan con el fin general de mejorar la calidad del software</a:t>
            </a:r>
            <a:endParaRPr/>
          </a:p>
          <a:p>
            <a:pPr indent="-171450" lvl="0" marL="171450" marR="0" rtl="0" algn="l">
              <a:spcBef>
                <a:spcPts val="0"/>
              </a:spcBef>
              <a:spcAft>
                <a:spcPts val="0"/>
              </a:spcAft>
              <a:buClr>
                <a:schemeClr val="dk1"/>
              </a:buClr>
              <a:buSzPts val="1600"/>
              <a:buFont typeface="Arial"/>
              <a:buChar char="•"/>
            </a:pPr>
            <a:r>
              <a:rPr lang="es-ES" sz="1600">
                <a:solidFill>
                  <a:schemeClr val="dk1"/>
                </a:solidFill>
                <a:latin typeface="Century Gothic"/>
                <a:ea typeface="Century Gothic"/>
                <a:cs typeface="Century Gothic"/>
                <a:sym typeface="Century Gothic"/>
              </a:rPr>
              <a:t>Facilitar el proceso de desarrollo para el programador.</a:t>
            </a:r>
            <a:endParaRPr/>
          </a:p>
          <a:p>
            <a:pPr indent="-171450" lvl="0" marL="171450" marR="0" rtl="0" algn="l">
              <a:spcBef>
                <a:spcPts val="0"/>
              </a:spcBef>
              <a:spcAft>
                <a:spcPts val="0"/>
              </a:spcAft>
              <a:buClr>
                <a:schemeClr val="dk1"/>
              </a:buClr>
              <a:buSzPts val="1600"/>
              <a:buFont typeface="Arial"/>
              <a:buChar char="•"/>
            </a:pPr>
            <a:r>
              <a:rPr lang="es-ES" sz="1600">
                <a:solidFill>
                  <a:schemeClr val="dk1"/>
                </a:solidFill>
                <a:latin typeface="Century Gothic"/>
                <a:ea typeface="Century Gothic"/>
                <a:cs typeface="Century Gothic"/>
                <a:sym typeface="Century Gothic"/>
              </a:rPr>
              <a:t>Aumentar o mejorar la legibilidad y mantenibilidad del código fuente, lo que ayuda a otros desarrolladores—o a versiones futuras del autor inicial— a comprender el software.</a:t>
            </a:r>
            <a:endParaRPr/>
          </a:p>
          <a:p>
            <a:pPr indent="-171450" lvl="0" marL="171450" marR="0" rtl="0" algn="l">
              <a:spcBef>
                <a:spcPts val="0"/>
              </a:spcBef>
              <a:spcAft>
                <a:spcPts val="0"/>
              </a:spcAft>
              <a:buClr>
                <a:schemeClr val="dk1"/>
              </a:buClr>
              <a:buSzPts val="1600"/>
              <a:buFont typeface="Arial"/>
              <a:buChar char="•"/>
            </a:pPr>
            <a:r>
              <a:rPr lang="es-ES" sz="1600">
                <a:solidFill>
                  <a:schemeClr val="dk1"/>
                </a:solidFill>
                <a:latin typeface="Century Gothic"/>
                <a:ea typeface="Century Gothic"/>
                <a:cs typeface="Century Gothic"/>
                <a:sym typeface="Century Gothic"/>
              </a:rPr>
              <a:t>Evitar cierta clase de errores comunes, por ejemplo equivocarse por 1 en los límites de una iteración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168" name="Google Shape;168;p11"/>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169" name="Google Shape;169;p11"/>
          <p:cNvGrpSpPr/>
          <p:nvPr/>
        </p:nvGrpSpPr>
        <p:grpSpPr>
          <a:xfrm>
            <a:off x="85847" y="469368"/>
            <a:ext cx="8367885" cy="359313"/>
            <a:chOff x="274216" y="780591"/>
            <a:chExt cx="9372448" cy="479082"/>
          </a:xfrm>
        </p:grpSpPr>
        <p:sp>
          <p:nvSpPr>
            <p:cNvPr id="170" name="Google Shape;170;p11"/>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171" name="Google Shape;171;p11"/>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172" name="Google Shape;172;p11"/>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173" name="Google Shape;173;p11"/>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Refactorización: Buenas prácticas</a:t>
            </a:r>
            <a:endParaRPr/>
          </a:p>
        </p:txBody>
      </p:sp>
      <p:sp>
        <p:nvSpPr>
          <p:cNvPr id="174" name="Google Shape;174;p11"/>
          <p:cNvSpPr/>
          <p:nvPr/>
        </p:nvSpPr>
        <p:spPr>
          <a:xfrm>
            <a:off x="5900549" y="-8003"/>
            <a:ext cx="334786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https://www.espai.es/blog/2021/11/buenas-practicas-en-c/</a:t>
            </a:r>
            <a:endParaRPr/>
          </a:p>
        </p:txBody>
      </p:sp>
      <p:sp>
        <p:nvSpPr>
          <p:cNvPr id="175" name="Google Shape;175;p11"/>
          <p:cNvSpPr/>
          <p:nvPr/>
        </p:nvSpPr>
        <p:spPr>
          <a:xfrm>
            <a:off x="460806" y="992173"/>
            <a:ext cx="8575689" cy="156966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s-ES" sz="1600">
                <a:solidFill>
                  <a:schemeClr val="dk1"/>
                </a:solidFill>
                <a:latin typeface="Century Gothic"/>
                <a:ea typeface="Century Gothic"/>
                <a:cs typeface="Century Gothic"/>
                <a:sym typeface="Century Gothic"/>
              </a:rPr>
              <a:t>Funciones cortas -&gt; 40-50 LOC..</a:t>
            </a:r>
            <a:endParaRPr/>
          </a:p>
          <a:p>
            <a:pPr indent="-285750" lvl="0" marL="285750" marR="0" rtl="0" algn="l">
              <a:spcBef>
                <a:spcPts val="0"/>
              </a:spcBef>
              <a:spcAft>
                <a:spcPts val="0"/>
              </a:spcAft>
              <a:buClr>
                <a:schemeClr val="dk1"/>
              </a:buClr>
              <a:buSzPts val="1600"/>
              <a:buFont typeface="Arial"/>
              <a:buChar char="•"/>
            </a:pPr>
            <a:r>
              <a:rPr lang="es-ES" sz="1600">
                <a:solidFill>
                  <a:schemeClr val="dk1"/>
                </a:solidFill>
                <a:latin typeface="Century Gothic"/>
                <a:ea typeface="Century Gothic"/>
                <a:cs typeface="Century Gothic"/>
                <a:sym typeface="Century Gothic"/>
              </a:rPr>
              <a:t>Ficheros cortos -&gt; 700 LOC.</a:t>
            </a:r>
            <a:endParaRPr/>
          </a:p>
          <a:p>
            <a:pPr indent="-285750" lvl="0" marL="285750" marR="0" rtl="0" algn="l">
              <a:spcBef>
                <a:spcPts val="0"/>
              </a:spcBef>
              <a:spcAft>
                <a:spcPts val="0"/>
              </a:spcAft>
              <a:buClr>
                <a:schemeClr val="dk1"/>
              </a:buClr>
              <a:buSzPts val="1600"/>
              <a:buFont typeface="Arial"/>
              <a:buChar char="•"/>
            </a:pPr>
            <a:r>
              <a:rPr lang="es-ES" sz="1600">
                <a:solidFill>
                  <a:schemeClr val="dk1"/>
                </a:solidFill>
                <a:latin typeface="Century Gothic"/>
                <a:ea typeface="Century Gothic"/>
                <a:cs typeface="Century Gothic"/>
                <a:sym typeface="Century Gothic"/>
              </a:rPr>
              <a:t>Clases en archivos separados</a:t>
            </a:r>
            <a:endParaRPr/>
          </a:p>
          <a:p>
            <a:pPr indent="-285750" lvl="0" marL="285750" marR="0" rtl="0" algn="l">
              <a:spcBef>
                <a:spcPts val="0"/>
              </a:spcBef>
              <a:spcAft>
                <a:spcPts val="0"/>
              </a:spcAft>
              <a:buClr>
                <a:schemeClr val="dk1"/>
              </a:buClr>
              <a:buSzPts val="1600"/>
              <a:buFont typeface="Arial"/>
              <a:buChar char="•"/>
            </a:pPr>
            <a:r>
              <a:rPr lang="es-ES" sz="1600">
                <a:solidFill>
                  <a:schemeClr val="dk1"/>
                </a:solidFill>
                <a:latin typeface="Century Gothic"/>
                <a:ea typeface="Century Gothic"/>
                <a:cs typeface="Century Gothic"/>
                <a:sym typeface="Century Gothic"/>
              </a:rPr>
              <a:t>NOMBRE SIGNIFICATIVO DE VARIABLES Y FUNCIONES. NO HACE FALTA COMENTARIOS SI EL CODIGO SE ENTIENDE.</a:t>
            </a:r>
            <a:endParaRPr/>
          </a:p>
          <a:p>
            <a:pPr indent="-285750" lvl="0" marL="285750" marR="0" rtl="0" algn="l">
              <a:spcBef>
                <a:spcPts val="0"/>
              </a:spcBef>
              <a:spcAft>
                <a:spcPts val="0"/>
              </a:spcAft>
              <a:buClr>
                <a:schemeClr val="dk1"/>
              </a:buClr>
              <a:buSzPts val="1600"/>
              <a:buFont typeface="Arial"/>
              <a:buChar char="•"/>
            </a:pPr>
            <a:r>
              <a:rPr lang="es-ES" sz="1600">
                <a:solidFill>
                  <a:schemeClr val="dk1"/>
                </a:solidFill>
                <a:latin typeface="Century Gothic"/>
                <a:ea typeface="Century Gothic"/>
                <a:cs typeface="Century Gothic"/>
                <a:sym typeface="Century Gothic"/>
              </a:rPr>
              <a:t>Alta cohesión. Cada función sólo debe tener una responsabilidad.</a:t>
            </a:r>
            <a:endParaRPr/>
          </a:p>
        </p:txBody>
      </p:sp>
      <p:pic>
        <p:nvPicPr>
          <p:cNvPr id="176" name="Google Shape;176;p11"/>
          <p:cNvPicPr preferRelativeResize="0"/>
          <p:nvPr/>
        </p:nvPicPr>
        <p:blipFill rotWithShape="1">
          <a:blip r:embed="rId3">
            <a:alphaModFix/>
          </a:blip>
          <a:srcRect b="0" l="0" r="0" t="0"/>
          <a:stretch/>
        </p:blipFill>
        <p:spPr>
          <a:xfrm>
            <a:off x="0" y="2631535"/>
            <a:ext cx="5089443" cy="818066"/>
          </a:xfrm>
          <a:prstGeom prst="rect">
            <a:avLst/>
          </a:prstGeom>
          <a:noFill/>
          <a:ln>
            <a:noFill/>
          </a:ln>
        </p:spPr>
      </p:pic>
      <p:pic>
        <p:nvPicPr>
          <p:cNvPr id="177" name="Google Shape;177;p11"/>
          <p:cNvPicPr preferRelativeResize="0"/>
          <p:nvPr/>
        </p:nvPicPr>
        <p:blipFill rotWithShape="1">
          <a:blip r:embed="rId4">
            <a:alphaModFix/>
          </a:blip>
          <a:srcRect b="0" l="0" r="0" t="0"/>
          <a:stretch/>
        </p:blipFill>
        <p:spPr>
          <a:xfrm>
            <a:off x="4355976" y="3558078"/>
            <a:ext cx="4457700" cy="1323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183" name="Google Shape;183;p12"/>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184" name="Google Shape;184;p12"/>
          <p:cNvGrpSpPr/>
          <p:nvPr/>
        </p:nvGrpSpPr>
        <p:grpSpPr>
          <a:xfrm>
            <a:off x="85847" y="469368"/>
            <a:ext cx="8367885" cy="359313"/>
            <a:chOff x="274216" y="780591"/>
            <a:chExt cx="9372448" cy="479082"/>
          </a:xfrm>
        </p:grpSpPr>
        <p:sp>
          <p:nvSpPr>
            <p:cNvPr id="185" name="Google Shape;185;p12"/>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186" name="Google Shape;186;p12"/>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187" name="Google Shape;187;p12"/>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188" name="Google Shape;188;p12"/>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Refactorización: Buenas prácticas</a:t>
            </a:r>
            <a:endParaRPr/>
          </a:p>
        </p:txBody>
      </p:sp>
      <p:sp>
        <p:nvSpPr>
          <p:cNvPr id="189" name="Google Shape;189;p12"/>
          <p:cNvSpPr/>
          <p:nvPr/>
        </p:nvSpPr>
        <p:spPr>
          <a:xfrm>
            <a:off x="5900549" y="-8003"/>
            <a:ext cx="334786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https://www.espai.es/blog/2021/11/buenas-practicas-en-c/</a:t>
            </a:r>
            <a:endParaRPr/>
          </a:p>
        </p:txBody>
      </p:sp>
      <p:sp>
        <p:nvSpPr>
          <p:cNvPr id="190" name="Google Shape;190;p12"/>
          <p:cNvSpPr/>
          <p:nvPr/>
        </p:nvSpPr>
        <p:spPr>
          <a:xfrm>
            <a:off x="460806" y="992173"/>
            <a:ext cx="8575689" cy="206210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s-ES" sz="1600">
                <a:solidFill>
                  <a:schemeClr val="dk1"/>
                </a:solidFill>
                <a:latin typeface="Century Gothic"/>
                <a:ea typeface="Century Gothic"/>
                <a:cs typeface="Century Gothic"/>
                <a:sym typeface="Century Gothic"/>
              </a:rPr>
              <a:t>No usar valores hardcodeados. Cread constantes (menos el 0, 1 y -1) o usad un fichero de </a:t>
            </a:r>
            <a:r>
              <a:rPr i="1" lang="es-ES" sz="1600" u="sng">
                <a:solidFill>
                  <a:schemeClr val="dk1"/>
                </a:solidFill>
                <a:latin typeface="Century Gothic"/>
                <a:ea typeface="Century Gothic"/>
                <a:cs typeface="Century Gothic"/>
                <a:sym typeface="Century Gothic"/>
                <a:hlinkClick r:id="rId3">
                  <a:extLst>
                    <a:ext uri="{A12FA001-AC4F-418D-AE19-62706E023703}">
                      <ahyp:hlinkClr val="tx"/>
                    </a:ext>
                  </a:extLst>
                </a:hlinkClick>
              </a:rPr>
              <a:t>resources</a:t>
            </a:r>
            <a:r>
              <a:rPr lang="es-ES" sz="1600">
                <a:solidFill>
                  <a:schemeClr val="dk1"/>
                </a:solidFill>
                <a:latin typeface="Century Gothic"/>
                <a:ea typeface="Century Gothic"/>
                <a:cs typeface="Century Gothic"/>
                <a:sym typeface="Century Gothic"/>
              </a:rPr>
              <a:t>.</a:t>
            </a:r>
            <a:endParaRPr/>
          </a:p>
          <a:p>
            <a:pPr indent="-285750" lvl="0" marL="285750" marR="0" rtl="0" algn="l">
              <a:spcBef>
                <a:spcPts val="0"/>
              </a:spcBef>
              <a:spcAft>
                <a:spcPts val="0"/>
              </a:spcAft>
              <a:buClr>
                <a:schemeClr val="dk1"/>
              </a:buClr>
              <a:buSzPts val="1600"/>
              <a:buFont typeface="Arial"/>
              <a:buChar char="•"/>
            </a:pPr>
            <a:r>
              <a:rPr lang="es-ES" sz="1600">
                <a:solidFill>
                  <a:schemeClr val="dk1"/>
                </a:solidFill>
                <a:latin typeface="Century Gothic"/>
                <a:ea typeface="Century Gothic"/>
                <a:cs typeface="Century Gothic"/>
                <a:sym typeface="Century Gothic"/>
              </a:rPr>
              <a:t>Si vais a comparar strings, convertid ambos valores a minúscula o mayúscula (si da igual el tamaño de la letra). Usad </a:t>
            </a:r>
            <a:r>
              <a:rPr b="1" i="1" lang="es-ES" sz="1600">
                <a:solidFill>
                  <a:schemeClr val="dk1"/>
                </a:solidFill>
                <a:latin typeface="Century Gothic"/>
                <a:ea typeface="Century Gothic"/>
                <a:cs typeface="Century Gothic"/>
                <a:sym typeface="Century Gothic"/>
              </a:rPr>
              <a:t>String.Empty</a:t>
            </a:r>
            <a:r>
              <a:rPr lang="es-ES" sz="1600">
                <a:solidFill>
                  <a:schemeClr val="dk1"/>
                </a:solidFill>
                <a:latin typeface="Century Gothic"/>
                <a:ea typeface="Century Gothic"/>
                <a:cs typeface="Century Gothic"/>
                <a:sym typeface="Century Gothic"/>
              </a:rPr>
              <a:t> en vez de </a:t>
            </a:r>
            <a:r>
              <a:rPr b="1" i="1" lang="es-ES" sz="1600">
                <a:solidFill>
                  <a:schemeClr val="dk1"/>
                </a:solidFill>
                <a:latin typeface="Century Gothic"/>
                <a:ea typeface="Century Gothic"/>
                <a:cs typeface="Century Gothic"/>
                <a:sym typeface="Century Gothic"/>
              </a:rPr>
              <a:t>“”</a:t>
            </a:r>
            <a:endParaRPr sz="1600">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Clr>
                <a:schemeClr val="dk1"/>
              </a:buClr>
              <a:buSzPts val="1600"/>
              <a:buFont typeface="Arial"/>
              <a:buChar char="•"/>
            </a:pPr>
            <a:r>
              <a:rPr lang="es-ES" sz="1600">
                <a:solidFill>
                  <a:schemeClr val="dk1"/>
                </a:solidFill>
                <a:latin typeface="Century Gothic"/>
                <a:ea typeface="Century Gothic"/>
                <a:cs typeface="Century Gothic"/>
                <a:sym typeface="Century Gothic"/>
              </a:rPr>
              <a:t>Usad enumeraciones</a:t>
            </a:r>
            <a:endParaRPr/>
          </a:p>
          <a:p>
            <a:pPr indent="-285750" lvl="0" marL="285750" marR="0" rtl="0" algn="l">
              <a:spcBef>
                <a:spcPts val="0"/>
              </a:spcBef>
              <a:spcAft>
                <a:spcPts val="0"/>
              </a:spcAft>
              <a:buClr>
                <a:schemeClr val="dk1"/>
              </a:buClr>
              <a:buSzPts val="1600"/>
              <a:buFont typeface="Arial"/>
              <a:buChar char="•"/>
            </a:pPr>
            <a:r>
              <a:rPr lang="es-ES" sz="1600">
                <a:solidFill>
                  <a:schemeClr val="dk1"/>
                </a:solidFill>
                <a:latin typeface="Century Gothic"/>
                <a:ea typeface="Century Gothic"/>
                <a:cs typeface="Century Gothic"/>
                <a:sym typeface="Century Gothic"/>
              </a:rPr>
              <a:t>Revisad que el valor de entrada de una función no sea nulo (ahora que trabajáis con objetos)</a:t>
            </a:r>
            <a:endParaRPr/>
          </a:p>
          <a:p>
            <a:pPr indent="-285750" lvl="0" marL="285750" marR="0" rtl="0" algn="l">
              <a:spcBef>
                <a:spcPts val="0"/>
              </a:spcBef>
              <a:spcAft>
                <a:spcPts val="0"/>
              </a:spcAft>
              <a:buClr>
                <a:schemeClr val="dk1"/>
              </a:buClr>
              <a:buSzPts val="1600"/>
              <a:buFont typeface="Arial"/>
              <a:buChar char="•"/>
            </a:pPr>
            <a:r>
              <a:rPr lang="es-ES" sz="1600">
                <a:solidFill>
                  <a:schemeClr val="dk1"/>
                </a:solidFill>
                <a:latin typeface="Century Gothic"/>
                <a:ea typeface="Century Gothic"/>
                <a:cs typeface="Century Gothic"/>
                <a:sym typeface="Century Gothic"/>
              </a:rPr>
              <a:t>Sed descriptivos con los errores y las excepciones.</a:t>
            </a:r>
            <a:endParaRPr/>
          </a:p>
        </p:txBody>
      </p:sp>
      <p:pic>
        <p:nvPicPr>
          <p:cNvPr id="191" name="Google Shape;191;p12"/>
          <p:cNvPicPr preferRelativeResize="0"/>
          <p:nvPr/>
        </p:nvPicPr>
        <p:blipFill rotWithShape="1">
          <a:blip r:embed="rId4">
            <a:alphaModFix/>
          </a:blip>
          <a:srcRect b="0" l="0" r="0" t="0"/>
          <a:stretch/>
        </p:blipFill>
        <p:spPr>
          <a:xfrm>
            <a:off x="6398143" y="2931790"/>
            <a:ext cx="2352675" cy="185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3"/>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197" name="Google Shape;197;p13"/>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198" name="Google Shape;198;p13"/>
          <p:cNvGrpSpPr/>
          <p:nvPr/>
        </p:nvGrpSpPr>
        <p:grpSpPr>
          <a:xfrm>
            <a:off x="85847" y="469368"/>
            <a:ext cx="8367885" cy="359313"/>
            <a:chOff x="274216" y="780591"/>
            <a:chExt cx="9372448" cy="479082"/>
          </a:xfrm>
        </p:grpSpPr>
        <p:sp>
          <p:nvSpPr>
            <p:cNvPr id="199" name="Google Shape;199;p13"/>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200" name="Google Shape;200;p13"/>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201" name="Google Shape;201;p13"/>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202" name="Google Shape;202;p13"/>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Refactorización: Buenas prácticas</a:t>
            </a:r>
            <a:endParaRPr/>
          </a:p>
        </p:txBody>
      </p:sp>
      <p:sp>
        <p:nvSpPr>
          <p:cNvPr id="203" name="Google Shape;203;p13"/>
          <p:cNvSpPr/>
          <p:nvPr/>
        </p:nvSpPr>
        <p:spPr>
          <a:xfrm>
            <a:off x="460806" y="992173"/>
            <a:ext cx="8575689" cy="83099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s-ES" sz="1600">
                <a:solidFill>
                  <a:schemeClr val="dk1"/>
                </a:solidFill>
                <a:latin typeface="Century Gothic"/>
                <a:ea typeface="Century Gothic"/>
                <a:cs typeface="Century Gothic"/>
                <a:sym typeface="Century Gothic"/>
              </a:rPr>
              <a:t>No agrupéis todas las excepciones en un mismo catch, repartid cada posible excepción en el suyo</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entury Gothic"/>
              <a:ea typeface="Century Gothic"/>
              <a:cs typeface="Century Gothic"/>
              <a:sym typeface="Century Gothic"/>
            </a:endParaRPr>
          </a:p>
        </p:txBody>
      </p:sp>
      <p:pic>
        <p:nvPicPr>
          <p:cNvPr id="204" name="Google Shape;204;p13"/>
          <p:cNvPicPr preferRelativeResize="0"/>
          <p:nvPr/>
        </p:nvPicPr>
        <p:blipFill rotWithShape="1">
          <a:blip r:embed="rId3">
            <a:alphaModFix/>
          </a:blip>
          <a:srcRect b="0" l="0" r="0" t="0"/>
          <a:stretch/>
        </p:blipFill>
        <p:spPr>
          <a:xfrm>
            <a:off x="460806" y="1823170"/>
            <a:ext cx="3031074" cy="2419361"/>
          </a:xfrm>
          <a:prstGeom prst="rect">
            <a:avLst/>
          </a:prstGeom>
          <a:noFill/>
          <a:ln>
            <a:noFill/>
          </a:ln>
        </p:spPr>
      </p:pic>
      <p:pic>
        <p:nvPicPr>
          <p:cNvPr id="205" name="Google Shape;205;p13"/>
          <p:cNvPicPr preferRelativeResize="0"/>
          <p:nvPr/>
        </p:nvPicPr>
        <p:blipFill rotWithShape="1">
          <a:blip r:embed="rId4">
            <a:alphaModFix/>
          </a:blip>
          <a:srcRect b="0" l="0" r="0" t="0"/>
          <a:stretch/>
        </p:blipFill>
        <p:spPr>
          <a:xfrm>
            <a:off x="4572000" y="1325000"/>
            <a:ext cx="4209747" cy="3375383"/>
          </a:xfrm>
          <a:prstGeom prst="rect">
            <a:avLst/>
          </a:prstGeom>
          <a:noFill/>
          <a:ln>
            <a:noFill/>
          </a:ln>
        </p:spPr>
      </p:pic>
      <p:sp>
        <p:nvSpPr>
          <p:cNvPr id="206" name="Google Shape;206;p13"/>
          <p:cNvSpPr txBox="1"/>
          <p:nvPr/>
        </p:nvSpPr>
        <p:spPr>
          <a:xfrm>
            <a:off x="72189" y="4324344"/>
            <a:ext cx="46656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http://www.sourceformat.com/pdf/cs-coding-standard-bellware.pdf</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212" name="Google Shape;212;p14"/>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213" name="Google Shape;213;p14"/>
          <p:cNvGrpSpPr/>
          <p:nvPr/>
        </p:nvGrpSpPr>
        <p:grpSpPr>
          <a:xfrm>
            <a:off x="85847" y="469368"/>
            <a:ext cx="8367885" cy="359313"/>
            <a:chOff x="274216" y="780591"/>
            <a:chExt cx="9372448" cy="479082"/>
          </a:xfrm>
        </p:grpSpPr>
        <p:sp>
          <p:nvSpPr>
            <p:cNvPr id="214" name="Google Shape;214;p14"/>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215" name="Google Shape;215;p14"/>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216" name="Google Shape;216;p14"/>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217" name="Google Shape;217;p14"/>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Refactorización: Buenas prácticas</a:t>
            </a:r>
            <a:endParaRPr/>
          </a:p>
        </p:txBody>
      </p:sp>
      <p:sp>
        <p:nvSpPr>
          <p:cNvPr id="218" name="Google Shape;218;p14"/>
          <p:cNvSpPr/>
          <p:nvPr/>
        </p:nvSpPr>
        <p:spPr>
          <a:xfrm>
            <a:off x="460806" y="992173"/>
            <a:ext cx="8575689" cy="181588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s-ES" sz="1600">
                <a:solidFill>
                  <a:schemeClr val="dk1"/>
                </a:solidFill>
                <a:latin typeface="Century Gothic"/>
                <a:ea typeface="Century Gothic"/>
                <a:cs typeface="Century Gothic"/>
                <a:sym typeface="Century Gothic"/>
              </a:rPr>
              <a:t>Buscad una alta cohesión (cada módulo, clase se identifica claramente con su funcionalidad)</a:t>
            </a:r>
            <a:endParaRPr/>
          </a:p>
          <a:p>
            <a:pPr indent="-285750" lvl="0" marL="285750" marR="0" rtl="0" algn="l">
              <a:spcBef>
                <a:spcPts val="0"/>
              </a:spcBef>
              <a:spcAft>
                <a:spcPts val="0"/>
              </a:spcAft>
              <a:buClr>
                <a:schemeClr val="dk1"/>
              </a:buClr>
              <a:buSzPts val="1600"/>
              <a:buFont typeface="Arial"/>
              <a:buChar char="•"/>
            </a:pPr>
            <a:r>
              <a:rPr lang="es-ES" sz="1600">
                <a:solidFill>
                  <a:schemeClr val="dk1"/>
                </a:solidFill>
                <a:latin typeface="Century Gothic"/>
                <a:ea typeface="Century Gothic"/>
                <a:cs typeface="Century Gothic"/>
                <a:sym typeface="Century Gothic"/>
              </a:rPr>
              <a:t>Buscad un bajo acoplamiento (módulos NO dependen de otros módulos)</a:t>
            </a:r>
            <a:endParaRPr/>
          </a:p>
          <a:p>
            <a:pPr indent="-285750" lvl="0" marL="285750" marR="0" rtl="0" algn="l">
              <a:spcBef>
                <a:spcPts val="0"/>
              </a:spcBef>
              <a:spcAft>
                <a:spcPts val="0"/>
              </a:spcAft>
              <a:buClr>
                <a:schemeClr val="dk1"/>
              </a:buClr>
              <a:buSzPts val="1600"/>
              <a:buFont typeface="Arial"/>
              <a:buChar char="•"/>
            </a:pPr>
            <a:r>
              <a:rPr lang="es-ES" sz="1600">
                <a:solidFill>
                  <a:schemeClr val="dk1"/>
                </a:solidFill>
                <a:latin typeface="Century Gothic"/>
                <a:ea typeface="Century Gothic"/>
                <a:cs typeface="Century Gothic"/>
                <a:sym typeface="Century Gothic"/>
              </a:rPr>
              <a:t>Si veis que un método de una clase accede todo el rato a los métodos de otra clase, probablemente el método lo tendréis que cambiar de sitio.</a:t>
            </a:r>
            <a:endParaRPr/>
          </a:p>
          <a:p>
            <a:pPr indent="-285750" lvl="0" marL="285750" marR="0" rtl="0" algn="l">
              <a:spcBef>
                <a:spcPts val="0"/>
              </a:spcBef>
              <a:spcAft>
                <a:spcPts val="0"/>
              </a:spcAft>
              <a:buClr>
                <a:schemeClr val="dk1"/>
              </a:buClr>
              <a:buSzPts val="1600"/>
              <a:buFont typeface="Arial"/>
              <a:buChar char="•"/>
            </a:pPr>
            <a:r>
              <a:rPr lang="es-ES" sz="1600">
                <a:solidFill>
                  <a:schemeClr val="dk1"/>
                </a:solidFill>
                <a:latin typeface="Century Gothic"/>
                <a:ea typeface="Century Gothic"/>
                <a:cs typeface="Century Gothic"/>
                <a:sym typeface="Century Gothic"/>
              </a:rPr>
              <a:t>Evitad lógica condicional compleja</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entury Gothic"/>
              <a:ea typeface="Century Gothic"/>
              <a:cs typeface="Century Gothic"/>
              <a:sym typeface="Century Gothic"/>
            </a:endParaRPr>
          </a:p>
        </p:txBody>
      </p:sp>
      <p:sp>
        <p:nvSpPr>
          <p:cNvPr id="219" name="Google Shape;219;p14"/>
          <p:cNvSpPr txBox="1"/>
          <p:nvPr/>
        </p:nvSpPr>
        <p:spPr>
          <a:xfrm>
            <a:off x="72189" y="4324344"/>
            <a:ext cx="46656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http://www.sourceformat.com/pdf/cs-coding-standard-bellware.pdf</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5"/>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225" name="Google Shape;225;p15"/>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226" name="Google Shape;226;p15"/>
          <p:cNvGrpSpPr/>
          <p:nvPr/>
        </p:nvGrpSpPr>
        <p:grpSpPr>
          <a:xfrm>
            <a:off x="85847" y="469368"/>
            <a:ext cx="8367885" cy="359313"/>
            <a:chOff x="274216" y="780591"/>
            <a:chExt cx="9372448" cy="479082"/>
          </a:xfrm>
        </p:grpSpPr>
        <p:sp>
          <p:nvSpPr>
            <p:cNvPr id="227" name="Google Shape;227;p15"/>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228" name="Google Shape;228;p15"/>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229" name="Google Shape;229;p15"/>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230" name="Google Shape;230;p15"/>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Patrones de Refactorización</a:t>
            </a:r>
            <a:endParaRPr/>
          </a:p>
        </p:txBody>
      </p:sp>
      <p:pic>
        <p:nvPicPr>
          <p:cNvPr id="231" name="Google Shape;231;p15"/>
          <p:cNvPicPr preferRelativeResize="0"/>
          <p:nvPr/>
        </p:nvPicPr>
        <p:blipFill rotWithShape="1">
          <a:blip r:embed="rId3">
            <a:alphaModFix/>
          </a:blip>
          <a:srcRect b="0" l="0" r="0" t="0"/>
          <a:stretch/>
        </p:blipFill>
        <p:spPr>
          <a:xfrm>
            <a:off x="-39162" y="353703"/>
            <a:ext cx="9144000" cy="4493378"/>
          </a:xfrm>
          <a:prstGeom prst="rect">
            <a:avLst/>
          </a:prstGeom>
          <a:noFill/>
          <a:ln>
            <a:noFill/>
          </a:ln>
        </p:spPr>
      </p:pic>
      <p:sp>
        <p:nvSpPr>
          <p:cNvPr id="232" name="Google Shape;232;p15"/>
          <p:cNvSpPr/>
          <p:nvPr/>
        </p:nvSpPr>
        <p:spPr>
          <a:xfrm>
            <a:off x="5436096" y="-27354"/>
            <a:ext cx="37841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https://sourcemaking.com/refactoring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6"/>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238" name="Google Shape;238;p16"/>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239" name="Google Shape;239;p16"/>
          <p:cNvGrpSpPr/>
          <p:nvPr/>
        </p:nvGrpSpPr>
        <p:grpSpPr>
          <a:xfrm>
            <a:off x="85847" y="469368"/>
            <a:ext cx="8367885" cy="359313"/>
            <a:chOff x="274216" y="780591"/>
            <a:chExt cx="9372448" cy="479082"/>
          </a:xfrm>
        </p:grpSpPr>
        <p:sp>
          <p:nvSpPr>
            <p:cNvPr id="240" name="Google Shape;240;p16"/>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241" name="Google Shape;241;p16"/>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242" name="Google Shape;242;p16"/>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243" name="Google Shape;243;p16"/>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Patrones de refactorización</a:t>
            </a:r>
            <a:endParaRPr/>
          </a:p>
        </p:txBody>
      </p:sp>
      <p:sp>
        <p:nvSpPr>
          <p:cNvPr id="244" name="Google Shape;244;p16"/>
          <p:cNvSpPr txBox="1"/>
          <p:nvPr/>
        </p:nvSpPr>
        <p:spPr>
          <a:xfrm>
            <a:off x="440725" y="977933"/>
            <a:ext cx="7992925" cy="2091278"/>
          </a:xfrm>
          <a:prstGeom prst="rect">
            <a:avLst/>
          </a:prstGeom>
          <a:noFill/>
          <a:ln>
            <a:noFill/>
          </a:ln>
        </p:spPr>
        <p:txBody>
          <a:bodyPr anchorCtr="0" anchor="t" bIns="45700" lIns="91425" spcFirstLastPara="1" rIns="91425" wrap="square" tIns="45700">
            <a:spAutoFit/>
          </a:bodyPr>
          <a:lstStyle/>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Hacer software es complicado, y diseñarlo de forma que sea usable, escalable y mantenible es todavía más (identificar clases, detallarlas, hacer interfaces, crear una jerarquía de herencias, relaciones entre ellas…).</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A la hora de resolver un problema con un amplitud más grande, lo solución suele ser reusar soluciones que ya hayan funcionado en el pasado. En vuestra vida encontraréis patrones de clases y objetos en diferentes software. Estos patrones demuestran ser estructuras reusables y flexibles.</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Estos </a:t>
            </a:r>
            <a:r>
              <a:rPr b="1" i="1" lang="es-ES" sz="1100">
                <a:solidFill>
                  <a:schemeClr val="dk1"/>
                </a:solidFill>
                <a:latin typeface="Century Gothic"/>
                <a:ea typeface="Century Gothic"/>
                <a:cs typeface="Century Gothic"/>
                <a:sym typeface="Century Gothic"/>
              </a:rPr>
              <a:t>patrones de software describen una solución a un problema que ocurre reiteradas veces en un entorno.</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O, en un formato más detallado, </a:t>
            </a:r>
            <a:r>
              <a:rPr b="1" i="1" lang="es-ES" sz="1100">
                <a:solidFill>
                  <a:schemeClr val="dk1"/>
                </a:solidFill>
                <a:latin typeface="Century Gothic"/>
                <a:ea typeface="Century Gothic"/>
                <a:cs typeface="Century Gothic"/>
                <a:sym typeface="Century Gothic"/>
              </a:rPr>
              <a:t>descripciones de clases y objetos que se personalizan para resolver un problema general en un contexto particular.</a:t>
            </a:r>
            <a:endParaRPr sz="1100">
              <a:solidFill>
                <a:schemeClr val="dk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7"/>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250" name="Google Shape;250;p17"/>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251" name="Google Shape;251;p17"/>
          <p:cNvGrpSpPr/>
          <p:nvPr/>
        </p:nvGrpSpPr>
        <p:grpSpPr>
          <a:xfrm>
            <a:off x="85847" y="469368"/>
            <a:ext cx="8367885" cy="359313"/>
            <a:chOff x="274216" y="780591"/>
            <a:chExt cx="9372448" cy="479082"/>
          </a:xfrm>
        </p:grpSpPr>
        <p:sp>
          <p:nvSpPr>
            <p:cNvPr id="252" name="Google Shape;252;p17"/>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253" name="Google Shape;253;p17"/>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254" name="Google Shape;254;p17"/>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255" name="Google Shape;255;p17"/>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Patrones de refactorización: MVC</a:t>
            </a:r>
            <a:endParaRPr/>
          </a:p>
        </p:txBody>
      </p:sp>
      <p:pic>
        <p:nvPicPr>
          <p:cNvPr descr="La APP de Binter incorpora nuevas alertas para pasajeros con equipaje y en  conexión | Inout Viajes" id="256" name="Google Shape;256;p17"/>
          <p:cNvPicPr preferRelativeResize="0"/>
          <p:nvPr/>
        </p:nvPicPr>
        <p:blipFill rotWithShape="1">
          <a:blip r:embed="rId3">
            <a:alphaModFix/>
          </a:blip>
          <a:srcRect b="0" l="0" r="0" t="0"/>
          <a:stretch/>
        </p:blipFill>
        <p:spPr>
          <a:xfrm>
            <a:off x="85846" y="-93510"/>
            <a:ext cx="1665056" cy="2952809"/>
          </a:xfrm>
          <a:prstGeom prst="rect">
            <a:avLst/>
          </a:prstGeom>
          <a:noFill/>
          <a:ln>
            <a:noFill/>
          </a:ln>
        </p:spPr>
      </p:pic>
      <p:pic>
        <p:nvPicPr>
          <p:cNvPr descr="Binter lanza una nueva web que acompaña al usuario en todo el proceso del  viaje" id="257" name="Google Shape;257;p17"/>
          <p:cNvPicPr preferRelativeResize="0"/>
          <p:nvPr/>
        </p:nvPicPr>
        <p:blipFill rotWithShape="1">
          <a:blip r:embed="rId4">
            <a:alphaModFix/>
          </a:blip>
          <a:srcRect b="0" l="0" r="0" t="0"/>
          <a:stretch/>
        </p:blipFill>
        <p:spPr>
          <a:xfrm>
            <a:off x="5580112" y="106961"/>
            <a:ext cx="3478042" cy="1698564"/>
          </a:xfrm>
          <a:prstGeom prst="rect">
            <a:avLst/>
          </a:prstGeom>
          <a:noFill/>
          <a:ln>
            <a:noFill/>
          </a:ln>
        </p:spPr>
      </p:pic>
      <p:pic>
        <p:nvPicPr>
          <p:cNvPr descr="MVC - Glosario de MDN Web Docs: Definiciones de términos relacionados con  la Web | MDN" id="258" name="Google Shape;258;p17"/>
          <p:cNvPicPr preferRelativeResize="0"/>
          <p:nvPr/>
        </p:nvPicPr>
        <p:blipFill rotWithShape="1">
          <a:blip r:embed="rId5">
            <a:alphaModFix/>
          </a:blip>
          <a:srcRect b="0" l="0" r="0" t="0"/>
          <a:stretch/>
        </p:blipFill>
        <p:spPr>
          <a:xfrm>
            <a:off x="2195736" y="1910765"/>
            <a:ext cx="3805897" cy="28544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8"/>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264" name="Google Shape;264;p18"/>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265" name="Google Shape;265;p18"/>
          <p:cNvGrpSpPr/>
          <p:nvPr/>
        </p:nvGrpSpPr>
        <p:grpSpPr>
          <a:xfrm>
            <a:off x="85847" y="469368"/>
            <a:ext cx="8367885" cy="359313"/>
            <a:chOff x="274216" y="780591"/>
            <a:chExt cx="9372448" cy="479082"/>
          </a:xfrm>
        </p:grpSpPr>
        <p:sp>
          <p:nvSpPr>
            <p:cNvPr id="266" name="Google Shape;266;p18"/>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267" name="Google Shape;267;p18"/>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268" name="Google Shape;268;p18"/>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269" name="Google Shape;269;p18"/>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Patrones de refactorización: Three Tier Architecture</a:t>
            </a:r>
            <a:endParaRPr b="1" sz="1100">
              <a:solidFill>
                <a:srgbClr val="2E75B5"/>
              </a:solidFill>
              <a:latin typeface="Century Gothic"/>
              <a:ea typeface="Century Gothic"/>
              <a:cs typeface="Century Gothic"/>
              <a:sym typeface="Century Gothic"/>
            </a:endParaRPr>
          </a:p>
        </p:txBody>
      </p:sp>
      <p:pic>
        <p:nvPicPr>
          <p:cNvPr descr="Multitier architecture - Wikipedia" id="270" name="Google Shape;270;p18"/>
          <p:cNvPicPr preferRelativeResize="0"/>
          <p:nvPr/>
        </p:nvPicPr>
        <p:blipFill rotWithShape="1">
          <a:blip r:embed="rId3">
            <a:alphaModFix/>
          </a:blip>
          <a:srcRect b="0" l="0" r="0" t="0"/>
          <a:stretch/>
        </p:blipFill>
        <p:spPr>
          <a:xfrm>
            <a:off x="304783" y="857631"/>
            <a:ext cx="3810000" cy="3409950"/>
          </a:xfrm>
          <a:prstGeom prst="rect">
            <a:avLst/>
          </a:prstGeom>
          <a:noFill/>
          <a:ln>
            <a:noFill/>
          </a:ln>
        </p:spPr>
      </p:pic>
      <p:pic>
        <p:nvPicPr>
          <p:cNvPr descr="Select the right AWS EC2 instance type for optimal monitoring" id="271" name="Google Shape;271;p18"/>
          <p:cNvPicPr preferRelativeResize="0"/>
          <p:nvPr/>
        </p:nvPicPr>
        <p:blipFill rotWithShape="1">
          <a:blip r:embed="rId4">
            <a:alphaModFix/>
          </a:blip>
          <a:srcRect b="0" l="0" r="0" t="0"/>
          <a:stretch/>
        </p:blipFill>
        <p:spPr>
          <a:xfrm>
            <a:off x="5537210" y="110455"/>
            <a:ext cx="3448050" cy="2238375"/>
          </a:xfrm>
          <a:prstGeom prst="rect">
            <a:avLst/>
          </a:prstGeom>
          <a:noFill/>
          <a:ln>
            <a:noFill/>
          </a:ln>
        </p:spPr>
      </p:pic>
      <p:pic>
        <p:nvPicPr>
          <p:cNvPr descr="I built a $5,000 Raspberry Pi server (yes, it's ridiculous) | Jeff Geerling" id="272" name="Google Shape;272;p18"/>
          <p:cNvPicPr preferRelativeResize="0"/>
          <p:nvPr/>
        </p:nvPicPr>
        <p:blipFill rotWithShape="1">
          <a:blip r:embed="rId5">
            <a:alphaModFix/>
          </a:blip>
          <a:srcRect b="0" l="0" r="0" t="0"/>
          <a:stretch/>
        </p:blipFill>
        <p:spPr>
          <a:xfrm>
            <a:off x="5436013" y="2559858"/>
            <a:ext cx="3542398" cy="235578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9"/>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278" name="Google Shape;278;p19"/>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279" name="Google Shape;279;p19"/>
          <p:cNvGrpSpPr/>
          <p:nvPr/>
        </p:nvGrpSpPr>
        <p:grpSpPr>
          <a:xfrm>
            <a:off x="85847" y="469368"/>
            <a:ext cx="8367885" cy="359313"/>
            <a:chOff x="274216" y="780591"/>
            <a:chExt cx="9372448" cy="479082"/>
          </a:xfrm>
        </p:grpSpPr>
        <p:sp>
          <p:nvSpPr>
            <p:cNvPr id="280" name="Google Shape;280;p19"/>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281" name="Google Shape;281;p19"/>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282" name="Google Shape;282;p19"/>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283" name="Google Shape;283;p19"/>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Refactorización: Analizador de código</a:t>
            </a:r>
            <a:endParaRPr/>
          </a:p>
        </p:txBody>
      </p:sp>
      <p:sp>
        <p:nvSpPr>
          <p:cNvPr id="284" name="Google Shape;284;p19"/>
          <p:cNvSpPr txBox="1"/>
          <p:nvPr/>
        </p:nvSpPr>
        <p:spPr>
          <a:xfrm>
            <a:off x="460807" y="888833"/>
            <a:ext cx="7992925" cy="4122795"/>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Una refactorización manual larga y completa puede convertirse en una tarea extremadamente  pesada y complicada, por ello, cada IDE incluye herramientas de refactorización y analizadores  de código. El análisis puede ser automático o manual. El automático, lo va a realizar un programa, que puede formar parte de la funcionalidad de un entorno de desarrollo, o manual, cuando es una persona.</a:t>
            </a:r>
            <a:endParaRPr/>
          </a:p>
          <a:p>
            <a:pPr indent="0" lvl="0" marL="116549" marR="0" rtl="0" algn="just">
              <a:lnSpc>
                <a:spcPct val="150000"/>
              </a:lnSpc>
              <a:spcBef>
                <a:spcPts val="0"/>
              </a:spcBef>
              <a:spcAft>
                <a:spcPts val="0"/>
              </a:spcAft>
              <a:buNone/>
            </a:pPr>
            <a:r>
              <a:rPr b="1" lang="es-ES" sz="1100">
                <a:solidFill>
                  <a:schemeClr val="dk1"/>
                </a:solidFill>
                <a:latin typeface="Century Gothic"/>
                <a:ea typeface="Century Gothic"/>
                <a:cs typeface="Century Gothic"/>
                <a:sym typeface="Century Gothic"/>
              </a:rPr>
              <a:t>El análisis estático de código, es un proceso que tiene como objetivo, evaluar el software, sin llegar a ejecutarlo</a:t>
            </a:r>
            <a:r>
              <a:rPr lang="es-ES" sz="1100">
                <a:solidFill>
                  <a:schemeClr val="dk1"/>
                </a:solidFill>
                <a:latin typeface="Century Gothic"/>
                <a:ea typeface="Century Gothic"/>
                <a:cs typeface="Century Gothic"/>
                <a:sym typeface="Century Gothic"/>
              </a:rPr>
              <a:t>. Esta técnica se va a aplicar directamente sobre el código fuente, para poder obtener  información que nos permita mejorar la base de código, pero sin que se modifique la semántica</a:t>
            </a:r>
            <a:r>
              <a:rPr b="1" i="1" lang="es-ES" sz="1100">
                <a:solidFill>
                  <a:schemeClr val="dk1"/>
                </a:solidFill>
                <a:latin typeface="Century Gothic"/>
                <a:ea typeface="Century Gothic"/>
                <a:cs typeface="Century Gothic"/>
                <a:sym typeface="Century Gothic"/>
              </a:rPr>
              <a:t>. El analizador estático de código recibirá el código fuente de nuestro programa, lo procesará intentando averiguar la funcionalidad del mismo, y nos dará sugerencias, o nos mostrará posibles mejoras.</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Los analizadores de código incluyen analizadores léxicos y sintácticos que procesan el código fuente y un conjunto de reglas que se deben aplicar sobre determinadas estructuras. Si el analizador  considera que nuestro código fuente tiene una estructura mejorable, nos lo indicará y también nos  comunicará la mejora a realizar.</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Las principales funciones de los analizadores es encontrar partes del código que puedan reducir el rendimiento, provocar errores en el software, tener una excesiva complejidad, complicar el flujo de datos o crear problemas de seguridad.</a:t>
            </a:r>
            <a:endParaRPr/>
          </a:p>
          <a:p>
            <a:pPr indent="0" lvl="0" marL="116549" marR="0" rtl="0" algn="just">
              <a:lnSpc>
                <a:spcPct val="150000"/>
              </a:lnSpc>
              <a:spcBef>
                <a:spcPts val="0"/>
              </a:spcBef>
              <a:spcAft>
                <a:spcPts val="0"/>
              </a:spcAft>
              <a:buNone/>
            </a:pPr>
            <a:r>
              <a:t/>
            </a:r>
            <a:endParaRPr sz="1100">
              <a:solidFill>
                <a:schemeClr val="dk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2"/>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b="0" i="0" lang="es-ES" sz="1800" u="none" cap="none" strike="noStrike">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53" name="Google Shape;53;p2"/>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54" name="Google Shape;54;p2"/>
          <p:cNvGrpSpPr/>
          <p:nvPr/>
        </p:nvGrpSpPr>
        <p:grpSpPr>
          <a:xfrm>
            <a:off x="85847" y="469368"/>
            <a:ext cx="8367885" cy="359313"/>
            <a:chOff x="274216" y="780591"/>
            <a:chExt cx="9372448" cy="479082"/>
          </a:xfrm>
        </p:grpSpPr>
        <p:sp>
          <p:nvSpPr>
            <p:cNvPr id="55" name="Google Shape;55;p2"/>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56" name="Google Shape;56;p2"/>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57" name="Google Shape;57;p2"/>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58" name="Google Shape;58;p2"/>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Refactorización</a:t>
            </a:r>
            <a:endParaRPr/>
          </a:p>
        </p:txBody>
      </p:sp>
      <p:sp>
        <p:nvSpPr>
          <p:cNvPr id="59" name="Google Shape;59;p2"/>
          <p:cNvSpPr txBox="1"/>
          <p:nvPr/>
        </p:nvSpPr>
        <p:spPr>
          <a:xfrm>
            <a:off x="440725" y="977933"/>
            <a:ext cx="7992925" cy="1075807"/>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b="1" lang="es-ES" sz="1100">
                <a:solidFill>
                  <a:schemeClr val="dk1"/>
                </a:solidFill>
                <a:latin typeface="Century Gothic"/>
                <a:ea typeface="Century Gothic"/>
                <a:cs typeface="Century Gothic"/>
                <a:sym typeface="Century Gothic"/>
              </a:rPr>
              <a:t>La refactorización consiste en realizar pequeñas transformaciones en el código de un programa</a:t>
            </a:r>
            <a:r>
              <a:rPr lang="es-ES" sz="1100">
                <a:solidFill>
                  <a:schemeClr val="dk1"/>
                </a:solidFill>
                <a:latin typeface="Century Gothic"/>
                <a:ea typeface="Century Gothic"/>
                <a:cs typeface="Century Gothic"/>
                <a:sym typeface="Century Gothic"/>
              </a:rPr>
              <a:t>, para mejorar la estructura sin que cambie el comportamiento ni funcionalidad del mismo. </a:t>
            </a:r>
            <a:endParaRPr/>
          </a:p>
          <a:p>
            <a:pPr indent="0" lvl="0" marL="116549" marR="0" rtl="0" algn="just">
              <a:lnSpc>
                <a:spcPct val="150000"/>
              </a:lnSpc>
              <a:spcBef>
                <a:spcPts val="0"/>
              </a:spcBef>
              <a:spcAft>
                <a:spcPts val="0"/>
              </a:spcAft>
              <a:buNone/>
            </a:pPr>
            <a:r>
              <a:rPr b="1" lang="es-ES" sz="1100">
                <a:solidFill>
                  <a:schemeClr val="dk1"/>
                </a:solidFill>
                <a:latin typeface="Century Gothic"/>
                <a:ea typeface="Century Gothic"/>
                <a:cs typeface="Century Gothic"/>
                <a:sym typeface="Century Gothic"/>
              </a:rPr>
              <a:t>Su objetivo es mejorar la estructura interna del código. </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Es una tarea que pretender limpiar el código minimizando la posibilidad de introducir errores.</a:t>
            </a:r>
            <a:endParaRPr/>
          </a:p>
        </p:txBody>
      </p:sp>
      <p:pic>
        <p:nvPicPr>
          <p:cNvPr descr="Writing Clean Code!!!. “Any fool can write code that a… | by hasanga  lakdinu | Medium" id="60" name="Google Shape;60;p2"/>
          <p:cNvPicPr preferRelativeResize="0"/>
          <p:nvPr/>
        </p:nvPicPr>
        <p:blipFill rotWithShape="1">
          <a:blip r:embed="rId3">
            <a:alphaModFix/>
          </a:blip>
          <a:srcRect b="0" l="0" r="0" t="0"/>
          <a:stretch/>
        </p:blipFill>
        <p:spPr>
          <a:xfrm>
            <a:off x="1657802" y="2200749"/>
            <a:ext cx="5817150" cy="2908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0"/>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290" name="Google Shape;290;p20"/>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291" name="Google Shape;291;p20"/>
          <p:cNvGrpSpPr/>
          <p:nvPr/>
        </p:nvGrpSpPr>
        <p:grpSpPr>
          <a:xfrm>
            <a:off x="85847" y="469368"/>
            <a:ext cx="8367885" cy="359313"/>
            <a:chOff x="274216" y="780591"/>
            <a:chExt cx="9372448" cy="479082"/>
          </a:xfrm>
        </p:grpSpPr>
        <p:sp>
          <p:nvSpPr>
            <p:cNvPr id="292" name="Google Shape;292;p20"/>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293" name="Google Shape;293;p20"/>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294" name="Google Shape;294;p20"/>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295" name="Google Shape;295;p20"/>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Refactorización: Analizador de código</a:t>
            </a:r>
            <a:endParaRPr/>
          </a:p>
        </p:txBody>
      </p:sp>
      <p:pic>
        <p:nvPicPr>
          <p:cNvPr descr="Análisis estático de código con PMD y un ejemplo" id="296" name="Google Shape;296;p20"/>
          <p:cNvPicPr preferRelativeResize="0"/>
          <p:nvPr/>
        </p:nvPicPr>
        <p:blipFill rotWithShape="1">
          <a:blip r:embed="rId3">
            <a:alphaModFix/>
          </a:blip>
          <a:srcRect b="0" l="0" r="0" t="0"/>
          <a:stretch/>
        </p:blipFill>
        <p:spPr>
          <a:xfrm>
            <a:off x="269631" y="857631"/>
            <a:ext cx="2495550" cy="1828800"/>
          </a:xfrm>
          <a:prstGeom prst="rect">
            <a:avLst/>
          </a:prstGeom>
          <a:noFill/>
          <a:ln>
            <a:noFill/>
          </a:ln>
        </p:spPr>
      </p:pic>
      <p:pic>
        <p:nvPicPr>
          <p:cNvPr id="297" name="Google Shape;297;p20"/>
          <p:cNvPicPr preferRelativeResize="0"/>
          <p:nvPr/>
        </p:nvPicPr>
        <p:blipFill rotWithShape="1">
          <a:blip r:embed="rId4">
            <a:alphaModFix/>
          </a:blip>
          <a:srcRect b="0" l="0" r="52362" t="0"/>
          <a:stretch/>
        </p:blipFill>
        <p:spPr>
          <a:xfrm>
            <a:off x="4572000" y="1044775"/>
            <a:ext cx="4355976" cy="3230400"/>
          </a:xfrm>
          <a:prstGeom prst="rect">
            <a:avLst/>
          </a:prstGeom>
          <a:noFill/>
          <a:ln>
            <a:noFill/>
          </a:ln>
        </p:spPr>
      </p:pic>
      <p:pic>
        <p:nvPicPr>
          <p:cNvPr descr="Static Code Analysis - CyberHoot" id="298" name="Google Shape;298;p20"/>
          <p:cNvPicPr preferRelativeResize="0"/>
          <p:nvPr/>
        </p:nvPicPr>
        <p:blipFill rotWithShape="1">
          <a:blip r:embed="rId5">
            <a:alphaModFix/>
          </a:blip>
          <a:srcRect b="0" l="0" r="0" t="0"/>
          <a:stretch/>
        </p:blipFill>
        <p:spPr>
          <a:xfrm>
            <a:off x="971600" y="2930402"/>
            <a:ext cx="3087567" cy="181651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1"/>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304" name="Google Shape;304;p21"/>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305" name="Google Shape;305;p21"/>
          <p:cNvGrpSpPr/>
          <p:nvPr/>
        </p:nvGrpSpPr>
        <p:grpSpPr>
          <a:xfrm>
            <a:off x="85847" y="469368"/>
            <a:ext cx="8367885" cy="359313"/>
            <a:chOff x="274216" y="780591"/>
            <a:chExt cx="9372448" cy="479082"/>
          </a:xfrm>
        </p:grpSpPr>
        <p:sp>
          <p:nvSpPr>
            <p:cNvPr id="306" name="Google Shape;306;p21"/>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307" name="Google Shape;307;p21"/>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308" name="Google Shape;308;p21"/>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309" name="Google Shape;309;p21"/>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Refactorización: Analizador de código</a:t>
            </a:r>
            <a:endParaRPr/>
          </a:p>
        </p:txBody>
      </p:sp>
      <p:sp>
        <p:nvSpPr>
          <p:cNvPr id="310" name="Google Shape;310;p21"/>
          <p:cNvSpPr txBox="1"/>
          <p:nvPr/>
        </p:nvSpPr>
        <p:spPr>
          <a:xfrm>
            <a:off x="460807" y="888833"/>
            <a:ext cx="7992925" cy="1075807"/>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El analizador de código estático en Visual Studio está formado por un conjunto de relgas (“</a:t>
            </a:r>
            <a:r>
              <a:rPr lang="es-ES" sz="1100" u="sng">
                <a:solidFill>
                  <a:schemeClr val="dk1"/>
                </a:solidFill>
                <a:latin typeface="Century Gothic"/>
                <a:ea typeface="Century Gothic"/>
                <a:cs typeface="Century Gothic"/>
                <a:sym typeface="Century Gothic"/>
                <a:hlinkClick r:id="rId3">
                  <a:extLst>
                    <a:ext uri="{A12FA001-AC4F-418D-AE19-62706E023703}">
                      <ahyp:hlinkClr val="tx"/>
                    </a:ext>
                  </a:extLst>
                </a:hlinkClick>
              </a:rPr>
              <a:t>Caxxxx</a:t>
            </a:r>
            <a:r>
              <a:rPr lang="es-ES" sz="1100">
                <a:solidFill>
                  <a:schemeClr val="dk1"/>
                </a:solidFill>
                <a:latin typeface="Century Gothic"/>
                <a:ea typeface="Century Gothic"/>
                <a:cs typeface="Century Gothic"/>
                <a:sym typeface="Century Gothic"/>
              </a:rPr>
              <a:t>”, que revisan la calidad. “IDExxxx”, que revisan el formato del código…) que inspeccionan el código buscando incidencias de rendimiento, diseño…</a:t>
            </a:r>
            <a:endParaRPr/>
          </a:p>
          <a:p>
            <a:pPr indent="0" lvl="0" marL="116549" marR="0" rtl="0" algn="just">
              <a:lnSpc>
                <a:spcPct val="150000"/>
              </a:lnSpc>
              <a:spcBef>
                <a:spcPts val="0"/>
              </a:spcBef>
              <a:spcAft>
                <a:spcPts val="0"/>
              </a:spcAft>
              <a:buNone/>
            </a:pPr>
            <a:r>
              <a:t/>
            </a:r>
            <a:endParaRPr sz="1100">
              <a:solidFill>
                <a:schemeClr val="dk1"/>
              </a:solidFill>
              <a:latin typeface="Century Gothic"/>
              <a:ea typeface="Century Gothic"/>
              <a:cs typeface="Century Gothic"/>
              <a:sym typeface="Century Gothic"/>
            </a:endParaRPr>
          </a:p>
        </p:txBody>
      </p:sp>
      <p:pic>
        <p:nvPicPr>
          <p:cNvPr id="311" name="Google Shape;311;p21"/>
          <p:cNvPicPr preferRelativeResize="0"/>
          <p:nvPr/>
        </p:nvPicPr>
        <p:blipFill rotWithShape="1">
          <a:blip r:embed="rId4">
            <a:alphaModFix/>
          </a:blip>
          <a:srcRect b="0" l="0" r="0" t="0"/>
          <a:stretch/>
        </p:blipFill>
        <p:spPr>
          <a:xfrm>
            <a:off x="-39157" y="1964654"/>
            <a:ext cx="9144001" cy="335853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2"/>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317" name="Google Shape;317;p22"/>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318" name="Google Shape;318;p22"/>
          <p:cNvGrpSpPr/>
          <p:nvPr/>
        </p:nvGrpSpPr>
        <p:grpSpPr>
          <a:xfrm>
            <a:off x="85847" y="469368"/>
            <a:ext cx="8367885" cy="359313"/>
            <a:chOff x="274216" y="780591"/>
            <a:chExt cx="9372448" cy="479082"/>
          </a:xfrm>
        </p:grpSpPr>
        <p:sp>
          <p:nvSpPr>
            <p:cNvPr id="319" name="Google Shape;319;p22"/>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320" name="Google Shape;320;p22"/>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321" name="Google Shape;321;p22"/>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322" name="Google Shape;322;p22"/>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Refactorización: Analizador de código</a:t>
            </a:r>
            <a:endParaRPr/>
          </a:p>
        </p:txBody>
      </p:sp>
      <p:sp>
        <p:nvSpPr>
          <p:cNvPr id="323" name="Google Shape;323;p22"/>
          <p:cNvSpPr txBox="1"/>
          <p:nvPr/>
        </p:nvSpPr>
        <p:spPr>
          <a:xfrm>
            <a:off x="460807" y="888833"/>
            <a:ext cx="7992925" cy="821892"/>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Podéis ver las alertas asociadas al código desde la ventana de </a:t>
            </a:r>
            <a:r>
              <a:rPr b="1" i="1" lang="es-ES" sz="1100">
                <a:solidFill>
                  <a:schemeClr val="dk1"/>
                </a:solidFill>
                <a:latin typeface="Century Gothic"/>
                <a:ea typeface="Century Gothic"/>
                <a:cs typeface="Century Gothic"/>
                <a:sym typeface="Century Gothic"/>
              </a:rPr>
              <a:t>Lista de errores</a:t>
            </a:r>
            <a:r>
              <a:rPr lang="es-ES" sz="1100">
                <a:solidFill>
                  <a:schemeClr val="dk1"/>
                </a:solidFill>
                <a:latin typeface="Century Gothic"/>
                <a:ea typeface="Century Gothic"/>
                <a:cs typeface="Century Gothic"/>
                <a:sym typeface="Century Gothic"/>
              </a:rPr>
              <a:t>, y una lista de cada uno de los códigos en el </a:t>
            </a:r>
            <a:r>
              <a:rPr b="1" i="1" lang="es-ES" sz="1100">
                <a:solidFill>
                  <a:schemeClr val="dk1"/>
                </a:solidFill>
                <a:latin typeface="Century Gothic"/>
                <a:ea typeface="Century Gothic"/>
                <a:cs typeface="Century Gothic"/>
                <a:sym typeface="Century Gothic"/>
              </a:rPr>
              <a:t>Explorador de soluciones (dentro de Analizadores)</a:t>
            </a:r>
            <a:r>
              <a:rPr lang="es-ES" sz="1100">
                <a:solidFill>
                  <a:schemeClr val="dk1"/>
                </a:solidFill>
                <a:latin typeface="Century Gothic"/>
                <a:ea typeface="Century Gothic"/>
                <a:cs typeface="Century Gothic"/>
                <a:sym typeface="Century Gothic"/>
              </a:rPr>
              <a:t>, además de en la documentación oficial.</a:t>
            </a:r>
            <a:endParaRPr/>
          </a:p>
          <a:p>
            <a:pPr indent="0" lvl="0" marL="116549" marR="0" rtl="0" algn="just">
              <a:lnSpc>
                <a:spcPct val="150000"/>
              </a:lnSpc>
              <a:spcBef>
                <a:spcPts val="0"/>
              </a:spcBef>
              <a:spcAft>
                <a:spcPts val="0"/>
              </a:spcAft>
              <a:buNone/>
            </a:pPr>
            <a:r>
              <a:t/>
            </a:r>
            <a:endParaRPr sz="1100">
              <a:solidFill>
                <a:schemeClr val="dk1"/>
              </a:solidFill>
              <a:latin typeface="Century Gothic"/>
              <a:ea typeface="Century Gothic"/>
              <a:cs typeface="Century Gothic"/>
              <a:sym typeface="Century Gothic"/>
            </a:endParaRPr>
          </a:p>
        </p:txBody>
      </p:sp>
      <p:pic>
        <p:nvPicPr>
          <p:cNvPr id="324" name="Google Shape;324;p22"/>
          <p:cNvPicPr preferRelativeResize="0"/>
          <p:nvPr/>
        </p:nvPicPr>
        <p:blipFill rotWithShape="1">
          <a:blip r:embed="rId3">
            <a:alphaModFix/>
          </a:blip>
          <a:srcRect b="0" l="0" r="0" t="0"/>
          <a:stretch/>
        </p:blipFill>
        <p:spPr>
          <a:xfrm>
            <a:off x="1217110" y="1710725"/>
            <a:ext cx="5220072" cy="293409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3"/>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330" name="Google Shape;330;p23"/>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331" name="Google Shape;331;p23"/>
          <p:cNvGrpSpPr/>
          <p:nvPr/>
        </p:nvGrpSpPr>
        <p:grpSpPr>
          <a:xfrm>
            <a:off x="85847" y="469368"/>
            <a:ext cx="8367885" cy="359313"/>
            <a:chOff x="274216" y="780591"/>
            <a:chExt cx="9372448" cy="479082"/>
          </a:xfrm>
        </p:grpSpPr>
        <p:sp>
          <p:nvSpPr>
            <p:cNvPr id="332" name="Google Shape;332;p23"/>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333" name="Google Shape;333;p23"/>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334" name="Google Shape;334;p23"/>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335" name="Google Shape;335;p23"/>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Refactorización: Analizador de código</a:t>
            </a:r>
            <a:endParaRPr/>
          </a:p>
        </p:txBody>
      </p:sp>
      <p:sp>
        <p:nvSpPr>
          <p:cNvPr id="336" name="Google Shape;336;p23"/>
          <p:cNvSpPr txBox="1"/>
          <p:nvPr/>
        </p:nvSpPr>
        <p:spPr>
          <a:xfrm>
            <a:off x="460807" y="888833"/>
            <a:ext cx="7992925" cy="2345386"/>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En </a:t>
            </a:r>
            <a:r>
              <a:rPr b="1" i="1" lang="es-ES" sz="1100">
                <a:solidFill>
                  <a:schemeClr val="dk1"/>
                </a:solidFill>
                <a:latin typeface="Century Gothic"/>
                <a:ea typeface="Century Gothic"/>
                <a:cs typeface="Century Gothic"/>
                <a:sym typeface="Century Gothic"/>
              </a:rPr>
              <a:t>Analizar &gt; Métricas del código</a:t>
            </a:r>
            <a:r>
              <a:rPr lang="es-ES" sz="1100">
                <a:solidFill>
                  <a:schemeClr val="dk1"/>
                </a:solidFill>
                <a:latin typeface="Century Gothic"/>
                <a:ea typeface="Century Gothic"/>
                <a:cs typeface="Century Gothic"/>
                <a:sym typeface="Century Gothic"/>
              </a:rPr>
              <a:t> podréis ver diferentes factores asociados a la calidad y eficacia del código:</a:t>
            </a:r>
            <a:endParaRPr/>
          </a:p>
          <a:p>
            <a:pPr indent="-171450" lvl="0" marL="288000" marR="0" rtl="0" algn="just">
              <a:lnSpc>
                <a:spcPct val="150000"/>
              </a:lnSpc>
              <a:spcBef>
                <a:spcPts val="0"/>
              </a:spcBef>
              <a:spcAft>
                <a:spcPts val="0"/>
              </a:spcAft>
              <a:buClr>
                <a:srgbClr val="0071AA"/>
              </a:buClr>
              <a:buSzPts val="1100"/>
              <a:buFont typeface="Arial"/>
              <a:buChar char="•"/>
            </a:pPr>
            <a:r>
              <a:rPr b="1" i="1" lang="es-ES" sz="1100">
                <a:solidFill>
                  <a:schemeClr val="dk1"/>
                </a:solidFill>
                <a:latin typeface="Century Gothic"/>
                <a:ea typeface="Century Gothic"/>
                <a:cs typeface="Century Gothic"/>
                <a:sym typeface="Century Gothic"/>
              </a:rPr>
              <a:t>Índice de mantenimiento</a:t>
            </a:r>
            <a:r>
              <a:rPr lang="es-ES" sz="1100">
                <a:solidFill>
                  <a:schemeClr val="dk1"/>
                </a:solidFill>
                <a:latin typeface="Century Gothic"/>
                <a:ea typeface="Century Gothic"/>
                <a:cs typeface="Century Gothic"/>
                <a:sym typeface="Century Gothic"/>
              </a:rPr>
              <a:t>: Muestra con un número del 0 al 100 la relativa facilidad de mantener el código (cuanto mayor es su valor mejor mantenibilidad)</a:t>
            </a:r>
            <a:endParaRPr/>
          </a:p>
          <a:p>
            <a:pPr indent="-171450" lvl="0" marL="288000" marR="0" rtl="0" algn="just">
              <a:lnSpc>
                <a:spcPct val="150000"/>
              </a:lnSpc>
              <a:spcBef>
                <a:spcPts val="0"/>
              </a:spcBef>
              <a:spcAft>
                <a:spcPts val="0"/>
              </a:spcAft>
              <a:buClr>
                <a:srgbClr val="0071AA"/>
              </a:buClr>
              <a:buSzPts val="1100"/>
              <a:buFont typeface="Arial"/>
              <a:buChar char="•"/>
            </a:pPr>
            <a:r>
              <a:rPr b="1" i="1" lang="es-ES" sz="1100">
                <a:solidFill>
                  <a:schemeClr val="dk1"/>
                </a:solidFill>
                <a:latin typeface="Century Gothic"/>
                <a:ea typeface="Century Gothic"/>
                <a:cs typeface="Century Gothic"/>
                <a:sym typeface="Century Gothic"/>
              </a:rPr>
              <a:t>Complejidad ciclomática: </a:t>
            </a:r>
            <a:r>
              <a:rPr lang="es-ES" sz="1100">
                <a:solidFill>
                  <a:schemeClr val="dk1"/>
                </a:solidFill>
                <a:latin typeface="Century Gothic"/>
                <a:ea typeface="Century Gothic"/>
                <a:cs typeface="Century Gothic"/>
                <a:sym typeface="Century Gothic"/>
              </a:rPr>
              <a:t>El número de camino independientes</a:t>
            </a:r>
            <a:endParaRPr/>
          </a:p>
          <a:p>
            <a:pPr indent="-171450" lvl="0" marL="288000" marR="0" rtl="0" algn="just">
              <a:lnSpc>
                <a:spcPct val="150000"/>
              </a:lnSpc>
              <a:spcBef>
                <a:spcPts val="0"/>
              </a:spcBef>
              <a:spcAft>
                <a:spcPts val="0"/>
              </a:spcAft>
              <a:buClr>
                <a:srgbClr val="0071AA"/>
              </a:buClr>
              <a:buSzPts val="1100"/>
              <a:buFont typeface="Arial"/>
              <a:buChar char="•"/>
            </a:pPr>
            <a:r>
              <a:rPr b="1" i="1" lang="es-ES" sz="1100">
                <a:solidFill>
                  <a:schemeClr val="dk1"/>
                </a:solidFill>
                <a:latin typeface="Century Gothic"/>
                <a:ea typeface="Century Gothic"/>
                <a:cs typeface="Century Gothic"/>
                <a:sym typeface="Century Gothic"/>
              </a:rPr>
              <a:t>Profundidad de herencia: </a:t>
            </a:r>
            <a:r>
              <a:rPr lang="es-ES" sz="1100">
                <a:solidFill>
                  <a:schemeClr val="dk1"/>
                </a:solidFill>
                <a:latin typeface="Century Gothic"/>
                <a:ea typeface="Century Gothic"/>
                <a:cs typeface="Century Gothic"/>
                <a:sym typeface="Century Gothic"/>
              </a:rPr>
              <a:t>El número de clases en la jerarquía de herencia del programa, de las clases hijas hasta la clase base</a:t>
            </a:r>
            <a:endParaRPr/>
          </a:p>
          <a:p>
            <a:pPr indent="-171450" lvl="0" marL="288000" marR="0" rtl="0" algn="just">
              <a:lnSpc>
                <a:spcPct val="150000"/>
              </a:lnSpc>
              <a:spcBef>
                <a:spcPts val="0"/>
              </a:spcBef>
              <a:spcAft>
                <a:spcPts val="0"/>
              </a:spcAft>
              <a:buClr>
                <a:srgbClr val="0071AA"/>
              </a:buClr>
              <a:buSzPts val="1100"/>
              <a:buFont typeface="Arial"/>
              <a:buChar char="•"/>
            </a:pPr>
            <a:r>
              <a:rPr b="1" i="1" lang="es-ES" sz="1100">
                <a:solidFill>
                  <a:schemeClr val="dk1"/>
                </a:solidFill>
                <a:latin typeface="Century Gothic"/>
                <a:ea typeface="Century Gothic"/>
                <a:cs typeface="Century Gothic"/>
                <a:sym typeface="Century Gothic"/>
              </a:rPr>
              <a:t>Acoplamiento de clases: </a:t>
            </a:r>
            <a:r>
              <a:rPr lang="es-ES" sz="1100">
                <a:solidFill>
                  <a:schemeClr val="dk1"/>
                </a:solidFill>
                <a:latin typeface="Century Gothic"/>
                <a:ea typeface="Century Gothic"/>
                <a:cs typeface="Century Gothic"/>
                <a:sym typeface="Century Gothic"/>
              </a:rPr>
              <a:t>Define el acoplamiento (dependencia) entre clases</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Líneas de código y líneas de código ejecutable</a:t>
            </a:r>
            <a:endParaRPr/>
          </a:p>
          <a:p>
            <a:pPr indent="0" lvl="0" marL="116549" marR="0" rtl="0" algn="just">
              <a:lnSpc>
                <a:spcPct val="150000"/>
              </a:lnSpc>
              <a:spcBef>
                <a:spcPts val="0"/>
              </a:spcBef>
              <a:spcAft>
                <a:spcPts val="0"/>
              </a:spcAft>
              <a:buNone/>
            </a:pPr>
            <a:r>
              <a:t/>
            </a:r>
            <a:endParaRPr sz="1100">
              <a:solidFill>
                <a:schemeClr val="dk1"/>
              </a:solidFill>
              <a:latin typeface="Century Gothic"/>
              <a:ea typeface="Century Gothic"/>
              <a:cs typeface="Century Gothic"/>
              <a:sym typeface="Century Gothic"/>
            </a:endParaRPr>
          </a:p>
        </p:txBody>
      </p:sp>
      <p:pic>
        <p:nvPicPr>
          <p:cNvPr id="337" name="Google Shape;337;p23"/>
          <p:cNvPicPr preferRelativeResize="0"/>
          <p:nvPr/>
        </p:nvPicPr>
        <p:blipFill rotWithShape="1">
          <a:blip r:embed="rId3">
            <a:alphaModFix/>
          </a:blip>
          <a:srcRect b="0" l="0" r="0" t="0"/>
          <a:stretch/>
        </p:blipFill>
        <p:spPr>
          <a:xfrm>
            <a:off x="0" y="3523259"/>
            <a:ext cx="9144000" cy="901247"/>
          </a:xfrm>
          <a:prstGeom prst="rect">
            <a:avLst/>
          </a:prstGeom>
          <a:noFill/>
          <a:ln>
            <a:noFill/>
          </a:ln>
        </p:spPr>
      </p:pic>
      <p:sp>
        <p:nvSpPr>
          <p:cNvPr id="338" name="Google Shape;338;p23"/>
          <p:cNvSpPr txBox="1"/>
          <p:nvPr/>
        </p:nvSpPr>
        <p:spPr>
          <a:xfrm>
            <a:off x="235385" y="4759111"/>
            <a:ext cx="583282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100">
                <a:solidFill>
                  <a:schemeClr val="dk1"/>
                </a:solidFill>
                <a:latin typeface="Calibri"/>
                <a:ea typeface="Calibri"/>
                <a:cs typeface="Calibri"/>
                <a:sym typeface="Calibri"/>
              </a:rPr>
              <a:t>https://learn.microsoft.com/en-us/visualstudio/code-quality/code-metrics-values?view=vs-2022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344" name="Google Shape;344;p24"/>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345" name="Google Shape;345;p24"/>
          <p:cNvGrpSpPr/>
          <p:nvPr/>
        </p:nvGrpSpPr>
        <p:grpSpPr>
          <a:xfrm>
            <a:off x="85847" y="469368"/>
            <a:ext cx="8367885" cy="359313"/>
            <a:chOff x="274216" y="780591"/>
            <a:chExt cx="9372448" cy="479082"/>
          </a:xfrm>
        </p:grpSpPr>
        <p:sp>
          <p:nvSpPr>
            <p:cNvPr id="346" name="Google Shape;346;p24"/>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347" name="Google Shape;347;p24"/>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348" name="Google Shape;348;p24"/>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349" name="Google Shape;349;p24"/>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Documentación</a:t>
            </a:r>
            <a:endParaRPr/>
          </a:p>
        </p:txBody>
      </p:sp>
      <p:sp>
        <p:nvSpPr>
          <p:cNvPr id="350" name="Google Shape;350;p24"/>
          <p:cNvSpPr txBox="1"/>
          <p:nvPr/>
        </p:nvSpPr>
        <p:spPr>
          <a:xfrm>
            <a:off x="460807" y="888833"/>
            <a:ext cx="7992925" cy="3245632"/>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b="1" lang="es-ES" sz="1100">
                <a:solidFill>
                  <a:schemeClr val="dk1"/>
                </a:solidFill>
                <a:latin typeface="Century Gothic"/>
                <a:ea typeface="Century Gothic"/>
                <a:cs typeface="Century Gothic"/>
                <a:sym typeface="Century Gothic"/>
              </a:rPr>
              <a:t>El proceso de documentación de código, es uno de los aspectos más importantes de la labor de un programador.</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Documentar el código nos sirve para explicar su funcionamiento, punto por punto, de forma que cualquier persona que lea el comentario, puede entender la finalidad del código.</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La labor de documentación es fundamental para la detección de errores y para su mantenimiento posterior, que en muchos casos, es realizado por personas diferentes a las que intervinieron en su creación. </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La documentación añade explicaciones de la función del código, de las características de un método,</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etc. </a:t>
            </a:r>
            <a:r>
              <a:rPr b="1" i="1" lang="es-ES" sz="1100">
                <a:solidFill>
                  <a:schemeClr val="dk1"/>
                </a:solidFill>
                <a:latin typeface="Century Gothic"/>
                <a:ea typeface="Century Gothic"/>
                <a:cs typeface="Century Gothic"/>
                <a:sym typeface="Century Gothic"/>
              </a:rPr>
              <a:t>Debe tratar de explicar todo lo que no resulta evidente</a:t>
            </a:r>
            <a:r>
              <a:rPr lang="es-ES" sz="1100">
                <a:solidFill>
                  <a:schemeClr val="dk1"/>
                </a:solidFill>
                <a:latin typeface="Century Gothic"/>
                <a:ea typeface="Century Gothic"/>
                <a:cs typeface="Century Gothic"/>
                <a:sym typeface="Century Gothic"/>
              </a:rPr>
              <a:t>. </a:t>
            </a:r>
            <a:endParaRPr/>
          </a:p>
          <a:p>
            <a:pPr indent="0" lvl="0" marL="116549" marR="0" rtl="0" algn="just">
              <a:lnSpc>
                <a:spcPct val="150000"/>
              </a:lnSpc>
              <a:spcBef>
                <a:spcPts val="0"/>
              </a:spcBef>
              <a:spcAft>
                <a:spcPts val="0"/>
              </a:spcAft>
              <a:buNone/>
            </a:pPr>
            <a:r>
              <a:rPr b="1" lang="es-ES" sz="1400">
                <a:solidFill>
                  <a:schemeClr val="dk1"/>
                </a:solidFill>
                <a:latin typeface="Century Gothic"/>
                <a:ea typeface="Century Gothic"/>
                <a:cs typeface="Century Gothic"/>
                <a:sym typeface="Century Gothic"/>
              </a:rPr>
              <a:t>Su objetivo no es repetir lo que hace el código, sino explicar por qué se hace.</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La documentación explicará cual es la finalidad de un clase, de un paquete, qué hace un método,  para que sirve una variable, qué se espera del uso de una variable, qué algoritmo se usa, por qué hemos implementado de una manera y de otro, qué se podría mejorar en el futuro, etc.</a:t>
            </a:r>
            <a:endParaRPr/>
          </a:p>
        </p:txBody>
      </p:sp>
      <p:sp>
        <p:nvSpPr>
          <p:cNvPr id="351" name="Google Shape;351;p24"/>
          <p:cNvSpPr/>
          <p:nvPr/>
        </p:nvSpPr>
        <p:spPr>
          <a:xfrm>
            <a:off x="682220" y="4083918"/>
            <a:ext cx="77062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u="sng">
                <a:solidFill>
                  <a:schemeClr val="dk1"/>
                </a:solidFill>
                <a:latin typeface="Calibri"/>
                <a:ea typeface="Calibri"/>
                <a:cs typeface="Calibri"/>
                <a:sym typeface="Calibri"/>
                <a:hlinkClick r:id="rId3">
                  <a:extLst>
                    <a:ext uri="{A12FA001-AC4F-418D-AE19-62706E023703}">
                      <ahyp:hlinkClr val="tx"/>
                    </a:ext>
                  </a:extLst>
                </a:hlinkClick>
              </a:rPr>
              <a:t>How to Write Doc Comments for the Javadoc Tool (oracle.com)</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357" name="Google Shape;357;p25"/>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358" name="Google Shape;358;p25"/>
          <p:cNvGrpSpPr/>
          <p:nvPr/>
        </p:nvGrpSpPr>
        <p:grpSpPr>
          <a:xfrm>
            <a:off x="85847" y="469368"/>
            <a:ext cx="8367885" cy="359313"/>
            <a:chOff x="274216" y="780591"/>
            <a:chExt cx="9372448" cy="479082"/>
          </a:xfrm>
        </p:grpSpPr>
        <p:sp>
          <p:nvSpPr>
            <p:cNvPr id="359" name="Google Shape;359;p25"/>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360" name="Google Shape;360;p25"/>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361" name="Google Shape;361;p25"/>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362" name="Google Shape;362;p25"/>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Documentación: C#</a:t>
            </a:r>
            <a:endParaRPr/>
          </a:p>
        </p:txBody>
      </p:sp>
      <p:sp>
        <p:nvSpPr>
          <p:cNvPr id="363" name="Google Shape;363;p25"/>
          <p:cNvSpPr txBox="1"/>
          <p:nvPr/>
        </p:nvSpPr>
        <p:spPr>
          <a:xfrm>
            <a:off x="460807" y="888833"/>
            <a:ext cx="7992925" cy="2853217"/>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Los archivos de código fuente de C# pueden tener comentarios estructurados que producen documentación para los tipos definidos en esos archivos. </a:t>
            </a:r>
            <a:r>
              <a:rPr b="1" i="1" lang="es-ES" sz="1100">
                <a:solidFill>
                  <a:schemeClr val="dk1"/>
                </a:solidFill>
                <a:latin typeface="Century Gothic"/>
                <a:ea typeface="Century Gothic"/>
                <a:cs typeface="Century Gothic"/>
                <a:sym typeface="Century Gothic"/>
              </a:rPr>
              <a:t>El compilador de C# genera un archivo XML que contiene datos estructurados que representan los comentarios y las firmas de la API. </a:t>
            </a:r>
            <a:r>
              <a:rPr lang="es-ES" sz="1100">
                <a:solidFill>
                  <a:schemeClr val="dk1"/>
                </a:solidFill>
                <a:latin typeface="Century Gothic"/>
                <a:ea typeface="Century Gothic"/>
                <a:cs typeface="Century Gothic"/>
                <a:sym typeface="Century Gothic"/>
              </a:rPr>
              <a:t>Otras herramientas pueden procesar esa salida XML para crear documentación legible por humanos en forma de páginas web o archivos PDF, por ejemplo.</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Para diferenciar los comentarios que van a ser generados como documentación de los normales, se añade uno o más símbolos extra.</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Es decir, los comentarios de una sola línea se representan como </a:t>
            </a:r>
            <a:r>
              <a:rPr b="1" i="1" lang="es-ES" sz="1100">
                <a:solidFill>
                  <a:schemeClr val="dk1"/>
                </a:solidFill>
                <a:latin typeface="Century Gothic"/>
                <a:ea typeface="Century Gothic"/>
                <a:cs typeface="Century Gothic"/>
                <a:sym typeface="Century Gothic"/>
              </a:rPr>
              <a:t>“///”</a:t>
            </a:r>
            <a:r>
              <a:rPr lang="es-ES" sz="1100">
                <a:solidFill>
                  <a:schemeClr val="dk1"/>
                </a:solidFill>
                <a:latin typeface="Century Gothic"/>
                <a:ea typeface="Century Gothic"/>
                <a:cs typeface="Century Gothic"/>
                <a:sym typeface="Century Gothic"/>
              </a:rPr>
              <a:t> y los de varias líneas como </a:t>
            </a:r>
            <a:r>
              <a:rPr b="1" i="1" lang="es-ES" sz="1100">
                <a:solidFill>
                  <a:schemeClr val="dk1"/>
                </a:solidFill>
                <a:latin typeface="Century Gothic"/>
                <a:ea typeface="Century Gothic"/>
                <a:cs typeface="Century Gothic"/>
                <a:sym typeface="Century Gothic"/>
              </a:rPr>
              <a:t>“/**”</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Además, incluye un conjunto de etiquetas especiales con diferentes características y formatos, para que al generar el XML de documentación podamos especificar diferentes funcionalidades.</a:t>
            </a:r>
            <a:endParaRPr/>
          </a:p>
          <a:p>
            <a:pPr indent="0" lvl="0" marL="116549" marR="0" rtl="0" algn="just">
              <a:lnSpc>
                <a:spcPct val="150000"/>
              </a:lnSpc>
              <a:spcBef>
                <a:spcPts val="0"/>
              </a:spcBef>
              <a:spcAft>
                <a:spcPts val="0"/>
              </a:spcAft>
              <a:buNone/>
            </a:pPr>
            <a:r>
              <a:t/>
            </a:r>
            <a:endParaRPr sz="1100">
              <a:solidFill>
                <a:schemeClr val="dk1"/>
              </a:solidFill>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6"/>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369" name="Google Shape;369;p26"/>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370" name="Google Shape;370;p26"/>
          <p:cNvGrpSpPr/>
          <p:nvPr/>
        </p:nvGrpSpPr>
        <p:grpSpPr>
          <a:xfrm>
            <a:off x="85847" y="469368"/>
            <a:ext cx="8367885" cy="359313"/>
            <a:chOff x="274216" y="780591"/>
            <a:chExt cx="9372448" cy="479082"/>
          </a:xfrm>
        </p:grpSpPr>
        <p:sp>
          <p:nvSpPr>
            <p:cNvPr id="371" name="Google Shape;371;p26"/>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372" name="Google Shape;372;p26"/>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373" name="Google Shape;373;p26"/>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374" name="Google Shape;374;p26"/>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Documentación: C#</a:t>
            </a:r>
            <a:endParaRPr b="1" sz="1100">
              <a:solidFill>
                <a:srgbClr val="2E75B5"/>
              </a:solidFill>
              <a:latin typeface="Century Gothic"/>
              <a:ea typeface="Century Gothic"/>
              <a:cs typeface="Century Gothic"/>
              <a:sym typeface="Century Gothic"/>
            </a:endParaRPr>
          </a:p>
        </p:txBody>
      </p:sp>
      <p:pic>
        <p:nvPicPr>
          <p:cNvPr id="375" name="Google Shape;375;p26"/>
          <p:cNvPicPr preferRelativeResize="0"/>
          <p:nvPr/>
        </p:nvPicPr>
        <p:blipFill rotWithShape="1">
          <a:blip r:embed="rId3">
            <a:alphaModFix/>
          </a:blip>
          <a:srcRect b="0" l="0" r="0" t="0"/>
          <a:stretch/>
        </p:blipFill>
        <p:spPr>
          <a:xfrm>
            <a:off x="241825" y="873367"/>
            <a:ext cx="8582025" cy="4076700"/>
          </a:xfrm>
          <a:prstGeom prst="rect">
            <a:avLst/>
          </a:prstGeom>
          <a:noFill/>
          <a:ln>
            <a:noFill/>
          </a:ln>
        </p:spPr>
      </p:pic>
      <p:sp>
        <p:nvSpPr>
          <p:cNvPr id="376" name="Google Shape;376;p26"/>
          <p:cNvSpPr txBox="1"/>
          <p:nvPr/>
        </p:nvSpPr>
        <p:spPr>
          <a:xfrm>
            <a:off x="6019689" y="459350"/>
            <a:ext cx="28084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u="sng">
                <a:solidFill>
                  <a:schemeClr val="dk1"/>
                </a:solidFill>
                <a:latin typeface="Calibri"/>
                <a:ea typeface="Calibri"/>
                <a:cs typeface="Calibri"/>
                <a:sym typeface="Calibri"/>
                <a:hlinkClick r:id="rId4">
                  <a:extLst>
                    <a:ext uri="{A12FA001-AC4F-418D-AE19-62706E023703}">
                      <ahyp:hlinkClr val="tx"/>
                    </a:ext>
                  </a:extLst>
                </a:hlinkClick>
              </a:rPr>
              <a:t>Enlace a documentación</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7"/>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382" name="Google Shape;382;p27"/>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383" name="Google Shape;383;p27"/>
          <p:cNvGrpSpPr/>
          <p:nvPr/>
        </p:nvGrpSpPr>
        <p:grpSpPr>
          <a:xfrm>
            <a:off x="85847" y="469368"/>
            <a:ext cx="8367885" cy="359313"/>
            <a:chOff x="274216" y="780591"/>
            <a:chExt cx="9372448" cy="479082"/>
          </a:xfrm>
        </p:grpSpPr>
        <p:sp>
          <p:nvSpPr>
            <p:cNvPr id="384" name="Google Shape;384;p27"/>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385" name="Google Shape;385;p27"/>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386" name="Google Shape;386;p27"/>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387" name="Google Shape;387;p27"/>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Documentación: C#</a:t>
            </a:r>
            <a:endParaRPr b="1" sz="1100">
              <a:solidFill>
                <a:srgbClr val="2E75B5"/>
              </a:solidFill>
              <a:latin typeface="Century Gothic"/>
              <a:ea typeface="Century Gothic"/>
              <a:cs typeface="Century Gothic"/>
              <a:sym typeface="Century Gothic"/>
            </a:endParaRPr>
          </a:p>
        </p:txBody>
      </p:sp>
      <p:sp>
        <p:nvSpPr>
          <p:cNvPr id="388" name="Google Shape;388;p27"/>
          <p:cNvSpPr txBox="1"/>
          <p:nvPr/>
        </p:nvSpPr>
        <p:spPr>
          <a:xfrm>
            <a:off x="6019689" y="459350"/>
            <a:ext cx="28084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u="sng">
                <a:solidFill>
                  <a:schemeClr val="dk1"/>
                </a:solidFill>
                <a:latin typeface="Calibri"/>
                <a:ea typeface="Calibri"/>
                <a:cs typeface="Calibri"/>
                <a:sym typeface="Calibri"/>
                <a:hlinkClick r:id="rId3">
                  <a:extLst>
                    <a:ext uri="{A12FA001-AC4F-418D-AE19-62706E023703}">
                      <ahyp:hlinkClr val="tx"/>
                    </a:ext>
                  </a:extLst>
                </a:hlinkClick>
              </a:rPr>
              <a:t>Enlace a documentación</a:t>
            </a:r>
            <a:endParaRPr sz="1800">
              <a:solidFill>
                <a:schemeClr val="dk1"/>
              </a:solidFill>
              <a:latin typeface="Calibri"/>
              <a:ea typeface="Calibri"/>
              <a:cs typeface="Calibri"/>
              <a:sym typeface="Calibri"/>
            </a:endParaRPr>
          </a:p>
        </p:txBody>
      </p:sp>
      <p:pic>
        <p:nvPicPr>
          <p:cNvPr id="389" name="Google Shape;389;p27"/>
          <p:cNvPicPr preferRelativeResize="0"/>
          <p:nvPr/>
        </p:nvPicPr>
        <p:blipFill rotWithShape="1">
          <a:blip r:embed="rId4">
            <a:alphaModFix/>
          </a:blip>
          <a:srcRect b="0" l="0" r="0" t="0"/>
          <a:stretch/>
        </p:blipFill>
        <p:spPr>
          <a:xfrm>
            <a:off x="323850" y="926757"/>
            <a:ext cx="8496300" cy="3171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8"/>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395" name="Google Shape;395;p28"/>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396" name="Google Shape;396;p28"/>
          <p:cNvGrpSpPr/>
          <p:nvPr/>
        </p:nvGrpSpPr>
        <p:grpSpPr>
          <a:xfrm>
            <a:off x="85847" y="469368"/>
            <a:ext cx="8367885" cy="359313"/>
            <a:chOff x="274216" y="780591"/>
            <a:chExt cx="9372448" cy="479082"/>
          </a:xfrm>
        </p:grpSpPr>
        <p:sp>
          <p:nvSpPr>
            <p:cNvPr id="397" name="Google Shape;397;p28"/>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398" name="Google Shape;398;p28"/>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399" name="Google Shape;399;p28"/>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400" name="Google Shape;400;p28"/>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Documentación</a:t>
            </a:r>
            <a:endParaRPr/>
          </a:p>
        </p:txBody>
      </p:sp>
      <p:sp>
        <p:nvSpPr>
          <p:cNvPr id="401" name="Google Shape;401;p28"/>
          <p:cNvSpPr txBox="1"/>
          <p:nvPr/>
        </p:nvSpPr>
        <p:spPr>
          <a:xfrm>
            <a:off x="460807" y="888833"/>
            <a:ext cx="7992925" cy="314060"/>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Veamos un ejemplo…</a:t>
            </a:r>
            <a:endParaRPr/>
          </a:p>
        </p:txBody>
      </p:sp>
      <p:pic>
        <p:nvPicPr>
          <p:cNvPr id="402" name="Google Shape;402;p28"/>
          <p:cNvPicPr preferRelativeResize="0"/>
          <p:nvPr/>
        </p:nvPicPr>
        <p:blipFill rotWithShape="1">
          <a:blip r:embed="rId3">
            <a:alphaModFix/>
          </a:blip>
          <a:srcRect b="0" l="0" r="0" t="0"/>
          <a:stretch/>
        </p:blipFill>
        <p:spPr>
          <a:xfrm>
            <a:off x="539262" y="1243159"/>
            <a:ext cx="7778524" cy="374074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9"/>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408" name="Google Shape;408;p29"/>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409" name="Google Shape;409;p29"/>
          <p:cNvGrpSpPr/>
          <p:nvPr/>
        </p:nvGrpSpPr>
        <p:grpSpPr>
          <a:xfrm>
            <a:off x="85847" y="469368"/>
            <a:ext cx="8367885" cy="359313"/>
            <a:chOff x="274216" y="780591"/>
            <a:chExt cx="9372448" cy="479082"/>
          </a:xfrm>
        </p:grpSpPr>
        <p:sp>
          <p:nvSpPr>
            <p:cNvPr id="410" name="Google Shape;410;p29"/>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411" name="Google Shape;411;p29"/>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412" name="Google Shape;412;p29"/>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413" name="Google Shape;413;p29"/>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Documentación</a:t>
            </a:r>
            <a:endParaRPr/>
          </a:p>
        </p:txBody>
      </p:sp>
      <p:sp>
        <p:nvSpPr>
          <p:cNvPr id="414" name="Google Shape;414;p29"/>
          <p:cNvSpPr txBox="1"/>
          <p:nvPr/>
        </p:nvSpPr>
        <p:spPr>
          <a:xfrm>
            <a:off x="460807" y="888833"/>
            <a:ext cx="7992925" cy="314060"/>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Más ejemplos…</a:t>
            </a:r>
            <a:endParaRPr/>
          </a:p>
        </p:txBody>
      </p:sp>
      <p:pic>
        <p:nvPicPr>
          <p:cNvPr id="415" name="Google Shape;415;p29"/>
          <p:cNvPicPr preferRelativeResize="0"/>
          <p:nvPr/>
        </p:nvPicPr>
        <p:blipFill rotWithShape="1">
          <a:blip r:embed="rId3">
            <a:alphaModFix/>
          </a:blip>
          <a:srcRect b="0" l="0" r="0" t="0"/>
          <a:stretch/>
        </p:blipFill>
        <p:spPr>
          <a:xfrm>
            <a:off x="1849415" y="20521"/>
            <a:ext cx="5366845"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66" name="Google Shape;66;p3"/>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67" name="Google Shape;67;p3"/>
          <p:cNvGrpSpPr/>
          <p:nvPr/>
        </p:nvGrpSpPr>
        <p:grpSpPr>
          <a:xfrm>
            <a:off x="85847" y="469368"/>
            <a:ext cx="8367885" cy="359313"/>
            <a:chOff x="274216" y="780591"/>
            <a:chExt cx="9372448" cy="479082"/>
          </a:xfrm>
        </p:grpSpPr>
        <p:sp>
          <p:nvSpPr>
            <p:cNvPr id="68" name="Google Shape;68;p3"/>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69" name="Google Shape;69;p3"/>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70" name="Google Shape;70;p3"/>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71" name="Google Shape;71;p3"/>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Refactorización</a:t>
            </a:r>
            <a:endParaRPr/>
          </a:p>
        </p:txBody>
      </p:sp>
      <p:sp>
        <p:nvSpPr>
          <p:cNvPr id="72" name="Google Shape;72;p3"/>
          <p:cNvSpPr txBox="1"/>
          <p:nvPr/>
        </p:nvSpPr>
        <p:spPr>
          <a:xfrm>
            <a:off x="440725" y="977933"/>
            <a:ext cx="7992925" cy="4029886"/>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Con la refactorización se pretende:</a:t>
            </a:r>
            <a:endParaRPr/>
          </a:p>
          <a:p>
            <a:pPr indent="-171450" lvl="1" marL="745200" marR="0" rtl="0" algn="just">
              <a:lnSpc>
                <a:spcPct val="150000"/>
              </a:lnSpc>
              <a:spcBef>
                <a:spcPts val="0"/>
              </a:spcBef>
              <a:spcAft>
                <a:spcPts val="0"/>
              </a:spcAft>
              <a:buClr>
                <a:srgbClr val="0071AA"/>
              </a:buClr>
              <a:buSzPts val="1100"/>
              <a:buFont typeface="Arial"/>
              <a:buChar char="•"/>
            </a:pPr>
            <a:r>
              <a:rPr b="0" i="0" lang="es-ES" sz="1100" u="none" cap="none" strike="noStrike">
                <a:solidFill>
                  <a:schemeClr val="dk1"/>
                </a:solidFill>
                <a:latin typeface="Century Gothic"/>
                <a:ea typeface="Century Gothic"/>
                <a:cs typeface="Century Gothic"/>
                <a:sym typeface="Century Gothic"/>
              </a:rPr>
              <a:t>Mejorar el diseño del software</a:t>
            </a:r>
            <a:endParaRPr/>
          </a:p>
          <a:p>
            <a:pPr indent="-171450" lvl="1" marL="745200" marR="0" rtl="0" algn="just">
              <a:lnSpc>
                <a:spcPct val="150000"/>
              </a:lnSpc>
              <a:spcBef>
                <a:spcPts val="0"/>
              </a:spcBef>
              <a:spcAft>
                <a:spcPts val="0"/>
              </a:spcAft>
              <a:buClr>
                <a:srgbClr val="0071AA"/>
              </a:buClr>
              <a:buSzPts val="1100"/>
              <a:buFont typeface="Arial"/>
              <a:buChar char="•"/>
            </a:pPr>
            <a:r>
              <a:rPr b="0" i="0" lang="es-ES" sz="1100" u="none" cap="none" strike="noStrike">
                <a:solidFill>
                  <a:schemeClr val="dk1"/>
                </a:solidFill>
                <a:latin typeface="Century Gothic"/>
                <a:ea typeface="Century Gothic"/>
                <a:cs typeface="Century Gothic"/>
                <a:sym typeface="Century Gothic"/>
              </a:rPr>
              <a:t>Hacer que el software sea más fácil de entender</a:t>
            </a:r>
            <a:endParaRPr/>
          </a:p>
          <a:p>
            <a:pPr indent="-171450" lvl="1" marL="745200" marR="0" rtl="0" algn="just">
              <a:lnSpc>
                <a:spcPct val="150000"/>
              </a:lnSpc>
              <a:spcBef>
                <a:spcPts val="0"/>
              </a:spcBef>
              <a:spcAft>
                <a:spcPts val="0"/>
              </a:spcAft>
              <a:buClr>
                <a:srgbClr val="0071AA"/>
              </a:buClr>
              <a:buSzPts val="1100"/>
              <a:buFont typeface="Arial"/>
              <a:buChar char="•"/>
            </a:pPr>
            <a:r>
              <a:rPr b="0" i="0" lang="es-ES" sz="1100" u="none" cap="none" strike="noStrike">
                <a:solidFill>
                  <a:schemeClr val="dk1"/>
                </a:solidFill>
                <a:latin typeface="Century Gothic"/>
                <a:ea typeface="Century Gothic"/>
                <a:cs typeface="Century Gothic"/>
                <a:sym typeface="Century Gothic"/>
              </a:rPr>
              <a:t>Hacer que el mantenimiento del software sea más sencillo</a:t>
            </a:r>
            <a:endParaRPr/>
          </a:p>
          <a:p>
            <a:pPr indent="-171450" lvl="1" marL="745200" marR="0" rtl="0" algn="just">
              <a:lnSpc>
                <a:spcPct val="150000"/>
              </a:lnSpc>
              <a:spcBef>
                <a:spcPts val="0"/>
              </a:spcBef>
              <a:spcAft>
                <a:spcPts val="0"/>
              </a:spcAft>
              <a:buClr>
                <a:srgbClr val="0071AA"/>
              </a:buClr>
              <a:buSzPts val="1100"/>
              <a:buFont typeface="Arial"/>
              <a:buChar char="•"/>
            </a:pPr>
            <a:r>
              <a:rPr b="0" i="0" lang="es-ES" sz="1100" u="none" cap="none" strike="noStrike">
                <a:solidFill>
                  <a:schemeClr val="dk1"/>
                </a:solidFill>
                <a:latin typeface="Century Gothic"/>
                <a:ea typeface="Century Gothic"/>
                <a:cs typeface="Century Gothic"/>
                <a:sym typeface="Century Gothic"/>
              </a:rPr>
              <a:t>Ayudar a encontrar errores y a que nuestro programa sea más rápido</a:t>
            </a:r>
            <a:endParaRPr/>
          </a:p>
          <a:p>
            <a:pPr indent="0" lvl="0" marL="116549" marR="0" rtl="0" algn="just">
              <a:lnSpc>
                <a:spcPct val="150000"/>
              </a:lnSpc>
              <a:spcBef>
                <a:spcPts val="0"/>
              </a:spcBef>
              <a:spcAft>
                <a:spcPts val="0"/>
              </a:spcAft>
              <a:buNone/>
            </a:pPr>
            <a:r>
              <a:rPr b="1" lang="es-ES" sz="1100">
                <a:solidFill>
                  <a:schemeClr val="dk1"/>
                </a:solidFill>
                <a:latin typeface="Century Gothic"/>
                <a:ea typeface="Century Gothic"/>
                <a:cs typeface="Century Gothic"/>
                <a:sym typeface="Century Gothic"/>
              </a:rPr>
              <a:t>Cuando se refactoriza se está mejorando el diseño del código después de haberlo escrito</a:t>
            </a:r>
            <a:r>
              <a:rPr lang="es-ES" sz="1100">
                <a:solidFill>
                  <a:schemeClr val="dk1"/>
                </a:solidFill>
                <a:latin typeface="Century Gothic"/>
                <a:ea typeface="Century Gothic"/>
                <a:cs typeface="Century Gothic"/>
                <a:sym typeface="Century Gothic"/>
              </a:rPr>
              <a:t>. Podemos partir de un mal diseño y, aplicando la refactorización, llegaremos a un código bien diseñado</a:t>
            </a:r>
            <a:r>
              <a:rPr b="1" lang="es-ES" sz="1100">
                <a:solidFill>
                  <a:schemeClr val="dk1"/>
                </a:solidFill>
                <a:latin typeface="Century Gothic"/>
                <a:ea typeface="Century Gothic"/>
                <a:cs typeface="Century Gothic"/>
                <a:sym typeface="Century Gothic"/>
              </a:rPr>
              <a:t>. Cada paso es simple</a:t>
            </a:r>
            <a:r>
              <a:rPr lang="es-ES" sz="1100">
                <a:solidFill>
                  <a:schemeClr val="dk1"/>
                </a:solidFill>
                <a:latin typeface="Century Gothic"/>
                <a:ea typeface="Century Gothic"/>
                <a:cs typeface="Century Gothic"/>
                <a:sym typeface="Century Gothic"/>
              </a:rPr>
              <a:t>, por ejemplo mover una propiedad desde una clase a otra, convertir determinado código en un nuevo método, etc. </a:t>
            </a:r>
            <a:r>
              <a:rPr b="1" lang="es-ES" sz="1100">
                <a:solidFill>
                  <a:schemeClr val="dk1"/>
                </a:solidFill>
                <a:latin typeface="Century Gothic"/>
                <a:ea typeface="Century Gothic"/>
                <a:cs typeface="Century Gothic"/>
                <a:sym typeface="Century Gothic"/>
              </a:rPr>
              <a:t>y la acumulación de todos estos pequeños cambios puede mejorar  de forma visible el diseño</a:t>
            </a:r>
            <a:endParaRPr/>
          </a:p>
          <a:p>
            <a:pPr indent="0" lvl="0" marL="116549" marR="0" rtl="0" algn="just">
              <a:lnSpc>
                <a:spcPct val="150000"/>
              </a:lnSpc>
              <a:spcBef>
                <a:spcPts val="0"/>
              </a:spcBef>
              <a:spcAft>
                <a:spcPts val="0"/>
              </a:spcAft>
              <a:buNone/>
            </a:pPr>
            <a:r>
              <a:rPr b="1" lang="es-ES" sz="2000">
                <a:solidFill>
                  <a:schemeClr val="dk1"/>
                </a:solidFill>
                <a:latin typeface="Century Gothic"/>
                <a:ea typeface="Century Gothic"/>
                <a:cs typeface="Century Gothic"/>
                <a:sym typeface="Century Gothic"/>
              </a:rPr>
              <a:t>El propósito de la refactorización es hacer el software más fácil de entender y de modificar</a:t>
            </a:r>
            <a:r>
              <a:rPr b="1" lang="es-ES" sz="1100">
                <a:solidFill>
                  <a:schemeClr val="dk1"/>
                </a:solidFill>
                <a:latin typeface="Century Gothic"/>
                <a:ea typeface="Century Gothic"/>
                <a:cs typeface="Century Gothic"/>
                <a:sym typeface="Century Gothic"/>
              </a:rPr>
              <a:t>. </a:t>
            </a:r>
            <a:endParaRPr/>
          </a:p>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Se pueden hacer muchos cambios en el software que pueden hacer algún pequeño cambio en el comportamiento</a:t>
            </a:r>
            <a:r>
              <a:rPr b="1" lang="es-ES" sz="1100">
                <a:solidFill>
                  <a:schemeClr val="dk1"/>
                </a:solidFill>
                <a:latin typeface="Century Gothic"/>
                <a:ea typeface="Century Gothic"/>
                <a:cs typeface="Century Gothic"/>
                <a:sym typeface="Century Gothic"/>
              </a:rPr>
              <a:t>. El objetivo es mejorar la facilidad de comprensión del código o cambiar  su estructura y diseño y eliminar código muerto, para facilitar del mantenimiento en el futuro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0"/>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421" name="Google Shape;421;p30"/>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422" name="Google Shape;422;p30"/>
          <p:cNvGrpSpPr/>
          <p:nvPr/>
        </p:nvGrpSpPr>
        <p:grpSpPr>
          <a:xfrm>
            <a:off x="85847" y="469368"/>
            <a:ext cx="8367885" cy="359313"/>
            <a:chOff x="274216" y="780591"/>
            <a:chExt cx="9372448" cy="479082"/>
          </a:xfrm>
        </p:grpSpPr>
        <p:sp>
          <p:nvSpPr>
            <p:cNvPr id="423" name="Google Shape;423;p30"/>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424" name="Google Shape;424;p30"/>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425" name="Google Shape;425;p30"/>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426" name="Google Shape;426;p30"/>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Documentación</a:t>
            </a:r>
            <a:endParaRPr/>
          </a:p>
        </p:txBody>
      </p:sp>
      <p:sp>
        <p:nvSpPr>
          <p:cNvPr id="427" name="Google Shape;427;p30"/>
          <p:cNvSpPr txBox="1"/>
          <p:nvPr/>
        </p:nvSpPr>
        <p:spPr>
          <a:xfrm>
            <a:off x="460807" y="888833"/>
            <a:ext cx="7992925" cy="567976"/>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Tenéis que activar la generación de XML en </a:t>
            </a:r>
            <a:r>
              <a:rPr b="1" i="1" lang="es-ES" sz="1100">
                <a:solidFill>
                  <a:schemeClr val="dk1"/>
                </a:solidFill>
                <a:latin typeface="Century Gothic"/>
                <a:ea typeface="Century Gothic"/>
                <a:cs typeface="Century Gothic"/>
                <a:sym typeface="Century Gothic"/>
              </a:rPr>
              <a:t>Proyecto &gt; Propiedades</a:t>
            </a:r>
            <a:r>
              <a:rPr lang="es-ES" sz="1100">
                <a:solidFill>
                  <a:schemeClr val="dk1"/>
                </a:solidFill>
                <a:latin typeface="Century Gothic"/>
                <a:ea typeface="Century Gothic"/>
                <a:cs typeface="Century Gothic"/>
                <a:sym typeface="Century Gothic"/>
              </a:rPr>
              <a:t>. La ruta por defecto es la carpeta bin con el .exe</a:t>
            </a:r>
            <a:endParaRPr/>
          </a:p>
        </p:txBody>
      </p:sp>
      <p:pic>
        <p:nvPicPr>
          <p:cNvPr id="428" name="Google Shape;428;p30"/>
          <p:cNvPicPr preferRelativeResize="0"/>
          <p:nvPr/>
        </p:nvPicPr>
        <p:blipFill rotWithShape="1">
          <a:blip r:embed="rId3">
            <a:alphaModFix/>
          </a:blip>
          <a:srcRect b="0" l="0" r="0" t="0"/>
          <a:stretch/>
        </p:blipFill>
        <p:spPr>
          <a:xfrm>
            <a:off x="2258557" y="1258045"/>
            <a:ext cx="6246783" cy="380401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1"/>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434" name="Google Shape;434;p31"/>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435" name="Google Shape;435;p31"/>
          <p:cNvGrpSpPr/>
          <p:nvPr/>
        </p:nvGrpSpPr>
        <p:grpSpPr>
          <a:xfrm>
            <a:off x="85847" y="469368"/>
            <a:ext cx="8367885" cy="359313"/>
            <a:chOff x="274216" y="780591"/>
            <a:chExt cx="9372448" cy="479082"/>
          </a:xfrm>
        </p:grpSpPr>
        <p:sp>
          <p:nvSpPr>
            <p:cNvPr id="436" name="Google Shape;436;p31"/>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437" name="Google Shape;437;p31"/>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438" name="Google Shape;438;p31"/>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439" name="Google Shape;439;p31"/>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Documentación</a:t>
            </a:r>
            <a:endParaRPr/>
          </a:p>
        </p:txBody>
      </p:sp>
      <p:sp>
        <p:nvSpPr>
          <p:cNvPr id="440" name="Google Shape;440;p31"/>
          <p:cNvSpPr txBox="1"/>
          <p:nvPr/>
        </p:nvSpPr>
        <p:spPr>
          <a:xfrm>
            <a:off x="460807" y="888833"/>
            <a:ext cx="7992925" cy="567976"/>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Tenéis que activar la generación de XML en </a:t>
            </a:r>
            <a:r>
              <a:rPr b="1" i="1" lang="es-ES" sz="1100">
                <a:solidFill>
                  <a:schemeClr val="dk1"/>
                </a:solidFill>
                <a:latin typeface="Century Gothic"/>
                <a:ea typeface="Century Gothic"/>
                <a:cs typeface="Century Gothic"/>
                <a:sym typeface="Century Gothic"/>
              </a:rPr>
              <a:t>Proyecto &gt; Propiedades</a:t>
            </a:r>
            <a:r>
              <a:rPr lang="es-ES" sz="1100">
                <a:solidFill>
                  <a:schemeClr val="dk1"/>
                </a:solidFill>
                <a:latin typeface="Century Gothic"/>
                <a:ea typeface="Century Gothic"/>
                <a:cs typeface="Century Gothic"/>
                <a:sym typeface="Century Gothic"/>
              </a:rPr>
              <a:t>. La ruta por defecto es la carpeta bin con el .exe</a:t>
            </a:r>
            <a:endParaRPr/>
          </a:p>
        </p:txBody>
      </p:sp>
      <p:pic>
        <p:nvPicPr>
          <p:cNvPr id="441" name="Google Shape;441;p31"/>
          <p:cNvPicPr preferRelativeResize="0"/>
          <p:nvPr/>
        </p:nvPicPr>
        <p:blipFill rotWithShape="1">
          <a:blip r:embed="rId3">
            <a:alphaModFix/>
          </a:blip>
          <a:srcRect b="0" l="0" r="0" t="0"/>
          <a:stretch/>
        </p:blipFill>
        <p:spPr>
          <a:xfrm>
            <a:off x="1331640" y="1339489"/>
            <a:ext cx="7452320" cy="279294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2"/>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447" name="Google Shape;447;p32"/>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448" name="Google Shape;448;p32"/>
          <p:cNvGrpSpPr/>
          <p:nvPr/>
        </p:nvGrpSpPr>
        <p:grpSpPr>
          <a:xfrm>
            <a:off x="85847" y="469368"/>
            <a:ext cx="8367885" cy="359313"/>
            <a:chOff x="274216" y="780591"/>
            <a:chExt cx="9372448" cy="479082"/>
          </a:xfrm>
        </p:grpSpPr>
        <p:sp>
          <p:nvSpPr>
            <p:cNvPr id="449" name="Google Shape;449;p32"/>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450" name="Google Shape;450;p32"/>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451" name="Google Shape;451;p32"/>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452" name="Google Shape;452;p32"/>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Documentación</a:t>
            </a:r>
            <a:endParaRPr/>
          </a:p>
        </p:txBody>
      </p:sp>
      <p:sp>
        <p:nvSpPr>
          <p:cNvPr id="453" name="Google Shape;453;p32"/>
          <p:cNvSpPr txBox="1"/>
          <p:nvPr/>
        </p:nvSpPr>
        <p:spPr>
          <a:xfrm>
            <a:off x="460807" y="888833"/>
            <a:ext cx="7992925" cy="1329723"/>
          </a:xfrm>
          <a:prstGeom prst="rect">
            <a:avLst/>
          </a:prstGeom>
          <a:noFill/>
          <a:ln>
            <a:noFill/>
          </a:ln>
        </p:spPr>
        <p:txBody>
          <a:bodyPr anchorCtr="0" anchor="t" bIns="45700" lIns="91425" spcFirstLastPara="1" rIns="91425" wrap="square" tIns="45700">
            <a:spAutoFit/>
          </a:bodyPr>
          <a:lstStyle/>
          <a:p>
            <a:pPr indent="0" lvl="0" marL="116549" marR="0" rtl="0" algn="just">
              <a:lnSpc>
                <a:spcPct val="150000"/>
              </a:lnSpc>
              <a:spcBef>
                <a:spcPts val="0"/>
              </a:spcBef>
              <a:spcAft>
                <a:spcPts val="0"/>
              </a:spcAft>
              <a:buNone/>
            </a:pPr>
            <a:r>
              <a:rPr lang="es-ES" sz="1100">
                <a:solidFill>
                  <a:schemeClr val="dk1"/>
                </a:solidFill>
                <a:latin typeface="Century Gothic"/>
                <a:ea typeface="Century Gothic"/>
                <a:cs typeface="Century Gothic"/>
                <a:sym typeface="Century Gothic"/>
              </a:rPr>
              <a:t>El documento está en XML, y hay software que se encargan de traducirlo a HTML (</a:t>
            </a:r>
            <a:r>
              <a:rPr lang="es-ES" sz="1100" u="sng">
                <a:solidFill>
                  <a:schemeClr val="dk1"/>
                </a:solidFill>
                <a:latin typeface="Century Gothic"/>
                <a:ea typeface="Century Gothic"/>
                <a:cs typeface="Century Gothic"/>
                <a:sym typeface="Century Gothic"/>
                <a:hlinkClick r:id="rId3">
                  <a:extLst>
                    <a:ext uri="{A12FA001-AC4F-418D-AE19-62706E023703}">
                      <ahyp:hlinkClr val="tx"/>
                    </a:ext>
                  </a:extLst>
                </a:hlinkClick>
              </a:rPr>
              <a:t>Doxygen</a:t>
            </a:r>
            <a:r>
              <a:rPr lang="es-ES" sz="1100">
                <a:solidFill>
                  <a:schemeClr val="dk1"/>
                </a:solidFill>
                <a:latin typeface="Century Gothic"/>
                <a:ea typeface="Century Gothic"/>
                <a:cs typeface="Century Gothic"/>
                <a:sym typeface="Century Gothic"/>
              </a:rPr>
              <a:t>, por ejemplo), pero también hay extensiones del IDE que se encargan de generar una preview. Os recomiendo</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u="sng">
                <a:solidFill>
                  <a:schemeClr val="dk1"/>
                </a:solidFill>
                <a:latin typeface="Century Gothic"/>
                <a:ea typeface="Century Gothic"/>
                <a:cs typeface="Century Gothic"/>
                <a:sym typeface="Century Gothic"/>
                <a:hlinkClick r:id="rId4">
                  <a:extLst>
                    <a:ext uri="{A12FA001-AC4F-418D-AE19-62706E023703}">
                      <ahyp:hlinkClr val="tx"/>
                    </a:ext>
                  </a:extLst>
                </a:hlinkClick>
              </a:rPr>
              <a:t>Esta</a:t>
            </a:r>
            <a:r>
              <a:rPr lang="es-ES" sz="1100">
                <a:solidFill>
                  <a:schemeClr val="dk1"/>
                </a:solidFill>
                <a:latin typeface="Century Gothic"/>
                <a:ea typeface="Century Gothic"/>
                <a:cs typeface="Century Gothic"/>
                <a:sym typeface="Century Gothic"/>
              </a:rPr>
              <a:t> para gestionar la creación automática de comentarios</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u="sng">
                <a:solidFill>
                  <a:schemeClr val="dk1"/>
                </a:solidFill>
                <a:latin typeface="Century Gothic"/>
                <a:ea typeface="Century Gothic"/>
                <a:cs typeface="Century Gothic"/>
                <a:sym typeface="Century Gothic"/>
                <a:hlinkClick r:id="rId5">
                  <a:extLst>
                    <a:ext uri="{A12FA001-AC4F-418D-AE19-62706E023703}">
                      <ahyp:hlinkClr val="tx"/>
                    </a:ext>
                  </a:extLst>
                </a:hlinkClick>
              </a:rPr>
              <a:t>Esta</a:t>
            </a:r>
            <a:r>
              <a:rPr lang="es-ES" sz="1100">
                <a:solidFill>
                  <a:schemeClr val="dk1"/>
                </a:solidFill>
                <a:latin typeface="Century Gothic"/>
                <a:ea typeface="Century Gothic"/>
                <a:cs typeface="Century Gothic"/>
                <a:sym typeface="Century Gothic"/>
              </a:rPr>
              <a:t> para la preview del HMTL asociado a los comentarios</a:t>
            </a:r>
            <a:endParaRPr/>
          </a:p>
          <a:p>
            <a:pPr indent="0" lvl="0" marL="116549" marR="0" rtl="0" algn="just">
              <a:lnSpc>
                <a:spcPct val="150000"/>
              </a:lnSpc>
              <a:spcBef>
                <a:spcPts val="0"/>
              </a:spcBef>
              <a:spcAft>
                <a:spcPts val="0"/>
              </a:spcAft>
              <a:buNone/>
            </a:pPr>
            <a:r>
              <a:t/>
            </a:r>
            <a:endParaRPr sz="1100">
              <a:solidFill>
                <a:schemeClr val="dk1"/>
              </a:solidFill>
              <a:latin typeface="Century Gothic"/>
              <a:ea typeface="Century Gothic"/>
              <a:cs typeface="Century Gothic"/>
              <a:sym typeface="Century Gothic"/>
            </a:endParaRPr>
          </a:p>
        </p:txBody>
      </p:sp>
      <p:pic>
        <p:nvPicPr>
          <p:cNvPr id="454" name="Google Shape;454;p32"/>
          <p:cNvPicPr preferRelativeResize="0"/>
          <p:nvPr/>
        </p:nvPicPr>
        <p:blipFill rotWithShape="1">
          <a:blip r:embed="rId6">
            <a:alphaModFix/>
          </a:blip>
          <a:srcRect b="0" l="0" r="0" t="0"/>
          <a:stretch/>
        </p:blipFill>
        <p:spPr>
          <a:xfrm>
            <a:off x="4569058" y="1923678"/>
            <a:ext cx="4195767" cy="296623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3"/>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460" name="Google Shape;460;p33"/>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461" name="Google Shape;461;p33"/>
          <p:cNvGrpSpPr/>
          <p:nvPr/>
        </p:nvGrpSpPr>
        <p:grpSpPr>
          <a:xfrm>
            <a:off x="85847" y="469368"/>
            <a:ext cx="8367885" cy="359313"/>
            <a:chOff x="274216" y="780591"/>
            <a:chExt cx="9372448" cy="479082"/>
          </a:xfrm>
        </p:grpSpPr>
        <p:sp>
          <p:nvSpPr>
            <p:cNvPr id="462" name="Google Shape;462;p33"/>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463" name="Google Shape;463;p33"/>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464" name="Google Shape;464;p33"/>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465" name="Google Shape;465;p33"/>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Resumen</a:t>
            </a:r>
            <a:endParaRPr/>
          </a:p>
        </p:txBody>
      </p:sp>
      <p:sp>
        <p:nvSpPr>
          <p:cNvPr id="466" name="Google Shape;466;p33"/>
          <p:cNvSpPr txBox="1"/>
          <p:nvPr/>
        </p:nvSpPr>
        <p:spPr>
          <a:xfrm>
            <a:off x="460807" y="888833"/>
            <a:ext cx="7992925" cy="2090572"/>
          </a:xfrm>
          <a:prstGeom prst="rect">
            <a:avLst/>
          </a:prstGeom>
          <a:noFill/>
          <a:ln>
            <a:noFill/>
          </a:ln>
        </p:spPr>
        <p:txBody>
          <a:bodyPr anchorCtr="0" anchor="t" bIns="45700" lIns="91425" spcFirstLastPara="1" rIns="91425" wrap="square" tIns="45700">
            <a:spAutoFit/>
          </a:bodyPr>
          <a:lstStyle/>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La refactorización de código es una etapa muchas veces necesaria en proyectos grandes (y no tan grandes) para asegurarnos de su eficacia, legibilidad y futura mantenibilidad.</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Muchos de los problemas se deberían atacar siguiendo las directrices marcadas por un patrón arquitectónico.</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El uso de analizadores de código estático nos permiten mantener nuestro código en un buen estado de salud evitando errores y facilitando la refactorización.</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A nadie le gusta documentar, pero hay herramientas que permiten su automatización.</a:t>
            </a:r>
            <a:endParaRPr/>
          </a:p>
          <a:p>
            <a:pPr indent="-101600" lvl="0" marL="288000" marR="0" rtl="0" algn="just">
              <a:lnSpc>
                <a:spcPct val="150000"/>
              </a:lnSpc>
              <a:spcBef>
                <a:spcPts val="0"/>
              </a:spcBef>
              <a:spcAft>
                <a:spcPts val="0"/>
              </a:spcAft>
              <a:buClr>
                <a:srgbClr val="0071AA"/>
              </a:buClr>
              <a:buSzPts val="1100"/>
              <a:buFont typeface="Arial"/>
              <a:buNone/>
            </a:pPr>
            <a:r>
              <a:t/>
            </a:r>
            <a:endParaRPr b="1" i="1" sz="1100">
              <a:solidFill>
                <a:schemeClr val="dk1"/>
              </a:solidFill>
              <a:latin typeface="Century Gothic"/>
              <a:ea typeface="Century Gothic"/>
              <a:cs typeface="Century Gothic"/>
              <a:sym typeface="Century Gothic"/>
            </a:endParaRPr>
          </a:p>
          <a:p>
            <a:pPr indent="-101600" lvl="0" marL="288000" marR="0" rtl="0" algn="just">
              <a:lnSpc>
                <a:spcPct val="150000"/>
              </a:lnSpc>
              <a:spcBef>
                <a:spcPts val="0"/>
              </a:spcBef>
              <a:spcAft>
                <a:spcPts val="0"/>
              </a:spcAft>
              <a:buClr>
                <a:srgbClr val="0071AA"/>
              </a:buClr>
              <a:buSzPts val="1100"/>
              <a:buFont typeface="Arial"/>
              <a:buNone/>
            </a:pPr>
            <a:r>
              <a:t/>
            </a:r>
            <a:endParaRPr b="1" i="1" sz="1100">
              <a:solidFill>
                <a:schemeClr val="dk1"/>
              </a:solidFill>
              <a:latin typeface="Century Gothic"/>
              <a:ea typeface="Century Gothic"/>
              <a:cs typeface="Century Gothic"/>
              <a:sym typeface="Century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4"/>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472" name="Google Shape;472;p34"/>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473" name="Google Shape;473;p34"/>
          <p:cNvGrpSpPr/>
          <p:nvPr/>
        </p:nvGrpSpPr>
        <p:grpSpPr>
          <a:xfrm>
            <a:off x="85847" y="469368"/>
            <a:ext cx="8367885" cy="359313"/>
            <a:chOff x="274216" y="780591"/>
            <a:chExt cx="9372448" cy="479082"/>
          </a:xfrm>
        </p:grpSpPr>
        <p:sp>
          <p:nvSpPr>
            <p:cNvPr id="474" name="Google Shape;474;p34"/>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475" name="Google Shape;475;p34"/>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476" name="Google Shape;476;p34"/>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477" name="Google Shape;477;p34"/>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Bibliografía</a:t>
            </a:r>
            <a:endParaRPr/>
          </a:p>
        </p:txBody>
      </p:sp>
      <p:sp>
        <p:nvSpPr>
          <p:cNvPr id="478" name="Google Shape;478;p34"/>
          <p:cNvSpPr txBox="1"/>
          <p:nvPr/>
        </p:nvSpPr>
        <p:spPr>
          <a:xfrm>
            <a:off x="460807" y="888833"/>
            <a:ext cx="7992925" cy="1328825"/>
          </a:xfrm>
          <a:prstGeom prst="rect">
            <a:avLst/>
          </a:prstGeom>
          <a:noFill/>
          <a:ln>
            <a:noFill/>
          </a:ln>
        </p:spPr>
        <p:txBody>
          <a:bodyPr anchorCtr="0" anchor="t" bIns="45700" lIns="91425" spcFirstLastPara="1" rIns="91425" wrap="square" tIns="45700">
            <a:spAutoFit/>
          </a:bodyPr>
          <a:lstStyle/>
          <a:p>
            <a:pPr indent="-171450" lvl="0" marL="288000" marR="0" rtl="0" algn="just">
              <a:lnSpc>
                <a:spcPct val="150000"/>
              </a:lnSpc>
              <a:spcBef>
                <a:spcPts val="0"/>
              </a:spcBef>
              <a:spcAft>
                <a:spcPts val="0"/>
              </a:spcAft>
              <a:buClr>
                <a:srgbClr val="0071AA"/>
              </a:buClr>
              <a:buSzPts val="1100"/>
              <a:buFont typeface="Arial"/>
              <a:buChar char="•"/>
            </a:pPr>
            <a:r>
              <a:rPr b="1" i="1" lang="es-ES" sz="1100" u="sng">
                <a:solidFill>
                  <a:schemeClr val="dk1"/>
                </a:solidFill>
                <a:latin typeface="Century Gothic"/>
                <a:ea typeface="Century Gothic"/>
                <a:cs typeface="Century Gothic"/>
                <a:sym typeface="Century Gothic"/>
                <a:hlinkClick r:id="rId3">
                  <a:extLst>
                    <a:ext uri="{A12FA001-AC4F-418D-AE19-62706E023703}">
                      <ahyp:hlinkClr val="tx"/>
                    </a:ext>
                  </a:extLst>
                </a:hlinkClick>
              </a:rPr>
              <a:t>Apuntes Universitat d’Alicant https://rua.ua.es/dspace/bitstream/10045/19761/1/UD9-Refactorizacion.pdf</a:t>
            </a:r>
            <a:endParaRPr/>
          </a:p>
          <a:p>
            <a:pPr indent="-171450" lvl="0" marL="288000" marR="0" rtl="0" algn="just">
              <a:lnSpc>
                <a:spcPct val="150000"/>
              </a:lnSpc>
              <a:spcBef>
                <a:spcPts val="0"/>
              </a:spcBef>
              <a:spcAft>
                <a:spcPts val="0"/>
              </a:spcAft>
              <a:buClr>
                <a:srgbClr val="0071AA"/>
              </a:buClr>
              <a:buSzPts val="1100"/>
              <a:buFont typeface="Arial"/>
              <a:buChar char="•"/>
            </a:pPr>
            <a:r>
              <a:rPr b="1" i="1" lang="es-ES" sz="1100" u="sng">
                <a:solidFill>
                  <a:schemeClr val="dk1"/>
                </a:solidFill>
                <a:latin typeface="Century Gothic"/>
                <a:ea typeface="Century Gothic"/>
                <a:cs typeface="Century Gothic"/>
                <a:sym typeface="Century Gothic"/>
                <a:hlinkClick r:id="rId4">
                  <a:extLst>
                    <a:ext uri="{A12FA001-AC4F-418D-AE19-62706E023703}">
                      <ahyp:hlinkClr val="tx"/>
                    </a:ext>
                  </a:extLst>
                </a:hlinkClick>
              </a:rPr>
              <a:t>Ejercicio avanzado refactorización: https://www.ge.infn.it/geant4/training/APC2017/exercise.html</a:t>
            </a:r>
            <a:endParaRPr b="1" i="1" sz="1100">
              <a:solidFill>
                <a:schemeClr val="dk1"/>
              </a:solidFill>
              <a:latin typeface="Century Gothic"/>
              <a:ea typeface="Century Gothic"/>
              <a:cs typeface="Century Gothic"/>
              <a:sym typeface="Century Gothic"/>
            </a:endParaRPr>
          </a:p>
          <a:p>
            <a:pPr indent="-171450" lvl="0" marL="288000" marR="0" rtl="0" algn="just">
              <a:lnSpc>
                <a:spcPct val="150000"/>
              </a:lnSpc>
              <a:spcBef>
                <a:spcPts val="0"/>
              </a:spcBef>
              <a:spcAft>
                <a:spcPts val="0"/>
              </a:spcAft>
              <a:buClr>
                <a:srgbClr val="0071AA"/>
              </a:buClr>
              <a:buSzPts val="1100"/>
              <a:buFont typeface="Arial"/>
              <a:buChar char="•"/>
            </a:pPr>
            <a:r>
              <a:rPr b="1" i="1" lang="es-ES" sz="1100" u="sng">
                <a:solidFill>
                  <a:schemeClr val="dk1"/>
                </a:solidFill>
                <a:latin typeface="Century Gothic"/>
                <a:ea typeface="Century Gothic"/>
                <a:cs typeface="Century Gothic"/>
                <a:sym typeface="Century Gothic"/>
                <a:hlinkClick r:id="rId5">
                  <a:extLst>
                    <a:ext uri="{A12FA001-AC4F-418D-AE19-62706E023703}">
                      <ahyp:hlinkClr val="tx"/>
                    </a:ext>
                  </a:extLst>
                </a:hlinkClick>
              </a:rPr>
              <a:t>Ejercicio avanzado refactorización </a:t>
            </a:r>
            <a:r>
              <a:rPr b="1" i="1" lang="es-ES" sz="1100">
                <a:solidFill>
                  <a:schemeClr val="dk1"/>
                </a:solidFill>
                <a:latin typeface="Century Gothic"/>
                <a:ea typeface="Century Gothic"/>
                <a:cs typeface="Century Gothic"/>
                <a:sym typeface="Century Gothic"/>
              </a:rPr>
              <a:t> </a:t>
            </a:r>
            <a:r>
              <a:rPr b="1" i="1" lang="es-ES" sz="1100" u="sng">
                <a:solidFill>
                  <a:schemeClr val="dk1"/>
                </a:solidFill>
                <a:latin typeface="Century Gothic"/>
                <a:ea typeface="Century Gothic"/>
                <a:cs typeface="Century Gothic"/>
                <a:sym typeface="Century Gothic"/>
                <a:hlinkClick r:id="rId6">
                  <a:extLst>
                    <a:ext uri="{A12FA001-AC4F-418D-AE19-62706E023703}">
                      <ahyp:hlinkClr val="tx"/>
                    </a:ext>
                  </a:extLst>
                </a:hlinkClick>
              </a:rPr>
              <a:t>https://www.cs.unc.edu/~stotts/COMP204/refactor/chap1.html</a:t>
            </a:r>
            <a:endParaRPr b="1" i="1" sz="1100">
              <a:solidFill>
                <a:schemeClr val="dk1"/>
              </a:solidFill>
              <a:latin typeface="Century Gothic"/>
              <a:ea typeface="Century Gothic"/>
              <a:cs typeface="Century Gothic"/>
              <a:sym typeface="Century Gothic"/>
            </a:endParaRPr>
          </a:p>
          <a:p>
            <a:pPr indent="-101600" lvl="0" marL="288000" marR="0" rtl="0" algn="just">
              <a:lnSpc>
                <a:spcPct val="150000"/>
              </a:lnSpc>
              <a:spcBef>
                <a:spcPts val="0"/>
              </a:spcBef>
              <a:spcAft>
                <a:spcPts val="0"/>
              </a:spcAft>
              <a:buClr>
                <a:srgbClr val="0071AA"/>
              </a:buClr>
              <a:buSzPts val="1100"/>
              <a:buFont typeface="Arial"/>
              <a:buNone/>
            </a:pPr>
            <a:r>
              <a:t/>
            </a:r>
            <a:endParaRPr b="1" i="1" sz="1100">
              <a:solidFill>
                <a:schemeClr val="dk1"/>
              </a:solidFill>
              <a:latin typeface="Century Gothic"/>
              <a:ea typeface="Century Gothic"/>
              <a:cs typeface="Century Gothic"/>
              <a:sym typeface="Century Gothic"/>
            </a:endParaRPr>
          </a:p>
          <a:p>
            <a:pPr indent="-101600" lvl="0" marL="288000" marR="0" rtl="0" algn="just">
              <a:lnSpc>
                <a:spcPct val="150000"/>
              </a:lnSpc>
              <a:spcBef>
                <a:spcPts val="0"/>
              </a:spcBef>
              <a:spcAft>
                <a:spcPts val="0"/>
              </a:spcAft>
              <a:buClr>
                <a:srgbClr val="0071AA"/>
              </a:buClr>
              <a:buSzPts val="1100"/>
              <a:buFont typeface="Arial"/>
              <a:buNone/>
            </a:pPr>
            <a:r>
              <a:t/>
            </a:r>
            <a:endParaRPr b="1" i="1" sz="1100">
              <a:solidFill>
                <a:schemeClr val="dk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78" name="Google Shape;78;p4"/>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79" name="Google Shape;79;p4"/>
          <p:cNvGrpSpPr/>
          <p:nvPr/>
        </p:nvGrpSpPr>
        <p:grpSpPr>
          <a:xfrm>
            <a:off x="85847" y="469368"/>
            <a:ext cx="8367885" cy="359313"/>
            <a:chOff x="274216" y="780591"/>
            <a:chExt cx="9372448" cy="479082"/>
          </a:xfrm>
        </p:grpSpPr>
        <p:sp>
          <p:nvSpPr>
            <p:cNvPr id="80" name="Google Shape;80;p4"/>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81" name="Google Shape;81;p4"/>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82" name="Google Shape;82;p4"/>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83" name="Google Shape;83;p4"/>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Refactorización</a:t>
            </a:r>
            <a:endParaRPr/>
          </a:p>
        </p:txBody>
      </p:sp>
      <p:pic>
        <p:nvPicPr>
          <p:cNvPr descr="What are some goals a Beginner Self-Taught Developer should have? -  iLoveCoding" id="84" name="Google Shape;84;p4"/>
          <p:cNvPicPr preferRelativeResize="0"/>
          <p:nvPr/>
        </p:nvPicPr>
        <p:blipFill rotWithShape="1">
          <a:blip r:embed="rId3">
            <a:alphaModFix/>
          </a:blip>
          <a:srcRect b="0" l="0" r="0" t="0"/>
          <a:stretch/>
        </p:blipFill>
        <p:spPr>
          <a:xfrm>
            <a:off x="0" y="618949"/>
            <a:ext cx="9144000" cy="4105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90" name="Google Shape;90;p5"/>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91" name="Google Shape;91;p5"/>
          <p:cNvGrpSpPr/>
          <p:nvPr/>
        </p:nvGrpSpPr>
        <p:grpSpPr>
          <a:xfrm>
            <a:off x="85847" y="469368"/>
            <a:ext cx="8367885" cy="359313"/>
            <a:chOff x="274216" y="780591"/>
            <a:chExt cx="9372448" cy="479082"/>
          </a:xfrm>
        </p:grpSpPr>
        <p:sp>
          <p:nvSpPr>
            <p:cNvPr id="92" name="Google Shape;92;p5"/>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93" name="Google Shape;93;p5"/>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94" name="Google Shape;94;p5"/>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95" name="Google Shape;95;p5"/>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Refactorización</a:t>
            </a:r>
            <a:endParaRPr/>
          </a:p>
        </p:txBody>
      </p:sp>
      <p:sp>
        <p:nvSpPr>
          <p:cNvPr id="96" name="Google Shape;96;p5"/>
          <p:cNvSpPr/>
          <p:nvPr/>
        </p:nvSpPr>
        <p:spPr>
          <a:xfrm>
            <a:off x="235385" y="1006875"/>
            <a:ext cx="919891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u="sng">
                <a:solidFill>
                  <a:schemeClr val="dk1"/>
                </a:solidFill>
                <a:latin typeface="Calibri"/>
                <a:ea typeface="Calibri"/>
                <a:cs typeface="Calibri"/>
                <a:sym typeface="Calibri"/>
                <a:hlinkClick r:id="rId3">
                  <a:extLst>
                    <a:ext uri="{A12FA001-AC4F-418D-AE19-62706E023703}">
                      <ahyp:hlinkClr val="tx"/>
                    </a:ext>
                  </a:extLst>
                </a:hlinkClick>
              </a:rPr>
              <a:t>¿Qué es el </a:t>
            </a:r>
            <a:r>
              <a:rPr i="1" lang="es-ES" sz="1800" u="sng">
                <a:solidFill>
                  <a:schemeClr val="dk1"/>
                </a:solidFill>
                <a:latin typeface="Calibri"/>
                <a:ea typeface="Calibri"/>
                <a:cs typeface="Calibri"/>
                <a:sym typeface="Calibri"/>
                <a:hlinkClick r:id="rId4">
                  <a:extLst>
                    <a:ext uri="{A12FA001-AC4F-418D-AE19-62706E023703}">
                      <ahyp:hlinkClr val="tx"/>
                    </a:ext>
                  </a:extLst>
                </a:hlinkClick>
              </a:rPr>
              <a:t>Spaghetti Code</a:t>
            </a:r>
            <a:r>
              <a:rPr lang="es-ES" sz="1800" u="sng">
                <a:solidFill>
                  <a:schemeClr val="dk1"/>
                </a:solidFill>
                <a:latin typeface="Calibri"/>
                <a:ea typeface="Calibri"/>
                <a:cs typeface="Calibri"/>
                <a:sym typeface="Calibri"/>
                <a:hlinkClick r:id="rId5">
                  <a:extLst>
                    <a:ext uri="{A12FA001-AC4F-418D-AE19-62706E023703}">
                      <ahyp:hlinkClr val="tx"/>
                    </a:ext>
                  </a:extLst>
                </a:hlinkClick>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u="sng">
                <a:solidFill>
                  <a:schemeClr val="dk1"/>
                </a:solidFill>
                <a:latin typeface="Calibri"/>
                <a:ea typeface="Calibri"/>
                <a:cs typeface="Calibri"/>
                <a:sym typeface="Calibri"/>
                <a:hlinkClick r:id="rId6">
                  <a:extLst>
                    <a:ext uri="{A12FA001-AC4F-418D-AE19-62706E023703}">
                      <ahyp:hlinkClr val="tx"/>
                    </a:ext>
                  </a:extLst>
                </a:hlinkClick>
              </a:rPr>
              <a:t>Un ejemplo</a:t>
            </a:r>
            <a:endParaRPr sz="1800">
              <a:solidFill>
                <a:schemeClr val="dk1"/>
              </a:solidFill>
              <a:latin typeface="Calibri"/>
              <a:ea typeface="Calibri"/>
              <a:cs typeface="Calibri"/>
              <a:sym typeface="Calibri"/>
            </a:endParaRPr>
          </a:p>
        </p:txBody>
      </p:sp>
      <p:pic>
        <p:nvPicPr>
          <p:cNvPr descr="spaghetti code - Shamelessly stolen meme from the internet - devRant" id="97" name="Google Shape;97;p5"/>
          <p:cNvPicPr preferRelativeResize="0"/>
          <p:nvPr/>
        </p:nvPicPr>
        <p:blipFill rotWithShape="1">
          <a:blip r:embed="rId7">
            <a:alphaModFix/>
          </a:blip>
          <a:srcRect b="0" l="0" r="0" t="0"/>
          <a:stretch/>
        </p:blipFill>
        <p:spPr>
          <a:xfrm>
            <a:off x="6135743" y="1468540"/>
            <a:ext cx="3008257" cy="35404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103" name="Google Shape;103;p6"/>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104" name="Google Shape;104;p6"/>
          <p:cNvGrpSpPr/>
          <p:nvPr/>
        </p:nvGrpSpPr>
        <p:grpSpPr>
          <a:xfrm>
            <a:off x="85847" y="469368"/>
            <a:ext cx="8367885" cy="359313"/>
            <a:chOff x="274216" y="780591"/>
            <a:chExt cx="9372448" cy="479082"/>
          </a:xfrm>
        </p:grpSpPr>
        <p:sp>
          <p:nvSpPr>
            <p:cNvPr id="105" name="Google Shape;105;p6"/>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106" name="Google Shape;106;p6"/>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107" name="Google Shape;107;p6"/>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108" name="Google Shape;108;p6"/>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Refactorización</a:t>
            </a:r>
            <a:endParaRPr/>
          </a:p>
        </p:txBody>
      </p:sp>
      <p:sp>
        <p:nvSpPr>
          <p:cNvPr id="109" name="Google Shape;109;p6"/>
          <p:cNvSpPr/>
          <p:nvPr/>
        </p:nvSpPr>
        <p:spPr>
          <a:xfrm>
            <a:off x="235385" y="1006875"/>
            <a:ext cx="919891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u="sng">
                <a:solidFill>
                  <a:schemeClr val="dk1"/>
                </a:solidFill>
                <a:latin typeface="Calibri"/>
                <a:ea typeface="Calibri"/>
                <a:cs typeface="Calibri"/>
                <a:sym typeface="Calibri"/>
                <a:hlinkClick r:id="rId3">
                  <a:extLst>
                    <a:ext uri="{A12FA001-AC4F-418D-AE19-62706E023703}">
                      <ahyp:hlinkClr val="tx"/>
                    </a:ext>
                  </a:extLst>
                </a:hlinkClick>
              </a:rPr>
              <a:t>¿Qué es el </a:t>
            </a:r>
            <a:r>
              <a:rPr i="1" lang="es-ES" sz="1800" u="sng">
                <a:solidFill>
                  <a:schemeClr val="dk1"/>
                </a:solidFill>
                <a:latin typeface="Calibri"/>
                <a:ea typeface="Calibri"/>
                <a:cs typeface="Calibri"/>
                <a:sym typeface="Calibri"/>
                <a:hlinkClick r:id="rId4">
                  <a:extLst>
                    <a:ext uri="{A12FA001-AC4F-418D-AE19-62706E023703}">
                      <ahyp:hlinkClr val="tx"/>
                    </a:ext>
                  </a:extLst>
                </a:hlinkClick>
              </a:rPr>
              <a:t>Spaghetti Code</a:t>
            </a:r>
            <a:r>
              <a:rPr lang="es-ES" sz="1800" u="sng">
                <a:solidFill>
                  <a:schemeClr val="dk1"/>
                </a:solidFill>
                <a:latin typeface="Calibri"/>
                <a:ea typeface="Calibri"/>
                <a:cs typeface="Calibri"/>
                <a:sym typeface="Calibri"/>
                <a:hlinkClick r:id="rId5">
                  <a:extLst>
                    <a:ext uri="{A12FA001-AC4F-418D-AE19-62706E023703}">
                      <ahyp:hlinkClr val="tx"/>
                    </a:ext>
                  </a:extLst>
                </a:hlinkClick>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u="sng">
                <a:solidFill>
                  <a:schemeClr val="dk1"/>
                </a:solidFill>
                <a:latin typeface="Calibri"/>
                <a:ea typeface="Calibri"/>
                <a:cs typeface="Calibri"/>
                <a:sym typeface="Calibri"/>
                <a:hlinkClick r:id="rId6">
                  <a:extLst>
                    <a:ext uri="{A12FA001-AC4F-418D-AE19-62706E023703}">
                      <ahyp:hlinkClr val="tx"/>
                    </a:ext>
                  </a:extLst>
                </a:hlinkClick>
              </a:rPr>
              <a:t>Un ejemplo</a:t>
            </a:r>
            <a:endParaRPr sz="1800">
              <a:solidFill>
                <a:schemeClr val="dk1"/>
              </a:solidFill>
              <a:latin typeface="Calibri"/>
              <a:ea typeface="Calibri"/>
              <a:cs typeface="Calibri"/>
              <a:sym typeface="Calibri"/>
            </a:endParaRPr>
          </a:p>
        </p:txBody>
      </p:sp>
      <p:pic>
        <p:nvPicPr>
          <p:cNvPr descr="spaghetti code - Shamelessly stolen meme from the internet - devRant" id="110" name="Google Shape;110;p6"/>
          <p:cNvPicPr preferRelativeResize="0"/>
          <p:nvPr/>
        </p:nvPicPr>
        <p:blipFill rotWithShape="1">
          <a:blip r:embed="rId7">
            <a:alphaModFix/>
          </a:blip>
          <a:srcRect b="0" l="0" r="0" t="0"/>
          <a:stretch/>
        </p:blipFill>
        <p:spPr>
          <a:xfrm>
            <a:off x="6135743" y="1468540"/>
            <a:ext cx="3008257" cy="3540412"/>
          </a:xfrm>
          <a:prstGeom prst="rect">
            <a:avLst/>
          </a:prstGeom>
          <a:noFill/>
          <a:ln>
            <a:noFill/>
          </a:ln>
        </p:spPr>
      </p:pic>
      <p:pic>
        <p:nvPicPr>
          <p:cNvPr descr="Working as a software engineer : r/ProgrammerHumor" id="111" name="Google Shape;111;p6"/>
          <p:cNvPicPr preferRelativeResize="0"/>
          <p:nvPr/>
        </p:nvPicPr>
        <p:blipFill rotWithShape="1">
          <a:blip r:embed="rId8">
            <a:alphaModFix/>
          </a:blip>
          <a:srcRect b="0" l="0" r="0" t="0"/>
          <a:stretch/>
        </p:blipFill>
        <p:spPr>
          <a:xfrm>
            <a:off x="0" y="-253584"/>
            <a:ext cx="9198913"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117" name="Google Shape;117;p7"/>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118" name="Google Shape;118;p7"/>
          <p:cNvGrpSpPr/>
          <p:nvPr/>
        </p:nvGrpSpPr>
        <p:grpSpPr>
          <a:xfrm>
            <a:off x="85847" y="469368"/>
            <a:ext cx="8367885" cy="359313"/>
            <a:chOff x="274216" y="780591"/>
            <a:chExt cx="9372448" cy="479082"/>
          </a:xfrm>
        </p:grpSpPr>
        <p:sp>
          <p:nvSpPr>
            <p:cNvPr id="119" name="Google Shape;119;p7"/>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120" name="Google Shape;120;p7"/>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121" name="Google Shape;121;p7"/>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122" name="Google Shape;122;p7"/>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Refactorización: Limitaciones</a:t>
            </a:r>
            <a:endParaRPr/>
          </a:p>
        </p:txBody>
      </p:sp>
      <p:sp>
        <p:nvSpPr>
          <p:cNvPr id="123" name="Google Shape;123;p7"/>
          <p:cNvSpPr txBox="1"/>
          <p:nvPr/>
        </p:nvSpPr>
        <p:spPr>
          <a:xfrm>
            <a:off x="440725" y="977933"/>
            <a:ext cx="7992925" cy="3107133"/>
          </a:xfrm>
          <a:prstGeom prst="rect">
            <a:avLst/>
          </a:prstGeom>
          <a:noFill/>
          <a:ln>
            <a:noFill/>
          </a:ln>
        </p:spPr>
        <p:txBody>
          <a:bodyPr anchorCtr="0" anchor="t" bIns="45700" lIns="91425" spcFirstLastPara="1" rIns="91425" wrap="square" tIns="45700">
            <a:spAutoFit/>
          </a:bodyPr>
          <a:lstStyle/>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Un área problemática de la refactorización son las </a:t>
            </a:r>
            <a:r>
              <a:rPr b="1" lang="es-ES" sz="1100">
                <a:solidFill>
                  <a:schemeClr val="dk1"/>
                </a:solidFill>
                <a:latin typeface="Century Gothic"/>
                <a:ea typeface="Century Gothic"/>
                <a:cs typeface="Century Gothic"/>
                <a:sym typeface="Century Gothic"/>
              </a:rPr>
              <a:t>bases de datos. Una base de datos  presenta muchas dificultades para poder ser modificada, dado la gran cantidad de  interdependencias que soporta. </a:t>
            </a:r>
            <a:r>
              <a:rPr lang="es-ES" sz="1100">
                <a:solidFill>
                  <a:schemeClr val="dk1"/>
                </a:solidFill>
                <a:latin typeface="Century Gothic"/>
                <a:ea typeface="Century Gothic"/>
                <a:cs typeface="Century Gothic"/>
                <a:sym typeface="Century Gothic"/>
              </a:rPr>
              <a:t>Cualquier modificación que se requiera de las bases de datos, incluyendo modificación de esquema y migración de datos, puede ser una tarea muy costosa. Es por ello que la refactorización de una aplicación asociada a una base de datos, siempre será limitada, ya que la aplicación dependerá del diseño de la base de datos.</a:t>
            </a:r>
            <a:endParaRPr/>
          </a:p>
          <a:p>
            <a:pPr indent="-171450" lvl="0" marL="288000" marR="0" rtl="0" algn="just">
              <a:lnSpc>
                <a:spcPct val="150000"/>
              </a:lnSpc>
              <a:spcBef>
                <a:spcPts val="0"/>
              </a:spcBef>
              <a:spcAft>
                <a:spcPts val="0"/>
              </a:spcAft>
              <a:buClr>
                <a:srgbClr val="0071AA"/>
              </a:buClr>
              <a:buSzPts val="1100"/>
              <a:buFont typeface="Arial"/>
              <a:buChar char="•"/>
            </a:pPr>
            <a:r>
              <a:rPr b="1" lang="es-ES" sz="1100">
                <a:solidFill>
                  <a:schemeClr val="dk1"/>
                </a:solidFill>
                <a:latin typeface="Century Gothic"/>
                <a:ea typeface="Century Gothic"/>
                <a:cs typeface="Century Gothic"/>
                <a:sym typeface="Century Gothic"/>
              </a:rPr>
              <a:t>Interfaces. </a:t>
            </a:r>
            <a:r>
              <a:rPr lang="es-ES" sz="1100">
                <a:solidFill>
                  <a:schemeClr val="dk1"/>
                </a:solidFill>
                <a:latin typeface="Century Gothic"/>
                <a:ea typeface="Century Gothic"/>
                <a:cs typeface="Century Gothic"/>
                <a:sym typeface="Century Gothic"/>
              </a:rPr>
              <a:t>Cuando refactorizamos, estamos  modificando la estructura interna de un programa o de un método. El cambio interno no afecta al comportamiento ni a la interfaz. Sin embargo, si renombramos un método, hay que cambiar todas las referencias que se hacen a él. </a:t>
            </a:r>
            <a:r>
              <a:rPr b="1" lang="es-ES" sz="1100">
                <a:solidFill>
                  <a:schemeClr val="dk1"/>
                </a:solidFill>
                <a:latin typeface="Century Gothic"/>
                <a:ea typeface="Century Gothic"/>
                <a:cs typeface="Century Gothic"/>
                <a:sym typeface="Century Gothic"/>
              </a:rPr>
              <a:t>Siempre que se hace esto, se genera un problema si es una interfaz pública</a:t>
            </a:r>
            <a:r>
              <a:rPr lang="es-ES" sz="1100">
                <a:solidFill>
                  <a:schemeClr val="dk1"/>
                </a:solidFill>
                <a:latin typeface="Century Gothic"/>
                <a:ea typeface="Century Gothic"/>
                <a:cs typeface="Century Gothic"/>
                <a:sym typeface="Century Gothic"/>
              </a:rPr>
              <a:t>. Una solución es mantener las dos interfaces, la nueva y la vieja, ya que si es utilizada por otra clase o parte del proyecto, no podrá referenciarla.</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Es tiempo que se ha de emplear en refactorizar, al igual que con los test</a:t>
            </a:r>
            <a:endParaRPr/>
          </a:p>
          <a:p>
            <a:pPr indent="-171450" lvl="0" marL="288000" marR="0" rtl="0" algn="just">
              <a:lnSpc>
                <a:spcPct val="150000"/>
              </a:lnSpc>
              <a:spcBef>
                <a:spcPts val="0"/>
              </a:spcBef>
              <a:spcAft>
                <a:spcPts val="0"/>
              </a:spcAft>
              <a:buClr>
                <a:srgbClr val="0071AA"/>
              </a:buClr>
              <a:buSzPts val="1100"/>
              <a:buFont typeface="Arial"/>
              <a:buChar char="•"/>
            </a:pPr>
            <a:r>
              <a:rPr lang="es-ES" sz="1100">
                <a:solidFill>
                  <a:schemeClr val="dk1"/>
                </a:solidFill>
                <a:latin typeface="Century Gothic"/>
                <a:ea typeface="Century Gothic"/>
                <a:cs typeface="Century Gothic"/>
                <a:sym typeface="Century Gothic"/>
              </a:rPr>
              <a:t>¿Y si quien refactoriza es alguien diferente al que ha programado?</a:t>
            </a:r>
            <a:endParaRPr/>
          </a:p>
        </p:txBody>
      </p:sp>
      <p:pic>
        <p:nvPicPr>
          <p:cNvPr descr="Spaghetti code - devRant" id="124" name="Google Shape;124;p7"/>
          <p:cNvPicPr preferRelativeResize="0"/>
          <p:nvPr/>
        </p:nvPicPr>
        <p:blipFill rotWithShape="1">
          <a:blip r:embed="rId3">
            <a:alphaModFix/>
          </a:blip>
          <a:srcRect b="0" l="0" r="0" t="0"/>
          <a:stretch/>
        </p:blipFill>
        <p:spPr>
          <a:xfrm>
            <a:off x="6516216" y="3279805"/>
            <a:ext cx="2627784" cy="17890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130" name="Google Shape;130;p8"/>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131" name="Google Shape;131;p8"/>
          <p:cNvGrpSpPr/>
          <p:nvPr/>
        </p:nvGrpSpPr>
        <p:grpSpPr>
          <a:xfrm>
            <a:off x="85847" y="469368"/>
            <a:ext cx="8367885" cy="359313"/>
            <a:chOff x="274216" y="780591"/>
            <a:chExt cx="9372448" cy="479082"/>
          </a:xfrm>
        </p:grpSpPr>
        <p:sp>
          <p:nvSpPr>
            <p:cNvPr id="132" name="Google Shape;132;p8"/>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133" name="Google Shape;133;p8"/>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134" name="Google Shape;134;p8"/>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135" name="Google Shape;135;p8"/>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Refactorización</a:t>
            </a:r>
            <a:endParaRPr/>
          </a:p>
        </p:txBody>
      </p:sp>
      <p:pic>
        <p:nvPicPr>
          <p:cNvPr id="136" name="Google Shape;136;p8"/>
          <p:cNvPicPr preferRelativeResize="0"/>
          <p:nvPr/>
        </p:nvPicPr>
        <p:blipFill rotWithShape="1">
          <a:blip r:embed="rId3">
            <a:alphaModFix/>
          </a:blip>
          <a:srcRect b="0" l="0" r="0" t="0"/>
          <a:stretch/>
        </p:blipFill>
        <p:spPr>
          <a:xfrm>
            <a:off x="142645" y="351454"/>
            <a:ext cx="8126860" cy="44323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idx="12" type="sldNum"/>
          </p:nvPr>
        </p:nvSpPr>
        <p:spPr>
          <a:xfrm>
            <a:off x="0" y="4889916"/>
            <a:ext cx="539262" cy="27410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fld id="{00000000-1234-1234-1234-123412341234}" type="slidenum">
              <a:rPr lang="es-ES" sz="1800">
                <a:solidFill>
                  <a:srgbClr val="FFFFFF"/>
                </a:solidFill>
                <a:latin typeface="Century Gothic"/>
                <a:ea typeface="Century Gothic"/>
                <a:cs typeface="Century Gothic"/>
                <a:sym typeface="Century Gothic"/>
              </a:rPr>
              <a:t>‹#›</a:t>
            </a:fld>
            <a:endParaRPr sz="1800">
              <a:solidFill>
                <a:srgbClr val="FFFFFF"/>
              </a:solidFill>
              <a:latin typeface="Century Gothic"/>
              <a:ea typeface="Century Gothic"/>
              <a:cs typeface="Century Gothic"/>
              <a:sym typeface="Century Gothic"/>
            </a:endParaRPr>
          </a:p>
        </p:txBody>
      </p:sp>
      <p:sp>
        <p:nvSpPr>
          <p:cNvPr id="142" name="Google Shape;142;p9"/>
          <p:cNvSpPr txBox="1"/>
          <p:nvPr>
            <p:ph type="title"/>
          </p:nvPr>
        </p:nvSpPr>
        <p:spPr>
          <a:xfrm>
            <a:off x="179340" y="114346"/>
            <a:ext cx="7295612" cy="265922"/>
          </a:xfrm>
          <a:prstGeom prst="rect">
            <a:avLst/>
          </a:prstGeom>
          <a:noFill/>
          <a:ln>
            <a:noFill/>
          </a:ln>
        </p:spPr>
        <p:txBody>
          <a:bodyPr anchorCtr="0" anchor="ctr" bIns="49475" lIns="98975" spcFirstLastPara="1" rIns="98975" wrap="square" tIns="49475">
            <a:noAutofit/>
          </a:bodyPr>
          <a:lstStyle/>
          <a:p>
            <a:pPr indent="0" lvl="0" marL="0" rtl="0" algn="l">
              <a:lnSpc>
                <a:spcPct val="90000"/>
              </a:lnSpc>
              <a:spcBef>
                <a:spcPts val="0"/>
              </a:spcBef>
              <a:spcAft>
                <a:spcPts val="0"/>
              </a:spcAft>
              <a:buClr>
                <a:schemeClr val="lt1"/>
              </a:buClr>
              <a:buSzPts val="1400"/>
              <a:buFont typeface="Century Gothic"/>
              <a:buNone/>
            </a:pPr>
            <a:r>
              <a:rPr lang="es-ES"/>
              <a:t>7. Optimización y documentación</a:t>
            </a:r>
            <a:endParaRPr/>
          </a:p>
        </p:txBody>
      </p:sp>
      <p:grpSp>
        <p:nvGrpSpPr>
          <p:cNvPr id="143" name="Google Shape;143;p9"/>
          <p:cNvGrpSpPr/>
          <p:nvPr/>
        </p:nvGrpSpPr>
        <p:grpSpPr>
          <a:xfrm>
            <a:off x="85847" y="469368"/>
            <a:ext cx="8367885" cy="359313"/>
            <a:chOff x="274216" y="780591"/>
            <a:chExt cx="9372448" cy="479082"/>
          </a:xfrm>
        </p:grpSpPr>
        <p:sp>
          <p:nvSpPr>
            <p:cNvPr id="144" name="Google Shape;144;p9"/>
            <p:cNvSpPr/>
            <p:nvPr/>
          </p:nvSpPr>
          <p:spPr>
            <a:xfrm rot="-5400000">
              <a:off x="327258" y="892742"/>
              <a:ext cx="398881" cy="334981"/>
            </a:xfrm>
            <a:prstGeom prst="rtTriangle">
              <a:avLst/>
            </a:prstGeom>
            <a:solidFill>
              <a:srgbClr val="0071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sp>
          <p:nvSpPr>
            <p:cNvPr id="145" name="Google Shape;145;p9"/>
            <p:cNvSpPr/>
            <p:nvPr/>
          </p:nvSpPr>
          <p:spPr>
            <a:xfrm rot="-5400000">
              <a:off x="242266" y="812541"/>
              <a:ext cx="398881" cy="334981"/>
            </a:xfrm>
            <a:prstGeom prst="rtTriangle">
              <a:avLst/>
            </a:prstGeom>
            <a:solidFill>
              <a:srgbClr val="0071A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FFFFFF"/>
                </a:solidFill>
                <a:latin typeface="Century Gothic"/>
                <a:ea typeface="Century Gothic"/>
                <a:cs typeface="Century Gothic"/>
                <a:sym typeface="Century Gothic"/>
              </a:endParaRPr>
            </a:p>
          </p:txBody>
        </p:sp>
        <p:cxnSp>
          <p:nvCxnSpPr>
            <p:cNvPr id="146" name="Google Shape;146;p9"/>
            <p:cNvCxnSpPr/>
            <p:nvPr/>
          </p:nvCxnSpPr>
          <p:spPr>
            <a:xfrm>
              <a:off x="790664" y="1246973"/>
              <a:ext cx="8856000" cy="0"/>
            </a:xfrm>
            <a:prstGeom prst="straightConnector1">
              <a:avLst/>
            </a:prstGeom>
            <a:noFill/>
            <a:ln cap="flat" cmpd="sng" w="9525">
              <a:solidFill>
                <a:srgbClr val="D0CECE"/>
              </a:solidFill>
              <a:prstDash val="solid"/>
              <a:miter lim="800000"/>
              <a:headEnd len="sm" w="sm" type="none"/>
              <a:tailEnd len="sm" w="sm" type="none"/>
            </a:ln>
          </p:spPr>
        </p:cxnSp>
      </p:grpSp>
      <p:sp>
        <p:nvSpPr>
          <p:cNvPr id="147" name="Google Shape;147;p9"/>
          <p:cNvSpPr txBox="1"/>
          <p:nvPr/>
        </p:nvSpPr>
        <p:spPr>
          <a:xfrm>
            <a:off x="560336" y="562650"/>
            <a:ext cx="7945004" cy="268274"/>
          </a:xfrm>
          <a:prstGeom prst="rect">
            <a:avLst/>
          </a:prstGeom>
          <a:noFill/>
          <a:ln>
            <a:noFill/>
          </a:ln>
        </p:spPr>
        <p:txBody>
          <a:bodyPr anchorCtr="0" anchor="t" bIns="42175" lIns="84375" spcFirstLastPara="1" rIns="84375" wrap="square" tIns="42175">
            <a:spAutoFit/>
          </a:bodyPr>
          <a:lstStyle/>
          <a:p>
            <a:pPr indent="0" lvl="0" marL="0" marR="0" rtl="0" algn="l">
              <a:lnSpc>
                <a:spcPct val="120000"/>
              </a:lnSpc>
              <a:spcBef>
                <a:spcPts val="0"/>
              </a:spcBef>
              <a:spcAft>
                <a:spcPts val="0"/>
              </a:spcAft>
              <a:buNone/>
            </a:pPr>
            <a:r>
              <a:rPr b="1" lang="es-ES" sz="1100">
                <a:solidFill>
                  <a:srgbClr val="2E75B5"/>
                </a:solidFill>
                <a:latin typeface="Century Gothic"/>
                <a:ea typeface="Century Gothic"/>
                <a:cs typeface="Century Gothic"/>
                <a:sym typeface="Century Gothic"/>
              </a:rPr>
              <a:t>Refactorización</a:t>
            </a:r>
            <a:endParaRPr/>
          </a:p>
        </p:txBody>
      </p:sp>
      <p:pic>
        <p:nvPicPr>
          <p:cNvPr id="148" name="Google Shape;148;p9"/>
          <p:cNvPicPr preferRelativeResize="0"/>
          <p:nvPr/>
        </p:nvPicPr>
        <p:blipFill rotWithShape="1">
          <a:blip r:embed="rId3">
            <a:alphaModFix/>
          </a:blip>
          <a:srcRect b="0" l="0" r="0" t="0"/>
          <a:stretch/>
        </p:blipFill>
        <p:spPr>
          <a:xfrm>
            <a:off x="0" y="-21824"/>
            <a:ext cx="3137535"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SDG 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0_Personalizza struttura">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9_Personalizza struttura">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2016-07-07T09:32:57Z</dcterms:created>
  <dc:creator>Manuel García Bernal</dc:creator>
</cp:coreProperties>
</file>