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23" roundtripDataSignature="AMtx7mjQSsVK829eBWvJnJ7jX/jI3eY88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1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2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7"/>
          <p:cNvSpPr/>
          <p:nvPr>
            <p:ph idx="2" type="pic"/>
          </p:nvPr>
        </p:nvSpPr>
        <p:spPr>
          <a:xfrm>
            <a:off x="5183188" y="987425"/>
            <a:ext cx="6172200" cy="4873625"/>
          </a:xfrm>
          <a:prstGeom prst="rect">
            <a:avLst/>
          </a:prstGeom>
          <a:noFill/>
          <a:ln>
            <a:noFill/>
          </a:ln>
        </p:spPr>
      </p:sp>
      <p:sp>
        <p:nvSpPr>
          <p:cNvPr id="68" name="Google Shape;68;p2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9.png"/><Relationship Id="rId4" Type="http://schemas.openxmlformats.org/officeDocument/2006/relationships/image" Target="../media/image11.png"/><Relationship Id="rId5" Type="http://schemas.openxmlformats.org/officeDocument/2006/relationships/image" Target="../media/image3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6.png"/><Relationship Id="rId4" Type="http://schemas.openxmlformats.org/officeDocument/2006/relationships/image" Target="../media/image25.png"/><Relationship Id="rId5" Type="http://schemas.openxmlformats.org/officeDocument/2006/relationships/image" Target="../media/image30.png"/><Relationship Id="rId6" Type="http://schemas.openxmlformats.org/officeDocument/2006/relationships/image" Target="../media/image21.png"/><Relationship Id="rId7" Type="http://schemas.openxmlformats.org/officeDocument/2006/relationships/image" Target="../media/image32.png"/><Relationship Id="rId8"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7.png"/><Relationship Id="rId4" Type="http://schemas.openxmlformats.org/officeDocument/2006/relationships/image" Target="../media/image35.png"/><Relationship Id="rId5"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1.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8.png"/><Relationship Id="rId5"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3.png"/><Relationship Id="rId4" Type="http://schemas.openxmlformats.org/officeDocument/2006/relationships/image" Target="../media/image22.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7818226" y="231051"/>
            <a:ext cx="4090288" cy="715089"/>
          </a:xfrm>
          <a:prstGeom prst="roundRect">
            <a:avLst>
              <a:gd fmla="val 16667" name="adj"/>
            </a:avLst>
          </a:prstGeom>
          <a:solidFill>
            <a:srgbClr val="00B0F0"/>
          </a:solidFill>
          <a:ln cap="flat" cmpd="sng" w="9525">
            <a:solidFill>
              <a:srgbClr val="00206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3600" u="none" cap="none" strike="noStrike">
                <a:solidFill>
                  <a:schemeClr val="dk1"/>
                </a:solidFill>
                <a:latin typeface="Arial"/>
                <a:ea typeface="Arial"/>
                <a:cs typeface="Arial"/>
                <a:sym typeface="Arial"/>
              </a:rPr>
              <a:t>Ámbito de variables</a:t>
            </a:r>
            <a:endParaRPr/>
          </a:p>
        </p:txBody>
      </p:sp>
      <p:pic>
        <p:nvPicPr>
          <p:cNvPr descr="Resultado de imagen de scope variable c#" id="89" name="Google Shape;89;p1"/>
          <p:cNvPicPr preferRelativeResize="0"/>
          <p:nvPr/>
        </p:nvPicPr>
        <p:blipFill rotWithShape="1">
          <a:blip r:embed="rId3">
            <a:alphaModFix/>
          </a:blip>
          <a:srcRect b="0" l="0" r="0" t="0"/>
          <a:stretch/>
        </p:blipFill>
        <p:spPr>
          <a:xfrm>
            <a:off x="873026" y="1201346"/>
            <a:ext cx="8791479" cy="533038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10"/>
          <p:cNvPicPr preferRelativeResize="0"/>
          <p:nvPr/>
        </p:nvPicPr>
        <p:blipFill rotWithShape="1">
          <a:blip r:embed="rId3">
            <a:alphaModFix/>
          </a:blip>
          <a:srcRect b="0" l="0" r="0" t="0"/>
          <a:stretch/>
        </p:blipFill>
        <p:spPr>
          <a:xfrm>
            <a:off x="7598605" y="2394512"/>
            <a:ext cx="2228850" cy="1447800"/>
          </a:xfrm>
          <a:prstGeom prst="rect">
            <a:avLst/>
          </a:prstGeom>
          <a:noFill/>
          <a:ln>
            <a:noFill/>
          </a:ln>
        </p:spPr>
      </p:pic>
      <p:pic>
        <p:nvPicPr>
          <p:cNvPr id="161" name="Google Shape;161;p10"/>
          <p:cNvPicPr preferRelativeResize="0"/>
          <p:nvPr/>
        </p:nvPicPr>
        <p:blipFill rotWithShape="1">
          <a:blip r:embed="rId4">
            <a:alphaModFix/>
          </a:blip>
          <a:srcRect b="0" l="0" r="0" t="0"/>
          <a:stretch/>
        </p:blipFill>
        <p:spPr>
          <a:xfrm>
            <a:off x="8087824" y="3995737"/>
            <a:ext cx="3248025" cy="552450"/>
          </a:xfrm>
          <a:prstGeom prst="rect">
            <a:avLst/>
          </a:prstGeom>
          <a:noFill/>
          <a:ln>
            <a:noFill/>
          </a:ln>
        </p:spPr>
      </p:pic>
      <p:sp>
        <p:nvSpPr>
          <p:cNvPr id="162" name="Google Shape;162;p10"/>
          <p:cNvSpPr/>
          <p:nvPr/>
        </p:nvSpPr>
        <p:spPr>
          <a:xfrm>
            <a:off x="5541818" y="231051"/>
            <a:ext cx="6366696" cy="715089"/>
          </a:xfrm>
          <a:prstGeom prst="roundRect">
            <a:avLst>
              <a:gd fmla="val 16667" name="adj"/>
            </a:avLst>
          </a:prstGeom>
          <a:solidFill>
            <a:srgbClr val="00B0F0"/>
          </a:solidFill>
          <a:ln cap="flat" cmpd="sng" w="9525">
            <a:solidFill>
              <a:srgbClr val="00206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ES" sz="3600">
                <a:solidFill>
                  <a:schemeClr val="dk1"/>
                </a:solidFill>
                <a:latin typeface="Arial"/>
                <a:ea typeface="Arial"/>
                <a:cs typeface="Arial"/>
                <a:sym typeface="Arial"/>
              </a:rPr>
              <a:t>Estructuras de datos complejas</a:t>
            </a:r>
            <a:endParaRPr sz="3600">
              <a:solidFill>
                <a:schemeClr val="dk1"/>
              </a:solidFill>
              <a:latin typeface="Arial"/>
              <a:ea typeface="Arial"/>
              <a:cs typeface="Arial"/>
              <a:sym typeface="Arial"/>
            </a:endParaRPr>
          </a:p>
        </p:txBody>
      </p:sp>
      <p:sp>
        <p:nvSpPr>
          <p:cNvPr id="163" name="Google Shape;163;p10"/>
          <p:cNvSpPr txBox="1"/>
          <p:nvPr/>
        </p:nvSpPr>
        <p:spPr>
          <a:xfrm>
            <a:off x="954046" y="1439166"/>
            <a:ext cx="6161129" cy="35394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chemeClr val="dk1"/>
                </a:solidFill>
                <a:latin typeface="Arial"/>
                <a:ea typeface="Arial"/>
                <a:cs typeface="Arial"/>
                <a:sym typeface="Arial"/>
              </a:rPr>
              <a:t>También podemos definir la estructura dentro de una clase, y acceder a sus datos desde otra, generado una nueva variable, pero siempre que esté definida como public.</a:t>
            </a:r>
            <a:endParaRPr/>
          </a:p>
          <a:p>
            <a:pPr indent="0" lvl="0" marL="0" marR="0" rtl="0" algn="l">
              <a:spcBef>
                <a:spcPts val="0"/>
              </a:spcBef>
              <a:spcAft>
                <a:spcPts val="0"/>
              </a:spcAft>
              <a:buNone/>
            </a:pPr>
            <a:r>
              <a:t/>
            </a:r>
            <a:endParaRPr sz="2800">
              <a:solidFill>
                <a:schemeClr val="dk1"/>
              </a:solidFill>
              <a:latin typeface="Arial"/>
              <a:ea typeface="Arial"/>
              <a:cs typeface="Arial"/>
              <a:sym typeface="Arial"/>
            </a:endParaRPr>
          </a:p>
          <a:p>
            <a:pPr indent="0" lvl="0" marL="0" marR="0" rtl="0" algn="l">
              <a:spcBef>
                <a:spcPts val="0"/>
              </a:spcBef>
              <a:spcAft>
                <a:spcPts val="0"/>
              </a:spcAft>
              <a:buNone/>
            </a:pPr>
            <a:r>
              <a:rPr lang="es-ES" sz="2800">
                <a:solidFill>
                  <a:schemeClr val="dk1"/>
                </a:solidFill>
                <a:latin typeface="Arial"/>
                <a:ea typeface="Arial"/>
                <a:cs typeface="Arial"/>
                <a:sym typeface="Arial"/>
              </a:rPr>
              <a:t>Haremos referencia a la clase en la que está definida la estructura de datos.</a:t>
            </a:r>
            <a:endParaRPr sz="28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11"/>
          <p:cNvPicPr preferRelativeResize="0"/>
          <p:nvPr/>
        </p:nvPicPr>
        <p:blipFill rotWithShape="1">
          <a:blip r:embed="rId3">
            <a:alphaModFix/>
          </a:blip>
          <a:srcRect b="0" l="0" r="0" t="0"/>
          <a:stretch/>
        </p:blipFill>
        <p:spPr>
          <a:xfrm>
            <a:off x="7442535" y="1399172"/>
            <a:ext cx="4076700" cy="2543175"/>
          </a:xfrm>
          <a:prstGeom prst="rect">
            <a:avLst/>
          </a:prstGeom>
          <a:noFill/>
          <a:ln>
            <a:noFill/>
          </a:ln>
        </p:spPr>
      </p:pic>
      <p:pic>
        <p:nvPicPr>
          <p:cNvPr id="169" name="Google Shape;169;p11"/>
          <p:cNvPicPr preferRelativeResize="0"/>
          <p:nvPr/>
        </p:nvPicPr>
        <p:blipFill rotWithShape="1">
          <a:blip r:embed="rId4">
            <a:alphaModFix/>
          </a:blip>
          <a:srcRect b="0" l="0" r="0" t="0"/>
          <a:stretch/>
        </p:blipFill>
        <p:spPr>
          <a:xfrm>
            <a:off x="7808495" y="4003256"/>
            <a:ext cx="2876550" cy="1066800"/>
          </a:xfrm>
          <a:prstGeom prst="rect">
            <a:avLst/>
          </a:prstGeom>
          <a:noFill/>
          <a:ln>
            <a:noFill/>
          </a:ln>
        </p:spPr>
      </p:pic>
      <p:pic>
        <p:nvPicPr>
          <p:cNvPr id="170" name="Google Shape;170;p11"/>
          <p:cNvPicPr preferRelativeResize="0"/>
          <p:nvPr/>
        </p:nvPicPr>
        <p:blipFill rotWithShape="1">
          <a:blip r:embed="rId5">
            <a:alphaModFix/>
          </a:blip>
          <a:srcRect b="0" l="0" r="0" t="0"/>
          <a:stretch/>
        </p:blipFill>
        <p:spPr>
          <a:xfrm>
            <a:off x="10180220" y="5247272"/>
            <a:ext cx="1009650" cy="819150"/>
          </a:xfrm>
          <a:prstGeom prst="rect">
            <a:avLst/>
          </a:prstGeom>
          <a:noFill/>
          <a:ln>
            <a:noFill/>
          </a:ln>
        </p:spPr>
      </p:pic>
      <p:sp>
        <p:nvSpPr>
          <p:cNvPr id="171" name="Google Shape;171;p11"/>
          <p:cNvSpPr/>
          <p:nvPr/>
        </p:nvSpPr>
        <p:spPr>
          <a:xfrm>
            <a:off x="561855" y="202916"/>
            <a:ext cx="6366696" cy="715089"/>
          </a:xfrm>
          <a:prstGeom prst="roundRect">
            <a:avLst>
              <a:gd fmla="val 16667" name="adj"/>
            </a:avLst>
          </a:prstGeom>
          <a:solidFill>
            <a:srgbClr val="00B0F0"/>
          </a:solidFill>
          <a:ln cap="flat" cmpd="sng" w="9525">
            <a:solidFill>
              <a:srgbClr val="00206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ES" sz="3600">
                <a:solidFill>
                  <a:schemeClr val="dk1"/>
                </a:solidFill>
                <a:latin typeface="Arial"/>
                <a:ea typeface="Arial"/>
                <a:cs typeface="Arial"/>
                <a:sym typeface="Arial"/>
              </a:rPr>
              <a:t>Estructuras de datos complejas</a:t>
            </a:r>
            <a:endParaRPr sz="3600">
              <a:solidFill>
                <a:schemeClr val="dk1"/>
              </a:solidFill>
              <a:latin typeface="Arial"/>
              <a:ea typeface="Arial"/>
              <a:cs typeface="Arial"/>
              <a:sym typeface="Arial"/>
            </a:endParaRPr>
          </a:p>
        </p:txBody>
      </p:sp>
      <p:sp>
        <p:nvSpPr>
          <p:cNvPr id="172" name="Google Shape;172;p11"/>
          <p:cNvSpPr txBox="1"/>
          <p:nvPr/>
        </p:nvSpPr>
        <p:spPr>
          <a:xfrm>
            <a:off x="954046" y="1439166"/>
            <a:ext cx="6161129" cy="49552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chemeClr val="dk1"/>
                </a:solidFill>
                <a:latin typeface="Arial"/>
                <a:ea typeface="Arial"/>
                <a:cs typeface="Arial"/>
                <a:sym typeface="Arial"/>
              </a:rPr>
              <a:t>En C# disponemos de un tipo de datos genérico que es la Lista (List).</a:t>
            </a:r>
            <a:endParaRPr/>
          </a:p>
          <a:p>
            <a:pPr indent="0" lvl="0" marL="0" marR="0" rtl="0" algn="l">
              <a:spcBef>
                <a:spcPts val="0"/>
              </a:spcBef>
              <a:spcAft>
                <a:spcPts val="0"/>
              </a:spcAft>
              <a:buNone/>
            </a:pPr>
            <a:r>
              <a:rPr lang="es-ES" sz="2800">
                <a:solidFill>
                  <a:schemeClr val="dk1"/>
                </a:solidFill>
                <a:latin typeface="Arial"/>
                <a:ea typeface="Arial"/>
                <a:cs typeface="Arial"/>
                <a:sym typeface="Arial"/>
              </a:rPr>
              <a:t>Este tipo de dato nos permite manejar de forma sencilla colecciones de datos, aportando múltiples procedimientos ya implementados para su manejo.</a:t>
            </a:r>
            <a:endParaRPr/>
          </a:p>
          <a:p>
            <a:pPr indent="0" lvl="0" marL="0" marR="0" rtl="0" algn="l">
              <a:spcBef>
                <a:spcPts val="0"/>
              </a:spcBef>
              <a:spcAft>
                <a:spcPts val="0"/>
              </a:spcAft>
              <a:buNone/>
            </a:pPr>
            <a:r>
              <a:t/>
            </a:r>
            <a:endParaRPr sz="2800">
              <a:solidFill>
                <a:schemeClr val="dk1"/>
              </a:solidFill>
              <a:latin typeface="Arial"/>
              <a:ea typeface="Arial"/>
              <a:cs typeface="Arial"/>
              <a:sym typeface="Arial"/>
            </a:endParaRPr>
          </a:p>
          <a:p>
            <a:pPr indent="0" lvl="0" marL="0" marR="0" rtl="0" algn="l">
              <a:spcBef>
                <a:spcPts val="0"/>
              </a:spcBef>
              <a:spcAft>
                <a:spcPts val="0"/>
              </a:spcAft>
              <a:buNone/>
            </a:pPr>
            <a:r>
              <a:rPr lang="es-ES" sz="2400">
                <a:solidFill>
                  <a:schemeClr val="dk1"/>
                </a:solidFill>
                <a:latin typeface="Arial"/>
                <a:ea typeface="Arial"/>
                <a:cs typeface="Arial"/>
                <a:sym typeface="Arial"/>
              </a:rPr>
              <a:t>Como vemos en nuestro ejemplo, implementamos una lista de string. A dicha lista podemos añadir elementos mediante un procedimiento aportado, así como recorrerla mediante un foreach.</a:t>
            </a:r>
            <a:endParaRPr sz="24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12"/>
          <p:cNvPicPr preferRelativeResize="0"/>
          <p:nvPr/>
        </p:nvPicPr>
        <p:blipFill rotWithShape="1">
          <a:blip r:embed="rId3">
            <a:alphaModFix/>
          </a:blip>
          <a:srcRect b="0" l="0" r="0" t="0"/>
          <a:stretch/>
        </p:blipFill>
        <p:spPr>
          <a:xfrm>
            <a:off x="6865027" y="1867225"/>
            <a:ext cx="4600575" cy="1390650"/>
          </a:xfrm>
          <a:prstGeom prst="rect">
            <a:avLst/>
          </a:prstGeom>
          <a:noFill/>
          <a:ln>
            <a:noFill/>
          </a:ln>
        </p:spPr>
      </p:pic>
      <p:pic>
        <p:nvPicPr>
          <p:cNvPr id="178" name="Google Shape;178;p12"/>
          <p:cNvPicPr preferRelativeResize="0"/>
          <p:nvPr/>
        </p:nvPicPr>
        <p:blipFill rotWithShape="1">
          <a:blip r:embed="rId4">
            <a:alphaModFix/>
          </a:blip>
          <a:srcRect b="0" l="0" r="0" t="0"/>
          <a:stretch/>
        </p:blipFill>
        <p:spPr>
          <a:xfrm>
            <a:off x="7115175" y="3314117"/>
            <a:ext cx="4657725" cy="1314450"/>
          </a:xfrm>
          <a:prstGeom prst="rect">
            <a:avLst/>
          </a:prstGeom>
          <a:noFill/>
          <a:ln>
            <a:noFill/>
          </a:ln>
        </p:spPr>
      </p:pic>
      <p:pic>
        <p:nvPicPr>
          <p:cNvPr id="179" name="Google Shape;179;p12"/>
          <p:cNvPicPr preferRelativeResize="0"/>
          <p:nvPr/>
        </p:nvPicPr>
        <p:blipFill rotWithShape="1">
          <a:blip r:embed="rId5">
            <a:alphaModFix/>
          </a:blip>
          <a:srcRect b="0" l="0" r="0" t="0"/>
          <a:stretch/>
        </p:blipFill>
        <p:spPr>
          <a:xfrm>
            <a:off x="7365089" y="4684809"/>
            <a:ext cx="4543425" cy="1323975"/>
          </a:xfrm>
          <a:prstGeom prst="rect">
            <a:avLst/>
          </a:prstGeom>
          <a:noFill/>
          <a:ln>
            <a:noFill/>
          </a:ln>
        </p:spPr>
      </p:pic>
      <p:sp>
        <p:nvSpPr>
          <p:cNvPr id="180" name="Google Shape;180;p12"/>
          <p:cNvSpPr/>
          <p:nvPr/>
        </p:nvSpPr>
        <p:spPr>
          <a:xfrm>
            <a:off x="5541818" y="231051"/>
            <a:ext cx="6366696" cy="715089"/>
          </a:xfrm>
          <a:prstGeom prst="roundRect">
            <a:avLst>
              <a:gd fmla="val 16667" name="adj"/>
            </a:avLst>
          </a:prstGeom>
          <a:solidFill>
            <a:srgbClr val="00B0F0"/>
          </a:solidFill>
          <a:ln cap="flat" cmpd="sng" w="9525">
            <a:solidFill>
              <a:srgbClr val="00206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ES" sz="3600">
                <a:solidFill>
                  <a:schemeClr val="dk1"/>
                </a:solidFill>
                <a:latin typeface="Arial"/>
                <a:ea typeface="Arial"/>
                <a:cs typeface="Arial"/>
                <a:sym typeface="Arial"/>
              </a:rPr>
              <a:t>Estructuras de datos complejas</a:t>
            </a:r>
            <a:endParaRPr sz="3600">
              <a:solidFill>
                <a:schemeClr val="dk1"/>
              </a:solidFill>
              <a:latin typeface="Arial"/>
              <a:ea typeface="Arial"/>
              <a:cs typeface="Arial"/>
              <a:sym typeface="Arial"/>
            </a:endParaRPr>
          </a:p>
        </p:txBody>
      </p:sp>
      <p:sp>
        <p:nvSpPr>
          <p:cNvPr id="181" name="Google Shape;181;p12"/>
          <p:cNvSpPr txBox="1"/>
          <p:nvPr/>
        </p:nvSpPr>
        <p:spPr>
          <a:xfrm>
            <a:off x="954046" y="1439166"/>
            <a:ext cx="6161129"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chemeClr val="dk1"/>
                </a:solidFill>
                <a:latin typeface="Arial"/>
                <a:ea typeface="Arial"/>
                <a:cs typeface="Arial"/>
                <a:sym typeface="Arial"/>
              </a:rPr>
              <a:t>En nuestro ejemplo, definimos lista de enteros, decimales y string, y vemos como, en todos los casos, se implementan procedimientos para su gestión.</a:t>
            </a:r>
            <a:endParaRPr sz="24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13"/>
          <p:cNvPicPr preferRelativeResize="0"/>
          <p:nvPr/>
        </p:nvPicPr>
        <p:blipFill rotWithShape="1">
          <a:blip r:embed="rId3">
            <a:alphaModFix/>
          </a:blip>
          <a:srcRect b="0" l="0" r="0" t="0"/>
          <a:stretch/>
        </p:blipFill>
        <p:spPr>
          <a:xfrm>
            <a:off x="4369225" y="2201502"/>
            <a:ext cx="4581525" cy="685800"/>
          </a:xfrm>
          <a:prstGeom prst="rect">
            <a:avLst/>
          </a:prstGeom>
          <a:noFill/>
          <a:ln>
            <a:noFill/>
          </a:ln>
        </p:spPr>
      </p:pic>
      <p:pic>
        <p:nvPicPr>
          <p:cNvPr id="187" name="Google Shape;187;p13"/>
          <p:cNvPicPr preferRelativeResize="0"/>
          <p:nvPr/>
        </p:nvPicPr>
        <p:blipFill rotWithShape="1">
          <a:blip r:embed="rId4">
            <a:alphaModFix/>
          </a:blip>
          <a:srcRect b="0" l="0" r="0" t="0"/>
          <a:stretch/>
        </p:blipFill>
        <p:spPr>
          <a:xfrm>
            <a:off x="4618380" y="2887302"/>
            <a:ext cx="6200775" cy="790575"/>
          </a:xfrm>
          <a:prstGeom prst="rect">
            <a:avLst/>
          </a:prstGeom>
          <a:noFill/>
          <a:ln>
            <a:noFill/>
          </a:ln>
        </p:spPr>
      </p:pic>
      <p:pic>
        <p:nvPicPr>
          <p:cNvPr id="188" name="Google Shape;188;p13"/>
          <p:cNvPicPr preferRelativeResize="0"/>
          <p:nvPr/>
        </p:nvPicPr>
        <p:blipFill rotWithShape="1">
          <a:blip r:embed="rId5">
            <a:alphaModFix/>
          </a:blip>
          <a:srcRect b="0" l="0" r="0" t="0"/>
          <a:stretch/>
        </p:blipFill>
        <p:spPr>
          <a:xfrm>
            <a:off x="4923179" y="3646077"/>
            <a:ext cx="5591175" cy="704850"/>
          </a:xfrm>
          <a:prstGeom prst="rect">
            <a:avLst/>
          </a:prstGeom>
          <a:noFill/>
          <a:ln>
            <a:noFill/>
          </a:ln>
        </p:spPr>
      </p:pic>
      <p:pic>
        <p:nvPicPr>
          <p:cNvPr id="189" name="Google Shape;189;p13"/>
          <p:cNvPicPr preferRelativeResize="0"/>
          <p:nvPr/>
        </p:nvPicPr>
        <p:blipFill rotWithShape="1">
          <a:blip r:embed="rId6">
            <a:alphaModFix/>
          </a:blip>
          <a:srcRect b="0" l="0" r="0" t="0"/>
          <a:stretch/>
        </p:blipFill>
        <p:spPr>
          <a:xfrm>
            <a:off x="5583914" y="5001918"/>
            <a:ext cx="6324600" cy="762000"/>
          </a:xfrm>
          <a:prstGeom prst="rect">
            <a:avLst/>
          </a:prstGeom>
          <a:noFill/>
          <a:ln>
            <a:noFill/>
          </a:ln>
        </p:spPr>
      </p:pic>
      <p:pic>
        <p:nvPicPr>
          <p:cNvPr id="190" name="Google Shape;190;p13"/>
          <p:cNvPicPr preferRelativeResize="0"/>
          <p:nvPr/>
        </p:nvPicPr>
        <p:blipFill rotWithShape="1">
          <a:blip r:embed="rId7">
            <a:alphaModFix/>
          </a:blip>
          <a:srcRect b="0" l="0" r="0" t="0"/>
          <a:stretch/>
        </p:blipFill>
        <p:spPr>
          <a:xfrm>
            <a:off x="5189878" y="4328868"/>
            <a:ext cx="5629275" cy="676275"/>
          </a:xfrm>
          <a:prstGeom prst="rect">
            <a:avLst/>
          </a:prstGeom>
          <a:noFill/>
          <a:ln>
            <a:noFill/>
          </a:ln>
        </p:spPr>
      </p:pic>
      <p:pic>
        <p:nvPicPr>
          <p:cNvPr id="191" name="Google Shape;191;p13"/>
          <p:cNvPicPr preferRelativeResize="0"/>
          <p:nvPr/>
        </p:nvPicPr>
        <p:blipFill rotWithShape="1">
          <a:blip r:embed="rId8">
            <a:alphaModFix/>
          </a:blip>
          <a:srcRect b="0" l="0" r="0" t="0"/>
          <a:stretch/>
        </p:blipFill>
        <p:spPr>
          <a:xfrm>
            <a:off x="6007525" y="5765346"/>
            <a:ext cx="2943225" cy="723900"/>
          </a:xfrm>
          <a:prstGeom prst="rect">
            <a:avLst/>
          </a:prstGeom>
          <a:noFill/>
          <a:ln>
            <a:noFill/>
          </a:ln>
        </p:spPr>
      </p:pic>
      <p:sp>
        <p:nvSpPr>
          <p:cNvPr id="192" name="Google Shape;192;p13"/>
          <p:cNvSpPr/>
          <p:nvPr/>
        </p:nvSpPr>
        <p:spPr>
          <a:xfrm>
            <a:off x="5541818" y="231051"/>
            <a:ext cx="6366696" cy="715089"/>
          </a:xfrm>
          <a:prstGeom prst="roundRect">
            <a:avLst>
              <a:gd fmla="val 16667" name="adj"/>
            </a:avLst>
          </a:prstGeom>
          <a:solidFill>
            <a:srgbClr val="00B0F0"/>
          </a:solidFill>
          <a:ln cap="flat" cmpd="sng" w="9525">
            <a:solidFill>
              <a:srgbClr val="00206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ES" sz="3600">
                <a:solidFill>
                  <a:schemeClr val="dk1"/>
                </a:solidFill>
                <a:latin typeface="Arial"/>
                <a:ea typeface="Arial"/>
                <a:cs typeface="Arial"/>
                <a:sym typeface="Arial"/>
              </a:rPr>
              <a:t>Estructuras de datos complejas</a:t>
            </a:r>
            <a:endParaRPr sz="3600">
              <a:solidFill>
                <a:schemeClr val="dk1"/>
              </a:solidFill>
              <a:latin typeface="Arial"/>
              <a:ea typeface="Arial"/>
              <a:cs typeface="Arial"/>
              <a:sym typeface="Arial"/>
            </a:endParaRPr>
          </a:p>
        </p:txBody>
      </p:sp>
      <p:sp>
        <p:nvSpPr>
          <p:cNvPr id="193" name="Google Shape;193;p13"/>
          <p:cNvSpPr txBox="1"/>
          <p:nvPr/>
        </p:nvSpPr>
        <p:spPr>
          <a:xfrm>
            <a:off x="954046" y="1439166"/>
            <a:ext cx="616112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chemeClr val="dk1"/>
                </a:solidFill>
                <a:latin typeface="Arial"/>
                <a:ea typeface="Arial"/>
                <a:cs typeface="Arial"/>
                <a:sym typeface="Arial"/>
              </a:rPr>
              <a:t>Por ejemplo, para un string:</a:t>
            </a:r>
            <a:endParaRPr sz="24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14"/>
          <p:cNvPicPr preferRelativeResize="0"/>
          <p:nvPr/>
        </p:nvPicPr>
        <p:blipFill rotWithShape="1">
          <a:blip r:embed="rId3">
            <a:alphaModFix/>
          </a:blip>
          <a:srcRect b="0" l="0" r="0" t="0"/>
          <a:stretch/>
        </p:blipFill>
        <p:spPr>
          <a:xfrm>
            <a:off x="3126464" y="3839605"/>
            <a:ext cx="8782050" cy="742950"/>
          </a:xfrm>
          <a:prstGeom prst="rect">
            <a:avLst/>
          </a:prstGeom>
          <a:noFill/>
          <a:ln>
            <a:noFill/>
          </a:ln>
        </p:spPr>
      </p:pic>
      <p:pic>
        <p:nvPicPr>
          <p:cNvPr id="199" name="Google Shape;199;p14"/>
          <p:cNvPicPr preferRelativeResize="0"/>
          <p:nvPr/>
        </p:nvPicPr>
        <p:blipFill rotWithShape="1">
          <a:blip r:embed="rId4">
            <a:alphaModFix/>
          </a:blip>
          <a:srcRect b="0" l="0" r="0" t="0"/>
          <a:stretch/>
        </p:blipFill>
        <p:spPr>
          <a:xfrm>
            <a:off x="3126464" y="3025185"/>
            <a:ext cx="3857625" cy="704850"/>
          </a:xfrm>
          <a:prstGeom prst="rect">
            <a:avLst/>
          </a:prstGeom>
          <a:noFill/>
          <a:ln>
            <a:noFill/>
          </a:ln>
        </p:spPr>
      </p:pic>
      <p:pic>
        <p:nvPicPr>
          <p:cNvPr id="200" name="Google Shape;200;p14"/>
          <p:cNvPicPr preferRelativeResize="0"/>
          <p:nvPr/>
        </p:nvPicPr>
        <p:blipFill rotWithShape="1">
          <a:blip r:embed="rId5">
            <a:alphaModFix/>
          </a:blip>
          <a:srcRect b="0" l="0" r="0" t="0"/>
          <a:stretch/>
        </p:blipFill>
        <p:spPr>
          <a:xfrm>
            <a:off x="3126464" y="4783083"/>
            <a:ext cx="3981450" cy="704850"/>
          </a:xfrm>
          <a:prstGeom prst="rect">
            <a:avLst/>
          </a:prstGeom>
          <a:noFill/>
          <a:ln>
            <a:noFill/>
          </a:ln>
        </p:spPr>
      </p:pic>
      <p:sp>
        <p:nvSpPr>
          <p:cNvPr id="201" name="Google Shape;201;p14"/>
          <p:cNvSpPr/>
          <p:nvPr/>
        </p:nvSpPr>
        <p:spPr>
          <a:xfrm>
            <a:off x="5541818" y="231051"/>
            <a:ext cx="6366696" cy="715089"/>
          </a:xfrm>
          <a:prstGeom prst="roundRect">
            <a:avLst>
              <a:gd fmla="val 16667" name="adj"/>
            </a:avLst>
          </a:prstGeom>
          <a:solidFill>
            <a:srgbClr val="00B0F0"/>
          </a:solidFill>
          <a:ln cap="flat" cmpd="sng" w="9525">
            <a:solidFill>
              <a:srgbClr val="00206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ES" sz="3600">
                <a:solidFill>
                  <a:schemeClr val="dk1"/>
                </a:solidFill>
                <a:latin typeface="Arial"/>
                <a:ea typeface="Arial"/>
                <a:cs typeface="Arial"/>
                <a:sym typeface="Arial"/>
              </a:rPr>
              <a:t>Estructuras de datos complejas</a:t>
            </a:r>
            <a:endParaRPr sz="3600">
              <a:solidFill>
                <a:schemeClr val="dk1"/>
              </a:solidFill>
              <a:latin typeface="Arial"/>
              <a:ea typeface="Arial"/>
              <a:cs typeface="Arial"/>
              <a:sym typeface="Arial"/>
            </a:endParaRPr>
          </a:p>
        </p:txBody>
      </p:sp>
      <p:sp>
        <p:nvSpPr>
          <p:cNvPr id="202" name="Google Shape;202;p14"/>
          <p:cNvSpPr txBox="1"/>
          <p:nvPr/>
        </p:nvSpPr>
        <p:spPr>
          <a:xfrm>
            <a:off x="954046" y="1439166"/>
            <a:ext cx="6161129"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chemeClr val="dk1"/>
                </a:solidFill>
                <a:latin typeface="Arial"/>
                <a:ea typeface="Arial"/>
                <a:cs typeface="Arial"/>
                <a:sym typeface="Arial"/>
              </a:rPr>
              <a:t>Y algunos de los procedimientos son específicos, exclusivamente, para el manejo de strings:</a:t>
            </a:r>
            <a:endParaRPr sz="24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5"/>
          <p:cNvSpPr/>
          <p:nvPr/>
        </p:nvSpPr>
        <p:spPr>
          <a:xfrm>
            <a:off x="5541818" y="231051"/>
            <a:ext cx="6366696" cy="715089"/>
          </a:xfrm>
          <a:prstGeom prst="roundRect">
            <a:avLst>
              <a:gd fmla="val 16667" name="adj"/>
            </a:avLst>
          </a:prstGeom>
          <a:solidFill>
            <a:srgbClr val="00B0F0"/>
          </a:solidFill>
          <a:ln cap="flat" cmpd="sng" w="9525">
            <a:solidFill>
              <a:srgbClr val="00206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ES" sz="3600">
                <a:solidFill>
                  <a:schemeClr val="dk1"/>
                </a:solidFill>
                <a:latin typeface="Arial"/>
                <a:ea typeface="Arial"/>
                <a:cs typeface="Arial"/>
                <a:sym typeface="Arial"/>
              </a:rPr>
              <a:t>Estructuras de datos complejas</a:t>
            </a:r>
            <a:endParaRPr sz="3600">
              <a:solidFill>
                <a:schemeClr val="dk1"/>
              </a:solidFill>
              <a:latin typeface="Arial"/>
              <a:ea typeface="Arial"/>
              <a:cs typeface="Arial"/>
              <a:sym typeface="Arial"/>
            </a:endParaRPr>
          </a:p>
        </p:txBody>
      </p:sp>
      <p:sp>
        <p:nvSpPr>
          <p:cNvPr id="209" name="Google Shape;209;p15"/>
          <p:cNvSpPr txBox="1"/>
          <p:nvPr/>
        </p:nvSpPr>
        <p:spPr>
          <a:xfrm>
            <a:off x="954046" y="1439166"/>
            <a:ext cx="6161129"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chemeClr val="dk1"/>
                </a:solidFill>
                <a:latin typeface="Arial"/>
                <a:ea typeface="Arial"/>
                <a:cs typeface="Arial"/>
                <a:sym typeface="Arial"/>
              </a:rPr>
              <a:t>También podemos utilizar funciones incluidas en nuestro proyecto desde un fichero adjunto que pertenezca a otro namespace distinto al de nuestro programa principal.</a:t>
            </a:r>
            <a:endParaRPr/>
          </a:p>
          <a:p>
            <a:pPr indent="0" lvl="0" marL="0" marR="0" rtl="0" algn="l">
              <a:spcBef>
                <a:spcPts val="0"/>
              </a:spcBef>
              <a:spcAft>
                <a:spcPts val="0"/>
              </a:spcAft>
              <a:buNone/>
            </a:pPr>
            <a:r>
              <a:t/>
            </a:r>
            <a:endParaRPr sz="2800">
              <a:solidFill>
                <a:schemeClr val="dk1"/>
              </a:solidFill>
              <a:latin typeface="Arial"/>
              <a:ea typeface="Arial"/>
              <a:cs typeface="Arial"/>
              <a:sym typeface="Arial"/>
            </a:endParaRPr>
          </a:p>
          <a:p>
            <a:pPr indent="0" lvl="0" marL="0" marR="0" rtl="0" algn="l">
              <a:spcBef>
                <a:spcPts val="0"/>
              </a:spcBef>
              <a:spcAft>
                <a:spcPts val="0"/>
              </a:spcAft>
              <a:buNone/>
            </a:pPr>
            <a:r>
              <a:rPr lang="es-ES" sz="2800">
                <a:solidFill>
                  <a:schemeClr val="dk1"/>
                </a:solidFill>
                <a:latin typeface="Arial"/>
                <a:ea typeface="Arial"/>
                <a:cs typeface="Arial"/>
                <a:sym typeface="Arial"/>
              </a:rPr>
              <a:t>Vamos a ver cómo lo hacemos.</a:t>
            </a:r>
            <a:endParaRPr/>
          </a:p>
          <a:p>
            <a:pPr indent="0" lvl="0" marL="0" marR="0" rtl="0" algn="l">
              <a:spcBef>
                <a:spcPts val="0"/>
              </a:spcBef>
              <a:spcAft>
                <a:spcPts val="0"/>
              </a:spcAft>
              <a:buNone/>
            </a:pPr>
            <a:r>
              <a:t/>
            </a:r>
            <a:endParaRPr sz="2800">
              <a:solidFill>
                <a:schemeClr val="dk1"/>
              </a:solidFill>
              <a:latin typeface="Arial"/>
              <a:ea typeface="Arial"/>
              <a:cs typeface="Arial"/>
              <a:sym typeface="Arial"/>
            </a:endParaRPr>
          </a:p>
          <a:p>
            <a:pPr indent="0" lvl="0" marL="0" marR="0" rtl="0" algn="l">
              <a:spcBef>
                <a:spcPts val="0"/>
              </a:spcBef>
              <a:spcAft>
                <a:spcPts val="0"/>
              </a:spcAft>
              <a:buNone/>
            </a:pPr>
            <a:r>
              <a:rPr lang="es-ES" sz="2800">
                <a:solidFill>
                  <a:schemeClr val="dk1"/>
                </a:solidFill>
                <a:latin typeface="Arial"/>
                <a:ea typeface="Arial"/>
                <a:cs typeface="Arial"/>
                <a:sym typeface="Arial"/>
              </a:rPr>
              <a:t>En primer lugar, definimos un fichero denominado que contiene un namespace llamado NSFunciones, y que contiene una función public denominada Adios.</a:t>
            </a:r>
            <a:endParaRPr sz="2400">
              <a:solidFill>
                <a:schemeClr val="dk1"/>
              </a:solidFill>
              <a:latin typeface="Arial"/>
              <a:ea typeface="Arial"/>
              <a:cs typeface="Arial"/>
              <a:sym typeface="Arial"/>
            </a:endParaRPr>
          </a:p>
        </p:txBody>
      </p:sp>
      <p:pic>
        <p:nvPicPr>
          <p:cNvPr id="210" name="Google Shape;210;p15"/>
          <p:cNvPicPr preferRelativeResize="0"/>
          <p:nvPr/>
        </p:nvPicPr>
        <p:blipFill rotWithShape="1">
          <a:blip r:embed="rId3">
            <a:alphaModFix/>
          </a:blip>
          <a:srcRect b="0" l="0" r="0" t="0"/>
          <a:stretch/>
        </p:blipFill>
        <p:spPr>
          <a:xfrm>
            <a:off x="6739890" y="2765730"/>
            <a:ext cx="5295900" cy="2609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6"/>
          <p:cNvSpPr/>
          <p:nvPr/>
        </p:nvSpPr>
        <p:spPr>
          <a:xfrm>
            <a:off x="5541818" y="231051"/>
            <a:ext cx="6366696" cy="715089"/>
          </a:xfrm>
          <a:prstGeom prst="roundRect">
            <a:avLst>
              <a:gd fmla="val 16667" name="adj"/>
            </a:avLst>
          </a:prstGeom>
          <a:solidFill>
            <a:srgbClr val="00B0F0"/>
          </a:solidFill>
          <a:ln cap="flat" cmpd="sng" w="9525">
            <a:solidFill>
              <a:srgbClr val="00206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ES" sz="3600">
                <a:solidFill>
                  <a:schemeClr val="dk1"/>
                </a:solidFill>
                <a:latin typeface="Arial"/>
                <a:ea typeface="Arial"/>
                <a:cs typeface="Arial"/>
                <a:sym typeface="Arial"/>
              </a:rPr>
              <a:t>Estructuras de datos complejas</a:t>
            </a:r>
            <a:endParaRPr sz="3600">
              <a:solidFill>
                <a:schemeClr val="dk1"/>
              </a:solidFill>
              <a:latin typeface="Arial"/>
              <a:ea typeface="Arial"/>
              <a:cs typeface="Arial"/>
              <a:sym typeface="Arial"/>
            </a:endParaRPr>
          </a:p>
        </p:txBody>
      </p:sp>
      <p:sp>
        <p:nvSpPr>
          <p:cNvPr id="217" name="Google Shape;217;p16"/>
          <p:cNvSpPr txBox="1"/>
          <p:nvPr/>
        </p:nvSpPr>
        <p:spPr>
          <a:xfrm>
            <a:off x="954046" y="1439166"/>
            <a:ext cx="6161129" cy="48320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chemeClr val="dk1"/>
                </a:solidFill>
                <a:latin typeface="Arial"/>
                <a:ea typeface="Arial"/>
                <a:cs typeface="Arial"/>
                <a:sym typeface="Arial"/>
              </a:rPr>
              <a:t>Incluimos ese fichero en nuestro proyecto que se denomina Multiplesnamespace.</a:t>
            </a:r>
            <a:endParaRPr/>
          </a:p>
          <a:p>
            <a:pPr indent="0" lvl="0" marL="0" marR="0" rtl="0" algn="l">
              <a:spcBef>
                <a:spcPts val="0"/>
              </a:spcBef>
              <a:spcAft>
                <a:spcPts val="0"/>
              </a:spcAft>
              <a:buNone/>
            </a:pPr>
            <a:r>
              <a:t/>
            </a:r>
            <a:endParaRPr sz="2800">
              <a:solidFill>
                <a:schemeClr val="dk1"/>
              </a:solidFill>
              <a:latin typeface="Arial"/>
              <a:ea typeface="Arial"/>
              <a:cs typeface="Arial"/>
              <a:sym typeface="Arial"/>
            </a:endParaRPr>
          </a:p>
          <a:p>
            <a:pPr indent="0" lvl="0" marL="0" marR="0" rtl="0" algn="l">
              <a:spcBef>
                <a:spcPts val="0"/>
              </a:spcBef>
              <a:spcAft>
                <a:spcPts val="0"/>
              </a:spcAft>
              <a:buNone/>
            </a:pPr>
            <a:r>
              <a:rPr lang="es-ES" sz="2800">
                <a:solidFill>
                  <a:schemeClr val="dk1"/>
                </a:solidFill>
                <a:latin typeface="Arial"/>
                <a:ea typeface="Arial"/>
                <a:cs typeface="Arial"/>
                <a:sym typeface="Arial"/>
              </a:rPr>
              <a:t>De este modo, podemos utilizar la función Adios desde el programa principal.</a:t>
            </a:r>
            <a:endParaRPr/>
          </a:p>
          <a:p>
            <a:pPr indent="0" lvl="0" marL="0" marR="0" rtl="0" algn="l">
              <a:spcBef>
                <a:spcPts val="0"/>
              </a:spcBef>
              <a:spcAft>
                <a:spcPts val="0"/>
              </a:spcAft>
              <a:buNone/>
            </a:pPr>
            <a:r>
              <a:t/>
            </a:r>
            <a:endParaRPr sz="2800">
              <a:solidFill>
                <a:schemeClr val="dk1"/>
              </a:solidFill>
              <a:latin typeface="Arial"/>
              <a:ea typeface="Arial"/>
              <a:cs typeface="Arial"/>
              <a:sym typeface="Arial"/>
            </a:endParaRPr>
          </a:p>
          <a:p>
            <a:pPr indent="0" lvl="0" marL="0" marR="0" rtl="0" algn="l">
              <a:spcBef>
                <a:spcPts val="0"/>
              </a:spcBef>
              <a:spcAft>
                <a:spcPts val="0"/>
              </a:spcAft>
              <a:buNone/>
            </a:pPr>
            <a:r>
              <a:rPr lang="es-ES" sz="2800">
                <a:solidFill>
                  <a:schemeClr val="dk1"/>
                </a:solidFill>
                <a:latin typeface="Arial"/>
                <a:ea typeface="Arial"/>
                <a:cs typeface="Arial"/>
                <a:sym typeface="Arial"/>
              </a:rPr>
              <a:t>Lo que debemos colocar es el camino completo que nos lleva a la función, indicando en namespqce.clase.funcion</a:t>
            </a:r>
            <a:endParaRPr sz="2400">
              <a:solidFill>
                <a:schemeClr val="dk1"/>
              </a:solidFill>
              <a:latin typeface="Arial"/>
              <a:ea typeface="Arial"/>
              <a:cs typeface="Arial"/>
              <a:sym typeface="Arial"/>
            </a:endParaRPr>
          </a:p>
        </p:txBody>
      </p:sp>
      <p:pic>
        <p:nvPicPr>
          <p:cNvPr id="218" name="Google Shape;218;p16"/>
          <p:cNvPicPr preferRelativeResize="0"/>
          <p:nvPr/>
        </p:nvPicPr>
        <p:blipFill rotWithShape="1">
          <a:blip r:embed="rId3">
            <a:alphaModFix/>
          </a:blip>
          <a:srcRect b="0" l="0" r="0" t="0"/>
          <a:stretch/>
        </p:blipFill>
        <p:spPr>
          <a:xfrm>
            <a:off x="7993224" y="1439166"/>
            <a:ext cx="3915290" cy="2719681"/>
          </a:xfrm>
          <a:prstGeom prst="rect">
            <a:avLst/>
          </a:prstGeom>
          <a:noFill/>
          <a:ln>
            <a:noFill/>
          </a:ln>
        </p:spPr>
      </p:pic>
      <p:pic>
        <p:nvPicPr>
          <p:cNvPr id="219" name="Google Shape;219;p16"/>
          <p:cNvPicPr preferRelativeResize="0"/>
          <p:nvPr/>
        </p:nvPicPr>
        <p:blipFill rotWithShape="1">
          <a:blip r:embed="rId4">
            <a:alphaModFix/>
          </a:blip>
          <a:srcRect b="0" l="0" r="0" t="0"/>
          <a:stretch/>
        </p:blipFill>
        <p:spPr>
          <a:xfrm>
            <a:off x="7993224" y="4392965"/>
            <a:ext cx="3019425" cy="2286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7"/>
          <p:cNvSpPr/>
          <p:nvPr/>
        </p:nvSpPr>
        <p:spPr>
          <a:xfrm>
            <a:off x="5541818" y="231051"/>
            <a:ext cx="6366696" cy="715089"/>
          </a:xfrm>
          <a:prstGeom prst="roundRect">
            <a:avLst>
              <a:gd fmla="val 16667" name="adj"/>
            </a:avLst>
          </a:prstGeom>
          <a:solidFill>
            <a:srgbClr val="00B0F0"/>
          </a:solidFill>
          <a:ln cap="flat" cmpd="sng" w="9525">
            <a:solidFill>
              <a:srgbClr val="00206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ES" sz="3600">
                <a:solidFill>
                  <a:schemeClr val="dk1"/>
                </a:solidFill>
                <a:latin typeface="Arial"/>
                <a:ea typeface="Arial"/>
                <a:cs typeface="Arial"/>
                <a:sym typeface="Arial"/>
              </a:rPr>
              <a:t>Estructuras de datos complejas</a:t>
            </a:r>
            <a:endParaRPr sz="3600">
              <a:solidFill>
                <a:schemeClr val="dk1"/>
              </a:solidFill>
              <a:latin typeface="Arial"/>
              <a:ea typeface="Arial"/>
              <a:cs typeface="Arial"/>
              <a:sym typeface="Arial"/>
            </a:endParaRPr>
          </a:p>
        </p:txBody>
      </p:sp>
      <p:sp>
        <p:nvSpPr>
          <p:cNvPr id="226" name="Google Shape;226;p17"/>
          <p:cNvSpPr txBox="1"/>
          <p:nvPr/>
        </p:nvSpPr>
        <p:spPr>
          <a:xfrm>
            <a:off x="954046" y="1439166"/>
            <a:ext cx="6161129" cy="31085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chemeClr val="dk1"/>
                </a:solidFill>
                <a:latin typeface="Arial"/>
                <a:ea typeface="Arial"/>
                <a:cs typeface="Arial"/>
                <a:sym typeface="Arial"/>
              </a:rPr>
              <a:t>Si nos queremos ahorrar el tener que referenciar siempre el namespace de nuestras funciones externas, podemos declarar ese namespace dentro de los using del programa principal, igual que lo hacemos para poder utilizar las funciones de System.</a:t>
            </a:r>
            <a:endParaRPr sz="2400">
              <a:solidFill>
                <a:schemeClr val="dk1"/>
              </a:solidFill>
              <a:latin typeface="Arial"/>
              <a:ea typeface="Arial"/>
              <a:cs typeface="Arial"/>
              <a:sym typeface="Arial"/>
            </a:endParaRPr>
          </a:p>
        </p:txBody>
      </p:sp>
      <p:pic>
        <p:nvPicPr>
          <p:cNvPr id="227" name="Google Shape;227;p17"/>
          <p:cNvPicPr preferRelativeResize="0"/>
          <p:nvPr/>
        </p:nvPicPr>
        <p:blipFill rotWithShape="1">
          <a:blip r:embed="rId3">
            <a:alphaModFix/>
          </a:blip>
          <a:srcRect b="0" l="0" r="0" t="0"/>
          <a:stretch/>
        </p:blipFill>
        <p:spPr>
          <a:xfrm>
            <a:off x="8121227" y="1439166"/>
            <a:ext cx="3787287" cy="39872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nvSpPr>
        <p:spPr>
          <a:xfrm>
            <a:off x="954046" y="1439166"/>
            <a:ext cx="6161129" cy="38779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3600">
                <a:solidFill>
                  <a:schemeClr val="dk1"/>
                </a:solidFill>
                <a:latin typeface="Arial"/>
                <a:ea typeface="Arial"/>
                <a:cs typeface="Arial"/>
                <a:sym typeface="Arial"/>
              </a:rPr>
              <a:t>Definición de ámbito.</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3200">
                <a:solidFill>
                  <a:schemeClr val="dk1"/>
                </a:solidFill>
                <a:latin typeface="Arial"/>
                <a:ea typeface="Arial"/>
                <a:cs typeface="Arial"/>
                <a:sym typeface="Arial"/>
              </a:rPr>
              <a:t>El ámbito de una variable ("scope" en inglés) es la zona del programa en la que se define la variable y condiciona el uso que se puede hacer de ella desde otras partes del programa.</a:t>
            </a:r>
            <a:endParaRPr sz="3200">
              <a:solidFill>
                <a:schemeClr val="dk1"/>
              </a:solidFill>
              <a:latin typeface="Arial"/>
              <a:ea typeface="Arial"/>
              <a:cs typeface="Arial"/>
              <a:sym typeface="Arial"/>
            </a:endParaRPr>
          </a:p>
        </p:txBody>
      </p:sp>
      <p:sp>
        <p:nvSpPr>
          <p:cNvPr id="95" name="Google Shape;95;p2"/>
          <p:cNvSpPr/>
          <p:nvPr/>
        </p:nvSpPr>
        <p:spPr>
          <a:xfrm>
            <a:off x="7818226" y="231051"/>
            <a:ext cx="4090288" cy="715089"/>
          </a:xfrm>
          <a:prstGeom prst="roundRect">
            <a:avLst>
              <a:gd fmla="val 16667" name="adj"/>
            </a:avLst>
          </a:prstGeom>
          <a:solidFill>
            <a:srgbClr val="00B0F0"/>
          </a:solidFill>
          <a:ln cap="flat" cmpd="sng" w="9525">
            <a:solidFill>
              <a:srgbClr val="00206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ES" sz="3600">
                <a:solidFill>
                  <a:schemeClr val="dk1"/>
                </a:solidFill>
                <a:latin typeface="Arial"/>
                <a:ea typeface="Arial"/>
                <a:cs typeface="Arial"/>
                <a:sym typeface="Arial"/>
              </a:rPr>
              <a:t>Ámbito de variables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p:nvPr/>
        </p:nvSpPr>
        <p:spPr>
          <a:xfrm>
            <a:off x="7818226" y="231051"/>
            <a:ext cx="4090288" cy="715089"/>
          </a:xfrm>
          <a:prstGeom prst="roundRect">
            <a:avLst>
              <a:gd fmla="val 16667" name="adj"/>
            </a:avLst>
          </a:prstGeom>
          <a:solidFill>
            <a:srgbClr val="00B0F0"/>
          </a:solidFill>
          <a:ln cap="flat" cmpd="sng" w="9525">
            <a:solidFill>
              <a:srgbClr val="00206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ES" sz="3600">
                <a:solidFill>
                  <a:schemeClr val="dk1"/>
                </a:solidFill>
                <a:latin typeface="Arial"/>
                <a:ea typeface="Arial"/>
                <a:cs typeface="Arial"/>
                <a:sym typeface="Arial"/>
              </a:rPr>
              <a:t>Ámbito de variables</a:t>
            </a:r>
            <a:endParaRPr/>
          </a:p>
        </p:txBody>
      </p:sp>
      <p:sp>
        <p:nvSpPr>
          <p:cNvPr id="101" name="Google Shape;101;p3"/>
          <p:cNvSpPr txBox="1"/>
          <p:nvPr/>
        </p:nvSpPr>
        <p:spPr>
          <a:xfrm>
            <a:off x="954046" y="1439166"/>
            <a:ext cx="6161129" cy="443198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3600">
                <a:solidFill>
                  <a:schemeClr val="dk1"/>
                </a:solidFill>
                <a:latin typeface="Arial"/>
                <a:ea typeface="Arial"/>
                <a:cs typeface="Arial"/>
                <a:sym typeface="Arial"/>
              </a:rPr>
              <a:t>Factores que afectan al ámbito de una variable: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3200"/>
              <a:buFont typeface="Arial"/>
              <a:buChar char="-"/>
            </a:pPr>
            <a:r>
              <a:rPr lang="es-ES" sz="3200">
                <a:solidFill>
                  <a:schemeClr val="dk1"/>
                </a:solidFill>
                <a:latin typeface="Arial"/>
                <a:ea typeface="Arial"/>
                <a:cs typeface="Arial"/>
                <a:sym typeface="Arial"/>
              </a:rPr>
              <a:t>El sitio en el que se definan.</a:t>
            </a:r>
            <a:endParaRPr/>
          </a:p>
          <a:p>
            <a:pPr indent="-457200" lvl="0" marL="457200" marR="0" rtl="0" algn="l">
              <a:spcBef>
                <a:spcPts val="0"/>
              </a:spcBef>
              <a:spcAft>
                <a:spcPts val="0"/>
              </a:spcAft>
              <a:buClr>
                <a:schemeClr val="dk1"/>
              </a:buClr>
              <a:buSzPts val="3200"/>
              <a:buFont typeface="Arial"/>
              <a:buChar char="-"/>
            </a:pPr>
            <a:r>
              <a:rPr lang="es-ES" sz="3200">
                <a:solidFill>
                  <a:schemeClr val="dk1"/>
                </a:solidFill>
                <a:latin typeface="Arial"/>
                <a:ea typeface="Arial"/>
                <a:cs typeface="Arial"/>
                <a:sym typeface="Arial"/>
              </a:rPr>
              <a:t>Si se trata de un elemento public o private el lugar dónde se define.</a:t>
            </a:r>
            <a:endParaRPr/>
          </a:p>
          <a:p>
            <a:pPr indent="-457200" lvl="0" marL="457200" marR="0" rtl="0" algn="l">
              <a:spcBef>
                <a:spcPts val="0"/>
              </a:spcBef>
              <a:spcAft>
                <a:spcPts val="0"/>
              </a:spcAft>
              <a:buClr>
                <a:schemeClr val="dk1"/>
              </a:buClr>
              <a:buSzPts val="3200"/>
              <a:buFont typeface="Arial"/>
              <a:buChar char="-"/>
            </a:pPr>
            <a:r>
              <a:rPr lang="es-ES" sz="3200">
                <a:solidFill>
                  <a:schemeClr val="dk1"/>
                </a:solidFill>
                <a:latin typeface="Arial"/>
                <a:ea typeface="Arial"/>
                <a:cs typeface="Arial"/>
                <a:sym typeface="Arial"/>
              </a:rPr>
              <a:t>Si la propia variable es public o private.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4"/>
          <p:cNvPicPr preferRelativeResize="0"/>
          <p:nvPr/>
        </p:nvPicPr>
        <p:blipFill rotWithShape="1">
          <a:blip r:embed="rId3">
            <a:alphaModFix/>
          </a:blip>
          <a:srcRect b="0" l="0" r="0" t="0"/>
          <a:stretch/>
        </p:blipFill>
        <p:spPr>
          <a:xfrm>
            <a:off x="7539143" y="1680722"/>
            <a:ext cx="2143125" cy="638175"/>
          </a:xfrm>
          <a:prstGeom prst="rect">
            <a:avLst/>
          </a:prstGeom>
          <a:noFill/>
          <a:ln>
            <a:noFill/>
          </a:ln>
        </p:spPr>
      </p:pic>
      <p:pic>
        <p:nvPicPr>
          <p:cNvPr id="107" name="Google Shape;107;p4"/>
          <p:cNvPicPr preferRelativeResize="0"/>
          <p:nvPr/>
        </p:nvPicPr>
        <p:blipFill rotWithShape="1">
          <a:blip r:embed="rId4">
            <a:alphaModFix/>
          </a:blip>
          <a:srcRect b="0" l="0" r="0" t="0"/>
          <a:stretch/>
        </p:blipFill>
        <p:spPr>
          <a:xfrm>
            <a:off x="7818226" y="2318897"/>
            <a:ext cx="2066925" cy="695325"/>
          </a:xfrm>
          <a:prstGeom prst="rect">
            <a:avLst/>
          </a:prstGeom>
          <a:noFill/>
          <a:ln>
            <a:noFill/>
          </a:ln>
        </p:spPr>
      </p:pic>
      <p:pic>
        <p:nvPicPr>
          <p:cNvPr id="108" name="Google Shape;108;p4"/>
          <p:cNvPicPr preferRelativeResize="0"/>
          <p:nvPr/>
        </p:nvPicPr>
        <p:blipFill rotWithShape="1">
          <a:blip r:embed="rId5">
            <a:alphaModFix/>
          </a:blip>
          <a:srcRect b="0" l="0" r="0" t="0"/>
          <a:stretch/>
        </p:blipFill>
        <p:spPr>
          <a:xfrm>
            <a:off x="7818226" y="3014222"/>
            <a:ext cx="3143250" cy="1200150"/>
          </a:xfrm>
          <a:prstGeom prst="rect">
            <a:avLst/>
          </a:prstGeom>
          <a:noFill/>
          <a:ln>
            <a:noFill/>
          </a:ln>
        </p:spPr>
      </p:pic>
      <p:pic>
        <p:nvPicPr>
          <p:cNvPr id="109" name="Google Shape;109;p4"/>
          <p:cNvPicPr preferRelativeResize="0"/>
          <p:nvPr/>
        </p:nvPicPr>
        <p:blipFill rotWithShape="1">
          <a:blip r:embed="rId6">
            <a:alphaModFix/>
          </a:blip>
          <a:srcRect b="0" l="0" r="0" t="0"/>
          <a:stretch/>
        </p:blipFill>
        <p:spPr>
          <a:xfrm>
            <a:off x="9413663" y="4168652"/>
            <a:ext cx="942975" cy="381000"/>
          </a:xfrm>
          <a:prstGeom prst="rect">
            <a:avLst/>
          </a:prstGeom>
          <a:noFill/>
          <a:ln>
            <a:noFill/>
          </a:ln>
        </p:spPr>
      </p:pic>
      <p:sp>
        <p:nvSpPr>
          <p:cNvPr id="110" name="Google Shape;110;p4"/>
          <p:cNvSpPr/>
          <p:nvPr/>
        </p:nvSpPr>
        <p:spPr>
          <a:xfrm>
            <a:off x="7818226" y="231051"/>
            <a:ext cx="4090288" cy="715089"/>
          </a:xfrm>
          <a:prstGeom prst="roundRect">
            <a:avLst>
              <a:gd fmla="val 16667" name="adj"/>
            </a:avLst>
          </a:prstGeom>
          <a:solidFill>
            <a:srgbClr val="00B0F0"/>
          </a:solidFill>
          <a:ln cap="flat" cmpd="sng" w="9525">
            <a:solidFill>
              <a:srgbClr val="00206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ES" sz="3600">
                <a:solidFill>
                  <a:schemeClr val="dk1"/>
                </a:solidFill>
                <a:latin typeface="Arial"/>
                <a:ea typeface="Arial"/>
                <a:cs typeface="Arial"/>
                <a:sym typeface="Arial"/>
              </a:rPr>
              <a:t>Ámbito de variables</a:t>
            </a:r>
            <a:endParaRPr/>
          </a:p>
        </p:txBody>
      </p:sp>
      <p:sp>
        <p:nvSpPr>
          <p:cNvPr id="111" name="Google Shape;111;p4"/>
          <p:cNvSpPr txBox="1"/>
          <p:nvPr/>
        </p:nvSpPr>
        <p:spPr>
          <a:xfrm>
            <a:off x="954046" y="1439166"/>
            <a:ext cx="6161129" cy="40318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3200">
                <a:solidFill>
                  <a:schemeClr val="dk1"/>
                </a:solidFill>
                <a:latin typeface="Arial"/>
                <a:ea typeface="Arial"/>
                <a:cs typeface="Arial"/>
                <a:sym typeface="Arial"/>
              </a:rPr>
              <a:t>Definimos una variable numero como public en la Clase Program.</a:t>
            </a:r>
            <a:endParaRPr/>
          </a:p>
          <a:p>
            <a:pPr indent="0" lvl="0" marL="0" marR="0" rtl="0" algn="l">
              <a:spcBef>
                <a:spcPts val="0"/>
              </a:spcBef>
              <a:spcAft>
                <a:spcPts val="0"/>
              </a:spcAft>
              <a:buNone/>
            </a:pPr>
            <a:r>
              <a:t/>
            </a:r>
            <a:endParaRPr sz="3200">
              <a:solidFill>
                <a:schemeClr val="dk1"/>
              </a:solidFill>
              <a:latin typeface="Arial"/>
              <a:ea typeface="Arial"/>
              <a:cs typeface="Arial"/>
              <a:sym typeface="Arial"/>
            </a:endParaRPr>
          </a:p>
          <a:p>
            <a:pPr indent="0" lvl="0" marL="0" marR="0" rtl="0" algn="l">
              <a:spcBef>
                <a:spcPts val="0"/>
              </a:spcBef>
              <a:spcAft>
                <a:spcPts val="0"/>
              </a:spcAft>
              <a:buNone/>
            </a:pPr>
            <a:r>
              <a:rPr lang="es-ES" sz="3200">
                <a:solidFill>
                  <a:schemeClr val="dk1"/>
                </a:solidFill>
                <a:latin typeface="Arial"/>
                <a:ea typeface="Arial"/>
                <a:cs typeface="Arial"/>
                <a:sym typeface="Arial"/>
              </a:rPr>
              <a:t>La podemos utilizar tanto en el Main de dicha clase.</a:t>
            </a:r>
            <a:endParaRPr/>
          </a:p>
          <a:p>
            <a:pPr indent="0" lvl="0" marL="0" marR="0" rtl="0" algn="l">
              <a:spcBef>
                <a:spcPts val="0"/>
              </a:spcBef>
              <a:spcAft>
                <a:spcPts val="0"/>
              </a:spcAft>
              <a:buNone/>
            </a:pPr>
            <a:r>
              <a:rPr lang="es-ES" sz="3200">
                <a:solidFill>
                  <a:schemeClr val="dk1"/>
                </a:solidFill>
                <a:latin typeface="Arial"/>
                <a:ea typeface="Arial"/>
                <a:cs typeface="Arial"/>
                <a:sym typeface="Arial"/>
              </a:rPr>
              <a:t>Si definimos una nueva función (Cambia1), también podemos hacer uso de la misma variable.</a:t>
            </a:r>
            <a:endParaRPr sz="32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b="0" l="0" r="0" t="0"/>
          <a:stretch/>
        </p:blipFill>
        <p:spPr>
          <a:xfrm>
            <a:off x="7411988" y="1586279"/>
            <a:ext cx="2428875" cy="1219200"/>
          </a:xfrm>
          <a:prstGeom prst="rect">
            <a:avLst/>
          </a:prstGeom>
          <a:noFill/>
          <a:ln>
            <a:noFill/>
          </a:ln>
        </p:spPr>
      </p:pic>
      <p:pic>
        <p:nvPicPr>
          <p:cNvPr id="117" name="Google Shape;117;p5"/>
          <p:cNvPicPr preferRelativeResize="0"/>
          <p:nvPr/>
        </p:nvPicPr>
        <p:blipFill rotWithShape="1">
          <a:blip r:embed="rId4">
            <a:alphaModFix/>
          </a:blip>
          <a:srcRect b="0" l="0" r="0" t="0"/>
          <a:stretch/>
        </p:blipFill>
        <p:spPr>
          <a:xfrm>
            <a:off x="7411988" y="2805479"/>
            <a:ext cx="3448050" cy="2114550"/>
          </a:xfrm>
          <a:prstGeom prst="rect">
            <a:avLst/>
          </a:prstGeom>
          <a:noFill/>
          <a:ln>
            <a:noFill/>
          </a:ln>
        </p:spPr>
      </p:pic>
      <p:pic>
        <p:nvPicPr>
          <p:cNvPr id="118" name="Google Shape;118;p5"/>
          <p:cNvPicPr preferRelativeResize="0"/>
          <p:nvPr/>
        </p:nvPicPr>
        <p:blipFill rotWithShape="1">
          <a:blip r:embed="rId5">
            <a:alphaModFix/>
          </a:blip>
          <a:srcRect b="0" l="0" r="0" t="0"/>
          <a:stretch/>
        </p:blipFill>
        <p:spPr>
          <a:xfrm>
            <a:off x="8998120" y="4920029"/>
            <a:ext cx="1474586" cy="810358"/>
          </a:xfrm>
          <a:prstGeom prst="rect">
            <a:avLst/>
          </a:prstGeom>
          <a:noFill/>
          <a:ln>
            <a:noFill/>
          </a:ln>
        </p:spPr>
      </p:pic>
      <p:sp>
        <p:nvSpPr>
          <p:cNvPr id="119" name="Google Shape;119;p5"/>
          <p:cNvSpPr/>
          <p:nvPr/>
        </p:nvSpPr>
        <p:spPr>
          <a:xfrm>
            <a:off x="7818226" y="231051"/>
            <a:ext cx="4090288" cy="715089"/>
          </a:xfrm>
          <a:prstGeom prst="roundRect">
            <a:avLst>
              <a:gd fmla="val 16667" name="adj"/>
            </a:avLst>
          </a:prstGeom>
          <a:solidFill>
            <a:srgbClr val="00B0F0"/>
          </a:solidFill>
          <a:ln cap="flat" cmpd="sng" w="9525">
            <a:solidFill>
              <a:srgbClr val="00206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ES" sz="3600">
                <a:solidFill>
                  <a:schemeClr val="dk1"/>
                </a:solidFill>
                <a:latin typeface="Arial"/>
                <a:ea typeface="Arial"/>
                <a:cs typeface="Arial"/>
                <a:sym typeface="Arial"/>
              </a:rPr>
              <a:t>Ámbito de variables</a:t>
            </a:r>
            <a:endParaRPr/>
          </a:p>
        </p:txBody>
      </p:sp>
      <p:sp>
        <p:nvSpPr>
          <p:cNvPr id="120" name="Google Shape;120;p5"/>
          <p:cNvSpPr txBox="1"/>
          <p:nvPr/>
        </p:nvSpPr>
        <p:spPr>
          <a:xfrm>
            <a:off x="954046" y="1439166"/>
            <a:ext cx="6161129" cy="35394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3200">
                <a:solidFill>
                  <a:schemeClr val="dk1"/>
                </a:solidFill>
                <a:latin typeface="Arial"/>
                <a:ea typeface="Arial"/>
                <a:cs typeface="Arial"/>
                <a:sym typeface="Arial"/>
              </a:rPr>
              <a:t>Si queremos utilizar esa misma variable desde otra clase distinta, aunque dentro del mismo Namespace, lo podemos hacer ya que es pública, pero debemos hacer referencia a la clase donde está definida.</a:t>
            </a:r>
            <a:endParaRPr sz="32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6"/>
          <p:cNvPicPr preferRelativeResize="0"/>
          <p:nvPr/>
        </p:nvPicPr>
        <p:blipFill rotWithShape="1">
          <a:blip r:embed="rId3">
            <a:alphaModFix/>
          </a:blip>
          <a:srcRect b="0" l="0" r="0" t="0"/>
          <a:stretch/>
        </p:blipFill>
        <p:spPr>
          <a:xfrm>
            <a:off x="4974314" y="4757617"/>
            <a:ext cx="6934200" cy="1190625"/>
          </a:xfrm>
          <a:prstGeom prst="rect">
            <a:avLst/>
          </a:prstGeom>
          <a:noFill/>
          <a:ln>
            <a:noFill/>
          </a:ln>
        </p:spPr>
      </p:pic>
      <p:sp>
        <p:nvSpPr>
          <p:cNvPr id="126" name="Google Shape;126;p6"/>
          <p:cNvSpPr/>
          <p:nvPr/>
        </p:nvSpPr>
        <p:spPr>
          <a:xfrm>
            <a:off x="7818226" y="231051"/>
            <a:ext cx="4090288" cy="715089"/>
          </a:xfrm>
          <a:prstGeom prst="roundRect">
            <a:avLst>
              <a:gd fmla="val 16667" name="adj"/>
            </a:avLst>
          </a:prstGeom>
          <a:solidFill>
            <a:srgbClr val="00B0F0"/>
          </a:solidFill>
          <a:ln cap="flat" cmpd="sng" w="9525">
            <a:solidFill>
              <a:srgbClr val="00206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ES" sz="3600">
                <a:solidFill>
                  <a:schemeClr val="dk1"/>
                </a:solidFill>
                <a:latin typeface="Arial"/>
                <a:ea typeface="Arial"/>
                <a:cs typeface="Arial"/>
                <a:sym typeface="Arial"/>
              </a:rPr>
              <a:t>Ámbito de variables</a:t>
            </a:r>
            <a:endParaRPr/>
          </a:p>
        </p:txBody>
      </p:sp>
      <p:sp>
        <p:nvSpPr>
          <p:cNvPr id="127" name="Google Shape;127;p6"/>
          <p:cNvSpPr txBox="1"/>
          <p:nvPr/>
        </p:nvSpPr>
        <p:spPr>
          <a:xfrm>
            <a:off x="954046" y="1439166"/>
            <a:ext cx="6161129"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3200">
                <a:solidFill>
                  <a:schemeClr val="dk1"/>
                </a:solidFill>
                <a:latin typeface="Arial"/>
                <a:ea typeface="Arial"/>
                <a:cs typeface="Arial"/>
                <a:sym typeface="Arial"/>
              </a:rPr>
              <a:t>No se pueden definir variables asociadas a un Namespace.</a:t>
            </a:r>
            <a:endParaRPr/>
          </a:p>
          <a:p>
            <a:pPr indent="0" lvl="0" marL="0" marR="0" rtl="0" algn="l">
              <a:spcBef>
                <a:spcPts val="0"/>
              </a:spcBef>
              <a:spcAft>
                <a:spcPts val="0"/>
              </a:spcAft>
              <a:buNone/>
            </a:pPr>
            <a:r>
              <a:rPr lang="es-ES" sz="3200">
                <a:solidFill>
                  <a:schemeClr val="dk1"/>
                </a:solidFill>
                <a:latin typeface="Arial"/>
                <a:ea typeface="Arial"/>
                <a:cs typeface="Arial"/>
                <a:sym typeface="Arial"/>
              </a:rPr>
              <a:t>Las variables se definirán por clases, funciones o subprogramas o por procesos dentro de las funciones o subprogramas.</a:t>
            </a:r>
            <a:endParaRPr sz="32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7"/>
          <p:cNvPicPr preferRelativeResize="0"/>
          <p:nvPr/>
        </p:nvPicPr>
        <p:blipFill rotWithShape="1">
          <a:blip r:embed="rId3">
            <a:alphaModFix/>
          </a:blip>
          <a:srcRect b="0" l="0" r="0" t="0"/>
          <a:stretch/>
        </p:blipFill>
        <p:spPr>
          <a:xfrm>
            <a:off x="8268022" y="1991531"/>
            <a:ext cx="2381250" cy="1552575"/>
          </a:xfrm>
          <a:prstGeom prst="rect">
            <a:avLst/>
          </a:prstGeom>
          <a:noFill/>
          <a:ln>
            <a:noFill/>
          </a:ln>
        </p:spPr>
      </p:pic>
      <p:sp>
        <p:nvSpPr>
          <p:cNvPr id="133" name="Google Shape;133;p7"/>
          <p:cNvSpPr/>
          <p:nvPr/>
        </p:nvSpPr>
        <p:spPr>
          <a:xfrm>
            <a:off x="899480" y="216983"/>
            <a:ext cx="6366696" cy="715089"/>
          </a:xfrm>
          <a:prstGeom prst="roundRect">
            <a:avLst>
              <a:gd fmla="val 16667" name="adj"/>
            </a:avLst>
          </a:prstGeom>
          <a:solidFill>
            <a:srgbClr val="00B0F0"/>
          </a:solidFill>
          <a:ln cap="flat" cmpd="sng" w="9525">
            <a:solidFill>
              <a:srgbClr val="00206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ES" sz="3600">
                <a:solidFill>
                  <a:schemeClr val="dk1"/>
                </a:solidFill>
                <a:latin typeface="Arial"/>
                <a:ea typeface="Arial"/>
                <a:cs typeface="Arial"/>
                <a:sym typeface="Arial"/>
              </a:rPr>
              <a:t>Estructuras de datos complejas</a:t>
            </a:r>
            <a:endParaRPr sz="3600">
              <a:solidFill>
                <a:schemeClr val="dk1"/>
              </a:solidFill>
              <a:latin typeface="Arial"/>
              <a:ea typeface="Arial"/>
              <a:cs typeface="Arial"/>
              <a:sym typeface="Arial"/>
            </a:endParaRPr>
          </a:p>
        </p:txBody>
      </p:sp>
      <p:sp>
        <p:nvSpPr>
          <p:cNvPr id="134" name="Google Shape;134;p7"/>
          <p:cNvSpPr txBox="1"/>
          <p:nvPr/>
        </p:nvSpPr>
        <p:spPr>
          <a:xfrm>
            <a:off x="954046" y="1439166"/>
            <a:ext cx="6161129" cy="5509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3200">
                <a:solidFill>
                  <a:schemeClr val="dk1"/>
                </a:solidFill>
                <a:latin typeface="Arial"/>
                <a:ea typeface="Arial"/>
                <a:cs typeface="Arial"/>
                <a:sym typeface="Arial"/>
              </a:rPr>
              <a:t>Las estructuras de datos nos permiten almacenar, bajo un mismo nombre, más de un valor.</a:t>
            </a:r>
            <a:endParaRPr/>
          </a:p>
          <a:p>
            <a:pPr indent="0" lvl="0" marL="0" marR="0" rtl="0" algn="l">
              <a:spcBef>
                <a:spcPts val="0"/>
              </a:spcBef>
              <a:spcAft>
                <a:spcPts val="0"/>
              </a:spcAft>
              <a:buNone/>
            </a:pPr>
            <a:r>
              <a:rPr lang="es-ES" sz="3200">
                <a:solidFill>
                  <a:schemeClr val="dk1"/>
                </a:solidFill>
                <a:latin typeface="Arial"/>
                <a:ea typeface="Arial"/>
                <a:cs typeface="Arial"/>
                <a:sym typeface="Arial"/>
              </a:rPr>
              <a:t>Estas estructuras de datos se asociarán como si fueran un nuevo tipo de datos.</a:t>
            </a:r>
            <a:endParaRPr/>
          </a:p>
          <a:p>
            <a:pPr indent="0" lvl="0" marL="0" marR="0" rtl="0" algn="l">
              <a:spcBef>
                <a:spcPts val="0"/>
              </a:spcBef>
              <a:spcAft>
                <a:spcPts val="0"/>
              </a:spcAft>
              <a:buNone/>
            </a:pPr>
            <a:r>
              <a:rPr lang="es-ES" sz="3200">
                <a:solidFill>
                  <a:schemeClr val="dk1"/>
                </a:solidFill>
                <a:latin typeface="Arial"/>
                <a:ea typeface="Arial"/>
                <a:cs typeface="Arial"/>
                <a:sym typeface="Arial"/>
              </a:rPr>
              <a:t>Se pueden definir dentro de una clase o, incluso, dentro de un namespace para que esté disponible en todo nuestro programa.</a:t>
            </a:r>
            <a:endParaRPr sz="3200">
              <a:solidFill>
                <a:schemeClr val="dk1"/>
              </a:solidFill>
              <a:latin typeface="Arial"/>
              <a:ea typeface="Arial"/>
              <a:cs typeface="Arial"/>
              <a:sym typeface="Arial"/>
            </a:endParaRPr>
          </a:p>
        </p:txBody>
      </p:sp>
      <p:sp>
        <p:nvSpPr>
          <p:cNvPr id="135" name="Google Shape;135;p7"/>
          <p:cNvSpPr/>
          <p:nvPr/>
        </p:nvSpPr>
        <p:spPr>
          <a:xfrm>
            <a:off x="8145194" y="4192172"/>
            <a:ext cx="2912012" cy="1913206"/>
          </a:xfrm>
          <a:prstGeom prst="roundRect">
            <a:avLst>
              <a:gd fmla="val 16667" name="adj"/>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ES" sz="2400">
                <a:solidFill>
                  <a:srgbClr val="FF0000"/>
                </a:solidFill>
                <a:latin typeface="Arial"/>
                <a:ea typeface="Arial"/>
                <a:cs typeface="Arial"/>
                <a:sym typeface="Arial"/>
              </a:rPr>
              <a:t>En la mayoría de los casos es mejor usar POO que struct, pero hay que darlo.</a:t>
            </a:r>
            <a:endParaRPr sz="2400">
              <a:solidFill>
                <a:srgbClr val="FF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8"/>
          <p:cNvPicPr preferRelativeResize="0"/>
          <p:nvPr/>
        </p:nvPicPr>
        <p:blipFill rotWithShape="1">
          <a:blip r:embed="rId3">
            <a:alphaModFix/>
          </a:blip>
          <a:srcRect b="0" l="0" r="0" t="0"/>
          <a:stretch/>
        </p:blipFill>
        <p:spPr>
          <a:xfrm>
            <a:off x="8268022" y="1991531"/>
            <a:ext cx="2381250" cy="1552575"/>
          </a:xfrm>
          <a:prstGeom prst="rect">
            <a:avLst/>
          </a:prstGeom>
          <a:noFill/>
          <a:ln>
            <a:noFill/>
          </a:ln>
        </p:spPr>
      </p:pic>
      <p:pic>
        <p:nvPicPr>
          <p:cNvPr id="141" name="Google Shape;141;p8"/>
          <p:cNvPicPr preferRelativeResize="0"/>
          <p:nvPr/>
        </p:nvPicPr>
        <p:blipFill rotWithShape="1">
          <a:blip r:embed="rId4">
            <a:alphaModFix/>
          </a:blip>
          <a:srcRect b="0" l="0" r="0" t="0"/>
          <a:stretch/>
        </p:blipFill>
        <p:spPr>
          <a:xfrm>
            <a:off x="9016511" y="4308451"/>
            <a:ext cx="2428875" cy="885825"/>
          </a:xfrm>
          <a:prstGeom prst="rect">
            <a:avLst/>
          </a:prstGeom>
          <a:noFill/>
          <a:ln>
            <a:noFill/>
          </a:ln>
        </p:spPr>
      </p:pic>
      <p:sp>
        <p:nvSpPr>
          <p:cNvPr id="142" name="Google Shape;142;p8"/>
          <p:cNvSpPr/>
          <p:nvPr/>
        </p:nvSpPr>
        <p:spPr>
          <a:xfrm>
            <a:off x="5541818" y="231051"/>
            <a:ext cx="6366696" cy="715089"/>
          </a:xfrm>
          <a:prstGeom prst="roundRect">
            <a:avLst>
              <a:gd fmla="val 16667" name="adj"/>
            </a:avLst>
          </a:prstGeom>
          <a:solidFill>
            <a:srgbClr val="00B0F0"/>
          </a:solidFill>
          <a:ln cap="flat" cmpd="sng" w="9525">
            <a:solidFill>
              <a:srgbClr val="00206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ES" sz="3600">
                <a:solidFill>
                  <a:schemeClr val="dk1"/>
                </a:solidFill>
                <a:latin typeface="Arial"/>
                <a:ea typeface="Arial"/>
                <a:cs typeface="Arial"/>
                <a:sym typeface="Arial"/>
              </a:rPr>
              <a:t>Estructuras de datos complejas</a:t>
            </a:r>
            <a:endParaRPr sz="3600">
              <a:solidFill>
                <a:schemeClr val="dk1"/>
              </a:solidFill>
              <a:latin typeface="Arial"/>
              <a:ea typeface="Arial"/>
              <a:cs typeface="Arial"/>
              <a:sym typeface="Arial"/>
            </a:endParaRPr>
          </a:p>
        </p:txBody>
      </p:sp>
      <p:sp>
        <p:nvSpPr>
          <p:cNvPr id="143" name="Google Shape;143;p8"/>
          <p:cNvSpPr txBox="1"/>
          <p:nvPr/>
        </p:nvSpPr>
        <p:spPr>
          <a:xfrm>
            <a:off x="954046" y="1439166"/>
            <a:ext cx="6161129"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chemeClr val="dk1"/>
                </a:solidFill>
                <a:latin typeface="Arial"/>
                <a:ea typeface="Arial"/>
                <a:cs typeface="Arial"/>
                <a:sym typeface="Arial"/>
              </a:rPr>
              <a:t>En nuestro caso, definimos Alumnos dentro el namespace, y contiene varios “campos”.</a:t>
            </a:r>
            <a:endParaRPr/>
          </a:p>
          <a:p>
            <a:pPr indent="0" lvl="0" marL="0" marR="0" rtl="0" algn="l">
              <a:spcBef>
                <a:spcPts val="0"/>
              </a:spcBef>
              <a:spcAft>
                <a:spcPts val="0"/>
              </a:spcAft>
              <a:buNone/>
            </a:pPr>
            <a:r>
              <a:t/>
            </a:r>
            <a:endParaRPr sz="2800">
              <a:solidFill>
                <a:schemeClr val="dk1"/>
              </a:solidFill>
              <a:latin typeface="Arial"/>
              <a:ea typeface="Arial"/>
              <a:cs typeface="Arial"/>
              <a:sym typeface="Arial"/>
            </a:endParaRPr>
          </a:p>
          <a:p>
            <a:pPr indent="0" lvl="0" marL="0" marR="0" rtl="0" algn="l">
              <a:spcBef>
                <a:spcPts val="0"/>
              </a:spcBef>
              <a:spcAft>
                <a:spcPts val="0"/>
              </a:spcAft>
              <a:buNone/>
            </a:pPr>
            <a:r>
              <a:rPr lang="es-ES" sz="2800">
                <a:solidFill>
                  <a:schemeClr val="dk1"/>
                </a:solidFill>
                <a:latin typeface="Arial"/>
                <a:ea typeface="Arial"/>
                <a:cs typeface="Arial"/>
                <a:sym typeface="Arial"/>
              </a:rPr>
              <a:t>Generamos una variable que de ese tipo de datos. En el ejemplo, generamos alumnado que es un array de Alumnos.</a:t>
            </a:r>
            <a:endParaRPr/>
          </a:p>
          <a:p>
            <a:pPr indent="0" lvl="0" marL="0" marR="0" rtl="0" algn="l">
              <a:spcBef>
                <a:spcPts val="0"/>
              </a:spcBef>
              <a:spcAft>
                <a:spcPts val="0"/>
              </a:spcAft>
              <a:buNone/>
            </a:pPr>
            <a:r>
              <a:t/>
            </a:r>
            <a:endParaRPr sz="2800">
              <a:solidFill>
                <a:schemeClr val="dk1"/>
              </a:solidFill>
              <a:latin typeface="Arial"/>
              <a:ea typeface="Arial"/>
              <a:cs typeface="Arial"/>
              <a:sym typeface="Arial"/>
            </a:endParaRPr>
          </a:p>
          <a:p>
            <a:pPr indent="0" lvl="0" marL="0" marR="0" rtl="0" algn="l">
              <a:spcBef>
                <a:spcPts val="0"/>
              </a:spcBef>
              <a:spcAft>
                <a:spcPts val="0"/>
              </a:spcAft>
              <a:buNone/>
            </a:pPr>
            <a:r>
              <a:rPr lang="es-ES" sz="2800">
                <a:solidFill>
                  <a:schemeClr val="dk1"/>
                </a:solidFill>
                <a:latin typeface="Arial"/>
                <a:ea typeface="Arial"/>
                <a:cs typeface="Arial"/>
                <a:sym typeface="Arial"/>
              </a:rPr>
              <a:t>Durante el programa, realizamos un Resize de alumnado para incluir un elementos Alumnos, y modificamos los valores de sus elementos.</a:t>
            </a:r>
            <a:endParaRPr sz="2800">
              <a:solidFill>
                <a:schemeClr val="dk1"/>
              </a:solidFill>
              <a:latin typeface="Arial"/>
              <a:ea typeface="Arial"/>
              <a:cs typeface="Arial"/>
              <a:sym typeface="Arial"/>
            </a:endParaRPr>
          </a:p>
        </p:txBody>
      </p:sp>
      <p:pic>
        <p:nvPicPr>
          <p:cNvPr id="144" name="Google Shape;144;p8"/>
          <p:cNvPicPr preferRelativeResize="0"/>
          <p:nvPr/>
        </p:nvPicPr>
        <p:blipFill rotWithShape="1">
          <a:blip r:embed="rId5">
            <a:alphaModFix/>
          </a:blip>
          <a:srcRect b="0" l="0" r="0" t="0"/>
          <a:stretch/>
        </p:blipFill>
        <p:spPr>
          <a:xfrm>
            <a:off x="8815021" y="3375148"/>
            <a:ext cx="3100314" cy="94434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9"/>
          <p:cNvPicPr preferRelativeResize="0"/>
          <p:nvPr/>
        </p:nvPicPr>
        <p:blipFill rotWithShape="1">
          <a:blip r:embed="rId3">
            <a:alphaModFix/>
          </a:blip>
          <a:srcRect b="0" l="0" r="0" t="0"/>
          <a:stretch/>
        </p:blipFill>
        <p:spPr>
          <a:xfrm>
            <a:off x="8084210" y="2638423"/>
            <a:ext cx="3824304" cy="347664"/>
          </a:xfrm>
          <a:prstGeom prst="rect">
            <a:avLst/>
          </a:prstGeom>
          <a:noFill/>
          <a:ln>
            <a:noFill/>
          </a:ln>
        </p:spPr>
      </p:pic>
      <p:pic>
        <p:nvPicPr>
          <p:cNvPr id="150" name="Google Shape;150;p9"/>
          <p:cNvPicPr preferRelativeResize="0"/>
          <p:nvPr/>
        </p:nvPicPr>
        <p:blipFill rotWithShape="1">
          <a:blip r:embed="rId4">
            <a:alphaModFix/>
          </a:blip>
          <a:srcRect b="0" l="0" r="0" t="0"/>
          <a:stretch/>
        </p:blipFill>
        <p:spPr>
          <a:xfrm>
            <a:off x="8304657" y="2986087"/>
            <a:ext cx="3407189" cy="1177950"/>
          </a:xfrm>
          <a:prstGeom prst="rect">
            <a:avLst/>
          </a:prstGeom>
          <a:noFill/>
          <a:ln>
            <a:noFill/>
          </a:ln>
        </p:spPr>
      </p:pic>
      <p:sp>
        <p:nvSpPr>
          <p:cNvPr id="151" name="Google Shape;151;p9"/>
          <p:cNvSpPr/>
          <p:nvPr/>
        </p:nvSpPr>
        <p:spPr>
          <a:xfrm>
            <a:off x="5541818" y="231051"/>
            <a:ext cx="6366696" cy="715089"/>
          </a:xfrm>
          <a:prstGeom prst="roundRect">
            <a:avLst>
              <a:gd fmla="val 16667" name="adj"/>
            </a:avLst>
          </a:prstGeom>
          <a:solidFill>
            <a:srgbClr val="00B0F0"/>
          </a:solidFill>
          <a:ln cap="flat" cmpd="sng" w="9525">
            <a:solidFill>
              <a:srgbClr val="00206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ES" sz="3600">
                <a:solidFill>
                  <a:schemeClr val="dk1"/>
                </a:solidFill>
                <a:latin typeface="Arial"/>
                <a:ea typeface="Arial"/>
                <a:cs typeface="Arial"/>
                <a:sym typeface="Arial"/>
              </a:rPr>
              <a:t>Estructuras de datos complejas</a:t>
            </a:r>
            <a:endParaRPr sz="3600">
              <a:solidFill>
                <a:schemeClr val="dk1"/>
              </a:solidFill>
              <a:latin typeface="Arial"/>
              <a:ea typeface="Arial"/>
              <a:cs typeface="Arial"/>
              <a:sym typeface="Arial"/>
            </a:endParaRPr>
          </a:p>
        </p:txBody>
      </p:sp>
      <p:sp>
        <p:nvSpPr>
          <p:cNvPr id="152" name="Google Shape;152;p9"/>
          <p:cNvSpPr txBox="1"/>
          <p:nvPr/>
        </p:nvSpPr>
        <p:spPr>
          <a:xfrm>
            <a:off x="672692" y="946140"/>
            <a:ext cx="616112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chemeClr val="dk1"/>
                </a:solidFill>
                <a:latin typeface="Arial"/>
                <a:ea typeface="Arial"/>
                <a:cs typeface="Arial"/>
                <a:sym typeface="Arial"/>
              </a:rPr>
              <a:t>Modificando el ejemplo anterior.</a:t>
            </a:r>
            <a:endParaRPr sz="2800">
              <a:solidFill>
                <a:schemeClr val="dk1"/>
              </a:solidFill>
              <a:latin typeface="Arial"/>
              <a:ea typeface="Arial"/>
              <a:cs typeface="Arial"/>
              <a:sym typeface="Arial"/>
            </a:endParaRPr>
          </a:p>
        </p:txBody>
      </p:sp>
      <p:sp>
        <p:nvSpPr>
          <p:cNvPr id="153" name="Google Shape;153;p9"/>
          <p:cNvSpPr txBox="1"/>
          <p:nvPr/>
        </p:nvSpPr>
        <p:spPr>
          <a:xfrm>
            <a:off x="8257714" y="4298563"/>
            <a:ext cx="3501073"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400">
                <a:solidFill>
                  <a:schemeClr val="dk1"/>
                </a:solidFill>
                <a:latin typeface="Arial"/>
                <a:ea typeface="Arial"/>
                <a:cs typeface="Arial"/>
                <a:sym typeface="Arial"/>
              </a:rPr>
              <a:t>A tener en cuenta cómo recorremos el array extrayendo los elementos del tipo Alumnos, y cómo accedemos a los valores de sus elementos.</a:t>
            </a:r>
            <a:endParaRPr sz="2400">
              <a:solidFill>
                <a:schemeClr val="dk1"/>
              </a:solidFill>
              <a:latin typeface="Arial"/>
              <a:ea typeface="Arial"/>
              <a:cs typeface="Arial"/>
              <a:sym typeface="Arial"/>
            </a:endParaRPr>
          </a:p>
        </p:txBody>
      </p:sp>
      <p:pic>
        <p:nvPicPr>
          <p:cNvPr id="154" name="Google Shape;154;p9"/>
          <p:cNvPicPr preferRelativeResize="0"/>
          <p:nvPr/>
        </p:nvPicPr>
        <p:blipFill rotWithShape="1">
          <a:blip r:embed="rId5">
            <a:alphaModFix/>
          </a:blip>
          <a:srcRect b="0" l="0" r="-33120" t="-16849"/>
          <a:stretch/>
        </p:blipFill>
        <p:spPr>
          <a:xfrm>
            <a:off x="795471" y="800923"/>
            <a:ext cx="8304025" cy="5529525"/>
          </a:xfrm>
          <a:prstGeom prst="rect">
            <a:avLst/>
          </a:prstGeom>
          <a:noFill/>
          <a:ln>
            <a:noFill/>
          </a:ln>
        </p:spPr>
      </p:pic>
      <p:cxnSp>
        <p:nvCxnSpPr>
          <p:cNvPr id="155" name="Google Shape;155;p9"/>
          <p:cNvCxnSpPr/>
          <p:nvPr/>
        </p:nvCxnSpPr>
        <p:spPr>
          <a:xfrm flipH="1">
            <a:off x="3615398" y="4914899"/>
            <a:ext cx="4642317" cy="529297"/>
          </a:xfrm>
          <a:prstGeom prst="straightConnector1">
            <a:avLst/>
          </a:prstGeom>
          <a:noFill/>
          <a:ln cap="flat" cmpd="sng" w="50800">
            <a:solidFill>
              <a:srgbClr val="FF0000"/>
            </a:solidFill>
            <a:prstDash val="solid"/>
            <a:miter lim="800000"/>
            <a:headEnd len="sm" w="sm"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2018-12-22T16:26:53Z</dcterms:created>
  <dc:creator>JOSÉ JUAN RODRÍGUEZ PESTANO</dc:creator>
</cp:coreProperties>
</file>