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37748C-D2E2-42F9-A36A-EB743E5B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715D45B-E13F-4B70-8C8B-289AF2943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04E02F4-7E31-4B74-9DAA-7D1479CD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96A-A44A-4384-8F5E-AB2354DF0F67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246D13D-BB21-4A29-A930-CA3A1F87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D55A9FA-35B1-4D2B-AD1D-D0E4EFB0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4094-61B3-497E-90B0-008DC4B3F74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6506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4E38947-B452-4A96-BE53-D8E06BCB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49064EA3-DDF7-4D00-B7DB-958C6CAC6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F7AE170-1EFC-47A4-B0AB-DA72263F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96A-A44A-4384-8F5E-AB2354DF0F67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E711E8A-8AE0-4644-BD83-98133716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52895E6-DFDB-4646-A81A-30BC169E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4094-61B3-497E-90B0-008DC4B3F74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6498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14D1845-1B61-4BF3-9285-871F8EF8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B693FCD9-105F-4823-99BE-30C94F600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7FF1FAE-62CA-4129-B1D2-F7B2623A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96A-A44A-4384-8F5E-AB2354DF0F67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1AA3329-0D1A-4733-9FA1-A8867EF8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AB29222-F9B9-4F1D-9031-7906F5E6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4094-61B3-497E-90B0-008DC4B3F74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5067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8153370-297A-4AE6-8BA8-CC5D45A0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EEA4B36-9794-4F5B-A7BA-86BE36920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D5DD50F-8FB4-47C6-8A5E-00867406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96A-A44A-4384-8F5E-AB2354DF0F67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F7F66C4-1E17-4EFD-96BB-3F84259E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E7B5744-98F2-4C20-8098-AAC8D4C6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4094-61B3-497E-90B0-008DC4B3F74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5755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DAC241-800A-45CD-922D-963865EF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BEA5B9C-49B2-4B84-8975-AF6A61A73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095426D-D2E0-4B94-A3F1-CFDE359B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96A-A44A-4384-8F5E-AB2354DF0F67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2585DCF-42D6-490C-B611-38182AF7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59280F7-ED06-4F9E-952C-7AC22789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4094-61B3-497E-90B0-008DC4B3F74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9017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F61892D-57D5-4E73-96E9-9D43155F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9C1B8F6-6EC9-4373-8ED4-49C81EEE3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DC45C276-497E-4F33-B153-1703AAF3C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585A2A8-C3E4-4C37-AB07-E290E3D9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96A-A44A-4384-8F5E-AB2354DF0F67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247057A-3679-4EFF-A49C-139DF0FB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4455002-ACD7-4AB1-8BAE-865CE8D4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4094-61B3-497E-90B0-008DC4B3F74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7150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E088AD-9382-458D-B1F5-59937546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A098F1F-3734-482C-9FE3-BA8EC7A1C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D03A078-305B-49E2-82AA-AB70A3834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EACE296C-FD02-4EB3-AC88-9C9E03CF9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87C99F3C-4F47-4196-B952-EEA14C463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1521C660-0051-43A0-A601-678DE35D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96A-A44A-4384-8F5E-AB2354DF0F67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65FF9294-2EDA-4B03-A977-0A8CFDD5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2D234913-2A4D-4162-9866-DBC519FA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4094-61B3-497E-90B0-008DC4B3F74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8852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37105E-FFDE-4FE2-BDD0-109A6EC3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3BC0A90-75FF-4700-B183-F2E7039D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96A-A44A-4384-8F5E-AB2354DF0F67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A2B90FC-1B0F-4F0D-9EF4-7252BFE3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504E3BB-8FB1-446C-B3F3-BC964F6A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4094-61B3-497E-90B0-008DC4B3F74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569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A44C3F80-8B19-490A-9A9C-25DB7221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96A-A44A-4384-8F5E-AB2354DF0F67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AC31347-F653-417C-A602-2C76A138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402980-C9B9-48B1-8E00-90B1F1B8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4094-61B3-497E-90B0-008DC4B3F74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7954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8127542-419F-4928-B3E2-B761DAB4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08EE33A-5B38-4831-AF61-2ED77686E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DE4D9721-BEFE-4CF8-B801-F7E2EE8D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62AA069D-46B4-47CB-9F50-209003A4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96A-A44A-4384-8F5E-AB2354DF0F67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06390E1-02FA-47A5-A43C-8BCD60D2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61853A6-0557-4A97-B264-ABD64FBC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4094-61B3-497E-90B0-008DC4B3F74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7644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F33A6C-1E42-4371-9765-B5805D3E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3F9588D7-41E7-414D-9409-4BAA8E761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9A3F138-2278-4547-9607-985496410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DF6EA16-282B-451A-9E08-25F2AB01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96A-A44A-4384-8F5E-AB2354DF0F67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34876D2-5A6B-4AF2-B79D-D8A9DB4A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067148F-92CF-4F44-A7E3-ABC8F772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4094-61B3-497E-90B0-008DC4B3F74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3984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AE91820E-71CA-48E9-BE65-D2577305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7D446D7-6391-461E-8F92-745CCCBE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7227362-2B4C-41A7-B332-45B7832DE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C96A-A44A-4384-8F5E-AB2354DF0F67}" type="datetimeFigureOut">
              <a:rPr lang="es-ES" smtClean="0"/>
              <a:pPr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1569D69-8F79-422C-95A8-BDFA300D5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B52D5E0-F26D-43A6-B4B9-8503F7FB5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4094-61B3-497E-90B0-008DC4B3F74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9555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F30BE631-9D3B-48DA-BC76-563C357FBF73}"/>
              </a:ext>
            </a:extLst>
          </p:cNvPr>
          <p:cNvSpPr txBox="1"/>
          <p:nvPr/>
        </p:nvSpPr>
        <p:spPr>
          <a:xfrm>
            <a:off x="4931240" y="304873"/>
            <a:ext cx="7083991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Ink Free" panose="03080402000500000000" pitchFamily="66" charset="0"/>
              </a:rPr>
              <a:t>Utilización de menús con programas de consola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882E830-6E97-4CC0-BC63-0F06BC98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86" y="1756556"/>
            <a:ext cx="8856352" cy="412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747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1882E830-6E97-4CC0-BC63-0F06BC98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231" y="3177394"/>
            <a:ext cx="6096000" cy="28384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159A01A-95EA-4CE3-8F1A-F99D6136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708" y="1143744"/>
            <a:ext cx="6113523" cy="188345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30BE631-9D3B-48DA-BC76-563C357FBF73}"/>
              </a:ext>
            </a:extLst>
          </p:cNvPr>
          <p:cNvSpPr txBox="1"/>
          <p:nvPr/>
        </p:nvSpPr>
        <p:spPr>
          <a:xfrm>
            <a:off x="4931240" y="304873"/>
            <a:ext cx="7083991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Ink Free" panose="03080402000500000000" pitchFamily="66" charset="0"/>
              </a:rPr>
              <a:t>Utilización de menús con programas de consola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C22D53A-CE2A-48E9-B1C1-950C89248BE2}"/>
              </a:ext>
            </a:extLst>
          </p:cNvPr>
          <p:cNvSpPr txBox="1"/>
          <p:nvPr/>
        </p:nvSpPr>
        <p:spPr>
          <a:xfrm>
            <a:off x="349136" y="1143744"/>
            <a:ext cx="526387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Los menús fueron la forma más usual de organizar las aplicaciones mientras no se utilizó la programación orientada a objetos.</a:t>
            </a:r>
          </a:p>
          <a:p>
            <a:r>
              <a:rPr lang="es-ES" sz="2800" dirty="0" smtClean="0">
                <a:latin typeface="Ink Free" panose="03080402000500000000" pitchFamily="66" charset="0"/>
              </a:rPr>
              <a:t>Incluso en los primeros años de la aparición de los entornos visuales, se siguieron presentando mediante menús las opciones.</a:t>
            </a:r>
          </a:p>
          <a:p>
            <a:r>
              <a:rPr lang="es-ES" sz="2800" dirty="0" smtClean="0">
                <a:latin typeface="Ink Free" panose="03080402000500000000" pitchFamily="66" charset="0"/>
              </a:rPr>
              <a:t>Incluso en la actualidad, y por la costumbre de los usuarios, se siguen presentando muchas aplicaciones estructuradas en menús.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056" y="6137899"/>
            <a:ext cx="5437175" cy="6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781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30BE631-9D3B-48DA-BC76-563C357FBF73}"/>
              </a:ext>
            </a:extLst>
          </p:cNvPr>
          <p:cNvSpPr txBox="1"/>
          <p:nvPr/>
        </p:nvSpPr>
        <p:spPr>
          <a:xfrm>
            <a:off x="4931240" y="304873"/>
            <a:ext cx="7083991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Ink Free" panose="03080402000500000000" pitchFamily="66" charset="0"/>
              </a:rPr>
              <a:t>Utilización de menús con programas de consola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C22D53A-CE2A-48E9-B1C1-950C89248BE2}"/>
              </a:ext>
            </a:extLst>
          </p:cNvPr>
          <p:cNvSpPr txBox="1"/>
          <p:nvPr/>
        </p:nvSpPr>
        <p:spPr>
          <a:xfrm>
            <a:off x="349136" y="1143744"/>
            <a:ext cx="52638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Los elementos para utilizar un menú son:</a:t>
            </a:r>
          </a:p>
          <a:p>
            <a:pPr marL="457200" indent="-457200">
              <a:buFontTx/>
              <a:buChar char="-"/>
            </a:pPr>
            <a:r>
              <a:rPr lang="es-ES" sz="2800" dirty="0" smtClean="0">
                <a:latin typeface="Ink Free" panose="03080402000500000000" pitchFamily="66" charset="0"/>
              </a:rPr>
              <a:t>El mostrado del propio menú.</a:t>
            </a:r>
          </a:p>
          <a:p>
            <a:pPr marL="457200" indent="-457200">
              <a:buFontTx/>
              <a:buChar char="-"/>
            </a:pPr>
            <a:r>
              <a:rPr lang="es-ES" sz="2800" dirty="0" smtClean="0">
                <a:latin typeface="Ink Free" panose="03080402000500000000" pitchFamily="66" charset="0"/>
              </a:rPr>
              <a:t>El enlace del menú con las llamadas a los procesos que gestionan las acciones a realizar incluidas en el menú.</a:t>
            </a:r>
          </a:p>
          <a:p>
            <a:pPr marL="457200" indent="-457200">
              <a:buFontTx/>
              <a:buChar char="-"/>
            </a:pPr>
            <a:r>
              <a:rPr lang="es-ES" sz="2800" dirty="0" smtClean="0">
                <a:latin typeface="Ink Free" panose="03080402000500000000" pitchFamily="66" charset="0"/>
              </a:rPr>
              <a:t>Las propias acciones a realizar y su devolución a la presentación del menú.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581" y="1987033"/>
            <a:ext cx="6343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796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30BE631-9D3B-48DA-BC76-563C357FBF73}"/>
              </a:ext>
            </a:extLst>
          </p:cNvPr>
          <p:cNvSpPr txBox="1"/>
          <p:nvPr/>
        </p:nvSpPr>
        <p:spPr>
          <a:xfrm>
            <a:off x="4931240" y="304873"/>
            <a:ext cx="7083991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Ink Free" panose="03080402000500000000" pitchFamily="66" charset="0"/>
              </a:rPr>
              <a:t>Utilización de menús con programas de consola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C22D53A-CE2A-48E9-B1C1-950C89248BE2}"/>
              </a:ext>
            </a:extLst>
          </p:cNvPr>
          <p:cNvSpPr txBox="1"/>
          <p:nvPr/>
        </p:nvSpPr>
        <p:spPr>
          <a:xfrm>
            <a:off x="349136" y="1143744"/>
            <a:ext cx="52638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Vamos a hacer, como ejemplo, que se introduzcan dos números y que, manteniendo los valores de los dos números, se realicen en funciones las operaciones de suma, resta, multiplicación y la de volver a solicitar los dos números.</a:t>
            </a:r>
          </a:p>
          <a:p>
            <a:r>
              <a:rPr lang="es-ES" sz="2800" dirty="0" smtClean="0">
                <a:latin typeface="Ink Free" panose="03080402000500000000" pitchFamily="66" charset="0"/>
              </a:rPr>
              <a:t>Además, lógicamente, implementamos la opción de salir del programa.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974" y="1869171"/>
            <a:ext cx="5300785" cy="35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899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F30BE631-9D3B-48DA-BC76-563C357FBF73}"/>
              </a:ext>
            </a:extLst>
          </p:cNvPr>
          <p:cNvSpPr txBox="1"/>
          <p:nvPr/>
        </p:nvSpPr>
        <p:spPr>
          <a:xfrm>
            <a:off x="4931240" y="304873"/>
            <a:ext cx="7083991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Ink Free" panose="03080402000500000000" pitchFamily="66" charset="0"/>
              </a:rPr>
              <a:t>Utilización de menús con programas de consola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C22D53A-CE2A-48E9-B1C1-950C89248BE2}"/>
              </a:ext>
            </a:extLst>
          </p:cNvPr>
          <p:cNvSpPr txBox="1"/>
          <p:nvPr/>
        </p:nvSpPr>
        <p:spPr>
          <a:xfrm>
            <a:off x="349136" y="1143744"/>
            <a:ext cx="52638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En primer lugar, generamos el procedimiento de llamada y gestión general de la aplicación, teniendo en cuenta colocar con comentarios aquellos procesos que no hayamos desarrollado, o colocaremos un mensaje para identificar la opción elegida.</a:t>
            </a:r>
          </a:p>
          <a:p>
            <a:endParaRPr lang="es-ES" sz="2800" dirty="0">
              <a:latin typeface="Ink Free" panose="03080402000500000000" pitchFamily="66" charset="0"/>
            </a:endParaRPr>
          </a:p>
          <a:p>
            <a:r>
              <a:rPr lang="es-ES" sz="2800" dirty="0" smtClean="0">
                <a:latin typeface="Ink Free" panose="03080402000500000000" pitchFamily="66" charset="0"/>
              </a:rPr>
              <a:t>Hemos dividido las funciones incluyéndolas en dos clases diferentes: Calculo y Funciones.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6039" y="1300090"/>
            <a:ext cx="6467346" cy="42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1992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F30BE631-9D3B-48DA-BC76-563C357FBF73}"/>
              </a:ext>
            </a:extLst>
          </p:cNvPr>
          <p:cNvSpPr txBox="1"/>
          <p:nvPr/>
        </p:nvSpPr>
        <p:spPr>
          <a:xfrm>
            <a:off x="4931240" y="304873"/>
            <a:ext cx="7083991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Ink Free" panose="03080402000500000000" pitchFamily="66" charset="0"/>
              </a:rPr>
              <a:t>Utilización de menús con programas de consola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C22D53A-CE2A-48E9-B1C1-950C89248BE2}"/>
              </a:ext>
            </a:extLst>
          </p:cNvPr>
          <p:cNvSpPr txBox="1"/>
          <p:nvPr/>
        </p:nvSpPr>
        <p:spPr>
          <a:xfrm>
            <a:off x="349136" y="1143744"/>
            <a:ext cx="5263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Para leer los dos números, reutilicé la función de leer un número que ya tenía desarrollada en la clase Funciones.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3402" y="1194948"/>
            <a:ext cx="6504079" cy="135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5367" y="2881532"/>
            <a:ext cx="8438164" cy="353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4685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F30BE631-9D3B-48DA-BC76-563C357FBF73}"/>
              </a:ext>
            </a:extLst>
          </p:cNvPr>
          <p:cNvSpPr txBox="1"/>
          <p:nvPr/>
        </p:nvSpPr>
        <p:spPr>
          <a:xfrm>
            <a:off x="4931240" y="304873"/>
            <a:ext cx="7083991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Ink Free" panose="03080402000500000000" pitchFamily="66" charset="0"/>
              </a:rPr>
              <a:t>Utilización de menús con programas de consola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C22D53A-CE2A-48E9-B1C1-950C89248BE2}"/>
              </a:ext>
            </a:extLst>
          </p:cNvPr>
          <p:cNvSpPr txBox="1"/>
          <p:nvPr/>
        </p:nvSpPr>
        <p:spPr>
          <a:xfrm>
            <a:off x="349136" y="1143744"/>
            <a:ext cx="5263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Ahora, generamos el proceso de imprimir el menú.</a:t>
            </a:r>
          </a:p>
          <a:p>
            <a:endParaRPr lang="es-ES" sz="2800" dirty="0" smtClean="0">
              <a:latin typeface="Ink Free" panose="03080402000500000000" pitchFamily="66" charset="0"/>
            </a:endParaRPr>
          </a:p>
          <a:p>
            <a:r>
              <a:rPr lang="es-ES" sz="2800" dirty="0" smtClean="0">
                <a:latin typeface="Ink Free" panose="03080402000500000000" pitchFamily="66" charset="0"/>
              </a:rPr>
              <a:t>En este caso, al procedimiento del menú le trasladamos parámetros ya que queremos presentar en dicho menú el valor de los dos números con los que realizaremos los cálculos.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0698" y="1328005"/>
            <a:ext cx="6431431" cy="425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7606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30BE631-9D3B-48DA-BC76-563C357FBF73}"/>
              </a:ext>
            </a:extLst>
          </p:cNvPr>
          <p:cNvSpPr txBox="1"/>
          <p:nvPr/>
        </p:nvSpPr>
        <p:spPr>
          <a:xfrm>
            <a:off x="4931240" y="304873"/>
            <a:ext cx="7083991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Ink Free" panose="03080402000500000000" pitchFamily="66" charset="0"/>
              </a:rPr>
              <a:t>Utilización de menús con programas de consola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C22D53A-CE2A-48E9-B1C1-950C89248BE2}"/>
              </a:ext>
            </a:extLst>
          </p:cNvPr>
          <p:cNvSpPr txBox="1"/>
          <p:nvPr/>
        </p:nvSpPr>
        <p:spPr>
          <a:xfrm>
            <a:off x="349136" y="1143744"/>
            <a:ext cx="52638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Por otro lado, generamos el proceso de leer la opción que pulsamos y que no devolvemos hasta que sea correcta.</a:t>
            </a:r>
          </a:p>
          <a:p>
            <a:endParaRPr lang="es-ES" sz="2800" dirty="0" smtClean="0">
              <a:latin typeface="Ink Free" panose="03080402000500000000" pitchFamily="66" charset="0"/>
            </a:endParaRPr>
          </a:p>
          <a:p>
            <a:r>
              <a:rPr lang="es-ES" sz="2800" dirty="0" smtClean="0">
                <a:latin typeface="Ink Free" panose="03080402000500000000" pitchFamily="66" charset="0"/>
              </a:rPr>
              <a:t>Para </a:t>
            </a:r>
            <a:r>
              <a:rPr lang="es-ES" sz="2800" dirty="0" smtClean="0">
                <a:latin typeface="Ink Free" panose="03080402000500000000" pitchFamily="66" charset="0"/>
              </a:rPr>
              <a:t>evitar que queden en pantalla valores incorrectos, utilizamos </a:t>
            </a:r>
            <a:r>
              <a:rPr lang="es-ES" sz="2800" dirty="0" smtClean="0">
                <a:latin typeface="Ink Free" panose="03080402000500000000" pitchFamily="66" charset="0"/>
              </a:rPr>
              <a:t>el parámetro true en el </a:t>
            </a:r>
            <a:r>
              <a:rPr lang="es-ES" sz="2800" dirty="0" err="1" smtClean="0">
                <a:latin typeface="Ink Free" panose="03080402000500000000" pitchFamily="66" charset="0"/>
              </a:rPr>
              <a:t>ReadKey</a:t>
            </a:r>
            <a:r>
              <a:rPr lang="es-ES" sz="2800" dirty="0" smtClean="0">
                <a:latin typeface="Ink Free" panose="03080402000500000000" pitchFamily="66" charset="0"/>
              </a:rPr>
              <a:t>(), para no mostrar por pantalla la tecla que se pulsa.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2684" y="1290564"/>
            <a:ext cx="4823680" cy="519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4772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30BE631-9D3B-48DA-BC76-563C357FBF73}"/>
              </a:ext>
            </a:extLst>
          </p:cNvPr>
          <p:cNvSpPr txBox="1"/>
          <p:nvPr/>
        </p:nvSpPr>
        <p:spPr>
          <a:xfrm>
            <a:off x="4931240" y="304873"/>
            <a:ext cx="7083991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Ink Free" panose="03080402000500000000" pitchFamily="66" charset="0"/>
              </a:rPr>
              <a:t>Utilización de menús con programas de consola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C22D53A-CE2A-48E9-B1C1-950C89248BE2}"/>
              </a:ext>
            </a:extLst>
          </p:cNvPr>
          <p:cNvSpPr txBox="1"/>
          <p:nvPr/>
        </p:nvSpPr>
        <p:spPr>
          <a:xfrm>
            <a:off x="349136" y="1143744"/>
            <a:ext cx="52638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Veamos el ejemplo de funcionamiento del menú realizando una traza y viendo cómo las diferentes funciones se van enlazando y devolviendo el control al menú para seguir realizando acciones.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8834" y="2685464"/>
            <a:ext cx="2082457" cy="155407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47726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429</Words>
  <Application>Microsoft Office PowerPoint</Application>
  <PresentationFormat>Personalizado</PresentationFormat>
  <Paragraphs>29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JUAN RODRÍGUEZ PESTANO</dc:creator>
  <cp:lastModifiedBy>Jose Pestano</cp:lastModifiedBy>
  <cp:revision>14</cp:revision>
  <dcterms:created xsi:type="dcterms:W3CDTF">2018-12-23T10:35:30Z</dcterms:created>
  <dcterms:modified xsi:type="dcterms:W3CDTF">2022-01-10T23:19:53Z</dcterms:modified>
</cp:coreProperties>
</file>