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9" r:id="rId15"/>
    <p:sldId id="282" r:id="rId16"/>
    <p:sldId id="268" r:id="rId17"/>
    <p:sldId id="283" r:id="rId18"/>
    <p:sldId id="270" r:id="rId19"/>
    <p:sldId id="284" r:id="rId20"/>
    <p:sldId id="271" r:id="rId21"/>
    <p:sldId id="285" r:id="rId22"/>
    <p:sldId id="272" r:id="rId23"/>
    <p:sldId id="286" r:id="rId24"/>
    <p:sldId id="273" r:id="rId25"/>
    <p:sldId id="287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84F041-579D-4958-862F-FD36059FF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03F8AC6-54C3-4DBC-AF58-38C9ACCB6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E018FA2-6C5F-4822-ADEC-15284E92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080A4F3-7906-4D2E-9D2B-EB2109E1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2D9B7B5-65E3-44B4-B897-047B76CE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115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E2B187-6243-4D3A-8CD9-2ACA50BF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EC43DFDD-C6AD-4D24-A31C-CFB7D824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CD32AB7-A514-4986-B079-E9D3DED6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EC9F3A3-4DD7-4F41-9869-36D0FABD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49864C8-2943-4A55-89DF-5693A457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191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FBCDC31-01A2-4E88-830E-F66465AD7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B0A8425-BEA7-4B26-9EA9-05874EA9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881AF5D-4744-4603-BDBB-8F8B4AFE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78F3746-B015-4A99-B594-F032A2C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2DFDE60-A4CD-4FD1-89EA-5EDB4DC0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6119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EF2E0F-284E-444B-99FD-27BF84C1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084F667-ECDE-4C32-9B8B-CD500E80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E659C14-68D6-44AD-87CF-2DBDC738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E323456-002E-4A17-9554-FB21E081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55EADAD-87EC-4CA0-8137-7E570785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61724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F1377EF-750A-4357-937D-2CB0912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041A235-F744-46F9-BEA5-EB0F606F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2C09CCE-A951-48A8-BADA-B8CD08C0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0DC732C-8194-4D50-9CD2-121B690F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0EF51F0-B0FD-4920-8274-72761FAF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818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98F2F5-3073-452F-9444-BD95BE22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FC1E31F-1D54-4B7A-A883-4C07BE34A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13B9CF4-C29D-4771-947C-7C2A347D3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B4102B3D-4299-48D7-8F00-01B77FEA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3688480-0E3D-47D5-9CC2-AF96230C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16F48A4-A16F-4899-957B-602023F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8094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7C200F-A4E3-4B57-8ADA-D06E66A0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EA077DB-9C44-42FF-A75C-493F000D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F8988E4F-CF25-4A63-8C6D-721C7F3A5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C46B0D7-4027-4C91-AE5D-2E255B94E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DFFE78E3-BC54-4245-A60B-A9DB678E4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902094D6-2B2B-4F22-9370-1083E6D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A26AD4DD-49F9-49F1-99A5-F350AF46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EEAE5A8B-D5FB-405B-A601-FE4C1622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2618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0AD8D11-55D5-4921-AB7F-D19B032C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B5E781CF-074A-4496-B518-0CB20901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0311A631-C1F3-4680-8C35-70A1CC6D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5AEC5AE3-2867-466B-9351-40A87A65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924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43EED141-2159-4E69-9F38-2E6D5549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619BE069-4DAA-4E34-B10A-4CC34F88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A5971DAA-1556-4937-B2EE-2E1D532E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455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087A12-7C05-4611-BB2F-FAEDDC7C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7EC23E6-2D02-4B46-A715-4B10D7CE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3E5671E-64A5-4231-8EE3-603289B8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ADFC9A09-05DE-47DB-B777-25788ECD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E404F6B-2D91-482B-BB5B-55450F47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5B8CB0B-6CDF-442A-88C9-29A87A27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3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9A26B5-06E7-461A-956D-B079CD8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FD4C9B6A-6E8D-4DD1-B892-6D1D97F2D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B85BD9C-3A9D-4D1A-9AB2-7BE52ECAB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190AA59-22DD-4703-9955-40CC87B5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E11A33C-A410-48D8-BBEE-AC2DA7C5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11F576A4-601A-4D40-A47E-552B05D7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5393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66FF1CA-F797-4E7E-8C28-AC92093B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3F8CEF7-2983-471D-885C-E595A99A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1AB4284-DB55-406B-A1F3-55284323F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3FE1-4029-4EFE-A125-E5917DF095D1}" type="datetimeFigureOut">
              <a:rPr lang="es-ES" smtClean="0"/>
              <a:pPr/>
              <a:t>18/02/2022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545B8BD-D430-454E-9C09-18EED08D8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0F5E447-0F17-40FF-A949-2BEF945AC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58CA-9D29-49A5-BBF6-205AC992A73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708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es/dotnet/api/system.io.streamwriter?view=netframework-4.7.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es/dotnet/api/system.io.file?view=netframework-4.7.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es/dotnet/api/system.io.filestream?view=netframework-4.7.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es/dotnet/api/system.io.streamreader?view=netframework-4.7.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55" y="1505389"/>
            <a:ext cx="6094534" cy="4184913"/>
          </a:xfrm>
          <a:prstGeom prst="round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46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3" y="1125351"/>
            <a:ext cx="6417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Ink Free" panose="03080402000500000000" pitchFamily="66" charset="0"/>
              </a:rPr>
              <a:t>Clase </a:t>
            </a:r>
            <a:r>
              <a:rPr lang="es-ES" sz="2800" b="1" dirty="0" err="1" smtClean="0">
                <a:latin typeface="Ink Free" panose="03080402000500000000" pitchFamily="66" charset="0"/>
              </a:rPr>
              <a:t>StreamWriter</a:t>
            </a:r>
            <a:r>
              <a:rPr lang="es-ES" sz="2800" b="1" dirty="0" smtClean="0">
                <a:latin typeface="Ink Free" panose="03080402000500000000" pitchFamily="66" charset="0"/>
              </a:rPr>
              <a:t> en C#.</a:t>
            </a:r>
          </a:p>
          <a:p>
            <a:endParaRPr lang="es-ES" sz="2800" b="1" dirty="0" smtClean="0">
              <a:latin typeface="Ink Free" panose="03080402000500000000" pitchFamily="66" charset="0"/>
            </a:endParaRPr>
          </a:p>
          <a:p>
            <a:r>
              <a:rPr lang="es-ES" sz="2800" dirty="0">
                <a:latin typeface="Ink Free" panose="03080402000500000000" pitchFamily="66" charset="0"/>
              </a:rPr>
              <a:t>Clase diseñada para la entrada de caracteres en una codificación determinada. Se utiliza para acceder a líneas de información de un fichero.</a:t>
            </a:r>
          </a:p>
          <a:p>
            <a:r>
              <a:rPr lang="es-ES" sz="2800" dirty="0">
                <a:latin typeface="Ink Free" panose="03080402000500000000" pitchFamily="66" charset="0"/>
              </a:rPr>
              <a:t>MODO </a:t>
            </a:r>
            <a:r>
              <a:rPr lang="es-ES" sz="2800" dirty="0" smtClean="0">
                <a:latin typeface="Ink Free" panose="03080402000500000000" pitchFamily="66" charset="0"/>
              </a:rPr>
              <a:t>ESCRITURA.</a:t>
            </a:r>
            <a:endParaRPr lang="es-ES" sz="2800" dirty="0">
              <a:latin typeface="Ink Free" panose="03080402000500000000" pitchFamily="66" charset="0"/>
            </a:endParaRPr>
          </a:p>
          <a:p>
            <a:endParaRPr lang="es-ES" sz="2800" b="1" dirty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  <a:hlinkClick r:id="rId2"/>
              </a:rPr>
              <a:t>Enlace</a:t>
            </a:r>
            <a:endParaRPr lang="es-ES" sz="2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82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B325E819-99EA-4650-9C6F-C533346466F5}"/>
              </a:ext>
            </a:extLst>
          </p:cNvPr>
          <p:cNvSpPr txBox="1"/>
          <p:nvPr/>
        </p:nvSpPr>
        <p:spPr>
          <a:xfrm>
            <a:off x="8511689" y="2525734"/>
            <a:ext cx="1338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latin typeface="Ink Free" panose="03080402000500000000" pitchFamily="66" charset="0"/>
              </a:rPr>
              <a:t>Try</a:t>
            </a:r>
          </a:p>
          <a:p>
            <a:endParaRPr lang="es-ES" sz="3600" dirty="0">
              <a:latin typeface="Ink Free" panose="03080402000500000000" pitchFamily="66" charset="0"/>
            </a:endParaRPr>
          </a:p>
          <a:p>
            <a:r>
              <a:rPr lang="es-ES" sz="3600" dirty="0">
                <a:latin typeface="Ink Free" panose="03080402000500000000" pitchFamily="66" charset="0"/>
              </a:rPr>
              <a:t>Catch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Ink Free" panose="03080402000500000000" pitchFamily="66" charset="0"/>
              </a:rPr>
              <a:t>Errores en el tratamiento de ficheros.</a:t>
            </a:r>
            <a:endParaRPr lang="es-ES" sz="2800" b="1" dirty="0">
              <a:latin typeface="Ink Free" panose="03080402000500000000" pitchFamily="66" charset="0"/>
            </a:endParaRPr>
          </a:p>
          <a:p>
            <a:endParaRPr lang="es-ES" sz="2800" b="1" dirty="0">
              <a:latin typeface="Ink Free" panose="03080402000500000000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Bloqueo del fichero por uso de otro usuario.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Disco lleno.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Directorio lleno.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No tienes permiso de uso del fichero (lectura / escritura).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No existe el fichero.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Ruta demasiado larga.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Error de disco.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8801100" y="4629150"/>
            <a:ext cx="3114674" cy="17366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  <a:latin typeface="Ink Free" panose="03080402000500000000" pitchFamily="66" charset="0"/>
              </a:rPr>
              <a:t>Excepciones</a:t>
            </a:r>
          </a:p>
          <a:p>
            <a:pPr algn="ctr"/>
            <a:r>
              <a:rPr lang="es-ES" sz="3200" dirty="0" smtClean="0">
                <a:latin typeface="Ink Free" panose="03080402000500000000" pitchFamily="66" charset="0"/>
              </a:rPr>
              <a:t>Las veremos en Entornos</a:t>
            </a:r>
            <a:endParaRPr lang="es-ES" sz="32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86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3210D86-4082-40CC-AAE3-253D7C8D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86" y="2496222"/>
            <a:ext cx="3859058" cy="22727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Proyecto de crear fichero de texto e incluir información en el mismo, en forma de líneas de texto</a:t>
            </a:r>
            <a:r>
              <a:rPr lang="es-ES" sz="2800" dirty="0" smtClean="0">
                <a:latin typeface="Ink Free" panose="03080402000500000000" pitchFamily="66" charset="0"/>
              </a:rPr>
              <a:t>.</a:t>
            </a:r>
          </a:p>
          <a:p>
            <a:endParaRPr lang="es-ES" sz="2800" dirty="0">
              <a:latin typeface="Ink Free" panose="03080402000500000000" pitchFamily="66" charset="0"/>
            </a:endParaRPr>
          </a:p>
          <a:p>
            <a:r>
              <a:rPr lang="es-ES" sz="2800" dirty="0">
                <a:latin typeface="Ink Free" panose="03080402000500000000" pitchFamily="66" charset="0"/>
              </a:rPr>
              <a:t>Las líneas siempre se añadirán al final</a:t>
            </a:r>
            <a:r>
              <a:rPr lang="es-ES" sz="2800" dirty="0" smtClean="0">
                <a:latin typeface="Ink Free" panose="03080402000500000000" pitchFamily="66" charset="0"/>
              </a:rPr>
              <a:t>.</a:t>
            </a:r>
          </a:p>
          <a:p>
            <a:endParaRPr lang="es-ES" sz="2800" dirty="0">
              <a:latin typeface="Ink Free" panose="03080402000500000000" pitchFamily="66" charset="0"/>
            </a:endParaRPr>
          </a:p>
          <a:p>
            <a:r>
              <a:rPr lang="es-ES" sz="2800" dirty="0">
                <a:latin typeface="Ink Free" panose="03080402000500000000" pitchFamily="66" charset="0"/>
              </a:rPr>
              <a:t>Crearemos un menú para realizar las operaciones.</a:t>
            </a:r>
          </a:p>
          <a:p>
            <a:endParaRPr lang="es-ES" sz="2800" dirty="0">
              <a:latin typeface="Ink Free" panose="03080402000500000000" pitchFamily="66" charset="0"/>
            </a:endParaRPr>
          </a:p>
          <a:p>
            <a:r>
              <a:rPr lang="es-ES" sz="2800" dirty="0">
                <a:latin typeface="Ink Free" panose="03080402000500000000" pitchFamily="66" charset="0"/>
              </a:rPr>
              <a:t>Generaremos tres ficheros: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Programa principal.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Funciones del menú.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Ink Free" panose="03080402000500000000" pitchFamily="66" charset="0"/>
              </a:rPr>
              <a:t>Funciones de manejo del fichero.</a:t>
            </a:r>
          </a:p>
        </p:txBody>
      </p:sp>
    </p:spTree>
    <p:extLst>
      <p:ext uri="{BB962C8B-B14F-4D97-AF65-F5344CB8AC3E}">
        <p14:creationId xmlns="" xmlns:p14="http://schemas.microsoft.com/office/powerpoint/2010/main" val="34017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9312" y="1839866"/>
            <a:ext cx="64008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Programa principal.</a:t>
            </a:r>
            <a:endParaRPr lang="es-ES" sz="2800" dirty="0">
              <a:latin typeface="Ink Free" panose="03080402000500000000" pitchFamily="66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7779224" y="2047164"/>
            <a:ext cx="2006221" cy="46402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7"/>
          <p:cNvCxnSpPr/>
          <p:nvPr/>
        </p:nvCxnSpPr>
        <p:spPr>
          <a:xfrm rot="5400000" flipH="1" flipV="1">
            <a:off x="8733640" y="6112569"/>
            <a:ext cx="1197994" cy="29286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92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15" y="3250661"/>
            <a:ext cx="7199351" cy="352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D38A01FC-6351-4EC0-B10B-BE977E2F8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23" y="1772314"/>
            <a:ext cx="2678160" cy="379406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="" xmlns:a16="http://schemas.microsoft.com/office/drawing/2014/main" id="{76E0E8F0-7B91-4A60-A1B0-13412F9DF685}"/>
              </a:ext>
            </a:extLst>
          </p:cNvPr>
          <p:cNvCxnSpPr>
            <a:cxnSpLocks/>
          </p:cNvCxnSpPr>
          <p:nvPr/>
        </p:nvCxnSpPr>
        <p:spPr>
          <a:xfrm flipH="1">
            <a:off x="3642361" y="5078618"/>
            <a:ext cx="5673089" cy="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Función </a:t>
            </a:r>
            <a:r>
              <a:rPr lang="es-ES" sz="2800" dirty="0" err="1" smtClean="0">
                <a:latin typeface="Ink Free" panose="03080402000500000000" pitchFamily="66" charset="0"/>
              </a:rPr>
              <a:t>InicioFichero</a:t>
            </a:r>
            <a:r>
              <a:rPr lang="es-ES" sz="2800" dirty="0" smtClean="0">
                <a:latin typeface="Ink Free" panose="03080402000500000000" pitchFamily="66" charset="0"/>
              </a:rPr>
              <a:t>.</a:t>
            </a:r>
            <a:endParaRPr lang="es-ES" sz="2800" dirty="0">
              <a:latin typeface="Ink Free" panose="03080402000500000000" pitchFamily="66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9339920" y="4580402"/>
            <a:ext cx="270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No olvidar</a:t>
            </a:r>
          </a:p>
          <a:p>
            <a:r>
              <a:rPr lang="es-ES" sz="2800" dirty="0" smtClean="0">
                <a:latin typeface="Ink Free" panose="03080402000500000000" pitchFamily="66" charset="0"/>
              </a:rPr>
              <a:t>cerrar el fichero.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833" y="2219106"/>
            <a:ext cx="4963025" cy="83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359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8468" y="1389700"/>
            <a:ext cx="64008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Programa principal.</a:t>
            </a:r>
            <a:endParaRPr lang="es-ES" sz="2800" dirty="0">
              <a:latin typeface="Ink Free" panose="03080402000500000000" pitchFamily="66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7197603" y="2586712"/>
            <a:ext cx="2006221" cy="46402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8356523" y="2845725"/>
            <a:ext cx="2006221" cy="46402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6296184" y="6045958"/>
            <a:ext cx="2206843" cy="268651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3720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90B14CC-4F60-45D1-9680-D8FA279D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56" y="2897994"/>
            <a:ext cx="3914775" cy="8096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Función Menú.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2E50BC2-2D2F-4065-B494-55FF1042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69" y="1002519"/>
            <a:ext cx="4714875" cy="27051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9115" y="3828281"/>
            <a:ext cx="2465652" cy="290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643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8806" y="1516309"/>
            <a:ext cx="64008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Programa principal.</a:t>
            </a:r>
            <a:endParaRPr lang="es-ES" sz="2800" dirty="0">
              <a:latin typeface="Ink Free" panose="03080402000500000000" pitchFamily="66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9835101" y="4948237"/>
            <a:ext cx="2206843" cy="268651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685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Crear fichero.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5081" y="1739265"/>
            <a:ext cx="91059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969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1182" y="1488174"/>
            <a:ext cx="64008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Programa principal.</a:t>
            </a:r>
            <a:endParaRPr lang="es-ES" sz="2800" dirty="0">
              <a:latin typeface="Ink Free" panose="03080402000500000000" pitchFamily="66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9720775" y="4716225"/>
            <a:ext cx="2206843" cy="268651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41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3" y="1097215"/>
            <a:ext cx="61611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Ink Free" panose="03080402000500000000" pitchFamily="66" charset="0"/>
              </a:rPr>
              <a:t>El principal valor de los programas informáticos es el manejo de la información.</a:t>
            </a:r>
          </a:p>
          <a:p>
            <a:endParaRPr lang="es-ES" sz="2800" dirty="0">
              <a:latin typeface="Ink Free" panose="03080402000500000000" pitchFamily="66" charset="0"/>
            </a:endParaRPr>
          </a:p>
          <a:p>
            <a:r>
              <a:rPr lang="es-ES" sz="2800" dirty="0">
                <a:latin typeface="Ink Free" panose="03080402000500000000" pitchFamily="66" charset="0"/>
              </a:rPr>
              <a:t>Hasta ahora hemos visto cómo utilizar la información en un programa pero siempre partiendo de información introducida por teclado o ya existente en memoria.</a:t>
            </a:r>
          </a:p>
          <a:p>
            <a:endParaRPr lang="es-ES" sz="2800" dirty="0">
              <a:latin typeface="Ink Free" panose="03080402000500000000" pitchFamily="66" charset="0"/>
            </a:endParaRPr>
          </a:p>
          <a:p>
            <a:r>
              <a:rPr lang="es-ES" sz="2800" dirty="0">
                <a:latin typeface="Ink Free" panose="03080402000500000000" pitchFamily="66" charset="0"/>
              </a:rPr>
              <a:t>Este método es poco efectivo ante:</a:t>
            </a:r>
          </a:p>
          <a:p>
            <a:pPr lvl="1"/>
            <a:r>
              <a:rPr lang="es-ES" sz="2800" dirty="0" smtClean="0">
                <a:latin typeface="Ink Free" panose="03080402000500000000" pitchFamily="66" charset="0"/>
              </a:rPr>
              <a:t>- </a:t>
            </a:r>
            <a:r>
              <a:rPr lang="es-ES" sz="2800" dirty="0">
                <a:latin typeface="Ink Free" panose="03080402000500000000" pitchFamily="66" charset="0"/>
              </a:rPr>
              <a:t>Grandes volúmenes de información.</a:t>
            </a:r>
          </a:p>
          <a:p>
            <a:pPr lvl="1"/>
            <a:r>
              <a:rPr lang="es-ES" sz="2800" dirty="0" smtClean="0">
                <a:latin typeface="Ink Free" panose="03080402000500000000" pitchFamily="66" charset="0"/>
              </a:rPr>
              <a:t>- </a:t>
            </a:r>
            <a:r>
              <a:rPr lang="es-ES" sz="2800" dirty="0">
                <a:latin typeface="Ink Free" panose="03080402000500000000" pitchFamily="66" charset="0"/>
              </a:rPr>
              <a:t>Información a reutilizar.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25" y="965398"/>
            <a:ext cx="3695700" cy="3467100"/>
          </a:xfrm>
          <a:prstGeom prst="round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475" y="4483624"/>
            <a:ext cx="3088600" cy="2326745"/>
          </a:xfrm>
          <a:prstGeom prst="round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92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Mostrar fichero.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015" y="1580564"/>
            <a:ext cx="70961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26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4234" y="1417835"/>
            <a:ext cx="64008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Programa principal.</a:t>
            </a:r>
            <a:endParaRPr lang="es-ES" sz="2800" dirty="0">
              <a:latin typeface="Ink Free" panose="03080402000500000000" pitchFamily="66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9611593" y="4211258"/>
            <a:ext cx="2206843" cy="268651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87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Escribir fichero.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2017" y="1751135"/>
            <a:ext cx="71818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925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4234" y="1417835"/>
            <a:ext cx="64008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Programa principal.</a:t>
            </a:r>
            <a:endParaRPr lang="es-ES" sz="2800" dirty="0">
              <a:latin typeface="Ink Free" panose="03080402000500000000" pitchFamily="66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9720775" y="4484213"/>
            <a:ext cx="2206843" cy="268651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856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Eliminar línea del fichero.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517" y="819150"/>
            <a:ext cx="54197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111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¿Dónde está el fichero?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6512" y="2076450"/>
            <a:ext cx="8101392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 redondeado"/>
          <p:cNvSpPr/>
          <p:nvPr/>
        </p:nvSpPr>
        <p:spPr>
          <a:xfrm>
            <a:off x="4243388" y="3871913"/>
            <a:ext cx="3729037" cy="385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7424739" y="4424363"/>
            <a:ext cx="2119312" cy="3190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111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2B060F62-514D-46D5-8CD4-A339F8BD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05" y="1711383"/>
            <a:ext cx="3437915" cy="2675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2FB471F6-7F68-444C-B275-5DE1D6DC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1" y="2041737"/>
            <a:ext cx="11272474" cy="824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A9A6A929-1254-44D6-9719-0F45BA685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985" y="2928842"/>
            <a:ext cx="8902959" cy="378143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Encripta y </a:t>
            </a:r>
            <a:r>
              <a:rPr lang="es-ES" sz="2800" dirty="0" err="1" smtClean="0">
                <a:latin typeface="Ink Free" panose="03080402000500000000" pitchFamily="66" charset="0"/>
              </a:rPr>
              <a:t>desencripta</a:t>
            </a:r>
            <a:r>
              <a:rPr lang="es-ES" sz="2800" dirty="0" smtClean="0">
                <a:latin typeface="Ink Free" panose="03080402000500000000" pitchFamily="66" charset="0"/>
              </a:rPr>
              <a:t>.</a:t>
            </a:r>
            <a:endParaRPr lang="es-ES" sz="2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F6275DC-72F2-4BAC-90A7-C4F3F8C0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334" y="2051851"/>
            <a:ext cx="3566881" cy="12555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</a:t>
            </a:r>
            <a:r>
              <a:rPr lang="es-ES" sz="3200" dirty="0" smtClean="0">
                <a:latin typeface="Ink Free" panose="03080402000500000000" pitchFamily="66" charset="0"/>
              </a:rPr>
              <a:t>binarios</a:t>
            </a:r>
            <a:endParaRPr lang="es-ES" sz="3200" dirty="0">
              <a:latin typeface="Ink Free" panose="03080402000500000000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Ahora vamos a realizar el tratamiento de información pero mediante un fichero binario.</a:t>
            </a:r>
          </a:p>
          <a:p>
            <a:r>
              <a:rPr lang="es-ES" sz="2800" dirty="0" smtClean="0">
                <a:latin typeface="Ink Free" panose="03080402000500000000" pitchFamily="66" charset="0"/>
              </a:rPr>
              <a:t>Vamos a introducir valores enteros en un fichero y almacenarlos de forma binaria.</a:t>
            </a:r>
            <a:endParaRPr lang="es-ES" sz="2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28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6902499A-C59E-4AD9-A1B1-601395B6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816" y="1303462"/>
            <a:ext cx="2355398" cy="3729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</a:t>
            </a:r>
            <a:r>
              <a:rPr lang="es-ES" sz="3200" dirty="0" smtClean="0">
                <a:latin typeface="Ink Free" panose="03080402000500000000" pitchFamily="66" charset="0"/>
              </a:rPr>
              <a:t>binarios</a:t>
            </a:r>
            <a:endParaRPr lang="es-ES" sz="3200" dirty="0">
              <a:latin typeface="Ink Free" panose="03080402000500000000" pitchFamily="66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Crear el fichero.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2113" y="1958560"/>
            <a:ext cx="4050297" cy="53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197" y="2676452"/>
            <a:ext cx="77152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930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</a:t>
            </a:r>
            <a:r>
              <a:rPr lang="es-ES" sz="3200" dirty="0" smtClean="0">
                <a:latin typeface="Ink Free" panose="03080402000500000000" pitchFamily="66" charset="0"/>
              </a:rPr>
              <a:t>binarios</a:t>
            </a:r>
            <a:endParaRPr lang="es-ES" sz="3200" dirty="0">
              <a:latin typeface="Ink Free" panose="03080402000500000000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Eliminar y crear el fichero.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733" y="2242772"/>
            <a:ext cx="75723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86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3" y="1125351"/>
            <a:ext cx="61611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Ink Free" panose="03080402000500000000" pitchFamily="66" charset="0"/>
              </a:rPr>
              <a:t>Tipos de archivos: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Texto: son aquellos que están compuestos únicamente por texto sin formato, sólo caracteres. Estos caracteres se pueden codificar de distintos modos dependiendo de la lengua usada</a:t>
            </a:r>
            <a:r>
              <a:rPr lang="es-ES" sz="2800" dirty="0" smtClean="0">
                <a:latin typeface="Ink Free" panose="03080402000500000000" pitchFamily="66" charset="0"/>
              </a:rPr>
              <a:t>.</a:t>
            </a:r>
          </a:p>
          <a:p>
            <a:pPr lvl="1"/>
            <a:endParaRPr lang="es-ES" sz="2800" dirty="0" smtClean="0">
              <a:latin typeface="Ink Free" panose="03080402000500000000" pitchFamily="66" charset="0"/>
            </a:endParaRP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Binarios: contiene información de cualquier tipo codificada en binario </a:t>
            </a:r>
            <a:r>
              <a:rPr lang="es-ES" sz="2800" dirty="0" smtClean="0">
                <a:latin typeface="Ink Free" panose="03080402000500000000" pitchFamily="66" charset="0"/>
              </a:rPr>
              <a:t>para facilitar el traslado de la misma al ordenador, pero no entendible por las personas.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906" y="1125350"/>
            <a:ext cx="5098038" cy="253224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06" y="4281775"/>
            <a:ext cx="5099209" cy="247072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2922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</a:t>
            </a:r>
            <a:r>
              <a:rPr lang="es-ES" sz="3200" dirty="0" smtClean="0">
                <a:latin typeface="Ink Free" panose="03080402000500000000" pitchFamily="66" charset="0"/>
              </a:rPr>
              <a:t>binarios</a:t>
            </a:r>
            <a:endParaRPr lang="es-ES" sz="3200" dirty="0">
              <a:latin typeface="Ink Free" panose="03080402000500000000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Mostrar el contenido del fichero.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3690" y="1255834"/>
            <a:ext cx="6174031" cy="513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410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</a:t>
            </a:r>
            <a:r>
              <a:rPr lang="es-ES" sz="3200" dirty="0" smtClean="0">
                <a:latin typeface="Ink Free" panose="03080402000500000000" pitchFamily="66" charset="0"/>
              </a:rPr>
              <a:t>binarios</a:t>
            </a:r>
            <a:endParaRPr lang="es-ES" sz="3200" dirty="0">
              <a:latin typeface="Ink Free" panose="03080402000500000000" pitchFamily="66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Escribir el contenido del fichero.</a:t>
            </a:r>
            <a:endParaRPr lang="es-ES" sz="2800" dirty="0">
              <a:latin typeface="Ink Free" panose="03080402000500000000" pitchFamily="66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8093" y="1814146"/>
            <a:ext cx="6419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695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0C3B315-AF6B-4BE5-AA65-590CCA85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75" y="2687467"/>
            <a:ext cx="3666157" cy="9842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</a:t>
            </a:r>
            <a:r>
              <a:rPr lang="es-ES" sz="3200" dirty="0" smtClean="0">
                <a:latin typeface="Ink Free" panose="03080402000500000000" pitchFamily="66" charset="0"/>
              </a:rPr>
              <a:t>binarios</a:t>
            </a:r>
            <a:endParaRPr lang="es-ES" sz="3200" dirty="0">
              <a:latin typeface="Ink Free" panose="03080402000500000000" pitchFamily="66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4" y="1125351"/>
            <a:ext cx="595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Ink Free" panose="03080402000500000000" pitchFamily="66" charset="0"/>
              </a:rPr>
              <a:t>Eliminamos.</a:t>
            </a:r>
            <a:endParaRPr lang="es-ES" sz="2800" dirty="0">
              <a:latin typeface="Ink Free" panose="03080402000500000000" pitchFamily="66" charset="0"/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3072397" y="98476"/>
            <a:ext cx="4946185" cy="6484326"/>
            <a:chOff x="2847314" y="556553"/>
            <a:chExt cx="4946185" cy="6484326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1461" y="556553"/>
              <a:ext cx="3913234" cy="4394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47314" y="4950740"/>
              <a:ext cx="4946185" cy="209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20085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3" y="1125351"/>
            <a:ext cx="61611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Ink Free" panose="03080402000500000000" pitchFamily="66" charset="0"/>
              </a:rPr>
              <a:t>O</a:t>
            </a:r>
            <a:r>
              <a:rPr lang="es-ES" sz="2800" b="1" dirty="0" smtClean="0">
                <a:latin typeface="Ink Free" panose="03080402000500000000" pitchFamily="66" charset="0"/>
              </a:rPr>
              <a:t>peraciones con ficheros.</a:t>
            </a:r>
            <a:endParaRPr lang="es-ES" sz="2800" b="1" dirty="0">
              <a:latin typeface="Ink Free" panose="03080402000500000000" pitchFamily="66" charset="0"/>
            </a:endParaRPr>
          </a:p>
          <a:p>
            <a:pPr lvl="1"/>
            <a:r>
              <a:rPr lang="es-ES" sz="2800" dirty="0" smtClean="0">
                <a:latin typeface="Ink Free" panose="03080402000500000000" pitchFamily="66" charset="0"/>
              </a:rPr>
              <a:t>- </a:t>
            </a:r>
            <a:r>
              <a:rPr lang="es-ES" sz="2800" dirty="0">
                <a:latin typeface="Ink Free" panose="03080402000500000000" pitchFamily="66" charset="0"/>
              </a:rPr>
              <a:t>Copiar ficheros.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- Acceder a los atributos del fichero:</a:t>
            </a:r>
          </a:p>
          <a:p>
            <a:pPr lvl="3"/>
            <a:r>
              <a:rPr lang="es-ES" sz="2800" dirty="0">
                <a:latin typeface="Ink Free" panose="03080402000500000000" pitchFamily="66" charset="0"/>
              </a:rPr>
              <a:t>Fecha.</a:t>
            </a:r>
          </a:p>
          <a:p>
            <a:pPr lvl="3"/>
            <a:r>
              <a:rPr lang="es-ES" sz="2800" dirty="0">
                <a:latin typeface="Ink Free" panose="03080402000500000000" pitchFamily="66" charset="0"/>
              </a:rPr>
              <a:t>Permisos.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- Modificar los atributos del fichero.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- Mover ficheros.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- Reemplazar ficheros.</a:t>
            </a:r>
          </a:p>
        </p:txBody>
      </p:sp>
    </p:spTree>
    <p:extLst>
      <p:ext uri="{BB962C8B-B14F-4D97-AF65-F5344CB8AC3E}">
        <p14:creationId xmlns="" xmlns:p14="http://schemas.microsoft.com/office/powerpoint/2010/main" val="4524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3" y="1125351"/>
            <a:ext cx="6417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Ink Free" panose="03080402000500000000" pitchFamily="66" charset="0"/>
              </a:rPr>
              <a:t>Operaciones con un fichero.</a:t>
            </a:r>
          </a:p>
          <a:p>
            <a:pPr lvl="1"/>
            <a:r>
              <a:rPr lang="es-ES" sz="2800" dirty="0" smtClean="0">
                <a:latin typeface="Ink Free" panose="03080402000500000000" pitchFamily="66" charset="0"/>
              </a:rPr>
              <a:t>- </a:t>
            </a:r>
            <a:r>
              <a:rPr lang="es-ES" sz="2800" dirty="0">
                <a:latin typeface="Ink Free" panose="03080402000500000000" pitchFamily="66" charset="0"/>
              </a:rPr>
              <a:t>Crear.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- Abrir (siempre que exista el fichero).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- Leer.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- Escribir.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- Cerrar.</a:t>
            </a:r>
          </a:p>
          <a:p>
            <a:pPr lvl="1"/>
            <a:r>
              <a:rPr lang="es-ES" sz="2800" dirty="0">
                <a:latin typeface="Ink Free" panose="03080402000500000000" pitchFamily="66" charset="0"/>
              </a:rPr>
              <a:t>- Borrar.</a:t>
            </a:r>
          </a:p>
        </p:txBody>
      </p:sp>
    </p:spTree>
    <p:extLst>
      <p:ext uri="{BB962C8B-B14F-4D97-AF65-F5344CB8AC3E}">
        <p14:creationId xmlns="" xmlns:p14="http://schemas.microsoft.com/office/powerpoint/2010/main" val="20519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3" y="1125351"/>
            <a:ext cx="6417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Ink Free" panose="03080402000500000000" pitchFamily="66" charset="0"/>
              </a:rPr>
              <a:t>Definición de </a:t>
            </a:r>
            <a:r>
              <a:rPr lang="es-ES" sz="2800" b="1" dirty="0" err="1" smtClean="0">
                <a:latin typeface="Ink Free" panose="03080402000500000000" pitchFamily="66" charset="0"/>
              </a:rPr>
              <a:t>stream</a:t>
            </a:r>
            <a:r>
              <a:rPr lang="es-ES" sz="2800" b="1" dirty="0" smtClean="0">
                <a:latin typeface="Ink Free" panose="03080402000500000000" pitchFamily="66" charset="0"/>
              </a:rPr>
              <a:t>.</a:t>
            </a:r>
          </a:p>
          <a:p>
            <a:endParaRPr lang="es-ES" sz="2800" b="1" dirty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</a:rPr>
              <a:t>Un </a:t>
            </a:r>
            <a:r>
              <a:rPr lang="es-ES" sz="2800" dirty="0" err="1">
                <a:latin typeface="Ink Free" panose="03080402000500000000" pitchFamily="66" charset="0"/>
              </a:rPr>
              <a:t>stream</a:t>
            </a:r>
            <a:r>
              <a:rPr lang="es-ES" sz="2800" dirty="0">
                <a:latin typeface="Ink Free" panose="03080402000500000000" pitchFamily="66" charset="0"/>
              </a:rPr>
              <a:t> es una abstracción de una secuencia de bytes, como un archivo, una entrada/salida a un </a:t>
            </a:r>
            <a:r>
              <a:rPr lang="es-ES" sz="2800" dirty="0" smtClean="0">
                <a:latin typeface="Ink Free" panose="03080402000500000000" pitchFamily="66" charset="0"/>
              </a:rPr>
              <a:t>dispositivo (como por ejemplo por teclado) </a:t>
            </a:r>
            <a:r>
              <a:rPr lang="es-ES" sz="2800" dirty="0">
                <a:latin typeface="Ink Free" panose="03080402000500000000" pitchFamily="66" charset="0"/>
              </a:rPr>
              <a:t>o un socket </a:t>
            </a:r>
            <a:r>
              <a:rPr lang="es-ES" sz="2800" dirty="0" smtClean="0">
                <a:latin typeface="Ink Free" panose="03080402000500000000" pitchFamily="66" charset="0"/>
              </a:rPr>
              <a:t>TCP/IP que transmite información entre equipos.</a:t>
            </a:r>
            <a:endParaRPr lang="es-ES" sz="2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7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3" y="1125351"/>
            <a:ext cx="6417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Ink Free" panose="03080402000500000000" pitchFamily="66" charset="0"/>
              </a:rPr>
              <a:t>Clase File en C#.</a:t>
            </a:r>
          </a:p>
          <a:p>
            <a:endParaRPr lang="es-ES" sz="2800" b="1" dirty="0" smtClean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</a:rPr>
              <a:t>Nos </a:t>
            </a:r>
            <a:r>
              <a:rPr lang="es-ES" sz="2800" dirty="0">
                <a:latin typeface="Ink Free" panose="03080402000500000000" pitchFamily="66" charset="0"/>
              </a:rPr>
              <a:t>proporciona información acerca de los archivos, de sus atributos, de los directorios</a:t>
            </a:r>
            <a:r>
              <a:rPr lang="es-ES" sz="2800" dirty="0" smtClean="0">
                <a:latin typeface="Ink Free" panose="03080402000500000000" pitchFamily="66" charset="0"/>
              </a:rPr>
              <a:t>, etc.</a:t>
            </a:r>
          </a:p>
          <a:p>
            <a:endParaRPr lang="es-ES" sz="2800" dirty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</a:rPr>
              <a:t>Es para manejo de ficheros, pero no de su contenido.</a:t>
            </a:r>
            <a:endParaRPr lang="es-ES" sz="2800" dirty="0">
              <a:latin typeface="Ink Free" panose="03080402000500000000" pitchFamily="66" charset="0"/>
            </a:endParaRPr>
          </a:p>
          <a:p>
            <a:endParaRPr lang="es-ES" sz="2800" b="1" dirty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  <a:hlinkClick r:id="rId2"/>
              </a:rPr>
              <a:t>Enlace</a:t>
            </a:r>
            <a:endParaRPr lang="es-ES" sz="2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79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3" y="1125351"/>
            <a:ext cx="6417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Ink Free" panose="03080402000500000000" pitchFamily="66" charset="0"/>
              </a:rPr>
              <a:t>Clase </a:t>
            </a:r>
            <a:r>
              <a:rPr lang="es-ES" sz="2800" b="1" dirty="0" err="1" smtClean="0">
                <a:latin typeface="Ink Free" panose="03080402000500000000" pitchFamily="66" charset="0"/>
              </a:rPr>
              <a:t>FileStream</a:t>
            </a:r>
            <a:r>
              <a:rPr lang="es-ES" sz="2800" b="1" dirty="0" smtClean="0">
                <a:latin typeface="Ink Free" panose="03080402000500000000" pitchFamily="66" charset="0"/>
              </a:rPr>
              <a:t> en C#.</a:t>
            </a:r>
          </a:p>
          <a:p>
            <a:endParaRPr lang="es-ES" sz="2800" dirty="0" smtClean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</a:rPr>
              <a:t>Se usa </a:t>
            </a:r>
            <a:r>
              <a:rPr lang="es-ES" sz="2800" dirty="0">
                <a:latin typeface="Ink Free" panose="03080402000500000000" pitchFamily="66" charset="0"/>
              </a:rPr>
              <a:t>para leer, escribir, abrir y cerrar archivos en un sistema de archivos y para manipular otros identificadores del sistema operativo relacionados con el archivo, como </a:t>
            </a:r>
            <a:r>
              <a:rPr lang="es-ES" sz="2800" dirty="0" smtClean="0">
                <a:latin typeface="Ink Free" panose="03080402000500000000" pitchFamily="66" charset="0"/>
              </a:rPr>
              <a:t>entrada y </a:t>
            </a:r>
            <a:r>
              <a:rPr lang="es-ES" sz="2800" dirty="0">
                <a:latin typeface="Ink Free" panose="03080402000500000000" pitchFamily="66" charset="0"/>
              </a:rPr>
              <a:t>salida estándar.</a:t>
            </a:r>
          </a:p>
          <a:p>
            <a:endParaRPr lang="es-ES" sz="2800" b="1" dirty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  <a:hlinkClick r:id="rId2"/>
              </a:rPr>
              <a:t>Enlace</a:t>
            </a:r>
            <a:endParaRPr lang="es-ES" sz="2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04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C67EFC7-DA3F-4AF8-A88A-AFC2FA21AA12}"/>
              </a:ext>
            </a:extLst>
          </p:cNvPr>
          <p:cNvSpPr txBox="1"/>
          <p:nvPr/>
        </p:nvSpPr>
        <p:spPr>
          <a:xfrm>
            <a:off x="7399606" y="267286"/>
            <a:ext cx="4642338" cy="6469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latin typeface="Ink Free" panose="03080402000500000000" pitchFamily="66" charset="0"/>
              </a:rPr>
              <a:t>Ficheros de texto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22D53A-CE2A-48E9-B1C1-950C89248BE2}"/>
              </a:ext>
            </a:extLst>
          </p:cNvPr>
          <p:cNvSpPr txBox="1"/>
          <p:nvPr/>
        </p:nvSpPr>
        <p:spPr>
          <a:xfrm>
            <a:off x="785233" y="1125351"/>
            <a:ext cx="6417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Ink Free" panose="03080402000500000000" pitchFamily="66" charset="0"/>
              </a:rPr>
              <a:t>Clase </a:t>
            </a:r>
            <a:r>
              <a:rPr lang="es-ES" sz="2800" b="1" dirty="0" err="1" smtClean="0">
                <a:latin typeface="Ink Free" panose="03080402000500000000" pitchFamily="66" charset="0"/>
              </a:rPr>
              <a:t>StreamReader</a:t>
            </a:r>
            <a:r>
              <a:rPr lang="es-ES" sz="2800" b="1" dirty="0" smtClean="0">
                <a:latin typeface="Ink Free" panose="03080402000500000000" pitchFamily="66" charset="0"/>
              </a:rPr>
              <a:t> en C#.</a:t>
            </a:r>
          </a:p>
          <a:p>
            <a:endParaRPr lang="es-ES" sz="2800" b="1" dirty="0" smtClean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</a:rPr>
              <a:t>Clase diseñada </a:t>
            </a:r>
            <a:r>
              <a:rPr lang="es-ES" sz="2800" dirty="0">
                <a:latin typeface="Ink Free" panose="03080402000500000000" pitchFamily="66" charset="0"/>
              </a:rPr>
              <a:t>para la entrada de caracteres en una codificación </a:t>
            </a:r>
            <a:r>
              <a:rPr lang="es-ES" sz="2800" dirty="0" smtClean="0">
                <a:latin typeface="Ink Free" panose="03080402000500000000" pitchFamily="66" charset="0"/>
              </a:rPr>
              <a:t>determinada. Se utiliza para acceder a líneas de información de un fichero.</a:t>
            </a:r>
          </a:p>
          <a:p>
            <a:r>
              <a:rPr lang="es-ES" sz="2800" dirty="0" smtClean="0">
                <a:latin typeface="Ink Free" panose="03080402000500000000" pitchFamily="66" charset="0"/>
              </a:rPr>
              <a:t>MODO LECTURA.</a:t>
            </a:r>
            <a:endParaRPr lang="es-ES" sz="2800" dirty="0">
              <a:latin typeface="Ink Free" panose="03080402000500000000" pitchFamily="66" charset="0"/>
            </a:endParaRPr>
          </a:p>
          <a:p>
            <a:endParaRPr lang="es-ES" sz="2800" b="1" dirty="0">
              <a:latin typeface="Ink Free" panose="03080402000500000000" pitchFamily="66" charset="0"/>
            </a:endParaRPr>
          </a:p>
          <a:p>
            <a:r>
              <a:rPr lang="es-ES" sz="2800" dirty="0" smtClean="0">
                <a:latin typeface="Ink Free" panose="03080402000500000000" pitchFamily="66" charset="0"/>
                <a:hlinkClick r:id="rId2"/>
              </a:rPr>
              <a:t>Enlace</a:t>
            </a:r>
            <a:endParaRPr lang="es-ES" sz="28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1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669</Words>
  <Application>Microsoft Office PowerPoint</Application>
  <PresentationFormat>Personalizado</PresentationFormat>
  <Paragraphs>132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JUAN RODRÍGUEZ PESTANO</dc:creator>
  <cp:lastModifiedBy>Jose Pestano</cp:lastModifiedBy>
  <cp:revision>32</cp:revision>
  <dcterms:created xsi:type="dcterms:W3CDTF">2018-12-27T16:46:53Z</dcterms:created>
  <dcterms:modified xsi:type="dcterms:W3CDTF">2022-02-18T09:34:31Z</dcterms:modified>
</cp:coreProperties>
</file>