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ky6IRXW6Lnsj7FyMrtjgoiavi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3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6" name="Google Shape;16;p3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48"/>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48"/>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4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74" name="Google Shape;74;p4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4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4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49"/>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4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83" name="Google Shape;83;p4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50"/>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0"/>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50"/>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50"/>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50"/>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50"/>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50"/>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5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94" name="Google Shape;94;p5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
        <p:nvSpPr>
          <p:cNvPr id="18" name="Google Shape;18;p4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0" name="Google Shape;20;p4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6" name="Google Shape;26;p4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4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33" name="Google Shape;33;p4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4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38" name="Google Shape;38;p4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44"/>
          <p:cNvSpPr txBox="1"/>
          <p:nvPr>
            <p:ph idx="1" type="subTitle"/>
          </p:nvPr>
        </p:nvSpPr>
        <p:spPr>
          <a:xfrm>
            <a:off x="1523880" y="1122480"/>
            <a:ext cx="9143640" cy="11066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43" name="Google Shape;43;p4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45"/>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4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4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4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51" name="Google Shape;51;p4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4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4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46"/>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4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59" name="Google Shape;59;p4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47"/>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4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47"/>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4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67" name="Google Shape;67;p4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5B9B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3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3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3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latin typeface="Times New Roman"/>
              <a:ea typeface="Times New Roman"/>
              <a:cs typeface="Times New Roman"/>
              <a:sym typeface="Times New Roman"/>
            </a:endParaRPr>
          </a:p>
        </p:txBody>
      </p:sp>
      <p:sp>
        <p:nvSpPr>
          <p:cNvPr id="10" name="Google Shape;10;p3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36.png"/><Relationship Id="rId6"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p:nvPr/>
        </p:nvSpPr>
        <p:spPr>
          <a:xfrm>
            <a:off x="3007440" y="129600"/>
            <a:ext cx="6066000" cy="618444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8000"/>
              <a:buFont typeface="Arial"/>
              <a:buNone/>
            </a:pPr>
            <a:r>
              <a:rPr b="0" i="0" lang="es-ES" sz="8000" u="none" cap="none" strike="noStrike">
                <a:solidFill>
                  <a:srgbClr val="000000"/>
                </a:solidFill>
                <a:latin typeface="Arial"/>
                <a:ea typeface="Arial"/>
                <a:cs typeface="Arial"/>
                <a:sym typeface="Arial"/>
              </a:rPr>
              <a:t>Programación Orientada a Objetos</a:t>
            </a:r>
            <a:endParaRPr b="0" i="0" sz="8000" u="none" cap="none" strike="noStrike">
              <a:latin typeface="Arial"/>
              <a:ea typeface="Arial"/>
              <a:cs typeface="Arial"/>
              <a:sym typeface="Arial"/>
            </a:endParaRPr>
          </a:p>
          <a:p>
            <a:pPr indent="0" lvl="0" marL="0" marR="0" rtl="0" algn="ctr">
              <a:lnSpc>
                <a:spcPct val="100000"/>
              </a:lnSpc>
              <a:spcBef>
                <a:spcPts val="0"/>
              </a:spcBef>
              <a:spcAft>
                <a:spcPts val="0"/>
              </a:spcAft>
              <a:buSzPts val="8000"/>
              <a:buFont typeface="Arial"/>
              <a:buNone/>
            </a:pPr>
            <a:r>
              <a:t/>
            </a:r>
            <a:endParaRPr b="0" i="0" sz="8000" u="none" cap="none" strike="noStrike">
              <a:latin typeface="Arial"/>
              <a:ea typeface="Arial"/>
              <a:cs typeface="Arial"/>
              <a:sym typeface="Arial"/>
            </a:endParaRPr>
          </a:p>
          <a:p>
            <a:pPr indent="0" lvl="0" marL="0" marR="0" rtl="0" algn="ctr">
              <a:lnSpc>
                <a:spcPct val="100000"/>
              </a:lnSpc>
              <a:spcBef>
                <a:spcPts val="0"/>
              </a:spcBef>
              <a:spcAft>
                <a:spcPts val="0"/>
              </a:spcAft>
              <a:buClr>
                <a:srgbClr val="000000"/>
              </a:buClr>
              <a:buSzPts val="8000"/>
              <a:buFont typeface="Arial"/>
              <a:buNone/>
            </a:pPr>
            <a:r>
              <a:rPr b="0" i="0" lang="es-ES" sz="8000" u="none" cap="none" strike="noStrike">
                <a:solidFill>
                  <a:srgbClr val="000000"/>
                </a:solidFill>
                <a:latin typeface="Arial"/>
                <a:ea typeface="Arial"/>
                <a:cs typeface="Arial"/>
                <a:sym typeface="Arial"/>
              </a:rPr>
              <a:t>POO</a:t>
            </a:r>
            <a:endParaRPr b="0" i="0" sz="8000" u="none" cap="none" strike="noStrike">
              <a:latin typeface="Arial"/>
              <a:ea typeface="Arial"/>
              <a:cs typeface="Arial"/>
              <a:sym typeface="Arial"/>
            </a:endParaRPr>
          </a:p>
        </p:txBody>
      </p:sp>
      <p:sp>
        <p:nvSpPr>
          <p:cNvPr id="100" name="Google Shape;100;p1"/>
          <p:cNvSpPr/>
          <p:nvPr/>
        </p:nvSpPr>
        <p:spPr>
          <a:xfrm>
            <a:off x="7646400" y="3784320"/>
            <a:ext cx="4167000" cy="2770920"/>
          </a:xfrm>
          <a:prstGeom prst="roundRect">
            <a:avLst>
              <a:gd fmla="val 16667" name="adj"/>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57" name="Google Shape;157;p10"/>
          <p:cNvSpPr/>
          <p:nvPr/>
        </p:nvSpPr>
        <p:spPr>
          <a:xfrm>
            <a:off x="384840" y="742320"/>
            <a:ext cx="6501240" cy="5941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Características de la POO: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Jerarquía</a:t>
            </a:r>
            <a:r>
              <a:rPr b="0" i="0" lang="es-ES" sz="2400" u="none" cap="none" strike="noStrike">
                <a:solidFill>
                  <a:srgbClr val="000000"/>
                </a:solidFill>
                <a:latin typeface="Arial"/>
                <a:ea typeface="Arial"/>
                <a:cs typeface="Arial"/>
                <a:sym typeface="Arial"/>
              </a:rPr>
              <a:t>: podemos definir relaciones de jerarquías entre clases y objetos. Hay dos tipos:</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Generalización, especialización o herencia</a:t>
            </a:r>
            <a:r>
              <a:rPr b="0" i="0" lang="es-ES" sz="2400" u="none" cap="none" strike="noStrike">
                <a:solidFill>
                  <a:srgbClr val="000000"/>
                </a:solidFill>
                <a:latin typeface="Arial"/>
                <a:ea typeface="Arial"/>
                <a:cs typeface="Arial"/>
                <a:sym typeface="Arial"/>
              </a:rPr>
              <a:t>: permite crear una clase nueva en términos de una clase ya existente (herencia simple) o de varias clases ya existentes (herencia múltiple).</a:t>
            </a:r>
            <a:endParaRPr b="0" i="0" sz="2400" u="none" cap="none" strike="noStrike">
              <a:latin typeface="Arial"/>
              <a:ea typeface="Arial"/>
              <a:cs typeface="Arial"/>
              <a:sym typeface="Arial"/>
            </a:endParaRPr>
          </a:p>
          <a:p>
            <a:pPr indent="-343079" lvl="1" marL="80028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Ejemplo herencia simple: un empleado puede ser usuario o administrador. </a:t>
            </a:r>
            <a:endParaRPr b="0" i="0" sz="2400" u="none" cap="none" strike="noStrike">
              <a:latin typeface="Arial"/>
              <a:ea typeface="Arial"/>
              <a:cs typeface="Arial"/>
              <a:sym typeface="Arial"/>
            </a:endParaRPr>
          </a:p>
          <a:p>
            <a:pPr indent="-343079" lvl="1" marL="80028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Ejemplo herencia múltiple: un empleado puede estar formado por varias clases, DNI, Departamento a que pertenece, categoría laboral, etc.</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63" name="Google Shape;163;p11"/>
          <p:cNvSpPr/>
          <p:nvPr/>
        </p:nvSpPr>
        <p:spPr>
          <a:xfrm>
            <a:off x="384840" y="742320"/>
            <a:ext cx="6501240" cy="55760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Características de la POO: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Agregación o inclusión</a:t>
            </a:r>
            <a:r>
              <a:rPr b="0" i="0" lang="es-ES" sz="2400" u="none" cap="none" strike="noStrike">
                <a:solidFill>
                  <a:srgbClr val="000000"/>
                </a:solidFill>
                <a:latin typeface="Arial"/>
                <a:ea typeface="Arial"/>
                <a:cs typeface="Arial"/>
                <a:sym typeface="Arial"/>
              </a:rPr>
              <a:t>: permite agrupar objetos relacionados entre sí dentro de una clase.</a:t>
            </a:r>
            <a:endParaRPr b="0" i="0" sz="2400" u="none" cap="none" strike="noStrike">
              <a:latin typeface="Arial"/>
              <a:ea typeface="Arial"/>
              <a:cs typeface="Arial"/>
              <a:sym typeface="Arial"/>
            </a:endParaRPr>
          </a:p>
          <a:p>
            <a:pPr indent="0" lvl="0" marL="91440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Por ejemplo: un usuario puede estar constituido por una clase DNI y Contraseña, estos con sus propias características.</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Polimorfismo</a:t>
            </a:r>
            <a:r>
              <a:rPr b="0" i="0" lang="es-ES" sz="2400" u="none" cap="none" strike="noStrike">
                <a:solidFill>
                  <a:srgbClr val="000000"/>
                </a:solidFill>
                <a:latin typeface="Arial"/>
                <a:ea typeface="Arial"/>
                <a:cs typeface="Arial"/>
                <a:sym typeface="Arial"/>
              </a:rPr>
              <a:t>: es la capacidad de que varias clases creadas a partir de una antecesora realicen una misma acción de forma diferente.</a:t>
            </a:r>
            <a:endParaRPr b="0" i="0" sz="2400" u="none" cap="none" strike="noStrike">
              <a:latin typeface="Arial"/>
              <a:ea typeface="Arial"/>
              <a:cs typeface="Arial"/>
              <a:sym typeface="Arial"/>
            </a:endParaRPr>
          </a:p>
          <a:p>
            <a:pPr indent="0" lvl="0" marL="91440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Por ejemplo: una clase menú de una web se comporta de forma diferente dependiendo del usuario que se valide.</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69" name="Google Shape;169;p12"/>
          <p:cNvSpPr/>
          <p:nvPr/>
        </p:nvSpPr>
        <p:spPr>
          <a:xfrm>
            <a:off x="384840" y="742320"/>
            <a:ext cx="6501240" cy="55760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Beneficios de la POO.</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Comprensión</a:t>
            </a:r>
            <a:r>
              <a:rPr b="0" i="0" lang="es-ES" sz="2400" u="none" cap="none" strike="noStrike">
                <a:solidFill>
                  <a:srgbClr val="000000"/>
                </a:solidFill>
                <a:latin typeface="Arial"/>
                <a:ea typeface="Arial"/>
                <a:cs typeface="Arial"/>
                <a:sym typeface="Arial"/>
              </a:rPr>
              <a:t>: la lectura del código nos describe la solución del problema en el mundo real.</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Modularidad</a:t>
            </a:r>
            <a:r>
              <a:rPr b="0" i="0" lang="es-ES" sz="2400" u="none" cap="none" strike="noStrike">
                <a:solidFill>
                  <a:srgbClr val="000000"/>
                </a:solidFill>
                <a:latin typeface="Arial"/>
                <a:ea typeface="Arial"/>
                <a:cs typeface="Arial"/>
                <a:sym typeface="Arial"/>
              </a:rPr>
              <a:t>: aplicaciones estén mejor organizadas y más fáciles de entender.</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Fácil mantenimiento</a:t>
            </a:r>
            <a:r>
              <a:rPr b="0" i="0" lang="es-ES" sz="2400" u="none" cap="none" strike="noStrike">
                <a:solidFill>
                  <a:srgbClr val="000000"/>
                </a:solidFill>
                <a:latin typeface="Arial"/>
                <a:ea typeface="Arial"/>
                <a:cs typeface="Arial"/>
                <a:sym typeface="Arial"/>
              </a:rPr>
              <a:t>: cualquier modificación en las acciones queda automáticamente reflejada en su comportamiento general.</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Seguridad</a:t>
            </a:r>
            <a:r>
              <a:rPr b="0" i="0" lang="es-ES" sz="2400" u="none" cap="none" strike="noStrike">
                <a:solidFill>
                  <a:srgbClr val="000000"/>
                </a:solidFill>
                <a:latin typeface="Arial"/>
                <a:ea typeface="Arial"/>
                <a:cs typeface="Arial"/>
                <a:sym typeface="Arial"/>
              </a:rPr>
              <a:t>: la probabilidad de cometer errores se ve reducida al sólo permitir acciones controladas.</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Reusabilidad</a:t>
            </a:r>
            <a:r>
              <a:rPr b="0" i="0" lang="es-ES" sz="2400" u="none" cap="none" strike="noStrike">
                <a:solidFill>
                  <a:srgbClr val="000000"/>
                </a:solidFill>
                <a:latin typeface="Arial"/>
                <a:ea typeface="Arial"/>
                <a:cs typeface="Arial"/>
                <a:sym typeface="Arial"/>
              </a:rPr>
              <a:t>: los objetos son entidades reutilizables. Mismo objeto en distintos programas.</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75" name="Google Shape;175;p13"/>
          <p:cNvSpPr/>
          <p:nvPr/>
        </p:nvSpPr>
        <p:spPr>
          <a:xfrm>
            <a:off x="384840" y="742320"/>
            <a:ext cx="6501240" cy="447876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Objeto.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Por lo tanto, un objeto es una entidad concreta basada en una clase y, a veces, se conoce como una instancia de una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 una clase Usuario, que define las características de cualquier usuario, podemos diferenciar cada uno de los usuarios de un sistema. Cada uno de esos usuarios es un objeto con sus propias características (nombre, nombre completo, contraseña, permisos, etc.).</a:t>
            </a:r>
            <a:endParaRPr b="0" i="0" sz="2400" u="none" cap="none" strike="noStrike">
              <a:latin typeface="Arial"/>
              <a:ea typeface="Arial"/>
              <a:cs typeface="Arial"/>
              <a:sym typeface="Arial"/>
            </a:endParaRPr>
          </a:p>
        </p:txBody>
      </p:sp>
      <p:sp>
        <p:nvSpPr>
          <p:cNvPr id="176" name="Google Shape;176;p13"/>
          <p:cNvSpPr/>
          <p:nvPr/>
        </p:nvSpPr>
        <p:spPr>
          <a:xfrm>
            <a:off x="7684920" y="2025720"/>
            <a:ext cx="4399560" cy="3299400"/>
          </a:xfrm>
          <a:prstGeom prst="roundRect">
            <a:avLst>
              <a:gd fmla="val 16667" name="adj"/>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82" name="Google Shape;182;p14"/>
          <p:cNvSpPr/>
          <p:nvPr/>
        </p:nvSpPr>
        <p:spPr>
          <a:xfrm>
            <a:off x="384840" y="742320"/>
            <a:ext cx="6501240" cy="55760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Definición de una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CUser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Clase y sus atributos.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Los elementos se nombran en</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 inglés (a ser posible), usando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 PascalCase.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Indicar que todos son privados ya que sólo haremos uso de los mismos desde la propia clase (por ahora).</a:t>
            </a:r>
            <a:endParaRPr b="0" i="0" sz="2400" u="none" cap="none" strike="noStrike">
              <a:latin typeface="Arial"/>
              <a:ea typeface="Arial"/>
              <a:cs typeface="Arial"/>
              <a:sym typeface="Arial"/>
            </a:endParaRPr>
          </a:p>
        </p:txBody>
      </p:sp>
      <p:pic>
        <p:nvPicPr>
          <p:cNvPr id="183" name="Google Shape;183;p14"/>
          <p:cNvPicPr preferRelativeResize="0"/>
          <p:nvPr/>
        </p:nvPicPr>
        <p:blipFill rotWithShape="1">
          <a:blip r:embed="rId3">
            <a:alphaModFix/>
          </a:blip>
          <a:srcRect b="0" l="0" r="0" t="0"/>
          <a:stretch/>
        </p:blipFill>
        <p:spPr>
          <a:xfrm>
            <a:off x="4390920" y="1136880"/>
            <a:ext cx="7270560" cy="3181320"/>
          </a:xfrm>
          <a:prstGeom prst="rect">
            <a:avLst/>
          </a:prstGeom>
          <a:noFill/>
          <a:ln>
            <a:noFill/>
          </a:ln>
        </p:spPr>
      </p:pic>
      <p:sp>
        <p:nvSpPr>
          <p:cNvPr id="184" name="Google Shape;184;p14"/>
          <p:cNvSpPr/>
          <p:nvPr/>
        </p:nvSpPr>
        <p:spPr>
          <a:xfrm>
            <a:off x="6949440" y="3896640"/>
            <a:ext cx="1406520" cy="407520"/>
          </a:xfrm>
          <a:prstGeom prst="ellipse">
            <a:avLst/>
          </a:prstGeom>
          <a:noFill/>
          <a:ln cap="flat" cmpd="sng" w="254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flipH="1" rot="5400000">
            <a:off x="7646040" y="4466520"/>
            <a:ext cx="1265760" cy="942120"/>
          </a:xfrm>
          <a:custGeom>
            <a:rect b="b" l="l" r="r" t="t"/>
            <a:pathLst>
              <a:path extrusionOk="0" h="21600" w="21600">
                <a:moveTo>
                  <a:pt x="0" y="0"/>
                </a:moveTo>
                <a:lnTo>
                  <a:pt x="21600" y="21600"/>
                </a:lnTo>
              </a:path>
            </a:pathLst>
          </a:custGeom>
          <a:noFill/>
          <a:ln cap="flat" cmpd="sng" w="25400">
            <a:solidFill>
              <a:srgbClr val="FF0000"/>
            </a:solidFill>
            <a:prstDash val="solid"/>
            <a:miter lim="8000"/>
            <a:headEnd len="sm" w="sm" type="none"/>
            <a:tailEnd len="med" w="med" type="stealth"/>
          </a:ln>
        </p:spPr>
      </p:sp>
      <p:sp>
        <p:nvSpPr>
          <p:cNvPr id="186" name="Google Shape;186;p14"/>
          <p:cNvSpPr/>
          <p:nvPr/>
        </p:nvSpPr>
        <p:spPr>
          <a:xfrm>
            <a:off x="8237880" y="5627160"/>
            <a:ext cx="1924560" cy="4554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Ya lo veremos</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92" name="Google Shape;192;p15"/>
          <p:cNvSpPr/>
          <p:nvPr/>
        </p:nvSpPr>
        <p:spPr>
          <a:xfrm>
            <a:off x="384840" y="742320"/>
            <a:ext cx="6501240" cy="30157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¿Por qué se ve así de raro?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Están agrupados los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comentarios colocados al</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atributo.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193" name="Google Shape;193;p15"/>
          <p:cNvPicPr preferRelativeResize="0"/>
          <p:nvPr/>
        </p:nvPicPr>
        <p:blipFill rotWithShape="1">
          <a:blip r:embed="rId3">
            <a:alphaModFix/>
          </a:blip>
          <a:srcRect b="0" l="0" r="0" t="0"/>
          <a:stretch/>
        </p:blipFill>
        <p:spPr>
          <a:xfrm>
            <a:off x="4390920" y="1136880"/>
            <a:ext cx="7270560" cy="3181320"/>
          </a:xfrm>
          <a:prstGeom prst="rect">
            <a:avLst/>
          </a:prstGeom>
          <a:noFill/>
          <a:ln>
            <a:noFill/>
          </a:ln>
        </p:spPr>
      </p:pic>
      <p:sp>
        <p:nvSpPr>
          <p:cNvPr id="194" name="Google Shape;194;p15"/>
          <p:cNvSpPr/>
          <p:nvPr/>
        </p:nvSpPr>
        <p:spPr>
          <a:xfrm>
            <a:off x="4051440" y="1702080"/>
            <a:ext cx="787320" cy="1080"/>
          </a:xfrm>
          <a:custGeom>
            <a:rect b="b" l="l" r="r" t="t"/>
            <a:pathLst>
              <a:path extrusionOk="0" h="21600" w="21600">
                <a:moveTo>
                  <a:pt x="0" y="0"/>
                </a:moveTo>
                <a:lnTo>
                  <a:pt x="21600" y="21600"/>
                </a:lnTo>
              </a:path>
            </a:pathLst>
          </a:custGeom>
          <a:noFill/>
          <a:ln cap="flat" cmpd="sng" w="25400">
            <a:solidFill>
              <a:srgbClr val="FF0000"/>
            </a:solidFill>
            <a:prstDash val="solid"/>
            <a:miter lim="8000"/>
            <a:headEnd len="sm" w="sm" type="none"/>
            <a:tailEnd len="med" w="med" type="stealth"/>
          </a:ln>
        </p:spPr>
      </p:sp>
      <p:pic>
        <p:nvPicPr>
          <p:cNvPr id="195" name="Google Shape;195;p15"/>
          <p:cNvPicPr preferRelativeResize="0"/>
          <p:nvPr/>
        </p:nvPicPr>
        <p:blipFill rotWithShape="1">
          <a:blip r:embed="rId4">
            <a:alphaModFix/>
          </a:blip>
          <a:srcRect b="0" l="0" r="0" t="0"/>
          <a:stretch/>
        </p:blipFill>
        <p:spPr>
          <a:xfrm>
            <a:off x="-717735" y="3436920"/>
            <a:ext cx="5295600" cy="2990520"/>
          </a:xfrm>
          <a:prstGeom prst="rect">
            <a:avLst/>
          </a:prstGeom>
          <a:noFill/>
          <a:ln>
            <a:noFill/>
          </a:ln>
        </p:spPr>
      </p:pic>
      <p:sp>
        <p:nvSpPr>
          <p:cNvPr id="196" name="Google Shape;196;p15"/>
          <p:cNvSpPr/>
          <p:nvPr/>
        </p:nvSpPr>
        <p:spPr>
          <a:xfrm>
            <a:off x="1800720" y="3151080"/>
            <a:ext cx="942120" cy="871920"/>
          </a:xfrm>
          <a:custGeom>
            <a:rect b="b" l="l" r="r" t="t"/>
            <a:pathLst>
              <a:path extrusionOk="0" h="21600" w="21600">
                <a:moveTo>
                  <a:pt x="0" y="0"/>
                </a:moveTo>
                <a:lnTo>
                  <a:pt x="21600" y="21600"/>
                </a:lnTo>
              </a:path>
            </a:pathLst>
          </a:custGeom>
          <a:noFill/>
          <a:ln cap="flat" cmpd="sng" w="25400">
            <a:solidFill>
              <a:srgbClr val="FF0000"/>
            </a:solidFill>
            <a:prstDash val="solid"/>
            <a:miter lim="8000"/>
            <a:headEnd len="sm" w="sm" type="none"/>
            <a:tailEnd len="med" w="med" type="stealth"/>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02" name="Google Shape;202;p16"/>
          <p:cNvSpPr/>
          <p:nvPr/>
        </p:nvSpPr>
        <p:spPr>
          <a:xfrm>
            <a:off x="384840" y="742320"/>
            <a:ext cx="6501240" cy="59418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Instanciación de una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Creación de un objeto partiendo de una clase.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Le damos un nombre siguiendo los mismo criterios que para la creación de nombres de variables.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Para instanciar un objeto de una clase determinada, se suele invocar a un método denominado </a:t>
            </a:r>
            <a:r>
              <a:rPr b="1" i="0" lang="es-ES" sz="2400" u="none" cap="none" strike="noStrike">
                <a:solidFill>
                  <a:srgbClr val="000000"/>
                </a:solidFill>
                <a:latin typeface="Arial"/>
                <a:ea typeface="Arial"/>
                <a:cs typeface="Arial"/>
                <a:sym typeface="Arial"/>
              </a:rPr>
              <a:t>Constructor</a:t>
            </a:r>
            <a:r>
              <a:rPr b="0" i="0" lang="es-ES" sz="2400" u="none" cap="none" strike="noStrike">
                <a:solidFill>
                  <a:srgbClr val="000000"/>
                </a:solidFill>
                <a:latin typeface="Arial"/>
                <a:ea typeface="Arial"/>
                <a:cs typeface="Arial"/>
                <a:sym typeface="Arial"/>
              </a:rPr>
              <a:t>, que se denomina igual que el nombre de la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Al constructor siempre se le pasan los parámetros necesarios para generar un objeto único de la clase a construir. No es necesario llenarlos todos.</a:t>
            </a:r>
            <a:endParaRPr b="0" i="0" sz="2400" u="none" cap="none" strike="noStrike">
              <a:latin typeface="Arial"/>
              <a:ea typeface="Arial"/>
              <a:cs typeface="Arial"/>
              <a:sym typeface="Arial"/>
            </a:endParaRPr>
          </a:p>
        </p:txBody>
      </p:sp>
      <p:pic>
        <p:nvPicPr>
          <p:cNvPr id="203" name="Google Shape;203;p16"/>
          <p:cNvPicPr preferRelativeResize="0"/>
          <p:nvPr/>
        </p:nvPicPr>
        <p:blipFill rotWithShape="1">
          <a:blip r:embed="rId3">
            <a:alphaModFix/>
          </a:blip>
          <a:srcRect b="0" l="0" r="0" t="0"/>
          <a:stretch/>
        </p:blipFill>
        <p:spPr>
          <a:xfrm>
            <a:off x="6957360" y="4320360"/>
            <a:ext cx="5089680" cy="1334520"/>
          </a:xfrm>
          <a:prstGeom prst="rect">
            <a:avLst/>
          </a:prstGeom>
          <a:noFill/>
          <a:ln>
            <a:noFill/>
          </a:ln>
        </p:spPr>
      </p:pic>
      <p:cxnSp>
        <p:nvCxnSpPr>
          <p:cNvPr id="204" name="Google Shape;204;p16"/>
          <p:cNvCxnSpPr/>
          <p:nvPr/>
        </p:nvCxnSpPr>
        <p:spPr>
          <a:xfrm>
            <a:off x="6991560" y="3967200"/>
            <a:ext cx="894600" cy="323700"/>
          </a:xfrm>
          <a:prstGeom prst="bentConnector3">
            <a:avLst>
              <a:gd fmla="val 100016" name="adj1"/>
            </a:avLst>
          </a:prstGeom>
          <a:noFill/>
          <a:ln cap="flat" cmpd="sng" w="25400">
            <a:solidFill>
              <a:srgbClr val="FF0000"/>
            </a:solidFill>
            <a:prstDash val="solid"/>
            <a:miter lim="8000"/>
            <a:headEnd len="sm" w="sm" type="none"/>
            <a:tailEnd len="med" w="med" type="stealth"/>
          </a:ln>
        </p:spPr>
      </p:cxnSp>
      <p:cxnSp>
        <p:nvCxnSpPr>
          <p:cNvPr id="205" name="Google Shape;205;p16"/>
          <p:cNvCxnSpPr/>
          <p:nvPr/>
        </p:nvCxnSpPr>
        <p:spPr>
          <a:xfrm flipH="1" rot="10800000">
            <a:off x="6997680" y="4558800"/>
            <a:ext cx="2692200" cy="1510800"/>
          </a:xfrm>
          <a:prstGeom prst="bentConnector3">
            <a:avLst>
              <a:gd fmla="val 99996" name="adj1"/>
            </a:avLst>
          </a:prstGeom>
          <a:noFill/>
          <a:ln cap="flat" cmpd="sng" w="25400">
            <a:solidFill>
              <a:srgbClr val="FF0000"/>
            </a:solidFill>
            <a:prstDash val="solid"/>
            <a:miter lim="8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11" name="Google Shape;211;p17"/>
          <p:cNvSpPr/>
          <p:nvPr/>
        </p:nvSpPr>
        <p:spPr>
          <a:xfrm>
            <a:off x="384840" y="742320"/>
            <a:ext cx="6501240" cy="48445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Métodos de Entrada / Salida.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Como al constructor debemos pasarle los valores de los atributos, se generan métodos en la clase para obtener estos valores.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Esos métodos son static ya que 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van a ejecutar antes de la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instanciación del objeto de la clase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a tratar.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212" name="Google Shape;212;p17"/>
          <p:cNvPicPr preferRelativeResize="0"/>
          <p:nvPr/>
        </p:nvPicPr>
        <p:blipFill rotWithShape="1">
          <a:blip r:embed="rId3">
            <a:alphaModFix/>
          </a:blip>
          <a:srcRect b="0" l="0" r="0" t="0"/>
          <a:stretch/>
        </p:blipFill>
        <p:spPr>
          <a:xfrm>
            <a:off x="5923525" y="3220580"/>
            <a:ext cx="6583320" cy="344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18" name="Google Shape;218;p18"/>
          <p:cNvSpPr/>
          <p:nvPr/>
        </p:nvSpPr>
        <p:spPr>
          <a:xfrm>
            <a:off x="384840" y="742320"/>
            <a:ext cx="6501240" cy="2284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Métodos de Entrada / Salida.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219" name="Google Shape;219;p18"/>
          <p:cNvPicPr preferRelativeResize="0"/>
          <p:nvPr/>
        </p:nvPicPr>
        <p:blipFill rotWithShape="1">
          <a:blip r:embed="rId3">
            <a:alphaModFix/>
          </a:blip>
          <a:srcRect b="0" l="0" r="0" t="0"/>
          <a:stretch/>
        </p:blipFill>
        <p:spPr>
          <a:xfrm>
            <a:off x="1909800" y="2757240"/>
            <a:ext cx="10068120" cy="3699360"/>
          </a:xfrm>
          <a:prstGeom prst="rect">
            <a:avLst/>
          </a:prstGeom>
          <a:noFill/>
          <a:ln>
            <a:noFill/>
          </a:ln>
        </p:spPr>
      </p:pic>
      <p:sp>
        <p:nvSpPr>
          <p:cNvPr id="220" name="Google Shape;220;p18"/>
          <p:cNvSpPr/>
          <p:nvPr/>
        </p:nvSpPr>
        <p:spPr>
          <a:xfrm>
            <a:off x="6161760" y="3291840"/>
            <a:ext cx="2250360" cy="365400"/>
          </a:xfrm>
          <a:prstGeom prst="ellipse">
            <a:avLst/>
          </a:prstGeom>
          <a:noFill/>
          <a:ln cap="flat" cmpd="sng" w="254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rot="5400000">
            <a:off x="6618960" y="2539080"/>
            <a:ext cx="1462680" cy="41760"/>
          </a:xfrm>
          <a:custGeom>
            <a:rect b="b" l="l" r="r" t="t"/>
            <a:pathLst>
              <a:path extrusionOk="0" h="21600" w="21600">
                <a:moveTo>
                  <a:pt x="0" y="0"/>
                </a:moveTo>
                <a:lnTo>
                  <a:pt x="21600" y="21600"/>
                </a:lnTo>
              </a:path>
            </a:pathLst>
          </a:custGeom>
          <a:noFill/>
          <a:ln cap="flat" cmpd="sng" w="9525">
            <a:solidFill>
              <a:srgbClr val="FF0000"/>
            </a:solidFill>
            <a:prstDash val="solid"/>
            <a:miter lim="8000"/>
            <a:headEnd len="sm" w="sm" type="none"/>
            <a:tailEnd len="med" w="med" type="stealth"/>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9"/>
          <p:cNvPicPr preferRelativeResize="0"/>
          <p:nvPr/>
        </p:nvPicPr>
        <p:blipFill rotWithShape="1">
          <a:blip r:embed="rId3">
            <a:alphaModFix/>
          </a:blip>
          <a:srcRect b="0" l="0" r="0" t="0"/>
          <a:stretch/>
        </p:blipFill>
        <p:spPr>
          <a:xfrm>
            <a:off x="542160" y="2067840"/>
            <a:ext cx="10982880" cy="4023000"/>
          </a:xfrm>
          <a:prstGeom prst="rect">
            <a:avLst/>
          </a:prstGeom>
          <a:noFill/>
          <a:ln>
            <a:noFill/>
          </a:ln>
        </p:spPr>
      </p:pic>
      <p:sp>
        <p:nvSpPr>
          <p:cNvPr id="227" name="Google Shape;227;p19"/>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28" name="Google Shape;228;p19"/>
          <p:cNvSpPr/>
          <p:nvPr/>
        </p:nvSpPr>
        <p:spPr>
          <a:xfrm>
            <a:off x="384840" y="742320"/>
            <a:ext cx="6501240" cy="2284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Métodos de Entrada / Salida.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sp>
        <p:nvSpPr>
          <p:cNvPr id="229" name="Google Shape;229;p19"/>
          <p:cNvSpPr/>
          <p:nvPr/>
        </p:nvSpPr>
        <p:spPr>
          <a:xfrm>
            <a:off x="3544920" y="1983600"/>
            <a:ext cx="1687680" cy="365400"/>
          </a:xfrm>
          <a:prstGeom prst="ellipse">
            <a:avLst/>
          </a:prstGeom>
          <a:noFill/>
          <a:ln cap="flat" cmpd="sng" w="254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rot="5400000">
            <a:off x="5001480" y="1301400"/>
            <a:ext cx="1096920" cy="632520"/>
          </a:xfrm>
          <a:custGeom>
            <a:rect b="b" l="l" r="r" t="t"/>
            <a:pathLst>
              <a:path extrusionOk="0" h="21600" w="21600">
                <a:moveTo>
                  <a:pt x="0" y="0"/>
                </a:moveTo>
                <a:lnTo>
                  <a:pt x="21600" y="21600"/>
                </a:lnTo>
              </a:path>
            </a:pathLst>
          </a:custGeom>
          <a:noFill/>
          <a:ln cap="flat" cmpd="sng" w="9525">
            <a:solidFill>
              <a:srgbClr val="FF0000"/>
            </a:solidFill>
            <a:prstDash val="solid"/>
            <a:miter lim="8000"/>
            <a:headEnd len="sm" w="sm" type="none"/>
            <a:tailEnd len="med" w="med" type="stealth"/>
          </a:ln>
        </p:spPr>
      </p:sp>
      <p:pic>
        <p:nvPicPr>
          <p:cNvPr id="231" name="Google Shape;231;p19"/>
          <p:cNvPicPr preferRelativeResize="0"/>
          <p:nvPr/>
        </p:nvPicPr>
        <p:blipFill rotWithShape="1">
          <a:blip r:embed="rId4">
            <a:alphaModFix/>
          </a:blip>
          <a:srcRect b="0" l="0" r="0" t="0"/>
          <a:stretch/>
        </p:blipFill>
        <p:spPr>
          <a:xfrm>
            <a:off x="6018840" y="752760"/>
            <a:ext cx="4543200" cy="3466800"/>
          </a:xfrm>
          <a:prstGeom prst="rect">
            <a:avLst/>
          </a:prstGeom>
          <a:noFill/>
          <a:ln>
            <a:noFill/>
          </a:ln>
        </p:spPr>
      </p:pic>
      <p:pic>
        <p:nvPicPr>
          <p:cNvPr id="232" name="Google Shape;232;p19"/>
          <p:cNvPicPr preferRelativeResize="0"/>
          <p:nvPr/>
        </p:nvPicPr>
        <p:blipFill rotWithShape="1">
          <a:blip r:embed="rId5">
            <a:alphaModFix/>
          </a:blip>
          <a:srcRect b="0" l="0" r="0" t="0"/>
          <a:stretch/>
        </p:blipFill>
        <p:spPr>
          <a:xfrm>
            <a:off x="9659750" y="397967"/>
            <a:ext cx="6183000" cy="41763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a:off x="384840" y="742320"/>
            <a:ext cx="7329960" cy="55760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Introducción Programación Orientada a Objetos.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Se introducen por la aparición de los entornos visuales, y por la necesidad de organizar y poder reutilizar grandes cantidades de código para manejar estos entornos.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Hasta ahora hemos utilizado una programación orientada a los procedimientos:</a:t>
            </a:r>
            <a:endParaRPr b="0" i="0" sz="2400" u="none" cap="none" strike="noStrike">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El objetivo era dividir el programa en tareas más sencillas a realizar. Dividir por complejidad.</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En POO se divide por concepto, intentando representar el mundo real y las relaciones que existen entre los diferentes elementos que participan en el programa. Esto consigue crear representaciones de la realidad que pueden ser utilizadas en múltiple programas de forma sencilla.</a:t>
            </a:r>
            <a:endParaRPr b="0" i="0" sz="2400" u="none" cap="none" strike="noStrike">
              <a:latin typeface="Arial"/>
              <a:ea typeface="Arial"/>
              <a:cs typeface="Arial"/>
              <a:sym typeface="Arial"/>
            </a:endParaRPr>
          </a:p>
        </p:txBody>
      </p:sp>
      <p:sp>
        <p:nvSpPr>
          <p:cNvPr id="106" name="Google Shape;106;p2"/>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0"/>
          <p:cNvPicPr preferRelativeResize="0"/>
          <p:nvPr/>
        </p:nvPicPr>
        <p:blipFill rotWithShape="1">
          <a:blip r:embed="rId3">
            <a:alphaModFix/>
          </a:blip>
          <a:srcRect b="0" l="0" r="0" t="0"/>
          <a:stretch/>
        </p:blipFill>
        <p:spPr>
          <a:xfrm>
            <a:off x="2937600" y="2118240"/>
            <a:ext cx="8771040" cy="4169520"/>
          </a:xfrm>
          <a:prstGeom prst="rect">
            <a:avLst/>
          </a:prstGeom>
          <a:noFill/>
          <a:ln>
            <a:noFill/>
          </a:ln>
        </p:spPr>
      </p:pic>
      <p:sp>
        <p:nvSpPr>
          <p:cNvPr id="238" name="Google Shape;238;p20"/>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39" name="Google Shape;239;p20"/>
          <p:cNvSpPr/>
          <p:nvPr/>
        </p:nvSpPr>
        <p:spPr>
          <a:xfrm>
            <a:off x="384840" y="742320"/>
            <a:ext cx="6501240" cy="2284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Métodos de Entrada / Salida.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sp>
        <p:nvSpPr>
          <p:cNvPr id="240" name="Google Shape;240;p20"/>
          <p:cNvSpPr/>
          <p:nvPr/>
        </p:nvSpPr>
        <p:spPr>
          <a:xfrm>
            <a:off x="6456960" y="2081880"/>
            <a:ext cx="2250360" cy="365400"/>
          </a:xfrm>
          <a:prstGeom prst="ellipse">
            <a:avLst/>
          </a:prstGeom>
          <a:noFill/>
          <a:ln cap="flat" cmpd="sng" w="254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rot="5400000">
            <a:off x="7617960" y="1104120"/>
            <a:ext cx="984240" cy="970200"/>
          </a:xfrm>
          <a:custGeom>
            <a:rect b="b" l="l" r="r" t="t"/>
            <a:pathLst>
              <a:path extrusionOk="0" h="21600" w="21600">
                <a:moveTo>
                  <a:pt x="0" y="0"/>
                </a:moveTo>
                <a:lnTo>
                  <a:pt x="21600" y="21600"/>
                </a:lnTo>
              </a:path>
            </a:pathLst>
          </a:custGeom>
          <a:noFill/>
          <a:ln cap="flat" cmpd="sng" w="9525">
            <a:solidFill>
              <a:srgbClr val="FF0000"/>
            </a:solidFill>
            <a:prstDash val="solid"/>
            <a:miter lim="8000"/>
            <a:headEnd len="sm" w="sm" type="none"/>
            <a:tailEnd len="med" w="med" type="stealth"/>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47" name="Google Shape;247;p21"/>
          <p:cNvSpPr/>
          <p:nvPr/>
        </p:nvSpPr>
        <p:spPr>
          <a:xfrm>
            <a:off x="384840" y="742320"/>
            <a:ext cx="6501240" cy="55760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Métodos de Entrada / Salida.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Definimos acciones que podemos realizar con dicha clase, teniendo en cuenta que vamos a trabajar con un objeto concreto en cada momento.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Por ejemplo, podemos mostrar por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pantalla la información de un usuario.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Señalar que a estos métodos no se le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coloca la cláusula </a:t>
            </a:r>
            <a:r>
              <a:rPr b="1" i="0" lang="es-ES" sz="2400" u="none" cap="none" strike="noStrike">
                <a:solidFill>
                  <a:srgbClr val="000000"/>
                </a:solidFill>
                <a:latin typeface="Arial"/>
                <a:ea typeface="Arial"/>
                <a:cs typeface="Arial"/>
                <a:sym typeface="Arial"/>
              </a:rPr>
              <a:t>static</a:t>
            </a:r>
            <a:r>
              <a:rPr b="0" i="0" lang="es-ES" sz="2400" u="none" cap="none" strike="noStrike">
                <a:solidFill>
                  <a:srgbClr val="000000"/>
                </a:solidFill>
                <a:latin typeface="Arial"/>
                <a:ea typeface="Arial"/>
                <a:cs typeface="Arial"/>
                <a:sym typeface="Arial"/>
              </a:rPr>
              <a:t>, ya que se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trabaja con un objeto de la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instanciada.</a:t>
            </a:r>
            <a:endParaRPr b="0" i="0" sz="2400" u="none" cap="none" strike="noStrike">
              <a:latin typeface="Arial"/>
              <a:ea typeface="Arial"/>
              <a:cs typeface="Arial"/>
              <a:sym typeface="Arial"/>
            </a:endParaRPr>
          </a:p>
        </p:txBody>
      </p:sp>
      <p:pic>
        <p:nvPicPr>
          <p:cNvPr id="248" name="Google Shape;248;p21"/>
          <p:cNvPicPr preferRelativeResize="0"/>
          <p:nvPr/>
        </p:nvPicPr>
        <p:blipFill rotWithShape="1">
          <a:blip r:embed="rId3">
            <a:alphaModFix/>
          </a:blip>
          <a:srcRect b="0" l="0" r="0" t="0"/>
          <a:stretch/>
        </p:blipFill>
        <p:spPr>
          <a:xfrm>
            <a:off x="5302440" y="3415320"/>
            <a:ext cx="6762600" cy="32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54" name="Google Shape;254;p22"/>
          <p:cNvSpPr/>
          <p:nvPr/>
        </p:nvSpPr>
        <p:spPr>
          <a:xfrm>
            <a:off x="384840" y="742320"/>
            <a:ext cx="6501240" cy="41130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Métodos de Entrada / Salida.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Para poder invocar a este método, debemos tener un objeto instanciado y con valores en sus parámetros que son usados por el método.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Para acceder a los valores de los atributos usamos el elemento this para referirse al objeto que ha llamado al método.</a:t>
            </a:r>
            <a:endParaRPr b="0" i="0" sz="2400" u="none" cap="none" strike="noStrike">
              <a:latin typeface="Arial"/>
              <a:ea typeface="Arial"/>
              <a:cs typeface="Arial"/>
              <a:sym typeface="Arial"/>
            </a:endParaRPr>
          </a:p>
        </p:txBody>
      </p:sp>
      <p:pic>
        <p:nvPicPr>
          <p:cNvPr id="255" name="Google Shape;255;p22"/>
          <p:cNvPicPr preferRelativeResize="0"/>
          <p:nvPr/>
        </p:nvPicPr>
        <p:blipFill rotWithShape="1">
          <a:blip r:embed="rId3">
            <a:alphaModFix/>
          </a:blip>
          <a:srcRect b="0" l="0" r="0" t="0"/>
          <a:stretch/>
        </p:blipFill>
        <p:spPr>
          <a:xfrm>
            <a:off x="6963480" y="2567520"/>
            <a:ext cx="4919760" cy="23662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61" name="Google Shape;261;p23"/>
          <p:cNvSpPr/>
          <p:nvPr/>
        </p:nvSpPr>
        <p:spPr>
          <a:xfrm>
            <a:off x="384840" y="742320"/>
            <a:ext cx="6501240" cy="30157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Método constructor desde otra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Es lógico que las instanciaciones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 una clase se realicen desde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otra.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262" name="Google Shape;262;p23"/>
          <p:cNvPicPr preferRelativeResize="0"/>
          <p:nvPr/>
        </p:nvPicPr>
        <p:blipFill rotWithShape="1">
          <a:blip r:embed="rId3">
            <a:alphaModFix/>
          </a:blip>
          <a:srcRect b="0" l="0" r="0" t="0"/>
          <a:stretch/>
        </p:blipFill>
        <p:spPr>
          <a:xfrm>
            <a:off x="5709470" y="1478560"/>
            <a:ext cx="6482520" cy="803880"/>
          </a:xfrm>
          <a:prstGeom prst="rect">
            <a:avLst/>
          </a:prstGeom>
          <a:noFill/>
          <a:ln>
            <a:noFill/>
          </a:ln>
        </p:spPr>
      </p:pic>
      <p:pic>
        <p:nvPicPr>
          <p:cNvPr id="263" name="Google Shape;263;p23"/>
          <p:cNvPicPr preferRelativeResize="0"/>
          <p:nvPr/>
        </p:nvPicPr>
        <p:blipFill rotWithShape="1">
          <a:blip r:embed="rId4">
            <a:alphaModFix/>
          </a:blip>
          <a:srcRect b="0" l="0" r="0" t="0"/>
          <a:stretch/>
        </p:blipFill>
        <p:spPr>
          <a:xfrm>
            <a:off x="5407560" y="3116160"/>
            <a:ext cx="5962320" cy="346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69" name="Google Shape;269;p24"/>
          <p:cNvSpPr/>
          <p:nvPr/>
        </p:nvSpPr>
        <p:spPr>
          <a:xfrm>
            <a:off x="384840" y="742320"/>
            <a:ext cx="6501240" cy="52102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Incluir otra clase en nuestro programa.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Como con un solo elemento CUser poco podemos hacer, lo normal es tener una lista de usuarios para un sistema concreto.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 esta forma, definimos una nueva clase, CUserList, que solo va a tener un único atributo, que es un array de objetos CUser.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Cada una de las posiciones de dicha lista está formada por un elemento CUser.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270" name="Google Shape;270;p24"/>
          <p:cNvPicPr preferRelativeResize="0"/>
          <p:nvPr/>
        </p:nvPicPr>
        <p:blipFill rotWithShape="1">
          <a:blip r:embed="rId3">
            <a:alphaModFix/>
          </a:blip>
          <a:srcRect b="0" l="0" r="0" t="0"/>
          <a:stretch/>
        </p:blipFill>
        <p:spPr>
          <a:xfrm>
            <a:off x="3229200" y="5251680"/>
            <a:ext cx="8735760" cy="13737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76" name="Google Shape;276;p25"/>
          <p:cNvSpPr/>
          <p:nvPr/>
        </p:nvSpPr>
        <p:spPr>
          <a:xfrm>
            <a:off x="384840" y="742320"/>
            <a:ext cx="6501240" cy="447876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CUserList. Constructores.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Definimos el método constructor de la clase. Este método crea un elemento dentro de la lista, invocando al constructor de la clase CUser con datos para incluir en el objeto instanciado.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Dicho elemento instanciado, lo colocamos en la primera posición del Array.</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277" name="Google Shape;277;p25"/>
          <p:cNvPicPr preferRelativeResize="0"/>
          <p:nvPr/>
        </p:nvPicPr>
        <p:blipFill rotWithShape="1">
          <a:blip r:embed="rId3">
            <a:alphaModFix/>
          </a:blip>
          <a:srcRect b="0" l="0" r="0" t="0"/>
          <a:stretch/>
        </p:blipFill>
        <p:spPr>
          <a:xfrm>
            <a:off x="7183990" y="1552380"/>
            <a:ext cx="7820640" cy="2475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6"/>
          <p:cNvPicPr preferRelativeResize="0"/>
          <p:nvPr/>
        </p:nvPicPr>
        <p:blipFill rotWithShape="1">
          <a:blip r:embed="rId3">
            <a:alphaModFix/>
          </a:blip>
          <a:srcRect b="0" l="0" r="0" t="0"/>
          <a:stretch/>
        </p:blipFill>
        <p:spPr>
          <a:xfrm>
            <a:off x="6963480" y="2819880"/>
            <a:ext cx="5117400" cy="2483280"/>
          </a:xfrm>
          <a:prstGeom prst="rect">
            <a:avLst/>
          </a:prstGeom>
          <a:noFill/>
          <a:ln>
            <a:noFill/>
          </a:ln>
        </p:spPr>
      </p:pic>
      <p:sp>
        <p:nvSpPr>
          <p:cNvPr id="283" name="Google Shape;283;p26"/>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84" name="Google Shape;284;p26"/>
          <p:cNvSpPr/>
          <p:nvPr/>
        </p:nvSpPr>
        <p:spPr>
          <a:xfrm>
            <a:off x="384840" y="742320"/>
            <a:ext cx="6501240" cy="59418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CUserList. Métodos.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Método que busca un usuario concreto en la lista para ver si está. Devuelve -1 si no lo encuentra, y la posición si lo encuentra.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Recordar que cada elemento de listausuarios es un elemento CUser, por lo que se pueden invocar a los atributos y métodos públicos de dicha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Pero ahora mismo no tenemos ningún atributo como Public. Por este motivo no podemos acceder al nombre. Lo debemos hacer a través de un método Getter.</a:t>
            </a:r>
            <a:endParaRPr b="0" i="0" sz="2400" u="none" cap="none" strike="noStrike">
              <a:latin typeface="Arial"/>
              <a:ea typeface="Arial"/>
              <a:cs typeface="Arial"/>
              <a:sym typeface="Arial"/>
            </a:endParaRPr>
          </a:p>
        </p:txBody>
      </p:sp>
      <p:cxnSp>
        <p:nvCxnSpPr>
          <p:cNvPr id="285" name="Google Shape;285;p26"/>
          <p:cNvCxnSpPr/>
          <p:nvPr/>
        </p:nvCxnSpPr>
        <p:spPr>
          <a:xfrm flipH="1" rot="10800000">
            <a:off x="2644560" y="4132680"/>
            <a:ext cx="7117800" cy="2308800"/>
          </a:xfrm>
          <a:prstGeom prst="bentConnector3">
            <a:avLst>
              <a:gd fmla="val 99980" name="adj1"/>
            </a:avLst>
          </a:prstGeom>
          <a:noFill/>
          <a:ln cap="flat" cmpd="sng" w="25400">
            <a:solidFill>
              <a:srgbClr val="FF0000"/>
            </a:solidFill>
            <a:prstDash val="solid"/>
            <a:miter lim="8000"/>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91" name="Google Shape;291;p27"/>
          <p:cNvSpPr/>
          <p:nvPr/>
        </p:nvSpPr>
        <p:spPr>
          <a:xfrm>
            <a:off x="384840" y="742320"/>
            <a:ext cx="6501240" cy="52102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La solución. Getter y Setter.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Hacer público el acceso al contenido del Atributo Nombre.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Pero solo colocamos como public el acceso al contenido, no la modificación de su contenido.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¿Cómo hacemos esto?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 esta forma protegemos de cambios desde el exterior de la clase del atributo Nombre.</a:t>
            </a:r>
            <a:endParaRPr b="0" i="0" sz="2400" u="none" cap="none" strike="noStrike">
              <a:latin typeface="Arial"/>
              <a:ea typeface="Arial"/>
              <a:cs typeface="Arial"/>
              <a:sym typeface="Arial"/>
            </a:endParaRPr>
          </a:p>
        </p:txBody>
      </p:sp>
      <p:pic>
        <p:nvPicPr>
          <p:cNvPr id="292" name="Google Shape;292;p27"/>
          <p:cNvPicPr preferRelativeResize="0"/>
          <p:nvPr/>
        </p:nvPicPr>
        <p:blipFill rotWithShape="1">
          <a:blip r:embed="rId3">
            <a:alphaModFix/>
          </a:blip>
          <a:srcRect b="0" l="0" r="0" t="0"/>
          <a:stretch/>
        </p:blipFill>
        <p:spPr>
          <a:xfrm>
            <a:off x="7440120" y="3007800"/>
            <a:ext cx="4135680" cy="17042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298" name="Google Shape;298;p28"/>
          <p:cNvSpPr/>
          <p:nvPr/>
        </p:nvSpPr>
        <p:spPr>
          <a:xfrm>
            <a:off x="384840" y="742320"/>
            <a:ext cx="6501240" cy="55760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Getter y Setter.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Son métodos especiales que permiten acceder a valores de atributos private de una clase desde otra.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Son un estándar de nomenclatura.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Getter -&gt; Es la forma reglada de acceder desde fuera de la clase al valor de sus atributos.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Setter -&gt; Es la forma reglada de modificar desde fuera de la clase el valor de sus atributos.</a:t>
            </a:r>
            <a:endParaRPr b="0" i="0" sz="2400" u="none" cap="none" strike="noStrike">
              <a:latin typeface="Arial"/>
              <a:ea typeface="Arial"/>
              <a:cs typeface="Arial"/>
              <a:sym typeface="Arial"/>
            </a:endParaRPr>
          </a:p>
        </p:txBody>
      </p:sp>
      <p:pic>
        <p:nvPicPr>
          <p:cNvPr id="299" name="Google Shape;299;p28"/>
          <p:cNvPicPr preferRelativeResize="0"/>
          <p:nvPr/>
        </p:nvPicPr>
        <p:blipFill rotWithShape="1">
          <a:blip r:embed="rId3">
            <a:alphaModFix/>
          </a:blip>
          <a:srcRect b="0" l="0" r="0" t="0"/>
          <a:stretch/>
        </p:blipFill>
        <p:spPr>
          <a:xfrm>
            <a:off x="7299360" y="2543760"/>
            <a:ext cx="4203720" cy="1732680"/>
          </a:xfrm>
          <a:prstGeom prst="rect">
            <a:avLst/>
          </a:prstGeom>
          <a:noFill/>
          <a:ln>
            <a:noFill/>
          </a:ln>
        </p:spPr>
      </p:pic>
      <p:sp>
        <p:nvSpPr>
          <p:cNvPr id="300" name="Google Shape;300;p28"/>
          <p:cNvSpPr/>
          <p:nvPr/>
        </p:nvSpPr>
        <p:spPr>
          <a:xfrm>
            <a:off x="7118280" y="4487760"/>
            <a:ext cx="4712400" cy="2109960"/>
          </a:xfrm>
          <a:prstGeom prst="roundRect">
            <a:avLst>
              <a:gd fmla="val 16667" name="adj"/>
            </a:avLst>
          </a:prstGeom>
          <a:solidFill>
            <a:srgbClr val="FF0000"/>
          </a:solidFill>
          <a:ln cap="flat" cmpd="sng" w="25400">
            <a:solidFill>
              <a:srgbClr val="43729D"/>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400"/>
              <a:buFont typeface="Calibri"/>
              <a:buNone/>
            </a:pPr>
            <a:r>
              <a:rPr b="1" i="0" lang="es-ES" sz="2400" u="none" cap="none" strike="noStrike">
                <a:solidFill>
                  <a:srgbClr val="FFFFFF"/>
                </a:solidFill>
                <a:latin typeface="Calibri"/>
                <a:ea typeface="Calibri"/>
                <a:cs typeface="Calibri"/>
                <a:sym typeface="Calibri"/>
              </a:rPr>
              <a:t>No tiene sentido crearlos cuando toda la interacción con los atributos de una clase se realiza desde la propia clase.</a:t>
            </a:r>
            <a:endParaRPr b="0" i="0" sz="24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06" name="Google Shape;306;p29"/>
          <p:cNvSpPr/>
          <p:nvPr/>
        </p:nvSpPr>
        <p:spPr>
          <a:xfrm>
            <a:off x="384840" y="742320"/>
            <a:ext cx="6501240" cy="264996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Getter y Setter.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Una vez declarados, se usan siempre para acceder a los atributos, incluso si se accede desde privado.</a:t>
            </a:r>
            <a:endParaRPr b="0" i="0" sz="2400" u="none" cap="none" strike="noStrike">
              <a:latin typeface="Arial"/>
              <a:ea typeface="Arial"/>
              <a:cs typeface="Arial"/>
              <a:sym typeface="Arial"/>
            </a:endParaRPr>
          </a:p>
        </p:txBody>
      </p:sp>
      <p:pic>
        <p:nvPicPr>
          <p:cNvPr id="307" name="Google Shape;307;p29"/>
          <p:cNvPicPr preferRelativeResize="0"/>
          <p:nvPr/>
        </p:nvPicPr>
        <p:blipFill rotWithShape="1">
          <a:blip r:embed="rId3">
            <a:alphaModFix/>
          </a:blip>
          <a:srcRect b="0" l="0" r="0" t="0"/>
          <a:stretch/>
        </p:blipFill>
        <p:spPr>
          <a:xfrm>
            <a:off x="2747160" y="3077280"/>
            <a:ext cx="7170120" cy="3551760"/>
          </a:xfrm>
          <a:prstGeom prst="rect">
            <a:avLst/>
          </a:prstGeom>
          <a:noFill/>
          <a:ln>
            <a:noFill/>
          </a:ln>
        </p:spPr>
      </p:pic>
      <p:sp>
        <p:nvSpPr>
          <p:cNvPr id="308" name="Google Shape;308;p29"/>
          <p:cNvSpPr/>
          <p:nvPr/>
        </p:nvSpPr>
        <p:spPr>
          <a:xfrm>
            <a:off x="7765200" y="3896640"/>
            <a:ext cx="1842480" cy="449640"/>
          </a:xfrm>
          <a:prstGeom prst="ellipse">
            <a:avLst/>
          </a:prstGeom>
          <a:noFill/>
          <a:ln cap="flat" cmpd="sng" w="381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p:nvPr/>
        </p:nvSpPr>
        <p:spPr>
          <a:xfrm>
            <a:off x="384840" y="742320"/>
            <a:ext cx="6501240" cy="5210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Introducción Programación Orientada a Objetos.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Un programa en POO se trabaja de este modo desde su análisis, utilizando elementos específicos para desarrollar cada una de las fases del Ciclo de Vida de la aplicación.</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UML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Lenguaje gráfico para visualizar, especificar y documentar cada una de las partes que comprende el desarrollo de software.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0000"/>
              </a:buClr>
              <a:buSzPts val="2400"/>
              <a:buFont typeface="Arial"/>
              <a:buNone/>
            </a:pPr>
            <a:r>
              <a:rPr b="1" i="0" lang="es-ES" sz="2400" u="none" cap="none" strike="noStrike">
                <a:solidFill>
                  <a:srgbClr val="FF0000"/>
                </a:solidFill>
                <a:latin typeface="Arial"/>
                <a:ea typeface="Arial"/>
                <a:cs typeface="Arial"/>
                <a:sym typeface="Arial"/>
              </a:rPr>
              <a:t>Lo veremos en ETS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sp>
        <p:nvSpPr>
          <p:cNvPr id="112" name="Google Shape;112;p3"/>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13" name="Google Shape;113;p3"/>
          <p:cNvSpPr/>
          <p:nvPr/>
        </p:nvSpPr>
        <p:spPr>
          <a:xfrm>
            <a:off x="8658360" y="1091160"/>
            <a:ext cx="2757240" cy="5065200"/>
          </a:xfrm>
          <a:prstGeom prst="roundRect">
            <a:avLst>
              <a:gd fmla="val 7647" name="adj"/>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flipH="1" rot="10800000">
            <a:off x="6231960" y="3623760"/>
            <a:ext cx="2426040" cy="1018080"/>
          </a:xfrm>
          <a:custGeom>
            <a:rect b="b" l="l" r="r" t="t"/>
            <a:pathLst>
              <a:path extrusionOk="0" h="21600" w="21600">
                <a:moveTo>
                  <a:pt x="0" y="0"/>
                </a:moveTo>
                <a:lnTo>
                  <a:pt x="21600" y="21600"/>
                </a:lnTo>
              </a:path>
            </a:pathLst>
          </a:custGeom>
          <a:noFill/>
          <a:ln cap="flat" cmpd="sng" w="50800">
            <a:solidFill>
              <a:srgbClr val="FF0000"/>
            </a:solidFill>
            <a:prstDash val="solid"/>
            <a:miter lim="8000"/>
            <a:headEnd len="sm" w="sm"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14" name="Google Shape;314;p30"/>
          <p:cNvSpPr/>
          <p:nvPr/>
        </p:nvSpPr>
        <p:spPr>
          <a:xfrm>
            <a:off x="384840" y="742320"/>
            <a:ext cx="6501240" cy="2284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Getter y Setter.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El propio Visual Studio nos ofrece la creación de estos métodos de acceso a valores de atributos.</a:t>
            </a:r>
            <a:endParaRPr b="0" i="0" sz="2400" u="none" cap="none" strike="noStrike">
              <a:latin typeface="Arial"/>
              <a:ea typeface="Arial"/>
              <a:cs typeface="Arial"/>
              <a:sym typeface="Arial"/>
            </a:endParaRPr>
          </a:p>
        </p:txBody>
      </p:sp>
      <p:pic>
        <p:nvPicPr>
          <p:cNvPr id="315" name="Google Shape;315;p30"/>
          <p:cNvPicPr preferRelativeResize="0"/>
          <p:nvPr/>
        </p:nvPicPr>
        <p:blipFill rotWithShape="1">
          <a:blip r:embed="rId3">
            <a:alphaModFix/>
          </a:blip>
          <a:srcRect b="0" l="0" r="0" t="0"/>
          <a:stretch/>
        </p:blipFill>
        <p:spPr>
          <a:xfrm>
            <a:off x="1734120" y="3216960"/>
            <a:ext cx="10073520" cy="32540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1"/>
          <p:cNvPicPr preferRelativeResize="0"/>
          <p:nvPr/>
        </p:nvPicPr>
        <p:blipFill rotWithShape="1">
          <a:blip r:embed="rId3">
            <a:alphaModFix/>
          </a:blip>
          <a:srcRect b="0" l="0" r="0" t="0"/>
          <a:stretch/>
        </p:blipFill>
        <p:spPr>
          <a:xfrm>
            <a:off x="4119480" y="4140000"/>
            <a:ext cx="3336120" cy="2603880"/>
          </a:xfrm>
          <a:prstGeom prst="rect">
            <a:avLst/>
          </a:prstGeom>
          <a:noFill/>
          <a:ln>
            <a:noFill/>
          </a:ln>
        </p:spPr>
      </p:pic>
      <p:pic>
        <p:nvPicPr>
          <p:cNvPr id="321" name="Google Shape;321;p31"/>
          <p:cNvPicPr preferRelativeResize="0"/>
          <p:nvPr/>
        </p:nvPicPr>
        <p:blipFill rotWithShape="1">
          <a:blip r:embed="rId4">
            <a:alphaModFix/>
          </a:blip>
          <a:srcRect b="0" l="0" r="0" t="0"/>
          <a:stretch/>
        </p:blipFill>
        <p:spPr>
          <a:xfrm>
            <a:off x="7455960" y="1519920"/>
            <a:ext cx="4412520" cy="3476520"/>
          </a:xfrm>
          <a:prstGeom prst="rect">
            <a:avLst/>
          </a:prstGeom>
          <a:noFill/>
          <a:ln>
            <a:noFill/>
          </a:ln>
        </p:spPr>
      </p:pic>
      <p:sp>
        <p:nvSpPr>
          <p:cNvPr id="322" name="Google Shape;322;p31"/>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23" name="Google Shape;323;p31"/>
          <p:cNvSpPr/>
          <p:nvPr/>
        </p:nvSpPr>
        <p:spPr>
          <a:xfrm>
            <a:off x="384840" y="742320"/>
            <a:ext cx="6501240" cy="48445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CUser. CPassword.</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En nuestro ejercicio, no es lógico permitir que una contraseña pueda ser cualquier cosa, pero sí vamos a permitir contraseñas en blanco.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Lo normal es que una contraseña robusta esté formada por tres de estos elementos:</a:t>
            </a:r>
            <a:endParaRPr b="0" i="0" sz="2400" u="none" cap="none" strike="noStrike">
              <a:latin typeface="Arial"/>
              <a:ea typeface="Arial"/>
              <a:cs typeface="Arial"/>
              <a:sym typeface="Arial"/>
            </a:endParaRPr>
          </a:p>
          <a:p>
            <a:pPr indent="-216000" lvl="1" marL="457200" marR="0" rtl="0" algn="just">
              <a:lnSpc>
                <a:spcPct val="100000"/>
              </a:lnSpc>
              <a:spcBef>
                <a:spcPts val="0"/>
              </a:spcBef>
              <a:spcAft>
                <a:spcPts val="0"/>
              </a:spcAft>
              <a:buClr>
                <a:srgbClr val="000000"/>
              </a:buClr>
              <a:buSzPts val="2400"/>
              <a:buFont typeface="Noto Sans Symbols"/>
              <a:buChar char="-"/>
            </a:pPr>
            <a:r>
              <a:rPr b="0" i="0" lang="es-ES" sz="2400" u="none" cap="none" strike="noStrike">
                <a:solidFill>
                  <a:srgbClr val="000000"/>
                </a:solidFill>
                <a:latin typeface="Arial"/>
                <a:ea typeface="Arial"/>
                <a:cs typeface="Arial"/>
                <a:sym typeface="Arial"/>
              </a:rPr>
              <a:t> Mayúsculas.</a:t>
            </a:r>
            <a:endParaRPr b="0" i="0" sz="2400" u="none" cap="none" strike="noStrike">
              <a:latin typeface="Arial"/>
              <a:ea typeface="Arial"/>
              <a:cs typeface="Arial"/>
              <a:sym typeface="Arial"/>
            </a:endParaRPr>
          </a:p>
          <a:p>
            <a:pPr indent="-216000" lvl="1" marL="457200" marR="0" rtl="0" algn="just">
              <a:lnSpc>
                <a:spcPct val="100000"/>
              </a:lnSpc>
              <a:spcBef>
                <a:spcPts val="0"/>
              </a:spcBef>
              <a:spcAft>
                <a:spcPts val="0"/>
              </a:spcAft>
              <a:buClr>
                <a:srgbClr val="000000"/>
              </a:buClr>
              <a:buSzPts val="2400"/>
              <a:buFont typeface="Noto Sans Symbols"/>
              <a:buChar char="-"/>
            </a:pPr>
            <a:r>
              <a:rPr b="0" i="0" lang="es-ES" sz="2400" u="none" cap="none" strike="noStrike">
                <a:solidFill>
                  <a:srgbClr val="000000"/>
                </a:solidFill>
                <a:latin typeface="Arial"/>
                <a:ea typeface="Arial"/>
                <a:cs typeface="Arial"/>
                <a:sym typeface="Arial"/>
              </a:rPr>
              <a:t> Minúsculas.</a:t>
            </a:r>
            <a:endParaRPr b="0" i="0" sz="2400" u="none" cap="none" strike="noStrike">
              <a:latin typeface="Arial"/>
              <a:ea typeface="Arial"/>
              <a:cs typeface="Arial"/>
              <a:sym typeface="Arial"/>
            </a:endParaRPr>
          </a:p>
          <a:p>
            <a:pPr indent="-216000" lvl="1" marL="457200" marR="0" rtl="0" algn="just">
              <a:lnSpc>
                <a:spcPct val="100000"/>
              </a:lnSpc>
              <a:spcBef>
                <a:spcPts val="0"/>
              </a:spcBef>
              <a:spcAft>
                <a:spcPts val="0"/>
              </a:spcAft>
              <a:buClr>
                <a:srgbClr val="000000"/>
              </a:buClr>
              <a:buSzPts val="2400"/>
              <a:buFont typeface="Noto Sans Symbols"/>
              <a:buChar char="-"/>
            </a:pPr>
            <a:r>
              <a:rPr b="0" i="0" lang="es-ES" sz="2400" u="none" cap="none" strike="noStrike">
                <a:solidFill>
                  <a:srgbClr val="000000"/>
                </a:solidFill>
                <a:latin typeface="Arial"/>
                <a:ea typeface="Arial"/>
                <a:cs typeface="Arial"/>
                <a:sym typeface="Arial"/>
              </a:rPr>
              <a:t> Números.</a:t>
            </a:r>
            <a:endParaRPr b="0" i="0" sz="2400" u="none" cap="none" strike="noStrike">
              <a:latin typeface="Arial"/>
              <a:ea typeface="Arial"/>
              <a:cs typeface="Arial"/>
              <a:sym typeface="Arial"/>
            </a:endParaRPr>
          </a:p>
          <a:p>
            <a:pPr indent="-216000" lvl="1" marL="457200" marR="0" rtl="0" algn="just">
              <a:lnSpc>
                <a:spcPct val="100000"/>
              </a:lnSpc>
              <a:spcBef>
                <a:spcPts val="0"/>
              </a:spcBef>
              <a:spcAft>
                <a:spcPts val="0"/>
              </a:spcAft>
              <a:buClr>
                <a:srgbClr val="000000"/>
              </a:buClr>
              <a:buSzPts val="2400"/>
              <a:buFont typeface="Noto Sans Symbols"/>
              <a:buChar char="-"/>
            </a:pPr>
            <a:r>
              <a:rPr b="0" i="0" lang="es-ES" sz="2400" u="none" cap="none" strike="noStrike">
                <a:solidFill>
                  <a:srgbClr val="000000"/>
                </a:solidFill>
                <a:latin typeface="Arial"/>
                <a:ea typeface="Arial"/>
                <a:cs typeface="Arial"/>
                <a:sym typeface="Arial"/>
              </a:rPr>
              <a:t> Caracteres especiales.</a:t>
            </a:r>
            <a:endParaRPr b="0" i="0" sz="2400" u="none" cap="none" strike="noStrike">
              <a:latin typeface="Arial"/>
              <a:ea typeface="Arial"/>
              <a:cs typeface="Arial"/>
              <a:sym typeface="Arial"/>
            </a:endParaRPr>
          </a:p>
        </p:txBody>
      </p:sp>
      <p:sp>
        <p:nvSpPr>
          <p:cNvPr id="324" name="Google Shape;324;p31"/>
          <p:cNvSpPr/>
          <p:nvPr/>
        </p:nvSpPr>
        <p:spPr>
          <a:xfrm flipH="1" rot="10800000">
            <a:off x="5599080" y="1686960"/>
            <a:ext cx="2700720" cy="182520"/>
          </a:xfrm>
          <a:custGeom>
            <a:rect b="b" l="l" r="r" t="t"/>
            <a:pathLst>
              <a:path extrusionOk="0" h="21600" w="21600">
                <a:moveTo>
                  <a:pt x="0" y="0"/>
                </a:moveTo>
                <a:lnTo>
                  <a:pt x="21600" y="21600"/>
                </a:lnTo>
              </a:path>
            </a:pathLst>
          </a:custGeom>
          <a:noFill/>
          <a:ln cap="flat" cmpd="sng" w="50800">
            <a:solidFill>
              <a:srgbClr val="FF0000"/>
            </a:solidFill>
            <a:prstDash val="solid"/>
            <a:miter lim="8000"/>
            <a:headEnd len="sm" w="sm" type="none"/>
            <a:tailEnd len="med" w="med" type="triangle"/>
          </a:ln>
        </p:spPr>
      </p:sp>
      <p:sp>
        <p:nvSpPr>
          <p:cNvPr id="325" name="Google Shape;325;p31"/>
          <p:cNvSpPr/>
          <p:nvPr/>
        </p:nvSpPr>
        <p:spPr>
          <a:xfrm>
            <a:off x="5627160" y="1899000"/>
            <a:ext cx="2447280" cy="843840"/>
          </a:xfrm>
          <a:custGeom>
            <a:rect b="b" l="l" r="r" t="t"/>
            <a:pathLst>
              <a:path extrusionOk="0" h="21600" w="21600">
                <a:moveTo>
                  <a:pt x="0" y="0"/>
                </a:moveTo>
                <a:lnTo>
                  <a:pt x="21600" y="21600"/>
                </a:lnTo>
              </a:path>
            </a:pathLst>
          </a:custGeom>
          <a:noFill/>
          <a:ln cap="flat" cmpd="sng" w="50800">
            <a:solidFill>
              <a:srgbClr val="FF0000"/>
            </a:solidFill>
            <a:prstDash val="solid"/>
            <a:miter lim="8000"/>
            <a:headEnd len="sm" w="sm" type="none"/>
            <a:tailEnd len="med" w="med" type="triangle"/>
          </a:ln>
        </p:spPr>
      </p:sp>
      <p:sp>
        <p:nvSpPr>
          <p:cNvPr id="326" name="Google Shape;326;p31"/>
          <p:cNvSpPr/>
          <p:nvPr/>
        </p:nvSpPr>
        <p:spPr>
          <a:xfrm flipH="1" rot="10800000">
            <a:off x="2304720" y="4290480"/>
            <a:ext cx="2379600" cy="180000"/>
          </a:xfrm>
          <a:custGeom>
            <a:rect b="b" l="l" r="r" t="t"/>
            <a:pathLst>
              <a:path extrusionOk="0" h="21600" w="21600">
                <a:moveTo>
                  <a:pt x="0" y="0"/>
                </a:moveTo>
                <a:lnTo>
                  <a:pt x="21600" y="21600"/>
                </a:lnTo>
              </a:path>
            </a:pathLst>
          </a:custGeom>
          <a:noFill/>
          <a:ln cap="flat" cmpd="sng" w="50800">
            <a:solidFill>
              <a:srgbClr val="FF0000"/>
            </a:solidFill>
            <a:prstDash val="solid"/>
            <a:miter lim="8000"/>
            <a:headEnd len="sm" w="sm" type="none"/>
            <a:tailEnd len="med" w="med" type="triangle"/>
          </a:ln>
        </p:spPr>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32" name="Google Shape;332;p32"/>
          <p:cNvSpPr/>
          <p:nvPr/>
        </p:nvSpPr>
        <p:spPr>
          <a:xfrm>
            <a:off x="384840" y="742320"/>
            <a:ext cx="6501240" cy="15526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CUser. CPassword.</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333" name="Google Shape;333;p32"/>
          <p:cNvPicPr preferRelativeResize="0"/>
          <p:nvPr/>
        </p:nvPicPr>
        <p:blipFill rotWithShape="1">
          <a:blip r:embed="rId3">
            <a:alphaModFix/>
          </a:blip>
          <a:srcRect b="0" l="0" r="0" t="0"/>
          <a:stretch/>
        </p:blipFill>
        <p:spPr>
          <a:xfrm>
            <a:off x="6179760" y="2737440"/>
            <a:ext cx="5571720" cy="3323880"/>
          </a:xfrm>
          <a:prstGeom prst="rect">
            <a:avLst/>
          </a:prstGeom>
          <a:noFill/>
          <a:ln>
            <a:noFill/>
          </a:ln>
        </p:spPr>
      </p:pic>
      <p:pic>
        <p:nvPicPr>
          <p:cNvPr id="334" name="Google Shape;334;p32"/>
          <p:cNvPicPr preferRelativeResize="0"/>
          <p:nvPr/>
        </p:nvPicPr>
        <p:blipFill rotWithShape="1">
          <a:blip r:embed="rId4">
            <a:alphaModFix/>
          </a:blip>
          <a:srcRect b="0" l="0" r="0" t="0"/>
          <a:stretch/>
        </p:blipFill>
        <p:spPr>
          <a:xfrm>
            <a:off x="3402360" y="904680"/>
            <a:ext cx="4514400" cy="20379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40" name="Google Shape;340;p33"/>
          <p:cNvSpPr/>
          <p:nvPr/>
        </p:nvSpPr>
        <p:spPr>
          <a:xfrm>
            <a:off x="384840" y="742320"/>
            <a:ext cx="6501240" cy="15526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CUser. CPassword.</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341" name="Google Shape;341;p33"/>
          <p:cNvPicPr preferRelativeResize="0"/>
          <p:nvPr/>
        </p:nvPicPr>
        <p:blipFill rotWithShape="1">
          <a:blip r:embed="rId3">
            <a:alphaModFix/>
          </a:blip>
          <a:srcRect b="0" l="0" r="0" t="0"/>
          <a:stretch/>
        </p:blipFill>
        <p:spPr>
          <a:xfrm>
            <a:off x="789120" y="2309400"/>
            <a:ext cx="10810440" cy="35049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47" name="Google Shape;347;p34"/>
          <p:cNvSpPr/>
          <p:nvPr/>
        </p:nvSpPr>
        <p:spPr>
          <a:xfrm>
            <a:off x="384840" y="742320"/>
            <a:ext cx="6501240" cy="19184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POO en C#.</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CUser.</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En el constructor de la clase CUser.</a:t>
            </a:r>
            <a:endParaRPr b="0" i="0" sz="2400" u="none" cap="none" strike="noStrike">
              <a:latin typeface="Arial"/>
              <a:ea typeface="Arial"/>
              <a:cs typeface="Arial"/>
              <a:sym typeface="Arial"/>
            </a:endParaRPr>
          </a:p>
        </p:txBody>
      </p:sp>
      <p:pic>
        <p:nvPicPr>
          <p:cNvPr id="348" name="Google Shape;348;p34"/>
          <p:cNvPicPr preferRelativeResize="0"/>
          <p:nvPr/>
        </p:nvPicPr>
        <p:blipFill rotWithShape="1">
          <a:blip r:embed="rId3">
            <a:alphaModFix/>
          </a:blip>
          <a:srcRect b="0" l="0" r="0" t="0"/>
          <a:stretch/>
        </p:blipFill>
        <p:spPr>
          <a:xfrm>
            <a:off x="650160" y="2778120"/>
            <a:ext cx="5067000" cy="1723680"/>
          </a:xfrm>
          <a:prstGeom prst="rect">
            <a:avLst/>
          </a:prstGeom>
          <a:noFill/>
          <a:ln>
            <a:noFill/>
          </a:ln>
        </p:spPr>
      </p:pic>
      <p:pic>
        <p:nvPicPr>
          <p:cNvPr id="349" name="Google Shape;349;p34"/>
          <p:cNvPicPr preferRelativeResize="0"/>
          <p:nvPr/>
        </p:nvPicPr>
        <p:blipFill rotWithShape="1">
          <a:blip r:embed="rId4">
            <a:alphaModFix/>
          </a:blip>
          <a:srcRect b="0" l="0" r="0" t="0"/>
          <a:stretch/>
        </p:blipFill>
        <p:spPr>
          <a:xfrm>
            <a:off x="647280" y="4641840"/>
            <a:ext cx="7886520" cy="1428480"/>
          </a:xfrm>
          <a:prstGeom prst="rect">
            <a:avLst/>
          </a:prstGeom>
          <a:noFill/>
          <a:ln>
            <a:noFill/>
          </a:ln>
        </p:spPr>
      </p:pic>
      <p:sp>
        <p:nvSpPr>
          <p:cNvPr id="350" name="Google Shape;350;p34"/>
          <p:cNvSpPr/>
          <p:nvPr/>
        </p:nvSpPr>
        <p:spPr>
          <a:xfrm>
            <a:off x="7413840" y="2729160"/>
            <a:ext cx="3178800" cy="1645560"/>
          </a:xfrm>
          <a:prstGeom prst="roundRect">
            <a:avLst>
              <a:gd fmla="val 16667" name="adj"/>
            </a:avLst>
          </a:prstGeom>
          <a:solidFill>
            <a:srgbClr val="FF0000"/>
          </a:solidFill>
          <a:ln cap="flat" cmpd="sng" w="25400">
            <a:solidFill>
              <a:srgbClr val="FF0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400"/>
              <a:buFont typeface="Calibri"/>
              <a:buNone/>
            </a:pPr>
            <a:r>
              <a:rPr b="1" i="0" lang="es-ES" sz="2400" u="none" cap="none" strike="noStrike">
                <a:solidFill>
                  <a:srgbClr val="FFFFFF"/>
                </a:solidFill>
                <a:latin typeface="Calibri"/>
                <a:ea typeface="Calibri"/>
                <a:cs typeface="Calibri"/>
                <a:sym typeface="Calibri"/>
              </a:rPr>
              <a:t>En un constructor no se usan los métodos Getter o Setter.</a:t>
            </a:r>
            <a:endParaRPr b="0" i="0" sz="24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56" name="Google Shape;356;p35"/>
          <p:cNvSpPr/>
          <p:nvPr/>
        </p:nvSpPr>
        <p:spPr>
          <a:xfrm>
            <a:off x="384840" y="742320"/>
            <a:ext cx="6501240" cy="30157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Definiciones POO.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Sobrecarga.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Capacidad que tienen los objetos de una clase de responder de forma diferente en sus cálculos dependiendo de los parámetros utilizados para su llamada.</a:t>
            </a:r>
            <a:endParaRPr b="0" i="0" sz="2400" u="none" cap="none" strike="noStrike">
              <a:latin typeface="Arial"/>
              <a:ea typeface="Arial"/>
              <a:cs typeface="Arial"/>
              <a:sym typeface="Arial"/>
            </a:endParaRPr>
          </a:p>
        </p:txBody>
      </p:sp>
      <p:pic>
        <p:nvPicPr>
          <p:cNvPr id="357" name="Google Shape;357;p35"/>
          <p:cNvPicPr preferRelativeResize="0"/>
          <p:nvPr/>
        </p:nvPicPr>
        <p:blipFill rotWithShape="1">
          <a:blip r:embed="rId3">
            <a:alphaModFix/>
          </a:blip>
          <a:srcRect b="0" l="0" r="0" t="0"/>
          <a:stretch/>
        </p:blipFill>
        <p:spPr>
          <a:xfrm>
            <a:off x="6974280" y="929520"/>
            <a:ext cx="5133240" cy="4514400"/>
          </a:xfrm>
          <a:prstGeom prst="rect">
            <a:avLst/>
          </a:prstGeom>
          <a:noFill/>
          <a:ln>
            <a:noFill/>
          </a:ln>
        </p:spPr>
      </p:pic>
      <p:pic>
        <p:nvPicPr>
          <p:cNvPr id="358" name="Google Shape;358;p35"/>
          <p:cNvPicPr preferRelativeResize="0"/>
          <p:nvPr/>
        </p:nvPicPr>
        <p:blipFill rotWithShape="1">
          <a:blip r:embed="rId4">
            <a:alphaModFix/>
          </a:blip>
          <a:srcRect b="0" l="0" r="0" t="0"/>
          <a:stretch/>
        </p:blipFill>
        <p:spPr>
          <a:xfrm>
            <a:off x="466200" y="3792960"/>
            <a:ext cx="5665680" cy="2522880"/>
          </a:xfrm>
          <a:prstGeom prst="rect">
            <a:avLst/>
          </a:prstGeom>
          <a:noFill/>
          <a:ln>
            <a:noFill/>
          </a:ln>
        </p:spPr>
      </p:pic>
      <p:pic>
        <p:nvPicPr>
          <p:cNvPr id="359" name="Google Shape;359;p35"/>
          <p:cNvPicPr preferRelativeResize="0"/>
          <p:nvPr/>
        </p:nvPicPr>
        <p:blipFill rotWithShape="1">
          <a:blip r:embed="rId5">
            <a:alphaModFix/>
          </a:blip>
          <a:srcRect b="0" l="0" r="0" t="0"/>
          <a:stretch/>
        </p:blipFill>
        <p:spPr>
          <a:xfrm>
            <a:off x="5598000" y="5994720"/>
            <a:ext cx="2197080" cy="8629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65" name="Google Shape;365;p36"/>
          <p:cNvSpPr/>
          <p:nvPr/>
        </p:nvSpPr>
        <p:spPr>
          <a:xfrm>
            <a:off x="384840" y="742320"/>
            <a:ext cx="6501240" cy="15526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Definiciones POO.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Sobrecarga.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366" name="Google Shape;366;p36"/>
          <p:cNvPicPr preferRelativeResize="0"/>
          <p:nvPr/>
        </p:nvPicPr>
        <p:blipFill rotWithShape="1">
          <a:blip r:embed="rId3">
            <a:alphaModFix/>
          </a:blip>
          <a:srcRect b="0" l="0" r="0" t="0"/>
          <a:stretch/>
        </p:blipFill>
        <p:spPr>
          <a:xfrm>
            <a:off x="5858640" y="5445360"/>
            <a:ext cx="6006960" cy="1067760"/>
          </a:xfrm>
          <a:prstGeom prst="rect">
            <a:avLst/>
          </a:prstGeom>
          <a:noFill/>
          <a:ln>
            <a:noFill/>
          </a:ln>
        </p:spPr>
      </p:pic>
      <p:pic>
        <p:nvPicPr>
          <p:cNvPr id="367" name="Google Shape;367;p36"/>
          <p:cNvPicPr preferRelativeResize="0"/>
          <p:nvPr/>
        </p:nvPicPr>
        <p:blipFill rotWithShape="1">
          <a:blip r:embed="rId4">
            <a:alphaModFix/>
          </a:blip>
          <a:srcRect b="0" l="0" r="0" t="0"/>
          <a:stretch/>
        </p:blipFill>
        <p:spPr>
          <a:xfrm>
            <a:off x="517320" y="2054880"/>
            <a:ext cx="5133240" cy="4514400"/>
          </a:xfrm>
          <a:prstGeom prst="rect">
            <a:avLst/>
          </a:prstGeom>
          <a:noFill/>
          <a:ln>
            <a:noFill/>
          </a:ln>
        </p:spPr>
      </p:pic>
      <p:pic>
        <p:nvPicPr>
          <p:cNvPr id="368" name="Google Shape;368;p36"/>
          <p:cNvPicPr preferRelativeResize="0"/>
          <p:nvPr/>
        </p:nvPicPr>
        <p:blipFill rotWithShape="1">
          <a:blip r:embed="rId5">
            <a:alphaModFix/>
          </a:blip>
          <a:srcRect b="0" l="0" r="0" t="0"/>
          <a:stretch/>
        </p:blipFill>
        <p:spPr>
          <a:xfrm>
            <a:off x="5890680" y="2237400"/>
            <a:ext cx="5127840" cy="1222920"/>
          </a:xfrm>
          <a:prstGeom prst="rect">
            <a:avLst/>
          </a:prstGeom>
          <a:noFill/>
          <a:ln>
            <a:noFill/>
          </a:ln>
        </p:spPr>
      </p:pic>
      <p:pic>
        <p:nvPicPr>
          <p:cNvPr id="369" name="Google Shape;369;p36"/>
          <p:cNvPicPr preferRelativeResize="0"/>
          <p:nvPr/>
        </p:nvPicPr>
        <p:blipFill rotWithShape="1">
          <a:blip r:embed="rId6">
            <a:alphaModFix/>
          </a:blip>
          <a:srcRect b="0" l="0" r="0" t="0"/>
          <a:stretch/>
        </p:blipFill>
        <p:spPr>
          <a:xfrm>
            <a:off x="5892480" y="3864600"/>
            <a:ext cx="5540040" cy="1143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375" name="Google Shape;375;p37"/>
          <p:cNvSpPr/>
          <p:nvPr/>
        </p:nvSpPr>
        <p:spPr>
          <a:xfrm>
            <a:off x="384840" y="742320"/>
            <a:ext cx="6501240" cy="447876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Definiciones POO.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Sobre-escritura de un método estándar. Override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Se usa cuando queremos personalizar alguno de los métodos estándar que poseen todas las clases.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El más frecuente es el ToString().</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p:txBody>
      </p:sp>
      <p:pic>
        <p:nvPicPr>
          <p:cNvPr id="376" name="Google Shape;376;p37"/>
          <p:cNvPicPr preferRelativeResize="0"/>
          <p:nvPr/>
        </p:nvPicPr>
        <p:blipFill rotWithShape="1">
          <a:blip r:embed="rId3">
            <a:alphaModFix/>
          </a:blip>
          <a:srcRect b="0" l="0" r="0" t="0"/>
          <a:stretch/>
        </p:blipFill>
        <p:spPr>
          <a:xfrm>
            <a:off x="745200" y="4486320"/>
            <a:ext cx="7381440" cy="923400"/>
          </a:xfrm>
          <a:prstGeom prst="rect">
            <a:avLst/>
          </a:prstGeom>
          <a:noFill/>
          <a:ln>
            <a:noFill/>
          </a:ln>
        </p:spPr>
      </p:pic>
      <p:pic>
        <p:nvPicPr>
          <p:cNvPr id="377" name="Google Shape;377;p37"/>
          <p:cNvPicPr preferRelativeResize="0"/>
          <p:nvPr/>
        </p:nvPicPr>
        <p:blipFill rotWithShape="1">
          <a:blip r:embed="rId4">
            <a:alphaModFix/>
          </a:blip>
          <a:srcRect b="0" l="0" r="0" t="0"/>
          <a:stretch/>
        </p:blipFill>
        <p:spPr>
          <a:xfrm>
            <a:off x="5514840" y="3276720"/>
            <a:ext cx="4187520" cy="1098000"/>
          </a:xfrm>
          <a:prstGeom prst="rect">
            <a:avLst/>
          </a:prstGeom>
          <a:noFill/>
          <a:ln>
            <a:noFill/>
          </a:ln>
        </p:spPr>
      </p:pic>
      <p:pic>
        <p:nvPicPr>
          <p:cNvPr id="378" name="Google Shape;378;p37"/>
          <p:cNvPicPr preferRelativeResize="0"/>
          <p:nvPr/>
        </p:nvPicPr>
        <p:blipFill rotWithShape="1">
          <a:blip r:embed="rId5">
            <a:alphaModFix/>
          </a:blip>
          <a:srcRect b="0" l="0" r="0" t="0"/>
          <a:stretch/>
        </p:blipFill>
        <p:spPr>
          <a:xfrm>
            <a:off x="2981880" y="5545440"/>
            <a:ext cx="7905960" cy="8690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20" name="Google Shape;120;p4"/>
          <p:cNvSpPr/>
          <p:nvPr/>
        </p:nvSpPr>
        <p:spPr>
          <a:xfrm>
            <a:off x="384840" y="742320"/>
            <a:ext cx="6501240" cy="5210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Definición POO: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Es un paradigma de la programación de computadores.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Esto hace referencia al conjunto de teorías, estándares, modelos y métodos que permiten organizar el conocimiento, proporcionando un medio bien definido para visualizar el dominio del problema e implementar en un lenguaje de programación la solución al mismo.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También podemos definirla como una técnica para desarrollar soluciones computacionales utilizando componentes de software (objetos de software)</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26" name="Google Shape;126;p5"/>
          <p:cNvSpPr/>
          <p:nvPr/>
        </p:nvSpPr>
        <p:spPr>
          <a:xfrm>
            <a:off x="384840" y="742320"/>
            <a:ext cx="6501240" cy="5941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Objeto: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Es el elemento central de la Programación Orientada a Objetos.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Un objeto es un elemento de la vida real que podemos modelar o definir dándole unas características específicas de estado y comportamiento.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Los datos que definen el estado de un objeto son los </a:t>
            </a:r>
            <a:r>
              <a:rPr b="1" i="0" lang="es-ES" sz="2400" u="none" cap="none" strike="noStrike">
                <a:solidFill>
                  <a:srgbClr val="000000"/>
                </a:solidFill>
                <a:latin typeface="Arial"/>
                <a:ea typeface="Arial"/>
                <a:cs typeface="Arial"/>
                <a:sym typeface="Arial"/>
              </a:rPr>
              <a:t>atributos</a:t>
            </a:r>
            <a:r>
              <a:rPr b="0" i="0" lang="es-ES" sz="2400" u="none" cap="none" strike="noStrike">
                <a:solidFill>
                  <a:srgbClr val="000000"/>
                </a:solidFill>
                <a:latin typeface="Arial"/>
                <a:ea typeface="Arial"/>
                <a:cs typeface="Arial"/>
                <a:sym typeface="Arial"/>
              </a:rPr>
              <a:t>.</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El comportamiento de un objeto lo definimos como las cosas que se pueden hacer con él, lo que especificaremos como </a:t>
            </a:r>
            <a:r>
              <a:rPr b="1" i="0" lang="es-ES" sz="2400" u="none" cap="none" strike="noStrike">
                <a:solidFill>
                  <a:srgbClr val="000000"/>
                </a:solidFill>
                <a:latin typeface="Arial"/>
                <a:ea typeface="Arial"/>
                <a:cs typeface="Arial"/>
                <a:sym typeface="Arial"/>
              </a:rPr>
              <a:t>métodos</a:t>
            </a:r>
            <a:r>
              <a:rPr b="0" i="0" lang="es-ES" sz="2400" u="none" cap="none" strike="noStrike">
                <a:solidFill>
                  <a:srgbClr val="000000"/>
                </a:solidFill>
                <a:latin typeface="Arial"/>
                <a:ea typeface="Arial"/>
                <a:cs typeface="Arial"/>
                <a:sym typeface="Arial"/>
              </a:rPr>
              <a:t>.</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32" name="Google Shape;132;p6"/>
          <p:cNvSpPr/>
          <p:nvPr/>
        </p:nvSpPr>
        <p:spPr>
          <a:xfrm>
            <a:off x="384840" y="742320"/>
            <a:ext cx="6501240" cy="41130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Características de un objeto: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Identidad: tiene características que lo hacen único.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Estado: viene dado por una serie de parámetros o atributos que lo describen, y los valores de éstos.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Comportamiento: son las acciones que se pueden realizar sobre el objeto.</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38" name="Google Shape;138;p7"/>
          <p:cNvSpPr/>
          <p:nvPr/>
        </p:nvSpPr>
        <p:spPr>
          <a:xfrm>
            <a:off x="384840" y="742320"/>
            <a:ext cx="6501240" cy="52102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Elementos de un objeto: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Campos, Atributos o Propiedades: parte del objeto que almacena los datos. Pueden estar formados por tipos de datos convencionales (int, float, string) o pueden ser objetos ya definidos (por ejemplo, un objeto usuario puede incluir un atributo que sea un objeto contraseña, que almacene sus propias características).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Arial"/>
                <a:ea typeface="Arial"/>
                <a:cs typeface="Arial"/>
                <a:sym typeface="Arial"/>
              </a:rPr>
              <a:t>Métodos o Funciones Miembro: parte del objeto que lleva a cabo las operaciones sobre los atributos definidos para ese objeto.</a:t>
            </a:r>
            <a:endParaRPr b="0" i="0" sz="2400" u="none" cap="none" strike="noStrike">
              <a:latin typeface="Arial"/>
              <a:ea typeface="Arial"/>
              <a:cs typeface="Arial"/>
              <a:sym typeface="Arial"/>
            </a:endParaRPr>
          </a:p>
        </p:txBody>
      </p:sp>
      <p:sp>
        <p:nvSpPr>
          <p:cNvPr id="139" name="Google Shape;139;p7"/>
          <p:cNvSpPr/>
          <p:nvPr/>
        </p:nvSpPr>
        <p:spPr>
          <a:xfrm>
            <a:off x="8217000" y="4037400"/>
            <a:ext cx="3867480" cy="264996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Estos elementos de un objeto pueden ser públicos, o accesibles desde cualquier otro objeto o ubicación del programa; o privados, y solo pueden ser accesibles desde el interior del mismo objeto</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45" name="Google Shape;145;p8"/>
          <p:cNvSpPr/>
          <p:nvPr/>
        </p:nvSpPr>
        <p:spPr>
          <a:xfrm>
            <a:off x="384840" y="742320"/>
            <a:ext cx="6501240" cy="4113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Descripción de un conjunto de objetos que comparten una estructura y un comportamiento común. Y a partir de la clase, se crean tantas "copias" o "instancias" como necesitemos. Esas copias son los objetos de la clase.</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0000"/>
                </a:solidFill>
                <a:latin typeface="Arial"/>
                <a:ea typeface="Arial"/>
                <a:cs typeface="Arial"/>
                <a:sym typeface="Arial"/>
              </a:rPr>
              <a:t>Por ejemplo: la clase es usuario, y cada uno de los usuarios del sistema, con sus propiedades y características es un objeto.</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4751640" y="157680"/>
            <a:ext cx="7304400" cy="5770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Programación Orientada a Objetos - POO</a:t>
            </a:r>
            <a:endParaRPr b="0" i="0" sz="3200" u="none" cap="none" strike="noStrike">
              <a:latin typeface="Arial"/>
              <a:ea typeface="Arial"/>
              <a:cs typeface="Arial"/>
              <a:sym typeface="Arial"/>
            </a:endParaRPr>
          </a:p>
        </p:txBody>
      </p:sp>
      <p:sp>
        <p:nvSpPr>
          <p:cNvPr id="151" name="Google Shape;151;p9"/>
          <p:cNvSpPr/>
          <p:nvPr/>
        </p:nvSpPr>
        <p:spPr>
          <a:xfrm>
            <a:off x="384840" y="742320"/>
            <a:ext cx="6501240" cy="55760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00000"/>
                </a:solidFill>
                <a:latin typeface="Arial"/>
                <a:ea typeface="Arial"/>
                <a:cs typeface="Arial"/>
                <a:sym typeface="Arial"/>
              </a:rPr>
              <a:t>Características de la POO:</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Abstracción</a:t>
            </a:r>
            <a:r>
              <a:rPr b="0" i="0" lang="es-ES" sz="2400" u="none" cap="none" strike="noStrike">
                <a:solidFill>
                  <a:srgbClr val="000000"/>
                </a:solidFill>
                <a:latin typeface="Arial"/>
                <a:ea typeface="Arial"/>
                <a:cs typeface="Arial"/>
                <a:sym typeface="Arial"/>
              </a:rPr>
              <a:t>: definimos las características más importantes de un objeto, sin preocuparnos de cómo se escribirán en el código del programa.</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Modularidad</a:t>
            </a:r>
            <a:r>
              <a:rPr b="0" i="0" lang="es-ES" sz="2400" u="none" cap="none" strike="noStrike">
                <a:solidFill>
                  <a:srgbClr val="000000"/>
                </a:solidFill>
                <a:latin typeface="Arial"/>
                <a:ea typeface="Arial"/>
                <a:cs typeface="Arial"/>
                <a:sym typeface="Arial"/>
              </a:rPr>
              <a:t>: tenemos como resultado de una aplicación un conjunto de objetos a utilizar. Este conjunto de objetos se crean a partir de una o varias clases.</a:t>
            </a:r>
            <a:endParaRPr b="0" i="0" sz="2400" u="none" cap="none" strike="noStrike">
              <a:latin typeface="Arial"/>
              <a:ea typeface="Arial"/>
              <a:cs typeface="Arial"/>
              <a:sym typeface="Arial"/>
            </a:endParaRPr>
          </a:p>
          <a:p>
            <a:pPr indent="0" lvl="0" marL="0" marR="0" rtl="0" algn="just">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400"/>
              <a:buFont typeface="Arial"/>
              <a:buChar char="•"/>
            </a:pPr>
            <a:r>
              <a:rPr b="1" i="0" lang="es-ES" sz="2400" u="none" cap="none" strike="noStrike">
                <a:solidFill>
                  <a:srgbClr val="000000"/>
                </a:solidFill>
                <a:latin typeface="Arial"/>
                <a:ea typeface="Arial"/>
                <a:cs typeface="Arial"/>
                <a:sym typeface="Arial"/>
              </a:rPr>
              <a:t>Encapsulación</a:t>
            </a:r>
            <a:r>
              <a:rPr b="0" i="0" lang="es-ES" sz="2400" u="none" cap="none" strike="noStrike">
                <a:solidFill>
                  <a:srgbClr val="000000"/>
                </a:solidFill>
                <a:latin typeface="Arial"/>
                <a:ea typeface="Arial"/>
                <a:cs typeface="Arial"/>
                <a:sym typeface="Arial"/>
              </a:rPr>
              <a:t>: "ocultamiento de la información". Es el mecanismo básico para ocultar la información de las partes internas de un objeto a los demás objetos de la aplicación.</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2019-01-20T10:15:11Z</dcterms:created>
  <dc:creator>Jose Pestano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Personalizado</vt:lpwstr>
  </property>
  <property fmtid="{D5CDD505-2E9C-101B-9397-08002B2CF9AE}" pid="3" name="Slides">
    <vt:i4>37</vt:i4>
  </property>
</Properties>
</file>