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presProps.xml" ContentType="application/vnd.openxmlformats-officedocument.presentationml.presProps+xml"/>
  <Override PartName="/ppt/media/image57.png" ContentType="image/png"/>
  <Override PartName="/ppt/media/image1.png" ContentType="image/png"/>
  <Override PartName="/ppt/media/image58.png" ContentType="image/png"/>
  <Override PartName="/ppt/media/image2.png" ContentType="image/png"/>
  <Override PartName="/ppt/media/image48.png" ContentType="image/pn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59.png" ContentType="image/png"/>
  <Override PartName="/ppt/media/image60.png" ContentType="image/png"/>
  <Override PartName="/ppt/media/image6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f8fc"/>
            </a:gs>
            <a:gs pos="100000">
              <a:srgbClr val="abc0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2" descr=""/>
          <p:cNvPicPr/>
          <p:nvPr/>
        </p:nvPicPr>
        <p:blipFill>
          <a:blip r:embed="rId1"/>
          <a:stretch/>
        </p:blipFill>
        <p:spPr>
          <a:xfrm>
            <a:off x="989640" y="471960"/>
            <a:ext cx="10436400" cy="5912640"/>
          </a:xfrm>
          <a:prstGeom prst="rect">
            <a:avLst/>
          </a:prstGeom>
          <a:ln w="0">
            <a:solidFill>
              <a:srgbClr val="4472c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ángulo: esquinas redondeadas 6"/>
          <p:cNvSpPr/>
          <p:nvPr/>
        </p:nvSpPr>
        <p:spPr>
          <a:xfrm>
            <a:off x="375120" y="239040"/>
            <a:ext cx="11440080" cy="54684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RAZOR Web Pages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82" name="CuadroTexto 7"/>
          <p:cNvSpPr/>
          <p:nvPr/>
        </p:nvSpPr>
        <p:spPr>
          <a:xfrm>
            <a:off x="408600" y="1272240"/>
            <a:ext cx="6177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Ink Free"/>
                <a:ea typeface="DejaVu Sans"/>
              </a:rPr>
              <a:t>Entonces, ¿cómo generamos un proyecto limpio?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720000" y="1910160"/>
            <a:ext cx="9618120" cy="4568760"/>
          </a:xfrm>
          <a:prstGeom prst="rect">
            <a:avLst/>
          </a:prstGeom>
          <a:ln w="0">
            <a:noFill/>
          </a:ln>
        </p:spPr>
      </p:pic>
      <p:sp>
        <p:nvSpPr>
          <p:cNvPr id="84" name="Rectángulo: esquinas redondeadas 4"/>
          <p:cNvSpPr/>
          <p:nvPr/>
        </p:nvSpPr>
        <p:spPr>
          <a:xfrm>
            <a:off x="1009080" y="4680000"/>
            <a:ext cx="8889840" cy="1078920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ángulo: esquinas redondeadas 6"/>
          <p:cNvSpPr/>
          <p:nvPr/>
        </p:nvSpPr>
        <p:spPr>
          <a:xfrm>
            <a:off x="375120" y="239040"/>
            <a:ext cx="11440080" cy="54684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RAZOR Web Pages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86" name="CuadroTexto 7"/>
          <p:cNvSpPr/>
          <p:nvPr/>
        </p:nvSpPr>
        <p:spPr>
          <a:xfrm>
            <a:off x="408600" y="1272240"/>
            <a:ext cx="6177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Ink Free"/>
                <a:ea typeface="DejaVu Sans"/>
              </a:rPr>
              <a:t>Entonces, ¿cómo generamos un proyecto limpio?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2160000" y="1980000"/>
            <a:ext cx="6993720" cy="4318920"/>
          </a:xfrm>
          <a:prstGeom prst="rect">
            <a:avLst/>
          </a:prstGeom>
          <a:ln w="0">
            <a:noFill/>
          </a:ln>
        </p:spPr>
      </p:pic>
      <p:sp>
        <p:nvSpPr>
          <p:cNvPr id="88" name="Rectángulo: esquinas redondeadas 5"/>
          <p:cNvSpPr/>
          <p:nvPr/>
        </p:nvSpPr>
        <p:spPr>
          <a:xfrm>
            <a:off x="2235960" y="3384000"/>
            <a:ext cx="894960" cy="284760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Rectángulo: esquinas redondeadas 4"/>
          <p:cNvSpPr/>
          <p:nvPr/>
        </p:nvSpPr>
        <p:spPr>
          <a:xfrm>
            <a:off x="2256480" y="3975120"/>
            <a:ext cx="2422440" cy="343800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ángulo: esquinas redondeadas 4"/>
          <p:cNvSpPr/>
          <p:nvPr/>
        </p:nvSpPr>
        <p:spPr>
          <a:xfrm>
            <a:off x="375120" y="239040"/>
            <a:ext cx="11440080" cy="54684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RAZOR Web Pages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91" name="CuadroTexto 6"/>
          <p:cNvSpPr/>
          <p:nvPr/>
        </p:nvSpPr>
        <p:spPr>
          <a:xfrm>
            <a:off x="408600" y="1272240"/>
            <a:ext cx="6177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Ink Free"/>
                <a:ea typeface="DejaVu Sans"/>
              </a:rPr>
              <a:t>Entonces, ¿cómo generamos un proyecto limpio?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92" name="Rectángulo: esquinas redondeadas 5"/>
          <p:cNvSpPr/>
          <p:nvPr/>
        </p:nvSpPr>
        <p:spPr>
          <a:xfrm>
            <a:off x="7187040" y="5608440"/>
            <a:ext cx="1406520" cy="294120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229760" y="1980000"/>
            <a:ext cx="8460000" cy="4498920"/>
          </a:xfrm>
          <a:prstGeom prst="rect">
            <a:avLst/>
          </a:prstGeom>
          <a:ln w="0">
            <a:noFill/>
          </a:ln>
        </p:spPr>
      </p:pic>
      <p:sp>
        <p:nvSpPr>
          <p:cNvPr id="94" name="Rectángulo: esquinas redondeadas 5"/>
          <p:cNvSpPr/>
          <p:nvPr/>
        </p:nvSpPr>
        <p:spPr>
          <a:xfrm>
            <a:off x="1352160" y="3228480"/>
            <a:ext cx="6926760" cy="658440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ángulo: esquinas redondeadas 4"/>
          <p:cNvSpPr/>
          <p:nvPr/>
        </p:nvSpPr>
        <p:spPr>
          <a:xfrm>
            <a:off x="375120" y="239040"/>
            <a:ext cx="11440080" cy="54684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RAZOR Web Pages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96" name="CuadroTexto 6"/>
          <p:cNvSpPr/>
          <p:nvPr/>
        </p:nvSpPr>
        <p:spPr>
          <a:xfrm>
            <a:off x="404280" y="1272240"/>
            <a:ext cx="49849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Ink Free"/>
                <a:ea typeface="DejaVu Sans"/>
              </a:rPr>
              <a:t>Ahora, ya tenemos un proyecto nuevo.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608040" y="2232000"/>
            <a:ext cx="4288320" cy="3598920"/>
          </a:xfrm>
          <a:prstGeom prst="rect">
            <a:avLst/>
          </a:prstGeom>
          <a:ln w="0">
            <a:noFill/>
          </a:ln>
        </p:spPr>
      </p:pic>
      <p:sp>
        <p:nvSpPr>
          <p:cNvPr id="98" name="Rectángulo: esquinas redondeadas 5"/>
          <p:cNvSpPr/>
          <p:nvPr/>
        </p:nvSpPr>
        <p:spPr>
          <a:xfrm>
            <a:off x="660960" y="3369600"/>
            <a:ext cx="4235400" cy="2461320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Rectángulo: esquinas redondeadas 24"/>
          <p:cNvSpPr/>
          <p:nvPr/>
        </p:nvSpPr>
        <p:spPr>
          <a:xfrm>
            <a:off x="5595120" y="2160000"/>
            <a:ext cx="5383800" cy="359892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Ink Free"/>
                <a:ea typeface="DejaVu Sans"/>
              </a:rPr>
              <a:t>Antes de poder visualizar nuestra primera página, tendremos que realizar las siguientes acciones sobre nuestro proyecto: </a:t>
            </a:r>
            <a:endParaRPr b="0" lang="es-ES" sz="18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Ink Free"/>
                <a:ea typeface="DejaVu Sans"/>
              </a:rPr>
              <a:t>Modificar “Program.cs” para que puedan mapearse las páginas Razor</a:t>
            </a:r>
            <a:endParaRPr b="0" lang="es-ES" sz="18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Ink Free"/>
                <a:ea typeface="DejaVu Sans"/>
              </a:rPr>
              <a:t>Crear un directorio “Pages” para contener las páginas a crear.</a:t>
            </a:r>
            <a:endParaRPr b="0" lang="es-ES" sz="18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Ink Free"/>
                <a:ea typeface="DejaVu Sans"/>
              </a:rPr>
              <a:t>Crear una nueva página Razor vacía.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ángulo: esquinas redondeadas 8"/>
          <p:cNvSpPr/>
          <p:nvPr/>
        </p:nvSpPr>
        <p:spPr>
          <a:xfrm>
            <a:off x="375120" y="239040"/>
            <a:ext cx="11440080" cy="54684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RAZOR Web Pages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101" name="CuadroTexto 9"/>
          <p:cNvSpPr/>
          <p:nvPr/>
        </p:nvSpPr>
        <p:spPr>
          <a:xfrm>
            <a:off x="515520" y="1272240"/>
            <a:ext cx="3399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Ink Free"/>
                <a:ea typeface="DejaVu Sans"/>
              </a:rPr>
              <a:t>Modificamos Propgram.cs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360000" y="2520000"/>
            <a:ext cx="4921200" cy="2703600"/>
          </a:xfrm>
          <a:prstGeom prst="rect">
            <a:avLst/>
          </a:prstGeom>
          <a:ln w="0">
            <a:noFill/>
          </a:ln>
        </p:spPr>
      </p:pic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6192000" y="2491200"/>
            <a:ext cx="5171760" cy="2727720"/>
          </a:xfrm>
          <a:prstGeom prst="rect">
            <a:avLst/>
          </a:prstGeom>
          <a:ln w="0">
            <a:noFill/>
          </a:ln>
        </p:spPr>
      </p:pic>
      <p:sp>
        <p:nvSpPr>
          <p:cNvPr id="104" name=""/>
          <p:cNvSpPr/>
          <p:nvPr/>
        </p:nvSpPr>
        <p:spPr>
          <a:xfrm>
            <a:off x="5282280" y="3780000"/>
            <a:ext cx="908640" cy="358920"/>
          </a:xfrm>
          <a:custGeom>
            <a:avLst/>
            <a:gdLst/>
            <a:ahLst/>
            <a:rect l="l" t="t" r="r" b="b"/>
            <a:pathLst>
              <a:path w="2529" h="1002">
                <a:moveTo>
                  <a:pt x="0" y="250"/>
                </a:moveTo>
                <a:lnTo>
                  <a:pt x="1896" y="250"/>
                </a:lnTo>
                <a:lnTo>
                  <a:pt x="1896" y="0"/>
                </a:lnTo>
                <a:lnTo>
                  <a:pt x="2528" y="500"/>
                </a:lnTo>
                <a:lnTo>
                  <a:pt x="1896" y="1001"/>
                </a:lnTo>
                <a:lnTo>
                  <a:pt x="1896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Rectángulo: esquinas redondeadas 28"/>
          <p:cNvSpPr/>
          <p:nvPr/>
        </p:nvSpPr>
        <p:spPr>
          <a:xfrm>
            <a:off x="7203960" y="2954160"/>
            <a:ext cx="2874960" cy="284760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Rectángulo: esquinas redondeadas 29"/>
          <p:cNvSpPr/>
          <p:nvPr/>
        </p:nvSpPr>
        <p:spPr>
          <a:xfrm>
            <a:off x="7203960" y="3456000"/>
            <a:ext cx="1794960" cy="284760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2520000" y="2063880"/>
            <a:ext cx="5578920" cy="4372200"/>
          </a:xfrm>
          <a:prstGeom prst="rect">
            <a:avLst/>
          </a:prstGeom>
          <a:ln w="0">
            <a:noFill/>
          </a:ln>
        </p:spPr>
      </p:pic>
      <p:sp>
        <p:nvSpPr>
          <p:cNvPr id="108" name="Rectángulo: esquinas redondeadas 25"/>
          <p:cNvSpPr/>
          <p:nvPr/>
        </p:nvSpPr>
        <p:spPr>
          <a:xfrm>
            <a:off x="375120" y="239040"/>
            <a:ext cx="11440080" cy="54684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RAZOR Web Pages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109" name="CuadroTexto 4"/>
          <p:cNvSpPr/>
          <p:nvPr/>
        </p:nvSpPr>
        <p:spPr>
          <a:xfrm>
            <a:off x="1035360" y="1272240"/>
            <a:ext cx="46663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Ink Free"/>
                <a:ea typeface="DejaVu Sans"/>
              </a:rPr>
              <a:t>Agregamos nueva carpeta “Pages”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10" name="Rectángulo: esquinas redondeadas 27"/>
          <p:cNvSpPr/>
          <p:nvPr/>
        </p:nvSpPr>
        <p:spPr>
          <a:xfrm>
            <a:off x="6480000" y="5976000"/>
            <a:ext cx="1618920" cy="195480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1440000" y="2124000"/>
            <a:ext cx="8638920" cy="3979440"/>
          </a:xfrm>
          <a:prstGeom prst="rect">
            <a:avLst/>
          </a:prstGeom>
          <a:ln w="0">
            <a:noFill/>
          </a:ln>
        </p:spPr>
      </p:pic>
      <p:sp>
        <p:nvSpPr>
          <p:cNvPr id="112" name="Rectángulo: esquinas redondeadas 30"/>
          <p:cNvSpPr/>
          <p:nvPr/>
        </p:nvSpPr>
        <p:spPr>
          <a:xfrm>
            <a:off x="375120" y="239040"/>
            <a:ext cx="11440080" cy="54684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RAZOR Web Pages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113" name="CuadroTexto 10"/>
          <p:cNvSpPr/>
          <p:nvPr/>
        </p:nvSpPr>
        <p:spPr>
          <a:xfrm>
            <a:off x="319320" y="1272240"/>
            <a:ext cx="61005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Ink Free"/>
                <a:ea typeface="DejaVu Sans"/>
              </a:rPr>
              <a:t>Creamos nueva página en el directorio “Pages”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14" name="Rectángulo: esquinas redondeadas 31"/>
          <p:cNvSpPr/>
          <p:nvPr/>
        </p:nvSpPr>
        <p:spPr>
          <a:xfrm>
            <a:off x="2565000" y="4218480"/>
            <a:ext cx="1177920" cy="244440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Rectángulo: esquinas redondeadas 32"/>
          <p:cNvSpPr/>
          <p:nvPr/>
        </p:nvSpPr>
        <p:spPr>
          <a:xfrm>
            <a:off x="7380000" y="5148000"/>
            <a:ext cx="1618920" cy="195480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1620000" y="1917000"/>
            <a:ext cx="8226720" cy="4629600"/>
          </a:xfrm>
          <a:prstGeom prst="rect">
            <a:avLst/>
          </a:prstGeom>
          <a:ln w="0">
            <a:noFill/>
          </a:ln>
        </p:spPr>
      </p:pic>
      <p:sp>
        <p:nvSpPr>
          <p:cNvPr id="117" name="Rectángulo: esquinas redondeadas 8"/>
          <p:cNvSpPr/>
          <p:nvPr/>
        </p:nvSpPr>
        <p:spPr>
          <a:xfrm>
            <a:off x="375120" y="239040"/>
            <a:ext cx="11440080" cy="54684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RAZOR Web Pages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118" name="CuadroTexto 9"/>
          <p:cNvSpPr/>
          <p:nvPr/>
        </p:nvSpPr>
        <p:spPr>
          <a:xfrm>
            <a:off x="408960" y="1272240"/>
            <a:ext cx="59115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Ink Free"/>
                <a:ea typeface="DejaVu Sans"/>
              </a:rPr>
              <a:t>Al que le podemos agregar nuevos elementos.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19" name="Rectángulo: esquinas redondeadas 5"/>
          <p:cNvSpPr/>
          <p:nvPr/>
        </p:nvSpPr>
        <p:spPr>
          <a:xfrm flipV="1">
            <a:off x="2055960" y="3337200"/>
            <a:ext cx="534960" cy="152640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Rectángulo: esquinas redondeadas 5"/>
          <p:cNvSpPr/>
          <p:nvPr/>
        </p:nvSpPr>
        <p:spPr>
          <a:xfrm>
            <a:off x="2713680" y="6012000"/>
            <a:ext cx="777240" cy="178920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Rectángulo: esquinas redondeadas 6"/>
          <p:cNvSpPr/>
          <p:nvPr/>
        </p:nvSpPr>
        <p:spPr>
          <a:xfrm>
            <a:off x="3780000" y="4133520"/>
            <a:ext cx="3878640" cy="365400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881280" y="1980000"/>
            <a:ext cx="10637640" cy="4025160"/>
          </a:xfrm>
          <a:prstGeom prst="rect">
            <a:avLst/>
          </a:prstGeom>
          <a:ln w="0">
            <a:noFill/>
          </a:ln>
        </p:spPr>
      </p:pic>
      <p:sp>
        <p:nvSpPr>
          <p:cNvPr id="123" name="Rectángulo: esquinas redondeadas 7"/>
          <p:cNvSpPr/>
          <p:nvPr/>
        </p:nvSpPr>
        <p:spPr>
          <a:xfrm>
            <a:off x="375120" y="239040"/>
            <a:ext cx="11440080" cy="54684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RAZOR Web Pages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124" name="CuadroTexto 8"/>
          <p:cNvSpPr/>
          <p:nvPr/>
        </p:nvSpPr>
        <p:spPr>
          <a:xfrm>
            <a:off x="394560" y="1272240"/>
            <a:ext cx="3438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Ink Free"/>
                <a:ea typeface="DejaVu Sans"/>
              </a:rPr>
              <a:t>Y vemos el fichero creado.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25" name="Rectángulo: esquinas redondeadas 5"/>
          <p:cNvSpPr/>
          <p:nvPr/>
        </p:nvSpPr>
        <p:spPr>
          <a:xfrm>
            <a:off x="1692360" y="4572000"/>
            <a:ext cx="1510560" cy="280080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Rectángulo: esquinas redondeadas 6"/>
          <p:cNvSpPr/>
          <p:nvPr/>
        </p:nvSpPr>
        <p:spPr>
          <a:xfrm rot="21534600">
            <a:off x="4501800" y="1968840"/>
            <a:ext cx="1642680" cy="353880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432000" y="2354400"/>
            <a:ext cx="9827280" cy="4160880"/>
          </a:xfrm>
          <a:prstGeom prst="rect">
            <a:avLst/>
          </a:prstGeom>
          <a:ln w="0">
            <a:noFill/>
          </a:ln>
        </p:spPr>
      </p:pic>
      <p:sp>
        <p:nvSpPr>
          <p:cNvPr id="128" name="Rectángulo: esquinas redondeadas 12"/>
          <p:cNvSpPr/>
          <p:nvPr/>
        </p:nvSpPr>
        <p:spPr>
          <a:xfrm>
            <a:off x="375120" y="239040"/>
            <a:ext cx="11440080" cy="54684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RAZOR Web Pages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129" name="CuadroTexto 15"/>
          <p:cNvSpPr/>
          <p:nvPr/>
        </p:nvSpPr>
        <p:spPr>
          <a:xfrm>
            <a:off x="394560" y="1272240"/>
            <a:ext cx="3438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Ink Free"/>
                <a:ea typeface="DejaVu Sans"/>
              </a:rPr>
              <a:t>Y vemos el fichero creado.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30" name="Rectángulo: esquinas redondeadas 39"/>
          <p:cNvSpPr/>
          <p:nvPr/>
        </p:nvSpPr>
        <p:spPr>
          <a:xfrm>
            <a:off x="1008720" y="4579200"/>
            <a:ext cx="2230560" cy="496080"/>
          </a:xfrm>
          <a:prstGeom prst="roundRect">
            <a:avLst>
              <a:gd name="adj" fmla="val 0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Rectángulo: esquinas redondeadas 40"/>
          <p:cNvSpPr/>
          <p:nvPr/>
        </p:nvSpPr>
        <p:spPr>
          <a:xfrm rot="21534600">
            <a:off x="3494160" y="2334960"/>
            <a:ext cx="1642680" cy="353880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Rectángulo: esquinas redondeadas 41"/>
          <p:cNvSpPr/>
          <p:nvPr/>
        </p:nvSpPr>
        <p:spPr>
          <a:xfrm>
            <a:off x="4140000" y="900360"/>
            <a:ext cx="7919280" cy="125892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Ink Free"/>
                <a:ea typeface="DejaVu Sans"/>
              </a:rPr>
              <a:t>Si desplegamos la página creada, veremos que también se ha creado otro archivo de igual nombre y extensión .cs que será el modelo de esta página.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Ink Free"/>
                <a:ea typeface="DejaVu Sans"/>
              </a:rPr>
              <a:t>Esta clase contiene un método OnGet que veremos más adelante.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adroTexto 3"/>
          <p:cNvSpPr/>
          <p:nvPr/>
        </p:nvSpPr>
        <p:spPr>
          <a:xfrm>
            <a:off x="386640" y="1272240"/>
            <a:ext cx="24152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Ink Free"/>
                <a:ea typeface="DejaVu Sans"/>
              </a:rPr>
              <a:t>¿Qué es RAZOR?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40" name="Rectángulo: esquinas redondeadas 1"/>
          <p:cNvSpPr/>
          <p:nvPr/>
        </p:nvSpPr>
        <p:spPr>
          <a:xfrm>
            <a:off x="375120" y="239040"/>
            <a:ext cx="11440080" cy="54684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RAZOR Web Pages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41" name="Rectángulo: esquinas redondeadas 2"/>
          <p:cNvSpPr/>
          <p:nvPr/>
        </p:nvSpPr>
        <p:spPr>
          <a:xfrm>
            <a:off x="375120" y="1856880"/>
            <a:ext cx="5883120" cy="476028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Es un lenguaje de marcas para incluir código de lado servidor en páginas web.</a:t>
            </a:r>
            <a:endParaRPr b="0" lang="es-ES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Se basa en ASP.NET.</a:t>
            </a:r>
            <a:endParaRPr b="0" lang="es-ES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Es fácil de aprender y usar.</a:t>
            </a:r>
            <a:endParaRPr b="0" lang="es-ES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Funciona como PHP.</a:t>
            </a:r>
            <a:endParaRPr b="0" lang="es-ES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Soporta lenguajes de programación como C#.</a:t>
            </a:r>
            <a:endParaRPr b="0" lang="es-ES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Muy extendido en .Net Core.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42" name="Picture 2"/>
          <p:cNvSpPr/>
          <p:nvPr/>
        </p:nvSpPr>
        <p:spPr>
          <a:xfrm>
            <a:off x="7013880" y="2265840"/>
            <a:ext cx="4800960" cy="3288960"/>
          </a:xfrm>
          <a:prstGeom prst="roundRect">
            <a:avLst>
              <a:gd name="adj" fmla="val 10682"/>
            </a:avLst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482120" y="1764000"/>
            <a:ext cx="8596800" cy="4852800"/>
          </a:xfrm>
          <a:prstGeom prst="rect">
            <a:avLst/>
          </a:prstGeom>
          <a:ln w="0">
            <a:noFill/>
          </a:ln>
        </p:spPr>
      </p:pic>
      <p:sp>
        <p:nvSpPr>
          <p:cNvPr id="134" name="Rectángulo: esquinas redondeadas 8"/>
          <p:cNvSpPr/>
          <p:nvPr/>
        </p:nvSpPr>
        <p:spPr>
          <a:xfrm>
            <a:off x="375120" y="239040"/>
            <a:ext cx="11440080" cy="54684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RAZOR Web Pages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135" name="CuadroTexto 9"/>
          <p:cNvSpPr/>
          <p:nvPr/>
        </p:nvSpPr>
        <p:spPr>
          <a:xfrm>
            <a:off x="404640" y="1272240"/>
            <a:ext cx="51829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Ink Free"/>
                <a:ea typeface="DejaVu Sans"/>
              </a:rPr>
              <a:t>Modificamos la página a nuestro gusto.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36" name="Rectángulo: esquinas redondeadas 21"/>
          <p:cNvSpPr/>
          <p:nvPr/>
        </p:nvSpPr>
        <p:spPr>
          <a:xfrm>
            <a:off x="3240360" y="4182840"/>
            <a:ext cx="3418560" cy="280080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Rectángulo: esquinas redondeadas 22"/>
          <p:cNvSpPr/>
          <p:nvPr/>
        </p:nvSpPr>
        <p:spPr>
          <a:xfrm>
            <a:off x="3240000" y="4860000"/>
            <a:ext cx="3958920" cy="1078920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3" dur="indefinite" restart="never" nodeType="tmRoot">
          <p:childTnLst>
            <p:seq>
              <p:cTn id="104" dur="indefinite" nodeType="mainSeq">
                <p:childTnLst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ángulo: esquinas redondeadas 4"/>
          <p:cNvSpPr/>
          <p:nvPr/>
        </p:nvSpPr>
        <p:spPr>
          <a:xfrm>
            <a:off x="375120" y="239040"/>
            <a:ext cx="11440080" cy="54684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RAZOR Web Pages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139" name="CuadroTexto 5"/>
          <p:cNvSpPr/>
          <p:nvPr/>
        </p:nvSpPr>
        <p:spPr>
          <a:xfrm>
            <a:off x="394920" y="1272240"/>
            <a:ext cx="32612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Ink Free"/>
                <a:ea typeface="DejaVu Sans"/>
              </a:rPr>
              <a:t>Y la mandamos ejecutar.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2520000" y="2091600"/>
            <a:ext cx="6271200" cy="3487320"/>
          </a:xfrm>
          <a:prstGeom prst="rect">
            <a:avLst/>
          </a:prstGeom>
          <a:ln w="0">
            <a:noFill/>
          </a:ln>
        </p:spPr>
      </p:pic>
      <p:sp>
        <p:nvSpPr>
          <p:cNvPr id="141" name="Rectángulo: esquinas redondeadas 23"/>
          <p:cNvSpPr/>
          <p:nvPr/>
        </p:nvSpPr>
        <p:spPr>
          <a:xfrm>
            <a:off x="2628360" y="2958840"/>
            <a:ext cx="1870560" cy="460080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1892520" y="2080080"/>
            <a:ext cx="8186400" cy="4398840"/>
          </a:xfrm>
          <a:prstGeom prst="rect">
            <a:avLst/>
          </a:prstGeom>
          <a:ln w="0">
            <a:noFill/>
          </a:ln>
        </p:spPr>
      </p:pic>
      <p:sp>
        <p:nvSpPr>
          <p:cNvPr id="143" name="Rectángulo: esquinas redondeadas 4"/>
          <p:cNvSpPr/>
          <p:nvPr/>
        </p:nvSpPr>
        <p:spPr>
          <a:xfrm>
            <a:off x="375120" y="239040"/>
            <a:ext cx="11440080" cy="54684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RAZOR Web Pages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144" name="CuadroTexto 5"/>
          <p:cNvSpPr/>
          <p:nvPr/>
        </p:nvSpPr>
        <p:spPr>
          <a:xfrm>
            <a:off x="386280" y="1272240"/>
            <a:ext cx="1728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Ink Free"/>
                <a:ea typeface="DejaVu Sans"/>
              </a:rPr>
              <a:t>Esto nos da: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45" name="Rectángulo: esquinas redondeadas 6"/>
          <p:cNvSpPr/>
          <p:nvPr/>
        </p:nvSpPr>
        <p:spPr>
          <a:xfrm>
            <a:off x="4616640" y="2769840"/>
            <a:ext cx="3465720" cy="451440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Rectángulo: esquinas redondeadas 7"/>
          <p:cNvSpPr/>
          <p:nvPr/>
        </p:nvSpPr>
        <p:spPr>
          <a:xfrm>
            <a:off x="1948320" y="3618720"/>
            <a:ext cx="3685320" cy="2061360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3" dur="indefinite" restart="never" nodeType="tmRoot">
          <p:childTnLst>
            <p:seq>
              <p:cTn id="114" dur="indefinite" nodeType="mainSeq">
                <p:childTnLst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ángulo: esquinas redondeadas 4"/>
          <p:cNvSpPr/>
          <p:nvPr/>
        </p:nvSpPr>
        <p:spPr>
          <a:xfrm>
            <a:off x="375120" y="239040"/>
            <a:ext cx="11440080" cy="54684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RAZOR Web Pages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148" name="CuadroTexto 6"/>
          <p:cNvSpPr/>
          <p:nvPr/>
        </p:nvSpPr>
        <p:spPr>
          <a:xfrm>
            <a:off x="446760" y="1272240"/>
            <a:ext cx="52041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Ink Free"/>
                <a:ea typeface="DejaVu Sans"/>
              </a:rPr>
              <a:t>No sólo lo podemos ejecutar sobre Edge.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2284560" y="1980000"/>
            <a:ext cx="5274000" cy="3657600"/>
          </a:xfrm>
          <a:prstGeom prst="rect">
            <a:avLst/>
          </a:prstGeom>
          <a:ln w="0">
            <a:noFill/>
          </a:ln>
        </p:spPr>
      </p:pic>
      <p:sp>
        <p:nvSpPr>
          <p:cNvPr id="150" name="Rectángulo: esquinas redondeadas 7"/>
          <p:cNvSpPr/>
          <p:nvPr/>
        </p:nvSpPr>
        <p:spPr>
          <a:xfrm>
            <a:off x="2700000" y="4500000"/>
            <a:ext cx="1629000" cy="411480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ángulo: esquinas redondeadas 5"/>
          <p:cNvSpPr/>
          <p:nvPr/>
        </p:nvSpPr>
        <p:spPr>
          <a:xfrm>
            <a:off x="375120" y="239040"/>
            <a:ext cx="11440080" cy="54684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RAZOR Web Pages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152" name="CuadroTexto 6"/>
          <p:cNvSpPr/>
          <p:nvPr/>
        </p:nvSpPr>
        <p:spPr>
          <a:xfrm>
            <a:off x="401040" y="1272240"/>
            <a:ext cx="4420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Ink Free"/>
                <a:ea typeface="DejaVu Sans"/>
              </a:rPr>
              <a:t>Y si tenemos instalado el Chrome: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2160000" y="2520000"/>
            <a:ext cx="7199280" cy="2878560"/>
          </a:xfrm>
          <a:prstGeom prst="rect">
            <a:avLst/>
          </a:prstGeom>
          <a:ln w="0">
            <a:noFill/>
          </a:ln>
        </p:spPr>
      </p:pic>
      <p:sp>
        <p:nvSpPr>
          <p:cNvPr id="154" name="Rectángulo: esquinas redondeadas 4"/>
          <p:cNvSpPr/>
          <p:nvPr/>
        </p:nvSpPr>
        <p:spPr>
          <a:xfrm>
            <a:off x="2340000" y="4235040"/>
            <a:ext cx="2878560" cy="263520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Rectángulo: esquinas redondeadas 4"/>
          <p:cNvSpPr/>
          <p:nvPr/>
        </p:nvSpPr>
        <p:spPr>
          <a:xfrm>
            <a:off x="2340000" y="3960000"/>
            <a:ext cx="1438560" cy="273600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3" dur="indefinite" restart="never" nodeType="tmRoot">
          <p:childTnLst>
            <p:seq>
              <p:cTn id="124" dur="indefinite" nodeType="mainSeq">
                <p:childTnLst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ángulo: esquinas redondeadas 4"/>
          <p:cNvSpPr/>
          <p:nvPr/>
        </p:nvSpPr>
        <p:spPr>
          <a:xfrm>
            <a:off x="375120" y="239040"/>
            <a:ext cx="11440080" cy="54684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RAZOR Web Pages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157" name="CuadroTexto 5"/>
          <p:cNvSpPr/>
          <p:nvPr/>
        </p:nvSpPr>
        <p:spPr>
          <a:xfrm>
            <a:off x="393840" y="1272240"/>
            <a:ext cx="34167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Ink Free"/>
                <a:ea typeface="DejaVu Sans"/>
              </a:rPr>
              <a:t>Lo veremos en el Chrome.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2144160" y="2520000"/>
            <a:ext cx="5954760" cy="323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4536000" y="1260000"/>
            <a:ext cx="6982920" cy="5311440"/>
          </a:xfrm>
          <a:prstGeom prst="rect">
            <a:avLst/>
          </a:prstGeom>
          <a:ln w="0">
            <a:noFill/>
          </a:ln>
        </p:spPr>
      </p:pic>
      <p:sp>
        <p:nvSpPr>
          <p:cNvPr id="160" name="Rectángulo: esquinas redondeadas 5"/>
          <p:cNvSpPr/>
          <p:nvPr/>
        </p:nvSpPr>
        <p:spPr>
          <a:xfrm>
            <a:off x="5352120" y="4145040"/>
            <a:ext cx="3646800" cy="12538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Rectángulo: esquinas redondeadas 7"/>
          <p:cNvSpPr/>
          <p:nvPr/>
        </p:nvSpPr>
        <p:spPr>
          <a:xfrm>
            <a:off x="5568120" y="5430240"/>
            <a:ext cx="5050800" cy="2556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Rectángulo: esquinas redondeadas 6"/>
          <p:cNvSpPr/>
          <p:nvPr/>
        </p:nvSpPr>
        <p:spPr>
          <a:xfrm>
            <a:off x="375120" y="239040"/>
            <a:ext cx="11440080" cy="54684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RAZOR Web Pages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163" name="CuadroTexto 8"/>
          <p:cNvSpPr/>
          <p:nvPr/>
        </p:nvSpPr>
        <p:spPr>
          <a:xfrm>
            <a:off x="397440" y="1272240"/>
            <a:ext cx="39546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Ink Free"/>
                <a:ea typeface="DejaVu Sans"/>
              </a:rPr>
              <a:t>Eso ya lo sabemos hacer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Ink Free"/>
                <a:ea typeface="DejaVu Sans"/>
              </a:rPr>
              <a:t>	</a:t>
            </a:r>
            <a:r>
              <a:rPr b="1" lang="es-ES" sz="2400" spc="-1" strike="noStrike">
                <a:solidFill>
                  <a:srgbClr val="000000"/>
                </a:solidFill>
                <a:latin typeface="Ink Free"/>
                <a:ea typeface="DejaVu Sans"/>
              </a:rPr>
              <a:t>(Lenguaje de Marcas).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Ink Free"/>
                <a:ea typeface="DejaVu Sans"/>
              </a:rPr>
              <a:t>¿Y RAZOR?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9" dur="indefinite" restart="never" nodeType="tmRoot">
          <p:childTnLst>
            <p:seq>
              <p:cTn id="130" dur="indefinite" nodeType="mainSeq">
                <p:childTnLst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ángulo: esquinas redondeadas 4"/>
          <p:cNvSpPr/>
          <p:nvPr/>
        </p:nvSpPr>
        <p:spPr>
          <a:xfrm>
            <a:off x="375120" y="239040"/>
            <a:ext cx="11440080" cy="54684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RAZOR Web Pages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165" name="CuadroTexto 5"/>
          <p:cNvSpPr/>
          <p:nvPr/>
        </p:nvSpPr>
        <p:spPr>
          <a:xfrm>
            <a:off x="417600" y="1272240"/>
            <a:ext cx="17053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Ink Free"/>
                <a:ea typeface="DejaVu Sans"/>
              </a:rPr>
              <a:t>Ejecutamos: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2998080" y="2160000"/>
            <a:ext cx="5460840" cy="377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ángulo: esquinas redondeadas 5"/>
          <p:cNvSpPr/>
          <p:nvPr/>
        </p:nvSpPr>
        <p:spPr>
          <a:xfrm>
            <a:off x="375120" y="239040"/>
            <a:ext cx="11440080" cy="54684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RAZOR Web Pages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168" name="CuadroTexto 6"/>
          <p:cNvSpPr/>
          <p:nvPr/>
        </p:nvSpPr>
        <p:spPr>
          <a:xfrm>
            <a:off x="393480" y="1272240"/>
            <a:ext cx="31802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Ink Free"/>
                <a:ea typeface="DejaVu Sans"/>
              </a:rPr>
              <a:t>Y podemos poner bucles.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458280" y="1800000"/>
            <a:ext cx="6219720" cy="4678920"/>
          </a:xfrm>
          <a:prstGeom prst="rect">
            <a:avLst/>
          </a:prstGeom>
          <a:ln w="0">
            <a:noFill/>
          </a:ln>
        </p:spPr>
      </p:pic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7216560" y="3060000"/>
            <a:ext cx="4122360" cy="161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ángulo: esquinas redondeadas 13"/>
          <p:cNvSpPr/>
          <p:nvPr/>
        </p:nvSpPr>
        <p:spPr>
          <a:xfrm>
            <a:off x="375120" y="239040"/>
            <a:ext cx="11440080" cy="54684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RAZOR Web Pages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172" name="CuadroTexto 14"/>
          <p:cNvSpPr/>
          <p:nvPr/>
        </p:nvSpPr>
        <p:spPr>
          <a:xfrm>
            <a:off x="442440" y="1272240"/>
            <a:ext cx="57726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Ink Free"/>
                <a:ea typeface="DejaVu Sans"/>
              </a:rPr>
              <a:t>¿Y para introducir información en la página?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73" name="Rectángulo: esquinas redondeadas 15"/>
          <p:cNvSpPr/>
          <p:nvPr/>
        </p:nvSpPr>
        <p:spPr>
          <a:xfrm>
            <a:off x="375120" y="1856880"/>
            <a:ext cx="7904160" cy="476028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Se emplearán técnicas distintas según el método HTTP por el que se llame a una página, pero básicamente tendremos dos formas:</a:t>
            </a:r>
            <a:endParaRPr b="0" lang="es-ES" sz="28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GET</a:t>
            </a: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: Si la página se solicita por este método, los datos se podrán pasar mediante el segmento </a:t>
            </a:r>
            <a:r>
              <a:rPr b="0" i="1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query </a:t>
            </a: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de la URL.</a:t>
            </a:r>
            <a:endParaRPr b="0" lang="es-ES" sz="28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POST</a:t>
            </a: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: Este tipo de llamadas sólo se pueden hacer mediante un formulario, por tanto los datos se obtendrán del formulario que generó esta llamada.</a:t>
            </a: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9" dur="indefinite" restart="never" nodeType="tmRoot">
          <p:childTnLst>
            <p:seq>
              <p:cTn id="140" dur="indefinite" nodeType="mainSeq">
                <p:childTnLst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ángulo: esquinas redondeadas 4"/>
          <p:cNvSpPr/>
          <p:nvPr/>
        </p:nvSpPr>
        <p:spPr>
          <a:xfrm>
            <a:off x="375120" y="239040"/>
            <a:ext cx="11440080" cy="54684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RAZOR Web Pages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44" name="CuadroTexto 5"/>
          <p:cNvSpPr/>
          <p:nvPr/>
        </p:nvSpPr>
        <p:spPr>
          <a:xfrm>
            <a:off x="393840" y="1272240"/>
            <a:ext cx="27885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Ink Free"/>
                <a:ea typeface="DejaVu Sans"/>
              </a:rPr>
              <a:t>RAZOR vs BLAZOR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45" name="Rectángulo: esquinas redondeadas 6"/>
          <p:cNvSpPr/>
          <p:nvPr/>
        </p:nvSpPr>
        <p:spPr>
          <a:xfrm>
            <a:off x="375120" y="1856880"/>
            <a:ext cx="5883120" cy="476028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Ink Free"/>
                <a:ea typeface="DejaVu Sans"/>
              </a:rPr>
              <a:t>Razor es una solución para la arquitectura basada en servidor que puede manejar la lógica de api y las plantillas del lado del servidor, pero no puede ofrecer la lógica del lado del cliente fuera de JavaScript.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Ink Free"/>
                <a:ea typeface="DejaVu Sans"/>
              </a:rPr>
              <a:t>Blazor es el siguiente paso que permitirá la misma funcionalidad del lado del servidor que Razor, pero integrará la lógica del lado del cliente con C# en lugar de JavaScript.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Ink Free"/>
                <a:ea typeface="DejaVu Sans"/>
              </a:rPr>
              <a:t>Además, se está desarrollando para entornos completamente multiplataforma, por lo que tiene limitaciones de comportamiento en lado servidor al no hacer uso de .NET Framework, sino de .NET Core.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6" name="Picture 2"/>
          <p:cNvSpPr/>
          <p:nvPr/>
        </p:nvSpPr>
        <p:spPr>
          <a:xfrm>
            <a:off x="6893280" y="1856880"/>
            <a:ext cx="4921920" cy="4593600"/>
          </a:xfrm>
          <a:prstGeom prst="roundRect">
            <a:avLst>
              <a:gd name="adj" fmla="val 16667"/>
            </a:avLst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5402520" y="910800"/>
            <a:ext cx="5900760" cy="5727240"/>
          </a:xfrm>
          <a:prstGeom prst="rect">
            <a:avLst/>
          </a:prstGeom>
          <a:ln w="0">
            <a:noFill/>
          </a:ln>
        </p:spPr>
      </p:pic>
      <p:sp>
        <p:nvSpPr>
          <p:cNvPr id="175" name="Rectángulo: esquinas redondeadas 34"/>
          <p:cNvSpPr/>
          <p:nvPr/>
        </p:nvSpPr>
        <p:spPr>
          <a:xfrm>
            <a:off x="8280000" y="3270240"/>
            <a:ext cx="1763280" cy="2293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Rectángulo: esquinas redondeadas 37"/>
          <p:cNvSpPr/>
          <p:nvPr/>
        </p:nvSpPr>
        <p:spPr>
          <a:xfrm>
            <a:off x="375120" y="239040"/>
            <a:ext cx="11440080" cy="54684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RAZOR Web Pages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177" name="CuadroTexto 13"/>
          <p:cNvSpPr/>
          <p:nvPr/>
        </p:nvSpPr>
        <p:spPr>
          <a:xfrm>
            <a:off x="651600" y="1272240"/>
            <a:ext cx="18284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Ink Free"/>
                <a:ea typeface="DejaVu Sans"/>
              </a:rPr>
              <a:t>Método GET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78" name="Rectángulo: esquinas redondeadas 38"/>
          <p:cNvSpPr/>
          <p:nvPr/>
        </p:nvSpPr>
        <p:spPr>
          <a:xfrm>
            <a:off x="375120" y="1856880"/>
            <a:ext cx="4467960" cy="476028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Los datos se obtienen de el segmento </a:t>
            </a:r>
            <a:r>
              <a:rPr b="1" i="1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query</a:t>
            </a: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 de la URL que invoca la página.</a:t>
            </a:r>
            <a:endParaRPr b="0" lang="es-ES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s-ES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Se utiliza el objeto </a:t>
            </a:r>
            <a:r>
              <a:rPr b="1" i="1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Request</a:t>
            </a: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 (contiene la información de la consulta realizada) para acceder a la lista de parámetros.</a:t>
            </a: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7" dur="indefinite" restart="never" nodeType="tmRoot">
          <p:childTnLst>
            <p:seq>
              <p:cTn id="158" dur="indefinite" nodeType="mainSeq">
                <p:childTnLst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ángulo: esquinas redondeadas 35"/>
          <p:cNvSpPr/>
          <p:nvPr/>
        </p:nvSpPr>
        <p:spPr>
          <a:xfrm>
            <a:off x="5688000" y="4320000"/>
            <a:ext cx="6011280" cy="215928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es-ES" sz="2200" spc="-1" strike="noStrike">
                <a:solidFill>
                  <a:srgbClr val="000000"/>
                </a:solidFill>
                <a:latin typeface="Ink Free"/>
                <a:ea typeface="DejaVu Sans"/>
              </a:rPr>
              <a:t>Se pueden incluir varios parámetros separados por el carácter ‘&amp;’</a:t>
            </a:r>
            <a:endParaRPr b="0" lang="es-ES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s-ES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s-ES" sz="2200" spc="-1" strike="noStrike">
                <a:solidFill>
                  <a:srgbClr val="000000"/>
                </a:solidFill>
                <a:latin typeface="Ink Free"/>
                <a:ea typeface="DejaVu Sans"/>
              </a:rPr>
              <a:t>&lt;host&gt;:&lt;port&gt;?parm1=value1&amp;param2=value2</a:t>
            </a:r>
            <a:endParaRPr b="0" lang="es-ES" sz="2200" spc="-1" strike="noStrike">
              <a:latin typeface="Arial"/>
            </a:endParaRPr>
          </a:p>
        </p:txBody>
      </p:sp>
      <p:sp>
        <p:nvSpPr>
          <p:cNvPr id="180" name="Rectángulo: esquinas redondeadas 33"/>
          <p:cNvSpPr/>
          <p:nvPr/>
        </p:nvSpPr>
        <p:spPr>
          <a:xfrm>
            <a:off x="375120" y="239040"/>
            <a:ext cx="11440080" cy="54684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RAZOR Web Pages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181" name="CuadroTexto 18"/>
          <p:cNvSpPr/>
          <p:nvPr/>
        </p:nvSpPr>
        <p:spPr>
          <a:xfrm>
            <a:off x="651600" y="1272240"/>
            <a:ext cx="18284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Ink Free"/>
                <a:ea typeface="DejaVu Sans"/>
              </a:rPr>
              <a:t>Método GET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720000" y="1980000"/>
            <a:ext cx="4283280" cy="1619280"/>
          </a:xfrm>
          <a:prstGeom prst="rect">
            <a:avLst/>
          </a:prstGeom>
          <a:ln w="0">
            <a:noFill/>
          </a:ln>
        </p:spPr>
      </p:pic>
      <p:pic>
        <p:nvPicPr>
          <p:cNvPr id="183" name="" descr=""/>
          <p:cNvPicPr/>
          <p:nvPr/>
        </p:nvPicPr>
        <p:blipFill>
          <a:blip r:embed="rId2"/>
          <a:stretch/>
        </p:blipFill>
        <p:spPr>
          <a:xfrm>
            <a:off x="720000" y="3889800"/>
            <a:ext cx="4567320" cy="1689480"/>
          </a:xfrm>
          <a:prstGeom prst="rect">
            <a:avLst/>
          </a:prstGeom>
          <a:ln w="0">
            <a:noFill/>
          </a:ln>
        </p:spPr>
      </p:pic>
      <p:pic>
        <p:nvPicPr>
          <p:cNvPr id="184" name="" descr=""/>
          <p:cNvPicPr/>
          <p:nvPr/>
        </p:nvPicPr>
        <p:blipFill>
          <a:blip r:embed="rId3"/>
          <a:stretch/>
        </p:blipFill>
        <p:spPr>
          <a:xfrm>
            <a:off x="6039360" y="2160000"/>
            <a:ext cx="4759920" cy="179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3" dur="indefinite" restart="never" nodeType="tmRoot">
          <p:childTnLst>
            <p:seq>
              <p:cTn id="164" dur="indefinite" nodeType="mainSeq">
                <p:childTnLst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ángulo: esquinas redondeadas 26"/>
          <p:cNvSpPr/>
          <p:nvPr/>
        </p:nvSpPr>
        <p:spPr>
          <a:xfrm>
            <a:off x="360000" y="1980000"/>
            <a:ext cx="4751280" cy="161928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es-ES" sz="2200" spc="-1" strike="noStrike">
                <a:solidFill>
                  <a:srgbClr val="000000"/>
                </a:solidFill>
                <a:latin typeface="Ink Free"/>
                <a:ea typeface="DejaVu Sans"/>
              </a:rPr>
              <a:t>También es posible solicitar una página por GET desde otra, pasando parámetros.</a:t>
            </a:r>
            <a:endParaRPr b="0" lang="es-ES" sz="2200" spc="-1" strike="noStrike">
              <a:latin typeface="Arial"/>
            </a:endParaRPr>
          </a:p>
        </p:txBody>
      </p:sp>
      <p:sp>
        <p:nvSpPr>
          <p:cNvPr id="186" name="Rectángulo: esquinas redondeadas 36"/>
          <p:cNvSpPr/>
          <p:nvPr/>
        </p:nvSpPr>
        <p:spPr>
          <a:xfrm>
            <a:off x="375120" y="239040"/>
            <a:ext cx="11440080" cy="54684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RAZOR Web Pages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187" name="CuadroTexto 17"/>
          <p:cNvSpPr/>
          <p:nvPr/>
        </p:nvSpPr>
        <p:spPr>
          <a:xfrm>
            <a:off x="651600" y="1272240"/>
            <a:ext cx="18284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Ink Free"/>
                <a:ea typeface="DejaVu Sans"/>
              </a:rPr>
              <a:t>Método GET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303120" y="3960000"/>
            <a:ext cx="6356160" cy="2339280"/>
          </a:xfrm>
          <a:prstGeom prst="rect">
            <a:avLst/>
          </a:prstGeom>
          <a:ln w="0">
            <a:noFill/>
          </a:ln>
        </p:spPr>
      </p:pic>
      <p:sp>
        <p:nvSpPr>
          <p:cNvPr id="189" name="Rectángulo: esquinas redondeadas 49"/>
          <p:cNvSpPr/>
          <p:nvPr/>
        </p:nvSpPr>
        <p:spPr>
          <a:xfrm>
            <a:off x="1656000" y="5529960"/>
            <a:ext cx="2483280" cy="2293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0" name="" descr=""/>
          <p:cNvPicPr/>
          <p:nvPr/>
        </p:nvPicPr>
        <p:blipFill>
          <a:blip r:embed="rId2"/>
          <a:stretch/>
        </p:blipFill>
        <p:spPr>
          <a:xfrm>
            <a:off x="8100000" y="1800000"/>
            <a:ext cx="3059280" cy="1739520"/>
          </a:xfrm>
          <a:prstGeom prst="rect">
            <a:avLst/>
          </a:prstGeom>
          <a:ln w="0">
            <a:noFill/>
          </a:ln>
        </p:spPr>
      </p:pic>
      <p:sp>
        <p:nvSpPr>
          <p:cNvPr id="191" name="Rectángulo: esquinas redondeadas 50"/>
          <p:cNvSpPr/>
          <p:nvPr/>
        </p:nvSpPr>
        <p:spPr>
          <a:xfrm>
            <a:off x="8100000" y="3117960"/>
            <a:ext cx="719280" cy="2293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2" name="" descr=""/>
          <p:cNvPicPr/>
          <p:nvPr/>
        </p:nvPicPr>
        <p:blipFill>
          <a:blip r:embed="rId3"/>
          <a:stretch/>
        </p:blipFill>
        <p:spPr>
          <a:xfrm>
            <a:off x="7380000" y="4815720"/>
            <a:ext cx="4177080" cy="1303560"/>
          </a:xfrm>
          <a:prstGeom prst="rect">
            <a:avLst/>
          </a:prstGeom>
          <a:ln w="0">
            <a:noFill/>
          </a:ln>
        </p:spPr>
      </p:pic>
      <p:sp>
        <p:nvSpPr>
          <p:cNvPr id="193" name=""/>
          <p:cNvSpPr/>
          <p:nvPr/>
        </p:nvSpPr>
        <p:spPr>
          <a:xfrm>
            <a:off x="9540000" y="3600000"/>
            <a:ext cx="360" cy="1080000"/>
          </a:xfrm>
          <a:prstGeom prst="line">
            <a:avLst/>
          </a:prstGeom>
          <a:ln w="0">
            <a:solidFill>
              <a:srgbClr val="a4343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1" dur="indefinite" restart="never" nodeType="tmRoot">
          <p:childTnLst>
            <p:seq>
              <p:cTn id="182" dur="indefinite" nodeType="mainSeq">
                <p:childTnLst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5210280" y="900000"/>
            <a:ext cx="6849000" cy="5913360"/>
          </a:xfrm>
          <a:prstGeom prst="rect">
            <a:avLst/>
          </a:prstGeom>
          <a:ln w="0">
            <a:noFill/>
          </a:ln>
        </p:spPr>
      </p:pic>
      <p:sp>
        <p:nvSpPr>
          <p:cNvPr id="195" name="Rectángulo: esquinas redondeadas 42"/>
          <p:cNvSpPr/>
          <p:nvPr/>
        </p:nvSpPr>
        <p:spPr>
          <a:xfrm>
            <a:off x="6300000" y="1842120"/>
            <a:ext cx="5579280" cy="10371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Rectángulo: esquinas redondeadas 43"/>
          <p:cNvSpPr/>
          <p:nvPr/>
        </p:nvSpPr>
        <p:spPr>
          <a:xfrm>
            <a:off x="5894640" y="1027800"/>
            <a:ext cx="2672640" cy="2293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Rectángulo: esquinas redondeadas 44"/>
          <p:cNvSpPr/>
          <p:nvPr/>
        </p:nvSpPr>
        <p:spPr>
          <a:xfrm>
            <a:off x="6058440" y="2874240"/>
            <a:ext cx="2580840" cy="2293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Rectángulo: esquinas redondeadas 45"/>
          <p:cNvSpPr/>
          <p:nvPr/>
        </p:nvSpPr>
        <p:spPr>
          <a:xfrm>
            <a:off x="6336000" y="4284000"/>
            <a:ext cx="3743280" cy="2397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Rectángulo: esquinas redondeadas 46"/>
          <p:cNvSpPr/>
          <p:nvPr/>
        </p:nvSpPr>
        <p:spPr>
          <a:xfrm>
            <a:off x="6022440" y="3958920"/>
            <a:ext cx="1896840" cy="2397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Rectángulo: esquinas redondeadas 47"/>
          <p:cNvSpPr/>
          <p:nvPr/>
        </p:nvSpPr>
        <p:spPr>
          <a:xfrm>
            <a:off x="375120" y="239040"/>
            <a:ext cx="11440080" cy="54684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RAZOR Web Pages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201" name="CuadroTexto 16"/>
          <p:cNvSpPr/>
          <p:nvPr/>
        </p:nvSpPr>
        <p:spPr>
          <a:xfrm>
            <a:off x="574560" y="1272240"/>
            <a:ext cx="19825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Ink Free"/>
                <a:ea typeface="DejaVu Sans"/>
              </a:rPr>
              <a:t>Método POST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202" name="Rectángulo: esquinas redondeadas 48"/>
          <p:cNvSpPr/>
          <p:nvPr/>
        </p:nvSpPr>
        <p:spPr>
          <a:xfrm>
            <a:off x="375120" y="1856880"/>
            <a:ext cx="4467960" cy="476028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Utilizamos formularios de HTML, por ejemplo.</a:t>
            </a:r>
            <a:endParaRPr b="0" lang="es-ES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s-ES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Sólo una página que se pasa información a sí misma.</a:t>
            </a:r>
            <a:endParaRPr b="0" lang="es-ES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s-ES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Esto es un POST.</a:t>
            </a: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7" dur="indefinite" restart="never" nodeType="tmRoot">
          <p:childTnLst>
            <p:seq>
              <p:cTn id="208" dur="indefinite" nodeType="mainSeq">
                <p:childTnLst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ángulo: esquinas redondeadas 5"/>
          <p:cNvSpPr/>
          <p:nvPr/>
        </p:nvSpPr>
        <p:spPr>
          <a:xfrm>
            <a:off x="375120" y="239040"/>
            <a:ext cx="11440080" cy="54684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RAZOR Web Pages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204" name="CuadroTexto 6"/>
          <p:cNvSpPr/>
          <p:nvPr/>
        </p:nvSpPr>
        <p:spPr>
          <a:xfrm>
            <a:off x="387360" y="1272240"/>
            <a:ext cx="2205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Ink Free"/>
                <a:ea typeface="DejaVu Sans"/>
              </a:rPr>
              <a:t>Si ejecutamos …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205" name="Conector: angular 7"/>
          <p:cNvSpPr/>
          <p:nvPr/>
        </p:nvSpPr>
        <p:spPr>
          <a:xfrm flipH="1" flipV="1" rot="10800000">
            <a:off x="5579280" y="4319640"/>
            <a:ext cx="2160360" cy="878040"/>
          </a:xfrm>
          <a:prstGeom prst="bentConnector3">
            <a:avLst>
              <a:gd name="adj1" fmla="val 494"/>
            </a:avLst>
          </a:prstGeom>
          <a:noFill/>
          <a:ln w="2540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2520000" y="1965240"/>
            <a:ext cx="3558240" cy="1814040"/>
          </a:xfrm>
          <a:prstGeom prst="rect">
            <a:avLst/>
          </a:prstGeom>
          <a:ln w="0">
            <a:noFill/>
          </a:ln>
        </p:spPr>
      </p:pic>
      <p:pic>
        <p:nvPicPr>
          <p:cNvPr id="207" name="" descr=""/>
          <p:cNvPicPr/>
          <p:nvPr/>
        </p:nvPicPr>
        <p:blipFill>
          <a:blip r:embed="rId2"/>
          <a:stretch/>
        </p:blipFill>
        <p:spPr>
          <a:xfrm>
            <a:off x="2521080" y="4240800"/>
            <a:ext cx="3418200" cy="1878480"/>
          </a:xfrm>
          <a:prstGeom prst="rect">
            <a:avLst/>
          </a:prstGeom>
          <a:ln w="0">
            <a:noFill/>
          </a:ln>
        </p:spPr>
      </p:pic>
      <p:pic>
        <p:nvPicPr>
          <p:cNvPr id="208" name="" descr=""/>
          <p:cNvPicPr/>
          <p:nvPr/>
        </p:nvPicPr>
        <p:blipFill>
          <a:blip r:embed="rId3"/>
          <a:stretch/>
        </p:blipFill>
        <p:spPr>
          <a:xfrm>
            <a:off x="7740000" y="3758040"/>
            <a:ext cx="2519280" cy="261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360000" y="2340000"/>
            <a:ext cx="5772600" cy="3599280"/>
          </a:xfrm>
          <a:prstGeom prst="rect">
            <a:avLst/>
          </a:prstGeom>
          <a:ln w="0">
            <a:noFill/>
          </a:ln>
        </p:spPr>
      </p:pic>
      <p:pic>
        <p:nvPicPr>
          <p:cNvPr id="210" name="" descr=""/>
          <p:cNvPicPr/>
          <p:nvPr/>
        </p:nvPicPr>
        <p:blipFill>
          <a:blip r:embed="rId2"/>
          <a:stretch/>
        </p:blipFill>
        <p:spPr>
          <a:xfrm>
            <a:off x="6336000" y="1980000"/>
            <a:ext cx="5579280" cy="4571640"/>
          </a:xfrm>
          <a:prstGeom prst="rect">
            <a:avLst/>
          </a:prstGeom>
          <a:ln w="0">
            <a:noFill/>
          </a:ln>
        </p:spPr>
      </p:pic>
      <p:sp>
        <p:nvSpPr>
          <p:cNvPr id="211" name="Rectángulo: esquinas redondeadas 7"/>
          <p:cNvSpPr/>
          <p:nvPr/>
        </p:nvSpPr>
        <p:spPr>
          <a:xfrm>
            <a:off x="4140000" y="3756960"/>
            <a:ext cx="1739880" cy="180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Rectángulo: esquinas redondeadas 8"/>
          <p:cNvSpPr/>
          <p:nvPr/>
        </p:nvSpPr>
        <p:spPr>
          <a:xfrm>
            <a:off x="9179280" y="3814560"/>
            <a:ext cx="1800000" cy="1641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Rectángulo: esquinas redondeadas 6"/>
          <p:cNvSpPr/>
          <p:nvPr/>
        </p:nvSpPr>
        <p:spPr>
          <a:xfrm>
            <a:off x="375120" y="239040"/>
            <a:ext cx="11440080" cy="54684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RAZOR Web Pages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214" name="CuadroTexto 9"/>
          <p:cNvSpPr/>
          <p:nvPr/>
        </p:nvSpPr>
        <p:spPr>
          <a:xfrm>
            <a:off x="406800" y="1272240"/>
            <a:ext cx="52027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Ink Free"/>
                <a:ea typeface="DejaVu Sans"/>
              </a:rPr>
              <a:t>Y pasamos la información a otra página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9" dur="indefinite" restart="never" nodeType="tmRoot">
          <p:childTnLst>
            <p:seq>
              <p:cTn id="230" dur="indefinite" nodeType="mainSeq">
                <p:childTnLst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onector: angular 10"/>
          <p:cNvSpPr/>
          <p:nvPr/>
        </p:nvSpPr>
        <p:spPr>
          <a:xfrm flipH="1" flipV="1" rot="10800000">
            <a:off x="3959640" y="4368240"/>
            <a:ext cx="1811880" cy="1030680"/>
          </a:xfrm>
          <a:prstGeom prst="bentConnector3">
            <a:avLst>
              <a:gd name="adj1" fmla="val -351"/>
            </a:avLst>
          </a:prstGeom>
          <a:noFill/>
          <a:ln w="2540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Rectángulo: esquinas redondeadas 7"/>
          <p:cNvSpPr/>
          <p:nvPr/>
        </p:nvSpPr>
        <p:spPr>
          <a:xfrm>
            <a:off x="375120" y="239040"/>
            <a:ext cx="11440080" cy="54684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RAZOR Web Pages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217" name="CuadroTexto 8"/>
          <p:cNvSpPr/>
          <p:nvPr/>
        </p:nvSpPr>
        <p:spPr>
          <a:xfrm>
            <a:off x="387360" y="1272240"/>
            <a:ext cx="2205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Ink Free"/>
                <a:ea typeface="DejaVu Sans"/>
              </a:rPr>
              <a:t>Si ejecutamos …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540000" y="1980000"/>
            <a:ext cx="3585600" cy="1979280"/>
          </a:xfrm>
          <a:prstGeom prst="rect">
            <a:avLst/>
          </a:prstGeom>
          <a:ln w="0">
            <a:noFill/>
          </a:ln>
        </p:spPr>
      </p:pic>
      <p:pic>
        <p:nvPicPr>
          <p:cNvPr id="219" name="" descr=""/>
          <p:cNvPicPr/>
          <p:nvPr/>
        </p:nvPicPr>
        <p:blipFill>
          <a:blip r:embed="rId2"/>
          <a:stretch/>
        </p:blipFill>
        <p:spPr>
          <a:xfrm>
            <a:off x="540000" y="4140000"/>
            <a:ext cx="3599280" cy="1965240"/>
          </a:xfrm>
          <a:prstGeom prst="rect">
            <a:avLst/>
          </a:prstGeom>
          <a:ln w="0">
            <a:noFill/>
          </a:ln>
        </p:spPr>
      </p:pic>
      <p:pic>
        <p:nvPicPr>
          <p:cNvPr id="220" name="" descr=""/>
          <p:cNvPicPr/>
          <p:nvPr/>
        </p:nvPicPr>
        <p:blipFill>
          <a:blip r:embed="rId3"/>
          <a:stretch/>
        </p:blipFill>
        <p:spPr>
          <a:xfrm>
            <a:off x="5760000" y="3240000"/>
            <a:ext cx="3352680" cy="305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4500000" y="1980000"/>
            <a:ext cx="7363080" cy="3959280"/>
          </a:xfrm>
          <a:prstGeom prst="rect">
            <a:avLst/>
          </a:prstGeom>
          <a:ln w="0">
            <a:noFill/>
          </a:ln>
        </p:spPr>
      </p:pic>
      <p:sp>
        <p:nvSpPr>
          <p:cNvPr id="222" name="Conector recto de flecha 6"/>
          <p:cNvSpPr/>
          <p:nvPr/>
        </p:nvSpPr>
        <p:spPr>
          <a:xfrm>
            <a:off x="3592080" y="4246920"/>
            <a:ext cx="294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onector recto de flecha 10"/>
          <p:cNvSpPr/>
          <p:nvPr/>
        </p:nvSpPr>
        <p:spPr>
          <a:xfrm>
            <a:off x="3148200" y="4719600"/>
            <a:ext cx="294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onector recto de flecha 11"/>
          <p:cNvSpPr/>
          <p:nvPr/>
        </p:nvSpPr>
        <p:spPr>
          <a:xfrm>
            <a:off x="3149280" y="4926600"/>
            <a:ext cx="294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Rectángulo: esquinas redondeadas 7"/>
          <p:cNvSpPr/>
          <p:nvPr/>
        </p:nvSpPr>
        <p:spPr>
          <a:xfrm>
            <a:off x="375120" y="239040"/>
            <a:ext cx="11440080" cy="54684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RAZOR Web Pages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226" name="CuadroTexto 8"/>
          <p:cNvSpPr/>
          <p:nvPr/>
        </p:nvSpPr>
        <p:spPr>
          <a:xfrm>
            <a:off x="390240" y="1272240"/>
            <a:ext cx="2520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Ink Free"/>
                <a:ea typeface="DejaVu Sans"/>
              </a:rPr>
              <a:t>¡Cuidado con las {}!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227" name="9 CuadroTexto"/>
          <p:cNvSpPr/>
          <p:nvPr/>
        </p:nvSpPr>
        <p:spPr>
          <a:xfrm>
            <a:off x="375120" y="4220280"/>
            <a:ext cx="2589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1800" spc="-1" strike="noStrike">
                <a:solidFill>
                  <a:srgbClr val="000000"/>
                </a:solidFill>
                <a:latin typeface="Ink Free"/>
                <a:ea typeface="DejaVu Sans"/>
              </a:rPr>
              <a:t>Ahora sí son obligatorias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ángulo 7"/>
          <p:cNvSpPr/>
          <p:nvPr/>
        </p:nvSpPr>
        <p:spPr>
          <a:xfrm>
            <a:off x="5223600" y="787680"/>
            <a:ext cx="6536880" cy="583236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9" name="Imagen 4" descr=""/>
          <p:cNvPicPr/>
          <p:nvPr/>
        </p:nvPicPr>
        <p:blipFill>
          <a:blip r:embed="rId1"/>
          <a:stretch/>
        </p:blipFill>
        <p:spPr>
          <a:xfrm>
            <a:off x="5223600" y="3283200"/>
            <a:ext cx="2707920" cy="2885760"/>
          </a:xfrm>
          <a:prstGeom prst="rect">
            <a:avLst/>
          </a:prstGeom>
          <a:ln w="0">
            <a:noFill/>
          </a:ln>
        </p:spPr>
      </p:pic>
      <p:pic>
        <p:nvPicPr>
          <p:cNvPr id="230" name="Imagen 5" descr=""/>
          <p:cNvPicPr/>
          <p:nvPr/>
        </p:nvPicPr>
        <p:blipFill>
          <a:blip r:embed="rId2"/>
          <a:stretch/>
        </p:blipFill>
        <p:spPr>
          <a:xfrm>
            <a:off x="7843320" y="4027680"/>
            <a:ext cx="3918600" cy="2589120"/>
          </a:xfrm>
          <a:prstGeom prst="rect">
            <a:avLst/>
          </a:prstGeom>
          <a:ln w="0">
            <a:noFill/>
          </a:ln>
        </p:spPr>
      </p:pic>
      <p:pic>
        <p:nvPicPr>
          <p:cNvPr id="231" name="Imagen 8" descr=""/>
          <p:cNvPicPr/>
          <p:nvPr/>
        </p:nvPicPr>
        <p:blipFill>
          <a:blip r:embed="rId3"/>
          <a:stretch/>
        </p:blipFill>
        <p:spPr>
          <a:xfrm>
            <a:off x="5223600" y="816480"/>
            <a:ext cx="3080520" cy="2191320"/>
          </a:xfrm>
          <a:prstGeom prst="rect">
            <a:avLst/>
          </a:prstGeom>
          <a:ln w="0">
            <a:noFill/>
          </a:ln>
        </p:spPr>
      </p:pic>
      <p:sp>
        <p:nvSpPr>
          <p:cNvPr id="232" name="Rectángulo: esquinas redondeadas 6"/>
          <p:cNvSpPr/>
          <p:nvPr/>
        </p:nvSpPr>
        <p:spPr>
          <a:xfrm>
            <a:off x="375120" y="239040"/>
            <a:ext cx="11440080" cy="54684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RAZOR Web Pages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233" name="CuadroTexto 9"/>
          <p:cNvSpPr/>
          <p:nvPr/>
        </p:nvSpPr>
        <p:spPr>
          <a:xfrm>
            <a:off x="375120" y="1272240"/>
            <a:ext cx="41814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Ink Free"/>
                <a:ea typeface="DejaVu Sans"/>
              </a:rPr>
              <a:t>Podemos colocar cualquier elemento de HTML y CSS en el código, así como JavaScript.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Imagen 2" descr=""/>
          <p:cNvPicPr/>
          <p:nvPr/>
        </p:nvPicPr>
        <p:blipFill>
          <a:blip r:embed="rId1"/>
          <a:stretch/>
        </p:blipFill>
        <p:spPr>
          <a:xfrm>
            <a:off x="8540280" y="1027800"/>
            <a:ext cx="3274920" cy="2388960"/>
          </a:xfrm>
          <a:prstGeom prst="rect">
            <a:avLst/>
          </a:prstGeom>
          <a:ln w="0">
            <a:solidFill>
              <a:srgbClr val="ff0000"/>
            </a:solidFill>
          </a:ln>
        </p:spPr>
      </p:pic>
      <p:pic>
        <p:nvPicPr>
          <p:cNvPr id="235" name="Imagen 6" descr=""/>
          <p:cNvPicPr/>
          <p:nvPr/>
        </p:nvPicPr>
        <p:blipFill>
          <a:blip r:embed="rId2"/>
          <a:stretch/>
        </p:blipFill>
        <p:spPr>
          <a:xfrm>
            <a:off x="8549640" y="3528000"/>
            <a:ext cx="3265200" cy="2427120"/>
          </a:xfrm>
          <a:prstGeom prst="rect">
            <a:avLst/>
          </a:prstGeom>
          <a:ln w="0">
            <a:solidFill>
              <a:srgbClr val="ff0000"/>
            </a:solidFill>
          </a:ln>
        </p:spPr>
      </p:pic>
      <p:sp>
        <p:nvSpPr>
          <p:cNvPr id="236" name="Conector: angular 9"/>
          <p:cNvSpPr/>
          <p:nvPr/>
        </p:nvSpPr>
        <p:spPr>
          <a:xfrm flipV="1" rot="10800000">
            <a:off x="8231400" y="5957280"/>
            <a:ext cx="1957320" cy="385920"/>
          </a:xfrm>
          <a:prstGeom prst="bentConnector3">
            <a:avLst>
              <a:gd name="adj1" fmla="val 453"/>
            </a:avLst>
          </a:prstGeom>
          <a:noFill/>
          <a:ln w="2540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7" name="Imagen 10" descr=""/>
          <p:cNvPicPr/>
          <p:nvPr/>
        </p:nvPicPr>
        <p:blipFill>
          <a:blip r:embed="rId3"/>
          <a:stretch/>
        </p:blipFill>
        <p:spPr>
          <a:xfrm>
            <a:off x="4829040" y="3866040"/>
            <a:ext cx="3398760" cy="2750760"/>
          </a:xfrm>
          <a:prstGeom prst="rect">
            <a:avLst/>
          </a:prstGeom>
          <a:ln w="0">
            <a:solidFill>
              <a:srgbClr val="ff0000"/>
            </a:solidFill>
          </a:ln>
        </p:spPr>
      </p:pic>
      <p:sp>
        <p:nvSpPr>
          <p:cNvPr id="238" name="Rectángulo: esquinas redondeadas 7"/>
          <p:cNvSpPr/>
          <p:nvPr/>
        </p:nvSpPr>
        <p:spPr>
          <a:xfrm>
            <a:off x="375120" y="239040"/>
            <a:ext cx="11440080" cy="54684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RAZOR Web Pages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239" name="CuadroTexto 11"/>
          <p:cNvSpPr/>
          <p:nvPr/>
        </p:nvSpPr>
        <p:spPr>
          <a:xfrm>
            <a:off x="375120" y="1272240"/>
            <a:ext cx="5423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Ink Free"/>
                <a:ea typeface="DejaVu Sans"/>
              </a:rPr>
              <a:t>Así nuestra web se verá un poco mejor.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240" name="Conector recto de flecha 1"/>
          <p:cNvSpPr/>
          <p:nvPr/>
        </p:nvSpPr>
        <p:spPr>
          <a:xfrm>
            <a:off x="5181480" y="2517840"/>
            <a:ext cx="1827000" cy="182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ángulo: esquinas redondeadas 16"/>
          <p:cNvSpPr/>
          <p:nvPr/>
        </p:nvSpPr>
        <p:spPr>
          <a:xfrm>
            <a:off x="375120" y="239040"/>
            <a:ext cx="11440080" cy="54684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RAZOR Web Pages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48" name="CuadroTexto 1"/>
          <p:cNvSpPr/>
          <p:nvPr/>
        </p:nvSpPr>
        <p:spPr>
          <a:xfrm>
            <a:off x="395640" y="1272240"/>
            <a:ext cx="35737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Ink Free"/>
                <a:ea typeface="DejaVu Sans"/>
              </a:rPr>
              <a:t>Crear un proyecto RAZOR.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453960" y="2292120"/>
            <a:ext cx="7995600" cy="2946240"/>
          </a:xfrm>
          <a:prstGeom prst="rect">
            <a:avLst/>
          </a:prstGeom>
          <a:ln w="0">
            <a:noFill/>
          </a:ln>
        </p:spPr>
      </p:pic>
      <p:sp>
        <p:nvSpPr>
          <p:cNvPr id="50" name="Rectángulo: esquinas redondeadas 3"/>
          <p:cNvSpPr/>
          <p:nvPr/>
        </p:nvSpPr>
        <p:spPr>
          <a:xfrm>
            <a:off x="5760000" y="3240000"/>
            <a:ext cx="2540520" cy="445320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Rectángulo: esquinas redondeadas 14"/>
          <p:cNvSpPr/>
          <p:nvPr/>
        </p:nvSpPr>
        <p:spPr>
          <a:xfrm>
            <a:off x="696960" y="3732480"/>
            <a:ext cx="7493040" cy="1467360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ángulo 7"/>
          <p:cNvSpPr/>
          <p:nvPr/>
        </p:nvSpPr>
        <p:spPr>
          <a:xfrm>
            <a:off x="6320880" y="961920"/>
            <a:ext cx="4132080" cy="53416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2" name="Imagen 1" descr=""/>
          <p:cNvPicPr/>
          <p:nvPr/>
        </p:nvPicPr>
        <p:blipFill>
          <a:blip r:embed="rId1"/>
          <a:stretch/>
        </p:blipFill>
        <p:spPr>
          <a:xfrm>
            <a:off x="6320880" y="961920"/>
            <a:ext cx="4113000" cy="2465280"/>
          </a:xfrm>
          <a:prstGeom prst="rect">
            <a:avLst/>
          </a:prstGeom>
          <a:ln w="0">
            <a:noFill/>
          </a:ln>
        </p:spPr>
      </p:pic>
      <p:pic>
        <p:nvPicPr>
          <p:cNvPr id="243" name="Imagen 2" descr=""/>
          <p:cNvPicPr/>
          <p:nvPr/>
        </p:nvPicPr>
        <p:blipFill>
          <a:blip r:embed="rId2"/>
          <a:stretch/>
        </p:blipFill>
        <p:spPr>
          <a:xfrm>
            <a:off x="6320880" y="3809880"/>
            <a:ext cx="4132080" cy="2493720"/>
          </a:xfrm>
          <a:prstGeom prst="rect">
            <a:avLst/>
          </a:prstGeom>
          <a:ln w="0">
            <a:noFill/>
          </a:ln>
        </p:spPr>
      </p:pic>
      <p:sp>
        <p:nvSpPr>
          <p:cNvPr id="244" name="Rectángulo: esquinas redondeadas 9"/>
          <p:cNvSpPr/>
          <p:nvPr/>
        </p:nvSpPr>
        <p:spPr>
          <a:xfrm>
            <a:off x="6813360" y="1444320"/>
            <a:ext cx="2124000" cy="1306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Rectángulo: esquinas redondeadas 10"/>
          <p:cNvSpPr/>
          <p:nvPr/>
        </p:nvSpPr>
        <p:spPr>
          <a:xfrm>
            <a:off x="6813360" y="2100600"/>
            <a:ext cx="3502440" cy="2998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Rectángulo: esquinas redondeadas 11"/>
          <p:cNvSpPr/>
          <p:nvPr/>
        </p:nvSpPr>
        <p:spPr>
          <a:xfrm>
            <a:off x="7566120" y="4111920"/>
            <a:ext cx="879840" cy="117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Rectángulo: esquinas redondeadas 8"/>
          <p:cNvSpPr/>
          <p:nvPr/>
        </p:nvSpPr>
        <p:spPr>
          <a:xfrm>
            <a:off x="375120" y="239040"/>
            <a:ext cx="11440080" cy="54684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RAZOR Web Pages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248" name="CuadroTexto 12"/>
          <p:cNvSpPr/>
          <p:nvPr/>
        </p:nvSpPr>
        <p:spPr>
          <a:xfrm>
            <a:off x="375120" y="1272240"/>
            <a:ext cx="418140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Ink Free"/>
                <a:ea typeface="DejaVu Sans"/>
              </a:rPr>
              <a:t>Podemos hacer esto mismo pero con un método GET.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Imagen 4" descr=""/>
          <p:cNvPicPr/>
          <p:nvPr/>
        </p:nvPicPr>
        <p:blipFill>
          <a:blip r:embed="rId1"/>
          <a:stretch/>
        </p:blipFill>
        <p:spPr>
          <a:xfrm>
            <a:off x="9458280" y="997200"/>
            <a:ext cx="2356920" cy="218016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pic>
        <p:nvPicPr>
          <p:cNvPr id="250" name="Imagen 5" descr=""/>
          <p:cNvPicPr/>
          <p:nvPr/>
        </p:nvPicPr>
        <p:blipFill>
          <a:blip r:embed="rId2"/>
          <a:stretch/>
        </p:blipFill>
        <p:spPr>
          <a:xfrm>
            <a:off x="9420480" y="3328920"/>
            <a:ext cx="2394720" cy="218016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pic>
        <p:nvPicPr>
          <p:cNvPr id="251" name="Imagen 6" descr=""/>
          <p:cNvPicPr/>
          <p:nvPr/>
        </p:nvPicPr>
        <p:blipFill>
          <a:blip r:embed="rId3"/>
          <a:stretch/>
        </p:blipFill>
        <p:spPr>
          <a:xfrm>
            <a:off x="4452480" y="2751840"/>
            <a:ext cx="4836960" cy="3865320"/>
          </a:xfrm>
          <a:prstGeom prst="rect">
            <a:avLst/>
          </a:prstGeom>
          <a:ln w="0">
            <a:solidFill>
              <a:srgbClr val="c00000"/>
            </a:solidFill>
          </a:ln>
        </p:spPr>
      </p:pic>
      <p:sp>
        <p:nvSpPr>
          <p:cNvPr id="252" name="Rectángulo: esquinas redondeadas 8"/>
          <p:cNvSpPr/>
          <p:nvPr/>
        </p:nvSpPr>
        <p:spPr>
          <a:xfrm>
            <a:off x="6326280" y="3100680"/>
            <a:ext cx="2962800" cy="3265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Rectángulo: esquinas redondeadas 7"/>
          <p:cNvSpPr/>
          <p:nvPr/>
        </p:nvSpPr>
        <p:spPr>
          <a:xfrm>
            <a:off x="375120" y="239040"/>
            <a:ext cx="11440080" cy="54684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RAZOR Web Pages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254" name="CuadroTexto 9"/>
          <p:cNvSpPr/>
          <p:nvPr/>
        </p:nvSpPr>
        <p:spPr>
          <a:xfrm>
            <a:off x="375120" y="1272240"/>
            <a:ext cx="4181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Ink Free"/>
                <a:ea typeface="DejaVu Sans"/>
              </a:rPr>
              <a:t>Y nuestra web funciona.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Rectángulo: esquinas redondeadas 52"/>
          <p:cNvSpPr/>
          <p:nvPr/>
        </p:nvSpPr>
        <p:spPr>
          <a:xfrm>
            <a:off x="375120" y="239040"/>
            <a:ext cx="11440080" cy="54684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RAZOR Web Pages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256" name="CuadroTexto 19"/>
          <p:cNvSpPr/>
          <p:nvPr/>
        </p:nvSpPr>
        <p:spPr>
          <a:xfrm>
            <a:off x="375120" y="1272240"/>
            <a:ext cx="4181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Ink Free"/>
                <a:ea typeface="DejaVu Sans"/>
              </a:rPr>
              <a:t>Ejercicios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257" name="Rectángulo: esquinas redondeadas 51"/>
          <p:cNvSpPr/>
          <p:nvPr/>
        </p:nvSpPr>
        <p:spPr>
          <a:xfrm>
            <a:off x="375120" y="1857240"/>
            <a:ext cx="11504520" cy="476028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1.- Crea una nueva página a la que se le pase el ID de un usuario, el nombre de este y su edad, mediante el método GET.</a:t>
            </a:r>
            <a:endParaRPr b="0" lang="es-ES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2.- Se tendrá que mostrar está información del usuario y felicitarle tantas veces como años cumpla. </a:t>
            </a:r>
            <a:endParaRPr b="0" lang="es-ES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Realizar la misma funcionalidad del ejercicio anterior pero introduciendo los datos en un formulario y utilizando el método POST en una misma página. Tras hacer “submit” el formulario tendrá que reflejar los mismos datos introducidos, además de mostrar los datos en un formato más legible.</a:t>
            </a: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ángulo: esquinas redondeadas 53"/>
          <p:cNvSpPr/>
          <p:nvPr/>
        </p:nvSpPr>
        <p:spPr>
          <a:xfrm>
            <a:off x="375120" y="239040"/>
            <a:ext cx="11440080" cy="54684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RAZOR Web Pages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259" name="CuadroTexto 20"/>
          <p:cNvSpPr/>
          <p:nvPr/>
        </p:nvSpPr>
        <p:spPr>
          <a:xfrm>
            <a:off x="375120" y="1272240"/>
            <a:ext cx="4181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Ink Free"/>
                <a:ea typeface="DejaVu Sans"/>
              </a:rPr>
              <a:t>Ejercicios</a:t>
            </a:r>
            <a:endParaRPr b="1" lang="es-ES" sz="2400" spc="-1" strike="noStrike"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1"/>
          <a:stretch/>
        </p:blipFill>
        <p:spPr>
          <a:xfrm>
            <a:off x="2700000" y="3240000"/>
            <a:ext cx="5220000" cy="2438280"/>
          </a:xfrm>
          <a:prstGeom prst="rect">
            <a:avLst/>
          </a:prstGeom>
          <a:ln w="0">
            <a:noFill/>
          </a:ln>
        </p:spPr>
      </p:pic>
      <p:sp>
        <p:nvSpPr>
          <p:cNvPr id="261" name="CuadroTexto 21"/>
          <p:cNvSpPr/>
          <p:nvPr/>
        </p:nvSpPr>
        <p:spPr>
          <a:xfrm>
            <a:off x="375120" y="2208240"/>
            <a:ext cx="4181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Ink Free"/>
                <a:ea typeface="DejaVu Sans"/>
              </a:rPr>
              <a:t>El aspecto visual será algo así: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 descr=""/>
          <p:cNvPicPr/>
          <p:nvPr/>
        </p:nvPicPr>
        <p:blipFill>
          <a:blip r:embed="rId1"/>
          <a:stretch/>
        </p:blipFill>
        <p:spPr>
          <a:xfrm>
            <a:off x="2722680" y="1994400"/>
            <a:ext cx="6065640" cy="3703320"/>
          </a:xfrm>
          <a:prstGeom prst="rect">
            <a:avLst/>
          </a:prstGeom>
          <a:ln w="9525">
            <a:noFill/>
          </a:ln>
        </p:spPr>
      </p:pic>
      <p:sp>
        <p:nvSpPr>
          <p:cNvPr id="53" name="Rectángulo: esquinas redondeadas 2"/>
          <p:cNvSpPr/>
          <p:nvPr/>
        </p:nvSpPr>
        <p:spPr>
          <a:xfrm>
            <a:off x="2900160" y="3283920"/>
            <a:ext cx="1591560" cy="463320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Rectángulo: esquinas redondeadas 4"/>
          <p:cNvSpPr/>
          <p:nvPr/>
        </p:nvSpPr>
        <p:spPr>
          <a:xfrm>
            <a:off x="2849400" y="4016160"/>
            <a:ext cx="2047320" cy="371160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Rectángulo: esquinas redondeadas 5"/>
          <p:cNvSpPr/>
          <p:nvPr/>
        </p:nvSpPr>
        <p:spPr>
          <a:xfrm>
            <a:off x="375120" y="239040"/>
            <a:ext cx="11440080" cy="54684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RAZOR Web Pages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56" name="CuadroTexto 6"/>
          <p:cNvSpPr/>
          <p:nvPr/>
        </p:nvSpPr>
        <p:spPr>
          <a:xfrm>
            <a:off x="395640" y="1272240"/>
            <a:ext cx="35737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Ink Free"/>
                <a:ea typeface="DejaVu Sans"/>
              </a:rPr>
              <a:t>Crear un proyecto RAZOR.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ángulo: esquinas redondeadas 18"/>
          <p:cNvSpPr/>
          <p:nvPr/>
        </p:nvSpPr>
        <p:spPr>
          <a:xfrm>
            <a:off x="375120" y="239040"/>
            <a:ext cx="11440080" cy="54684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RAZOR Web Pages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58" name="CuadroTexto 2"/>
          <p:cNvSpPr/>
          <p:nvPr/>
        </p:nvSpPr>
        <p:spPr>
          <a:xfrm>
            <a:off x="395640" y="1272240"/>
            <a:ext cx="35737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Ink Free"/>
                <a:ea typeface="DejaVu Sans"/>
              </a:rPr>
              <a:t>Crear un proyecto RAZOR.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900000" y="1866240"/>
            <a:ext cx="8818560" cy="4444200"/>
          </a:xfrm>
          <a:prstGeom prst="rect">
            <a:avLst/>
          </a:prstGeom>
          <a:ln w="0">
            <a:noFill/>
          </a:ln>
        </p:spPr>
      </p:pic>
      <p:sp>
        <p:nvSpPr>
          <p:cNvPr id="60" name="Rectángulo: esquinas redondeadas 17"/>
          <p:cNvSpPr/>
          <p:nvPr/>
        </p:nvSpPr>
        <p:spPr>
          <a:xfrm>
            <a:off x="902520" y="3315240"/>
            <a:ext cx="3056040" cy="463320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Rectángulo: esquinas redondeadas 19"/>
          <p:cNvSpPr/>
          <p:nvPr/>
        </p:nvSpPr>
        <p:spPr>
          <a:xfrm>
            <a:off x="1002600" y="4500000"/>
            <a:ext cx="2055960" cy="284040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"/>
          <p:cNvPicPr/>
          <p:nvPr/>
        </p:nvPicPr>
        <p:blipFill>
          <a:blip r:embed="rId1"/>
          <a:stretch/>
        </p:blipFill>
        <p:spPr>
          <a:xfrm>
            <a:off x="1341000" y="2332440"/>
            <a:ext cx="3760560" cy="3236760"/>
          </a:xfrm>
          <a:prstGeom prst="rect">
            <a:avLst/>
          </a:prstGeom>
          <a:ln w="9525">
            <a:noFill/>
          </a:ln>
        </p:spPr>
      </p:pic>
      <p:sp>
        <p:nvSpPr>
          <p:cNvPr id="63" name="Rectángulo: esquinas redondeadas 6"/>
          <p:cNvSpPr/>
          <p:nvPr/>
        </p:nvSpPr>
        <p:spPr>
          <a:xfrm>
            <a:off x="375120" y="239040"/>
            <a:ext cx="11440080" cy="54684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RAZOR Web Pages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64" name="CuadroTexto 7"/>
          <p:cNvSpPr/>
          <p:nvPr/>
        </p:nvSpPr>
        <p:spPr>
          <a:xfrm>
            <a:off x="395640" y="1272240"/>
            <a:ext cx="35737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Ink Free"/>
                <a:ea typeface="DejaVu Sans"/>
              </a:rPr>
              <a:t>Crear un proyecto RAZOR.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65" name="Rectángulo: esquinas redondeadas 8"/>
          <p:cNvSpPr/>
          <p:nvPr/>
        </p:nvSpPr>
        <p:spPr>
          <a:xfrm>
            <a:off x="2109960" y="3980160"/>
            <a:ext cx="1284840" cy="459360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6" name="Picture 3" descr=""/>
          <p:cNvPicPr/>
          <p:nvPr/>
        </p:nvPicPr>
        <p:blipFill>
          <a:blip r:embed="rId2"/>
          <a:srcRect l="0" t="0" r="0" b="10112"/>
          <a:stretch/>
        </p:blipFill>
        <p:spPr>
          <a:xfrm>
            <a:off x="5964120" y="2280240"/>
            <a:ext cx="2871720" cy="2938320"/>
          </a:xfrm>
          <a:prstGeom prst="rect">
            <a:avLst/>
          </a:prstGeom>
          <a:ln w="9525">
            <a:noFill/>
          </a:ln>
        </p:spPr>
      </p:pic>
      <p:sp>
        <p:nvSpPr>
          <p:cNvPr id="67" name="Rectángulo: esquinas redondeadas 8"/>
          <p:cNvSpPr/>
          <p:nvPr/>
        </p:nvSpPr>
        <p:spPr>
          <a:xfrm>
            <a:off x="2101320" y="4506840"/>
            <a:ext cx="1358640" cy="533520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Rectángulo: esquinas redondeadas 8"/>
          <p:cNvSpPr/>
          <p:nvPr/>
        </p:nvSpPr>
        <p:spPr>
          <a:xfrm>
            <a:off x="6229080" y="2312280"/>
            <a:ext cx="2353320" cy="2403720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Rectángulo: esquinas redondeadas 8"/>
          <p:cNvSpPr/>
          <p:nvPr/>
        </p:nvSpPr>
        <p:spPr>
          <a:xfrm>
            <a:off x="1927080" y="3696840"/>
            <a:ext cx="984240" cy="246240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Rectángulo: esquinas redondeadas 8"/>
          <p:cNvSpPr/>
          <p:nvPr/>
        </p:nvSpPr>
        <p:spPr>
          <a:xfrm>
            <a:off x="6250680" y="4763880"/>
            <a:ext cx="1518480" cy="454680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ángulo: esquinas redondeadas 6"/>
          <p:cNvSpPr/>
          <p:nvPr/>
        </p:nvSpPr>
        <p:spPr>
          <a:xfrm>
            <a:off x="375120" y="239040"/>
            <a:ext cx="11440080" cy="54684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RAZOR Web Pages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72" name="CuadroTexto 6"/>
          <p:cNvSpPr/>
          <p:nvPr/>
        </p:nvSpPr>
        <p:spPr>
          <a:xfrm>
            <a:off x="394200" y="1272240"/>
            <a:ext cx="34945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Ink Free"/>
                <a:ea typeface="DejaVu Sans"/>
              </a:rPr>
              <a:t>Ejecutar el proyecto inicial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73" name="Picture 3" descr=""/>
          <p:cNvPicPr/>
          <p:nvPr/>
        </p:nvPicPr>
        <p:blipFill>
          <a:blip r:embed="rId1"/>
          <a:stretch/>
        </p:blipFill>
        <p:spPr>
          <a:xfrm>
            <a:off x="5891400" y="2075400"/>
            <a:ext cx="5379840" cy="3978000"/>
          </a:xfrm>
          <a:prstGeom prst="rect">
            <a:avLst/>
          </a:prstGeom>
          <a:ln w="9525">
            <a:noFill/>
          </a:ln>
        </p:spPr>
      </p:pic>
      <p:sp>
        <p:nvSpPr>
          <p:cNvPr id="74" name="Rectángulo: esquinas redondeadas 20"/>
          <p:cNvSpPr/>
          <p:nvPr/>
        </p:nvSpPr>
        <p:spPr>
          <a:xfrm>
            <a:off x="375120" y="1856880"/>
            <a:ext cx="5383800" cy="246204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Ink Free"/>
                <a:ea typeface="DejaVu Sans"/>
              </a:rPr>
              <a:t>Existen distintas formas de ejecutar el proyecto en Windows:</a:t>
            </a:r>
            <a:endParaRPr b="0" lang="es-ES" sz="18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Ink Free"/>
                <a:ea typeface="DejaVu Sans"/>
              </a:rPr>
              <a:t>Utilizar el servidor por defecto que ofrece VS2022 (Aparece con el nombre dado al proyecto)</a:t>
            </a:r>
            <a:endParaRPr b="0" lang="es-ES" sz="18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Ink Free"/>
                <a:ea typeface="DejaVu Sans"/>
              </a:rPr>
              <a:t>Utilizando el servidor ISS Express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s-ES" sz="1800" spc="-1" strike="noStrike"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480960" y="4721400"/>
            <a:ext cx="4272480" cy="1577520"/>
          </a:xfrm>
          <a:prstGeom prst="rect">
            <a:avLst/>
          </a:prstGeom>
          <a:ln w="0">
            <a:noFill/>
          </a:ln>
        </p:spPr>
      </p:pic>
      <p:sp>
        <p:nvSpPr>
          <p:cNvPr id="76" name="Rectángulo: esquinas redondeadas 8"/>
          <p:cNvSpPr/>
          <p:nvPr/>
        </p:nvSpPr>
        <p:spPr>
          <a:xfrm>
            <a:off x="540000" y="5375160"/>
            <a:ext cx="1798920" cy="383760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2" descr=""/>
          <p:cNvPicPr/>
          <p:nvPr/>
        </p:nvPicPr>
        <p:blipFill>
          <a:blip r:embed="rId1"/>
          <a:stretch/>
        </p:blipFill>
        <p:spPr>
          <a:xfrm>
            <a:off x="1502280" y="1832760"/>
            <a:ext cx="9529200" cy="4735800"/>
          </a:xfrm>
          <a:prstGeom prst="rect">
            <a:avLst/>
          </a:prstGeom>
          <a:ln w="9525">
            <a:noFill/>
          </a:ln>
        </p:spPr>
      </p:pic>
      <p:sp>
        <p:nvSpPr>
          <p:cNvPr id="78" name="Rectángulo: esquinas redondeadas 5"/>
          <p:cNvSpPr/>
          <p:nvPr/>
        </p:nvSpPr>
        <p:spPr>
          <a:xfrm>
            <a:off x="375120" y="239040"/>
            <a:ext cx="11440080" cy="54684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Ink Free"/>
                <a:ea typeface="DejaVu Sans"/>
              </a:rPr>
              <a:t>RAZOR Web Pages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79" name="CuadroTexto 6"/>
          <p:cNvSpPr/>
          <p:nvPr/>
        </p:nvSpPr>
        <p:spPr>
          <a:xfrm>
            <a:off x="394200" y="1272240"/>
            <a:ext cx="34945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2400" spc="-1" strike="noStrike">
                <a:solidFill>
                  <a:srgbClr val="000000"/>
                </a:solidFill>
                <a:latin typeface="Ink Free"/>
                <a:ea typeface="DejaVu Sans"/>
              </a:rPr>
              <a:t>Ejecutar el proyecto inicial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80" name="Rectángulo: esquinas redondeadas 7"/>
          <p:cNvSpPr/>
          <p:nvPr/>
        </p:nvSpPr>
        <p:spPr>
          <a:xfrm>
            <a:off x="2967840" y="2203920"/>
            <a:ext cx="1720080" cy="338760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6493</TotalTime>
  <Application>LibreOffice/7.3.5.2$Windows_X86_64 LibreOffice_project/184fe81b8c8c30d8b5082578aee2fed2ea847c01</Application>
  <AppVersion>15.0000</AppVersion>
  <Words>488</Words>
  <Paragraphs>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2019-03-09T16:50:19Z</dcterms:created>
  <dc:creator>Jose Pestano</dc:creator>
  <dc:description/>
  <dc:language>es-ES</dc:language>
  <cp:lastModifiedBy/>
  <dcterms:modified xsi:type="dcterms:W3CDTF">2023-05-17T10:50:23Z</dcterms:modified>
  <cp:revision>56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Personalizado</vt:lpwstr>
  </property>
  <property fmtid="{D5CDD505-2E9C-101B-9397-08002B2CF9AE}" pid="3" name="Slides">
    <vt:i4>34</vt:i4>
  </property>
</Properties>
</file>