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12192000"/>
  <p:notesSz cx="6858000" cy="9144000"/>
  <p:embeddedFontLst>
    <p:embeddedFont>
      <p:font typeface="Source Code Pr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33" roundtripDataSignature="AMtx7mjDk0YbATJX/XbUohlEDP4fH5mB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CodePr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CodePro-italic.fntdata"/><Relationship Id="rId30" Type="http://schemas.openxmlformats.org/officeDocument/2006/relationships/font" Target="fonts/SourceCodePro-bold.fntdata"/><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SourceCodePr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1" name="Shape 11"/>
        <p:cNvGrpSpPr/>
        <p:nvPr/>
      </p:nvGrpSpPr>
      <p:grpSpPr>
        <a:xfrm>
          <a:off x="0" y="0"/>
          <a:ext cx="0" cy="0"/>
          <a:chOff x="0" y="0"/>
          <a:chExt cx="0" cy="0"/>
        </a:xfrm>
      </p:grpSpPr>
      <p:sp>
        <p:nvSpPr>
          <p:cNvPr id="12" name="Google Shape;12;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3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2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 name="Shape 21"/>
        <p:cNvGrpSpPr/>
        <p:nvPr/>
      </p:nvGrpSpPr>
      <p:grpSpPr>
        <a:xfrm>
          <a:off x="0" y="0"/>
          <a:ext cx="0" cy="0"/>
          <a:chOff x="0" y="0"/>
          <a:chExt cx="0" cy="0"/>
        </a:xfrm>
      </p:grpSpPr>
      <p:sp>
        <p:nvSpPr>
          <p:cNvPr id="22" name="Google Shape;22;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7" name="Shape 27"/>
        <p:cNvGrpSpPr/>
        <p:nvPr/>
      </p:nvGrpSpPr>
      <p:grpSpPr>
        <a:xfrm>
          <a:off x="0" y="0"/>
          <a:ext cx="0" cy="0"/>
          <a:chOff x="0" y="0"/>
          <a:chExt cx="0" cy="0"/>
        </a:xfrm>
      </p:grpSpPr>
      <p:sp>
        <p:nvSpPr>
          <p:cNvPr id="28" name="Google Shape;28;p2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3" name="Shape 33"/>
        <p:cNvGrpSpPr/>
        <p:nvPr/>
      </p:nvGrpSpPr>
      <p:grpSpPr>
        <a:xfrm>
          <a:off x="0" y="0"/>
          <a:ext cx="0" cy="0"/>
          <a:chOff x="0" y="0"/>
          <a:chExt cx="0" cy="0"/>
        </a:xfrm>
      </p:grpSpPr>
      <p:sp>
        <p:nvSpPr>
          <p:cNvPr id="34" name="Google Shape;34;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3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9" name="Shape 49"/>
        <p:cNvGrpSpPr/>
        <p:nvPr/>
      </p:nvGrpSpPr>
      <p:grpSpPr>
        <a:xfrm>
          <a:off x="0" y="0"/>
          <a:ext cx="0" cy="0"/>
          <a:chOff x="0" y="0"/>
          <a:chExt cx="0" cy="0"/>
        </a:xfrm>
      </p:grpSpPr>
      <p:sp>
        <p:nvSpPr>
          <p:cNvPr id="50" name="Google Shape;50;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3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3"/>
          <p:cNvSpPr/>
          <p:nvPr>
            <p:ph idx="2" type="pic"/>
          </p:nvPr>
        </p:nvSpPr>
        <p:spPr>
          <a:xfrm>
            <a:off x="5183188" y="987425"/>
            <a:ext cx="6172200" cy="4873625"/>
          </a:xfrm>
          <a:prstGeom prst="rect">
            <a:avLst/>
          </a:prstGeom>
          <a:noFill/>
          <a:ln>
            <a:noFill/>
          </a:ln>
        </p:spPr>
      </p:sp>
      <p:sp>
        <p:nvSpPr>
          <p:cNvPr id="64" name="Google Shape;64;p3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4.png"/><Relationship Id="rId4" Type="http://schemas.openxmlformats.org/officeDocument/2006/relationships/image" Target="../media/image15.png"/><Relationship Id="rId5" Type="http://schemas.openxmlformats.org/officeDocument/2006/relationships/image" Target="../media/image4.png"/><Relationship Id="rId6" Type="http://schemas.openxmlformats.org/officeDocument/2006/relationships/image" Target="../media/image34.png"/><Relationship Id="rId7"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8.png"/><Relationship Id="rId5"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2.png"/><Relationship Id="rId4" Type="http://schemas.openxmlformats.org/officeDocument/2006/relationships/image" Target="../media/image19.png"/><Relationship Id="rId5"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1.png"/><Relationship Id="rId4" Type="http://schemas.openxmlformats.org/officeDocument/2006/relationships/image" Target="../media/image20.png"/><Relationship Id="rId5"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7.png"/><Relationship Id="rId4" Type="http://schemas.openxmlformats.org/officeDocument/2006/relationships/image" Target="../media/image24.png"/><Relationship Id="rId5"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7.png"/><Relationship Id="rId4" Type="http://schemas.openxmlformats.org/officeDocument/2006/relationships/image" Target="../media/image33.png"/><Relationship Id="rId5" Type="http://schemas.openxmlformats.org/officeDocument/2006/relationships/image" Target="../media/image26.png"/><Relationship Id="rId6" Type="http://schemas.openxmlformats.org/officeDocument/2006/relationships/image" Target="../media/image35.png"/><Relationship Id="rId7"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2.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1.png"/><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6.png"/><Relationship Id="rId4" Type="http://schemas.openxmlformats.org/officeDocument/2006/relationships/image" Target="../media/image47.png"/><Relationship Id="rId5" Type="http://schemas.openxmlformats.org/officeDocument/2006/relationships/image" Target="../media/image45.png"/><Relationship Id="rId6"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4E0B2"/>
            </a:gs>
            <a:gs pos="15000">
              <a:srgbClr val="C4E0B2"/>
            </a:gs>
            <a:gs pos="69000">
              <a:srgbClr val="75B54B"/>
            </a:gs>
            <a:gs pos="100000">
              <a:srgbClr val="43672A"/>
            </a:gs>
          </a:gsLst>
          <a:path path="circle">
            <a:fillToRect b="50%" l="50%" r="50%" t="50%"/>
          </a:path>
          <a:tileRect/>
        </a:gradFill>
      </p:bgPr>
    </p:bg>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1219200" y="123825"/>
            <a:ext cx="9753600" cy="6610350"/>
          </a:xfrm>
          <a:prstGeom prst="rect">
            <a:avLst/>
          </a:prstGeom>
          <a:noFill/>
          <a:ln>
            <a:noFill/>
          </a:ln>
        </p:spPr>
      </p:pic>
      <p:sp>
        <p:nvSpPr>
          <p:cNvPr id="85" name="Google Shape;85;p1"/>
          <p:cNvSpPr/>
          <p:nvPr/>
        </p:nvSpPr>
        <p:spPr>
          <a:xfrm>
            <a:off x="7610622" y="225083"/>
            <a:ext cx="4389120" cy="1856935"/>
          </a:xfrm>
          <a:prstGeom prst="roundRect">
            <a:avLst>
              <a:gd fmla="val 16667" name="adj"/>
            </a:avLst>
          </a:prstGeom>
          <a:solidFill>
            <a:srgbClr val="A8D08C"/>
          </a:solidFill>
          <a:ln cap="flat" cmpd="sng" w="12700">
            <a:solidFill>
              <a:srgbClr val="3856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s-ES" sz="6000" u="none" cap="none" strike="noStrike">
                <a:solidFill>
                  <a:schemeClr val="lt1"/>
                </a:solidFill>
                <a:latin typeface="Arial"/>
                <a:ea typeface="Arial"/>
                <a:cs typeface="Arial"/>
                <a:sym typeface="Arial"/>
              </a:rPr>
              <a:t>Modularidad y Funciones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4E0B2"/>
            </a:gs>
            <a:gs pos="15000">
              <a:srgbClr val="C4E0B2"/>
            </a:gs>
            <a:gs pos="69000">
              <a:srgbClr val="75B54B"/>
            </a:gs>
            <a:gs pos="100000">
              <a:srgbClr val="43672A"/>
            </a:gs>
          </a:gsLst>
          <a:path path="circle">
            <a:fillToRect b="50%" l="50%" r="50%" t="50%"/>
          </a:path>
          <a:tileRect/>
        </a:gradFill>
      </p:bgPr>
    </p:bg>
    <p:spTree>
      <p:nvGrpSpPr>
        <p:cNvPr id="156" name="Shape 156"/>
        <p:cNvGrpSpPr/>
        <p:nvPr/>
      </p:nvGrpSpPr>
      <p:grpSpPr>
        <a:xfrm>
          <a:off x="0" y="0"/>
          <a:ext cx="0" cy="0"/>
          <a:chOff x="0" y="0"/>
          <a:chExt cx="0" cy="0"/>
        </a:xfrm>
      </p:grpSpPr>
      <p:sp>
        <p:nvSpPr>
          <p:cNvPr id="157" name="Google Shape;157;p10"/>
          <p:cNvSpPr/>
          <p:nvPr/>
        </p:nvSpPr>
        <p:spPr>
          <a:xfrm>
            <a:off x="7610622" y="225084"/>
            <a:ext cx="4389120" cy="773722"/>
          </a:xfrm>
          <a:prstGeom prst="roundRect">
            <a:avLst>
              <a:gd fmla="val 16667" name="adj"/>
            </a:avLst>
          </a:prstGeom>
          <a:solidFill>
            <a:srgbClr val="A8D08C"/>
          </a:solidFill>
          <a:ln cap="flat" cmpd="sng" w="12700">
            <a:solidFill>
              <a:srgbClr val="3856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ES" sz="4000">
                <a:solidFill>
                  <a:schemeClr val="lt1"/>
                </a:solidFill>
                <a:latin typeface="Arial"/>
                <a:ea typeface="Arial"/>
                <a:cs typeface="Arial"/>
                <a:sym typeface="Arial"/>
              </a:rPr>
              <a:t>Modularidad y Funciones</a:t>
            </a:r>
            <a:endParaRPr/>
          </a:p>
        </p:txBody>
      </p:sp>
      <p:sp>
        <p:nvSpPr>
          <p:cNvPr id="158" name="Google Shape;158;p10"/>
          <p:cNvSpPr/>
          <p:nvPr/>
        </p:nvSpPr>
        <p:spPr>
          <a:xfrm>
            <a:off x="363415" y="391551"/>
            <a:ext cx="5460609" cy="6149926"/>
          </a:xfrm>
          <a:prstGeom prst="roundRect">
            <a:avLst>
              <a:gd fmla="val 16667" name="adj"/>
            </a:avLst>
          </a:prstGeom>
          <a:solidFill>
            <a:srgbClr val="A8D08C"/>
          </a:solidFill>
          <a:ln cap="flat" cmpd="sng" w="12700">
            <a:solidFill>
              <a:srgbClr val="38562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s-ES" sz="3600">
                <a:solidFill>
                  <a:schemeClr val="dk1"/>
                </a:solidFill>
                <a:latin typeface="Arial"/>
                <a:ea typeface="Arial"/>
                <a:cs typeface="Arial"/>
                <a:sym typeface="Arial"/>
              </a:rPr>
              <a:t>Definamos una clase para las funciones.</a:t>
            </a:r>
            <a:endParaRPr/>
          </a:p>
          <a:p>
            <a:pPr indent="0" lvl="0" marL="0" marR="0" rtl="0" algn="l">
              <a:spcBef>
                <a:spcPts val="0"/>
              </a:spcBef>
              <a:spcAft>
                <a:spcPts val="0"/>
              </a:spcAft>
              <a:buNone/>
            </a:pPr>
            <a:r>
              <a:t/>
            </a:r>
            <a:endParaRPr b="1" sz="3600">
              <a:solidFill>
                <a:schemeClr val="dk1"/>
              </a:solidFill>
              <a:latin typeface="Arial"/>
              <a:ea typeface="Arial"/>
              <a:cs typeface="Arial"/>
              <a:sym typeface="Arial"/>
            </a:endParaRPr>
          </a:p>
          <a:p>
            <a:pPr indent="0" lvl="0" marL="0" marR="0" rtl="0" algn="l">
              <a:spcBef>
                <a:spcPts val="0"/>
              </a:spcBef>
              <a:spcAft>
                <a:spcPts val="0"/>
              </a:spcAft>
              <a:buNone/>
            </a:pPr>
            <a:r>
              <a:rPr lang="es-ES" sz="3200">
                <a:solidFill>
                  <a:schemeClr val="dk1"/>
                </a:solidFill>
                <a:latin typeface="Arial"/>
                <a:ea typeface="Arial"/>
                <a:cs typeface="Arial"/>
                <a:sym typeface="Arial"/>
              </a:rPr>
              <a:t>Cuando pasamos la función a </a:t>
            </a:r>
            <a:r>
              <a:rPr b="1" lang="es-ES" sz="3200">
                <a:solidFill>
                  <a:schemeClr val="dk1"/>
                </a:solidFill>
                <a:latin typeface="Arial"/>
                <a:ea typeface="Arial"/>
                <a:cs typeface="Arial"/>
                <a:sym typeface="Arial"/>
              </a:rPr>
              <a:t>public</a:t>
            </a:r>
            <a:r>
              <a:rPr lang="es-ES" sz="3200">
                <a:solidFill>
                  <a:schemeClr val="dk1"/>
                </a:solidFill>
                <a:latin typeface="Arial"/>
                <a:ea typeface="Arial"/>
                <a:cs typeface="Arial"/>
                <a:sym typeface="Arial"/>
              </a:rPr>
              <a:t>, vemos como ya podemos hacer uso.</a:t>
            </a:r>
            <a:endParaRPr/>
          </a:p>
          <a:p>
            <a:pPr indent="0" lvl="0" marL="0" marR="0" rtl="0" algn="l">
              <a:spcBef>
                <a:spcPts val="0"/>
              </a:spcBef>
              <a:spcAft>
                <a:spcPts val="0"/>
              </a:spcAft>
              <a:buNone/>
            </a:pPr>
            <a:r>
              <a:rPr lang="es-ES" sz="3200">
                <a:solidFill>
                  <a:schemeClr val="dk1"/>
                </a:solidFill>
                <a:latin typeface="Arial"/>
                <a:ea typeface="Arial"/>
                <a:cs typeface="Arial"/>
                <a:sym typeface="Arial"/>
              </a:rPr>
              <a:t>En nuestro ejemplo, vemos que al teclear </a:t>
            </a:r>
            <a:r>
              <a:rPr b="1" lang="es-ES" sz="3200">
                <a:solidFill>
                  <a:schemeClr val="dk1"/>
                </a:solidFill>
                <a:latin typeface="Arial"/>
                <a:ea typeface="Arial"/>
                <a:cs typeface="Arial"/>
                <a:sym typeface="Arial"/>
              </a:rPr>
              <a:t>Funciones.</a:t>
            </a:r>
            <a:r>
              <a:rPr lang="es-ES" sz="3200">
                <a:solidFill>
                  <a:schemeClr val="dk1"/>
                </a:solidFill>
                <a:latin typeface="Arial"/>
                <a:ea typeface="Arial"/>
                <a:cs typeface="Arial"/>
                <a:sym typeface="Arial"/>
              </a:rPr>
              <a:t> aparecen las funciones incluidas en la clase </a:t>
            </a:r>
            <a:r>
              <a:rPr b="1" lang="es-ES" sz="3200">
                <a:solidFill>
                  <a:schemeClr val="dk1"/>
                </a:solidFill>
                <a:latin typeface="Arial"/>
                <a:ea typeface="Arial"/>
                <a:cs typeface="Arial"/>
                <a:sym typeface="Arial"/>
              </a:rPr>
              <a:t>Funciones</a:t>
            </a:r>
            <a:r>
              <a:rPr lang="es-ES" sz="3200">
                <a:solidFill>
                  <a:schemeClr val="dk1"/>
                </a:solidFill>
                <a:latin typeface="Arial"/>
                <a:ea typeface="Arial"/>
                <a:cs typeface="Arial"/>
                <a:sym typeface="Arial"/>
              </a:rPr>
              <a:t> que son </a:t>
            </a:r>
            <a:r>
              <a:rPr b="1" lang="es-ES" sz="3200">
                <a:solidFill>
                  <a:schemeClr val="dk1"/>
                </a:solidFill>
                <a:latin typeface="Arial"/>
                <a:ea typeface="Arial"/>
                <a:cs typeface="Arial"/>
                <a:sym typeface="Arial"/>
              </a:rPr>
              <a:t>public</a:t>
            </a:r>
            <a:r>
              <a:rPr lang="es-ES" sz="3200">
                <a:solidFill>
                  <a:schemeClr val="dk1"/>
                </a:solidFill>
                <a:latin typeface="Arial"/>
                <a:ea typeface="Arial"/>
                <a:cs typeface="Arial"/>
                <a:sym typeface="Arial"/>
              </a:rPr>
              <a:t>.</a:t>
            </a:r>
            <a:endParaRPr/>
          </a:p>
          <a:p>
            <a:pPr indent="0" lvl="0" marL="0" marR="0" rtl="0" algn="l">
              <a:spcBef>
                <a:spcPts val="0"/>
              </a:spcBef>
              <a:spcAft>
                <a:spcPts val="0"/>
              </a:spcAft>
              <a:buNone/>
            </a:pPr>
            <a:r>
              <a:t/>
            </a:r>
            <a:endParaRPr sz="2800">
              <a:solidFill>
                <a:schemeClr val="dk1"/>
              </a:solidFill>
              <a:latin typeface="Source Code Pro"/>
              <a:ea typeface="Source Code Pro"/>
              <a:cs typeface="Source Code Pro"/>
              <a:sym typeface="Source Code Pro"/>
            </a:endParaRPr>
          </a:p>
        </p:txBody>
      </p:sp>
      <p:pic>
        <p:nvPicPr>
          <p:cNvPr id="159" name="Google Shape;159;p10"/>
          <p:cNvPicPr preferRelativeResize="0"/>
          <p:nvPr/>
        </p:nvPicPr>
        <p:blipFill rotWithShape="1">
          <a:blip r:embed="rId3">
            <a:alphaModFix/>
          </a:blip>
          <a:srcRect b="0" l="0" r="0" t="0"/>
          <a:stretch/>
        </p:blipFill>
        <p:spPr>
          <a:xfrm>
            <a:off x="6367978" y="1328591"/>
            <a:ext cx="5640060" cy="4847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4E0B2"/>
            </a:gs>
            <a:gs pos="15000">
              <a:srgbClr val="C4E0B2"/>
            </a:gs>
            <a:gs pos="69000">
              <a:srgbClr val="75B54B"/>
            </a:gs>
            <a:gs pos="100000">
              <a:srgbClr val="43672A"/>
            </a:gs>
          </a:gsLst>
          <a:path path="circle">
            <a:fillToRect b="50%" l="50%" r="50%" t="50%"/>
          </a:path>
          <a:tileRect/>
        </a:gradFill>
      </p:bgPr>
    </p:bg>
    <p:spTree>
      <p:nvGrpSpPr>
        <p:cNvPr id="163" name="Shape 163"/>
        <p:cNvGrpSpPr/>
        <p:nvPr/>
      </p:nvGrpSpPr>
      <p:grpSpPr>
        <a:xfrm>
          <a:off x="0" y="0"/>
          <a:ext cx="0" cy="0"/>
          <a:chOff x="0" y="0"/>
          <a:chExt cx="0" cy="0"/>
        </a:xfrm>
      </p:grpSpPr>
      <p:sp>
        <p:nvSpPr>
          <p:cNvPr id="164" name="Google Shape;164;p11"/>
          <p:cNvSpPr/>
          <p:nvPr/>
        </p:nvSpPr>
        <p:spPr>
          <a:xfrm>
            <a:off x="7610622" y="225084"/>
            <a:ext cx="4389120" cy="773722"/>
          </a:xfrm>
          <a:prstGeom prst="roundRect">
            <a:avLst>
              <a:gd fmla="val 16667" name="adj"/>
            </a:avLst>
          </a:prstGeom>
          <a:solidFill>
            <a:srgbClr val="A8D08C"/>
          </a:solidFill>
          <a:ln cap="flat" cmpd="sng" w="12700">
            <a:solidFill>
              <a:srgbClr val="3856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ES" sz="4000">
                <a:solidFill>
                  <a:schemeClr val="lt1"/>
                </a:solidFill>
                <a:latin typeface="Arial"/>
                <a:ea typeface="Arial"/>
                <a:cs typeface="Arial"/>
                <a:sym typeface="Arial"/>
              </a:rPr>
              <a:t>Modularidad y Funciones</a:t>
            </a:r>
            <a:endParaRPr/>
          </a:p>
        </p:txBody>
      </p:sp>
      <p:sp>
        <p:nvSpPr>
          <p:cNvPr id="165" name="Google Shape;165;p11"/>
          <p:cNvSpPr/>
          <p:nvPr/>
        </p:nvSpPr>
        <p:spPr>
          <a:xfrm>
            <a:off x="363415" y="391551"/>
            <a:ext cx="5460609" cy="6149926"/>
          </a:xfrm>
          <a:prstGeom prst="roundRect">
            <a:avLst>
              <a:gd fmla="val 16667" name="adj"/>
            </a:avLst>
          </a:prstGeom>
          <a:solidFill>
            <a:srgbClr val="A8D08C"/>
          </a:solidFill>
          <a:ln cap="flat" cmpd="sng" w="12700">
            <a:solidFill>
              <a:srgbClr val="38562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s-ES" sz="3600">
                <a:solidFill>
                  <a:schemeClr val="dk1"/>
                </a:solidFill>
                <a:latin typeface="Arial"/>
                <a:ea typeface="Arial"/>
                <a:cs typeface="Arial"/>
                <a:sym typeface="Arial"/>
              </a:rPr>
              <a:t>Nomenclatura de funciones.</a:t>
            </a:r>
            <a:endParaRPr/>
          </a:p>
          <a:p>
            <a:pPr indent="0" lvl="0" marL="0" marR="0" rtl="0" algn="l">
              <a:spcBef>
                <a:spcPts val="0"/>
              </a:spcBef>
              <a:spcAft>
                <a:spcPts val="0"/>
              </a:spcAft>
              <a:buNone/>
            </a:pPr>
            <a:r>
              <a:t/>
            </a:r>
            <a:endParaRPr b="1" sz="3600">
              <a:solidFill>
                <a:schemeClr val="dk1"/>
              </a:solidFill>
              <a:latin typeface="Arial"/>
              <a:ea typeface="Arial"/>
              <a:cs typeface="Arial"/>
              <a:sym typeface="Arial"/>
            </a:endParaRPr>
          </a:p>
          <a:p>
            <a:pPr indent="0" lvl="0" marL="0" marR="0" rtl="0" algn="l">
              <a:spcBef>
                <a:spcPts val="0"/>
              </a:spcBef>
              <a:spcAft>
                <a:spcPts val="0"/>
              </a:spcAft>
              <a:buNone/>
            </a:pPr>
            <a:r>
              <a:rPr lang="es-ES" sz="3200">
                <a:solidFill>
                  <a:schemeClr val="dk1"/>
                </a:solidFill>
                <a:latin typeface="Arial"/>
                <a:ea typeface="Arial"/>
                <a:cs typeface="Arial"/>
                <a:sym typeface="Arial"/>
              </a:rPr>
              <a:t>En C# sugiere que los nombres de funciones comiencen por una letra mayúscula, así como los nombres de clases y de namespace.</a:t>
            </a:r>
            <a:endParaRPr/>
          </a:p>
          <a:p>
            <a:pPr indent="0" lvl="0" marL="0" marR="0" rtl="0" algn="l">
              <a:spcBef>
                <a:spcPts val="0"/>
              </a:spcBef>
              <a:spcAft>
                <a:spcPts val="0"/>
              </a:spcAft>
              <a:buNone/>
            </a:pPr>
            <a:r>
              <a:t/>
            </a:r>
            <a:endParaRPr sz="2800">
              <a:solidFill>
                <a:schemeClr val="dk1"/>
              </a:solidFill>
              <a:latin typeface="Source Code Pro"/>
              <a:ea typeface="Source Code Pro"/>
              <a:cs typeface="Source Code Pro"/>
              <a:sym typeface="Source Code Pro"/>
            </a:endParaRPr>
          </a:p>
        </p:txBody>
      </p:sp>
      <p:pic>
        <p:nvPicPr>
          <p:cNvPr id="166" name="Google Shape;166;p11"/>
          <p:cNvPicPr preferRelativeResize="0"/>
          <p:nvPr/>
        </p:nvPicPr>
        <p:blipFill rotWithShape="1">
          <a:blip r:embed="rId3">
            <a:alphaModFix/>
          </a:blip>
          <a:srcRect b="0" l="0" r="0" t="0"/>
          <a:stretch/>
        </p:blipFill>
        <p:spPr>
          <a:xfrm>
            <a:off x="4782993" y="1528762"/>
            <a:ext cx="7216749" cy="3800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4E0B2"/>
            </a:gs>
            <a:gs pos="15000">
              <a:srgbClr val="C4E0B2"/>
            </a:gs>
            <a:gs pos="69000">
              <a:srgbClr val="75B54B"/>
            </a:gs>
            <a:gs pos="100000">
              <a:srgbClr val="43672A"/>
            </a:gs>
          </a:gsLst>
          <a:path path="circle">
            <a:fillToRect b="50%" l="50%" r="50%" t="50%"/>
          </a:path>
          <a:tileRect/>
        </a:gradFill>
      </p:bgPr>
    </p:bg>
    <p:spTree>
      <p:nvGrpSpPr>
        <p:cNvPr id="170" name="Shape 170"/>
        <p:cNvGrpSpPr/>
        <p:nvPr/>
      </p:nvGrpSpPr>
      <p:grpSpPr>
        <a:xfrm>
          <a:off x="0" y="0"/>
          <a:ext cx="0" cy="0"/>
          <a:chOff x="0" y="0"/>
          <a:chExt cx="0" cy="0"/>
        </a:xfrm>
      </p:grpSpPr>
      <p:sp>
        <p:nvSpPr>
          <p:cNvPr id="171" name="Google Shape;171;p12"/>
          <p:cNvSpPr/>
          <p:nvPr/>
        </p:nvSpPr>
        <p:spPr>
          <a:xfrm>
            <a:off x="7610622" y="225084"/>
            <a:ext cx="4389120" cy="773722"/>
          </a:xfrm>
          <a:prstGeom prst="roundRect">
            <a:avLst>
              <a:gd fmla="val 16667" name="adj"/>
            </a:avLst>
          </a:prstGeom>
          <a:solidFill>
            <a:srgbClr val="A8D08C"/>
          </a:solidFill>
          <a:ln cap="flat" cmpd="sng" w="12700">
            <a:solidFill>
              <a:srgbClr val="3856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ES" sz="4000">
                <a:solidFill>
                  <a:schemeClr val="lt1"/>
                </a:solidFill>
                <a:latin typeface="Arial"/>
                <a:ea typeface="Arial"/>
                <a:cs typeface="Arial"/>
                <a:sym typeface="Arial"/>
              </a:rPr>
              <a:t>Modularidad y Funciones</a:t>
            </a:r>
            <a:endParaRPr/>
          </a:p>
        </p:txBody>
      </p:sp>
      <p:sp>
        <p:nvSpPr>
          <p:cNvPr id="172" name="Google Shape;172;p12"/>
          <p:cNvSpPr/>
          <p:nvPr/>
        </p:nvSpPr>
        <p:spPr>
          <a:xfrm>
            <a:off x="363415" y="391551"/>
            <a:ext cx="5460609" cy="6149926"/>
          </a:xfrm>
          <a:prstGeom prst="roundRect">
            <a:avLst>
              <a:gd fmla="val 16667" name="adj"/>
            </a:avLst>
          </a:prstGeom>
          <a:solidFill>
            <a:srgbClr val="A8D08C"/>
          </a:solidFill>
          <a:ln cap="flat" cmpd="sng" w="12700">
            <a:solidFill>
              <a:srgbClr val="38562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s-ES" sz="3600">
                <a:solidFill>
                  <a:schemeClr val="dk1"/>
                </a:solidFill>
                <a:latin typeface="Arial"/>
                <a:ea typeface="Arial"/>
                <a:cs typeface="Arial"/>
                <a:sym typeface="Arial"/>
              </a:rPr>
              <a:t>Paso de parámetros.</a:t>
            </a:r>
            <a:endParaRPr/>
          </a:p>
          <a:p>
            <a:pPr indent="0" lvl="0" marL="0" marR="0" rtl="0" algn="l">
              <a:spcBef>
                <a:spcPts val="0"/>
              </a:spcBef>
              <a:spcAft>
                <a:spcPts val="0"/>
              </a:spcAft>
              <a:buNone/>
            </a:pPr>
            <a:r>
              <a:t/>
            </a:r>
            <a:endParaRPr b="1" sz="3600">
              <a:solidFill>
                <a:schemeClr val="dk1"/>
              </a:solidFill>
              <a:latin typeface="Arial"/>
              <a:ea typeface="Arial"/>
              <a:cs typeface="Arial"/>
              <a:sym typeface="Arial"/>
            </a:endParaRPr>
          </a:p>
          <a:p>
            <a:pPr indent="0" lvl="0" marL="0" marR="0" rtl="0" algn="l">
              <a:spcBef>
                <a:spcPts val="0"/>
              </a:spcBef>
              <a:spcAft>
                <a:spcPts val="0"/>
              </a:spcAft>
              <a:buNone/>
            </a:pPr>
            <a:r>
              <a:rPr lang="es-ES" sz="3200">
                <a:solidFill>
                  <a:schemeClr val="dk1"/>
                </a:solidFill>
                <a:latin typeface="Arial"/>
                <a:ea typeface="Arial"/>
                <a:cs typeface="Arial"/>
                <a:sym typeface="Arial"/>
              </a:rPr>
              <a:t>Llamamos paso de parámetros a suministrar valores a una función que logren cambiar su comportamiento.</a:t>
            </a:r>
            <a:endParaRPr/>
          </a:p>
          <a:p>
            <a:pPr indent="0" lvl="0" marL="0" marR="0" rtl="0" algn="l">
              <a:spcBef>
                <a:spcPts val="0"/>
              </a:spcBef>
              <a:spcAft>
                <a:spcPts val="0"/>
              </a:spcAft>
              <a:buNone/>
            </a:pPr>
            <a:r>
              <a:rPr lang="es-ES" sz="3200">
                <a:solidFill>
                  <a:schemeClr val="dk1"/>
                </a:solidFill>
                <a:latin typeface="Arial"/>
                <a:ea typeface="Arial"/>
                <a:cs typeface="Arial"/>
                <a:sym typeface="Arial"/>
              </a:rPr>
              <a:t>Estos valores se envían desde donde se usa la función.</a:t>
            </a:r>
            <a:endParaRPr/>
          </a:p>
          <a:p>
            <a:pPr indent="0" lvl="0" marL="0" marR="0" rtl="0" algn="l">
              <a:spcBef>
                <a:spcPts val="0"/>
              </a:spcBef>
              <a:spcAft>
                <a:spcPts val="0"/>
              </a:spcAft>
              <a:buNone/>
            </a:pPr>
            <a:r>
              <a:t/>
            </a:r>
            <a:endParaRPr sz="2800">
              <a:solidFill>
                <a:schemeClr val="dk1"/>
              </a:solidFill>
              <a:latin typeface="Source Code Pro"/>
              <a:ea typeface="Source Code Pro"/>
              <a:cs typeface="Source Code Pro"/>
              <a:sym typeface="Source Code Pro"/>
            </a:endParaRPr>
          </a:p>
        </p:txBody>
      </p:sp>
      <p:pic>
        <p:nvPicPr>
          <p:cNvPr id="173" name="Google Shape;173;p12"/>
          <p:cNvPicPr preferRelativeResize="0"/>
          <p:nvPr/>
        </p:nvPicPr>
        <p:blipFill rotWithShape="1">
          <a:blip r:embed="rId3">
            <a:alphaModFix/>
          </a:blip>
          <a:srcRect b="0" l="0" r="0" t="0"/>
          <a:stretch/>
        </p:blipFill>
        <p:spPr>
          <a:xfrm>
            <a:off x="6139009" y="1156188"/>
            <a:ext cx="5023605" cy="1755823"/>
          </a:xfrm>
          <a:prstGeom prst="rect">
            <a:avLst/>
          </a:prstGeom>
          <a:noFill/>
          <a:ln>
            <a:noFill/>
          </a:ln>
        </p:spPr>
      </p:pic>
      <p:pic>
        <p:nvPicPr>
          <p:cNvPr id="174" name="Google Shape;174;p12"/>
          <p:cNvPicPr preferRelativeResize="0"/>
          <p:nvPr/>
        </p:nvPicPr>
        <p:blipFill rotWithShape="1">
          <a:blip r:embed="rId4">
            <a:alphaModFix/>
          </a:blip>
          <a:srcRect b="0" l="0" r="0" t="0"/>
          <a:stretch/>
        </p:blipFill>
        <p:spPr>
          <a:xfrm>
            <a:off x="6139009" y="3105149"/>
            <a:ext cx="5860733" cy="697951"/>
          </a:xfrm>
          <a:prstGeom prst="rect">
            <a:avLst/>
          </a:prstGeom>
          <a:noFill/>
          <a:ln>
            <a:noFill/>
          </a:ln>
        </p:spPr>
      </p:pic>
      <p:pic>
        <p:nvPicPr>
          <p:cNvPr id="175" name="Google Shape;175;p12"/>
          <p:cNvPicPr preferRelativeResize="0"/>
          <p:nvPr/>
        </p:nvPicPr>
        <p:blipFill rotWithShape="1">
          <a:blip r:embed="rId5">
            <a:alphaModFix/>
          </a:blip>
          <a:srcRect b="0" l="0" r="0" t="0"/>
          <a:stretch/>
        </p:blipFill>
        <p:spPr>
          <a:xfrm>
            <a:off x="6139009" y="4020856"/>
            <a:ext cx="5021303" cy="997498"/>
          </a:xfrm>
          <a:prstGeom prst="rect">
            <a:avLst/>
          </a:prstGeom>
          <a:noFill/>
          <a:ln>
            <a:noFill/>
          </a:ln>
        </p:spPr>
      </p:pic>
      <p:pic>
        <p:nvPicPr>
          <p:cNvPr id="176" name="Google Shape;176;p12"/>
          <p:cNvPicPr preferRelativeResize="0"/>
          <p:nvPr/>
        </p:nvPicPr>
        <p:blipFill rotWithShape="1">
          <a:blip r:embed="rId6">
            <a:alphaModFix/>
          </a:blip>
          <a:srcRect b="0" l="0" r="0" t="0"/>
          <a:stretch/>
        </p:blipFill>
        <p:spPr>
          <a:xfrm>
            <a:off x="6139009" y="5204458"/>
            <a:ext cx="4369557" cy="426298"/>
          </a:xfrm>
          <a:prstGeom prst="rect">
            <a:avLst/>
          </a:prstGeom>
          <a:noFill/>
          <a:ln>
            <a:noFill/>
          </a:ln>
        </p:spPr>
      </p:pic>
      <p:pic>
        <p:nvPicPr>
          <p:cNvPr id="177" name="Google Shape;177;p12"/>
          <p:cNvPicPr preferRelativeResize="0"/>
          <p:nvPr/>
        </p:nvPicPr>
        <p:blipFill rotWithShape="1">
          <a:blip r:embed="rId7">
            <a:alphaModFix/>
          </a:blip>
          <a:srcRect b="0" l="0" r="0" t="0"/>
          <a:stretch/>
        </p:blipFill>
        <p:spPr>
          <a:xfrm>
            <a:off x="6139009" y="5701812"/>
            <a:ext cx="5021303" cy="101111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4E0B2"/>
            </a:gs>
            <a:gs pos="15000">
              <a:srgbClr val="C4E0B2"/>
            </a:gs>
            <a:gs pos="69000">
              <a:srgbClr val="75B54B"/>
            </a:gs>
            <a:gs pos="100000">
              <a:srgbClr val="43672A"/>
            </a:gs>
          </a:gsLst>
          <a:path path="circle">
            <a:fillToRect b="50%" l="50%" r="50%" t="50%"/>
          </a:path>
          <a:tileRect/>
        </a:gradFill>
      </p:bgPr>
    </p:bg>
    <p:spTree>
      <p:nvGrpSpPr>
        <p:cNvPr id="181" name="Shape 181"/>
        <p:cNvGrpSpPr/>
        <p:nvPr/>
      </p:nvGrpSpPr>
      <p:grpSpPr>
        <a:xfrm>
          <a:off x="0" y="0"/>
          <a:ext cx="0" cy="0"/>
          <a:chOff x="0" y="0"/>
          <a:chExt cx="0" cy="0"/>
        </a:xfrm>
      </p:grpSpPr>
      <p:sp>
        <p:nvSpPr>
          <p:cNvPr id="182" name="Google Shape;182;p13"/>
          <p:cNvSpPr/>
          <p:nvPr/>
        </p:nvSpPr>
        <p:spPr>
          <a:xfrm>
            <a:off x="7610622" y="225084"/>
            <a:ext cx="4389120" cy="773722"/>
          </a:xfrm>
          <a:prstGeom prst="roundRect">
            <a:avLst>
              <a:gd fmla="val 16667" name="adj"/>
            </a:avLst>
          </a:prstGeom>
          <a:solidFill>
            <a:srgbClr val="A8D08C"/>
          </a:solidFill>
          <a:ln cap="flat" cmpd="sng" w="12700">
            <a:solidFill>
              <a:srgbClr val="3856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ES" sz="4000">
                <a:solidFill>
                  <a:schemeClr val="lt1"/>
                </a:solidFill>
                <a:latin typeface="Arial"/>
                <a:ea typeface="Arial"/>
                <a:cs typeface="Arial"/>
                <a:sym typeface="Arial"/>
              </a:rPr>
              <a:t>Modularidad y Funciones</a:t>
            </a:r>
            <a:endParaRPr/>
          </a:p>
        </p:txBody>
      </p:sp>
      <p:sp>
        <p:nvSpPr>
          <p:cNvPr id="183" name="Google Shape;183;p13"/>
          <p:cNvSpPr/>
          <p:nvPr/>
        </p:nvSpPr>
        <p:spPr>
          <a:xfrm>
            <a:off x="363415" y="391551"/>
            <a:ext cx="5460609" cy="6149926"/>
          </a:xfrm>
          <a:prstGeom prst="roundRect">
            <a:avLst>
              <a:gd fmla="val 16667" name="adj"/>
            </a:avLst>
          </a:prstGeom>
          <a:solidFill>
            <a:srgbClr val="A8D08C"/>
          </a:solidFill>
          <a:ln cap="flat" cmpd="sng" w="12700">
            <a:solidFill>
              <a:srgbClr val="38562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s-ES" sz="3600">
                <a:solidFill>
                  <a:schemeClr val="dk1"/>
                </a:solidFill>
                <a:latin typeface="Arial"/>
                <a:ea typeface="Arial"/>
                <a:cs typeface="Arial"/>
                <a:sym typeface="Arial"/>
              </a:rPr>
              <a:t>Paso de parámetros.</a:t>
            </a:r>
            <a:endParaRPr/>
          </a:p>
          <a:p>
            <a:pPr indent="0" lvl="0" marL="0" marR="0" rtl="0" algn="l">
              <a:spcBef>
                <a:spcPts val="0"/>
              </a:spcBef>
              <a:spcAft>
                <a:spcPts val="0"/>
              </a:spcAft>
              <a:buNone/>
            </a:pPr>
            <a:r>
              <a:t/>
            </a:r>
            <a:endParaRPr b="1" sz="3600">
              <a:solidFill>
                <a:schemeClr val="dk1"/>
              </a:solidFill>
              <a:latin typeface="Arial"/>
              <a:ea typeface="Arial"/>
              <a:cs typeface="Arial"/>
              <a:sym typeface="Arial"/>
            </a:endParaRPr>
          </a:p>
          <a:p>
            <a:pPr indent="0" lvl="0" marL="0" marR="0" rtl="0" algn="l">
              <a:spcBef>
                <a:spcPts val="0"/>
              </a:spcBef>
              <a:spcAft>
                <a:spcPts val="0"/>
              </a:spcAft>
              <a:buNone/>
            </a:pPr>
            <a:r>
              <a:rPr lang="es-ES" sz="3200">
                <a:solidFill>
                  <a:schemeClr val="dk1"/>
                </a:solidFill>
                <a:latin typeface="Arial"/>
                <a:ea typeface="Arial"/>
                <a:cs typeface="Arial"/>
                <a:sym typeface="Arial"/>
              </a:rPr>
              <a:t>A la hora de trasladar información a las funciones, lo podemos hacer no sólo mediante el uso de datos directos, sino de contenidos de variables.</a:t>
            </a:r>
            <a:endParaRPr/>
          </a:p>
          <a:p>
            <a:pPr indent="0" lvl="0" marL="0" marR="0" rtl="0" algn="l">
              <a:spcBef>
                <a:spcPts val="0"/>
              </a:spcBef>
              <a:spcAft>
                <a:spcPts val="0"/>
              </a:spcAft>
              <a:buNone/>
            </a:pPr>
            <a:r>
              <a:t/>
            </a:r>
            <a:endParaRPr sz="2800">
              <a:solidFill>
                <a:schemeClr val="dk1"/>
              </a:solidFill>
              <a:latin typeface="Source Code Pro"/>
              <a:ea typeface="Source Code Pro"/>
              <a:cs typeface="Source Code Pro"/>
              <a:sym typeface="Source Code Pro"/>
            </a:endParaRPr>
          </a:p>
        </p:txBody>
      </p:sp>
      <p:pic>
        <p:nvPicPr>
          <p:cNvPr id="184" name="Google Shape;184;p13"/>
          <p:cNvPicPr preferRelativeResize="0"/>
          <p:nvPr/>
        </p:nvPicPr>
        <p:blipFill rotWithShape="1">
          <a:blip r:embed="rId3">
            <a:alphaModFix/>
          </a:blip>
          <a:srcRect b="0" l="0" r="0" t="0"/>
          <a:stretch/>
        </p:blipFill>
        <p:spPr>
          <a:xfrm>
            <a:off x="6096000" y="1188207"/>
            <a:ext cx="4512628" cy="1737873"/>
          </a:xfrm>
          <a:prstGeom prst="rect">
            <a:avLst/>
          </a:prstGeom>
          <a:noFill/>
          <a:ln>
            <a:noFill/>
          </a:ln>
        </p:spPr>
      </p:pic>
      <p:pic>
        <p:nvPicPr>
          <p:cNvPr id="185" name="Google Shape;185;p13"/>
          <p:cNvPicPr preferRelativeResize="0"/>
          <p:nvPr/>
        </p:nvPicPr>
        <p:blipFill rotWithShape="1">
          <a:blip r:embed="rId4">
            <a:alphaModFix/>
          </a:blip>
          <a:srcRect b="0" l="0" r="0" t="0"/>
          <a:stretch/>
        </p:blipFill>
        <p:spPr>
          <a:xfrm>
            <a:off x="6096000" y="3182303"/>
            <a:ext cx="5903742" cy="801743"/>
          </a:xfrm>
          <a:prstGeom prst="rect">
            <a:avLst/>
          </a:prstGeom>
          <a:noFill/>
          <a:ln>
            <a:noFill/>
          </a:ln>
        </p:spPr>
      </p:pic>
      <p:pic>
        <p:nvPicPr>
          <p:cNvPr id="186" name="Google Shape;186;p13"/>
          <p:cNvPicPr preferRelativeResize="0"/>
          <p:nvPr/>
        </p:nvPicPr>
        <p:blipFill rotWithShape="1">
          <a:blip r:embed="rId5">
            <a:alphaModFix/>
          </a:blip>
          <a:srcRect b="0" l="0" r="0" t="0"/>
          <a:stretch/>
        </p:blipFill>
        <p:spPr>
          <a:xfrm>
            <a:off x="6096000" y="4240269"/>
            <a:ext cx="5144086" cy="9798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4E0B2"/>
            </a:gs>
            <a:gs pos="15000">
              <a:srgbClr val="C4E0B2"/>
            </a:gs>
            <a:gs pos="69000">
              <a:srgbClr val="75B54B"/>
            </a:gs>
            <a:gs pos="100000">
              <a:srgbClr val="43672A"/>
            </a:gs>
          </a:gsLst>
          <a:path path="circle">
            <a:fillToRect b="50%" l="50%" r="50%" t="50%"/>
          </a:path>
          <a:tileRect/>
        </a:gradFill>
      </p:bgPr>
    </p:bg>
    <p:spTree>
      <p:nvGrpSpPr>
        <p:cNvPr id="190" name="Shape 190"/>
        <p:cNvGrpSpPr/>
        <p:nvPr/>
      </p:nvGrpSpPr>
      <p:grpSpPr>
        <a:xfrm>
          <a:off x="0" y="0"/>
          <a:ext cx="0" cy="0"/>
          <a:chOff x="0" y="0"/>
          <a:chExt cx="0" cy="0"/>
        </a:xfrm>
      </p:grpSpPr>
      <p:sp>
        <p:nvSpPr>
          <p:cNvPr id="191" name="Google Shape;191;p14"/>
          <p:cNvSpPr/>
          <p:nvPr/>
        </p:nvSpPr>
        <p:spPr>
          <a:xfrm>
            <a:off x="7610622" y="225084"/>
            <a:ext cx="4389120" cy="773722"/>
          </a:xfrm>
          <a:prstGeom prst="roundRect">
            <a:avLst>
              <a:gd fmla="val 16667" name="adj"/>
            </a:avLst>
          </a:prstGeom>
          <a:solidFill>
            <a:srgbClr val="A8D08C"/>
          </a:solidFill>
          <a:ln cap="flat" cmpd="sng" w="12700">
            <a:solidFill>
              <a:srgbClr val="3856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ES" sz="4000">
                <a:solidFill>
                  <a:schemeClr val="lt1"/>
                </a:solidFill>
                <a:latin typeface="Arial"/>
                <a:ea typeface="Arial"/>
                <a:cs typeface="Arial"/>
                <a:sym typeface="Arial"/>
              </a:rPr>
              <a:t>Modularidad y Funciones</a:t>
            </a:r>
            <a:endParaRPr/>
          </a:p>
        </p:txBody>
      </p:sp>
      <p:sp>
        <p:nvSpPr>
          <p:cNvPr id="192" name="Google Shape;192;p14"/>
          <p:cNvSpPr/>
          <p:nvPr/>
        </p:nvSpPr>
        <p:spPr>
          <a:xfrm>
            <a:off x="363415" y="391551"/>
            <a:ext cx="5460609" cy="6149926"/>
          </a:xfrm>
          <a:prstGeom prst="roundRect">
            <a:avLst>
              <a:gd fmla="val 16667" name="adj"/>
            </a:avLst>
          </a:prstGeom>
          <a:solidFill>
            <a:srgbClr val="A8D08C"/>
          </a:solidFill>
          <a:ln cap="flat" cmpd="sng" w="12700">
            <a:solidFill>
              <a:srgbClr val="38562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s-ES" sz="3600">
                <a:solidFill>
                  <a:schemeClr val="dk1"/>
                </a:solidFill>
                <a:latin typeface="Arial"/>
                <a:ea typeface="Arial"/>
                <a:cs typeface="Arial"/>
                <a:sym typeface="Arial"/>
              </a:rPr>
              <a:t>Paso de parámetros por valor.</a:t>
            </a:r>
            <a:endParaRPr/>
          </a:p>
          <a:p>
            <a:pPr indent="0" lvl="0" marL="0" marR="0" rtl="0" algn="l">
              <a:spcBef>
                <a:spcPts val="0"/>
              </a:spcBef>
              <a:spcAft>
                <a:spcPts val="0"/>
              </a:spcAft>
              <a:buNone/>
            </a:pPr>
            <a:r>
              <a:t/>
            </a:r>
            <a:endParaRPr b="1" sz="2000">
              <a:solidFill>
                <a:schemeClr val="dk1"/>
              </a:solidFill>
              <a:latin typeface="Arial"/>
              <a:ea typeface="Arial"/>
              <a:cs typeface="Arial"/>
              <a:sym typeface="Arial"/>
            </a:endParaRPr>
          </a:p>
          <a:p>
            <a:pPr indent="0" lvl="0" marL="0" marR="0" rtl="0" algn="l">
              <a:spcBef>
                <a:spcPts val="0"/>
              </a:spcBef>
              <a:spcAft>
                <a:spcPts val="0"/>
              </a:spcAft>
              <a:buNone/>
            </a:pPr>
            <a:r>
              <a:rPr lang="es-ES" sz="3200">
                <a:solidFill>
                  <a:schemeClr val="dk1"/>
                </a:solidFill>
                <a:latin typeface="Arial"/>
                <a:ea typeface="Arial"/>
                <a:cs typeface="Arial"/>
                <a:sym typeface="Arial"/>
              </a:rPr>
              <a:t>Si modificamos los valores de las variables en la función, como estamos realizando el traspaso, esos valores no varían en el código que lo llama.</a:t>
            </a:r>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es-ES" sz="3200">
                <a:solidFill>
                  <a:schemeClr val="dk1"/>
                </a:solidFill>
                <a:latin typeface="Arial"/>
                <a:ea typeface="Arial"/>
                <a:cs typeface="Arial"/>
                <a:sym typeface="Arial"/>
              </a:rPr>
              <a:t>Mejor lo vemos en un ejemplo.</a:t>
            </a:r>
            <a:endParaRPr/>
          </a:p>
          <a:p>
            <a:pPr indent="0" lvl="0" marL="0" marR="0" rtl="0" algn="l">
              <a:spcBef>
                <a:spcPts val="0"/>
              </a:spcBef>
              <a:spcAft>
                <a:spcPts val="0"/>
              </a:spcAft>
              <a:buNone/>
            </a:pPr>
            <a:r>
              <a:t/>
            </a:r>
            <a:endParaRPr sz="2800">
              <a:solidFill>
                <a:schemeClr val="dk1"/>
              </a:solidFill>
              <a:latin typeface="Source Code Pro"/>
              <a:ea typeface="Source Code Pro"/>
              <a:cs typeface="Source Code Pro"/>
              <a:sym typeface="Source Code Pro"/>
            </a:endParaRPr>
          </a:p>
        </p:txBody>
      </p:sp>
      <p:pic>
        <p:nvPicPr>
          <p:cNvPr id="193" name="Google Shape;193;p14"/>
          <p:cNvPicPr preferRelativeResize="0"/>
          <p:nvPr/>
        </p:nvPicPr>
        <p:blipFill rotWithShape="1">
          <a:blip r:embed="rId3">
            <a:alphaModFix/>
          </a:blip>
          <a:srcRect b="0" l="0" r="0" t="0"/>
          <a:stretch/>
        </p:blipFill>
        <p:spPr>
          <a:xfrm>
            <a:off x="5275092" y="1215243"/>
            <a:ext cx="6724650" cy="1276350"/>
          </a:xfrm>
          <a:prstGeom prst="rect">
            <a:avLst/>
          </a:prstGeom>
          <a:noFill/>
          <a:ln>
            <a:noFill/>
          </a:ln>
        </p:spPr>
      </p:pic>
      <p:pic>
        <p:nvPicPr>
          <p:cNvPr id="194" name="Google Shape;194;p14"/>
          <p:cNvPicPr preferRelativeResize="0"/>
          <p:nvPr/>
        </p:nvPicPr>
        <p:blipFill rotWithShape="1">
          <a:blip r:embed="rId4">
            <a:alphaModFix/>
          </a:blip>
          <a:srcRect b="0" l="0" r="0" t="0"/>
          <a:stretch/>
        </p:blipFill>
        <p:spPr>
          <a:xfrm>
            <a:off x="5275092" y="2519729"/>
            <a:ext cx="6724650" cy="1200150"/>
          </a:xfrm>
          <a:prstGeom prst="rect">
            <a:avLst/>
          </a:prstGeom>
          <a:noFill/>
          <a:ln>
            <a:noFill/>
          </a:ln>
        </p:spPr>
      </p:pic>
      <p:pic>
        <p:nvPicPr>
          <p:cNvPr id="195" name="Google Shape;195;p14"/>
          <p:cNvPicPr preferRelativeResize="0"/>
          <p:nvPr/>
        </p:nvPicPr>
        <p:blipFill rotWithShape="1">
          <a:blip r:embed="rId5">
            <a:alphaModFix/>
          </a:blip>
          <a:srcRect b="0" l="0" r="0" t="0"/>
          <a:stretch/>
        </p:blipFill>
        <p:spPr>
          <a:xfrm>
            <a:off x="5625831" y="3961595"/>
            <a:ext cx="6373911" cy="11651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4E0B2"/>
            </a:gs>
            <a:gs pos="15000">
              <a:srgbClr val="C4E0B2"/>
            </a:gs>
            <a:gs pos="69000">
              <a:srgbClr val="75B54B"/>
            </a:gs>
            <a:gs pos="100000">
              <a:srgbClr val="43672A"/>
            </a:gs>
          </a:gsLst>
          <a:path path="circle">
            <a:fillToRect b="50%" l="50%" r="50%" t="50%"/>
          </a:path>
          <a:tileRect/>
        </a:gradFill>
      </p:bgPr>
    </p:bg>
    <p:spTree>
      <p:nvGrpSpPr>
        <p:cNvPr id="199" name="Shape 199"/>
        <p:cNvGrpSpPr/>
        <p:nvPr/>
      </p:nvGrpSpPr>
      <p:grpSpPr>
        <a:xfrm>
          <a:off x="0" y="0"/>
          <a:ext cx="0" cy="0"/>
          <a:chOff x="0" y="0"/>
          <a:chExt cx="0" cy="0"/>
        </a:xfrm>
      </p:grpSpPr>
      <p:sp>
        <p:nvSpPr>
          <p:cNvPr id="200" name="Google Shape;200;p15"/>
          <p:cNvSpPr/>
          <p:nvPr/>
        </p:nvSpPr>
        <p:spPr>
          <a:xfrm>
            <a:off x="7610622" y="225084"/>
            <a:ext cx="4389120" cy="773722"/>
          </a:xfrm>
          <a:prstGeom prst="roundRect">
            <a:avLst>
              <a:gd fmla="val 16667" name="adj"/>
            </a:avLst>
          </a:prstGeom>
          <a:solidFill>
            <a:srgbClr val="A8D08C"/>
          </a:solidFill>
          <a:ln cap="flat" cmpd="sng" w="12700">
            <a:solidFill>
              <a:srgbClr val="3856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ES" sz="4000">
                <a:solidFill>
                  <a:schemeClr val="lt1"/>
                </a:solidFill>
                <a:latin typeface="Arial"/>
                <a:ea typeface="Arial"/>
                <a:cs typeface="Arial"/>
                <a:sym typeface="Arial"/>
              </a:rPr>
              <a:t>Modularidad y Funciones</a:t>
            </a:r>
            <a:endParaRPr/>
          </a:p>
        </p:txBody>
      </p:sp>
      <p:sp>
        <p:nvSpPr>
          <p:cNvPr id="201" name="Google Shape;201;p15"/>
          <p:cNvSpPr/>
          <p:nvPr/>
        </p:nvSpPr>
        <p:spPr>
          <a:xfrm>
            <a:off x="363415" y="391551"/>
            <a:ext cx="5460609" cy="6149926"/>
          </a:xfrm>
          <a:prstGeom prst="roundRect">
            <a:avLst>
              <a:gd fmla="val 16667" name="adj"/>
            </a:avLst>
          </a:prstGeom>
          <a:solidFill>
            <a:srgbClr val="A8D08C"/>
          </a:solidFill>
          <a:ln cap="flat" cmpd="sng" w="12700">
            <a:solidFill>
              <a:srgbClr val="38562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s-ES" sz="3600">
                <a:solidFill>
                  <a:schemeClr val="dk1"/>
                </a:solidFill>
                <a:latin typeface="Arial"/>
                <a:ea typeface="Arial"/>
                <a:cs typeface="Arial"/>
                <a:sym typeface="Arial"/>
              </a:rPr>
              <a:t>Paso de parámetros por variable (referencia).</a:t>
            </a:r>
            <a:endParaRPr/>
          </a:p>
          <a:p>
            <a:pPr indent="0" lvl="0" marL="0" marR="0" rtl="0" algn="l">
              <a:spcBef>
                <a:spcPts val="0"/>
              </a:spcBef>
              <a:spcAft>
                <a:spcPts val="0"/>
              </a:spcAft>
              <a:buNone/>
            </a:pPr>
            <a:r>
              <a:t/>
            </a:r>
            <a:endParaRPr b="1" sz="1600">
              <a:solidFill>
                <a:schemeClr val="dk1"/>
              </a:solidFill>
              <a:latin typeface="Arial"/>
              <a:ea typeface="Arial"/>
              <a:cs typeface="Arial"/>
              <a:sym typeface="Arial"/>
            </a:endParaRPr>
          </a:p>
          <a:p>
            <a:pPr indent="0" lvl="0" marL="0" marR="0" rtl="0" algn="l">
              <a:spcBef>
                <a:spcPts val="0"/>
              </a:spcBef>
              <a:spcAft>
                <a:spcPts val="0"/>
              </a:spcAft>
              <a:buNone/>
            </a:pPr>
            <a:r>
              <a:rPr lang="es-ES" sz="3200">
                <a:solidFill>
                  <a:schemeClr val="dk1"/>
                </a:solidFill>
                <a:latin typeface="Arial"/>
                <a:ea typeface="Arial"/>
                <a:cs typeface="Arial"/>
                <a:sym typeface="Arial"/>
              </a:rPr>
              <a:t>Si queremos que los valores de las variables que pasamos cambien en la función correspondiente, podemos pasar lo valores por referencia, lo que implica el utilizar la misma zona de memoria, por lo que los cambios sí afectan.</a:t>
            </a:r>
            <a:endParaRPr/>
          </a:p>
          <a:p>
            <a:pPr indent="0" lvl="0" marL="0" marR="0" rtl="0" algn="l">
              <a:spcBef>
                <a:spcPts val="0"/>
              </a:spcBef>
              <a:spcAft>
                <a:spcPts val="0"/>
              </a:spcAft>
              <a:buNone/>
            </a:pPr>
            <a:r>
              <a:t/>
            </a:r>
            <a:endParaRPr sz="2800">
              <a:solidFill>
                <a:schemeClr val="dk1"/>
              </a:solidFill>
              <a:latin typeface="Source Code Pro"/>
              <a:ea typeface="Source Code Pro"/>
              <a:cs typeface="Source Code Pro"/>
              <a:sym typeface="Source Code Pro"/>
            </a:endParaRPr>
          </a:p>
        </p:txBody>
      </p:sp>
      <p:pic>
        <p:nvPicPr>
          <p:cNvPr id="202" name="Google Shape;202;p15"/>
          <p:cNvPicPr preferRelativeResize="0"/>
          <p:nvPr/>
        </p:nvPicPr>
        <p:blipFill rotWithShape="1">
          <a:blip r:embed="rId3">
            <a:alphaModFix/>
          </a:blip>
          <a:srcRect b="0" l="0" r="0" t="0"/>
          <a:stretch/>
        </p:blipFill>
        <p:spPr>
          <a:xfrm>
            <a:off x="5303667" y="2476572"/>
            <a:ext cx="6696075" cy="1285875"/>
          </a:xfrm>
          <a:prstGeom prst="rect">
            <a:avLst/>
          </a:prstGeom>
          <a:noFill/>
          <a:ln>
            <a:noFill/>
          </a:ln>
        </p:spPr>
      </p:pic>
      <p:pic>
        <p:nvPicPr>
          <p:cNvPr id="203" name="Google Shape;203;p15"/>
          <p:cNvPicPr preferRelativeResize="0"/>
          <p:nvPr/>
        </p:nvPicPr>
        <p:blipFill rotWithShape="1">
          <a:blip r:embed="rId4">
            <a:alphaModFix/>
          </a:blip>
          <a:srcRect b="0" l="0" r="0" t="0"/>
          <a:stretch/>
        </p:blipFill>
        <p:spPr>
          <a:xfrm>
            <a:off x="5303667" y="3865832"/>
            <a:ext cx="6696074" cy="1141816"/>
          </a:xfrm>
          <a:prstGeom prst="rect">
            <a:avLst/>
          </a:prstGeom>
          <a:noFill/>
          <a:ln>
            <a:noFill/>
          </a:ln>
        </p:spPr>
      </p:pic>
      <p:pic>
        <p:nvPicPr>
          <p:cNvPr id="204" name="Google Shape;204;p15"/>
          <p:cNvPicPr preferRelativeResize="0"/>
          <p:nvPr/>
        </p:nvPicPr>
        <p:blipFill rotWithShape="1">
          <a:blip r:embed="rId5">
            <a:alphaModFix/>
          </a:blip>
          <a:srcRect b="0" l="0" r="0" t="0"/>
          <a:stretch/>
        </p:blipFill>
        <p:spPr>
          <a:xfrm>
            <a:off x="6096000" y="5111033"/>
            <a:ext cx="5903741" cy="108336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4E0B2"/>
            </a:gs>
            <a:gs pos="15000">
              <a:srgbClr val="C4E0B2"/>
            </a:gs>
            <a:gs pos="69000">
              <a:srgbClr val="75B54B"/>
            </a:gs>
            <a:gs pos="100000">
              <a:srgbClr val="43672A"/>
            </a:gs>
          </a:gsLst>
          <a:path path="circle">
            <a:fillToRect b="50%" l="50%" r="50%" t="50%"/>
          </a:path>
          <a:tileRect/>
        </a:gradFill>
      </p:bgPr>
    </p:bg>
    <p:spTree>
      <p:nvGrpSpPr>
        <p:cNvPr id="208" name="Shape 208"/>
        <p:cNvGrpSpPr/>
        <p:nvPr/>
      </p:nvGrpSpPr>
      <p:grpSpPr>
        <a:xfrm>
          <a:off x="0" y="0"/>
          <a:ext cx="0" cy="0"/>
          <a:chOff x="0" y="0"/>
          <a:chExt cx="0" cy="0"/>
        </a:xfrm>
      </p:grpSpPr>
      <p:sp>
        <p:nvSpPr>
          <p:cNvPr id="209" name="Google Shape;209;p16"/>
          <p:cNvSpPr/>
          <p:nvPr/>
        </p:nvSpPr>
        <p:spPr>
          <a:xfrm>
            <a:off x="7610622" y="225084"/>
            <a:ext cx="4389120" cy="773722"/>
          </a:xfrm>
          <a:prstGeom prst="roundRect">
            <a:avLst>
              <a:gd fmla="val 16667" name="adj"/>
            </a:avLst>
          </a:prstGeom>
          <a:solidFill>
            <a:srgbClr val="A8D08C"/>
          </a:solidFill>
          <a:ln cap="flat" cmpd="sng" w="12700">
            <a:solidFill>
              <a:srgbClr val="3856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ES" sz="4000">
                <a:solidFill>
                  <a:schemeClr val="lt1"/>
                </a:solidFill>
                <a:latin typeface="Arial"/>
                <a:ea typeface="Arial"/>
                <a:cs typeface="Arial"/>
                <a:sym typeface="Arial"/>
              </a:rPr>
              <a:t>Modularidad y Funciones</a:t>
            </a:r>
            <a:endParaRPr/>
          </a:p>
        </p:txBody>
      </p:sp>
      <p:sp>
        <p:nvSpPr>
          <p:cNvPr id="210" name="Google Shape;210;p16"/>
          <p:cNvSpPr/>
          <p:nvPr/>
        </p:nvSpPr>
        <p:spPr>
          <a:xfrm>
            <a:off x="363415" y="391551"/>
            <a:ext cx="5460609" cy="6149926"/>
          </a:xfrm>
          <a:prstGeom prst="roundRect">
            <a:avLst>
              <a:gd fmla="val 16667" name="adj"/>
            </a:avLst>
          </a:prstGeom>
          <a:solidFill>
            <a:srgbClr val="A8D08C"/>
          </a:solidFill>
          <a:ln cap="flat" cmpd="sng" w="12700">
            <a:solidFill>
              <a:srgbClr val="38562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s-ES" sz="3600">
                <a:solidFill>
                  <a:schemeClr val="dk1"/>
                </a:solidFill>
                <a:latin typeface="Arial"/>
                <a:ea typeface="Arial"/>
                <a:cs typeface="Arial"/>
                <a:sym typeface="Arial"/>
              </a:rPr>
              <a:t>Devolver valores.</a:t>
            </a:r>
            <a:endParaRPr/>
          </a:p>
          <a:p>
            <a:pPr indent="0" lvl="0" marL="0" marR="0" rtl="0" algn="l">
              <a:spcBef>
                <a:spcPts val="0"/>
              </a:spcBef>
              <a:spcAft>
                <a:spcPts val="0"/>
              </a:spcAft>
              <a:buNone/>
            </a:pPr>
            <a:r>
              <a:t/>
            </a:r>
            <a:endParaRPr b="1" sz="3600">
              <a:solidFill>
                <a:schemeClr val="dk1"/>
              </a:solidFill>
              <a:latin typeface="Arial"/>
              <a:ea typeface="Arial"/>
              <a:cs typeface="Arial"/>
              <a:sym typeface="Arial"/>
            </a:endParaRPr>
          </a:p>
          <a:p>
            <a:pPr indent="0" lvl="0" marL="0" marR="0" rtl="0" algn="l">
              <a:spcBef>
                <a:spcPts val="0"/>
              </a:spcBef>
              <a:spcAft>
                <a:spcPts val="0"/>
              </a:spcAft>
              <a:buNone/>
            </a:pPr>
            <a:r>
              <a:rPr lang="es-ES" sz="3200">
                <a:solidFill>
                  <a:schemeClr val="dk1"/>
                </a:solidFill>
                <a:latin typeface="Arial"/>
                <a:ea typeface="Arial"/>
                <a:cs typeface="Arial"/>
                <a:sym typeface="Arial"/>
              </a:rPr>
              <a:t>En muchos casos, en lugar de querer cambiar un valor del programa, queremos que nos devuelva un resultado que podamos necesitar o tratar.</a:t>
            </a:r>
            <a:endParaRPr/>
          </a:p>
          <a:p>
            <a:pPr indent="0" lvl="0" marL="0" marR="0" rtl="0" algn="l">
              <a:spcBef>
                <a:spcPts val="0"/>
              </a:spcBef>
              <a:spcAft>
                <a:spcPts val="0"/>
              </a:spcAft>
              <a:buNone/>
            </a:pPr>
            <a:r>
              <a:t/>
            </a:r>
            <a:endParaRPr sz="3200">
              <a:solidFill>
                <a:schemeClr val="dk1"/>
              </a:solidFill>
              <a:latin typeface="Arial"/>
              <a:ea typeface="Arial"/>
              <a:cs typeface="Arial"/>
              <a:sym typeface="Arial"/>
            </a:endParaRPr>
          </a:p>
          <a:p>
            <a:pPr indent="0" lvl="0" marL="0" marR="0" rtl="0" algn="l">
              <a:spcBef>
                <a:spcPts val="0"/>
              </a:spcBef>
              <a:spcAft>
                <a:spcPts val="0"/>
              </a:spcAft>
              <a:buNone/>
            </a:pPr>
            <a:r>
              <a:rPr lang="es-ES" sz="3200">
                <a:solidFill>
                  <a:schemeClr val="dk1"/>
                </a:solidFill>
                <a:latin typeface="Arial"/>
                <a:ea typeface="Arial"/>
                <a:cs typeface="Arial"/>
                <a:sym typeface="Arial"/>
              </a:rPr>
              <a:t>Veamos un claro ejemplo.</a:t>
            </a:r>
            <a:endParaRPr sz="2800">
              <a:solidFill>
                <a:schemeClr val="dk1"/>
              </a:solidFill>
              <a:latin typeface="Source Code Pro"/>
              <a:ea typeface="Source Code Pro"/>
              <a:cs typeface="Source Code Pro"/>
              <a:sym typeface="Source Code Pro"/>
            </a:endParaRPr>
          </a:p>
          <a:p>
            <a:pPr indent="0" lvl="0" marL="0" marR="0" rtl="0" algn="l">
              <a:spcBef>
                <a:spcPts val="0"/>
              </a:spcBef>
              <a:spcAft>
                <a:spcPts val="0"/>
              </a:spcAft>
              <a:buNone/>
            </a:pPr>
            <a:r>
              <a:t/>
            </a:r>
            <a:endParaRPr sz="2800">
              <a:solidFill>
                <a:schemeClr val="dk1"/>
              </a:solidFill>
              <a:latin typeface="Source Code Pro"/>
              <a:ea typeface="Source Code Pro"/>
              <a:cs typeface="Source Code Pro"/>
              <a:sym typeface="Source Code Pro"/>
            </a:endParaRPr>
          </a:p>
        </p:txBody>
      </p:sp>
      <p:pic>
        <p:nvPicPr>
          <p:cNvPr id="211" name="Google Shape;211;p16"/>
          <p:cNvPicPr preferRelativeResize="0"/>
          <p:nvPr/>
        </p:nvPicPr>
        <p:blipFill rotWithShape="1">
          <a:blip r:embed="rId3">
            <a:alphaModFix/>
          </a:blip>
          <a:srcRect b="0" l="0" r="0" t="0"/>
          <a:stretch/>
        </p:blipFill>
        <p:spPr>
          <a:xfrm>
            <a:off x="5369828" y="1133327"/>
            <a:ext cx="6629914" cy="3443327"/>
          </a:xfrm>
          <a:prstGeom prst="rect">
            <a:avLst/>
          </a:prstGeom>
          <a:noFill/>
          <a:ln>
            <a:noFill/>
          </a:ln>
        </p:spPr>
      </p:pic>
      <p:pic>
        <p:nvPicPr>
          <p:cNvPr id="212" name="Google Shape;212;p16"/>
          <p:cNvPicPr preferRelativeResize="0"/>
          <p:nvPr/>
        </p:nvPicPr>
        <p:blipFill rotWithShape="1">
          <a:blip r:embed="rId4">
            <a:alphaModFix/>
          </a:blip>
          <a:srcRect b="0" l="0" r="0" t="0"/>
          <a:stretch/>
        </p:blipFill>
        <p:spPr>
          <a:xfrm>
            <a:off x="5369828" y="4689097"/>
            <a:ext cx="3877994" cy="1739936"/>
          </a:xfrm>
          <a:prstGeom prst="rect">
            <a:avLst/>
          </a:prstGeom>
          <a:noFill/>
          <a:ln>
            <a:noFill/>
          </a:ln>
        </p:spPr>
      </p:pic>
      <p:pic>
        <p:nvPicPr>
          <p:cNvPr id="213" name="Google Shape;213;p16"/>
          <p:cNvPicPr preferRelativeResize="0"/>
          <p:nvPr/>
        </p:nvPicPr>
        <p:blipFill rotWithShape="1">
          <a:blip r:embed="rId5">
            <a:alphaModFix/>
          </a:blip>
          <a:srcRect b="0" l="0" r="0" t="0"/>
          <a:stretch/>
        </p:blipFill>
        <p:spPr>
          <a:xfrm>
            <a:off x="7962315" y="5755668"/>
            <a:ext cx="4037428" cy="78580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4E0B2"/>
            </a:gs>
            <a:gs pos="15000">
              <a:srgbClr val="C4E0B2"/>
            </a:gs>
            <a:gs pos="69000">
              <a:srgbClr val="75B54B"/>
            </a:gs>
            <a:gs pos="100000">
              <a:srgbClr val="43672A"/>
            </a:gs>
          </a:gsLst>
          <a:path path="circle">
            <a:fillToRect b="50%" l="50%" r="50%" t="50%"/>
          </a:path>
          <a:tileRect/>
        </a:gradFill>
      </p:bgPr>
    </p:bg>
    <p:spTree>
      <p:nvGrpSpPr>
        <p:cNvPr id="217" name="Shape 217"/>
        <p:cNvGrpSpPr/>
        <p:nvPr/>
      </p:nvGrpSpPr>
      <p:grpSpPr>
        <a:xfrm>
          <a:off x="0" y="0"/>
          <a:ext cx="0" cy="0"/>
          <a:chOff x="0" y="0"/>
          <a:chExt cx="0" cy="0"/>
        </a:xfrm>
      </p:grpSpPr>
      <p:sp>
        <p:nvSpPr>
          <p:cNvPr id="218" name="Google Shape;218;p17"/>
          <p:cNvSpPr/>
          <p:nvPr/>
        </p:nvSpPr>
        <p:spPr>
          <a:xfrm>
            <a:off x="7610622" y="225084"/>
            <a:ext cx="4389120" cy="773722"/>
          </a:xfrm>
          <a:prstGeom prst="roundRect">
            <a:avLst>
              <a:gd fmla="val 16667" name="adj"/>
            </a:avLst>
          </a:prstGeom>
          <a:solidFill>
            <a:srgbClr val="A8D08C"/>
          </a:solidFill>
          <a:ln cap="flat" cmpd="sng" w="12700">
            <a:solidFill>
              <a:srgbClr val="3856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ES" sz="4000">
                <a:solidFill>
                  <a:schemeClr val="lt1"/>
                </a:solidFill>
                <a:latin typeface="Arial"/>
                <a:ea typeface="Arial"/>
                <a:cs typeface="Arial"/>
                <a:sym typeface="Arial"/>
              </a:rPr>
              <a:t>Modularidad y Funciones</a:t>
            </a:r>
            <a:endParaRPr/>
          </a:p>
        </p:txBody>
      </p:sp>
      <p:sp>
        <p:nvSpPr>
          <p:cNvPr id="219" name="Google Shape;219;p17"/>
          <p:cNvSpPr/>
          <p:nvPr/>
        </p:nvSpPr>
        <p:spPr>
          <a:xfrm>
            <a:off x="363415" y="391551"/>
            <a:ext cx="5460609" cy="6149926"/>
          </a:xfrm>
          <a:prstGeom prst="roundRect">
            <a:avLst>
              <a:gd fmla="val 16667" name="adj"/>
            </a:avLst>
          </a:prstGeom>
          <a:solidFill>
            <a:srgbClr val="A8D08C"/>
          </a:solidFill>
          <a:ln cap="flat" cmpd="sng" w="12700">
            <a:solidFill>
              <a:srgbClr val="38562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s-ES" sz="3600">
                <a:solidFill>
                  <a:schemeClr val="dk1"/>
                </a:solidFill>
                <a:latin typeface="Arial"/>
                <a:ea typeface="Arial"/>
                <a:cs typeface="Arial"/>
                <a:sym typeface="Arial"/>
              </a:rPr>
              <a:t>Recursividad.</a:t>
            </a:r>
            <a:endParaRPr/>
          </a:p>
          <a:p>
            <a:pPr indent="0" lvl="0" marL="0" marR="0" rtl="0" algn="l">
              <a:spcBef>
                <a:spcPts val="0"/>
              </a:spcBef>
              <a:spcAft>
                <a:spcPts val="0"/>
              </a:spcAft>
              <a:buNone/>
            </a:pPr>
            <a:r>
              <a:t/>
            </a:r>
            <a:endParaRPr b="1" sz="3600">
              <a:solidFill>
                <a:schemeClr val="dk1"/>
              </a:solidFill>
              <a:latin typeface="Arial"/>
              <a:ea typeface="Arial"/>
              <a:cs typeface="Arial"/>
              <a:sym typeface="Arial"/>
            </a:endParaRPr>
          </a:p>
          <a:p>
            <a:pPr indent="0" lvl="0" marL="0" marR="0" rtl="0" algn="l">
              <a:spcBef>
                <a:spcPts val="0"/>
              </a:spcBef>
              <a:spcAft>
                <a:spcPts val="0"/>
              </a:spcAft>
              <a:buNone/>
            </a:pPr>
            <a:r>
              <a:rPr lang="es-ES" sz="3200">
                <a:solidFill>
                  <a:schemeClr val="dk1"/>
                </a:solidFill>
                <a:latin typeface="Arial"/>
                <a:ea typeface="Arial"/>
                <a:cs typeface="Arial"/>
                <a:sym typeface="Arial"/>
              </a:rPr>
              <a:t>Son un tipo de funciones en las que, las reiteradas llamadas a su ejecución, conllevan la resolución del problema. </a:t>
            </a:r>
            <a:endParaRPr sz="3200">
              <a:solidFill>
                <a:schemeClr val="dk1"/>
              </a:solidFill>
              <a:latin typeface="Arial"/>
              <a:ea typeface="Arial"/>
              <a:cs typeface="Arial"/>
              <a:sym typeface="Arial"/>
            </a:endParaRPr>
          </a:p>
          <a:p>
            <a:pPr indent="0" lvl="0" marL="0" marR="0" rtl="0" algn="l">
              <a:spcBef>
                <a:spcPts val="0"/>
              </a:spcBef>
              <a:spcAft>
                <a:spcPts val="0"/>
              </a:spcAft>
              <a:buNone/>
            </a:pPr>
            <a:r>
              <a:rPr lang="es-ES" sz="3200">
                <a:solidFill>
                  <a:schemeClr val="dk1"/>
                </a:solidFill>
              </a:rPr>
              <a:t>El if sería el caso base y el else sería el caso general</a:t>
            </a:r>
            <a:endParaRPr sz="3200">
              <a:solidFill>
                <a:schemeClr val="dk1"/>
              </a:solidFill>
            </a:endParaRPr>
          </a:p>
          <a:p>
            <a:pPr indent="0" lvl="0" marL="0" marR="0" rtl="0" algn="l">
              <a:spcBef>
                <a:spcPts val="0"/>
              </a:spcBef>
              <a:spcAft>
                <a:spcPts val="0"/>
              </a:spcAft>
              <a:buNone/>
            </a:pPr>
            <a:r>
              <a:t/>
            </a:r>
            <a:endParaRPr sz="2800">
              <a:solidFill>
                <a:schemeClr val="dk1"/>
              </a:solidFill>
              <a:latin typeface="Source Code Pro"/>
              <a:ea typeface="Source Code Pro"/>
              <a:cs typeface="Source Code Pro"/>
              <a:sym typeface="Source Code Pro"/>
            </a:endParaRPr>
          </a:p>
        </p:txBody>
      </p:sp>
      <p:pic>
        <p:nvPicPr>
          <p:cNvPr id="220" name="Google Shape;220;p17"/>
          <p:cNvPicPr preferRelativeResize="0"/>
          <p:nvPr/>
        </p:nvPicPr>
        <p:blipFill rotWithShape="1">
          <a:blip r:embed="rId3">
            <a:alphaModFix/>
          </a:blip>
          <a:srcRect b="0" l="0" r="0" t="0"/>
          <a:stretch/>
        </p:blipFill>
        <p:spPr>
          <a:xfrm>
            <a:off x="5383676" y="1306170"/>
            <a:ext cx="6616065" cy="1137462"/>
          </a:xfrm>
          <a:prstGeom prst="rect">
            <a:avLst/>
          </a:prstGeom>
          <a:noFill/>
          <a:ln>
            <a:noFill/>
          </a:ln>
        </p:spPr>
      </p:pic>
      <p:pic>
        <p:nvPicPr>
          <p:cNvPr id="221" name="Google Shape;221;p17"/>
          <p:cNvPicPr preferRelativeResize="0"/>
          <p:nvPr/>
        </p:nvPicPr>
        <p:blipFill rotWithShape="1">
          <a:blip r:embed="rId4">
            <a:alphaModFix/>
          </a:blip>
          <a:srcRect b="0" l="0" r="0" t="0"/>
          <a:stretch/>
        </p:blipFill>
        <p:spPr>
          <a:xfrm>
            <a:off x="7459394" y="2624980"/>
            <a:ext cx="4540347" cy="1608040"/>
          </a:xfrm>
          <a:prstGeom prst="rect">
            <a:avLst/>
          </a:prstGeom>
          <a:noFill/>
          <a:ln>
            <a:noFill/>
          </a:ln>
        </p:spPr>
      </p:pic>
      <p:pic>
        <p:nvPicPr>
          <p:cNvPr id="222" name="Google Shape;222;p17"/>
          <p:cNvPicPr preferRelativeResize="0"/>
          <p:nvPr/>
        </p:nvPicPr>
        <p:blipFill rotWithShape="1">
          <a:blip r:embed="rId5">
            <a:alphaModFix/>
          </a:blip>
          <a:srcRect b="0" l="0" r="0" t="0"/>
          <a:stretch/>
        </p:blipFill>
        <p:spPr>
          <a:xfrm>
            <a:off x="7781411" y="4414368"/>
            <a:ext cx="4218330" cy="53269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4E0B2"/>
            </a:gs>
            <a:gs pos="15000">
              <a:srgbClr val="C4E0B2"/>
            </a:gs>
            <a:gs pos="69000">
              <a:srgbClr val="75B54B"/>
            </a:gs>
            <a:gs pos="100000">
              <a:srgbClr val="43672A"/>
            </a:gs>
          </a:gsLst>
          <a:path path="circle">
            <a:fillToRect b="50%" l="50%" r="50%" t="50%"/>
          </a:path>
          <a:tileRect/>
        </a:gradFill>
      </p:bgPr>
    </p:bg>
    <p:spTree>
      <p:nvGrpSpPr>
        <p:cNvPr id="226" name="Shape 226"/>
        <p:cNvGrpSpPr/>
        <p:nvPr/>
      </p:nvGrpSpPr>
      <p:grpSpPr>
        <a:xfrm>
          <a:off x="0" y="0"/>
          <a:ext cx="0" cy="0"/>
          <a:chOff x="0" y="0"/>
          <a:chExt cx="0" cy="0"/>
        </a:xfrm>
      </p:grpSpPr>
      <p:sp>
        <p:nvSpPr>
          <p:cNvPr id="227" name="Google Shape;227;p18"/>
          <p:cNvSpPr/>
          <p:nvPr/>
        </p:nvSpPr>
        <p:spPr>
          <a:xfrm>
            <a:off x="7610622" y="225084"/>
            <a:ext cx="4389120" cy="773722"/>
          </a:xfrm>
          <a:prstGeom prst="roundRect">
            <a:avLst>
              <a:gd fmla="val 16667" name="adj"/>
            </a:avLst>
          </a:prstGeom>
          <a:solidFill>
            <a:srgbClr val="A8D08C"/>
          </a:solidFill>
          <a:ln cap="flat" cmpd="sng" w="12700">
            <a:solidFill>
              <a:srgbClr val="3856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ES" sz="4000">
                <a:solidFill>
                  <a:schemeClr val="lt1"/>
                </a:solidFill>
                <a:latin typeface="Arial"/>
                <a:ea typeface="Arial"/>
                <a:cs typeface="Arial"/>
                <a:sym typeface="Arial"/>
              </a:rPr>
              <a:t>Modularidad y Funciones</a:t>
            </a:r>
            <a:endParaRPr/>
          </a:p>
        </p:txBody>
      </p:sp>
      <p:sp>
        <p:nvSpPr>
          <p:cNvPr id="228" name="Google Shape;228;p18"/>
          <p:cNvSpPr/>
          <p:nvPr/>
        </p:nvSpPr>
        <p:spPr>
          <a:xfrm>
            <a:off x="363415" y="391551"/>
            <a:ext cx="5460609" cy="6149926"/>
          </a:xfrm>
          <a:prstGeom prst="roundRect">
            <a:avLst>
              <a:gd fmla="val 16667" name="adj"/>
            </a:avLst>
          </a:prstGeom>
          <a:solidFill>
            <a:srgbClr val="A8D08C"/>
          </a:solidFill>
          <a:ln cap="flat" cmpd="sng" w="12700">
            <a:solidFill>
              <a:srgbClr val="38562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s-ES" sz="3600">
                <a:solidFill>
                  <a:schemeClr val="dk1"/>
                </a:solidFill>
                <a:latin typeface="Arial"/>
                <a:ea typeface="Arial"/>
                <a:cs typeface="Arial"/>
                <a:sym typeface="Arial"/>
              </a:rPr>
              <a:t>Añadir ficheros de código a nuestro proyecto.</a:t>
            </a:r>
            <a:endParaRPr/>
          </a:p>
          <a:p>
            <a:pPr indent="0" lvl="0" marL="0" marR="0" rtl="0" algn="l">
              <a:spcBef>
                <a:spcPts val="0"/>
              </a:spcBef>
              <a:spcAft>
                <a:spcPts val="0"/>
              </a:spcAft>
              <a:buNone/>
            </a:pPr>
            <a:r>
              <a:t/>
            </a:r>
            <a:endParaRPr b="1" sz="3600">
              <a:solidFill>
                <a:schemeClr val="dk1"/>
              </a:solidFill>
              <a:latin typeface="Arial"/>
              <a:ea typeface="Arial"/>
              <a:cs typeface="Arial"/>
              <a:sym typeface="Arial"/>
            </a:endParaRPr>
          </a:p>
          <a:p>
            <a:pPr indent="0" lvl="0" marL="0" marR="0" rtl="0" algn="l">
              <a:spcBef>
                <a:spcPts val="0"/>
              </a:spcBef>
              <a:spcAft>
                <a:spcPts val="0"/>
              </a:spcAft>
              <a:buNone/>
            </a:pPr>
            <a:r>
              <a:rPr lang="es-ES" sz="3200">
                <a:solidFill>
                  <a:schemeClr val="dk1"/>
                </a:solidFill>
                <a:latin typeface="Arial"/>
                <a:ea typeface="Arial"/>
                <a:cs typeface="Arial"/>
                <a:sym typeface="Arial"/>
              </a:rPr>
              <a:t>Podemos colocar las funciones en una clase que depositemos en un fichero que incluyamos a nuestro proyecto.</a:t>
            </a:r>
            <a:endParaRPr/>
          </a:p>
          <a:p>
            <a:pPr indent="0" lvl="0" marL="0" marR="0" rtl="0" algn="l">
              <a:spcBef>
                <a:spcPts val="0"/>
              </a:spcBef>
              <a:spcAft>
                <a:spcPts val="0"/>
              </a:spcAft>
              <a:buNone/>
            </a:pPr>
            <a:r>
              <a:t/>
            </a:r>
            <a:endParaRPr sz="2800">
              <a:solidFill>
                <a:schemeClr val="dk1"/>
              </a:solidFill>
              <a:latin typeface="Source Code Pro"/>
              <a:ea typeface="Source Code Pro"/>
              <a:cs typeface="Source Code Pro"/>
              <a:sym typeface="Source Code Pro"/>
            </a:endParaRPr>
          </a:p>
        </p:txBody>
      </p:sp>
      <p:pic>
        <p:nvPicPr>
          <p:cNvPr id="229" name="Google Shape;229;p18"/>
          <p:cNvPicPr preferRelativeResize="0"/>
          <p:nvPr/>
        </p:nvPicPr>
        <p:blipFill rotWithShape="1">
          <a:blip r:embed="rId3">
            <a:alphaModFix/>
          </a:blip>
          <a:srcRect b="0" l="0" r="0" t="0"/>
          <a:stretch/>
        </p:blipFill>
        <p:spPr>
          <a:xfrm>
            <a:off x="5948436" y="1114572"/>
            <a:ext cx="2886075" cy="1562100"/>
          </a:xfrm>
          <a:prstGeom prst="rect">
            <a:avLst/>
          </a:prstGeom>
          <a:noFill/>
          <a:ln>
            <a:noFill/>
          </a:ln>
        </p:spPr>
      </p:pic>
      <p:pic>
        <p:nvPicPr>
          <p:cNvPr id="230" name="Google Shape;230;p18"/>
          <p:cNvPicPr preferRelativeResize="0"/>
          <p:nvPr/>
        </p:nvPicPr>
        <p:blipFill rotWithShape="1">
          <a:blip r:embed="rId4">
            <a:alphaModFix/>
          </a:blip>
          <a:srcRect b="0" l="0" r="0" t="0"/>
          <a:stretch/>
        </p:blipFill>
        <p:spPr>
          <a:xfrm>
            <a:off x="7086673" y="2003620"/>
            <a:ext cx="3495675" cy="2200275"/>
          </a:xfrm>
          <a:prstGeom prst="rect">
            <a:avLst/>
          </a:prstGeom>
          <a:noFill/>
          <a:ln>
            <a:noFill/>
          </a:ln>
        </p:spPr>
      </p:pic>
      <p:pic>
        <p:nvPicPr>
          <p:cNvPr id="231" name="Google Shape;231;p18"/>
          <p:cNvPicPr preferRelativeResize="0"/>
          <p:nvPr/>
        </p:nvPicPr>
        <p:blipFill rotWithShape="1">
          <a:blip r:embed="rId5">
            <a:alphaModFix/>
          </a:blip>
          <a:srcRect b="0" l="0" r="0" t="0"/>
          <a:stretch/>
        </p:blipFill>
        <p:spPr>
          <a:xfrm>
            <a:off x="8783594" y="3838429"/>
            <a:ext cx="3248025" cy="685800"/>
          </a:xfrm>
          <a:prstGeom prst="rect">
            <a:avLst/>
          </a:prstGeom>
          <a:noFill/>
          <a:ln>
            <a:noFill/>
          </a:ln>
        </p:spPr>
      </p:pic>
      <p:pic>
        <p:nvPicPr>
          <p:cNvPr id="232" name="Google Shape;232;p18"/>
          <p:cNvPicPr preferRelativeResize="0"/>
          <p:nvPr/>
        </p:nvPicPr>
        <p:blipFill rotWithShape="1">
          <a:blip r:embed="rId6">
            <a:alphaModFix/>
          </a:blip>
          <a:srcRect b="0" l="0" r="0" t="0"/>
          <a:stretch/>
        </p:blipFill>
        <p:spPr>
          <a:xfrm>
            <a:off x="5521281" y="4590903"/>
            <a:ext cx="6524625" cy="1152525"/>
          </a:xfrm>
          <a:prstGeom prst="rect">
            <a:avLst/>
          </a:prstGeom>
          <a:noFill/>
          <a:ln>
            <a:noFill/>
          </a:ln>
        </p:spPr>
      </p:pic>
      <p:pic>
        <p:nvPicPr>
          <p:cNvPr id="233" name="Google Shape;233;p18"/>
          <p:cNvPicPr preferRelativeResize="0"/>
          <p:nvPr/>
        </p:nvPicPr>
        <p:blipFill rotWithShape="1">
          <a:blip r:embed="rId7">
            <a:alphaModFix/>
          </a:blip>
          <a:srcRect b="0" l="0" r="0" t="0"/>
          <a:stretch/>
        </p:blipFill>
        <p:spPr>
          <a:xfrm>
            <a:off x="6821443" y="5858241"/>
            <a:ext cx="1962150" cy="485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4E0B2"/>
            </a:gs>
            <a:gs pos="15000">
              <a:srgbClr val="C4E0B2"/>
            </a:gs>
            <a:gs pos="69000">
              <a:srgbClr val="75B54B"/>
            </a:gs>
            <a:gs pos="100000">
              <a:srgbClr val="43672A"/>
            </a:gs>
          </a:gsLst>
          <a:path path="circle">
            <a:fillToRect b="50%" l="50%" r="50%" t="50%"/>
          </a:path>
          <a:tileRect/>
        </a:gradFill>
      </p:bgPr>
    </p:bg>
    <p:spTree>
      <p:nvGrpSpPr>
        <p:cNvPr id="237" name="Shape 237"/>
        <p:cNvGrpSpPr/>
        <p:nvPr/>
      </p:nvGrpSpPr>
      <p:grpSpPr>
        <a:xfrm>
          <a:off x="0" y="0"/>
          <a:ext cx="0" cy="0"/>
          <a:chOff x="0" y="0"/>
          <a:chExt cx="0" cy="0"/>
        </a:xfrm>
      </p:grpSpPr>
      <p:sp>
        <p:nvSpPr>
          <p:cNvPr id="238" name="Google Shape;238;p19"/>
          <p:cNvSpPr/>
          <p:nvPr/>
        </p:nvSpPr>
        <p:spPr>
          <a:xfrm>
            <a:off x="7610622" y="225084"/>
            <a:ext cx="4389120" cy="773722"/>
          </a:xfrm>
          <a:prstGeom prst="roundRect">
            <a:avLst>
              <a:gd fmla="val 16667" name="adj"/>
            </a:avLst>
          </a:prstGeom>
          <a:solidFill>
            <a:srgbClr val="A8D08C"/>
          </a:solidFill>
          <a:ln cap="flat" cmpd="sng" w="12700">
            <a:solidFill>
              <a:srgbClr val="3856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ES" sz="4000">
                <a:solidFill>
                  <a:schemeClr val="lt1"/>
                </a:solidFill>
                <a:latin typeface="Arial"/>
                <a:ea typeface="Arial"/>
                <a:cs typeface="Arial"/>
                <a:sym typeface="Arial"/>
              </a:rPr>
              <a:t>Modularidad y Funciones</a:t>
            </a:r>
            <a:endParaRPr/>
          </a:p>
        </p:txBody>
      </p:sp>
      <p:sp>
        <p:nvSpPr>
          <p:cNvPr id="239" name="Google Shape;239;p19"/>
          <p:cNvSpPr/>
          <p:nvPr/>
        </p:nvSpPr>
        <p:spPr>
          <a:xfrm>
            <a:off x="363415" y="391551"/>
            <a:ext cx="5460609" cy="6149926"/>
          </a:xfrm>
          <a:prstGeom prst="roundRect">
            <a:avLst>
              <a:gd fmla="val 16667" name="adj"/>
            </a:avLst>
          </a:prstGeom>
          <a:solidFill>
            <a:srgbClr val="A8D08C"/>
          </a:solidFill>
          <a:ln cap="flat" cmpd="sng" w="12700">
            <a:solidFill>
              <a:srgbClr val="38562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s-ES" sz="3600">
                <a:solidFill>
                  <a:schemeClr val="dk1"/>
                </a:solidFill>
                <a:latin typeface="Arial"/>
                <a:ea typeface="Arial"/>
                <a:cs typeface="Arial"/>
                <a:sym typeface="Arial"/>
              </a:rPr>
              <a:t>Añadir ficheros de código a nuestro proyecto.</a:t>
            </a:r>
            <a:endParaRPr/>
          </a:p>
          <a:p>
            <a:pPr indent="0" lvl="0" marL="0" marR="0" rtl="0" algn="l">
              <a:spcBef>
                <a:spcPts val="0"/>
              </a:spcBef>
              <a:spcAft>
                <a:spcPts val="0"/>
              </a:spcAft>
              <a:buNone/>
            </a:pPr>
            <a:r>
              <a:t/>
            </a:r>
            <a:endParaRPr b="1" sz="3600">
              <a:solidFill>
                <a:schemeClr val="dk1"/>
              </a:solidFill>
              <a:latin typeface="Arial"/>
              <a:ea typeface="Arial"/>
              <a:cs typeface="Arial"/>
              <a:sym typeface="Arial"/>
            </a:endParaRPr>
          </a:p>
          <a:p>
            <a:pPr indent="0" lvl="0" marL="0" marR="0" rtl="0" algn="l">
              <a:spcBef>
                <a:spcPts val="0"/>
              </a:spcBef>
              <a:spcAft>
                <a:spcPts val="0"/>
              </a:spcAft>
              <a:buNone/>
            </a:pPr>
            <a:r>
              <a:rPr lang="es-ES" sz="3200">
                <a:solidFill>
                  <a:schemeClr val="dk1"/>
                </a:solidFill>
                <a:latin typeface="Arial"/>
                <a:ea typeface="Arial"/>
                <a:cs typeface="Arial"/>
                <a:sym typeface="Arial"/>
              </a:rPr>
              <a:t>Podemos colocar las funciones en una clase que depositemos en un fichero que incluyamos a nuestro proyecto.</a:t>
            </a:r>
            <a:endParaRPr/>
          </a:p>
          <a:p>
            <a:pPr indent="0" lvl="0" marL="0" marR="0" rtl="0" algn="l">
              <a:spcBef>
                <a:spcPts val="0"/>
              </a:spcBef>
              <a:spcAft>
                <a:spcPts val="0"/>
              </a:spcAft>
              <a:buNone/>
            </a:pPr>
            <a:r>
              <a:t/>
            </a:r>
            <a:endParaRPr sz="2800">
              <a:solidFill>
                <a:schemeClr val="dk1"/>
              </a:solidFill>
              <a:latin typeface="Source Code Pro"/>
              <a:ea typeface="Source Code Pro"/>
              <a:cs typeface="Source Code Pro"/>
              <a:sym typeface="Source Code Pro"/>
            </a:endParaRPr>
          </a:p>
        </p:txBody>
      </p:sp>
      <p:pic>
        <p:nvPicPr>
          <p:cNvPr id="240" name="Google Shape;240;p19"/>
          <p:cNvPicPr preferRelativeResize="0"/>
          <p:nvPr/>
        </p:nvPicPr>
        <p:blipFill rotWithShape="1">
          <a:blip r:embed="rId3">
            <a:alphaModFix/>
          </a:blip>
          <a:srcRect b="0" l="0" r="0" t="0"/>
          <a:stretch/>
        </p:blipFill>
        <p:spPr>
          <a:xfrm>
            <a:off x="6096000" y="1104386"/>
            <a:ext cx="4467225" cy="3495675"/>
          </a:xfrm>
          <a:prstGeom prst="rect">
            <a:avLst/>
          </a:prstGeom>
          <a:noFill/>
          <a:ln>
            <a:noFill/>
          </a:ln>
        </p:spPr>
      </p:pic>
      <p:pic>
        <p:nvPicPr>
          <p:cNvPr id="241" name="Google Shape;241;p19"/>
          <p:cNvPicPr preferRelativeResize="0"/>
          <p:nvPr/>
        </p:nvPicPr>
        <p:blipFill rotWithShape="1">
          <a:blip r:embed="rId4">
            <a:alphaModFix/>
          </a:blip>
          <a:srcRect b="0" l="0" r="0" t="0"/>
          <a:stretch/>
        </p:blipFill>
        <p:spPr>
          <a:xfrm>
            <a:off x="6976257" y="4705640"/>
            <a:ext cx="3586968" cy="200483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4E0B2"/>
            </a:gs>
            <a:gs pos="15000">
              <a:srgbClr val="C4E0B2"/>
            </a:gs>
            <a:gs pos="69000">
              <a:srgbClr val="75B54B"/>
            </a:gs>
            <a:gs pos="100000">
              <a:srgbClr val="43672A"/>
            </a:gs>
          </a:gsLst>
          <a:path path="circle">
            <a:fillToRect b="50%" l="50%" r="50%" t="50%"/>
          </a:path>
          <a:tileRect/>
        </a:gradFill>
      </p:bgPr>
    </p:bg>
    <p:spTree>
      <p:nvGrpSpPr>
        <p:cNvPr id="89" name="Shape 89"/>
        <p:cNvGrpSpPr/>
        <p:nvPr/>
      </p:nvGrpSpPr>
      <p:grpSpPr>
        <a:xfrm>
          <a:off x="0" y="0"/>
          <a:ext cx="0" cy="0"/>
          <a:chOff x="0" y="0"/>
          <a:chExt cx="0" cy="0"/>
        </a:xfrm>
      </p:grpSpPr>
      <p:sp>
        <p:nvSpPr>
          <p:cNvPr id="90" name="Google Shape;90;p2"/>
          <p:cNvSpPr/>
          <p:nvPr/>
        </p:nvSpPr>
        <p:spPr>
          <a:xfrm>
            <a:off x="7610622" y="225084"/>
            <a:ext cx="4389120" cy="773722"/>
          </a:xfrm>
          <a:prstGeom prst="roundRect">
            <a:avLst>
              <a:gd fmla="val 16667" name="adj"/>
            </a:avLst>
          </a:prstGeom>
          <a:solidFill>
            <a:srgbClr val="A8D08C"/>
          </a:solidFill>
          <a:ln cap="flat" cmpd="sng" w="12700">
            <a:solidFill>
              <a:srgbClr val="3856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s-ES" sz="4000" u="none" cap="none" strike="noStrike">
                <a:solidFill>
                  <a:schemeClr val="lt1"/>
                </a:solidFill>
                <a:latin typeface="Arial"/>
                <a:ea typeface="Arial"/>
                <a:cs typeface="Arial"/>
                <a:sym typeface="Arial"/>
              </a:rPr>
              <a:t>Modularidad y Funciones</a:t>
            </a:r>
            <a:endParaRPr/>
          </a:p>
        </p:txBody>
      </p:sp>
      <p:sp>
        <p:nvSpPr>
          <p:cNvPr id="91" name="Google Shape;91;p2"/>
          <p:cNvSpPr/>
          <p:nvPr/>
        </p:nvSpPr>
        <p:spPr>
          <a:xfrm>
            <a:off x="363415" y="391551"/>
            <a:ext cx="5460609" cy="6149926"/>
          </a:xfrm>
          <a:prstGeom prst="roundRect">
            <a:avLst>
              <a:gd fmla="val 16667" name="adj"/>
            </a:avLst>
          </a:prstGeom>
          <a:solidFill>
            <a:srgbClr val="A8D08C"/>
          </a:solidFill>
          <a:ln cap="flat" cmpd="sng" w="12700">
            <a:solidFill>
              <a:srgbClr val="3856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s-ES" sz="3600" u="none" cap="none" strike="noStrike">
                <a:solidFill>
                  <a:schemeClr val="dk1"/>
                </a:solidFill>
                <a:latin typeface="Arial"/>
                <a:ea typeface="Arial"/>
                <a:cs typeface="Arial"/>
                <a:sym typeface="Arial"/>
              </a:rPr>
              <a:t>Definición Modularidad:</a:t>
            </a:r>
            <a:endParaRPr/>
          </a:p>
          <a:p>
            <a:pPr indent="0" lvl="0" marL="0" marR="0" rtl="0" algn="l">
              <a:spcBef>
                <a:spcPts val="0"/>
              </a:spcBef>
              <a:spcAft>
                <a:spcPts val="0"/>
              </a:spcAft>
              <a:buNone/>
            </a:pPr>
            <a:r>
              <a:t/>
            </a:r>
            <a:endParaRPr sz="2800">
              <a:solidFill>
                <a:schemeClr val="dk1"/>
              </a:solidFill>
              <a:latin typeface="Arial"/>
              <a:ea typeface="Arial"/>
              <a:cs typeface="Arial"/>
              <a:sym typeface="Arial"/>
            </a:endParaRPr>
          </a:p>
          <a:p>
            <a:pPr indent="0" lvl="0" marL="0" marR="0" rtl="0" algn="l">
              <a:spcBef>
                <a:spcPts val="0"/>
              </a:spcBef>
              <a:spcAft>
                <a:spcPts val="0"/>
              </a:spcAft>
              <a:buNone/>
            </a:pPr>
            <a:r>
              <a:rPr lang="es-ES" sz="2800">
                <a:solidFill>
                  <a:schemeClr val="dk1"/>
                </a:solidFill>
                <a:latin typeface="Arial"/>
                <a:ea typeface="Arial"/>
                <a:cs typeface="Arial"/>
                <a:sym typeface="Arial"/>
              </a:rPr>
              <a:t>Propiedad que permite subdividir una aplicación en partes más pequeñas (llamadas módulos), cada una de las cuales debe ser tan independiente como sea posible de la aplicación en sí y de las restantes partes.</a:t>
            </a:r>
            <a:endParaRPr/>
          </a:p>
          <a:p>
            <a:pPr indent="0" lvl="0" marL="0" marR="0" rtl="0" algn="l">
              <a:spcBef>
                <a:spcPts val="0"/>
              </a:spcBef>
              <a:spcAft>
                <a:spcPts val="0"/>
              </a:spcAft>
              <a:buNone/>
            </a:pPr>
            <a:r>
              <a:t/>
            </a:r>
            <a:endParaRPr sz="2800">
              <a:solidFill>
                <a:schemeClr val="dk1"/>
              </a:solidFill>
              <a:latin typeface="Arial"/>
              <a:ea typeface="Arial"/>
              <a:cs typeface="Arial"/>
              <a:sym typeface="Arial"/>
            </a:endParaRPr>
          </a:p>
          <a:p>
            <a:pPr indent="0" lvl="0" marL="0" marR="0" rtl="0" algn="l">
              <a:spcBef>
                <a:spcPts val="0"/>
              </a:spcBef>
              <a:spcAft>
                <a:spcPts val="0"/>
              </a:spcAft>
              <a:buNone/>
            </a:pPr>
            <a:r>
              <a:rPr lang="es-ES" sz="2800">
                <a:solidFill>
                  <a:schemeClr val="dk1"/>
                </a:solidFill>
                <a:latin typeface="Arial"/>
                <a:ea typeface="Arial"/>
                <a:cs typeface="Arial"/>
                <a:sym typeface="Arial"/>
              </a:rPr>
              <a:t>La unión de todas las partes es lo que forma la aplicación.</a:t>
            </a:r>
            <a:endParaRPr/>
          </a:p>
        </p:txBody>
      </p:sp>
      <p:pic>
        <p:nvPicPr>
          <p:cNvPr id="92" name="Google Shape;92;p2"/>
          <p:cNvPicPr preferRelativeResize="0"/>
          <p:nvPr/>
        </p:nvPicPr>
        <p:blipFill rotWithShape="1">
          <a:blip r:embed="rId3">
            <a:alphaModFix/>
          </a:blip>
          <a:srcRect b="0" l="0" r="0" t="0"/>
          <a:stretch/>
        </p:blipFill>
        <p:spPr>
          <a:xfrm>
            <a:off x="6880639" y="1550033"/>
            <a:ext cx="4064026" cy="3832961"/>
          </a:xfrm>
          <a:prstGeom prst="roundRect">
            <a:avLst>
              <a:gd fmla="val 16667" name="adj"/>
            </a:avLst>
          </a:prstGeom>
          <a:noFill/>
          <a:ln cap="flat" cmpd="sng" w="9525">
            <a:solidFill>
              <a:srgbClr val="385623"/>
            </a:solidFill>
            <a:prstDash val="solid"/>
            <a:round/>
            <a:headEnd len="sm" w="sm" type="none"/>
            <a:tailEnd len="sm" w="sm" type="none"/>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4E0B2"/>
            </a:gs>
            <a:gs pos="15000">
              <a:srgbClr val="C4E0B2"/>
            </a:gs>
            <a:gs pos="69000">
              <a:srgbClr val="75B54B"/>
            </a:gs>
            <a:gs pos="100000">
              <a:srgbClr val="43672A"/>
            </a:gs>
          </a:gsLst>
          <a:path path="circle">
            <a:fillToRect b="50%" l="50%" r="50%" t="50%"/>
          </a:path>
          <a:tileRect/>
        </a:gradFill>
      </p:bgPr>
    </p:bg>
    <p:spTree>
      <p:nvGrpSpPr>
        <p:cNvPr id="245" name="Shape 245"/>
        <p:cNvGrpSpPr/>
        <p:nvPr/>
      </p:nvGrpSpPr>
      <p:grpSpPr>
        <a:xfrm>
          <a:off x="0" y="0"/>
          <a:ext cx="0" cy="0"/>
          <a:chOff x="0" y="0"/>
          <a:chExt cx="0" cy="0"/>
        </a:xfrm>
      </p:grpSpPr>
      <p:sp>
        <p:nvSpPr>
          <p:cNvPr id="246" name="Google Shape;246;p20"/>
          <p:cNvSpPr/>
          <p:nvPr/>
        </p:nvSpPr>
        <p:spPr>
          <a:xfrm>
            <a:off x="7610622" y="225084"/>
            <a:ext cx="4389120" cy="773722"/>
          </a:xfrm>
          <a:prstGeom prst="roundRect">
            <a:avLst>
              <a:gd fmla="val 16667" name="adj"/>
            </a:avLst>
          </a:prstGeom>
          <a:solidFill>
            <a:srgbClr val="A8D08C"/>
          </a:solidFill>
          <a:ln cap="flat" cmpd="sng" w="12700">
            <a:solidFill>
              <a:srgbClr val="3856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ES" sz="4000">
                <a:solidFill>
                  <a:schemeClr val="lt1"/>
                </a:solidFill>
                <a:latin typeface="Arial"/>
                <a:ea typeface="Arial"/>
                <a:cs typeface="Arial"/>
                <a:sym typeface="Arial"/>
              </a:rPr>
              <a:t>Tipo de proyectos</a:t>
            </a:r>
            <a:endParaRPr/>
          </a:p>
        </p:txBody>
      </p:sp>
      <p:sp>
        <p:nvSpPr>
          <p:cNvPr id="247" name="Google Shape;247;p20"/>
          <p:cNvSpPr/>
          <p:nvPr/>
        </p:nvSpPr>
        <p:spPr>
          <a:xfrm>
            <a:off x="363415" y="391551"/>
            <a:ext cx="5460609" cy="6149926"/>
          </a:xfrm>
          <a:prstGeom prst="roundRect">
            <a:avLst>
              <a:gd fmla="val 16667" name="adj"/>
            </a:avLst>
          </a:prstGeom>
          <a:solidFill>
            <a:srgbClr val="A8D08C"/>
          </a:solidFill>
          <a:ln cap="flat" cmpd="sng" w="12700">
            <a:solidFill>
              <a:srgbClr val="38562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s-ES" sz="3600">
                <a:solidFill>
                  <a:schemeClr val="dk1"/>
                </a:solidFill>
                <a:latin typeface="Arial"/>
                <a:ea typeface="Arial"/>
                <a:cs typeface="Arial"/>
                <a:sym typeface="Arial"/>
              </a:rPr>
              <a:t>Tipo de proyecto.</a:t>
            </a:r>
            <a:endParaRPr/>
          </a:p>
          <a:p>
            <a:pPr indent="0" lvl="0" marL="0" marR="0" rtl="0" algn="l">
              <a:spcBef>
                <a:spcPts val="0"/>
              </a:spcBef>
              <a:spcAft>
                <a:spcPts val="0"/>
              </a:spcAft>
              <a:buNone/>
            </a:pPr>
            <a:r>
              <a:t/>
            </a:r>
            <a:endParaRPr b="1" sz="1800">
              <a:solidFill>
                <a:schemeClr val="dk1"/>
              </a:solidFill>
              <a:latin typeface="Arial"/>
              <a:ea typeface="Arial"/>
              <a:cs typeface="Arial"/>
              <a:sym typeface="Arial"/>
            </a:endParaRPr>
          </a:p>
          <a:p>
            <a:pPr indent="0" lvl="0" marL="0" marR="0" rtl="0" algn="l">
              <a:spcBef>
                <a:spcPts val="0"/>
              </a:spcBef>
              <a:spcAft>
                <a:spcPts val="0"/>
              </a:spcAft>
              <a:buNone/>
            </a:pPr>
            <a:r>
              <a:rPr lang="es-ES" sz="3200">
                <a:solidFill>
                  <a:schemeClr val="dk1"/>
                </a:solidFill>
                <a:latin typeface="Arial"/>
                <a:ea typeface="Arial"/>
                <a:cs typeface="Arial"/>
                <a:sym typeface="Arial"/>
              </a:rPr>
              <a:t>Hasta ahora hemos utilizado proyectos de .NET Core para realizar nuestro programas.</a:t>
            </a:r>
            <a:endParaRPr/>
          </a:p>
          <a:p>
            <a:pPr indent="0" lvl="0" marL="0" marR="0" rtl="0" algn="l">
              <a:spcBef>
                <a:spcPts val="0"/>
              </a:spcBef>
              <a:spcAft>
                <a:spcPts val="0"/>
              </a:spcAft>
              <a:buNone/>
            </a:pPr>
            <a:r>
              <a:rPr lang="es-ES" sz="3200">
                <a:solidFill>
                  <a:schemeClr val="dk1"/>
                </a:solidFill>
                <a:latin typeface="Arial"/>
                <a:ea typeface="Arial"/>
                <a:cs typeface="Arial"/>
                <a:sym typeface="Arial"/>
              </a:rPr>
              <a:t>Este tipo de proyecto es mediante Lenguaje Compilado.</a:t>
            </a:r>
            <a:endParaRPr/>
          </a:p>
          <a:p>
            <a:pPr indent="0" lvl="0" marL="0" marR="0" rtl="0" algn="l">
              <a:spcBef>
                <a:spcPts val="0"/>
              </a:spcBef>
              <a:spcAft>
                <a:spcPts val="0"/>
              </a:spcAft>
              <a:buNone/>
            </a:pPr>
            <a:r>
              <a:rPr lang="es-ES" sz="3200">
                <a:solidFill>
                  <a:schemeClr val="dk1"/>
                </a:solidFill>
                <a:latin typeface="Arial"/>
                <a:ea typeface="Arial"/>
                <a:cs typeface="Arial"/>
                <a:sym typeface="Arial"/>
              </a:rPr>
              <a:t>Cada vez que se ejecuta el código, se elabora una solución completa.</a:t>
            </a:r>
            <a:endParaRPr/>
          </a:p>
          <a:p>
            <a:pPr indent="0" lvl="0" marL="0" marR="0" rtl="0" algn="l">
              <a:spcBef>
                <a:spcPts val="0"/>
              </a:spcBef>
              <a:spcAft>
                <a:spcPts val="0"/>
              </a:spcAft>
              <a:buNone/>
            </a:pPr>
            <a:r>
              <a:t/>
            </a:r>
            <a:endParaRPr sz="2800">
              <a:solidFill>
                <a:schemeClr val="dk1"/>
              </a:solidFill>
              <a:latin typeface="Source Code Pro"/>
              <a:ea typeface="Source Code Pro"/>
              <a:cs typeface="Source Code Pro"/>
              <a:sym typeface="Source Code Pro"/>
            </a:endParaRPr>
          </a:p>
        </p:txBody>
      </p:sp>
      <p:pic>
        <p:nvPicPr>
          <p:cNvPr id="248" name="Google Shape;248;p20"/>
          <p:cNvPicPr preferRelativeResize="0"/>
          <p:nvPr/>
        </p:nvPicPr>
        <p:blipFill rotWithShape="1">
          <a:blip r:embed="rId3">
            <a:alphaModFix/>
          </a:blip>
          <a:srcRect b="0" l="0" r="0" t="0"/>
          <a:stretch/>
        </p:blipFill>
        <p:spPr>
          <a:xfrm>
            <a:off x="6095999" y="1332672"/>
            <a:ext cx="5732585" cy="403620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4E0B2"/>
            </a:gs>
            <a:gs pos="15000">
              <a:srgbClr val="C4E0B2"/>
            </a:gs>
            <a:gs pos="69000">
              <a:srgbClr val="75B54B"/>
            </a:gs>
            <a:gs pos="100000">
              <a:srgbClr val="43672A"/>
            </a:gs>
          </a:gsLst>
          <a:path path="circle">
            <a:fillToRect b="50%" l="50%" r="50%" t="50%"/>
          </a:path>
          <a:tileRect/>
        </a:gradFill>
      </p:bgPr>
    </p:bg>
    <p:spTree>
      <p:nvGrpSpPr>
        <p:cNvPr id="252" name="Shape 252"/>
        <p:cNvGrpSpPr/>
        <p:nvPr/>
      </p:nvGrpSpPr>
      <p:grpSpPr>
        <a:xfrm>
          <a:off x="0" y="0"/>
          <a:ext cx="0" cy="0"/>
          <a:chOff x="0" y="0"/>
          <a:chExt cx="0" cy="0"/>
        </a:xfrm>
      </p:grpSpPr>
      <p:sp>
        <p:nvSpPr>
          <p:cNvPr id="253" name="Google Shape;253;p21"/>
          <p:cNvSpPr/>
          <p:nvPr/>
        </p:nvSpPr>
        <p:spPr>
          <a:xfrm>
            <a:off x="7610622" y="225084"/>
            <a:ext cx="4389120" cy="773722"/>
          </a:xfrm>
          <a:prstGeom prst="roundRect">
            <a:avLst>
              <a:gd fmla="val 16667" name="adj"/>
            </a:avLst>
          </a:prstGeom>
          <a:solidFill>
            <a:srgbClr val="A8D08C"/>
          </a:solidFill>
          <a:ln cap="flat" cmpd="sng" w="12700">
            <a:solidFill>
              <a:srgbClr val="3856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ES" sz="4000">
                <a:solidFill>
                  <a:schemeClr val="lt1"/>
                </a:solidFill>
                <a:latin typeface="Arial"/>
                <a:ea typeface="Arial"/>
                <a:cs typeface="Arial"/>
                <a:sym typeface="Arial"/>
              </a:rPr>
              <a:t>Tipo de proyectos</a:t>
            </a:r>
            <a:endParaRPr/>
          </a:p>
        </p:txBody>
      </p:sp>
      <p:sp>
        <p:nvSpPr>
          <p:cNvPr id="254" name="Google Shape;254;p21"/>
          <p:cNvSpPr/>
          <p:nvPr/>
        </p:nvSpPr>
        <p:spPr>
          <a:xfrm>
            <a:off x="363415" y="391551"/>
            <a:ext cx="5460609" cy="6149926"/>
          </a:xfrm>
          <a:prstGeom prst="roundRect">
            <a:avLst>
              <a:gd fmla="val 16667" name="adj"/>
            </a:avLst>
          </a:prstGeom>
          <a:solidFill>
            <a:srgbClr val="A8D08C"/>
          </a:solidFill>
          <a:ln cap="flat" cmpd="sng" w="12700">
            <a:solidFill>
              <a:srgbClr val="38562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s-ES" sz="3600">
                <a:solidFill>
                  <a:schemeClr val="dk1"/>
                </a:solidFill>
                <a:latin typeface="Arial"/>
                <a:ea typeface="Arial"/>
                <a:cs typeface="Arial"/>
                <a:sym typeface="Arial"/>
              </a:rPr>
              <a:t>Tipo de proyecto.</a:t>
            </a:r>
            <a:endParaRPr/>
          </a:p>
          <a:p>
            <a:pPr indent="0" lvl="0" marL="0" marR="0" rtl="0" algn="l">
              <a:spcBef>
                <a:spcPts val="0"/>
              </a:spcBef>
              <a:spcAft>
                <a:spcPts val="0"/>
              </a:spcAft>
              <a:buNone/>
            </a:pPr>
            <a:r>
              <a:t/>
            </a:r>
            <a:endParaRPr b="1" sz="1800">
              <a:solidFill>
                <a:schemeClr val="dk1"/>
              </a:solidFill>
              <a:latin typeface="Arial"/>
              <a:ea typeface="Arial"/>
              <a:cs typeface="Arial"/>
              <a:sym typeface="Arial"/>
            </a:endParaRPr>
          </a:p>
          <a:p>
            <a:pPr indent="0" lvl="0" marL="0" marR="0" rtl="0" algn="l">
              <a:spcBef>
                <a:spcPts val="0"/>
              </a:spcBef>
              <a:spcAft>
                <a:spcPts val="0"/>
              </a:spcAft>
              <a:buNone/>
            </a:pPr>
            <a:r>
              <a:rPr lang="es-ES" sz="3200">
                <a:solidFill>
                  <a:schemeClr val="dk1"/>
                </a:solidFill>
                <a:latin typeface="Arial"/>
                <a:ea typeface="Arial"/>
                <a:cs typeface="Arial"/>
                <a:sym typeface="Arial"/>
              </a:rPr>
              <a:t>Ahora pasaremos a proyectos .NET Framework, que son proyectos interpretados. Cada línea se compila en tiempo de ejecución cuando se necesite.</a:t>
            </a:r>
            <a:endParaRPr sz="2800">
              <a:solidFill>
                <a:schemeClr val="dk1"/>
              </a:solidFill>
              <a:latin typeface="Source Code Pro"/>
              <a:ea typeface="Source Code Pro"/>
              <a:cs typeface="Source Code Pro"/>
              <a:sym typeface="Source Code Pro"/>
            </a:endParaRPr>
          </a:p>
        </p:txBody>
      </p:sp>
      <p:pic>
        <p:nvPicPr>
          <p:cNvPr id="255" name="Google Shape;255;p21"/>
          <p:cNvPicPr preferRelativeResize="0"/>
          <p:nvPr/>
        </p:nvPicPr>
        <p:blipFill rotWithShape="1">
          <a:blip r:embed="rId3">
            <a:alphaModFix/>
          </a:blip>
          <a:srcRect b="0" l="0" r="0" t="0"/>
          <a:stretch/>
        </p:blipFill>
        <p:spPr>
          <a:xfrm>
            <a:off x="6171482" y="1348616"/>
            <a:ext cx="5828260" cy="389924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4E0B2"/>
            </a:gs>
            <a:gs pos="15000">
              <a:srgbClr val="C4E0B2"/>
            </a:gs>
            <a:gs pos="69000">
              <a:srgbClr val="75B54B"/>
            </a:gs>
            <a:gs pos="100000">
              <a:srgbClr val="43672A"/>
            </a:gs>
          </a:gsLst>
          <a:path path="circle">
            <a:fillToRect b="50%" l="50%" r="50%" t="50%"/>
          </a:path>
          <a:tileRect/>
        </a:gradFill>
      </p:bgPr>
    </p:bg>
    <p:spTree>
      <p:nvGrpSpPr>
        <p:cNvPr id="259" name="Shape 259"/>
        <p:cNvGrpSpPr/>
        <p:nvPr/>
      </p:nvGrpSpPr>
      <p:grpSpPr>
        <a:xfrm>
          <a:off x="0" y="0"/>
          <a:ext cx="0" cy="0"/>
          <a:chOff x="0" y="0"/>
          <a:chExt cx="0" cy="0"/>
        </a:xfrm>
      </p:grpSpPr>
      <p:sp>
        <p:nvSpPr>
          <p:cNvPr id="260" name="Google Shape;260;p22"/>
          <p:cNvSpPr/>
          <p:nvPr/>
        </p:nvSpPr>
        <p:spPr>
          <a:xfrm>
            <a:off x="7610622" y="225084"/>
            <a:ext cx="4389120" cy="773722"/>
          </a:xfrm>
          <a:prstGeom prst="roundRect">
            <a:avLst>
              <a:gd fmla="val 16667" name="adj"/>
            </a:avLst>
          </a:prstGeom>
          <a:solidFill>
            <a:srgbClr val="A8D08C"/>
          </a:solidFill>
          <a:ln cap="flat" cmpd="sng" w="12700">
            <a:solidFill>
              <a:srgbClr val="3856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ES" sz="4000">
                <a:solidFill>
                  <a:schemeClr val="lt1"/>
                </a:solidFill>
                <a:latin typeface="Arial"/>
                <a:ea typeface="Arial"/>
                <a:cs typeface="Arial"/>
                <a:sym typeface="Arial"/>
              </a:rPr>
              <a:t>Tipo de proyectos</a:t>
            </a:r>
            <a:endParaRPr/>
          </a:p>
        </p:txBody>
      </p:sp>
      <p:sp>
        <p:nvSpPr>
          <p:cNvPr id="261" name="Google Shape;261;p22"/>
          <p:cNvSpPr/>
          <p:nvPr/>
        </p:nvSpPr>
        <p:spPr>
          <a:xfrm>
            <a:off x="363415" y="391551"/>
            <a:ext cx="5460609" cy="6149926"/>
          </a:xfrm>
          <a:prstGeom prst="roundRect">
            <a:avLst>
              <a:gd fmla="val 16667" name="adj"/>
            </a:avLst>
          </a:prstGeom>
          <a:solidFill>
            <a:srgbClr val="A8D08C"/>
          </a:solidFill>
          <a:ln cap="flat" cmpd="sng" w="12700">
            <a:solidFill>
              <a:srgbClr val="38562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s-ES" sz="3600">
                <a:solidFill>
                  <a:schemeClr val="dk1"/>
                </a:solidFill>
                <a:latin typeface="Arial"/>
                <a:ea typeface="Arial"/>
                <a:cs typeface="Arial"/>
                <a:sym typeface="Arial"/>
              </a:rPr>
              <a:t>Tipo de proyecto.</a:t>
            </a:r>
            <a:endParaRPr/>
          </a:p>
          <a:p>
            <a:pPr indent="0" lvl="0" marL="0" marR="0" rtl="0" algn="l">
              <a:spcBef>
                <a:spcPts val="0"/>
              </a:spcBef>
              <a:spcAft>
                <a:spcPts val="0"/>
              </a:spcAft>
              <a:buNone/>
            </a:pPr>
            <a:r>
              <a:t/>
            </a:r>
            <a:endParaRPr b="1" sz="1800">
              <a:solidFill>
                <a:schemeClr val="dk1"/>
              </a:solidFill>
              <a:latin typeface="Arial"/>
              <a:ea typeface="Arial"/>
              <a:cs typeface="Arial"/>
              <a:sym typeface="Arial"/>
            </a:endParaRPr>
          </a:p>
          <a:p>
            <a:pPr indent="0" lvl="0" marL="0" marR="0" rtl="0" algn="l">
              <a:spcBef>
                <a:spcPts val="0"/>
              </a:spcBef>
              <a:spcAft>
                <a:spcPts val="0"/>
              </a:spcAft>
              <a:buNone/>
            </a:pPr>
            <a:r>
              <a:rPr lang="es-ES" sz="3200">
                <a:solidFill>
                  <a:schemeClr val="dk1"/>
                </a:solidFill>
                <a:latin typeface="Arial"/>
                <a:ea typeface="Arial"/>
                <a:cs typeface="Arial"/>
                <a:sym typeface="Arial"/>
              </a:rPr>
              <a:t>Generamos el nuevo proyecto e incluimos el código de alguno de los ejemplos realizados. Todo lo realizado hasta este momento es compatible con este proyecto.</a:t>
            </a:r>
            <a:endParaRPr sz="2800">
              <a:solidFill>
                <a:schemeClr val="dk1"/>
              </a:solidFill>
              <a:latin typeface="Source Code Pro"/>
              <a:ea typeface="Source Code Pro"/>
              <a:cs typeface="Source Code Pro"/>
              <a:sym typeface="Source Code Pro"/>
            </a:endParaRPr>
          </a:p>
        </p:txBody>
      </p:sp>
      <p:pic>
        <p:nvPicPr>
          <p:cNvPr id="262" name="Google Shape;262;p22"/>
          <p:cNvPicPr preferRelativeResize="0"/>
          <p:nvPr/>
        </p:nvPicPr>
        <p:blipFill rotWithShape="1">
          <a:blip r:embed="rId3">
            <a:alphaModFix/>
          </a:blip>
          <a:srcRect b="0" l="0" r="0" t="0"/>
          <a:stretch/>
        </p:blipFill>
        <p:spPr>
          <a:xfrm>
            <a:off x="6096000" y="1268688"/>
            <a:ext cx="3800475" cy="2809875"/>
          </a:xfrm>
          <a:prstGeom prst="rect">
            <a:avLst/>
          </a:prstGeom>
          <a:noFill/>
          <a:ln>
            <a:noFill/>
          </a:ln>
        </p:spPr>
      </p:pic>
      <p:pic>
        <p:nvPicPr>
          <p:cNvPr id="263" name="Google Shape;263;p22"/>
          <p:cNvPicPr preferRelativeResize="0"/>
          <p:nvPr/>
        </p:nvPicPr>
        <p:blipFill rotWithShape="1">
          <a:blip r:embed="rId4">
            <a:alphaModFix/>
          </a:blip>
          <a:srcRect b="0" l="0" r="0" t="0"/>
          <a:stretch/>
        </p:blipFill>
        <p:spPr>
          <a:xfrm>
            <a:off x="7355458" y="3224085"/>
            <a:ext cx="4644284" cy="255386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4E0B2"/>
            </a:gs>
            <a:gs pos="15000">
              <a:srgbClr val="C4E0B2"/>
            </a:gs>
            <a:gs pos="69000">
              <a:srgbClr val="75B54B"/>
            </a:gs>
            <a:gs pos="100000">
              <a:srgbClr val="43672A"/>
            </a:gs>
          </a:gsLst>
          <a:path path="circle">
            <a:fillToRect b="50%" l="50%" r="50%" t="50%"/>
          </a:path>
          <a:tileRect/>
        </a:gradFill>
      </p:bgPr>
    </p:bg>
    <p:spTree>
      <p:nvGrpSpPr>
        <p:cNvPr id="267" name="Shape 267"/>
        <p:cNvGrpSpPr/>
        <p:nvPr/>
      </p:nvGrpSpPr>
      <p:grpSpPr>
        <a:xfrm>
          <a:off x="0" y="0"/>
          <a:ext cx="0" cy="0"/>
          <a:chOff x="0" y="0"/>
          <a:chExt cx="0" cy="0"/>
        </a:xfrm>
      </p:grpSpPr>
      <p:sp>
        <p:nvSpPr>
          <p:cNvPr id="268" name="Google Shape;268;p23"/>
          <p:cNvSpPr/>
          <p:nvPr/>
        </p:nvSpPr>
        <p:spPr>
          <a:xfrm>
            <a:off x="7610622" y="225084"/>
            <a:ext cx="4389120" cy="773722"/>
          </a:xfrm>
          <a:prstGeom prst="roundRect">
            <a:avLst>
              <a:gd fmla="val 16667" name="adj"/>
            </a:avLst>
          </a:prstGeom>
          <a:solidFill>
            <a:srgbClr val="A8D08C"/>
          </a:solidFill>
          <a:ln cap="flat" cmpd="sng" w="12700">
            <a:solidFill>
              <a:srgbClr val="3856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ES" sz="4000">
                <a:solidFill>
                  <a:schemeClr val="lt1"/>
                </a:solidFill>
                <a:latin typeface="Arial"/>
                <a:ea typeface="Arial"/>
                <a:cs typeface="Arial"/>
                <a:sym typeface="Arial"/>
              </a:rPr>
              <a:t>Tipo de proyectos</a:t>
            </a:r>
            <a:endParaRPr/>
          </a:p>
        </p:txBody>
      </p:sp>
      <p:sp>
        <p:nvSpPr>
          <p:cNvPr id="269" name="Google Shape;269;p23"/>
          <p:cNvSpPr/>
          <p:nvPr/>
        </p:nvSpPr>
        <p:spPr>
          <a:xfrm>
            <a:off x="363415" y="430740"/>
            <a:ext cx="5460609" cy="6149926"/>
          </a:xfrm>
          <a:prstGeom prst="roundRect">
            <a:avLst>
              <a:gd fmla="val 16667" name="adj"/>
            </a:avLst>
          </a:prstGeom>
          <a:solidFill>
            <a:srgbClr val="A8D08C"/>
          </a:solidFill>
          <a:ln cap="flat" cmpd="sng" w="12700">
            <a:solidFill>
              <a:srgbClr val="38562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s-ES" sz="3600">
                <a:solidFill>
                  <a:schemeClr val="dk1"/>
                </a:solidFill>
                <a:latin typeface="Arial"/>
                <a:ea typeface="Arial"/>
                <a:cs typeface="Arial"/>
                <a:sym typeface="Arial"/>
              </a:rPr>
              <a:t>Tipo de proyecto.</a:t>
            </a:r>
            <a:endParaRPr/>
          </a:p>
          <a:p>
            <a:pPr indent="0" lvl="0" marL="0" marR="0" rtl="0" algn="l">
              <a:spcBef>
                <a:spcPts val="0"/>
              </a:spcBef>
              <a:spcAft>
                <a:spcPts val="0"/>
              </a:spcAft>
              <a:buNone/>
            </a:pPr>
            <a:r>
              <a:t/>
            </a:r>
            <a:endParaRPr b="1" sz="1800">
              <a:solidFill>
                <a:schemeClr val="dk1"/>
              </a:solidFill>
              <a:latin typeface="Arial"/>
              <a:ea typeface="Arial"/>
              <a:cs typeface="Arial"/>
              <a:sym typeface="Arial"/>
            </a:endParaRPr>
          </a:p>
          <a:p>
            <a:pPr indent="0" lvl="0" marL="0" marR="0" rtl="0" algn="l">
              <a:spcBef>
                <a:spcPts val="0"/>
              </a:spcBef>
              <a:spcAft>
                <a:spcPts val="0"/>
              </a:spcAft>
              <a:buNone/>
            </a:pPr>
            <a:r>
              <a:rPr lang="es-ES" sz="3200">
                <a:solidFill>
                  <a:schemeClr val="dk1"/>
                </a:solidFill>
                <a:latin typeface="Arial"/>
                <a:ea typeface="Arial"/>
                <a:cs typeface="Arial"/>
                <a:sym typeface="Arial"/>
              </a:rPr>
              <a:t>La principal diferencia estriba en que podemos modificar el código estando en tiempo de ejecución, y estos cambios afectaran a la misma.</a:t>
            </a:r>
            <a:endParaRPr sz="2800">
              <a:solidFill>
                <a:schemeClr val="dk1"/>
              </a:solidFill>
              <a:latin typeface="Source Code Pro"/>
              <a:ea typeface="Source Code Pro"/>
              <a:cs typeface="Source Code Pro"/>
              <a:sym typeface="Source Code Pro"/>
            </a:endParaRPr>
          </a:p>
        </p:txBody>
      </p:sp>
      <p:pic>
        <p:nvPicPr>
          <p:cNvPr id="270" name="Google Shape;270;p23"/>
          <p:cNvPicPr preferRelativeResize="0"/>
          <p:nvPr/>
        </p:nvPicPr>
        <p:blipFill rotWithShape="1">
          <a:blip r:embed="rId3">
            <a:alphaModFix/>
          </a:blip>
          <a:srcRect b="0" l="0" r="0" t="0"/>
          <a:stretch/>
        </p:blipFill>
        <p:spPr>
          <a:xfrm>
            <a:off x="6075192" y="1279663"/>
            <a:ext cx="5924550" cy="2019300"/>
          </a:xfrm>
          <a:prstGeom prst="rect">
            <a:avLst/>
          </a:prstGeom>
          <a:noFill/>
          <a:ln>
            <a:noFill/>
          </a:ln>
        </p:spPr>
      </p:pic>
      <p:pic>
        <p:nvPicPr>
          <p:cNvPr id="271" name="Google Shape;271;p23"/>
          <p:cNvPicPr preferRelativeResize="0"/>
          <p:nvPr/>
        </p:nvPicPr>
        <p:blipFill rotWithShape="1">
          <a:blip r:embed="rId4">
            <a:alphaModFix/>
          </a:blip>
          <a:srcRect b="0" l="0" r="0" t="0"/>
          <a:stretch/>
        </p:blipFill>
        <p:spPr>
          <a:xfrm>
            <a:off x="6075192" y="3579820"/>
            <a:ext cx="5915025" cy="828675"/>
          </a:xfrm>
          <a:prstGeom prst="rect">
            <a:avLst/>
          </a:prstGeom>
          <a:noFill/>
          <a:ln>
            <a:noFill/>
          </a:ln>
        </p:spPr>
      </p:pic>
      <p:pic>
        <p:nvPicPr>
          <p:cNvPr id="272" name="Google Shape;272;p23"/>
          <p:cNvPicPr preferRelativeResize="0"/>
          <p:nvPr/>
        </p:nvPicPr>
        <p:blipFill rotWithShape="1">
          <a:blip r:embed="rId5">
            <a:alphaModFix/>
          </a:blip>
          <a:srcRect b="0" l="0" r="0" t="0"/>
          <a:stretch/>
        </p:blipFill>
        <p:spPr>
          <a:xfrm>
            <a:off x="6065960" y="4570343"/>
            <a:ext cx="5762625" cy="685800"/>
          </a:xfrm>
          <a:prstGeom prst="rect">
            <a:avLst/>
          </a:prstGeom>
          <a:noFill/>
          <a:ln>
            <a:noFill/>
          </a:ln>
        </p:spPr>
      </p:pic>
      <p:pic>
        <p:nvPicPr>
          <p:cNvPr id="273" name="Google Shape;273;p23"/>
          <p:cNvPicPr preferRelativeResize="0"/>
          <p:nvPr/>
        </p:nvPicPr>
        <p:blipFill rotWithShape="1">
          <a:blip r:embed="rId6">
            <a:alphaModFix/>
          </a:blip>
          <a:srcRect b="0" l="0" r="0" t="0"/>
          <a:stretch/>
        </p:blipFill>
        <p:spPr>
          <a:xfrm>
            <a:off x="9616147" y="5430469"/>
            <a:ext cx="2019300" cy="866775"/>
          </a:xfrm>
          <a:prstGeom prst="rect">
            <a:avLst/>
          </a:prstGeom>
          <a:noFill/>
          <a:ln>
            <a:noFill/>
          </a:ln>
        </p:spPr>
      </p:pic>
      <p:cxnSp>
        <p:nvCxnSpPr>
          <p:cNvPr id="274" name="Google Shape;274;p23"/>
          <p:cNvCxnSpPr/>
          <p:nvPr/>
        </p:nvCxnSpPr>
        <p:spPr>
          <a:xfrm rot="10800000">
            <a:off x="8547654" y="4913243"/>
            <a:ext cx="1862438" cy="1135865"/>
          </a:xfrm>
          <a:prstGeom prst="straightConnector1">
            <a:avLst/>
          </a:prstGeom>
          <a:noFill/>
          <a:ln cap="flat" cmpd="sng" w="50800">
            <a:solidFill>
              <a:srgbClr val="FF0000"/>
            </a:solidFill>
            <a:prstDash val="solid"/>
            <a:miter lim="800000"/>
            <a:headEnd len="sm" w="sm"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4E0B2"/>
            </a:gs>
            <a:gs pos="15000">
              <a:srgbClr val="C4E0B2"/>
            </a:gs>
            <a:gs pos="69000">
              <a:srgbClr val="75B54B"/>
            </a:gs>
            <a:gs pos="100000">
              <a:srgbClr val="43672A"/>
            </a:gs>
          </a:gsLst>
          <a:path path="circle">
            <a:fillToRect b="50%" l="50%" r="50%" t="50%"/>
          </a:path>
          <a:tileRect/>
        </a:gradFill>
      </p:bgPr>
    </p:bg>
    <p:spTree>
      <p:nvGrpSpPr>
        <p:cNvPr id="96" name="Shape 96"/>
        <p:cNvGrpSpPr/>
        <p:nvPr/>
      </p:nvGrpSpPr>
      <p:grpSpPr>
        <a:xfrm>
          <a:off x="0" y="0"/>
          <a:ext cx="0" cy="0"/>
          <a:chOff x="0" y="0"/>
          <a:chExt cx="0" cy="0"/>
        </a:xfrm>
      </p:grpSpPr>
      <p:sp>
        <p:nvSpPr>
          <p:cNvPr id="97" name="Google Shape;97;p3"/>
          <p:cNvSpPr/>
          <p:nvPr/>
        </p:nvSpPr>
        <p:spPr>
          <a:xfrm>
            <a:off x="7610622" y="225084"/>
            <a:ext cx="4389120" cy="773722"/>
          </a:xfrm>
          <a:prstGeom prst="roundRect">
            <a:avLst>
              <a:gd fmla="val 16667" name="adj"/>
            </a:avLst>
          </a:prstGeom>
          <a:solidFill>
            <a:srgbClr val="A8D08C"/>
          </a:solidFill>
          <a:ln cap="flat" cmpd="sng" w="12700">
            <a:solidFill>
              <a:srgbClr val="3856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ES" sz="4000">
                <a:solidFill>
                  <a:schemeClr val="lt1"/>
                </a:solidFill>
                <a:latin typeface="Arial"/>
                <a:ea typeface="Arial"/>
                <a:cs typeface="Arial"/>
                <a:sym typeface="Arial"/>
              </a:rPr>
              <a:t>Modularidad y Funciones</a:t>
            </a:r>
            <a:endParaRPr/>
          </a:p>
        </p:txBody>
      </p:sp>
      <p:sp>
        <p:nvSpPr>
          <p:cNvPr id="98" name="Google Shape;98;p3"/>
          <p:cNvSpPr/>
          <p:nvPr/>
        </p:nvSpPr>
        <p:spPr>
          <a:xfrm>
            <a:off x="363415" y="391551"/>
            <a:ext cx="5460609" cy="6149926"/>
          </a:xfrm>
          <a:prstGeom prst="roundRect">
            <a:avLst>
              <a:gd fmla="val 16667" name="adj"/>
            </a:avLst>
          </a:prstGeom>
          <a:solidFill>
            <a:srgbClr val="A8D08C"/>
          </a:solidFill>
          <a:ln cap="flat" cmpd="sng" w="12700">
            <a:solidFill>
              <a:srgbClr val="3856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s-ES" sz="3600">
                <a:solidFill>
                  <a:schemeClr val="dk1"/>
                </a:solidFill>
                <a:latin typeface="Arial"/>
                <a:ea typeface="Arial"/>
                <a:cs typeface="Arial"/>
                <a:sym typeface="Arial"/>
              </a:rPr>
              <a:t>¿Cómo dividir?</a:t>
            </a:r>
            <a:endParaRPr/>
          </a:p>
          <a:p>
            <a:pPr indent="0" lvl="0" marL="0" marR="0" rtl="0" algn="l">
              <a:spcBef>
                <a:spcPts val="0"/>
              </a:spcBef>
              <a:spcAft>
                <a:spcPts val="0"/>
              </a:spcAft>
              <a:buNone/>
            </a:pPr>
            <a:r>
              <a:t/>
            </a:r>
            <a:endParaRPr sz="2800">
              <a:solidFill>
                <a:schemeClr val="dk1"/>
              </a:solidFill>
              <a:latin typeface="Arial"/>
              <a:ea typeface="Arial"/>
              <a:cs typeface="Arial"/>
              <a:sym typeface="Arial"/>
            </a:endParaRPr>
          </a:p>
          <a:p>
            <a:pPr indent="0" lvl="0" marL="0" marR="0" rtl="0" algn="l">
              <a:spcBef>
                <a:spcPts val="0"/>
              </a:spcBef>
              <a:spcAft>
                <a:spcPts val="0"/>
              </a:spcAft>
              <a:buNone/>
            </a:pPr>
            <a:r>
              <a:rPr lang="es-ES" sz="2800">
                <a:solidFill>
                  <a:schemeClr val="dk1"/>
                </a:solidFill>
                <a:latin typeface="Arial"/>
                <a:ea typeface="Arial"/>
                <a:cs typeface="Arial"/>
                <a:sym typeface="Arial"/>
              </a:rPr>
              <a:t>Debemos detectar los elementos que se repiten en nuestro código y que podamos agrupar como una funcionalidad completa.</a:t>
            </a:r>
            <a:endParaRPr/>
          </a:p>
          <a:p>
            <a:pPr indent="0" lvl="0" marL="0" marR="0" rtl="0" algn="l">
              <a:spcBef>
                <a:spcPts val="0"/>
              </a:spcBef>
              <a:spcAft>
                <a:spcPts val="0"/>
              </a:spcAft>
              <a:buNone/>
            </a:pPr>
            <a:r>
              <a:rPr lang="es-ES" sz="2800">
                <a:solidFill>
                  <a:schemeClr val="dk1"/>
                </a:solidFill>
                <a:latin typeface="Arial"/>
                <a:ea typeface="Arial"/>
                <a:cs typeface="Arial"/>
                <a:sym typeface="Arial"/>
              </a:rPr>
              <a:t>Esto provoca que nuestro programa se comporte de forma más homogénea y que trate de la misma forma situaciones iguales (no repetir código).</a:t>
            </a:r>
            <a:endParaRPr/>
          </a:p>
        </p:txBody>
      </p:sp>
      <p:pic>
        <p:nvPicPr>
          <p:cNvPr id="99" name="Google Shape;99;p3"/>
          <p:cNvPicPr preferRelativeResize="0"/>
          <p:nvPr/>
        </p:nvPicPr>
        <p:blipFill rotWithShape="1">
          <a:blip r:embed="rId3">
            <a:alphaModFix/>
          </a:blip>
          <a:srcRect b="0" l="0" r="0" t="0"/>
          <a:stretch/>
        </p:blipFill>
        <p:spPr>
          <a:xfrm>
            <a:off x="6765387" y="1707026"/>
            <a:ext cx="4591929" cy="3443947"/>
          </a:xfrm>
          <a:prstGeom prst="roundRect">
            <a:avLst>
              <a:gd fmla="val 16667" name="adj"/>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4E0B2"/>
            </a:gs>
            <a:gs pos="15000">
              <a:srgbClr val="C4E0B2"/>
            </a:gs>
            <a:gs pos="69000">
              <a:srgbClr val="75B54B"/>
            </a:gs>
            <a:gs pos="100000">
              <a:srgbClr val="43672A"/>
            </a:gs>
          </a:gsLst>
          <a:path path="circle">
            <a:fillToRect b="50%" l="50%" r="50%" t="50%"/>
          </a:path>
          <a:tileRect/>
        </a:gradFill>
      </p:bgPr>
    </p:bg>
    <p:spTree>
      <p:nvGrpSpPr>
        <p:cNvPr id="103" name="Shape 103"/>
        <p:cNvGrpSpPr/>
        <p:nvPr/>
      </p:nvGrpSpPr>
      <p:grpSpPr>
        <a:xfrm>
          <a:off x="0" y="0"/>
          <a:ext cx="0" cy="0"/>
          <a:chOff x="0" y="0"/>
          <a:chExt cx="0" cy="0"/>
        </a:xfrm>
      </p:grpSpPr>
      <p:sp>
        <p:nvSpPr>
          <p:cNvPr id="104" name="Google Shape;104;p4"/>
          <p:cNvSpPr/>
          <p:nvPr/>
        </p:nvSpPr>
        <p:spPr>
          <a:xfrm>
            <a:off x="7610622" y="225084"/>
            <a:ext cx="4389120" cy="773722"/>
          </a:xfrm>
          <a:prstGeom prst="roundRect">
            <a:avLst>
              <a:gd fmla="val 16667" name="adj"/>
            </a:avLst>
          </a:prstGeom>
          <a:solidFill>
            <a:srgbClr val="A8D08C"/>
          </a:solidFill>
          <a:ln cap="flat" cmpd="sng" w="12700">
            <a:solidFill>
              <a:srgbClr val="3856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ES" sz="4000">
                <a:solidFill>
                  <a:schemeClr val="lt1"/>
                </a:solidFill>
                <a:latin typeface="Arial"/>
                <a:ea typeface="Arial"/>
                <a:cs typeface="Arial"/>
                <a:sym typeface="Arial"/>
              </a:rPr>
              <a:t>Modularidad y Funciones</a:t>
            </a:r>
            <a:endParaRPr/>
          </a:p>
        </p:txBody>
      </p:sp>
      <p:sp>
        <p:nvSpPr>
          <p:cNvPr id="105" name="Google Shape;105;p4"/>
          <p:cNvSpPr/>
          <p:nvPr/>
        </p:nvSpPr>
        <p:spPr>
          <a:xfrm>
            <a:off x="363415" y="391551"/>
            <a:ext cx="5460609" cy="6149926"/>
          </a:xfrm>
          <a:prstGeom prst="roundRect">
            <a:avLst>
              <a:gd fmla="val 16667" name="adj"/>
            </a:avLst>
          </a:prstGeom>
          <a:solidFill>
            <a:srgbClr val="A8D08C"/>
          </a:solidFill>
          <a:ln cap="flat" cmpd="sng" w="12700">
            <a:solidFill>
              <a:srgbClr val="3856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s-ES" sz="3600">
                <a:solidFill>
                  <a:schemeClr val="dk1"/>
                </a:solidFill>
                <a:latin typeface="Arial"/>
                <a:ea typeface="Arial"/>
                <a:cs typeface="Arial"/>
                <a:sym typeface="Arial"/>
              </a:rPr>
              <a:t>Ventajas</a:t>
            </a:r>
            <a:endParaRPr/>
          </a:p>
          <a:p>
            <a:pPr indent="-457200" lvl="0" marL="457200" marR="0" rtl="0" algn="l">
              <a:spcBef>
                <a:spcPts val="0"/>
              </a:spcBef>
              <a:spcAft>
                <a:spcPts val="0"/>
              </a:spcAft>
              <a:buClr>
                <a:schemeClr val="dk1"/>
              </a:buClr>
              <a:buSzPts val="2800"/>
              <a:buFont typeface="Arial"/>
              <a:buChar char="•"/>
            </a:pPr>
            <a:r>
              <a:rPr lang="es-ES" sz="2800">
                <a:solidFill>
                  <a:schemeClr val="dk1"/>
                </a:solidFill>
                <a:latin typeface="Arial"/>
                <a:ea typeface="Arial"/>
                <a:cs typeface="Arial"/>
                <a:sym typeface="Arial"/>
              </a:rPr>
              <a:t>Cada "trozo de programa" independiente será más fácil de programar, al realizar una función breve y concreta.</a:t>
            </a:r>
            <a:endParaRPr/>
          </a:p>
          <a:p>
            <a:pPr indent="-457200" lvl="0" marL="457200" marR="0" rtl="0" algn="l">
              <a:spcBef>
                <a:spcPts val="0"/>
              </a:spcBef>
              <a:spcAft>
                <a:spcPts val="0"/>
              </a:spcAft>
              <a:buClr>
                <a:schemeClr val="dk1"/>
              </a:buClr>
              <a:buSzPts val="2800"/>
              <a:buFont typeface="Arial"/>
              <a:buChar char="•"/>
            </a:pPr>
            <a:r>
              <a:rPr lang="es-ES" sz="2800">
                <a:solidFill>
                  <a:schemeClr val="dk1"/>
                </a:solidFill>
                <a:latin typeface="Arial"/>
                <a:ea typeface="Arial"/>
                <a:cs typeface="Arial"/>
                <a:sym typeface="Arial"/>
              </a:rPr>
              <a:t>El "programa principal" será más fácil de leer, porque no necesitará contener todos los detalles de cómo se hace cada cosa.</a:t>
            </a:r>
            <a:endParaRPr/>
          </a:p>
          <a:p>
            <a:pPr indent="-457200" lvl="0" marL="457200" marR="0" rtl="0" algn="l">
              <a:spcBef>
                <a:spcPts val="0"/>
              </a:spcBef>
              <a:spcAft>
                <a:spcPts val="0"/>
              </a:spcAft>
              <a:buClr>
                <a:schemeClr val="dk1"/>
              </a:buClr>
              <a:buSzPts val="2800"/>
              <a:buFont typeface="Arial"/>
              <a:buChar char="•"/>
            </a:pPr>
            <a:r>
              <a:rPr lang="es-ES" sz="2800">
                <a:solidFill>
                  <a:schemeClr val="dk1"/>
                </a:solidFill>
                <a:latin typeface="Arial"/>
                <a:ea typeface="Arial"/>
                <a:cs typeface="Arial"/>
                <a:sym typeface="Arial"/>
              </a:rPr>
              <a:t>Evitaremos mucho código repetitivo.</a:t>
            </a:r>
            <a:endParaRPr/>
          </a:p>
          <a:p>
            <a:pPr indent="-457200" lvl="0" marL="457200" marR="0" rtl="0" algn="l">
              <a:spcBef>
                <a:spcPts val="0"/>
              </a:spcBef>
              <a:spcAft>
                <a:spcPts val="0"/>
              </a:spcAft>
              <a:buClr>
                <a:schemeClr val="dk1"/>
              </a:buClr>
              <a:buSzPts val="2800"/>
              <a:buFont typeface="Arial"/>
              <a:buChar char="•"/>
            </a:pPr>
            <a:r>
              <a:rPr lang="es-ES" sz="2800">
                <a:solidFill>
                  <a:schemeClr val="dk1"/>
                </a:solidFill>
                <a:latin typeface="Arial"/>
                <a:ea typeface="Arial"/>
                <a:cs typeface="Arial"/>
                <a:sym typeface="Arial"/>
              </a:rPr>
              <a:t>División del trabajo.</a:t>
            </a:r>
            <a:endParaRPr/>
          </a:p>
        </p:txBody>
      </p:sp>
      <p:pic>
        <p:nvPicPr>
          <p:cNvPr id="106" name="Google Shape;106;p4"/>
          <p:cNvPicPr preferRelativeResize="0"/>
          <p:nvPr/>
        </p:nvPicPr>
        <p:blipFill rotWithShape="1">
          <a:blip r:embed="rId3">
            <a:alphaModFix/>
          </a:blip>
          <a:srcRect b="0" l="0" r="0" t="0"/>
          <a:stretch/>
        </p:blipFill>
        <p:spPr>
          <a:xfrm>
            <a:off x="6902550" y="1928703"/>
            <a:ext cx="4618890" cy="3000593"/>
          </a:xfrm>
          <a:prstGeom prst="roundRect">
            <a:avLst>
              <a:gd fmla="val 16667" name="adj"/>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4E0B2"/>
            </a:gs>
            <a:gs pos="15000">
              <a:srgbClr val="C4E0B2"/>
            </a:gs>
            <a:gs pos="69000">
              <a:srgbClr val="75B54B"/>
            </a:gs>
            <a:gs pos="100000">
              <a:srgbClr val="43672A"/>
            </a:gs>
          </a:gsLst>
          <a:path path="circle">
            <a:fillToRect b="50%" l="50%" r="50%" t="50%"/>
          </a:path>
          <a:tileRect/>
        </a:gradFill>
      </p:bgPr>
    </p:bg>
    <p:spTree>
      <p:nvGrpSpPr>
        <p:cNvPr id="110" name="Shape 110"/>
        <p:cNvGrpSpPr/>
        <p:nvPr/>
      </p:nvGrpSpPr>
      <p:grpSpPr>
        <a:xfrm>
          <a:off x="0" y="0"/>
          <a:ext cx="0" cy="0"/>
          <a:chOff x="0" y="0"/>
          <a:chExt cx="0" cy="0"/>
        </a:xfrm>
      </p:grpSpPr>
      <p:sp>
        <p:nvSpPr>
          <p:cNvPr id="111" name="Google Shape;111;p5"/>
          <p:cNvSpPr/>
          <p:nvPr/>
        </p:nvSpPr>
        <p:spPr>
          <a:xfrm>
            <a:off x="7610622" y="225084"/>
            <a:ext cx="4389120" cy="773722"/>
          </a:xfrm>
          <a:prstGeom prst="roundRect">
            <a:avLst>
              <a:gd fmla="val 16667" name="adj"/>
            </a:avLst>
          </a:prstGeom>
          <a:solidFill>
            <a:srgbClr val="A8D08C"/>
          </a:solidFill>
          <a:ln cap="flat" cmpd="sng" w="12700">
            <a:solidFill>
              <a:srgbClr val="3856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ES" sz="4000">
                <a:solidFill>
                  <a:schemeClr val="lt1"/>
                </a:solidFill>
                <a:latin typeface="Arial"/>
                <a:ea typeface="Arial"/>
                <a:cs typeface="Arial"/>
                <a:sym typeface="Arial"/>
              </a:rPr>
              <a:t>Modularidad y Funciones</a:t>
            </a:r>
            <a:endParaRPr/>
          </a:p>
        </p:txBody>
      </p:sp>
      <p:sp>
        <p:nvSpPr>
          <p:cNvPr id="112" name="Google Shape;112;p5"/>
          <p:cNvSpPr/>
          <p:nvPr/>
        </p:nvSpPr>
        <p:spPr>
          <a:xfrm>
            <a:off x="363415" y="391551"/>
            <a:ext cx="5460609" cy="6149926"/>
          </a:xfrm>
          <a:prstGeom prst="roundRect">
            <a:avLst>
              <a:gd fmla="val 16667" name="adj"/>
            </a:avLst>
          </a:prstGeom>
          <a:solidFill>
            <a:srgbClr val="A8D08C"/>
          </a:solidFill>
          <a:ln cap="flat" cmpd="sng" w="12700">
            <a:solidFill>
              <a:srgbClr val="38562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s-ES" sz="3600">
                <a:solidFill>
                  <a:schemeClr val="dk1"/>
                </a:solidFill>
                <a:latin typeface="Arial"/>
                <a:ea typeface="Arial"/>
                <a:cs typeface="Arial"/>
                <a:sym typeface="Arial"/>
              </a:rPr>
              <a:t>Declaración de funciones</a:t>
            </a:r>
            <a:endParaRPr/>
          </a:p>
          <a:p>
            <a:pPr indent="0" lvl="0" marL="0" marR="0" rtl="0" algn="l">
              <a:spcBef>
                <a:spcPts val="0"/>
              </a:spcBef>
              <a:spcAft>
                <a:spcPts val="0"/>
              </a:spcAft>
              <a:buNone/>
            </a:pPr>
            <a:r>
              <a:rPr lang="es-ES" sz="2800">
                <a:solidFill>
                  <a:schemeClr val="dk1"/>
                </a:solidFill>
                <a:latin typeface="Arial"/>
                <a:ea typeface="Arial"/>
                <a:cs typeface="Arial"/>
                <a:sym typeface="Arial"/>
              </a:rPr>
              <a:t>Para declarar una función:</a:t>
            </a:r>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rPr lang="es-ES" sz="1600">
                <a:solidFill>
                  <a:schemeClr val="dk1"/>
                </a:solidFill>
                <a:latin typeface="Source Code Pro"/>
                <a:ea typeface="Source Code Pro"/>
                <a:cs typeface="Source Code Pro"/>
                <a:sym typeface="Source Code Pro"/>
              </a:rPr>
              <a:t>public static void &lt;nombre&gt; (void)</a:t>
            </a:r>
            <a:endParaRPr/>
          </a:p>
          <a:p>
            <a:pPr indent="0" lvl="0" marL="0" marR="0" rtl="0" algn="l">
              <a:spcBef>
                <a:spcPts val="0"/>
              </a:spcBef>
              <a:spcAft>
                <a:spcPts val="0"/>
              </a:spcAft>
              <a:buNone/>
            </a:pPr>
            <a:r>
              <a:t/>
            </a:r>
            <a:endParaRPr sz="1600">
              <a:solidFill>
                <a:schemeClr val="dk1"/>
              </a:solidFill>
              <a:latin typeface="Source Code Pro"/>
              <a:ea typeface="Source Code Pro"/>
              <a:cs typeface="Source Code Pro"/>
              <a:sym typeface="Source Code Pro"/>
            </a:endParaRPr>
          </a:p>
          <a:p>
            <a:pPr indent="0" lvl="0" marL="0" marR="0" rtl="0" algn="l">
              <a:spcBef>
                <a:spcPts val="0"/>
              </a:spcBef>
              <a:spcAft>
                <a:spcPts val="0"/>
              </a:spcAft>
              <a:buNone/>
            </a:pPr>
            <a:r>
              <a:rPr lang="es-ES" sz="1600">
                <a:solidFill>
                  <a:schemeClr val="dk1"/>
                </a:solidFill>
                <a:latin typeface="Source Code Pro"/>
                <a:ea typeface="Source Code Pro"/>
                <a:cs typeface="Source Code Pro"/>
                <a:sym typeface="Source Code Pro"/>
              </a:rPr>
              <a:t>private static void &lt;nombre&gt; (void)</a:t>
            </a:r>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b="1" lang="es-ES" sz="2800">
                <a:solidFill>
                  <a:schemeClr val="dk1"/>
                </a:solidFill>
                <a:latin typeface="Arial"/>
                <a:ea typeface="Arial"/>
                <a:cs typeface="Arial"/>
                <a:sym typeface="Arial"/>
              </a:rPr>
              <a:t>Public</a:t>
            </a:r>
            <a:r>
              <a:rPr lang="es-ES" sz="2800">
                <a:solidFill>
                  <a:schemeClr val="dk1"/>
                </a:solidFill>
                <a:latin typeface="Arial"/>
                <a:ea typeface="Arial"/>
                <a:cs typeface="Arial"/>
                <a:sym typeface="Arial"/>
              </a:rPr>
              <a:t> o </a:t>
            </a:r>
            <a:r>
              <a:rPr b="1" lang="es-ES" sz="2800">
                <a:solidFill>
                  <a:schemeClr val="dk1"/>
                </a:solidFill>
                <a:latin typeface="Arial"/>
                <a:ea typeface="Arial"/>
                <a:cs typeface="Arial"/>
                <a:sym typeface="Arial"/>
              </a:rPr>
              <a:t>private</a:t>
            </a:r>
            <a:r>
              <a:rPr lang="es-ES" sz="2800">
                <a:solidFill>
                  <a:schemeClr val="dk1"/>
                </a:solidFill>
                <a:latin typeface="Arial"/>
                <a:ea typeface="Arial"/>
                <a:cs typeface="Arial"/>
                <a:sym typeface="Arial"/>
              </a:rPr>
              <a:t> indican el ámbito de actuación de la función.</a:t>
            </a:r>
            <a:endParaRPr/>
          </a:p>
          <a:p>
            <a:pPr indent="0" lvl="0" marL="0" marR="0" rtl="0" algn="l">
              <a:spcBef>
                <a:spcPts val="0"/>
              </a:spcBef>
              <a:spcAft>
                <a:spcPts val="0"/>
              </a:spcAft>
              <a:buNone/>
            </a:pPr>
            <a:r>
              <a:rPr b="1" lang="es-ES" sz="2800">
                <a:solidFill>
                  <a:schemeClr val="dk1"/>
                </a:solidFill>
                <a:latin typeface="Arial"/>
                <a:ea typeface="Arial"/>
                <a:cs typeface="Arial"/>
                <a:sym typeface="Arial"/>
              </a:rPr>
              <a:t>Static</a:t>
            </a:r>
            <a:r>
              <a:rPr lang="es-ES" sz="2800">
                <a:solidFill>
                  <a:schemeClr val="dk1"/>
                </a:solidFill>
                <a:latin typeface="Arial"/>
                <a:ea typeface="Arial"/>
                <a:cs typeface="Arial"/>
                <a:sym typeface="Arial"/>
              </a:rPr>
              <a:t>, por provocar una ejecución diferenciada de otras ejecuciones de dicha función.</a:t>
            </a:r>
            <a:endParaRPr/>
          </a:p>
          <a:p>
            <a:pPr indent="0" lvl="0" marL="0" marR="0" rtl="0" algn="l">
              <a:spcBef>
                <a:spcPts val="0"/>
              </a:spcBef>
              <a:spcAft>
                <a:spcPts val="0"/>
              </a:spcAft>
              <a:buNone/>
            </a:pPr>
            <a:r>
              <a:rPr lang="es-ES" sz="2800">
                <a:solidFill>
                  <a:schemeClr val="dk1"/>
                </a:solidFill>
                <a:latin typeface="Arial"/>
                <a:ea typeface="Arial"/>
                <a:cs typeface="Arial"/>
                <a:sym typeface="Arial"/>
              </a:rPr>
              <a:t>Los </a:t>
            </a:r>
            <a:r>
              <a:rPr b="1" lang="es-ES" sz="2800">
                <a:solidFill>
                  <a:schemeClr val="dk1"/>
                </a:solidFill>
                <a:latin typeface="Arial"/>
                <a:ea typeface="Arial"/>
                <a:cs typeface="Arial"/>
                <a:sym typeface="Arial"/>
              </a:rPr>
              <a:t>void</a:t>
            </a:r>
            <a:r>
              <a:rPr lang="es-ES" sz="2800">
                <a:solidFill>
                  <a:schemeClr val="dk1"/>
                </a:solidFill>
                <a:latin typeface="Arial"/>
                <a:ea typeface="Arial"/>
                <a:cs typeface="Arial"/>
                <a:sym typeface="Arial"/>
              </a:rPr>
              <a:t>, son elementos nulos que iremos explicando.</a:t>
            </a:r>
            <a:endParaRPr/>
          </a:p>
        </p:txBody>
      </p:sp>
      <p:sp>
        <p:nvSpPr>
          <p:cNvPr descr="Resultado de imagen de public private" id="113" name="Google Shape;113;p5"/>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4" name="Google Shape;114;p5"/>
          <p:cNvPicPr preferRelativeResize="0"/>
          <p:nvPr/>
        </p:nvPicPr>
        <p:blipFill rotWithShape="1">
          <a:blip r:embed="rId3">
            <a:alphaModFix/>
          </a:blip>
          <a:srcRect b="0" l="0" r="0" t="0"/>
          <a:stretch/>
        </p:blipFill>
        <p:spPr>
          <a:xfrm>
            <a:off x="7022410" y="2143125"/>
            <a:ext cx="4667250" cy="2571750"/>
          </a:xfrm>
          <a:prstGeom prst="roundRect">
            <a:avLst>
              <a:gd fmla="val 16667" name="adj"/>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4E0B2"/>
            </a:gs>
            <a:gs pos="15000">
              <a:srgbClr val="C4E0B2"/>
            </a:gs>
            <a:gs pos="69000">
              <a:srgbClr val="75B54B"/>
            </a:gs>
            <a:gs pos="100000">
              <a:srgbClr val="43672A"/>
            </a:gs>
          </a:gsLst>
          <a:path path="circle">
            <a:fillToRect b="50%" l="50%" r="50%" t="50%"/>
          </a:path>
          <a:tileRect/>
        </a:gradFill>
      </p:bgPr>
    </p:bg>
    <p:spTree>
      <p:nvGrpSpPr>
        <p:cNvPr id="118" name="Shape 118"/>
        <p:cNvGrpSpPr/>
        <p:nvPr/>
      </p:nvGrpSpPr>
      <p:grpSpPr>
        <a:xfrm>
          <a:off x="0" y="0"/>
          <a:ext cx="0" cy="0"/>
          <a:chOff x="0" y="0"/>
          <a:chExt cx="0" cy="0"/>
        </a:xfrm>
      </p:grpSpPr>
      <p:sp>
        <p:nvSpPr>
          <p:cNvPr id="119" name="Google Shape;119;p6"/>
          <p:cNvSpPr/>
          <p:nvPr/>
        </p:nvSpPr>
        <p:spPr>
          <a:xfrm>
            <a:off x="7610622" y="225084"/>
            <a:ext cx="4389120" cy="773722"/>
          </a:xfrm>
          <a:prstGeom prst="roundRect">
            <a:avLst>
              <a:gd fmla="val 16667" name="adj"/>
            </a:avLst>
          </a:prstGeom>
          <a:solidFill>
            <a:srgbClr val="A8D08C"/>
          </a:solidFill>
          <a:ln cap="flat" cmpd="sng" w="12700">
            <a:solidFill>
              <a:srgbClr val="3856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ES" sz="4000">
                <a:solidFill>
                  <a:schemeClr val="lt1"/>
                </a:solidFill>
                <a:latin typeface="Arial"/>
                <a:ea typeface="Arial"/>
                <a:cs typeface="Arial"/>
                <a:sym typeface="Arial"/>
              </a:rPr>
              <a:t>Modularidad y Funciones</a:t>
            </a:r>
            <a:endParaRPr/>
          </a:p>
        </p:txBody>
      </p:sp>
      <p:sp>
        <p:nvSpPr>
          <p:cNvPr id="120" name="Google Shape;120;p6"/>
          <p:cNvSpPr/>
          <p:nvPr/>
        </p:nvSpPr>
        <p:spPr>
          <a:xfrm>
            <a:off x="363415" y="391551"/>
            <a:ext cx="5460609" cy="6149926"/>
          </a:xfrm>
          <a:prstGeom prst="roundRect">
            <a:avLst>
              <a:gd fmla="val 16667" name="adj"/>
            </a:avLst>
          </a:prstGeom>
          <a:solidFill>
            <a:srgbClr val="A8D08C"/>
          </a:solidFill>
          <a:ln cap="flat" cmpd="sng" w="12700">
            <a:solidFill>
              <a:srgbClr val="38562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s-ES" sz="3600">
                <a:solidFill>
                  <a:schemeClr val="dk1"/>
                </a:solidFill>
                <a:latin typeface="Arial"/>
                <a:ea typeface="Arial"/>
                <a:cs typeface="Arial"/>
                <a:sym typeface="Arial"/>
              </a:rPr>
              <a:t>Mi primer ejemplo.</a:t>
            </a:r>
            <a:endParaRPr/>
          </a:p>
          <a:p>
            <a:pPr indent="0" lvl="0" marL="0" marR="0" rtl="0" algn="l">
              <a:spcBef>
                <a:spcPts val="0"/>
              </a:spcBef>
              <a:spcAft>
                <a:spcPts val="0"/>
              </a:spcAft>
              <a:buNone/>
            </a:pPr>
            <a:r>
              <a:rPr lang="es-ES" sz="2800">
                <a:solidFill>
                  <a:schemeClr val="dk1"/>
                </a:solidFill>
                <a:latin typeface="Arial"/>
                <a:ea typeface="Arial"/>
                <a:cs typeface="Arial"/>
                <a:sym typeface="Arial"/>
              </a:rPr>
              <a:t>En los programas siempre estamos repitiendo una misma fórmula de despedida del programa.</a:t>
            </a:r>
            <a:endParaRPr/>
          </a:p>
          <a:p>
            <a:pPr indent="0" lvl="0" marL="0" marR="0" rtl="0" algn="l">
              <a:spcBef>
                <a:spcPts val="0"/>
              </a:spcBef>
              <a:spcAft>
                <a:spcPts val="0"/>
              </a:spcAft>
              <a:buNone/>
            </a:pPr>
            <a:r>
              <a:rPr lang="es-ES" sz="2800">
                <a:solidFill>
                  <a:schemeClr val="dk1"/>
                </a:solidFill>
                <a:latin typeface="Arial"/>
                <a:ea typeface="Arial"/>
                <a:cs typeface="Arial"/>
                <a:sym typeface="Arial"/>
              </a:rPr>
              <a:t>Esta fórmula es:</a:t>
            </a:r>
            <a:endParaRPr/>
          </a:p>
          <a:p>
            <a:pPr indent="0" lvl="0" marL="0" marR="0" rtl="0" algn="l">
              <a:spcBef>
                <a:spcPts val="0"/>
              </a:spcBef>
              <a:spcAft>
                <a:spcPts val="0"/>
              </a:spcAft>
              <a:buNone/>
            </a:pPr>
            <a:r>
              <a:t/>
            </a:r>
            <a:endParaRPr sz="2800">
              <a:solidFill>
                <a:schemeClr val="dk1"/>
              </a:solidFill>
              <a:latin typeface="Arial"/>
              <a:ea typeface="Arial"/>
              <a:cs typeface="Arial"/>
              <a:sym typeface="Arial"/>
            </a:endParaRPr>
          </a:p>
          <a:p>
            <a:pPr indent="0" lvl="0" marL="0" marR="0" rtl="0" algn="l">
              <a:spcBef>
                <a:spcPts val="0"/>
              </a:spcBef>
              <a:spcAft>
                <a:spcPts val="0"/>
              </a:spcAft>
              <a:buNone/>
            </a:pPr>
            <a:r>
              <a:rPr lang="es-ES" sz="1600">
                <a:solidFill>
                  <a:schemeClr val="dk1"/>
                </a:solidFill>
                <a:latin typeface="Source Code Pro"/>
                <a:ea typeface="Source Code Pro"/>
                <a:cs typeface="Source Code Pro"/>
                <a:sym typeface="Source Code Pro"/>
              </a:rPr>
              <a:t>Console.Write("Pulsa una tecla para finalizar ...");</a:t>
            </a:r>
            <a:endParaRPr/>
          </a:p>
          <a:p>
            <a:pPr indent="0" lvl="0" marL="0" marR="0" rtl="0" algn="l">
              <a:spcBef>
                <a:spcPts val="0"/>
              </a:spcBef>
              <a:spcAft>
                <a:spcPts val="0"/>
              </a:spcAft>
              <a:buNone/>
            </a:pPr>
            <a:r>
              <a:rPr lang="es-ES" sz="1600">
                <a:solidFill>
                  <a:schemeClr val="dk1"/>
                </a:solidFill>
                <a:latin typeface="Source Code Pro"/>
                <a:ea typeface="Source Code Pro"/>
                <a:cs typeface="Source Code Pro"/>
                <a:sym typeface="Source Code Pro"/>
              </a:rPr>
              <a:t>Console.ReadKey();</a:t>
            </a:r>
            <a:endParaRPr/>
          </a:p>
          <a:p>
            <a:pPr indent="0" lvl="0" marL="0" marR="0" rtl="0" algn="l">
              <a:spcBef>
                <a:spcPts val="0"/>
              </a:spcBef>
              <a:spcAft>
                <a:spcPts val="0"/>
              </a:spcAft>
              <a:buNone/>
            </a:pPr>
            <a:r>
              <a:t/>
            </a:r>
            <a:endParaRPr sz="2800">
              <a:solidFill>
                <a:schemeClr val="dk1"/>
              </a:solidFill>
              <a:latin typeface="Arial"/>
              <a:ea typeface="Arial"/>
              <a:cs typeface="Arial"/>
              <a:sym typeface="Arial"/>
            </a:endParaRPr>
          </a:p>
          <a:p>
            <a:pPr indent="0" lvl="0" marL="0" marR="0" rtl="0" algn="l">
              <a:spcBef>
                <a:spcPts val="0"/>
              </a:spcBef>
              <a:spcAft>
                <a:spcPts val="0"/>
              </a:spcAft>
              <a:buNone/>
            </a:pPr>
            <a:r>
              <a:rPr lang="es-ES" sz="2800">
                <a:solidFill>
                  <a:schemeClr val="dk1"/>
                </a:solidFill>
                <a:latin typeface="Arial"/>
                <a:ea typeface="Arial"/>
                <a:cs typeface="Arial"/>
                <a:sym typeface="Arial"/>
              </a:rPr>
              <a:t>Coloquemos esto en una función.</a:t>
            </a:r>
            <a:endParaRPr sz="2800">
              <a:solidFill>
                <a:schemeClr val="dk1"/>
              </a:solidFill>
              <a:latin typeface="Source Code Pro"/>
              <a:ea typeface="Source Code Pro"/>
              <a:cs typeface="Source Code Pro"/>
              <a:sym typeface="Source Code Pro"/>
            </a:endParaRPr>
          </a:p>
        </p:txBody>
      </p:sp>
      <p:sp>
        <p:nvSpPr>
          <p:cNvPr descr="Resultado de imagen de public private" id="121" name="Google Shape;121;p6"/>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2" name="Google Shape;122;p6"/>
          <p:cNvPicPr preferRelativeResize="0"/>
          <p:nvPr/>
        </p:nvPicPr>
        <p:blipFill rotWithShape="1">
          <a:blip r:embed="rId3">
            <a:alphaModFix/>
          </a:blip>
          <a:srcRect b="0" l="0" r="0" t="0"/>
          <a:stretch/>
        </p:blipFill>
        <p:spPr>
          <a:xfrm>
            <a:off x="6096000" y="1466849"/>
            <a:ext cx="5864873" cy="2711255"/>
          </a:xfrm>
          <a:prstGeom prst="rect">
            <a:avLst/>
          </a:prstGeom>
          <a:noFill/>
          <a:ln>
            <a:noFill/>
          </a:ln>
        </p:spPr>
      </p:pic>
      <p:pic>
        <p:nvPicPr>
          <p:cNvPr id="123" name="Google Shape;123;p6"/>
          <p:cNvPicPr preferRelativeResize="0"/>
          <p:nvPr/>
        </p:nvPicPr>
        <p:blipFill rotWithShape="1">
          <a:blip r:embed="rId4">
            <a:alphaModFix/>
          </a:blip>
          <a:srcRect b="0" l="0" r="0" t="0"/>
          <a:stretch/>
        </p:blipFill>
        <p:spPr>
          <a:xfrm>
            <a:off x="6504035" y="4408022"/>
            <a:ext cx="5456838" cy="85530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4E0B2"/>
            </a:gs>
            <a:gs pos="15000">
              <a:srgbClr val="C4E0B2"/>
            </a:gs>
            <a:gs pos="69000">
              <a:srgbClr val="75B54B"/>
            </a:gs>
            <a:gs pos="100000">
              <a:srgbClr val="43672A"/>
            </a:gs>
          </a:gsLst>
          <a:path path="circle">
            <a:fillToRect b="50%" l="50%" r="50%" t="50%"/>
          </a:path>
          <a:tileRect/>
        </a:gradFill>
      </p:bgPr>
    </p:bg>
    <p:spTree>
      <p:nvGrpSpPr>
        <p:cNvPr id="127" name="Shape 127"/>
        <p:cNvGrpSpPr/>
        <p:nvPr/>
      </p:nvGrpSpPr>
      <p:grpSpPr>
        <a:xfrm>
          <a:off x="0" y="0"/>
          <a:ext cx="0" cy="0"/>
          <a:chOff x="0" y="0"/>
          <a:chExt cx="0" cy="0"/>
        </a:xfrm>
      </p:grpSpPr>
      <p:sp>
        <p:nvSpPr>
          <p:cNvPr id="128" name="Google Shape;128;p7"/>
          <p:cNvSpPr/>
          <p:nvPr/>
        </p:nvSpPr>
        <p:spPr>
          <a:xfrm>
            <a:off x="7610622" y="225084"/>
            <a:ext cx="4389120" cy="773722"/>
          </a:xfrm>
          <a:prstGeom prst="roundRect">
            <a:avLst>
              <a:gd fmla="val 16667" name="adj"/>
            </a:avLst>
          </a:prstGeom>
          <a:solidFill>
            <a:srgbClr val="A8D08C"/>
          </a:solidFill>
          <a:ln cap="flat" cmpd="sng" w="12700">
            <a:solidFill>
              <a:srgbClr val="3856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ES" sz="4000">
                <a:solidFill>
                  <a:schemeClr val="lt1"/>
                </a:solidFill>
                <a:latin typeface="Arial"/>
                <a:ea typeface="Arial"/>
                <a:cs typeface="Arial"/>
                <a:sym typeface="Arial"/>
              </a:rPr>
              <a:t>Modularidad y Funciones</a:t>
            </a:r>
            <a:endParaRPr/>
          </a:p>
        </p:txBody>
      </p:sp>
      <p:sp>
        <p:nvSpPr>
          <p:cNvPr id="129" name="Google Shape;129;p7"/>
          <p:cNvSpPr/>
          <p:nvPr/>
        </p:nvSpPr>
        <p:spPr>
          <a:xfrm>
            <a:off x="363415" y="391551"/>
            <a:ext cx="5460609" cy="6149926"/>
          </a:xfrm>
          <a:prstGeom prst="roundRect">
            <a:avLst>
              <a:gd fmla="val 16667" name="adj"/>
            </a:avLst>
          </a:prstGeom>
          <a:solidFill>
            <a:srgbClr val="A8D08C"/>
          </a:solidFill>
          <a:ln cap="flat" cmpd="sng" w="12700">
            <a:solidFill>
              <a:srgbClr val="38562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s-ES" sz="3600">
                <a:solidFill>
                  <a:schemeClr val="dk1"/>
                </a:solidFill>
                <a:latin typeface="Arial"/>
                <a:ea typeface="Arial"/>
                <a:cs typeface="Arial"/>
                <a:sym typeface="Arial"/>
              </a:rPr>
              <a:t>Funciones dentro de la misma clase.</a:t>
            </a:r>
            <a:endParaRPr/>
          </a:p>
          <a:p>
            <a:pPr indent="0" lvl="0" marL="0" marR="0" rtl="0" algn="l">
              <a:spcBef>
                <a:spcPts val="0"/>
              </a:spcBef>
              <a:spcAft>
                <a:spcPts val="0"/>
              </a:spcAft>
              <a:buNone/>
            </a:pPr>
            <a:r>
              <a:t/>
            </a:r>
            <a:endParaRPr b="1" sz="3600">
              <a:solidFill>
                <a:schemeClr val="dk1"/>
              </a:solidFill>
              <a:latin typeface="Arial"/>
              <a:ea typeface="Arial"/>
              <a:cs typeface="Arial"/>
              <a:sym typeface="Arial"/>
            </a:endParaRPr>
          </a:p>
          <a:p>
            <a:pPr indent="0" lvl="0" marL="0" marR="0" rtl="0" algn="l">
              <a:spcBef>
                <a:spcPts val="0"/>
              </a:spcBef>
              <a:spcAft>
                <a:spcPts val="0"/>
              </a:spcAft>
              <a:buNone/>
            </a:pPr>
            <a:r>
              <a:rPr lang="es-ES" sz="3200">
                <a:solidFill>
                  <a:schemeClr val="dk1"/>
                </a:solidFill>
                <a:latin typeface="Arial"/>
                <a:ea typeface="Arial"/>
                <a:cs typeface="Arial"/>
                <a:sym typeface="Arial"/>
              </a:rPr>
              <a:t>Si colocamos el identificar de ámbito </a:t>
            </a:r>
            <a:r>
              <a:rPr b="1" lang="es-ES" sz="3200">
                <a:solidFill>
                  <a:schemeClr val="dk1"/>
                </a:solidFill>
                <a:latin typeface="Arial"/>
                <a:ea typeface="Arial"/>
                <a:cs typeface="Arial"/>
                <a:sym typeface="Arial"/>
              </a:rPr>
              <a:t>private</a:t>
            </a:r>
            <a:r>
              <a:rPr lang="es-ES" sz="3200">
                <a:solidFill>
                  <a:schemeClr val="dk1"/>
                </a:solidFill>
                <a:latin typeface="Arial"/>
                <a:ea typeface="Arial"/>
                <a:cs typeface="Arial"/>
                <a:sym typeface="Arial"/>
              </a:rPr>
              <a:t>, indicamos que esta función sólo puede ser llamada desde la misma clase.</a:t>
            </a:r>
            <a:endParaRPr b="1" sz="3200">
              <a:solidFill>
                <a:schemeClr val="dk1"/>
              </a:solidFill>
              <a:latin typeface="Arial"/>
              <a:ea typeface="Arial"/>
              <a:cs typeface="Arial"/>
              <a:sym typeface="Arial"/>
            </a:endParaRPr>
          </a:p>
          <a:p>
            <a:pPr indent="0" lvl="0" marL="0" marR="0" rtl="0" algn="l">
              <a:spcBef>
                <a:spcPts val="0"/>
              </a:spcBef>
              <a:spcAft>
                <a:spcPts val="0"/>
              </a:spcAft>
              <a:buNone/>
            </a:pPr>
            <a:r>
              <a:t/>
            </a:r>
            <a:endParaRPr sz="2800">
              <a:solidFill>
                <a:schemeClr val="dk1"/>
              </a:solidFill>
              <a:latin typeface="Source Code Pro"/>
              <a:ea typeface="Source Code Pro"/>
              <a:cs typeface="Source Code Pro"/>
              <a:sym typeface="Source Code Pro"/>
            </a:endParaRPr>
          </a:p>
        </p:txBody>
      </p:sp>
      <p:sp>
        <p:nvSpPr>
          <p:cNvPr descr="Resultado de imagen de public private" id="130" name="Google Shape;130;p7"/>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1" name="Google Shape;131;p7"/>
          <p:cNvPicPr preferRelativeResize="0"/>
          <p:nvPr/>
        </p:nvPicPr>
        <p:blipFill rotWithShape="1">
          <a:blip r:embed="rId3">
            <a:alphaModFix/>
          </a:blip>
          <a:srcRect b="0" l="0" r="0" t="0"/>
          <a:stretch/>
        </p:blipFill>
        <p:spPr>
          <a:xfrm>
            <a:off x="6096000" y="1446921"/>
            <a:ext cx="5905596" cy="315321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4E0B2"/>
            </a:gs>
            <a:gs pos="15000">
              <a:srgbClr val="C4E0B2"/>
            </a:gs>
            <a:gs pos="69000">
              <a:srgbClr val="75B54B"/>
            </a:gs>
            <a:gs pos="100000">
              <a:srgbClr val="43672A"/>
            </a:gs>
          </a:gsLst>
          <a:path path="circle">
            <a:fillToRect b="50%" l="50%" r="50%" t="50%"/>
          </a:path>
          <a:tileRect/>
        </a:gradFill>
      </p:bgPr>
    </p:bg>
    <p:spTree>
      <p:nvGrpSpPr>
        <p:cNvPr id="135" name="Shape 135"/>
        <p:cNvGrpSpPr/>
        <p:nvPr/>
      </p:nvGrpSpPr>
      <p:grpSpPr>
        <a:xfrm>
          <a:off x="0" y="0"/>
          <a:ext cx="0" cy="0"/>
          <a:chOff x="0" y="0"/>
          <a:chExt cx="0" cy="0"/>
        </a:xfrm>
      </p:grpSpPr>
      <p:sp>
        <p:nvSpPr>
          <p:cNvPr id="136" name="Google Shape;136;p8"/>
          <p:cNvSpPr/>
          <p:nvPr/>
        </p:nvSpPr>
        <p:spPr>
          <a:xfrm>
            <a:off x="7610622" y="225084"/>
            <a:ext cx="4389120" cy="773722"/>
          </a:xfrm>
          <a:prstGeom prst="roundRect">
            <a:avLst>
              <a:gd fmla="val 16667" name="adj"/>
            </a:avLst>
          </a:prstGeom>
          <a:solidFill>
            <a:srgbClr val="A8D08C"/>
          </a:solidFill>
          <a:ln cap="flat" cmpd="sng" w="12700">
            <a:solidFill>
              <a:srgbClr val="3856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ES" sz="4000">
                <a:solidFill>
                  <a:schemeClr val="lt1"/>
                </a:solidFill>
                <a:latin typeface="Arial"/>
                <a:ea typeface="Arial"/>
                <a:cs typeface="Arial"/>
                <a:sym typeface="Arial"/>
              </a:rPr>
              <a:t>Modularidad y Funciones</a:t>
            </a:r>
            <a:endParaRPr/>
          </a:p>
        </p:txBody>
      </p:sp>
      <p:sp>
        <p:nvSpPr>
          <p:cNvPr id="137" name="Google Shape;137;p8"/>
          <p:cNvSpPr/>
          <p:nvPr/>
        </p:nvSpPr>
        <p:spPr>
          <a:xfrm>
            <a:off x="363415" y="391551"/>
            <a:ext cx="5460609" cy="6149926"/>
          </a:xfrm>
          <a:prstGeom prst="roundRect">
            <a:avLst>
              <a:gd fmla="val 16667" name="adj"/>
            </a:avLst>
          </a:prstGeom>
          <a:solidFill>
            <a:srgbClr val="A8D08C"/>
          </a:solidFill>
          <a:ln cap="flat" cmpd="sng" w="12700">
            <a:solidFill>
              <a:srgbClr val="38562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s-ES" sz="3600">
                <a:solidFill>
                  <a:schemeClr val="dk1"/>
                </a:solidFill>
                <a:latin typeface="Arial"/>
                <a:ea typeface="Arial"/>
                <a:cs typeface="Arial"/>
                <a:sym typeface="Arial"/>
              </a:rPr>
              <a:t>Definamos una clase para las funciones.</a:t>
            </a:r>
            <a:endParaRPr/>
          </a:p>
          <a:p>
            <a:pPr indent="0" lvl="0" marL="0" marR="0" rtl="0" algn="l">
              <a:spcBef>
                <a:spcPts val="0"/>
              </a:spcBef>
              <a:spcAft>
                <a:spcPts val="0"/>
              </a:spcAft>
              <a:buNone/>
            </a:pPr>
            <a:r>
              <a:t/>
            </a:r>
            <a:endParaRPr b="1" sz="3600">
              <a:solidFill>
                <a:schemeClr val="dk1"/>
              </a:solidFill>
              <a:latin typeface="Arial"/>
              <a:ea typeface="Arial"/>
              <a:cs typeface="Arial"/>
              <a:sym typeface="Arial"/>
            </a:endParaRPr>
          </a:p>
          <a:p>
            <a:pPr indent="0" lvl="0" marL="0" marR="0" rtl="0" algn="l">
              <a:spcBef>
                <a:spcPts val="0"/>
              </a:spcBef>
              <a:spcAft>
                <a:spcPts val="0"/>
              </a:spcAft>
              <a:buNone/>
            </a:pPr>
            <a:r>
              <a:rPr lang="es-ES" sz="3200">
                <a:solidFill>
                  <a:schemeClr val="dk1"/>
                </a:solidFill>
                <a:latin typeface="Arial"/>
                <a:ea typeface="Arial"/>
                <a:cs typeface="Arial"/>
                <a:sym typeface="Arial"/>
              </a:rPr>
              <a:t>Vamos a pasar a definir una clase para albergar varias funciones de nuestro programa.</a:t>
            </a:r>
            <a:endParaRPr/>
          </a:p>
          <a:p>
            <a:pPr indent="0" lvl="0" marL="0" marR="0" rtl="0" algn="l">
              <a:spcBef>
                <a:spcPts val="0"/>
              </a:spcBef>
              <a:spcAft>
                <a:spcPts val="0"/>
              </a:spcAft>
              <a:buNone/>
            </a:pPr>
            <a:r>
              <a:rPr lang="es-ES" sz="3200">
                <a:solidFill>
                  <a:schemeClr val="dk1"/>
                </a:solidFill>
                <a:latin typeface="Arial"/>
                <a:ea typeface="Arial"/>
                <a:cs typeface="Arial"/>
                <a:sym typeface="Arial"/>
              </a:rPr>
              <a:t>Sobre el mismo namespace, generamos una clase que se denomine Funciones.</a:t>
            </a:r>
            <a:endParaRPr/>
          </a:p>
          <a:p>
            <a:pPr indent="0" lvl="0" marL="0" marR="0" rtl="0" algn="l">
              <a:spcBef>
                <a:spcPts val="0"/>
              </a:spcBef>
              <a:spcAft>
                <a:spcPts val="0"/>
              </a:spcAft>
              <a:buNone/>
            </a:pPr>
            <a:r>
              <a:t/>
            </a:r>
            <a:endParaRPr sz="2800">
              <a:solidFill>
                <a:schemeClr val="dk1"/>
              </a:solidFill>
              <a:latin typeface="Source Code Pro"/>
              <a:ea typeface="Source Code Pro"/>
              <a:cs typeface="Source Code Pro"/>
              <a:sym typeface="Source Code Pro"/>
            </a:endParaRPr>
          </a:p>
        </p:txBody>
      </p:sp>
      <p:sp>
        <p:nvSpPr>
          <p:cNvPr descr="Resultado de imagen de public private" id="138" name="Google Shape;138;p8"/>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9" name="Google Shape;139;p8"/>
          <p:cNvPicPr preferRelativeResize="0"/>
          <p:nvPr/>
        </p:nvPicPr>
        <p:blipFill rotWithShape="1">
          <a:blip r:embed="rId3">
            <a:alphaModFix/>
          </a:blip>
          <a:srcRect b="0" l="0" r="0" t="38788"/>
          <a:stretch/>
        </p:blipFill>
        <p:spPr>
          <a:xfrm>
            <a:off x="6096000" y="2118360"/>
            <a:ext cx="5889456" cy="2926079"/>
          </a:xfrm>
          <a:prstGeom prst="rect">
            <a:avLst/>
          </a:prstGeom>
          <a:noFill/>
          <a:ln>
            <a:noFill/>
          </a:ln>
        </p:spPr>
      </p:pic>
      <p:cxnSp>
        <p:nvCxnSpPr>
          <p:cNvPr id="140" name="Google Shape;140;p8"/>
          <p:cNvCxnSpPr/>
          <p:nvPr/>
        </p:nvCxnSpPr>
        <p:spPr>
          <a:xfrm rot="10800000">
            <a:off x="7737231" y="2349305"/>
            <a:ext cx="1434904" cy="0"/>
          </a:xfrm>
          <a:prstGeom prst="straightConnector1">
            <a:avLst/>
          </a:prstGeom>
          <a:noFill/>
          <a:ln cap="flat" cmpd="sng" w="50800">
            <a:solidFill>
              <a:srgbClr val="FF0000"/>
            </a:solidFill>
            <a:prstDash val="solid"/>
            <a:miter lim="800000"/>
            <a:headEnd len="sm" w="sm" type="none"/>
            <a:tailEnd len="med" w="med" type="triangle"/>
          </a:ln>
        </p:spPr>
      </p:cxnSp>
      <p:cxnSp>
        <p:nvCxnSpPr>
          <p:cNvPr id="141" name="Google Shape;141;p8"/>
          <p:cNvCxnSpPr/>
          <p:nvPr/>
        </p:nvCxnSpPr>
        <p:spPr>
          <a:xfrm rot="10800000">
            <a:off x="7737231" y="4614203"/>
            <a:ext cx="1688124" cy="267287"/>
          </a:xfrm>
          <a:prstGeom prst="straightConnector1">
            <a:avLst/>
          </a:prstGeom>
          <a:noFill/>
          <a:ln cap="flat" cmpd="sng" w="50800">
            <a:solidFill>
              <a:srgbClr val="FF0000"/>
            </a:solidFill>
            <a:prstDash val="solid"/>
            <a:miter lim="800000"/>
            <a:headEnd len="sm" w="sm"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4E0B2"/>
            </a:gs>
            <a:gs pos="15000">
              <a:srgbClr val="C4E0B2"/>
            </a:gs>
            <a:gs pos="69000">
              <a:srgbClr val="75B54B"/>
            </a:gs>
            <a:gs pos="100000">
              <a:srgbClr val="43672A"/>
            </a:gs>
          </a:gsLst>
          <a:path path="circle">
            <a:fillToRect b="50%" l="50%" r="50%" t="50%"/>
          </a:path>
          <a:tileRect/>
        </a:gradFill>
      </p:bgPr>
    </p:bg>
    <p:spTree>
      <p:nvGrpSpPr>
        <p:cNvPr id="145" name="Shape 145"/>
        <p:cNvGrpSpPr/>
        <p:nvPr/>
      </p:nvGrpSpPr>
      <p:grpSpPr>
        <a:xfrm>
          <a:off x="0" y="0"/>
          <a:ext cx="0" cy="0"/>
          <a:chOff x="0" y="0"/>
          <a:chExt cx="0" cy="0"/>
        </a:xfrm>
      </p:grpSpPr>
      <p:sp>
        <p:nvSpPr>
          <p:cNvPr id="146" name="Google Shape;146;p9"/>
          <p:cNvSpPr/>
          <p:nvPr/>
        </p:nvSpPr>
        <p:spPr>
          <a:xfrm>
            <a:off x="7610622" y="225084"/>
            <a:ext cx="4389120" cy="773722"/>
          </a:xfrm>
          <a:prstGeom prst="roundRect">
            <a:avLst>
              <a:gd fmla="val 16667" name="adj"/>
            </a:avLst>
          </a:prstGeom>
          <a:solidFill>
            <a:srgbClr val="A8D08C"/>
          </a:solidFill>
          <a:ln cap="flat" cmpd="sng" w="12700">
            <a:solidFill>
              <a:srgbClr val="3856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ES" sz="4000">
                <a:solidFill>
                  <a:schemeClr val="lt1"/>
                </a:solidFill>
                <a:latin typeface="Arial"/>
                <a:ea typeface="Arial"/>
                <a:cs typeface="Arial"/>
                <a:sym typeface="Arial"/>
              </a:rPr>
              <a:t>Modularidad y Funciones</a:t>
            </a:r>
            <a:endParaRPr/>
          </a:p>
        </p:txBody>
      </p:sp>
      <p:sp>
        <p:nvSpPr>
          <p:cNvPr id="147" name="Google Shape;147;p9"/>
          <p:cNvSpPr/>
          <p:nvPr/>
        </p:nvSpPr>
        <p:spPr>
          <a:xfrm>
            <a:off x="363415" y="391551"/>
            <a:ext cx="5460609" cy="6149926"/>
          </a:xfrm>
          <a:prstGeom prst="roundRect">
            <a:avLst>
              <a:gd fmla="val 16667" name="adj"/>
            </a:avLst>
          </a:prstGeom>
          <a:solidFill>
            <a:srgbClr val="A8D08C"/>
          </a:solidFill>
          <a:ln cap="flat" cmpd="sng" w="12700">
            <a:solidFill>
              <a:srgbClr val="38562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s-ES" sz="3600">
                <a:solidFill>
                  <a:schemeClr val="dk1"/>
                </a:solidFill>
                <a:latin typeface="Arial"/>
                <a:ea typeface="Arial"/>
                <a:cs typeface="Arial"/>
                <a:sym typeface="Arial"/>
              </a:rPr>
              <a:t>Definamos una clase para las funciones.</a:t>
            </a:r>
            <a:endParaRPr/>
          </a:p>
          <a:p>
            <a:pPr indent="0" lvl="0" marL="0" marR="0" rtl="0" algn="l">
              <a:spcBef>
                <a:spcPts val="0"/>
              </a:spcBef>
              <a:spcAft>
                <a:spcPts val="0"/>
              </a:spcAft>
              <a:buNone/>
            </a:pPr>
            <a:r>
              <a:t/>
            </a:r>
            <a:endParaRPr b="1" sz="3600">
              <a:solidFill>
                <a:schemeClr val="dk1"/>
              </a:solidFill>
              <a:latin typeface="Arial"/>
              <a:ea typeface="Arial"/>
              <a:cs typeface="Arial"/>
              <a:sym typeface="Arial"/>
            </a:endParaRPr>
          </a:p>
          <a:p>
            <a:pPr indent="0" lvl="0" marL="0" marR="0" rtl="0" algn="l">
              <a:spcBef>
                <a:spcPts val="0"/>
              </a:spcBef>
              <a:spcAft>
                <a:spcPts val="0"/>
              </a:spcAft>
              <a:buNone/>
            </a:pPr>
            <a:r>
              <a:rPr lang="es-ES" sz="3200">
                <a:solidFill>
                  <a:schemeClr val="dk1"/>
                </a:solidFill>
                <a:latin typeface="Arial"/>
                <a:ea typeface="Arial"/>
                <a:cs typeface="Arial"/>
                <a:sym typeface="Arial"/>
              </a:rPr>
              <a:t>Como son funciones </a:t>
            </a:r>
            <a:r>
              <a:rPr b="1" lang="es-ES" sz="3200">
                <a:solidFill>
                  <a:schemeClr val="dk1"/>
                </a:solidFill>
                <a:latin typeface="Arial"/>
                <a:ea typeface="Arial"/>
                <a:cs typeface="Arial"/>
                <a:sym typeface="Arial"/>
              </a:rPr>
              <a:t>private</a:t>
            </a:r>
            <a:r>
              <a:rPr lang="es-ES" sz="3200">
                <a:solidFill>
                  <a:schemeClr val="dk1"/>
                </a:solidFill>
                <a:latin typeface="Arial"/>
                <a:ea typeface="Arial"/>
                <a:cs typeface="Arial"/>
                <a:sym typeface="Arial"/>
              </a:rPr>
              <a:t>, vamos a poder acceder desde funciones dentro de la misma clase, pero no para código definido en otras clases.</a:t>
            </a:r>
            <a:endParaRPr/>
          </a:p>
          <a:p>
            <a:pPr indent="0" lvl="0" marL="0" marR="0" rtl="0" algn="l">
              <a:spcBef>
                <a:spcPts val="0"/>
              </a:spcBef>
              <a:spcAft>
                <a:spcPts val="0"/>
              </a:spcAft>
              <a:buNone/>
            </a:pPr>
            <a:r>
              <a:t/>
            </a:r>
            <a:endParaRPr sz="2800">
              <a:solidFill>
                <a:schemeClr val="dk1"/>
              </a:solidFill>
              <a:latin typeface="Source Code Pro"/>
              <a:ea typeface="Source Code Pro"/>
              <a:cs typeface="Source Code Pro"/>
              <a:sym typeface="Source Code Pro"/>
            </a:endParaRPr>
          </a:p>
        </p:txBody>
      </p:sp>
      <p:sp>
        <p:nvSpPr>
          <p:cNvPr descr="Resultado de imagen de public private" id="148" name="Google Shape;148;p9"/>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49" name="Google Shape;149;p9"/>
          <p:cNvPicPr preferRelativeResize="0"/>
          <p:nvPr/>
        </p:nvPicPr>
        <p:blipFill rotWithShape="1">
          <a:blip r:embed="rId3">
            <a:alphaModFix/>
          </a:blip>
          <a:srcRect b="0" l="0" r="0" t="0"/>
          <a:stretch/>
        </p:blipFill>
        <p:spPr>
          <a:xfrm>
            <a:off x="6096000" y="1240740"/>
            <a:ext cx="5889456" cy="4780231"/>
          </a:xfrm>
          <a:prstGeom prst="rect">
            <a:avLst/>
          </a:prstGeom>
          <a:noFill/>
          <a:ln>
            <a:noFill/>
          </a:ln>
        </p:spPr>
      </p:pic>
      <p:cxnSp>
        <p:nvCxnSpPr>
          <p:cNvPr id="150" name="Google Shape;150;p9"/>
          <p:cNvCxnSpPr/>
          <p:nvPr/>
        </p:nvCxnSpPr>
        <p:spPr>
          <a:xfrm flipH="1">
            <a:off x="7160455" y="3429000"/>
            <a:ext cx="1216856" cy="201855"/>
          </a:xfrm>
          <a:prstGeom prst="straightConnector1">
            <a:avLst/>
          </a:prstGeom>
          <a:noFill/>
          <a:ln cap="flat" cmpd="sng" w="50800">
            <a:solidFill>
              <a:srgbClr val="FF0000"/>
            </a:solidFill>
            <a:prstDash val="solid"/>
            <a:miter lim="800000"/>
            <a:headEnd len="sm" w="sm" type="none"/>
            <a:tailEnd len="med" w="med" type="triangle"/>
          </a:ln>
        </p:spPr>
      </p:cxnSp>
      <p:cxnSp>
        <p:nvCxnSpPr>
          <p:cNvPr id="151" name="Google Shape;151;p9"/>
          <p:cNvCxnSpPr/>
          <p:nvPr/>
        </p:nvCxnSpPr>
        <p:spPr>
          <a:xfrm rot="10800000">
            <a:off x="8377311" y="2603257"/>
            <a:ext cx="942535" cy="126609"/>
          </a:xfrm>
          <a:prstGeom prst="straightConnector1">
            <a:avLst/>
          </a:prstGeom>
          <a:noFill/>
          <a:ln cap="flat" cmpd="sng" w="50800">
            <a:solidFill>
              <a:srgbClr val="FF0000"/>
            </a:solidFill>
            <a:prstDash val="solid"/>
            <a:miter lim="800000"/>
            <a:headEnd len="sm" w="sm" type="none"/>
            <a:tailEnd len="med" w="med" type="triangle"/>
          </a:ln>
        </p:spPr>
      </p:cxnSp>
      <p:cxnSp>
        <p:nvCxnSpPr>
          <p:cNvPr id="152" name="Google Shape;152;p9"/>
          <p:cNvCxnSpPr/>
          <p:nvPr/>
        </p:nvCxnSpPr>
        <p:spPr>
          <a:xfrm rot="10800000">
            <a:off x="8684456" y="5490651"/>
            <a:ext cx="942535" cy="126609"/>
          </a:xfrm>
          <a:prstGeom prst="straightConnector1">
            <a:avLst/>
          </a:prstGeom>
          <a:noFill/>
          <a:ln cap="flat" cmpd="sng" w="50800">
            <a:solidFill>
              <a:srgbClr val="FF0000"/>
            </a:solidFill>
            <a:prstDash val="solid"/>
            <a:miter lim="800000"/>
            <a:headEnd len="sm" w="sm"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2018-12-04T07:50:22Z</dcterms:created>
  <dc:creator>JOSÉ JUAN RODRÍGUEZ PESTANO</dc:creator>
</cp:coreProperties>
</file>