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6858000" cx="12192000"/>
  <p:notesSz cx="6858000" cy="9144000"/>
  <p:embeddedFontLst>
    <p:embeddedFont>
      <p:font typeface="Source Code Pro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60" roundtripDataSignature="AMtx7mg2Qmqth8e89NqzGoKO9O1MFRX8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customschemas.google.com/relationships/presentationmetadata" Target="meta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SourceCodePro-bold.fntdata"/><Relationship Id="rId12" Type="http://schemas.openxmlformats.org/officeDocument/2006/relationships/slide" Target="slides/slide7.xml"/><Relationship Id="rId56" Type="http://schemas.openxmlformats.org/officeDocument/2006/relationships/font" Target="fonts/SourceCodePro-regular.fntdata"/><Relationship Id="rId15" Type="http://schemas.openxmlformats.org/officeDocument/2006/relationships/slide" Target="slides/slide10.xml"/><Relationship Id="rId59" Type="http://schemas.openxmlformats.org/officeDocument/2006/relationships/font" Target="fonts/SourceCodePro-boldItalic.fntdata"/><Relationship Id="rId14" Type="http://schemas.openxmlformats.org/officeDocument/2006/relationships/slide" Target="slides/slide9.xml"/><Relationship Id="rId58" Type="http://schemas.openxmlformats.org/officeDocument/2006/relationships/font" Target="fonts/SourceCodePr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9" name="Google Shape;19;p5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0" name="Google Shape;20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5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5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5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5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6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70C0"/>
            </a:gs>
            <a:gs pos="12000">
              <a:srgbClr val="0070C0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50.jpg"/><Relationship Id="rId5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Relationship Id="rId4" Type="http://schemas.openxmlformats.org/officeDocument/2006/relationships/image" Target="../media/image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Relationship Id="rId4" Type="http://schemas.openxmlformats.org/officeDocument/2006/relationships/image" Target="../media/image4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Relationship Id="rId4" Type="http://schemas.openxmlformats.org/officeDocument/2006/relationships/image" Target="../media/image37.png"/><Relationship Id="rId5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9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5.png"/><Relationship Id="rId4" Type="http://schemas.openxmlformats.org/officeDocument/2006/relationships/image" Target="../media/image4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5.png"/><Relationship Id="rId4" Type="http://schemas.openxmlformats.org/officeDocument/2006/relationships/image" Target="../media/image4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9.png"/><Relationship Id="rId4" Type="http://schemas.openxmlformats.org/officeDocument/2006/relationships/image" Target="../media/image4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9.png"/><Relationship Id="rId4" Type="http://schemas.openxmlformats.org/officeDocument/2006/relationships/image" Target="../media/image5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4.png"/><Relationship Id="rId4" Type="http://schemas.openxmlformats.org/officeDocument/2006/relationships/image" Target="../media/image5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6.png"/><Relationship Id="rId4" Type="http://schemas.openxmlformats.org/officeDocument/2006/relationships/image" Target="../media/image5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5.png"/><Relationship Id="rId4" Type="http://schemas.openxmlformats.org/officeDocument/2006/relationships/image" Target="../media/image5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4.png"/><Relationship Id="rId4" Type="http://schemas.openxmlformats.org/officeDocument/2006/relationships/image" Target="../media/image6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6.png"/><Relationship Id="rId4" Type="http://schemas.openxmlformats.org/officeDocument/2006/relationships/image" Target="../media/image5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0.png"/><Relationship Id="rId4" Type="http://schemas.openxmlformats.org/officeDocument/2006/relationships/image" Target="../media/image55.png"/><Relationship Id="rId5" Type="http://schemas.openxmlformats.org/officeDocument/2006/relationships/image" Target="../media/image6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5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 rot="-743282">
            <a:off x="301148" y="1120521"/>
            <a:ext cx="10515600" cy="639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s-E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¿Con qué vamos a trabajar?</a:t>
            </a:r>
            <a:endParaRPr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9102" y="2084972"/>
            <a:ext cx="6533811" cy="32442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texto&#10;&#10;Descripción generada con confianza muy alta" id="86" name="Google Shape;8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22426" y="1133364"/>
            <a:ext cx="5428168" cy="5147514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43713" y="4452078"/>
            <a:ext cx="24384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¿Con qué vamos a trabajar?</a:t>
            </a:r>
            <a:endParaRPr/>
          </a:p>
        </p:txBody>
      </p:sp>
      <p:sp>
        <p:nvSpPr>
          <p:cNvPr id="166" name="Google Shape;166;p10"/>
          <p:cNvSpPr/>
          <p:nvPr>
            <p:ph idx="2" type="body"/>
          </p:nvPr>
        </p:nvSpPr>
        <p:spPr>
          <a:xfrm>
            <a:off x="839788" y="1140506"/>
            <a:ext cx="3891869" cy="5555338"/>
          </a:xfrm>
          <a:prstGeom prst="roundRect">
            <a:avLst>
              <a:gd fmla="val 8662" name="adj"/>
            </a:avLst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Nuestro primer proyecto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HOLA AMIG@S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Esto genera los ficheros del proyecto de consola y coloca el fichero inicial de proyecto abierto para su utilización.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¡Ya con código introducido!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¿Y hará algo?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Hay un Hello World!</a:t>
            </a:r>
            <a:endParaRPr/>
          </a:p>
        </p:txBody>
      </p:sp>
      <p:grpSp>
        <p:nvGrpSpPr>
          <p:cNvPr id="167" name="Google Shape;167;p10"/>
          <p:cNvGrpSpPr/>
          <p:nvPr/>
        </p:nvGrpSpPr>
        <p:grpSpPr>
          <a:xfrm>
            <a:off x="5313217" y="1222663"/>
            <a:ext cx="3595256" cy="3581400"/>
            <a:chOff x="5313217" y="1222663"/>
            <a:chExt cx="3595256" cy="3581400"/>
          </a:xfrm>
        </p:grpSpPr>
        <p:pic>
          <p:nvPicPr>
            <p:cNvPr id="168" name="Google Shape;168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13217" y="1222663"/>
              <a:ext cx="2895600" cy="3581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Google Shape;169;p10"/>
            <p:cNvSpPr/>
            <p:nvPr/>
          </p:nvSpPr>
          <p:spPr>
            <a:xfrm>
              <a:off x="5375564" y="4461164"/>
              <a:ext cx="928254" cy="277091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0" name="Google Shape;170;p10"/>
            <p:cNvCxnSpPr/>
            <p:nvPr/>
          </p:nvCxnSpPr>
          <p:spPr>
            <a:xfrm flipH="1">
              <a:off x="6525491" y="4391891"/>
              <a:ext cx="2382982" cy="180109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</p:grpSp>
      <p:grpSp>
        <p:nvGrpSpPr>
          <p:cNvPr id="171" name="Google Shape;171;p10"/>
          <p:cNvGrpSpPr/>
          <p:nvPr/>
        </p:nvGrpSpPr>
        <p:grpSpPr>
          <a:xfrm>
            <a:off x="6703002" y="1746972"/>
            <a:ext cx="4851689" cy="2146155"/>
            <a:chOff x="6703002" y="1746972"/>
            <a:chExt cx="4851689" cy="2146155"/>
          </a:xfrm>
        </p:grpSpPr>
        <p:pic>
          <p:nvPicPr>
            <p:cNvPr id="172" name="Google Shape;172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03002" y="1746972"/>
              <a:ext cx="4851689" cy="14416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10"/>
            <p:cNvSpPr/>
            <p:nvPr/>
          </p:nvSpPr>
          <p:spPr>
            <a:xfrm>
              <a:off x="10058400" y="2660073"/>
              <a:ext cx="471055" cy="235527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4" name="Google Shape;174;p10"/>
            <p:cNvCxnSpPr/>
            <p:nvPr/>
          </p:nvCxnSpPr>
          <p:spPr>
            <a:xfrm rot="10800000">
              <a:off x="10474036" y="2951018"/>
              <a:ext cx="637309" cy="942109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</p:grpSp>
      <p:grpSp>
        <p:nvGrpSpPr>
          <p:cNvPr id="175" name="Google Shape;175;p10"/>
          <p:cNvGrpSpPr/>
          <p:nvPr/>
        </p:nvGrpSpPr>
        <p:grpSpPr>
          <a:xfrm>
            <a:off x="5444405" y="1829233"/>
            <a:ext cx="5874759" cy="4083489"/>
            <a:chOff x="5499823" y="1967778"/>
            <a:chExt cx="5874759" cy="4083489"/>
          </a:xfrm>
        </p:grpSpPr>
        <p:pic>
          <p:nvPicPr>
            <p:cNvPr id="176" name="Google Shape;176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499823" y="1967778"/>
              <a:ext cx="5874759" cy="40834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10"/>
            <p:cNvSpPr/>
            <p:nvPr/>
          </p:nvSpPr>
          <p:spPr>
            <a:xfrm>
              <a:off x="5708073" y="2244436"/>
              <a:ext cx="983672" cy="360219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7481455" y="4904509"/>
              <a:ext cx="3768436" cy="30480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¿Con qué vamos a trabajar?</a:t>
            </a:r>
            <a:endParaRPr/>
          </a:p>
        </p:txBody>
      </p:sp>
      <p:sp>
        <p:nvSpPr>
          <p:cNvPr id="184" name="Google Shape;184;p11"/>
          <p:cNvSpPr/>
          <p:nvPr>
            <p:ph idx="2" type="body"/>
          </p:nvPr>
        </p:nvSpPr>
        <p:spPr>
          <a:xfrm>
            <a:off x="839788" y="1140506"/>
            <a:ext cx="3891869" cy="5555338"/>
          </a:xfrm>
          <a:prstGeom prst="roundRect">
            <a:avLst>
              <a:gd fmla="val 8662" name="adj"/>
            </a:avLst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b="1" lang="es-ES" sz="2720">
                <a:latin typeface="Arial"/>
                <a:ea typeface="Arial"/>
                <a:cs typeface="Arial"/>
                <a:sym typeface="Arial"/>
              </a:rPr>
              <a:t>Nuestro primer proyecto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s-ES" sz="2720">
                <a:latin typeface="Arial"/>
                <a:ea typeface="Arial"/>
                <a:cs typeface="Arial"/>
                <a:sym typeface="Arial"/>
              </a:rPr>
              <a:t>HOLA AMIG@S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s-ES" sz="2720">
                <a:latin typeface="Arial"/>
                <a:ea typeface="Arial"/>
                <a:cs typeface="Arial"/>
                <a:sym typeface="Arial"/>
              </a:rPr>
              <a:t>Para ejecutar esta solución inicial, pulsamos la flecha verde.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s-ES" sz="2720">
                <a:latin typeface="Arial"/>
                <a:ea typeface="Arial"/>
                <a:cs typeface="Arial"/>
                <a:sym typeface="Arial"/>
              </a:rPr>
              <a:t>Esto provoca que el programa se compruebe si está bien escrito, que todo está bien para que pueda ejecutarse.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s-ES" sz="2720">
                <a:latin typeface="Arial"/>
                <a:ea typeface="Arial"/>
                <a:cs typeface="Arial"/>
                <a:sym typeface="Arial"/>
              </a:rPr>
              <a:t>NUNCA SE COMPRUEBA SI EL PROGRAMA DEBE HACER LO QUE QUEREMOS QUE HAGA.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s-ES" sz="2720">
                <a:latin typeface="Arial"/>
                <a:ea typeface="Arial"/>
                <a:cs typeface="Arial"/>
                <a:sym typeface="Arial"/>
              </a:rPr>
              <a:t>El ordenador sólo ejecuta, no sabe lo que queremos hacer.</a:t>
            </a:r>
            <a:endParaRPr/>
          </a:p>
        </p:txBody>
      </p:sp>
      <p:pic>
        <p:nvPicPr>
          <p:cNvPr descr="Imagen que contiene captura de pantalla&#10;&#10;Descripción generada con confianza muy alta" id="185" name="Google Shape;18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1124" y="1885734"/>
            <a:ext cx="7313561" cy="384050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1"/>
          <p:cNvSpPr/>
          <p:nvPr/>
        </p:nvSpPr>
        <p:spPr>
          <a:xfrm>
            <a:off x="10018810" y="2488366"/>
            <a:ext cx="894030" cy="239844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¿Con qué vamos a trabajar?</a:t>
            </a:r>
            <a:endParaRPr/>
          </a:p>
        </p:txBody>
      </p:sp>
      <p:sp>
        <p:nvSpPr>
          <p:cNvPr id="192" name="Google Shape;192;p12"/>
          <p:cNvSpPr/>
          <p:nvPr>
            <p:ph idx="2" type="body"/>
          </p:nvPr>
        </p:nvSpPr>
        <p:spPr>
          <a:xfrm>
            <a:off x="839788" y="1140506"/>
            <a:ext cx="3891869" cy="5555338"/>
          </a:xfrm>
          <a:prstGeom prst="roundRect">
            <a:avLst>
              <a:gd fmla="val 8662" name="adj"/>
            </a:avLst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Nuestro primer proyecto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HOLA AMIG@S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Al ejecutar, aparece una pantalla nueva que muestra: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500" y="4002666"/>
            <a:ext cx="10856106" cy="224573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2"/>
          <p:cNvSpPr/>
          <p:nvPr/>
        </p:nvSpPr>
        <p:spPr>
          <a:xfrm>
            <a:off x="1510145" y="5029200"/>
            <a:ext cx="1136073" cy="30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¿Con qué vamos a trabajar?</a:t>
            </a:r>
            <a:endParaRPr/>
          </a:p>
        </p:txBody>
      </p:sp>
      <p:sp>
        <p:nvSpPr>
          <p:cNvPr id="200" name="Google Shape;200;p13"/>
          <p:cNvSpPr/>
          <p:nvPr>
            <p:ph idx="2" type="body"/>
          </p:nvPr>
        </p:nvSpPr>
        <p:spPr>
          <a:xfrm>
            <a:off x="839788" y="1140506"/>
            <a:ext cx="3891869" cy="5555338"/>
          </a:xfrm>
          <a:prstGeom prst="roundRect">
            <a:avLst>
              <a:gd fmla="val 8662" name="adj"/>
            </a:avLst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Nuestro primer proyecto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Desactivemos esta opción para ver qué es lo que realmente sucede.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0772" y="2235777"/>
            <a:ext cx="6781800" cy="34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3"/>
          <p:cNvSpPr/>
          <p:nvPr/>
        </p:nvSpPr>
        <p:spPr>
          <a:xfrm>
            <a:off x="6996545" y="4987636"/>
            <a:ext cx="3505200" cy="277091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¿Con qué vamos a trabajar?</a:t>
            </a:r>
            <a:endParaRPr/>
          </a:p>
        </p:txBody>
      </p:sp>
      <p:sp>
        <p:nvSpPr>
          <p:cNvPr id="208" name="Google Shape;208;p14"/>
          <p:cNvSpPr/>
          <p:nvPr>
            <p:ph idx="2" type="body"/>
          </p:nvPr>
        </p:nvSpPr>
        <p:spPr>
          <a:xfrm>
            <a:off x="839788" y="1140506"/>
            <a:ext cx="3891869" cy="5555338"/>
          </a:xfrm>
          <a:prstGeom prst="roundRect">
            <a:avLst>
              <a:gd fmla="val 8662" name="adj"/>
            </a:avLst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Nuestro primer proyecto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Si ejecutamos ahora vemos como la pantalla aparece y desaparece, sin darnos tiempo a ver lo que sucede.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1857" y="1549545"/>
            <a:ext cx="5200216" cy="4227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¿Con qué vamos a trabajar?</a:t>
            </a:r>
            <a:endParaRPr/>
          </a:p>
        </p:txBody>
      </p:sp>
      <p:sp>
        <p:nvSpPr>
          <p:cNvPr id="215" name="Google Shape;215;p15"/>
          <p:cNvSpPr/>
          <p:nvPr>
            <p:ph idx="2" type="body"/>
          </p:nvPr>
        </p:nvSpPr>
        <p:spPr>
          <a:xfrm>
            <a:off x="839788" y="1140506"/>
            <a:ext cx="3891869" cy="5555338"/>
          </a:xfrm>
          <a:prstGeom prst="roundRect">
            <a:avLst>
              <a:gd fmla="val 8662" name="adj"/>
            </a:avLst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b="1" lang="es-ES" sz="2960">
                <a:latin typeface="Arial"/>
                <a:ea typeface="Arial"/>
                <a:cs typeface="Arial"/>
                <a:sym typeface="Arial"/>
              </a:rPr>
              <a:t>Nuestro primer proyecto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s-ES" sz="2960">
                <a:latin typeface="Arial"/>
                <a:ea typeface="Arial"/>
                <a:cs typeface="Arial"/>
                <a:sym typeface="Arial"/>
              </a:rPr>
              <a:t>HOLA AMIG@S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s-ES" sz="2960">
                <a:latin typeface="Arial"/>
                <a:ea typeface="Arial"/>
                <a:cs typeface="Arial"/>
                <a:sym typeface="Arial"/>
              </a:rPr>
              <a:t>Vamos a colocar algo más de código para que la aplicación no desaparezca sin que nosotros hagamos algo.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s-ES" sz="2960">
                <a:latin typeface="Arial"/>
                <a:ea typeface="Arial"/>
                <a:cs typeface="Arial"/>
                <a:sym typeface="Arial"/>
              </a:rPr>
              <a:t>Para ello, solicitaremos que se pulse una tecla.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s-ES" sz="2960">
                <a:latin typeface="Arial"/>
                <a:ea typeface="Arial"/>
                <a:cs typeface="Arial"/>
                <a:sym typeface="Arial"/>
              </a:rPr>
              <a:t>Al ir escribiendo, el IDE nos presenta qué elementos podemos utilizar, y una descripción de su ayuda resumida.</a:t>
            </a:r>
            <a:endParaRPr/>
          </a:p>
        </p:txBody>
      </p:sp>
      <p:pic>
        <p:nvPicPr>
          <p:cNvPr descr="Imagen que contiene captura de pantalla, monitor&#10;&#10;Descripción generada con confianza muy alta" id="216" name="Google Shape;21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3813" y="2218543"/>
            <a:ext cx="6983406" cy="379765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5"/>
          <p:cNvSpPr/>
          <p:nvPr/>
        </p:nvSpPr>
        <p:spPr>
          <a:xfrm>
            <a:off x="6481131" y="3918175"/>
            <a:ext cx="953992" cy="279071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5"/>
          <p:cNvSpPr/>
          <p:nvPr/>
        </p:nvSpPr>
        <p:spPr>
          <a:xfrm>
            <a:off x="7100282" y="4134858"/>
            <a:ext cx="1713933" cy="176202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5"/>
          <p:cNvSpPr/>
          <p:nvPr/>
        </p:nvSpPr>
        <p:spPr>
          <a:xfrm>
            <a:off x="8789204" y="4117369"/>
            <a:ext cx="2948094" cy="424651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¿Con qué vamos a trabajar?</a:t>
            </a:r>
            <a:endParaRPr/>
          </a:p>
        </p:txBody>
      </p:sp>
      <p:sp>
        <p:nvSpPr>
          <p:cNvPr id="225" name="Google Shape;225;p16"/>
          <p:cNvSpPr/>
          <p:nvPr>
            <p:ph idx="2" type="body"/>
          </p:nvPr>
        </p:nvSpPr>
        <p:spPr>
          <a:xfrm>
            <a:off x="839788" y="1140506"/>
            <a:ext cx="3891869" cy="5555338"/>
          </a:xfrm>
          <a:prstGeom prst="roundRect">
            <a:avLst>
              <a:gd fmla="val 8662" name="adj"/>
            </a:avLst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Nuestro primer proyecto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HOLA AMIG@S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La sentencia que vamos a colocar es: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Console.ReadKey();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Esta instrucción para la ejecución hasta que se pulsa una tecla.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Cuando vamos añadiendo el texto, se nos presenta la ayuda</a:t>
            </a:r>
            <a:endParaRPr/>
          </a:p>
        </p:txBody>
      </p:sp>
      <p:grpSp>
        <p:nvGrpSpPr>
          <p:cNvPr id="226" name="Google Shape;226;p16"/>
          <p:cNvGrpSpPr/>
          <p:nvPr/>
        </p:nvGrpSpPr>
        <p:grpSpPr>
          <a:xfrm>
            <a:off x="115792" y="1394084"/>
            <a:ext cx="11945504" cy="3567659"/>
            <a:chOff x="115792" y="1394084"/>
            <a:chExt cx="11945504" cy="3567659"/>
          </a:xfrm>
        </p:grpSpPr>
        <p:pic>
          <p:nvPicPr>
            <p:cNvPr descr="Imagen que contiene captura de pantalla, monitor, interior, pantalla&#10;&#10;Descripción generada con confianza muy alta" id="227" name="Google Shape;227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5792" y="1394084"/>
              <a:ext cx="11945504" cy="35676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Google Shape;228;p16"/>
            <p:cNvSpPr/>
            <p:nvPr/>
          </p:nvSpPr>
          <p:spPr>
            <a:xfrm>
              <a:off x="1474415" y="2818151"/>
              <a:ext cx="998961" cy="344774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2333410" y="4062334"/>
              <a:ext cx="1983757" cy="209864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522234" y="4062333"/>
              <a:ext cx="7539061" cy="424651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¿Con qué vamos a trabajar?</a:t>
            </a:r>
            <a:endParaRPr/>
          </a:p>
        </p:txBody>
      </p:sp>
      <p:sp>
        <p:nvSpPr>
          <p:cNvPr id="236" name="Google Shape;236;p17"/>
          <p:cNvSpPr/>
          <p:nvPr>
            <p:ph idx="2" type="body"/>
          </p:nvPr>
        </p:nvSpPr>
        <p:spPr>
          <a:xfrm>
            <a:off x="839788" y="1140506"/>
            <a:ext cx="3891869" cy="5555338"/>
          </a:xfrm>
          <a:prstGeom prst="roundRect">
            <a:avLst>
              <a:gd fmla="val 8662" name="adj"/>
            </a:avLst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b="1" lang="es-ES" sz="2960">
                <a:latin typeface="Arial"/>
                <a:ea typeface="Arial"/>
                <a:cs typeface="Arial"/>
                <a:sym typeface="Arial"/>
              </a:rPr>
              <a:t>Nuestro primer proyecto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s-ES" sz="2960">
                <a:latin typeface="Arial"/>
                <a:ea typeface="Arial"/>
                <a:cs typeface="Arial"/>
                <a:sym typeface="Arial"/>
              </a:rPr>
              <a:t>HOLA AMIG@S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s-ES" sz="2960">
                <a:latin typeface="Arial"/>
                <a:ea typeface="Arial"/>
                <a:cs typeface="Arial"/>
                <a:sym typeface="Arial"/>
              </a:rPr>
              <a:t>¿Por qué añadimos el código ahí?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55"/>
              <a:buNone/>
            </a:pPr>
            <a:r>
              <a:t/>
            </a:r>
            <a:endParaRPr sz="55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5"/>
              <a:buNone/>
            </a:pPr>
            <a:r>
              <a:rPr lang="es-ES" sz="1295">
                <a:latin typeface="Source Code Pro"/>
                <a:ea typeface="Source Code Pro"/>
                <a:cs typeface="Source Code Pro"/>
                <a:sym typeface="Source Code Pro"/>
              </a:rPr>
              <a:t>Static void Main(string[] args)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5"/>
              <a:buNone/>
            </a:pPr>
            <a:r>
              <a:rPr lang="es-ES" sz="1295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5"/>
              <a:buNone/>
            </a:pPr>
            <a:r>
              <a:rPr lang="es-ES" sz="1295">
                <a:latin typeface="Source Code Pro"/>
                <a:ea typeface="Source Code Pro"/>
                <a:cs typeface="Source Code Pro"/>
                <a:sym typeface="Source Code Pro"/>
              </a:rPr>
              <a:t>	&lt;Codigo&gt;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5"/>
              <a:buNone/>
            </a:pPr>
            <a:r>
              <a:rPr lang="es-ES" sz="1295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55"/>
              <a:buNone/>
            </a:pPr>
            <a:r>
              <a:t/>
            </a:r>
            <a:endParaRPr sz="55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s-ES" sz="2960">
                <a:latin typeface="Arial"/>
                <a:ea typeface="Arial"/>
                <a:cs typeface="Arial"/>
                <a:sym typeface="Arial"/>
              </a:rPr>
              <a:t>Esa es lo primero que va a ejecutar nuestro programa.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s-ES" sz="2960">
                <a:latin typeface="Arial"/>
                <a:ea typeface="Arial"/>
                <a:cs typeface="Arial"/>
                <a:sym typeface="Arial"/>
              </a:rPr>
              <a:t>Recordar que los programas se ejecutan </a:t>
            </a:r>
            <a:r>
              <a:rPr b="1" lang="es-ES" sz="296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por orden </a:t>
            </a:r>
            <a:r>
              <a:rPr lang="es-ES" sz="2960">
                <a:latin typeface="Arial"/>
                <a:ea typeface="Arial"/>
                <a:cs typeface="Arial"/>
                <a:sym typeface="Arial"/>
              </a:rPr>
              <a:t>y que la ejecución de una línea lleva a la siguiente.</a:t>
            </a:r>
            <a:endParaRPr/>
          </a:p>
        </p:txBody>
      </p:sp>
      <p:pic>
        <p:nvPicPr>
          <p:cNvPr descr="Imagen que contiene captura de pantalla&#10;&#10;Descripción generada con confianza alta" id="237" name="Google Shape;23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3813" y="2889837"/>
            <a:ext cx="6912769" cy="231212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7"/>
          <p:cNvSpPr/>
          <p:nvPr/>
        </p:nvSpPr>
        <p:spPr>
          <a:xfrm>
            <a:off x="5142008" y="3033755"/>
            <a:ext cx="5261166" cy="395245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7"/>
          <p:cNvSpPr/>
          <p:nvPr/>
        </p:nvSpPr>
        <p:spPr>
          <a:xfrm>
            <a:off x="5746412" y="4143583"/>
            <a:ext cx="3233815" cy="385105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7"/>
          <p:cNvSpPr/>
          <p:nvPr/>
        </p:nvSpPr>
        <p:spPr>
          <a:xfrm>
            <a:off x="5137040" y="3417643"/>
            <a:ext cx="364350" cy="395245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7"/>
          <p:cNvSpPr/>
          <p:nvPr/>
        </p:nvSpPr>
        <p:spPr>
          <a:xfrm>
            <a:off x="5137040" y="4528688"/>
            <a:ext cx="364350" cy="386763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2" name="Google Shape;242;p17"/>
          <p:cNvCxnSpPr/>
          <p:nvPr/>
        </p:nvCxnSpPr>
        <p:spPr>
          <a:xfrm flipH="1">
            <a:off x="7601803" y="1978925"/>
            <a:ext cx="395785" cy="1054830"/>
          </a:xfrm>
          <a:prstGeom prst="straightConnector1">
            <a:avLst/>
          </a:prstGeom>
          <a:noFill/>
          <a:ln cap="flat" cmpd="sng" w="603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¿Con qué vamos a trabajar?</a:t>
            </a:r>
            <a:endParaRPr/>
          </a:p>
        </p:txBody>
      </p:sp>
      <p:sp>
        <p:nvSpPr>
          <p:cNvPr id="248" name="Google Shape;248;p18"/>
          <p:cNvSpPr/>
          <p:nvPr>
            <p:ph idx="2" type="body"/>
          </p:nvPr>
        </p:nvSpPr>
        <p:spPr>
          <a:xfrm>
            <a:off x="839788" y="1140506"/>
            <a:ext cx="3891869" cy="5555338"/>
          </a:xfrm>
          <a:prstGeom prst="roundRect">
            <a:avLst>
              <a:gd fmla="val 8662" name="adj"/>
            </a:avLst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b="1" lang="es-ES" sz="2480">
                <a:latin typeface="Arial"/>
                <a:ea typeface="Arial"/>
                <a:cs typeface="Arial"/>
                <a:sym typeface="Arial"/>
              </a:rPr>
              <a:t>Nuestro primer proyecto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s-ES" sz="2480">
                <a:latin typeface="Arial"/>
                <a:ea typeface="Arial"/>
                <a:cs typeface="Arial"/>
                <a:sym typeface="Arial"/>
              </a:rPr>
              <a:t>HOLA AMIG@S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s-ES" sz="2480">
                <a:latin typeface="Arial"/>
                <a:ea typeface="Arial"/>
                <a:cs typeface="Arial"/>
                <a:sym typeface="Arial"/>
              </a:rPr>
              <a:t>OJO con la notación de las líneas.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s-ES" sz="2480">
                <a:latin typeface="Arial"/>
                <a:ea typeface="Arial"/>
                <a:cs typeface="Arial"/>
                <a:sym typeface="Arial"/>
              </a:rPr>
              <a:t>Cuidado con la inclusión de los ; al finalizar las mismas.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s-ES" sz="2480">
                <a:latin typeface="Arial"/>
                <a:ea typeface="Arial"/>
                <a:cs typeface="Arial"/>
                <a:sym typeface="Arial"/>
              </a:rPr>
              <a:t>Todas las líneas de código que conllevan una finalización de ejecución llevan este delimitador.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4340"/>
              <a:buNone/>
            </a:pPr>
            <a:r>
              <a:rPr b="1" lang="es-ES" sz="434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s-ES" sz="2480">
                <a:latin typeface="Arial"/>
                <a:ea typeface="Arial"/>
                <a:cs typeface="Arial"/>
                <a:sym typeface="Arial"/>
              </a:rPr>
              <a:t>Uno de los errores más frecuentes a la hora de no funcionar un programa es la falta de ; en alguna de las líneas escritas.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s-ES" sz="2480">
                <a:latin typeface="Arial"/>
                <a:ea typeface="Arial"/>
                <a:cs typeface="Arial"/>
                <a:sym typeface="Arial"/>
              </a:rPr>
              <a:t>Si no se coloca, el IDE señala el problema.</a:t>
            </a:r>
            <a:endParaRPr/>
          </a:p>
        </p:txBody>
      </p:sp>
      <p:pic>
        <p:nvPicPr>
          <p:cNvPr id="249" name="Google Shape;24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3813" y="2904744"/>
            <a:ext cx="6911430" cy="2144927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8"/>
          <p:cNvSpPr/>
          <p:nvPr/>
        </p:nvSpPr>
        <p:spPr>
          <a:xfrm>
            <a:off x="8570793" y="4266413"/>
            <a:ext cx="423082" cy="385105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11283972" y="3784116"/>
            <a:ext cx="259308" cy="386763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¿Con qué vamos a trabajar?</a:t>
            </a:r>
            <a:endParaRPr/>
          </a:p>
        </p:txBody>
      </p:sp>
      <p:sp>
        <p:nvSpPr>
          <p:cNvPr id="257" name="Google Shape;257;p19"/>
          <p:cNvSpPr/>
          <p:nvPr>
            <p:ph idx="2" type="body"/>
          </p:nvPr>
        </p:nvSpPr>
        <p:spPr>
          <a:xfrm>
            <a:off x="839788" y="1140506"/>
            <a:ext cx="3891869" cy="5555338"/>
          </a:xfrm>
          <a:prstGeom prst="roundRect">
            <a:avLst>
              <a:gd fmla="val 8662" name="adj"/>
            </a:avLst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Nuestro primer proyecto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HOLA AMIG@S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Si al ejecutar, algo de lo que hemos escrito es incorrecto, el IDE nos señala que existe un problema, y nos presenta si queremos ejecutar la última versión que no incorpora los cambios realizados desde la última ejecución realizada con éxito.</a:t>
            </a:r>
            <a:endParaRPr/>
          </a:p>
        </p:txBody>
      </p:sp>
      <p:pic>
        <p:nvPicPr>
          <p:cNvPr descr="Imagen que contiene captura de pantalla&#10;&#10;Descripción generada con confianza muy alta" id="258" name="Google Shape;25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1409" y="2590498"/>
            <a:ext cx="6951129" cy="2600762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9"/>
          <p:cNvSpPr/>
          <p:nvPr/>
        </p:nvSpPr>
        <p:spPr>
          <a:xfrm>
            <a:off x="5672918" y="3140911"/>
            <a:ext cx="2119954" cy="385105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9"/>
          <p:cNvSpPr/>
          <p:nvPr/>
        </p:nvSpPr>
        <p:spPr>
          <a:xfrm>
            <a:off x="10219447" y="4152605"/>
            <a:ext cx="1353854" cy="386763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¿Con qué vamos a trabajar?</a:t>
            </a:r>
            <a:endParaRPr/>
          </a:p>
        </p:txBody>
      </p:sp>
      <p:sp>
        <p:nvSpPr>
          <p:cNvPr id="93" name="Google Shape;93;p2"/>
          <p:cNvSpPr/>
          <p:nvPr>
            <p:ph idx="2" type="body"/>
          </p:nvPr>
        </p:nvSpPr>
        <p:spPr>
          <a:xfrm>
            <a:off x="839788" y="995363"/>
            <a:ext cx="3932237" cy="5555338"/>
          </a:xfrm>
          <a:prstGeom prst="roundRect">
            <a:avLst>
              <a:gd fmla="val 8662" name="adj"/>
            </a:avLst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Durante este inicio de curso, vamos a tener como herramienta de trabajo el entorno de desarrollo integrado </a:t>
            </a: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Visual Studio</a:t>
            </a:r>
            <a:r>
              <a:rPr lang="es-ES" sz="3200">
                <a:latin typeface="Arial"/>
                <a:ea typeface="Arial"/>
                <a:cs typeface="Arial"/>
                <a:sym typeface="Arial"/>
              </a:rPr>
              <a:t> en versión 2019 Community (</a:t>
            </a: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Integrated Developer Enviroment IDE</a:t>
            </a:r>
            <a:r>
              <a:rPr lang="es-ES" sz="3200">
                <a:latin typeface="Arial"/>
                <a:ea typeface="Arial"/>
                <a:cs typeface="Arial"/>
                <a:sym typeface="Arial"/>
              </a:rPr>
              <a:t>) y como lenguaje de programación utilizaremos el</a:t>
            </a: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 C#.</a:t>
            </a:r>
            <a:endParaRPr/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6615" y="4087637"/>
            <a:ext cx="3284085" cy="24630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visual studio 2019 community" id="95" name="Google Shape;9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26233" y="1280102"/>
            <a:ext cx="4450534" cy="2502189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¿Con qué vamos a trabajar?</a:t>
            </a:r>
            <a:endParaRPr/>
          </a:p>
        </p:txBody>
      </p:sp>
      <p:sp>
        <p:nvSpPr>
          <p:cNvPr id="266" name="Google Shape;266;p20"/>
          <p:cNvSpPr/>
          <p:nvPr>
            <p:ph idx="2" type="body"/>
          </p:nvPr>
        </p:nvSpPr>
        <p:spPr>
          <a:xfrm>
            <a:off x="839788" y="1140506"/>
            <a:ext cx="3891869" cy="5555338"/>
          </a:xfrm>
          <a:prstGeom prst="roundRect">
            <a:avLst>
              <a:gd fmla="val 8662" name="adj"/>
            </a:avLst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Nuestro primer proyecto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HOLA AMIG@S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Si pulsamos. NO en la pantalla anterior, en la parte baja del IDE se nos dará una </a:t>
            </a:r>
            <a:r>
              <a:rPr b="1" lang="es-E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orientación</a:t>
            </a:r>
            <a:r>
              <a:rPr lang="es-ES" sz="3200">
                <a:latin typeface="Arial"/>
                <a:ea typeface="Arial"/>
                <a:cs typeface="Arial"/>
                <a:sym typeface="Arial"/>
              </a:rPr>
              <a:t> del error que se está produciendo, señalando una descripción y una línea en la que se encuentra.</a:t>
            </a:r>
            <a:endParaRPr/>
          </a:p>
        </p:txBody>
      </p:sp>
      <p:grpSp>
        <p:nvGrpSpPr>
          <p:cNvPr id="267" name="Google Shape;267;p20"/>
          <p:cNvGrpSpPr/>
          <p:nvPr/>
        </p:nvGrpSpPr>
        <p:grpSpPr>
          <a:xfrm>
            <a:off x="275742" y="2705394"/>
            <a:ext cx="11585012" cy="1108711"/>
            <a:chOff x="275742" y="2705394"/>
            <a:chExt cx="11585012" cy="1108711"/>
          </a:xfrm>
        </p:grpSpPr>
        <p:pic>
          <p:nvPicPr>
            <p:cNvPr descr="Imagen que contiene captura de pantalla, monitor, mostrando, cielo&#10;&#10;Descripción generada con confianza alta" id="268" name="Google Shape;268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5742" y="2705394"/>
              <a:ext cx="11585012" cy="10886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9" name="Google Shape;269;p20"/>
            <p:cNvSpPr/>
            <p:nvPr/>
          </p:nvSpPr>
          <p:spPr>
            <a:xfrm>
              <a:off x="1473095" y="3429000"/>
              <a:ext cx="1010798" cy="385105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9568042" y="3429000"/>
              <a:ext cx="435767" cy="365077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¿Con qué vamos a trabajar?</a:t>
            </a:r>
            <a:endParaRPr/>
          </a:p>
        </p:txBody>
      </p:sp>
      <p:sp>
        <p:nvSpPr>
          <p:cNvPr id="276" name="Google Shape;276;p21"/>
          <p:cNvSpPr/>
          <p:nvPr>
            <p:ph idx="2" type="body"/>
          </p:nvPr>
        </p:nvSpPr>
        <p:spPr>
          <a:xfrm>
            <a:off x="839788" y="1140506"/>
            <a:ext cx="3891869" cy="5555338"/>
          </a:xfrm>
          <a:prstGeom prst="roundRect">
            <a:avLst>
              <a:gd fmla="val 8662" name="adj"/>
            </a:avLst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Nuestro primer proyecto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HOLA AMIG@S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C# es </a:t>
            </a:r>
            <a:r>
              <a:rPr b="1" lang="es-E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Case sensitive.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Eso significa que no es lo mismo escribir en mayúsculas o en minúsculas el código.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Para el lenguaje de programación, estas expresiones son diferentes.</a:t>
            </a: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5179560" y="1140506"/>
            <a:ext cx="6172652" cy="5555338"/>
          </a:xfrm>
          <a:prstGeom prst="roundRect">
            <a:avLst>
              <a:gd fmla="val 8662" name="adj"/>
            </a:avLst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b="0" i="0" lang="es-ES" sz="296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Readkey</a:t>
            </a:r>
            <a:endParaRPr b="0" i="0" sz="296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b="0" i="0" lang="es-ES" sz="296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readkey</a:t>
            </a:r>
            <a:endParaRPr b="0" i="0" sz="296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b="0" i="0" lang="es-ES" sz="296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readKey</a:t>
            </a:r>
            <a:endParaRPr b="0" i="0" sz="296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b="0" i="0" lang="es-ES" sz="296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READkey</a:t>
            </a:r>
            <a:endParaRPr b="0" i="0" sz="296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b="0" i="0" lang="es-ES" sz="296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ReadKey</a:t>
            </a:r>
            <a:endParaRPr b="0" i="0" sz="296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b="0" i="0" lang="es-ES" sz="296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readKEY</a:t>
            </a:r>
            <a:endParaRPr b="0" i="0" sz="296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b="0" i="0" lang="es-ES" sz="296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ReadKEY</a:t>
            </a:r>
            <a:endParaRPr b="0" i="0" sz="296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b="0" i="0" lang="es-ES" sz="296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READKEY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b="0" i="0" lang="es-ES" sz="2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Aunque el IDE intenta solventar estos problemas realizando cambios según de escribe.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¿Con qué vamos a trabajar?</a:t>
            </a:r>
            <a:endParaRPr/>
          </a:p>
        </p:txBody>
      </p:sp>
      <p:sp>
        <p:nvSpPr>
          <p:cNvPr id="283" name="Google Shape;283;p22"/>
          <p:cNvSpPr/>
          <p:nvPr>
            <p:ph idx="2" type="body"/>
          </p:nvPr>
        </p:nvSpPr>
        <p:spPr>
          <a:xfrm>
            <a:off x="839788" y="1140506"/>
            <a:ext cx="4619316" cy="5555338"/>
          </a:xfrm>
          <a:prstGeom prst="roundRect">
            <a:avLst>
              <a:gd fmla="val 8662" name="adj"/>
            </a:avLst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Nuestro primer proyecto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HOLA AMIG@S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Ahora, con el código bien escrito, volvamos a ejecutar.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s-ES" sz="1200">
                <a:latin typeface="Source Code Pro"/>
                <a:ea typeface="Source Code Pro"/>
                <a:cs typeface="Source Code Pro"/>
                <a:sym typeface="Source Code Pro"/>
              </a:rPr>
              <a:t>static void Main(string[] args)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s-ES" sz="1200">
                <a:latin typeface="Source Code Pro"/>
                <a:ea typeface="Source Code Pro"/>
                <a:cs typeface="Source Code Pro"/>
                <a:sym typeface="Source Code Pro"/>
              </a:rPr>
              <a:t>     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s-ES" sz="1200">
                <a:latin typeface="Source Code Pro"/>
                <a:ea typeface="Source Code Pro"/>
                <a:cs typeface="Source Code Pro"/>
                <a:sym typeface="Source Code Pro"/>
              </a:rPr>
              <a:t>           Console.WriteLine("Hello World!");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s-ES" sz="1200">
                <a:latin typeface="Source Code Pro"/>
                <a:ea typeface="Source Code Pro"/>
                <a:cs typeface="Source Code Pro"/>
                <a:sym typeface="Source Code Pro"/>
              </a:rPr>
              <a:t>           Console.ReadKey();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s-ES" sz="1200">
                <a:latin typeface="Source Code Pro"/>
                <a:ea typeface="Source Code Pro"/>
                <a:cs typeface="Source Code Pro"/>
                <a:sym typeface="Source Code Pro"/>
              </a:rPr>
              <a:t>       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Y al presentar el texto, se queda esperando a que pulsemos una tecla.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Lo hacemos, y finaliza la ejecución.</a:t>
            </a:r>
            <a:endParaRPr/>
          </a:p>
        </p:txBody>
      </p:sp>
      <p:pic>
        <p:nvPicPr>
          <p:cNvPr id="284" name="Google Shape;28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2334397"/>
            <a:ext cx="5264924" cy="2155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¿Con qué vamos a trabajar?</a:t>
            </a:r>
            <a:endParaRPr sz="28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3"/>
          <p:cNvSpPr/>
          <p:nvPr>
            <p:ph idx="2" type="body"/>
          </p:nvPr>
        </p:nvSpPr>
        <p:spPr>
          <a:xfrm>
            <a:off x="839788" y="1140506"/>
            <a:ext cx="4619316" cy="5555338"/>
          </a:xfrm>
          <a:prstGeom prst="roundRect">
            <a:avLst>
              <a:gd fmla="val 8662" name="adj"/>
            </a:avLst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b="1" lang="es-ES" sz="2960">
                <a:latin typeface="Arial"/>
                <a:ea typeface="Arial"/>
                <a:cs typeface="Arial"/>
                <a:sym typeface="Arial"/>
              </a:rPr>
              <a:t>Nuestro primer proyecto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s-ES" sz="2960">
                <a:latin typeface="Arial"/>
                <a:ea typeface="Arial"/>
                <a:cs typeface="Arial"/>
                <a:sym typeface="Arial"/>
              </a:rPr>
              <a:t>HOLA AMIG@S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s-ES" sz="2960">
                <a:latin typeface="Arial"/>
                <a:ea typeface="Arial"/>
                <a:cs typeface="Arial"/>
                <a:sym typeface="Arial"/>
              </a:rPr>
              <a:t>Pero nuestro objetivo nos es una Hello World.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s-ES" sz="2960">
                <a:latin typeface="Arial"/>
                <a:ea typeface="Arial"/>
                <a:cs typeface="Arial"/>
                <a:sym typeface="Arial"/>
              </a:rPr>
              <a:t>Es un Hola Amig@s.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s-ES" sz="2960">
                <a:latin typeface="Arial"/>
                <a:ea typeface="Arial"/>
                <a:cs typeface="Arial"/>
                <a:sym typeface="Arial"/>
              </a:rPr>
              <a:t>Es de lógica que si cambiamos el texto que se presenta de Hello World por el que queremos, será lo que necesitamos.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None/>
            </a:pPr>
            <a:r>
              <a:rPr lang="es-ES" sz="1110">
                <a:latin typeface="Source Code Pro"/>
                <a:ea typeface="Source Code Pro"/>
                <a:cs typeface="Source Code Pro"/>
                <a:sym typeface="Source Code Pro"/>
              </a:rPr>
              <a:t>static void Main(string[] args)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None/>
            </a:pPr>
            <a:r>
              <a:rPr lang="es-ES" sz="1110">
                <a:latin typeface="Source Code Pro"/>
                <a:ea typeface="Source Code Pro"/>
                <a:cs typeface="Source Code Pro"/>
                <a:sym typeface="Source Code Pro"/>
              </a:rPr>
              <a:t>     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None/>
            </a:pPr>
            <a:r>
              <a:rPr lang="es-ES" sz="1110">
                <a:latin typeface="Source Code Pro"/>
                <a:ea typeface="Source Code Pro"/>
                <a:cs typeface="Source Code Pro"/>
                <a:sym typeface="Source Code Pro"/>
              </a:rPr>
              <a:t>           Console.WriteLine("¡¡Hola Amig@s!!");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None/>
            </a:pPr>
            <a:r>
              <a:rPr lang="es-ES" sz="1110">
                <a:latin typeface="Source Code Pro"/>
                <a:ea typeface="Source Code Pro"/>
                <a:cs typeface="Source Code Pro"/>
                <a:sym typeface="Source Code Pro"/>
              </a:rPr>
              <a:t>           Console.ReadKey();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None/>
            </a:pPr>
            <a:r>
              <a:rPr lang="es-ES" sz="1110">
                <a:latin typeface="Source Code Pro"/>
                <a:ea typeface="Source Code Pro"/>
                <a:cs typeface="Source Code Pro"/>
                <a:sym typeface="Source Code Pro"/>
              </a:rPr>
              <a:t>       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140506"/>
            <a:ext cx="5256212" cy="1591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3025129"/>
            <a:ext cx="5256212" cy="1909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¿Con qué vamos a trabajar?</a:t>
            </a:r>
            <a:endParaRPr sz="28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4"/>
          <p:cNvSpPr/>
          <p:nvPr>
            <p:ph idx="2" type="body"/>
          </p:nvPr>
        </p:nvSpPr>
        <p:spPr>
          <a:xfrm>
            <a:off x="839788" y="1140506"/>
            <a:ext cx="4619316" cy="5555338"/>
          </a:xfrm>
          <a:prstGeom prst="roundRect">
            <a:avLst>
              <a:gd fmla="val 8662" name="adj"/>
            </a:avLst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¿Dónde se guarda nuestro proyecto?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Al crear el proyecto establecimos una ruta en nuestro equipo donde almacenar la información.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Dentro de un proyecto se crean, de forma automática, diferentes ficheros.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Para acceder …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n que contiene captura de pantalla, monitor, pantalla, teléfono móvil&#10;&#10;Descripción generada con confianza muy alta" id="299" name="Google Shape;29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4657" y="1603139"/>
            <a:ext cx="5757555" cy="4630072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4"/>
          <p:cNvSpPr/>
          <p:nvPr/>
        </p:nvSpPr>
        <p:spPr>
          <a:xfrm>
            <a:off x="8631338" y="1603140"/>
            <a:ext cx="1427061" cy="308788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4"/>
          <p:cNvSpPr/>
          <p:nvPr/>
        </p:nvSpPr>
        <p:spPr>
          <a:xfrm>
            <a:off x="8631338" y="2359230"/>
            <a:ext cx="2720874" cy="190006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4"/>
          <p:cNvSpPr/>
          <p:nvPr/>
        </p:nvSpPr>
        <p:spPr>
          <a:xfrm>
            <a:off x="5910464" y="5739739"/>
            <a:ext cx="2720874" cy="190006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¿Con qué vamos a trabajar?</a:t>
            </a:r>
            <a:endParaRPr sz="28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5"/>
          <p:cNvSpPr/>
          <p:nvPr>
            <p:ph idx="2" type="body"/>
          </p:nvPr>
        </p:nvSpPr>
        <p:spPr>
          <a:xfrm>
            <a:off x="839788" y="1140506"/>
            <a:ext cx="4619316" cy="5555338"/>
          </a:xfrm>
          <a:prstGeom prst="roundRect">
            <a:avLst>
              <a:gd fmla="val 8662" name="adj"/>
            </a:avLst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b="1" lang="es-ES" sz="2960">
                <a:latin typeface="Arial"/>
                <a:ea typeface="Arial"/>
                <a:cs typeface="Arial"/>
                <a:sym typeface="Arial"/>
              </a:rPr>
              <a:t>¿Qué contiene el proyecto?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s-ES" sz="2960">
                <a:latin typeface="Arial"/>
                <a:ea typeface="Arial"/>
                <a:cs typeface="Arial"/>
                <a:sym typeface="Arial"/>
              </a:rPr>
              <a:t>Por ahora, sólo vamos a señalar alguno de los elementos importantes.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s-ES" sz="2960">
                <a:latin typeface="Arial"/>
                <a:ea typeface="Arial"/>
                <a:cs typeface="Arial"/>
                <a:sym typeface="Arial"/>
              </a:rPr>
              <a:t>Todo el proyecto se almacena con su descripción como proyecto y una carpeta con su nombre que contiene los ficheros del mismo.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s-ES" sz="2960">
                <a:latin typeface="Arial"/>
                <a:ea typeface="Arial"/>
                <a:cs typeface="Arial"/>
                <a:sym typeface="Arial"/>
              </a:rPr>
              <a:t>Dentro de esa carpeta, se sitúan los ficheros de código. En nuestro caso, identificamos Program.cs que es el código que estamos editando.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n que contiene captura de pantalla&#10;&#10;Descripción generada con confianza muy alta" id="309" name="Google Shape;30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0464" y="1385869"/>
            <a:ext cx="4191585" cy="11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5"/>
          <p:cNvSpPr/>
          <p:nvPr/>
        </p:nvSpPr>
        <p:spPr>
          <a:xfrm>
            <a:off x="5910464" y="1458156"/>
            <a:ext cx="3773863" cy="190006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5"/>
          <p:cNvSpPr/>
          <p:nvPr/>
        </p:nvSpPr>
        <p:spPr>
          <a:xfrm>
            <a:off x="6539302" y="1987079"/>
            <a:ext cx="1745716" cy="54195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captura de pantalla&#10;&#10;Descripción generada con confianza muy alta" id="312" name="Google Shape;31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9748" y="2676856"/>
            <a:ext cx="5296639" cy="1457528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5"/>
          <p:cNvSpPr/>
          <p:nvPr/>
        </p:nvSpPr>
        <p:spPr>
          <a:xfrm>
            <a:off x="5999748" y="2676856"/>
            <a:ext cx="5256212" cy="19109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5"/>
          <p:cNvSpPr/>
          <p:nvPr/>
        </p:nvSpPr>
        <p:spPr>
          <a:xfrm>
            <a:off x="6625767" y="3672639"/>
            <a:ext cx="869406" cy="19109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captura de pantalla, negro&#10;&#10;Descripción generada con confianza muy alta" id="315" name="Google Shape;315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48184" y="3352655"/>
            <a:ext cx="4515480" cy="329611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5"/>
          <p:cNvSpPr/>
          <p:nvPr/>
        </p:nvSpPr>
        <p:spPr>
          <a:xfrm>
            <a:off x="7809248" y="4109153"/>
            <a:ext cx="869406" cy="19109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6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¿Con qué vamos a trabajar?</a:t>
            </a:r>
            <a:endParaRPr sz="28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6"/>
          <p:cNvSpPr/>
          <p:nvPr>
            <p:ph idx="2" type="body"/>
          </p:nvPr>
        </p:nvSpPr>
        <p:spPr>
          <a:xfrm>
            <a:off x="839788" y="1140506"/>
            <a:ext cx="4619316" cy="5555338"/>
          </a:xfrm>
          <a:prstGeom prst="roundRect">
            <a:avLst>
              <a:gd fmla="val 8662" name="adj"/>
            </a:avLst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Elementos de un proyecto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Como hemos visto, al generar un proyecto se nos presentan diferentes pantallas.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s-ES" sz="1200">
                <a:latin typeface="Source Code Pro"/>
                <a:ea typeface="Source Code Pro"/>
                <a:cs typeface="Source Code Pro"/>
                <a:sym typeface="Source Code Pro"/>
              </a:rPr>
              <a:t>using System;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Librería de uso común para interacción con el sistema.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Gracias a su uso, podemos utilizar las funciones de entrada y salida de información.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s-ES" sz="1200">
                <a:latin typeface="Source Code Pro"/>
                <a:ea typeface="Source Code Pro"/>
                <a:cs typeface="Source Code Pro"/>
                <a:sym typeface="Source Code Pro"/>
              </a:rPr>
              <a:t>Console.WriteLine("");</a:t>
            </a:r>
            <a:endParaRPr/>
          </a:p>
        </p:txBody>
      </p:sp>
      <p:pic>
        <p:nvPicPr>
          <p:cNvPr descr="Imagen que contiene captura de pantalla&#10;&#10;Descripción generada con confianza muy alta" id="323" name="Google Shape;32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8864" y="1642840"/>
            <a:ext cx="5533348" cy="3572319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6"/>
          <p:cNvSpPr/>
          <p:nvPr/>
        </p:nvSpPr>
        <p:spPr>
          <a:xfrm>
            <a:off x="6936411" y="2335771"/>
            <a:ext cx="1210062" cy="241174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captura de pantalla, monitor&#10;&#10;Descripción generada con confianza muy alta" id="329" name="Google Shape;32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430" y="1608977"/>
            <a:ext cx="5627782" cy="364004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7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¿Con qué vamos a trabajar?</a:t>
            </a:r>
            <a:endParaRPr sz="28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7"/>
          <p:cNvSpPr/>
          <p:nvPr>
            <p:ph idx="2" type="body"/>
          </p:nvPr>
        </p:nvSpPr>
        <p:spPr>
          <a:xfrm>
            <a:off x="839788" y="1140506"/>
            <a:ext cx="4619316" cy="5555338"/>
          </a:xfrm>
          <a:prstGeom prst="roundRect">
            <a:avLst>
              <a:gd fmla="val 8662" name="adj"/>
            </a:avLst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Elementos de un proyecto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Si eliminamos la librería, nuestro programa no comprende el uso de Console.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2" name="Google Shape;332;p27"/>
          <p:cNvSpPr/>
          <p:nvPr/>
        </p:nvSpPr>
        <p:spPr>
          <a:xfrm>
            <a:off x="7717544" y="4067589"/>
            <a:ext cx="3518492" cy="587538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¿Con qué vamos a trabajar?</a:t>
            </a:r>
            <a:endParaRPr sz="28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8"/>
          <p:cNvSpPr/>
          <p:nvPr>
            <p:ph idx="2" type="body"/>
          </p:nvPr>
        </p:nvSpPr>
        <p:spPr>
          <a:xfrm>
            <a:off x="839788" y="1140506"/>
            <a:ext cx="4619316" cy="5555338"/>
          </a:xfrm>
          <a:prstGeom prst="roundRect">
            <a:avLst>
              <a:gd fmla="val 8662" name="adj"/>
            </a:avLst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Elementos de un proyecto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Incluso podemos averiguar qué acciones se nos recomienda realizar para solucionar el problema.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Imagen que contiene captura de pantalla&#10;&#10;Descripción generada con confianza muy alta" id="339" name="Google Shape;33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1349" y="1496572"/>
            <a:ext cx="5670863" cy="3864856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8"/>
          <p:cNvSpPr/>
          <p:nvPr/>
        </p:nvSpPr>
        <p:spPr>
          <a:xfrm>
            <a:off x="6262816" y="3805254"/>
            <a:ext cx="2354711" cy="1556173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9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¿Con qué vamos a trabajar?</a:t>
            </a:r>
            <a:endParaRPr sz="28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9"/>
          <p:cNvSpPr/>
          <p:nvPr>
            <p:ph idx="2" type="body"/>
          </p:nvPr>
        </p:nvSpPr>
        <p:spPr>
          <a:xfrm>
            <a:off x="839788" y="1140506"/>
            <a:ext cx="4619316" cy="5555338"/>
          </a:xfrm>
          <a:prstGeom prst="roundRect">
            <a:avLst>
              <a:gd fmla="val 8662" name="adj"/>
            </a:avLst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Elementos de un proyecto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Si colocamos la librería, y empezamos a escribir Console, nos muestra las opciones dentro de este elemento que podemos utilizar.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Seleccionando una, nos da una breve descripción de su funcionalidad.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Imagen que contiene captura de pantalla, monitor, pantalla&#10;&#10;Descripción generada con confianza muy alta" id="347" name="Google Shape;34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0412" y="2277163"/>
            <a:ext cx="6115904" cy="2553056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9"/>
          <p:cNvSpPr/>
          <p:nvPr/>
        </p:nvSpPr>
        <p:spPr>
          <a:xfrm>
            <a:off x="5881124" y="2715491"/>
            <a:ext cx="2459312" cy="1898073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9"/>
          <p:cNvSpPr/>
          <p:nvPr/>
        </p:nvSpPr>
        <p:spPr>
          <a:xfrm>
            <a:off x="8208687" y="4319510"/>
            <a:ext cx="3442985" cy="510709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¿Con qué vamos a trabajar?</a:t>
            </a:r>
            <a:endParaRPr/>
          </a:p>
        </p:txBody>
      </p:sp>
      <p:sp>
        <p:nvSpPr>
          <p:cNvPr id="101" name="Google Shape;101;p3"/>
          <p:cNvSpPr/>
          <p:nvPr>
            <p:ph idx="2" type="body"/>
          </p:nvPr>
        </p:nvSpPr>
        <p:spPr>
          <a:xfrm>
            <a:off x="839788" y="995363"/>
            <a:ext cx="3932237" cy="5555338"/>
          </a:xfrm>
          <a:prstGeom prst="roundRect">
            <a:avLst>
              <a:gd fmla="val 8662" name="adj"/>
            </a:avLst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s-ES" sz="2960">
                <a:latin typeface="Arial"/>
                <a:ea typeface="Arial"/>
                <a:cs typeface="Arial"/>
                <a:sym typeface="Arial"/>
              </a:rPr>
              <a:t>Un lenguaje de programación es completo dependiendo de dos factores:</a:t>
            </a:r>
            <a:endParaRPr/>
          </a:p>
          <a:p>
            <a:pPr indent="-4572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-"/>
            </a:pPr>
            <a:r>
              <a:rPr lang="es-ES" sz="2960">
                <a:latin typeface="Arial"/>
                <a:ea typeface="Arial"/>
                <a:cs typeface="Arial"/>
                <a:sym typeface="Arial"/>
              </a:rPr>
              <a:t>Las funcionalidades del editor que se utiliza para su desarrollo.</a:t>
            </a:r>
            <a:endParaRPr/>
          </a:p>
          <a:p>
            <a:pPr indent="-4572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-"/>
            </a:pPr>
            <a:r>
              <a:rPr lang="es-ES" sz="2960">
                <a:latin typeface="Arial"/>
                <a:ea typeface="Arial"/>
                <a:cs typeface="Arial"/>
                <a:sym typeface="Arial"/>
              </a:rPr>
              <a:t>La cantidad de funciones ya preprogramadas en el lenguaje y que pueden ser utilizadas fácilmente por el programador, sin que estas condicionen la funcionalidad del programa a realizar.</a:t>
            </a:r>
            <a:endParaRPr/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5575" y="3584574"/>
            <a:ext cx="6067425" cy="278625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Resultado de imagen de visual studio 2019 community" id="103" name="Google Shape;10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98524" y="989157"/>
            <a:ext cx="4450534" cy="2502189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0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¿Con qué vamos a trabajar?</a:t>
            </a:r>
            <a:endParaRPr sz="28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0"/>
          <p:cNvSpPr/>
          <p:nvPr>
            <p:ph idx="2" type="body"/>
          </p:nvPr>
        </p:nvSpPr>
        <p:spPr>
          <a:xfrm>
            <a:off x="839788" y="1140506"/>
            <a:ext cx="4619316" cy="5555338"/>
          </a:xfrm>
          <a:prstGeom prst="roundRect">
            <a:avLst>
              <a:gd fmla="val 8662" name="adj"/>
            </a:avLst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Los espacios de nombres.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i="1" lang="es-ES" sz="3200"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s-ES" sz="3200">
                <a:latin typeface="Arial"/>
                <a:ea typeface="Arial"/>
                <a:cs typeface="Arial"/>
                <a:sym typeface="Arial"/>
              </a:rPr>
              <a:t>  es un espacio de nombre que agrupa un conjunto de funcionalidades de un programa o librería determinada.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Por ejemplo, como funcionan los elementos de la librería </a:t>
            </a:r>
            <a:r>
              <a:rPr b="1" i="1" lang="es-ES" sz="3200"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lang="es-ES" sz="3200">
                <a:latin typeface="Arial"/>
                <a:ea typeface="Arial"/>
                <a:cs typeface="Arial"/>
                <a:sym typeface="Arial"/>
              </a:rPr>
              <a:t> está definido en un </a:t>
            </a:r>
            <a:r>
              <a:rPr b="1" i="1" lang="es-ES" sz="3200"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s-ES" sz="3200">
                <a:latin typeface="Arial"/>
                <a:ea typeface="Arial"/>
                <a:cs typeface="Arial"/>
                <a:sym typeface="Arial"/>
              </a:rPr>
              <a:t> que se denomina </a:t>
            </a:r>
            <a:r>
              <a:rPr b="1" i="1" lang="es-ES" sz="3200"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lang="es-ES" sz="32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Por eso podemos utilizarlo.</a:t>
            </a:r>
            <a:endParaRPr/>
          </a:p>
        </p:txBody>
      </p:sp>
      <p:pic>
        <p:nvPicPr>
          <p:cNvPr descr="Imagen que contiene captura de pantalla&#10;&#10;Descripción generada con confianza muy alta" id="356" name="Google Shape;35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8864" y="1642840"/>
            <a:ext cx="5533348" cy="3572319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0"/>
          <p:cNvSpPr/>
          <p:nvPr/>
        </p:nvSpPr>
        <p:spPr>
          <a:xfrm>
            <a:off x="6797866" y="2737553"/>
            <a:ext cx="2803334" cy="241174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¿Con qué vamos a trabajar?</a:t>
            </a:r>
            <a:endParaRPr sz="28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1"/>
          <p:cNvSpPr/>
          <p:nvPr>
            <p:ph idx="2" type="body"/>
          </p:nvPr>
        </p:nvSpPr>
        <p:spPr>
          <a:xfrm>
            <a:off x="839788" y="1140506"/>
            <a:ext cx="4619316" cy="5555338"/>
          </a:xfrm>
          <a:prstGeom prst="roundRect">
            <a:avLst>
              <a:gd fmla="val 8662" name="adj"/>
            </a:avLst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Cuidado con los nombre de proyectos y elementos dentro de un programa.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Ojo con los nombres de los elementos dentro de un programa.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Como vemos, el utilizar la @ no ha sido lo más adecuado, ya que ha definido el namespace de forma diferente a como queríamos.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Imagen que contiene captura de pantalla&#10;&#10;Descripción generada con confianza muy alta" id="364" name="Google Shape;36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8864" y="1642840"/>
            <a:ext cx="5533348" cy="3572319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1"/>
          <p:cNvSpPr/>
          <p:nvPr/>
        </p:nvSpPr>
        <p:spPr>
          <a:xfrm>
            <a:off x="6797866" y="2737553"/>
            <a:ext cx="2803334" cy="241174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2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¿Con qué vamos a trabajar?</a:t>
            </a:r>
            <a:endParaRPr sz="28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2"/>
          <p:cNvSpPr/>
          <p:nvPr>
            <p:ph idx="2" type="body"/>
          </p:nvPr>
        </p:nvSpPr>
        <p:spPr>
          <a:xfrm>
            <a:off x="839787" y="1140506"/>
            <a:ext cx="4909847" cy="5555338"/>
          </a:xfrm>
          <a:prstGeom prst="roundRect">
            <a:avLst>
              <a:gd fmla="val 8662" name="adj"/>
            </a:avLst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b="1" lang="es-ES" sz="2720">
                <a:latin typeface="Arial"/>
                <a:ea typeface="Arial"/>
                <a:cs typeface="Arial"/>
                <a:sym typeface="Arial"/>
              </a:rPr>
              <a:t>Identificadores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s-ES" sz="2720">
                <a:latin typeface="Arial"/>
                <a:ea typeface="Arial"/>
                <a:cs typeface="Arial"/>
                <a:sym typeface="Arial"/>
              </a:rPr>
              <a:t>Se utilizan para darle nombre a alguno de los elementos de un programa (constantes, variables, objetos, métodos, propiedades, etc.), englobados dentro de un espacio de nombres.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s-ES" sz="2720">
                <a:latin typeface="Arial"/>
                <a:ea typeface="Arial"/>
                <a:cs typeface="Arial"/>
                <a:sym typeface="Arial"/>
              </a:rPr>
              <a:t>Se trata de un cadena de caracteres sin espacios en blanco, que debe comenzar por un carácter que no sea un número.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s-ES" sz="2720">
                <a:latin typeface="Arial"/>
                <a:ea typeface="Arial"/>
                <a:cs typeface="Arial"/>
                <a:sym typeface="Arial"/>
              </a:rPr>
              <a:t>Ejemplos: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75"/>
              <a:buNone/>
            </a:pPr>
            <a:r>
              <a:rPr lang="es-ES" sz="1275">
                <a:latin typeface="Source Code Pro"/>
                <a:ea typeface="Source Code Pro"/>
                <a:cs typeface="Source Code Pro"/>
                <a:sym typeface="Source Code Pro"/>
              </a:rPr>
              <a:t>numero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75"/>
              <a:buNone/>
            </a:pPr>
            <a:r>
              <a:rPr lang="es-ES" sz="1275">
                <a:latin typeface="Source Code Pro"/>
                <a:ea typeface="Source Code Pro"/>
                <a:cs typeface="Source Code Pro"/>
                <a:sym typeface="Source Code Pro"/>
              </a:rPr>
              <a:t>Numero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75"/>
              <a:buNone/>
            </a:pPr>
            <a:r>
              <a:rPr lang="es-ES" sz="1275">
                <a:latin typeface="Source Code Pro"/>
                <a:ea typeface="Source Code Pro"/>
                <a:cs typeface="Source Code Pro"/>
                <a:sym typeface="Source Code Pro"/>
              </a:rPr>
              <a:t>Palabra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75"/>
              <a:buNone/>
            </a:pPr>
            <a:r>
              <a:rPr lang="es-ES" sz="1275">
                <a:latin typeface="Source Code Pro"/>
                <a:ea typeface="Source Code Pro"/>
                <a:cs typeface="Source Code Pro"/>
                <a:sym typeface="Source Code Pro"/>
              </a:rPr>
              <a:t>frase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75"/>
              <a:buNone/>
            </a:pPr>
            <a:r>
              <a:rPr lang="es-ES" sz="1275">
                <a:latin typeface="Source Code Pro"/>
                <a:ea typeface="Source Code Pro"/>
                <a:cs typeface="Source Code Pro"/>
                <a:sym typeface="Source Code Pro"/>
              </a:rPr>
              <a:t>paso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75"/>
              <a:buNone/>
            </a:pPr>
            <a:r>
              <a:rPr lang="es-ES" sz="1275">
                <a:latin typeface="Source Code Pro"/>
                <a:ea typeface="Source Code Pro"/>
                <a:cs typeface="Source Code Pro"/>
                <a:sym typeface="Source Code Pro"/>
              </a:rPr>
              <a:t>auxiliar</a:t>
            </a:r>
            <a:endParaRPr/>
          </a:p>
          <a:p>
            <a:pPr indent="0" lvl="1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s-ES" sz="2720">
                <a:latin typeface="Arial"/>
                <a:ea typeface="Arial"/>
                <a:cs typeface="Arial"/>
                <a:sym typeface="Arial"/>
              </a:rPr>
              <a:t>Se recomienda que su nombre sea significativo con lo que representan.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75"/>
              <a:buNone/>
            </a:pPr>
            <a:r>
              <a:t/>
            </a:r>
            <a:endParaRPr sz="1275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2" name="Google Shape;372;p32"/>
          <p:cNvSpPr/>
          <p:nvPr/>
        </p:nvSpPr>
        <p:spPr>
          <a:xfrm>
            <a:off x="6442364" y="1140506"/>
            <a:ext cx="4909848" cy="5555338"/>
          </a:xfrm>
          <a:prstGeom prst="roundRect">
            <a:avLst>
              <a:gd fmla="val 8662" name="adj"/>
            </a:avLst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rPr b="1" i="0" lang="es-ES" sz="2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Palabras reservadas en C#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rPr b="0" i="0" lang="es-ES" sz="2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abstract, as, base, bool, break, byte, case, catch, char, checked, class, const, continue, decimal, default, delegate, do, double, else, enum, event, explicit, extern, false, finally, fixed, float, for, foreach, goto, if, implicit, in, int, interface, internal, lock, is, long, namespace, new, null, object, operator, out, override, params, private, protected, public, readonly, ref, return, sbyte, sealed, short, sizeof, stackalloc, static, string, struct, switch, this, throw, true, try, typeof, uint, ulong, unchecked, unsafe, ushort, using, virtual, void, while</a:t>
            </a:r>
            <a:endParaRPr b="0" i="0" sz="27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rPr b="0" i="0" lang="es-ES" sz="2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Forman parte del propio lenguaje.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2625" y="3592549"/>
            <a:ext cx="6778350" cy="228572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3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¿Con qué vamos a trabajar?</a:t>
            </a:r>
            <a:endParaRPr sz="28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3"/>
          <p:cNvSpPr/>
          <p:nvPr>
            <p:ph idx="2" type="body"/>
          </p:nvPr>
        </p:nvSpPr>
        <p:spPr>
          <a:xfrm>
            <a:off x="839788" y="1140506"/>
            <a:ext cx="4619316" cy="5555338"/>
          </a:xfrm>
          <a:prstGeom prst="roundRect">
            <a:avLst>
              <a:gd fmla="val 8662" name="adj"/>
            </a:avLst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Comentarios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Como ya hemos indicado, es bueno reflejar en nuestro código qué algoritmos hemos utilizado y cómo hemos resuelto determinado problema. De este modo, retomar un código tiempo después de haberlo realizado es más sencillo. Se deben documentar los elementos que sean significativos.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3"/>
          <p:cNvSpPr/>
          <p:nvPr/>
        </p:nvSpPr>
        <p:spPr>
          <a:xfrm>
            <a:off x="5740335" y="3636928"/>
            <a:ext cx="561629" cy="423944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3"/>
          <p:cNvSpPr/>
          <p:nvPr/>
        </p:nvSpPr>
        <p:spPr>
          <a:xfrm>
            <a:off x="5723776" y="5023129"/>
            <a:ext cx="578188" cy="423944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2" name="Google Shape;38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2625" y="1341652"/>
            <a:ext cx="5639587" cy="1638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4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¿Con qué vamos a trabajar?</a:t>
            </a:r>
            <a:endParaRPr sz="28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4"/>
          <p:cNvSpPr/>
          <p:nvPr>
            <p:ph idx="2" type="body"/>
          </p:nvPr>
        </p:nvSpPr>
        <p:spPr>
          <a:xfrm>
            <a:off x="839788" y="1140506"/>
            <a:ext cx="4619316" cy="5555338"/>
          </a:xfrm>
          <a:prstGeom prst="roundRect">
            <a:avLst>
              <a:gd fmla="val 8662" name="adj"/>
            </a:avLst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Variables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Una variable representa un espacio de memoria para almacenar un valor de un determinado tipo, valor que puede ser modificado a lo largo de la ejecución del bloque donde la variable es accesible, tantas veces como se necesite.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Para declarar una variable, debemos indicar el tipo de información que va a almacenar.</a:t>
            </a:r>
            <a:endParaRPr/>
          </a:p>
        </p:txBody>
      </p:sp>
      <p:pic>
        <p:nvPicPr>
          <p:cNvPr descr="Imagen que contiene captura de pantalla&#10;&#10;Descripción generada con confianza muy alta" id="389" name="Google Shape;38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3893" y="1888794"/>
            <a:ext cx="5478319" cy="4048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5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¿Con qué vamos a trabajar?</a:t>
            </a:r>
            <a:endParaRPr sz="28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5"/>
          <p:cNvSpPr/>
          <p:nvPr>
            <p:ph idx="2" type="body"/>
          </p:nvPr>
        </p:nvSpPr>
        <p:spPr>
          <a:xfrm>
            <a:off x="839788" y="1140506"/>
            <a:ext cx="4619316" cy="5555338"/>
          </a:xfrm>
          <a:prstGeom prst="roundRect">
            <a:avLst>
              <a:gd fmla="val 8662" name="adj"/>
            </a:avLst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Tipos de datos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Son los diferentes tipos de elementos que se pueden almacenar en la memoria del equipo y que podrán ser nombrados mediante identificadores para su uso posterior.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Para cada tipo de elemento, el ordenador reservará una zona de memoria para poder almacenar esta información.</a:t>
            </a:r>
            <a:endParaRPr/>
          </a:p>
        </p:txBody>
      </p:sp>
      <p:pic>
        <p:nvPicPr>
          <p:cNvPr id="396" name="Google Shape;39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1171" y="1549851"/>
            <a:ext cx="6306522" cy="4734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6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¿Con qué vamos a trabajar?</a:t>
            </a:r>
            <a:endParaRPr sz="28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6"/>
          <p:cNvSpPr/>
          <p:nvPr>
            <p:ph idx="2" type="body"/>
          </p:nvPr>
        </p:nvSpPr>
        <p:spPr>
          <a:xfrm>
            <a:off x="839788" y="1140506"/>
            <a:ext cx="4619316" cy="5555338"/>
          </a:xfrm>
          <a:prstGeom prst="roundRect">
            <a:avLst>
              <a:gd fmla="val 8662" name="adj"/>
            </a:avLst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Usemos un string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Es uno de los tipos de datos especiales definidos por C#.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Se utiliza para facilitar la gestión de cadenas de caracteres.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Para definir una variable de tipo string, lo hacemos de la siguiente forma: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r>
              <a:t/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ES" sz="1800">
                <a:latin typeface="Source Code Pro"/>
                <a:ea typeface="Source Code Pro"/>
                <a:cs typeface="Source Code Pro"/>
                <a:sym typeface="Source Code Pro"/>
              </a:rPr>
              <a:t>string micadena;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n que contiene naranja&#10;&#10;Descripción generada con confianza alta" id="403" name="Google Shape;40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1743" y="1140506"/>
            <a:ext cx="5528065" cy="1297894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6"/>
          <p:cNvSpPr/>
          <p:nvPr/>
        </p:nvSpPr>
        <p:spPr>
          <a:xfrm>
            <a:off x="6557753" y="1972891"/>
            <a:ext cx="2807920" cy="423944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7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¿Con qué vamos a trabajar?</a:t>
            </a:r>
            <a:endParaRPr sz="28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7"/>
          <p:cNvSpPr/>
          <p:nvPr>
            <p:ph idx="2" type="body"/>
          </p:nvPr>
        </p:nvSpPr>
        <p:spPr>
          <a:xfrm>
            <a:off x="839788" y="1140506"/>
            <a:ext cx="4619316" cy="5555338"/>
          </a:xfrm>
          <a:prstGeom prst="roundRect">
            <a:avLst>
              <a:gd fmla="val 8662" name="adj"/>
            </a:avLst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Usemos un string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Para poder ver el contenido de una variable string, podemos utilizar la siguiente acción: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r>
              <a:t/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ES" sz="1800">
                <a:latin typeface="Source Code Pro"/>
                <a:ea typeface="Source Code Pro"/>
                <a:cs typeface="Source Code Pro"/>
                <a:sym typeface="Source Code Pro"/>
              </a:rPr>
              <a:t>Console.WriteLine(micadena);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Pero si lo hacemos directamente como lo estamos enunciando, surge un problema.</a:t>
            </a:r>
            <a:endParaRPr/>
          </a:p>
        </p:txBody>
      </p:sp>
      <p:pic>
        <p:nvPicPr>
          <p:cNvPr descr="Imagen que contiene naranja&#10;&#10;Descripción generada con confianza alta" id="411" name="Google Shape;41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2000199"/>
            <a:ext cx="5143208" cy="1601983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7"/>
          <p:cNvSpPr/>
          <p:nvPr/>
        </p:nvSpPr>
        <p:spPr>
          <a:xfrm>
            <a:off x="9407235" y="3034145"/>
            <a:ext cx="1648692" cy="394855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captura de pantalla&#10;&#10;Descripción generada con confianza alta" id="413" name="Google Shape;41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3964522"/>
            <a:ext cx="5975702" cy="1785114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37"/>
          <p:cNvSpPr/>
          <p:nvPr/>
        </p:nvSpPr>
        <p:spPr>
          <a:xfrm>
            <a:off x="8381998" y="4850152"/>
            <a:ext cx="3463637" cy="788648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8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¿Con qué vamos a trabajar?</a:t>
            </a:r>
            <a:endParaRPr sz="28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8"/>
          <p:cNvSpPr/>
          <p:nvPr>
            <p:ph idx="2" type="body"/>
          </p:nvPr>
        </p:nvSpPr>
        <p:spPr>
          <a:xfrm>
            <a:off x="839788" y="1140506"/>
            <a:ext cx="4619316" cy="5555338"/>
          </a:xfrm>
          <a:prstGeom prst="roundRect">
            <a:avLst>
              <a:gd fmla="val 8662" name="adj"/>
            </a:avLst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b="1" lang="es-ES" sz="2720">
                <a:latin typeface="Arial"/>
                <a:ea typeface="Arial"/>
                <a:cs typeface="Arial"/>
                <a:sym typeface="Arial"/>
              </a:rPr>
              <a:t>Para todas las variables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s-ES" sz="2720">
                <a:latin typeface="Arial"/>
                <a:ea typeface="Arial"/>
                <a:cs typeface="Arial"/>
                <a:sym typeface="Arial"/>
              </a:rPr>
              <a:t>Cuando se declara una variable, debe incluirse su valor inicial.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92"/>
              <a:buNone/>
            </a:pPr>
            <a:r>
              <a:t/>
            </a:r>
            <a:endParaRPr sz="89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s-ES" sz="1530">
                <a:latin typeface="Source Code Pro"/>
                <a:ea typeface="Source Code Pro"/>
                <a:cs typeface="Source Code Pro"/>
                <a:sym typeface="Source Code Pro"/>
              </a:rPr>
              <a:t>string micadena="";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0"/>
              <a:buNone/>
            </a:pPr>
            <a:r>
              <a:t/>
            </a:r>
            <a:endParaRPr sz="68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s-ES" sz="2720">
                <a:latin typeface="Arial"/>
                <a:ea typeface="Arial"/>
                <a:cs typeface="Arial"/>
                <a:sym typeface="Arial"/>
              </a:rPr>
              <a:t>Con esto se soluciona nuestro problema y podemos ejecutar nuestro proyecto.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s-ES" sz="2720">
                <a:latin typeface="Arial"/>
                <a:ea typeface="Arial"/>
                <a:cs typeface="Arial"/>
                <a:sym typeface="Arial"/>
              </a:rPr>
              <a:t>Pero no aparece nada.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s-ES" sz="2720">
                <a:latin typeface="Arial"/>
                <a:ea typeface="Arial"/>
                <a:cs typeface="Arial"/>
                <a:sym typeface="Arial"/>
              </a:rPr>
              <a:t>Si la variable no contiene nada, se muestra nada.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s-ES" sz="2720">
                <a:latin typeface="Arial"/>
                <a:ea typeface="Arial"/>
                <a:cs typeface="Arial"/>
                <a:sym typeface="Arial"/>
              </a:rPr>
              <a:t>El contenido de un string siempre se representa como un conjunto de caracteres delimitados por comillas dobles.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s-ES" sz="1615">
                <a:latin typeface="Source Code Pro"/>
                <a:ea typeface="Source Code Pro"/>
                <a:cs typeface="Source Code Pro"/>
                <a:sym typeface="Source Code Pro"/>
              </a:rPr>
              <a:t>"Esto es un string"</a:t>
            </a:r>
            <a:endParaRPr sz="1615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1" name="Google Shape;42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4520" y="1140506"/>
            <a:ext cx="5357692" cy="2024955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8"/>
          <p:cNvSpPr/>
          <p:nvPr/>
        </p:nvSpPr>
        <p:spPr>
          <a:xfrm>
            <a:off x="6594762" y="1955556"/>
            <a:ext cx="3006438" cy="358154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3" name="Google Shape;42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3283" y="3488120"/>
            <a:ext cx="4396389" cy="222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9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¿Con qué vamos a trabajar?</a:t>
            </a:r>
            <a:endParaRPr sz="28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9"/>
          <p:cNvSpPr/>
          <p:nvPr>
            <p:ph idx="2" type="body"/>
          </p:nvPr>
        </p:nvSpPr>
        <p:spPr>
          <a:xfrm>
            <a:off x="839788" y="1140506"/>
            <a:ext cx="4619316" cy="5555338"/>
          </a:xfrm>
          <a:prstGeom prst="roundRect">
            <a:avLst>
              <a:gd fmla="val 8662" name="adj"/>
            </a:avLst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b="1" lang="es-ES" sz="2960">
                <a:latin typeface="Arial"/>
                <a:ea typeface="Arial"/>
                <a:cs typeface="Arial"/>
                <a:sym typeface="Arial"/>
              </a:rPr>
              <a:t>Mostrar un string</a:t>
            </a:r>
            <a:endParaRPr b="1" sz="29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s-ES" sz="2960">
                <a:latin typeface="Arial"/>
                <a:ea typeface="Arial"/>
                <a:cs typeface="Arial"/>
                <a:sym typeface="Arial"/>
              </a:rPr>
              <a:t>Si hacemos un ligero cambio, y le damos un valor inicial a nuestra variable que no sea vacío: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71"/>
              <a:buNone/>
            </a:pPr>
            <a:r>
              <a:t/>
            </a:r>
            <a:endParaRPr sz="97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7"/>
              <a:buNone/>
            </a:pPr>
            <a:r>
              <a:rPr lang="es-ES" sz="1387">
                <a:latin typeface="Source Code Pro"/>
                <a:ea typeface="Source Code Pro"/>
                <a:cs typeface="Source Code Pro"/>
                <a:sym typeface="Source Code Pro"/>
              </a:rPr>
              <a:t>string micadena="Mi primera cadena";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40"/>
              <a:buNone/>
            </a:pPr>
            <a:r>
              <a:t/>
            </a:r>
            <a:endParaRPr sz="74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s-ES" sz="2960">
                <a:latin typeface="Arial"/>
                <a:ea typeface="Arial"/>
                <a:cs typeface="Arial"/>
                <a:sym typeface="Arial"/>
              </a:rPr>
              <a:t>conseguimos la ejecución de un código visible.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s-ES" sz="2960">
                <a:latin typeface="Arial"/>
                <a:ea typeface="Arial"/>
                <a:cs typeface="Arial"/>
                <a:sym typeface="Arial"/>
              </a:rPr>
              <a:t>Recordar que vemos la ejecución del programa porque hemos colocado la línea que espera a que pulsemos una tecla para continuar: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87"/>
              <a:buNone/>
            </a:pPr>
            <a:r>
              <a:t/>
            </a:r>
            <a:endParaRPr sz="1387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87"/>
              <a:buNone/>
            </a:pPr>
            <a:r>
              <a:rPr lang="es-ES" sz="1387">
                <a:latin typeface="Source Code Pro"/>
                <a:ea typeface="Source Code Pro"/>
                <a:cs typeface="Source Code Pro"/>
                <a:sym typeface="Source Code Pro"/>
              </a:rPr>
              <a:t>Console.ReadKey();</a:t>
            </a:r>
            <a:endParaRPr/>
          </a:p>
        </p:txBody>
      </p:sp>
      <p:pic>
        <p:nvPicPr>
          <p:cNvPr descr="Imagen que contiene exterior&#10;&#10;Descripción generada con confianza alta" id="430" name="Google Shape;43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140506"/>
            <a:ext cx="5203414" cy="1630403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39"/>
          <p:cNvSpPr/>
          <p:nvPr/>
        </p:nvSpPr>
        <p:spPr>
          <a:xfrm>
            <a:off x="6673392" y="1776630"/>
            <a:ext cx="4507226" cy="358154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captura de pantalla&#10;&#10;Descripción generada con confianza alta" id="432" name="Google Shape;43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3429000"/>
            <a:ext cx="5382494" cy="1794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¿Con qué vamos a trabajar?</a:t>
            </a:r>
            <a:endParaRPr/>
          </a:p>
        </p:txBody>
      </p:sp>
      <p:pic>
        <p:nvPicPr>
          <p:cNvPr id="109" name="Google Shape;109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8204" y="1941171"/>
            <a:ext cx="3954008" cy="3954008"/>
          </a:xfrm>
          <a:prstGeom prst="roundRect">
            <a:avLst>
              <a:gd fmla="val 7747" name="adj"/>
            </a:avLst>
          </a:prstGeom>
          <a:solidFill>
            <a:srgbClr val="DDEAF6"/>
          </a:solidFill>
          <a:ln>
            <a:noFill/>
          </a:ln>
        </p:spPr>
      </p:pic>
      <p:sp>
        <p:nvSpPr>
          <p:cNvPr id="110" name="Google Shape;110;p4"/>
          <p:cNvSpPr/>
          <p:nvPr>
            <p:ph idx="2" type="body"/>
          </p:nvPr>
        </p:nvSpPr>
        <p:spPr>
          <a:xfrm>
            <a:off x="839788" y="1140506"/>
            <a:ext cx="6172652" cy="5555338"/>
          </a:xfrm>
          <a:prstGeom prst="roundRect">
            <a:avLst>
              <a:gd fmla="val 8662" name="adj"/>
            </a:avLst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77"/>
              <a:buNone/>
            </a:pPr>
            <a:r>
              <a:rPr b="1" lang="es-ES" sz="3177">
                <a:latin typeface="Arial"/>
                <a:ea typeface="Arial"/>
                <a:cs typeface="Arial"/>
                <a:sym typeface="Arial"/>
              </a:rPr>
              <a:t>Visual Studio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s-ES" sz="2480">
                <a:latin typeface="Arial"/>
                <a:ea typeface="Arial"/>
                <a:cs typeface="Arial"/>
                <a:sym typeface="Arial"/>
              </a:rPr>
              <a:t>Es uno de los IDE más potentes del mercado.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s-ES" sz="2480">
                <a:latin typeface="Arial"/>
                <a:ea typeface="Arial"/>
                <a:cs typeface="Arial"/>
                <a:sym typeface="Arial"/>
              </a:rPr>
              <a:t>Permite el uso de múltiples lenguajes de programación, incluso de forma simultánea.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s-ES" sz="2480">
                <a:latin typeface="Arial"/>
                <a:ea typeface="Arial"/>
                <a:cs typeface="Arial"/>
                <a:sym typeface="Arial"/>
              </a:rPr>
              <a:t>Permite la creación de proyectos específicos para soluciones específicas (Web, escritorio, Azure, Apps, etc.).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s-ES" sz="2480">
                <a:latin typeface="Arial"/>
                <a:ea typeface="Arial"/>
                <a:cs typeface="Arial"/>
                <a:sym typeface="Arial"/>
              </a:rPr>
              <a:t>Intellisense: completa código al escribirlo. Realiza análisis del código para que sepas lo que puedes utilizar.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s-ES" sz="2480">
                <a:latin typeface="Arial"/>
                <a:ea typeface="Arial"/>
                <a:cs typeface="Arial"/>
                <a:sym typeface="Arial"/>
              </a:rPr>
              <a:t>Integra las últimas herramientas para desarrollo colaborativo empresarial.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s-ES" sz="2480">
                <a:latin typeface="Arial"/>
                <a:ea typeface="Arial"/>
                <a:cs typeface="Arial"/>
                <a:sym typeface="Arial"/>
              </a:rPr>
              <a:t>Excelente motor de detección de errores y automatización de pruebas.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s-ES" sz="2480">
                <a:latin typeface="Arial"/>
                <a:ea typeface="Arial"/>
                <a:cs typeface="Arial"/>
                <a:sym typeface="Arial"/>
              </a:rPr>
              <a:t>Code refactoring: mejora el código escrito.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0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¿Con qué vamos a trabajar?</a:t>
            </a:r>
            <a:endParaRPr sz="28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40"/>
          <p:cNvSpPr/>
          <p:nvPr>
            <p:ph idx="2" type="body"/>
          </p:nvPr>
        </p:nvSpPr>
        <p:spPr>
          <a:xfrm>
            <a:off x="839788" y="1140506"/>
            <a:ext cx="4619316" cy="5555338"/>
          </a:xfrm>
          <a:prstGeom prst="roundRect">
            <a:avLst>
              <a:gd fmla="val 8662" name="adj"/>
            </a:avLst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b="1" lang="es-ES" sz="2960">
                <a:latin typeface="Arial"/>
                <a:ea typeface="Arial"/>
                <a:cs typeface="Arial"/>
                <a:sym typeface="Arial"/>
              </a:rPr>
              <a:t>Añadir más texto a mostrar con un string</a:t>
            </a:r>
            <a:endParaRPr b="1" sz="29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s-ES" sz="2960">
                <a:latin typeface="Arial"/>
                <a:ea typeface="Arial"/>
                <a:cs typeface="Arial"/>
                <a:sym typeface="Arial"/>
              </a:rPr>
              <a:t>Cuando mostramos el contenido de una variable, nos puede interesar el mostrar más información al usuario que sólo el contenido de la misma.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s-ES" sz="2960">
                <a:latin typeface="Arial"/>
                <a:ea typeface="Arial"/>
                <a:cs typeface="Arial"/>
                <a:sym typeface="Arial"/>
              </a:rPr>
              <a:t>Para ello, podemos aplicar varias estrategias.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s-ES" sz="2960">
                <a:latin typeface="Arial"/>
                <a:ea typeface="Arial"/>
                <a:cs typeface="Arial"/>
                <a:sym typeface="Arial"/>
              </a:rPr>
              <a:t>La primera es usando el propio WriteLine.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71"/>
              <a:buNone/>
            </a:pPr>
            <a:r>
              <a:t/>
            </a:r>
            <a:endParaRPr sz="97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87"/>
              <a:buNone/>
            </a:pPr>
            <a:r>
              <a:rPr lang="es-ES" sz="1387">
                <a:latin typeface="Source Code Pro"/>
                <a:ea typeface="Source Code Pro"/>
                <a:cs typeface="Source Code Pro"/>
                <a:sym typeface="Source Code Pro"/>
              </a:rPr>
              <a:t>Console.WriteLine("El contenido de mi cadena es: {0}“, micadena);</a:t>
            </a:r>
            <a:endParaRPr/>
          </a:p>
        </p:txBody>
      </p:sp>
      <p:pic>
        <p:nvPicPr>
          <p:cNvPr descr="Imagen que contiene interior&#10;&#10;Descripción generada con confianza alta" id="439" name="Google Shape;43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9" y="1140506"/>
            <a:ext cx="5275965" cy="21430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texto&#10;&#10;Descripción generada con confianza alta" id="440" name="Google Shape;44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999" y="3783956"/>
            <a:ext cx="5286916" cy="1328371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40"/>
          <p:cNvSpPr/>
          <p:nvPr/>
        </p:nvSpPr>
        <p:spPr>
          <a:xfrm>
            <a:off x="6340882" y="1690254"/>
            <a:ext cx="5011329" cy="193963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1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¿Con qué vamos a trabajar?</a:t>
            </a:r>
            <a:endParaRPr sz="28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1"/>
          <p:cNvSpPr/>
          <p:nvPr>
            <p:ph idx="2" type="body"/>
          </p:nvPr>
        </p:nvSpPr>
        <p:spPr>
          <a:xfrm>
            <a:off x="839788" y="1140506"/>
            <a:ext cx="4619316" cy="5555338"/>
          </a:xfrm>
          <a:prstGeom prst="roundRect">
            <a:avLst>
              <a:gd fmla="val 8662" name="adj"/>
            </a:avLst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Añadir más texto a mostrar con un string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Los modificadores</a:t>
            </a:r>
            <a:r>
              <a:rPr lang="es-ES" sz="2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s-ES" sz="2400">
                <a:latin typeface="Source Code Pro"/>
                <a:ea typeface="Source Code Pro"/>
                <a:cs typeface="Source Code Pro"/>
                <a:sym typeface="Source Code Pro"/>
              </a:rPr>
              <a:t>{0} </a:t>
            </a:r>
            <a:r>
              <a:rPr lang="es-ES" sz="3200">
                <a:latin typeface="Arial"/>
                <a:ea typeface="Arial"/>
                <a:cs typeface="Arial"/>
                <a:sym typeface="Arial"/>
              </a:rPr>
              <a:t>que hemos colocado en el código ubican dónde se va a colocar el contenido de la variable que situamos al final de la cadena de caracteres definida.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Podemos incluir más de una variable a mostrar.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r>
              <a:t/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sz="1500">
                <a:latin typeface="Source Code Pro"/>
                <a:ea typeface="Source Code Pro"/>
                <a:cs typeface="Source Code Pro"/>
                <a:sym typeface="Source Code Pro"/>
              </a:rPr>
              <a:t>Console.WriteLine("El contenido de mi cadena es: {0} y esta es la otra: {1}", micadena, miotracadena);</a:t>
            </a:r>
            <a:endParaRPr/>
          </a:p>
        </p:txBody>
      </p:sp>
      <p:pic>
        <p:nvPicPr>
          <p:cNvPr id="448" name="Google Shape;44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4597" y="1965316"/>
            <a:ext cx="6925642" cy="762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4598" y="4321054"/>
            <a:ext cx="6925642" cy="86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2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¿Con qué vamos a trabajar?</a:t>
            </a:r>
            <a:endParaRPr sz="28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42"/>
          <p:cNvSpPr/>
          <p:nvPr>
            <p:ph idx="2" type="body"/>
          </p:nvPr>
        </p:nvSpPr>
        <p:spPr>
          <a:xfrm>
            <a:off x="839788" y="1140506"/>
            <a:ext cx="4619316" cy="5555338"/>
          </a:xfrm>
          <a:prstGeom prst="roundRect">
            <a:avLst>
              <a:gd fmla="val 8662" name="adj"/>
            </a:avLst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Concatenar (Unir) varios string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Otra estrategia es unir los textos sobre una variable y presentar esta directamente.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Para ello utilizamos el concepto de concatenar (unir) string.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Y el resultado es el mismo.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6" name="Google Shape;45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1204" y="4404007"/>
            <a:ext cx="9761008" cy="1313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3887" y="5769542"/>
            <a:ext cx="6268325" cy="78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3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¿Con qué vamos a trabajar?</a:t>
            </a:r>
            <a:endParaRPr sz="28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43"/>
          <p:cNvSpPr/>
          <p:nvPr>
            <p:ph idx="2" type="body"/>
          </p:nvPr>
        </p:nvSpPr>
        <p:spPr>
          <a:xfrm>
            <a:off x="839788" y="1140506"/>
            <a:ext cx="4619316" cy="5555338"/>
          </a:xfrm>
          <a:prstGeom prst="roundRect">
            <a:avLst>
              <a:gd fmla="val 8662" name="adj"/>
            </a:avLst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Usemos el entero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Lógicamente, no sólo de caracteres viven los ordenadores.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Los datos numéricos son fundamentales.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ES">
                <a:latin typeface="Source Code Pro"/>
                <a:ea typeface="Source Code Pro"/>
                <a:cs typeface="Source Code Pro"/>
                <a:sym typeface="Source Code Pro"/>
              </a:rPr>
              <a:t>int numero = 10;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Recordar que todas las variables deben ser inicializadas, es decir, hay que darles un valor cuando las defines.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4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¿Con qué vamos a trabajar?</a:t>
            </a:r>
            <a:endParaRPr sz="28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44"/>
          <p:cNvSpPr/>
          <p:nvPr>
            <p:ph idx="2" type="body"/>
          </p:nvPr>
        </p:nvSpPr>
        <p:spPr>
          <a:xfrm>
            <a:off x="839788" y="1140506"/>
            <a:ext cx="4619316" cy="5555338"/>
          </a:xfrm>
          <a:prstGeom prst="roundRect">
            <a:avLst>
              <a:gd fmla="val 8662" name="adj"/>
            </a:avLst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Mostrar por pantalla números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Estos números los podemos presentar por pantalla de la misma forma que lo hacemos con los strings.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0" name="Google Shape;47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4720" y="3636818"/>
            <a:ext cx="8267492" cy="1489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4720" y="5229890"/>
            <a:ext cx="6025939" cy="1198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5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¿Con qué vamos a trabajar?</a:t>
            </a:r>
            <a:endParaRPr sz="28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45"/>
          <p:cNvSpPr/>
          <p:nvPr>
            <p:ph idx="2" type="body"/>
          </p:nvPr>
        </p:nvSpPr>
        <p:spPr>
          <a:xfrm>
            <a:off x="839788" y="1140506"/>
            <a:ext cx="4619316" cy="5555338"/>
          </a:xfrm>
          <a:prstGeom prst="roundRect">
            <a:avLst>
              <a:gd fmla="val 8662" name="adj"/>
            </a:avLst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b="1" lang="es-ES" sz="2960">
                <a:latin typeface="Arial"/>
                <a:ea typeface="Arial"/>
                <a:cs typeface="Arial"/>
                <a:sym typeface="Arial"/>
              </a:rPr>
              <a:t>Usemos double</a:t>
            </a:r>
            <a:endParaRPr b="1" sz="29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s-ES" sz="2960">
                <a:latin typeface="Arial"/>
                <a:ea typeface="Arial"/>
                <a:cs typeface="Arial"/>
                <a:sym typeface="Arial"/>
              </a:rPr>
              <a:t>No todas las cantidades a representar será números naturales.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s-ES" sz="2960">
                <a:latin typeface="Arial"/>
                <a:ea typeface="Arial"/>
                <a:cs typeface="Arial"/>
                <a:sym typeface="Arial"/>
              </a:rPr>
              <a:t>También querremos representar cantidades con decimales (por ejemplo €).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s-ES" sz="2960">
                <a:latin typeface="Arial"/>
                <a:ea typeface="Arial"/>
                <a:cs typeface="Arial"/>
                <a:sym typeface="Arial"/>
              </a:rPr>
              <a:t>Para ellos utilizaremos el </a:t>
            </a:r>
            <a:r>
              <a:rPr b="1" i="1" lang="es-ES" sz="2960"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s-ES" sz="296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s-ES" sz="2960">
                <a:latin typeface="Arial"/>
                <a:ea typeface="Arial"/>
                <a:cs typeface="Arial"/>
                <a:sym typeface="Arial"/>
              </a:rPr>
              <a:t>OJO. Escribiendo en programa decimales llevan punto, pero en presentación por pantalla aparece la determinada por el Sistema Operativo.</a:t>
            </a:r>
            <a:endParaRPr/>
          </a:p>
        </p:txBody>
      </p:sp>
      <p:pic>
        <p:nvPicPr>
          <p:cNvPr descr="Imagen que contiene interior, botella&#10;&#10;Descripción generada con confianza alta" id="478" name="Google Shape;47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4113" y="1581932"/>
            <a:ext cx="6889070" cy="157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7568" y="3429000"/>
            <a:ext cx="6035615" cy="1379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6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¿Con qué vamos a trabajar?</a:t>
            </a:r>
            <a:endParaRPr sz="28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46"/>
          <p:cNvSpPr/>
          <p:nvPr>
            <p:ph idx="2" type="body"/>
          </p:nvPr>
        </p:nvSpPr>
        <p:spPr>
          <a:xfrm>
            <a:off x="839788" y="1140506"/>
            <a:ext cx="4619316" cy="5555338"/>
          </a:xfrm>
          <a:prstGeom prst="roundRect">
            <a:avLst>
              <a:gd fmla="val 8662" name="adj"/>
            </a:avLst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Mostrar por pantalla un double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Como hemos visto, para presentar por pantalla un número decimal, aplicamos al número el formato necesario, especificando si es necesario el número de decimales a mostrar.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n que contiene interior, botella&#10;&#10;Descripción generada con confianza alta" id="486" name="Google Shape;48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8380" y="4643786"/>
            <a:ext cx="8323832" cy="19069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7" name="Google Shape;487;p46"/>
          <p:cNvCxnSpPr/>
          <p:nvPr/>
        </p:nvCxnSpPr>
        <p:spPr>
          <a:xfrm>
            <a:off x="7315200" y="2493818"/>
            <a:ext cx="0" cy="2660073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7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¿Con qué vamos a trabajar?</a:t>
            </a:r>
            <a:endParaRPr sz="28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47"/>
          <p:cNvSpPr/>
          <p:nvPr>
            <p:ph idx="2" type="body"/>
          </p:nvPr>
        </p:nvSpPr>
        <p:spPr>
          <a:xfrm>
            <a:off x="839788" y="1140506"/>
            <a:ext cx="4619316" cy="5555338"/>
          </a:xfrm>
          <a:prstGeom prst="roundRect">
            <a:avLst>
              <a:gd fmla="val 8662" name="adj"/>
            </a:avLst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b="1" lang="es-ES" sz="2480">
                <a:latin typeface="Arial"/>
                <a:ea typeface="Arial"/>
                <a:cs typeface="Arial"/>
                <a:sym typeface="Arial"/>
              </a:rPr>
              <a:t>Constantes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s-ES" sz="2480">
                <a:latin typeface="Arial"/>
                <a:ea typeface="Arial"/>
                <a:cs typeface="Arial"/>
                <a:sym typeface="Arial"/>
              </a:rPr>
              <a:t>Durante un programa nos puede interesar definir elementos que, durante todo el programa no queremos que varíen.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s-ES" sz="2480">
                <a:latin typeface="Arial"/>
                <a:ea typeface="Arial"/>
                <a:cs typeface="Arial"/>
                <a:sym typeface="Arial"/>
              </a:rPr>
              <a:t>A estos elementos se les denomina </a:t>
            </a:r>
            <a:r>
              <a:rPr b="1" i="1" lang="es-ES" sz="2480">
                <a:latin typeface="Arial"/>
                <a:ea typeface="Arial"/>
                <a:cs typeface="Arial"/>
                <a:sym typeface="Arial"/>
              </a:rPr>
              <a:t>constantes</a:t>
            </a:r>
            <a:r>
              <a:rPr lang="es-ES" sz="248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s-ES" sz="2480">
                <a:latin typeface="Arial"/>
                <a:ea typeface="Arial"/>
                <a:cs typeface="Arial"/>
                <a:sym typeface="Arial"/>
              </a:rPr>
              <a:t>Se utilizan para establecer criterios de ejecución del programa. Por ejemplo, establecer un máximo de número de elementos que va a tratar un programa determinado (programa para 1000 alumn@s).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s-ES" sz="2480">
                <a:latin typeface="Arial"/>
                <a:ea typeface="Arial"/>
                <a:cs typeface="Arial"/>
                <a:sym typeface="Arial"/>
              </a:rPr>
              <a:t>Las constantes deben asociarse a un tipo de datos.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s-ES" sz="2480">
                <a:latin typeface="Arial"/>
                <a:ea typeface="Arial"/>
                <a:cs typeface="Arial"/>
                <a:sym typeface="Arial"/>
              </a:rPr>
              <a:t>Si intentamos modificar el valor de una constante, aparece error.</a:t>
            </a:r>
            <a:endParaRPr/>
          </a:p>
        </p:txBody>
      </p:sp>
      <p:pic>
        <p:nvPicPr>
          <p:cNvPr descr="Imagen que contiene interior&#10;&#10;Descripción generada con confianza alta" id="494" name="Google Shape;49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6677" y="1140506"/>
            <a:ext cx="5701044" cy="2038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3350986"/>
            <a:ext cx="5064065" cy="16655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captura de pantalla&#10;&#10;Descripción generada con confianza muy alta" id="496" name="Google Shape;496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56677" y="5188857"/>
            <a:ext cx="6371702" cy="12119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7" name="Google Shape;497;p47"/>
          <p:cNvCxnSpPr/>
          <p:nvPr/>
        </p:nvCxnSpPr>
        <p:spPr>
          <a:xfrm>
            <a:off x="3599543" y="6052457"/>
            <a:ext cx="2220686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8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¿Con qué vamos a trabajar?</a:t>
            </a:r>
            <a:endParaRPr sz="28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48"/>
          <p:cNvSpPr/>
          <p:nvPr>
            <p:ph idx="2" type="body"/>
          </p:nvPr>
        </p:nvSpPr>
        <p:spPr>
          <a:xfrm>
            <a:off x="839788" y="1140506"/>
            <a:ext cx="4619316" cy="5555338"/>
          </a:xfrm>
          <a:prstGeom prst="roundRect">
            <a:avLst>
              <a:gd fmla="val 8662" name="adj"/>
            </a:avLst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Operadores aritméticos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Lógicamente los números están para operar con ellos: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variable1 + variable2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variable1 - variable2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variable1 * variable2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variable1 / variable2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variable1 % variable2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s-ES" sz="3000">
                <a:latin typeface="Arial"/>
                <a:ea typeface="Arial"/>
                <a:cs typeface="Arial"/>
                <a:sym typeface="Arial"/>
              </a:rPr>
              <a:t>resto de dividir ambas variables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48"/>
          <p:cNvSpPr/>
          <p:nvPr/>
        </p:nvSpPr>
        <p:spPr>
          <a:xfrm>
            <a:off x="6732896" y="1090841"/>
            <a:ext cx="4619316" cy="5555338"/>
          </a:xfrm>
          <a:prstGeom prst="roundRect">
            <a:avLst>
              <a:gd fmla="val 8662" name="adj"/>
            </a:avLst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Operadores comparativos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Realizan comparaciones entre elementos.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Mayor que: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dato1 &gt; dato2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Menor que: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dato1 &lt; dato2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Igual que: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dato1 == dato2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9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¿Con qué vamos a trabajar?</a:t>
            </a:r>
            <a:endParaRPr sz="28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49"/>
          <p:cNvSpPr/>
          <p:nvPr>
            <p:ph idx="2" type="body"/>
          </p:nvPr>
        </p:nvSpPr>
        <p:spPr>
          <a:xfrm>
            <a:off x="839788" y="1140506"/>
            <a:ext cx="4619316" cy="5555338"/>
          </a:xfrm>
          <a:prstGeom prst="roundRect">
            <a:avLst>
              <a:gd fmla="val 8662" name="adj"/>
            </a:avLst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Operadores comparativos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Y combinaciones: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	dato1 &gt;= dato2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	dato1 &lt;= dato2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Y alguno especial: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	dato1 != dato2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	distinto que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49"/>
          <p:cNvSpPr/>
          <p:nvPr/>
        </p:nvSpPr>
        <p:spPr>
          <a:xfrm>
            <a:off x="6732896" y="1090841"/>
            <a:ext cx="4619316" cy="5555338"/>
          </a:xfrm>
          <a:prstGeom prst="roundRect">
            <a:avLst>
              <a:gd fmla="val 8662" name="adj"/>
            </a:avLst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b="1" i="0" lang="es-ES" sz="2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Operadores lógicos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b="0" i="0" lang="es-ES" sz="2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también podremos operar con condiciones.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b="0" i="0" lang="es-ES" sz="2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b="0" i="0" lang="es-ES" sz="2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condicion1 %% condicion2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b="0" i="0" lang="es-ES" sz="2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b="0" i="0" lang="es-ES" sz="2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condicion1 || condicion2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b="0" i="0" lang="es-ES" sz="2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b="0" i="0" lang="es-ES" sz="2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!condición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b="0" i="0" lang="es-ES" sz="2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Aunque esto lo iremos viendo más adelante.</a:t>
            </a:r>
            <a:endParaRPr b="0" i="0" sz="314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Arial"/>
              <a:buNone/>
            </a:pPr>
            <a:r>
              <a:t/>
            </a:r>
            <a:endParaRPr b="0" i="0" sz="111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¿Con qué vamos a trabajar?</a:t>
            </a:r>
            <a:endParaRPr/>
          </a:p>
        </p:txBody>
      </p:sp>
      <p:sp>
        <p:nvSpPr>
          <p:cNvPr id="116" name="Google Shape;116;p5"/>
          <p:cNvSpPr/>
          <p:nvPr>
            <p:ph idx="2" type="body"/>
          </p:nvPr>
        </p:nvSpPr>
        <p:spPr>
          <a:xfrm>
            <a:off x="839788" y="1140506"/>
            <a:ext cx="6172652" cy="5555338"/>
          </a:xfrm>
          <a:prstGeom prst="roundRect">
            <a:avLst>
              <a:gd fmla="val 8662" name="adj"/>
            </a:avLst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b="1" lang="es-ES" sz="2720">
                <a:latin typeface="Arial"/>
                <a:ea typeface="Arial"/>
                <a:cs typeface="Arial"/>
                <a:sym typeface="Arial"/>
              </a:rPr>
              <a:t>.NET Framework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s-ES" sz="2720">
                <a:latin typeface="Arial"/>
                <a:ea typeface="Arial"/>
                <a:cs typeface="Arial"/>
                <a:sym typeface="Arial"/>
              </a:rPr>
              <a:t>Entorno orientado a la producción de programas, no a su optimización absoluta (sistemas de control a tiempo real). Eso se hace en C++.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s-ES" sz="2720">
                <a:latin typeface="Arial"/>
                <a:ea typeface="Arial"/>
                <a:cs typeface="Arial"/>
                <a:sym typeface="Arial"/>
              </a:rPr>
              <a:t>Incluye un conjunto de funciones prefabricadas y optimizadas para su uso por parte del programador.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s-ES" sz="2720">
                <a:latin typeface="Arial"/>
                <a:ea typeface="Arial"/>
                <a:cs typeface="Arial"/>
                <a:sym typeface="Arial"/>
              </a:rPr>
              <a:t>No hace aplicaciones completas, sólo facilita tareas generales. No es capaz de tratar un DNI o una factura.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s-ES" sz="2720">
                <a:latin typeface="Arial"/>
                <a:ea typeface="Arial"/>
                <a:cs typeface="Arial"/>
                <a:sym typeface="Arial"/>
              </a:rPr>
              <a:t>Mejorar estas funciones es complicado y poco productivo ya que han trabajado en ellas cientos de programadores.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s-ES" sz="2720">
                <a:latin typeface="Arial"/>
                <a:ea typeface="Arial"/>
                <a:cs typeface="Arial"/>
                <a:sym typeface="Arial"/>
              </a:rPr>
              <a:t>Soporte multiplataforma (.NET Core).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4167" y="1616001"/>
            <a:ext cx="3948043" cy="1812999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Imagen que contiene transporte, exterior, caballo&#10;&#10;Descripción generada con confianza muy alta" id="118" name="Google Shape;11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04166" y="3918175"/>
            <a:ext cx="3948043" cy="2024637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0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¿Con qué vamos a trabajar?</a:t>
            </a:r>
            <a:endParaRPr/>
          </a:p>
        </p:txBody>
      </p:sp>
      <p:pic>
        <p:nvPicPr>
          <p:cNvPr id="517" name="Google Shape;51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0" y="948871"/>
            <a:ext cx="5715000" cy="5715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518" name="Google Shape;518;p50"/>
          <p:cNvSpPr txBox="1"/>
          <p:nvPr/>
        </p:nvSpPr>
        <p:spPr>
          <a:xfrm>
            <a:off x="1411865" y="5781260"/>
            <a:ext cx="93682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4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¡¡¡¡Y no hemos empezado a programar!!!!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¿Con qué vamos a trabajar?</a:t>
            </a:r>
            <a:endParaRPr/>
          </a:p>
        </p:txBody>
      </p:sp>
      <p:sp>
        <p:nvSpPr>
          <p:cNvPr id="124" name="Google Shape;124;p6"/>
          <p:cNvSpPr/>
          <p:nvPr>
            <p:ph idx="2" type="body"/>
          </p:nvPr>
        </p:nvSpPr>
        <p:spPr>
          <a:xfrm>
            <a:off x="839788" y="1140506"/>
            <a:ext cx="6172652" cy="5555338"/>
          </a:xfrm>
          <a:prstGeom prst="roundRect">
            <a:avLst>
              <a:gd fmla="val 8662" name="adj"/>
            </a:avLst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C#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Tiene C como elemento de partida, que es el mismo elemento que soporta múltiples lenguajes de programación (Javascript, Java, C++, …).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Requiere menos código para generar aplicaciones.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Misma notación para diferentes ambientes (escritorio, web, apps, etc.).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Nivel medio de dificultad de aprendizaje.</a:t>
            </a:r>
            <a:endParaRPr/>
          </a:p>
        </p:txBody>
      </p:sp>
      <p:pic>
        <p:nvPicPr>
          <p:cNvPr descr="Imagen que contiene captura de pantalla&#10;&#10;Descripción generada con confianza muy alta" id="125" name="Google Shape;12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8053" y="1471246"/>
            <a:ext cx="3874159" cy="29479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captura de pantalla&#10;&#10;Descripción generada con confianza muy alta" id="126" name="Google Shape;12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8053" y="4607340"/>
            <a:ext cx="3874159" cy="1829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¿Con qué vamos a trabajar?</a:t>
            </a:r>
            <a:endParaRPr/>
          </a:p>
        </p:txBody>
      </p:sp>
      <p:sp>
        <p:nvSpPr>
          <p:cNvPr id="132" name="Google Shape;132;p7"/>
          <p:cNvSpPr/>
          <p:nvPr>
            <p:ph idx="2" type="body"/>
          </p:nvPr>
        </p:nvSpPr>
        <p:spPr>
          <a:xfrm>
            <a:off x="839788" y="1140506"/>
            <a:ext cx="3891869" cy="5555338"/>
          </a:xfrm>
          <a:prstGeom prst="roundRect">
            <a:avLst>
              <a:gd fmla="val 8662" name="adj"/>
            </a:avLst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b="1" lang="es-ES" sz="2960">
                <a:latin typeface="Arial"/>
                <a:ea typeface="Arial"/>
                <a:cs typeface="Arial"/>
                <a:sym typeface="Arial"/>
              </a:rPr>
              <a:t>¿Cómo empezamos?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s-ES" sz="2960">
                <a:latin typeface="Arial"/>
                <a:ea typeface="Arial"/>
                <a:cs typeface="Arial"/>
                <a:sym typeface="Arial"/>
              </a:rPr>
              <a:t>Abriendo el IDE y generando un proyecto.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s-ES" sz="2960">
                <a:latin typeface="Arial"/>
                <a:ea typeface="Arial"/>
                <a:cs typeface="Arial"/>
                <a:sym typeface="Arial"/>
              </a:rPr>
              <a:t>Un proyecto engloba a un conjunto de elementos que necesitamos para la realización de nuestra aplicación.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s-ES" sz="2960">
                <a:latin typeface="Arial"/>
                <a:ea typeface="Arial"/>
                <a:cs typeface="Arial"/>
                <a:sym typeface="Arial"/>
              </a:rPr>
              <a:t>No todos los proyectos son iguales ni requieren los mismos elementos, por lo que Visual Studio posee plantillas para tipologías de proyectos específicas.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¿Con qué vamos a trabajar?</a:t>
            </a:r>
            <a:endParaRPr/>
          </a:p>
        </p:txBody>
      </p:sp>
      <p:sp>
        <p:nvSpPr>
          <p:cNvPr id="138" name="Google Shape;138;p8"/>
          <p:cNvSpPr/>
          <p:nvPr>
            <p:ph idx="2" type="body"/>
          </p:nvPr>
        </p:nvSpPr>
        <p:spPr>
          <a:xfrm>
            <a:off x="839788" y="1140506"/>
            <a:ext cx="3891869" cy="5555338"/>
          </a:xfrm>
          <a:prstGeom prst="roundRect">
            <a:avLst>
              <a:gd fmla="val 8662" name="adj"/>
            </a:avLst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Nuestro primer proyecto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HOLA AMIG@S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Creamos el nuevo proyecto.</a:t>
            </a:r>
            <a:endParaRPr/>
          </a:p>
        </p:txBody>
      </p:sp>
      <p:grpSp>
        <p:nvGrpSpPr>
          <p:cNvPr id="139" name="Google Shape;139;p8"/>
          <p:cNvGrpSpPr/>
          <p:nvPr/>
        </p:nvGrpSpPr>
        <p:grpSpPr>
          <a:xfrm>
            <a:off x="5555027" y="1156422"/>
            <a:ext cx="5777991" cy="3484851"/>
            <a:chOff x="5555027" y="1156422"/>
            <a:chExt cx="5777991" cy="3484851"/>
          </a:xfrm>
        </p:grpSpPr>
        <p:pic>
          <p:nvPicPr>
            <p:cNvPr id="140" name="Google Shape;140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555027" y="1156422"/>
              <a:ext cx="5777991" cy="34848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8"/>
            <p:cNvSpPr/>
            <p:nvPr/>
          </p:nvSpPr>
          <p:spPr>
            <a:xfrm>
              <a:off x="9130145" y="4059382"/>
              <a:ext cx="2008910" cy="540327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2" name="Google Shape;142;p8"/>
            <p:cNvCxnSpPr/>
            <p:nvPr/>
          </p:nvCxnSpPr>
          <p:spPr>
            <a:xfrm>
              <a:off x="6968836" y="3574473"/>
              <a:ext cx="2064328" cy="637309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¿Con qué vamos a trabajar?</a:t>
            </a:r>
            <a:endParaRPr/>
          </a:p>
        </p:txBody>
      </p:sp>
      <p:sp>
        <p:nvSpPr>
          <p:cNvPr id="148" name="Google Shape;148;p9"/>
          <p:cNvSpPr/>
          <p:nvPr>
            <p:ph idx="2" type="body"/>
          </p:nvPr>
        </p:nvSpPr>
        <p:spPr>
          <a:xfrm>
            <a:off x="839788" y="1140506"/>
            <a:ext cx="3891869" cy="5555338"/>
          </a:xfrm>
          <a:prstGeom prst="roundRect">
            <a:avLst>
              <a:gd fmla="val 8662" name="adj"/>
            </a:avLst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Nuestro primer proyecto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HOLA AMIG@S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Creamos el nuevo proyecto, especificando que se trata de un proyecto de Visual C#, .NET Core, y es una Aplicación de Consola.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Además, incluimos el nombre del proyecto (que debe ser significativo para ser ordenad@s) y dónde lo vamos a guardar.</a:t>
            </a:r>
            <a:endParaRPr/>
          </a:p>
        </p:txBody>
      </p:sp>
      <p:grpSp>
        <p:nvGrpSpPr>
          <p:cNvPr id="149" name="Google Shape;149;p9"/>
          <p:cNvGrpSpPr/>
          <p:nvPr/>
        </p:nvGrpSpPr>
        <p:grpSpPr>
          <a:xfrm>
            <a:off x="6041244" y="1254702"/>
            <a:ext cx="4542330" cy="1710170"/>
            <a:chOff x="6650845" y="4136447"/>
            <a:chExt cx="4542330" cy="1710170"/>
          </a:xfrm>
        </p:grpSpPr>
        <p:pic>
          <p:nvPicPr>
            <p:cNvPr id="150" name="Google Shape;150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50845" y="4136447"/>
              <a:ext cx="4542330" cy="17101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Google Shape;151;p9"/>
            <p:cNvSpPr/>
            <p:nvPr/>
          </p:nvSpPr>
          <p:spPr>
            <a:xfrm>
              <a:off x="8534400" y="4752109"/>
              <a:ext cx="2507673" cy="45720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2" name="Google Shape;152;p9"/>
            <p:cNvCxnSpPr/>
            <p:nvPr/>
          </p:nvCxnSpPr>
          <p:spPr>
            <a:xfrm flipH="1" rot="10800000">
              <a:off x="7079673" y="5043055"/>
              <a:ext cx="1316182" cy="69272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</p:grpSp>
      <p:grpSp>
        <p:nvGrpSpPr>
          <p:cNvPr id="153" name="Google Shape;153;p9"/>
          <p:cNvGrpSpPr/>
          <p:nvPr/>
        </p:nvGrpSpPr>
        <p:grpSpPr>
          <a:xfrm>
            <a:off x="5590370" y="2094200"/>
            <a:ext cx="5481143" cy="3364489"/>
            <a:chOff x="6130697" y="1830965"/>
            <a:chExt cx="5481143" cy="3364489"/>
          </a:xfrm>
        </p:grpSpPr>
        <p:pic>
          <p:nvPicPr>
            <p:cNvPr id="154" name="Google Shape;154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30697" y="1830965"/>
              <a:ext cx="5481143" cy="33644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9"/>
            <p:cNvSpPr/>
            <p:nvPr/>
          </p:nvSpPr>
          <p:spPr>
            <a:xfrm>
              <a:off x="9504218" y="2230582"/>
              <a:ext cx="180109" cy="138545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6" name="Google Shape;156;p9"/>
            <p:cNvCxnSpPr/>
            <p:nvPr/>
          </p:nvCxnSpPr>
          <p:spPr>
            <a:xfrm flipH="1" rot="10800000">
              <a:off x="7509164" y="2369127"/>
              <a:ext cx="1911927" cy="114992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</p:grpSp>
      <p:grpSp>
        <p:nvGrpSpPr>
          <p:cNvPr id="157" name="Google Shape;157;p9"/>
          <p:cNvGrpSpPr/>
          <p:nvPr/>
        </p:nvGrpSpPr>
        <p:grpSpPr>
          <a:xfrm>
            <a:off x="5404575" y="2492954"/>
            <a:ext cx="6010275" cy="3533775"/>
            <a:chOff x="5266029" y="2521096"/>
            <a:chExt cx="6010275" cy="3533775"/>
          </a:xfrm>
        </p:grpSpPr>
        <p:pic>
          <p:nvPicPr>
            <p:cNvPr id="158" name="Google Shape;158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266029" y="2521096"/>
              <a:ext cx="6010275" cy="3533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" name="Google Shape;159;p9"/>
            <p:cNvSpPr/>
            <p:nvPr/>
          </p:nvSpPr>
          <p:spPr>
            <a:xfrm>
              <a:off x="5638800" y="3629891"/>
              <a:ext cx="762000" cy="387927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0" name="Google Shape;160;p9"/>
            <p:cNvCxnSpPr/>
            <p:nvPr/>
          </p:nvCxnSpPr>
          <p:spPr>
            <a:xfrm rot="10800000">
              <a:off x="6594764" y="3851564"/>
              <a:ext cx="3089563" cy="83127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2018-08-18T15:22:15Z</dcterms:created>
  <dc:creator>JOSÉ JUAN RODRÍGUEZ PESTANO</dc:creator>
</cp:coreProperties>
</file>