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90" r:id="rId7"/>
    <p:sldId id="264" r:id="rId8"/>
    <p:sldId id="291" r:id="rId9"/>
    <p:sldId id="292" r:id="rId10"/>
    <p:sldId id="268" r:id="rId11"/>
    <p:sldId id="293" r:id="rId12"/>
    <p:sldId id="260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75" r:id="rId24"/>
    <p:sldId id="30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9C03F2-8CA3-48E5-81FC-EC2D36436931}">
          <p14:sldIdLst>
            <p14:sldId id="256"/>
            <p14:sldId id="277"/>
            <p14:sldId id="290"/>
            <p14:sldId id="264"/>
            <p14:sldId id="291"/>
            <p14:sldId id="292"/>
            <p14:sldId id="268"/>
            <p14:sldId id="293"/>
            <p14:sldId id="260"/>
            <p14:sldId id="294"/>
            <p14:sldId id="295"/>
            <p14:sldId id="296"/>
            <p14:sldId id="297"/>
          </p14:sldIdLst>
        </p14:section>
        <p14:section name="Untitled Section" id="{2E8AAAFF-9940-451F-A8F3-AB21DA06827A}">
          <p14:sldIdLst>
            <p14:sldId id="298"/>
            <p14:sldId id="299"/>
            <p14:sldId id="300"/>
            <p14:sldId id="301"/>
            <p14:sldId id="302"/>
            <p14:sldId id="303"/>
            <p14:sldId id="275"/>
            <p14:sldId id="30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5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148" y="808382"/>
            <a:ext cx="9011479" cy="1058311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Presentasi</a:t>
            </a:r>
            <a:r>
              <a:rPr lang="en-US" sz="5000" dirty="0"/>
              <a:t> </a:t>
            </a:r>
            <a:r>
              <a:rPr lang="en-US" sz="5000" dirty="0" err="1"/>
              <a:t>laporan</a:t>
            </a:r>
            <a:r>
              <a:rPr lang="en-US" sz="5000" dirty="0"/>
              <a:t> </a:t>
            </a:r>
            <a:r>
              <a:rPr lang="en-US" sz="5000" dirty="0" err="1"/>
              <a:t>kp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4522" y="2160104"/>
            <a:ext cx="7262191" cy="3114261"/>
          </a:xfrm>
        </p:spPr>
        <p:txBody>
          <a:bodyPr>
            <a:normAutofit/>
          </a:bodyPr>
          <a:lstStyle/>
          <a:p>
            <a:r>
              <a:rPr lang="en-US" b="1" dirty="0"/>
              <a:t>Nama : Ari Irawan</a:t>
            </a:r>
          </a:p>
          <a:p>
            <a:r>
              <a:rPr lang="en-US" b="1" dirty="0"/>
              <a:t>NPM : 2010502017</a:t>
            </a:r>
          </a:p>
          <a:p>
            <a:r>
              <a:rPr lang="en-US" b="1" dirty="0" err="1"/>
              <a:t>Dosen</a:t>
            </a:r>
            <a:r>
              <a:rPr lang="en-US" b="1" dirty="0"/>
              <a:t> </a:t>
            </a:r>
            <a:r>
              <a:rPr lang="en-US" b="1" dirty="0" err="1"/>
              <a:t>Pembimbing</a:t>
            </a:r>
            <a:r>
              <a:rPr lang="en-US" b="1" dirty="0"/>
              <a:t>: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Ir.Nani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Mulyaningsih,S.T.,M.Eng.,IPM</a:t>
            </a:r>
            <a:endParaRPr lang="en-US" b="1" dirty="0"/>
          </a:p>
          <a:p>
            <a:r>
              <a:rPr lang="en-US" b="1" dirty="0"/>
              <a:t>UNIVERSITAS TIDAR</a:t>
            </a:r>
          </a:p>
          <a:p>
            <a:endParaRPr lang="en-US" sz="2000" b="1" i="1" dirty="0"/>
          </a:p>
          <a:p>
            <a:pPr algn="ctr"/>
            <a:r>
              <a:rPr lang="en-US" sz="2400" b="1" i="1" dirty="0"/>
              <a:t>“Distributor Valve </a:t>
            </a:r>
            <a:r>
              <a:rPr lang="en-US" sz="2400" b="1" dirty="0"/>
              <a:t>Pada System </a:t>
            </a:r>
            <a:r>
              <a:rPr lang="en-US" sz="2400" b="1" dirty="0" err="1"/>
              <a:t>Pengereman</a:t>
            </a:r>
            <a:r>
              <a:rPr lang="en-US" sz="2400" b="1" dirty="0"/>
              <a:t> </a:t>
            </a:r>
            <a:r>
              <a:rPr lang="en-US" sz="2400" b="1" dirty="0" err="1"/>
              <a:t>Kereta</a:t>
            </a:r>
            <a:r>
              <a:rPr lang="en-US" sz="2400" b="1" dirty="0"/>
              <a:t> Api Di Balai Yasa </a:t>
            </a:r>
            <a:r>
              <a:rPr lang="en-US" sz="2400" b="1" dirty="0" err="1"/>
              <a:t>Manggarai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31" y="142876"/>
            <a:ext cx="10515600" cy="718516"/>
          </a:xfrm>
        </p:spPr>
        <p:txBody>
          <a:bodyPr/>
          <a:lstStyle/>
          <a:p>
            <a:pPr algn="ctr"/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6668-687B-47AB-A399-9943A8F2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6CAD-92FD-0437-990B-696A29DE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54" y="786572"/>
            <a:ext cx="10515600" cy="5315571"/>
          </a:xfrm>
        </p:spPr>
        <p:txBody>
          <a:bodyPr/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Pemeriksaan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Persiapan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SzPts val="1200"/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Pasang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Test Bench.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SzPts val="1200"/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Driver Brake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digerakan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kearah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pengisian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peralatan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L/BP = 5.0 kg/cm2.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SzPts val="1200"/>
              <a:buFont typeface="+mj-lt"/>
              <a:buAutoNum type="alpha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Periksa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peralatan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Bench dan Control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kecuali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saluran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diperbaiki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dahulu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Testing Rem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SzPts val="1200"/>
              <a:buFont typeface="Times New Roman" panose="02020603050405020304" pitchFamily="18" charset="0"/>
              <a:buAutoNum type="alpha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L/BP AR. CR = 5.0 kg/cm2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SzPts val="1200"/>
              <a:buFont typeface="Times New Roman" panose="02020603050405020304" pitchFamily="18" charset="0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Driver Brake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digerakan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kearah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L/BP = 3.5 kg/cm2. Waktu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BC 3.8 kg/cm2 KE1C – 3 – 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buSzPts val="1200"/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76568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31" y="142876"/>
            <a:ext cx="10515600" cy="718516"/>
          </a:xfrm>
        </p:spPr>
        <p:txBody>
          <a:bodyPr/>
          <a:lstStyle/>
          <a:p>
            <a:pPr algn="ctr"/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6668-687B-47AB-A399-9943A8F2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6CAD-92FD-0437-990B-696A29DE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54" y="786572"/>
            <a:ext cx="10515600" cy="531557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 Pelepas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Driver Brake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digerakan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kearah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pelepasan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L/BP = 5.0 kg/cm2. Waktu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pelepasan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BC 3.8 kg/cm2 KE1C – 0.4 kg/cm2 – 15 – 20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Ulangi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pelepasan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minimal 3 kali.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kepekaan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Distributor,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turunkan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L/BP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0.3 kg/cm2 rem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turunkan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L/BP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0.4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/cm2 rem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Mengerem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melepas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bertahap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kali.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Driver Brake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digerakan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kearah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L/BP = 0 kg/cm2.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Turunkan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CR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kg/cm2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losklep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CV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BC = 0 kg/cm2 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Turunkan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 charger CV.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AR = 0 kg/cm2.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01454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6668-687B-47AB-A399-9943A8F2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6CAD-92FD-0437-990B-696A29DE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0"/>
            <a:ext cx="11443915" cy="61021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Penyebab</a:t>
            </a:r>
            <a:r>
              <a:rPr lang="en-US" sz="1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Kebocoran</a:t>
            </a:r>
            <a:r>
              <a:rPr lang="en-US" sz="1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b="1" i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endParaRPr lang="en-ID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Penyebab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penyebab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yakni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memakai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 dan O. masing-masing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penjelasan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yakni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: Udara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(Bocor)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pengikat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: Udara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(Bocor)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Exhaust plug.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posisinya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yakni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running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minimum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AED49-3B1F-4142-6E41-A59DAC22B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10" y="2451652"/>
            <a:ext cx="5085851" cy="3650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87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DF1A93B-28B7-AEAC-EA34-E46C54AC8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246477"/>
              </p:ext>
            </p:extLst>
          </p:nvPr>
        </p:nvGraphicFramePr>
        <p:xfrm>
          <a:off x="207670" y="365660"/>
          <a:ext cx="11386077" cy="61090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5359">
                  <a:extLst>
                    <a:ext uri="{9D8B030D-6E8A-4147-A177-3AD203B41FA5}">
                      <a16:colId xmlns:a16="http://schemas.microsoft.com/office/drawing/2014/main" val="73101833"/>
                    </a:ext>
                  </a:extLst>
                </a:gridCol>
                <a:gridCol w="3795359">
                  <a:extLst>
                    <a:ext uri="{9D8B030D-6E8A-4147-A177-3AD203B41FA5}">
                      <a16:colId xmlns:a16="http://schemas.microsoft.com/office/drawing/2014/main" val="2238214"/>
                    </a:ext>
                  </a:extLst>
                </a:gridCol>
                <a:gridCol w="3795359">
                  <a:extLst>
                    <a:ext uri="{9D8B030D-6E8A-4147-A177-3AD203B41FA5}">
                      <a16:colId xmlns:a16="http://schemas.microsoft.com/office/drawing/2014/main" val="2614327872"/>
                    </a:ext>
                  </a:extLst>
                </a:gridCol>
              </a:tblGrid>
              <a:tr h="416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Kode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Penyebab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Perbaikan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62860"/>
                  </a:ext>
                </a:extLst>
              </a:tr>
              <a:tr h="14568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Sambungan baut antara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Distributor 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dengan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Bracket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longgar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Gasket cacat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Kencangkan mur dengan kunci 19 mm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Lepas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Distributor 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dari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Bracket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atur kembali posisi gasket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19070"/>
                  </a:ext>
                </a:extLst>
              </a:tr>
              <a:tr h="13223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Baut yang mengikat antara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Reservoir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charging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 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body longgar.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Gasket cacat.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Kencangkan baut sampai 17-20 Nm dengan kunci 13 mm.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Lepas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Reservoir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charging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dang anti gasket.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08102"/>
                  </a:ext>
                </a:extLst>
              </a:tr>
              <a:tr h="14568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Baut yang mengikat antara cover dengan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 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longgar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Gasket cacat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Kencangkan mur samapi 23-28 Nm dengan kunci 17 mm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Lepas cover kunci 17 mm dang anti gasket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02445"/>
                  </a:ext>
                </a:extLst>
              </a:tr>
              <a:tr h="14568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Baut yang mengikat antara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Chamber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 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body longgar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Sealing rings atau diagram cacat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Kencangkan mur sampai 55-65 Nm dengan kunci 19 mm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Lepas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Chamber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mengganti komponen yang rusak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0863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2513-C082-DB30-A3FE-B38D82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547" y="6313322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6270A2-798D-0795-3C30-C932406CC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03" y="892533"/>
            <a:ext cx="1016649" cy="1192756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5DDA24-D725-3092-D1CF-B78FFF7A9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03" y="2281289"/>
            <a:ext cx="1090295" cy="12325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EEC67-8A09-2AE1-4E4B-D54E441093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79" y="3665625"/>
            <a:ext cx="1090295" cy="1220212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4BBFF1-9947-D575-9835-350F1CF6CA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03" y="5089593"/>
            <a:ext cx="1238599" cy="1226336"/>
          </a:xfrm>
          <a:prstGeom prst="rect">
            <a:avLst/>
          </a:prstGeom>
          <a:noFill/>
        </p:spPr>
      </p:pic>
      <p:sp>
        <p:nvSpPr>
          <p:cNvPr id="16" name="Title 10">
            <a:extLst>
              <a:ext uri="{FF2B5EF4-FFF2-40B4-BE49-F238E27FC236}">
                <a16:creationId xmlns:a16="http://schemas.microsoft.com/office/drawing/2014/main" id="{872FD677-C195-1AD6-2A54-E208457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65" y="0"/>
            <a:ext cx="7136479" cy="263782"/>
          </a:xfrm>
        </p:spPr>
        <p:txBody>
          <a:bodyPr>
            <a:normAutofit fontScale="90000"/>
          </a:bodyPr>
          <a:lstStyle/>
          <a:p>
            <a:r>
              <a:rPr lang="en-US" sz="1800" b="0" kern="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Kebocoran</a:t>
            </a:r>
            <a:r>
              <a:rPr lang="en-US" sz="1800" b="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kern="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Posisi</a:t>
            </a:r>
            <a:r>
              <a:rPr lang="en-US" sz="1800" b="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Running Dari </a:t>
            </a:r>
            <a:r>
              <a:rPr lang="en-US" sz="1800" b="0" i="1" kern="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Flens</a:t>
            </a:r>
            <a:r>
              <a:rPr lang="en-US" sz="1800" b="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kern="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b="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kern="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Baut</a:t>
            </a:r>
            <a:r>
              <a:rPr lang="en-US" sz="1800" b="0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(F)</a:t>
            </a:r>
            <a:endParaRPr lang="en-US" sz="1600" b="0" cap="none" dirty="0"/>
          </a:p>
        </p:txBody>
      </p:sp>
    </p:spTree>
    <p:extLst>
      <p:ext uri="{BB962C8B-B14F-4D97-AF65-F5344CB8AC3E}">
        <p14:creationId xmlns:p14="http://schemas.microsoft.com/office/powerpoint/2010/main" val="362823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C2BC6DC-C292-55C0-13E6-FDCB27D77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533309"/>
              </p:ext>
            </p:extLst>
          </p:nvPr>
        </p:nvGraphicFramePr>
        <p:xfrm>
          <a:off x="384312" y="139700"/>
          <a:ext cx="10542447" cy="10795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4149">
                  <a:extLst>
                    <a:ext uri="{9D8B030D-6E8A-4147-A177-3AD203B41FA5}">
                      <a16:colId xmlns:a16="http://schemas.microsoft.com/office/drawing/2014/main" val="4018660592"/>
                    </a:ext>
                  </a:extLst>
                </a:gridCol>
                <a:gridCol w="3514149">
                  <a:extLst>
                    <a:ext uri="{9D8B030D-6E8A-4147-A177-3AD203B41FA5}">
                      <a16:colId xmlns:a16="http://schemas.microsoft.com/office/drawing/2014/main" val="2799755883"/>
                    </a:ext>
                  </a:extLst>
                </a:gridCol>
                <a:gridCol w="3514149">
                  <a:extLst>
                    <a:ext uri="{9D8B030D-6E8A-4147-A177-3AD203B41FA5}">
                      <a16:colId xmlns:a16="http://schemas.microsoft.com/office/drawing/2014/main" val="3159122972"/>
                    </a:ext>
                  </a:extLst>
                </a:gridCol>
              </a:tblGrid>
              <a:tr h="1079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D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Screw plug kurang kencang 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Sealing rings cacat 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Kencangkan Screw plug dengan kunci 27 mm 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Kencangkan Screw plug dengan kunci 27 mm dang anti sealing ring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773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19EB-DFD8-3F64-4BC2-1B453108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3386A-B12D-7480-FB76-DAEDA264D2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9700"/>
            <a:ext cx="906145" cy="1079500"/>
          </a:xfrm>
          <a:prstGeom prst="rect">
            <a:avLst/>
          </a:prstGeom>
          <a:noFill/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4E8D68E-0A42-D7B9-BFBF-5BEB94852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50136"/>
              </p:ext>
            </p:extLst>
          </p:nvPr>
        </p:nvGraphicFramePr>
        <p:xfrm>
          <a:off x="384312" y="2123086"/>
          <a:ext cx="10986054" cy="407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018">
                  <a:extLst>
                    <a:ext uri="{9D8B030D-6E8A-4147-A177-3AD203B41FA5}">
                      <a16:colId xmlns:a16="http://schemas.microsoft.com/office/drawing/2014/main" val="953220429"/>
                    </a:ext>
                  </a:extLst>
                </a:gridCol>
                <a:gridCol w="3662018">
                  <a:extLst>
                    <a:ext uri="{9D8B030D-6E8A-4147-A177-3AD203B41FA5}">
                      <a16:colId xmlns:a16="http://schemas.microsoft.com/office/drawing/2014/main" val="2628267457"/>
                    </a:ext>
                  </a:extLst>
                </a:gridCol>
                <a:gridCol w="3662018">
                  <a:extLst>
                    <a:ext uri="{9D8B030D-6E8A-4147-A177-3AD203B41FA5}">
                      <a16:colId xmlns:a16="http://schemas.microsoft.com/office/drawing/2014/main" val="519396648"/>
                    </a:ext>
                  </a:extLst>
                </a:gridCol>
              </a:tblGrid>
              <a:tr h="411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Kode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Penyebab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Perbaikan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52835"/>
                  </a:ext>
                </a:extLst>
              </a:tr>
              <a:tr h="14125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Karet seal dari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plate cacat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V-ring N5 cacat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Knorr K-ring K1 cacat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Perbaiki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Distributor Valve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Chamber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charging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032378"/>
                  </a:ext>
                </a:extLst>
              </a:tr>
              <a:tr h="10805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351155" algn="l"/>
                        </a:tabLs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V-Ring N4 cacat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351155" algn="l"/>
                        </a:tabLs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Gasket didalam pressure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cacat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Perbaiki V-Ring N4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Perbaiki Gasket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025720"/>
                  </a:ext>
                </a:extLst>
              </a:tr>
              <a:tr h="117332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Gasket dari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cacat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Inlet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seat rusak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Keluarkan dan ganti gasket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Perbaiki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Distributor 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253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A34DE22-ADBA-F797-7C88-8694DD6B8C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01" y="2614130"/>
            <a:ext cx="929005" cy="1079500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5D4292-D2A9-B340-0F01-442733A081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01" y="3965473"/>
            <a:ext cx="964565" cy="107950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192B3-A36A-6B01-E3DB-84D25C440F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05" y="5121207"/>
            <a:ext cx="887095" cy="107950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9C62C7-4B7E-2EE9-3AEC-2C7551DD2718}"/>
              </a:ext>
            </a:extLst>
          </p:cNvPr>
          <p:cNvSpPr/>
          <p:nvPr/>
        </p:nvSpPr>
        <p:spPr>
          <a:xfrm>
            <a:off x="384312" y="1522402"/>
            <a:ext cx="5711688" cy="468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Kebocoran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posisi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running (F)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Exhaust Plug (O)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289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24EE-A45C-8D42-CDCE-18FAF41E3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42875"/>
            <a:ext cx="11099358" cy="6034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Kebocoran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Flens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baut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(F) Pada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posisi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minimum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2787-4650-9E29-8A85-8E67FCE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32637F8-F6D1-7231-CF82-F3B8D5BFA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85417"/>
              </p:ext>
            </p:extLst>
          </p:nvPr>
        </p:nvGraphicFramePr>
        <p:xfrm>
          <a:off x="437322" y="719665"/>
          <a:ext cx="11099358" cy="563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786">
                  <a:extLst>
                    <a:ext uri="{9D8B030D-6E8A-4147-A177-3AD203B41FA5}">
                      <a16:colId xmlns:a16="http://schemas.microsoft.com/office/drawing/2014/main" val="3883291733"/>
                    </a:ext>
                  </a:extLst>
                </a:gridCol>
                <a:gridCol w="3699786">
                  <a:extLst>
                    <a:ext uri="{9D8B030D-6E8A-4147-A177-3AD203B41FA5}">
                      <a16:colId xmlns:a16="http://schemas.microsoft.com/office/drawing/2014/main" val="2752441066"/>
                    </a:ext>
                  </a:extLst>
                </a:gridCol>
                <a:gridCol w="3699786">
                  <a:extLst>
                    <a:ext uri="{9D8B030D-6E8A-4147-A177-3AD203B41FA5}">
                      <a16:colId xmlns:a16="http://schemas.microsoft.com/office/drawing/2014/main" val="555397382"/>
                    </a:ext>
                  </a:extLst>
                </a:gridCol>
              </a:tblGrid>
              <a:tr h="3633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id-ID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Kode 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id-ID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Penyebab 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id-ID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Perbaikan 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18911"/>
                  </a:ext>
                </a:extLst>
              </a:tr>
              <a:tr h="16037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Gasket atau diaghram M2 cacat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Perbaiki </a:t>
                      </a:r>
                      <a:r>
                        <a:rPr lang="id-ID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Distributor Valve</a:t>
                      </a:r>
                      <a:r>
                        <a:rPr lang="id-ID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4403"/>
                  </a:ext>
                </a:extLst>
              </a:tr>
              <a:tr h="18392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Baut pengikat antara V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Relay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 Valve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body longgar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O-ring atau diaphragm M3 cacat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Kencangkan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Screw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sampai 65 Nm dengan kunci 19 mm.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Buka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Screw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Relay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dengan kunci 19 mm kemudian ganti komponen yang cacat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81347"/>
                  </a:ext>
                </a:extLst>
              </a:tr>
              <a:tr h="18240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 tidak kencang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Sealing ring dari Quick service limiting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cacat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Kencangkan cap dengan kunci 36 mm 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Lepas cap dengan kunci 36 mm kemudian ganti sealing ring 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88008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9CF4D2-F6C8-3664-01A9-2A5100E5E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1230209"/>
            <a:ext cx="1182094" cy="1308308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D7625-6FBD-8D3A-22D9-C2AC2A7E42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3054373"/>
            <a:ext cx="1182094" cy="1260703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723658-088C-F38D-6993-FA43D0DA84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85" y="4664766"/>
            <a:ext cx="1447863" cy="1385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424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F125-50AF-446A-D5EE-F775682C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42875"/>
            <a:ext cx="11324645" cy="6034088"/>
          </a:xfrm>
        </p:spPr>
        <p:txBody>
          <a:bodyPr/>
          <a:lstStyle/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Kebocoran dari Exhaust Plug (O)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minimum</a:t>
            </a:r>
          </a:p>
          <a:p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8DEF-CA11-FA4C-3C4C-926FBC51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9FE522D-20C3-EDBA-98EA-DBD203125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04897"/>
              </p:ext>
            </p:extLst>
          </p:nvPr>
        </p:nvGraphicFramePr>
        <p:xfrm>
          <a:off x="304799" y="719665"/>
          <a:ext cx="11052312" cy="5457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104">
                  <a:extLst>
                    <a:ext uri="{9D8B030D-6E8A-4147-A177-3AD203B41FA5}">
                      <a16:colId xmlns:a16="http://schemas.microsoft.com/office/drawing/2014/main" val="1761040289"/>
                    </a:ext>
                  </a:extLst>
                </a:gridCol>
                <a:gridCol w="3684104">
                  <a:extLst>
                    <a:ext uri="{9D8B030D-6E8A-4147-A177-3AD203B41FA5}">
                      <a16:colId xmlns:a16="http://schemas.microsoft.com/office/drawing/2014/main" val="1037708310"/>
                    </a:ext>
                  </a:extLst>
                </a:gridCol>
                <a:gridCol w="3684104">
                  <a:extLst>
                    <a:ext uri="{9D8B030D-6E8A-4147-A177-3AD203B41FA5}">
                      <a16:colId xmlns:a16="http://schemas.microsoft.com/office/drawing/2014/main" val="2192791991"/>
                    </a:ext>
                  </a:extLst>
                </a:gridCol>
              </a:tblGrid>
              <a:tr h="73832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Kode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Penyebab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Perbaikan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32221"/>
                  </a:ext>
                </a:extLst>
              </a:tr>
              <a:tr h="157299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id-ID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V-ring N6 cacat 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Diaphragm M4 cacat 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Perbaiki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Distributor Valve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Ganti komponen yang cacat dengan komponen yang batu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2015"/>
                  </a:ext>
                </a:extLst>
              </a:tr>
              <a:tr h="157299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seat V18 rusak atau karet seal dari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cacat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Perbaiki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Distributor Valve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Ganti komponen yang cacat dengan komponen yang batu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900219"/>
                  </a:ext>
                </a:extLst>
              </a:tr>
              <a:tr h="157299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seat V11 rusak atau karet seal dari quick service </a:t>
                      </a:r>
                      <a:r>
                        <a:rPr lang="id-ID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cacat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Perbaiki </a:t>
                      </a:r>
                      <a:r>
                        <a:rPr lang="id-ID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Distributor Valve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Ganti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komponen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cacat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komponen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yang batu 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9370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D183CA-43FF-7EF1-6B77-0F905D6CE4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29" y="1603513"/>
            <a:ext cx="1047114" cy="128156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D6E36-EECE-2A7F-FFF8-FA98E8397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83" y="3159919"/>
            <a:ext cx="1047114" cy="1216742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68C1AE-A406-02A9-4414-16D2050999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37" y="4785582"/>
            <a:ext cx="1099362" cy="1216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2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2A9B7E-D479-EDDA-F83B-FCA480D1A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454056"/>
              </p:ext>
            </p:extLst>
          </p:nvPr>
        </p:nvGraphicFramePr>
        <p:xfrm>
          <a:off x="331304" y="304800"/>
          <a:ext cx="11205060" cy="289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2530">
                  <a:extLst>
                    <a:ext uri="{9D8B030D-6E8A-4147-A177-3AD203B41FA5}">
                      <a16:colId xmlns:a16="http://schemas.microsoft.com/office/drawing/2014/main" val="3863720787"/>
                    </a:ext>
                  </a:extLst>
                </a:gridCol>
                <a:gridCol w="5602530">
                  <a:extLst>
                    <a:ext uri="{9D8B030D-6E8A-4147-A177-3AD203B41FA5}">
                      <a16:colId xmlns:a16="http://schemas.microsoft.com/office/drawing/2014/main" val="3584025723"/>
                    </a:ext>
                  </a:extLst>
                </a:gridCol>
              </a:tblGrid>
              <a:tr h="14481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  <a:tabLst>
                          <a:tab pos="260985" algn="l"/>
                        </a:tabLst>
                      </a:pPr>
                      <a:r>
                        <a:rPr lang="id-ID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Diaphragm M2 dari three pressure </a:t>
                      </a:r>
                      <a:r>
                        <a:rPr lang="id-ID" sz="1600" b="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cacat </a:t>
                      </a:r>
                      <a:endParaRPr lang="en-ID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82494"/>
                  </a:ext>
                </a:extLst>
              </a:tr>
              <a:tr h="14481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</a:pPr>
                      <a:r>
                        <a:rPr lang="id-ID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Outlet </a:t>
                      </a:r>
                      <a:r>
                        <a:rPr lang="id-ID" sz="1600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seat V13 rusak atau karet seal cacat 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308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D957-1E0F-1AA6-A967-5FEBA03A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6195F-C511-C0F7-5C80-6D11D9902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97" y="450850"/>
            <a:ext cx="1058711" cy="1201474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8DF6F-5874-C56C-FD34-98DDC82A0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80" y="1798374"/>
            <a:ext cx="979554" cy="1201473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B83928-D9AE-0908-7557-B2280B556AA6}"/>
              </a:ext>
            </a:extLst>
          </p:cNvPr>
          <p:cNvSpPr/>
          <p:nvPr/>
        </p:nvSpPr>
        <p:spPr>
          <a:xfrm>
            <a:off x="331303" y="3429000"/>
            <a:ext cx="6480313" cy="586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Trouble Shooting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Valve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KE1cSL 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pengisian</a:t>
            </a:r>
            <a:endParaRPr lang="en-ID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23C1BC9-A3EB-AE2F-1732-7808B66C3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83861"/>
              </p:ext>
            </p:extLst>
          </p:nvPr>
        </p:nvGraphicFramePr>
        <p:xfrm>
          <a:off x="331303" y="4407637"/>
          <a:ext cx="11205060" cy="174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020">
                  <a:extLst>
                    <a:ext uri="{9D8B030D-6E8A-4147-A177-3AD203B41FA5}">
                      <a16:colId xmlns:a16="http://schemas.microsoft.com/office/drawing/2014/main" val="4072830047"/>
                    </a:ext>
                  </a:extLst>
                </a:gridCol>
                <a:gridCol w="3735020">
                  <a:extLst>
                    <a:ext uri="{9D8B030D-6E8A-4147-A177-3AD203B41FA5}">
                      <a16:colId xmlns:a16="http://schemas.microsoft.com/office/drawing/2014/main" val="3354031371"/>
                    </a:ext>
                  </a:extLst>
                </a:gridCol>
                <a:gridCol w="3735020">
                  <a:extLst>
                    <a:ext uri="{9D8B030D-6E8A-4147-A177-3AD203B41FA5}">
                      <a16:colId xmlns:a16="http://schemas.microsoft.com/office/drawing/2014/main" val="395926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600" b="1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600" b="1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Penyebab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600" b="1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Perbaikan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0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Tekanan </a:t>
                      </a:r>
                      <a:r>
                        <a:rPr lang="id-ID" sz="1600" i="1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Chamber</a:t>
                      </a:r>
                      <a:r>
                        <a:rPr lang="id-ID" sz="16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naik ke 4 bar lebih rendah dari 37 detik 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Diaphragm M1 cacat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  <a:tabLst>
                          <a:tab pos="267335" algn="l"/>
                        </a:tabLst>
                      </a:pPr>
                      <a:r>
                        <a:rPr lang="id-ID" sz="160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Ganti diaphragm M1 pada bagian </a:t>
                      </a:r>
                      <a:r>
                        <a:rPr lang="id-ID" sz="1600" i="1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Chamber</a:t>
                      </a:r>
                      <a:r>
                        <a:rPr lang="id-ID" sz="160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23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  <a:tabLst>
                          <a:tab pos="285750" algn="l"/>
                        </a:tabLst>
                      </a:pPr>
                      <a:r>
                        <a:rPr lang="id-ID" sz="160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Tekanan </a:t>
                      </a:r>
                      <a:r>
                        <a:rPr lang="id-ID" sz="1600" i="1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Chamber</a:t>
                      </a:r>
                      <a:r>
                        <a:rPr lang="id-ID" sz="160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naik lambat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Needle </a:t>
                      </a:r>
                      <a:r>
                        <a:rPr lang="id-ID" sz="1600" i="1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tidak bergerak hingga Choke tersumbat 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Buka dan periksa needle </a:t>
                      </a:r>
                      <a:r>
                        <a:rPr lang="id-ID" sz="1600" i="1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ganti bila ada kelainan 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1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4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6E35-83B4-53D3-F089-D6E53C3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F3EC84-D30E-E3F1-D82C-E5E33F5A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25" y="142875"/>
            <a:ext cx="11323638" cy="6034088"/>
          </a:xfrm>
        </p:spPr>
        <p:txBody>
          <a:bodyPr/>
          <a:lstStyle/>
          <a:p>
            <a:r>
              <a:rPr lang="en-US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Troubel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Shooting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KE1cSL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pelepasan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rem</a:t>
            </a:r>
            <a:endParaRPr lang="en-ID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88C013-AC81-BC75-A643-E5A01C176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75886"/>
              </p:ext>
            </p:extLst>
          </p:nvPr>
        </p:nvGraphicFramePr>
        <p:xfrm>
          <a:off x="371062" y="719666"/>
          <a:ext cx="10999302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434">
                  <a:extLst>
                    <a:ext uri="{9D8B030D-6E8A-4147-A177-3AD203B41FA5}">
                      <a16:colId xmlns:a16="http://schemas.microsoft.com/office/drawing/2014/main" val="1823050676"/>
                    </a:ext>
                  </a:extLst>
                </a:gridCol>
                <a:gridCol w="3666434">
                  <a:extLst>
                    <a:ext uri="{9D8B030D-6E8A-4147-A177-3AD203B41FA5}">
                      <a16:colId xmlns:a16="http://schemas.microsoft.com/office/drawing/2014/main" val="3737132755"/>
                    </a:ext>
                  </a:extLst>
                </a:gridCol>
                <a:gridCol w="3666434">
                  <a:extLst>
                    <a:ext uri="{9D8B030D-6E8A-4147-A177-3AD203B41FA5}">
                      <a16:colId xmlns:a16="http://schemas.microsoft.com/office/drawing/2014/main" val="509148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id-ID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id-ID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Penyebab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id-ID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Perbaikan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5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Waktu pelepasan dari C = 3.8 bar ke 0.4 bar lebih dari 60 detik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228600" algn="l"/>
                        </a:tabLs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Choke pada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tersumbat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228600" algn="l"/>
                        </a:tabLs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Gerakan piston pada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Relay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tertahan atau lengket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228600" algn="l"/>
                        </a:tabLs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Gerakan Diaphragm piston tertahan atau lengket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257810" algn="l"/>
                        </a:tabLst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Buka bagian-bagian tersebut dan bersihkan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228600" algn="l"/>
                        </a:tabLst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Waktu pengisian Auxiliary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Reservoir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terlalu lama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306705" algn="l"/>
                        </a:tabLst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Choke pada Auxiliary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Reservoir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Reservoir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tersumbat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Bersihkan/semprot dengan udara kering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28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20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ACA1-4B2E-273F-AC47-EBA73B2F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42875"/>
            <a:ext cx="11324645" cy="6034088"/>
          </a:xfrm>
        </p:spPr>
        <p:txBody>
          <a:bodyPr/>
          <a:lstStyle/>
          <a:p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Troubel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Shooting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KE2Csl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pengisian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17D2-30C2-5E92-8C80-BF2FBE74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A271DB6-1584-BD37-FDC2-EF46CA0D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23265"/>
              </p:ext>
            </p:extLst>
          </p:nvPr>
        </p:nvGraphicFramePr>
        <p:xfrm>
          <a:off x="331304" y="719666"/>
          <a:ext cx="11092071" cy="134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57">
                  <a:extLst>
                    <a:ext uri="{9D8B030D-6E8A-4147-A177-3AD203B41FA5}">
                      <a16:colId xmlns:a16="http://schemas.microsoft.com/office/drawing/2014/main" val="1118262678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5284398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1725247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Penyebab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Perbaikan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5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285750" algn="l"/>
                        </a:tabLst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Tekanan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Chamber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naik ke 4 bar lebih rendah dari 37 detik.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Diaphragm M1 cacat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Ganti diaphragm M1 pada bagian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Chamber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76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Tekanan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Chamber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naik lambat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Needle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tidak bergerak hingga choke tersumbat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lphaLcPeriod"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Buka dan periksa needle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ganti bila ada kelainan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5079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C15924-B188-B011-67C2-02CBCA8A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23678"/>
              </p:ext>
            </p:extLst>
          </p:nvPr>
        </p:nvGraphicFramePr>
        <p:xfrm>
          <a:off x="331303" y="3565154"/>
          <a:ext cx="11092071" cy="174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57">
                  <a:extLst>
                    <a:ext uri="{9D8B030D-6E8A-4147-A177-3AD203B41FA5}">
                      <a16:colId xmlns:a16="http://schemas.microsoft.com/office/drawing/2014/main" val="1322117339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3570730747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3957796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Penyebab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Perbaikan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01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Tekanan </a:t>
                      </a:r>
                      <a:r>
                        <a:rPr lang="id-ID" sz="16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Brake Cylinder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pada saat 95% tekanan maximum lebih dari 5 detik.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</a:pP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lambat menutup atau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lengket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Buka </a:t>
                      </a:r>
                      <a:r>
                        <a:rPr lang="id-ID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Valve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bersihkan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9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Tekanan maximum cylinder terlalu besar atau rendah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Katup pembatas tekanan maximum cacat 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lphaLcPeriod"/>
                        <a:tabLst>
                          <a:tab pos="457200" algn="l"/>
                        </a:tabLs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Periksa katup ganti bila ada kerusakan 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63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BF5C4FA-0F41-B525-1021-CF793766682C}"/>
              </a:ext>
            </a:extLst>
          </p:cNvPr>
          <p:cNvSpPr/>
          <p:nvPr/>
        </p:nvSpPr>
        <p:spPr>
          <a:xfrm>
            <a:off x="331303" y="2699595"/>
            <a:ext cx="7699514" cy="639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i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Troubel Shooting</a:t>
            </a:r>
            <a:r>
              <a:rPr lang="en-US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KE2Csl pada saat pelepasan rem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28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210" y="1528488"/>
            <a:ext cx="6343650" cy="748196"/>
          </a:xfrm>
        </p:spPr>
        <p:txBody>
          <a:bodyPr>
            <a:normAutofit/>
          </a:bodyPr>
          <a:lstStyle/>
          <a:p>
            <a:pPr algn="ctr"/>
            <a:r>
              <a:rPr lang="en-ZA" dirty="0" err="1"/>
              <a:t>Latar</a:t>
            </a:r>
            <a:r>
              <a:rPr lang="en-ZA" dirty="0"/>
              <a:t> </a:t>
            </a:r>
            <a:r>
              <a:rPr lang="en-ZA" dirty="0" err="1"/>
              <a:t>belakang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59937" y="2875723"/>
            <a:ext cx="7120558" cy="227937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terpenting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system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pengereman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kereta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mana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pengereman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bertekanan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udara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kendala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permasalahan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paling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dihadapi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pengereman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udara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kereta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zaman modern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400800" cy="1325880"/>
          </a:xfrm>
        </p:spPr>
        <p:txBody>
          <a:bodyPr>
            <a:normAutofit/>
          </a:bodyPr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menyalurkan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kompresor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Brake Cylinder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tamgki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ketentuan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perpiaan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gerbong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mengatasi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kebocoan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diperbaiki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24CB-F5B6-EA79-1F9E-1746F71A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139700"/>
            <a:ext cx="10515600" cy="6686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dokumentasi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4F1D-A7B2-C74F-E622-AE5B6F09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Content Placeholder 6" descr="A person standing in front of a train&#10;&#10;Description automatically generated">
            <a:extLst>
              <a:ext uri="{FF2B5EF4-FFF2-40B4-BE49-F238E27FC236}">
                <a16:creationId xmlns:a16="http://schemas.microsoft.com/office/drawing/2014/main" id="{12BDA4CB-4BA1-BC82-2B9B-F374671E7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89" y="1420953"/>
            <a:ext cx="4796444" cy="3599411"/>
          </a:xfrm>
          <a:prstGeom prst="rect">
            <a:avLst/>
          </a:prstGeom>
          <a:noFill/>
        </p:spPr>
      </p:pic>
      <p:pic>
        <p:nvPicPr>
          <p:cNvPr id="8" name="Picture 7" descr="A person standing in a factory&#10;&#10;Description automatically generated">
            <a:extLst>
              <a:ext uri="{FF2B5EF4-FFF2-40B4-BE49-F238E27FC236}">
                <a16:creationId xmlns:a16="http://schemas.microsoft.com/office/drawing/2014/main" id="{98976836-F16E-3809-D7E4-11101939C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17" y="1420953"/>
            <a:ext cx="2699385" cy="3599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997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472" y="2766060"/>
            <a:ext cx="6343650" cy="132588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014" y="242129"/>
            <a:ext cx="6343650" cy="748196"/>
          </a:xfrm>
        </p:spPr>
        <p:txBody>
          <a:bodyPr>
            <a:normAutofit/>
          </a:bodyPr>
          <a:lstStyle/>
          <a:p>
            <a:pPr algn="ctr"/>
            <a:r>
              <a:rPr lang="en-ZA" dirty="0" err="1"/>
              <a:t>Rumusan</a:t>
            </a:r>
            <a:r>
              <a:rPr lang="en-ZA" dirty="0"/>
              <a:t> </a:t>
            </a:r>
            <a:r>
              <a:rPr lang="en-ZA" dirty="0" err="1"/>
              <a:t>masalah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8739" y="1072844"/>
            <a:ext cx="8421756" cy="186361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prinsip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Air Brake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penyebab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permasalahan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?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perbaikan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kebocoran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Distributor Valve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A36669-3C4C-64FD-19A4-89BC2853E7B9}"/>
              </a:ext>
            </a:extLst>
          </p:cNvPr>
          <p:cNvSpPr txBox="1">
            <a:spLocks/>
          </p:cNvSpPr>
          <p:nvPr/>
        </p:nvSpPr>
        <p:spPr>
          <a:xfrm>
            <a:off x="4685927" y="3461409"/>
            <a:ext cx="6343650" cy="7481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 err="1"/>
              <a:t>tujuan</a:t>
            </a:r>
            <a:endParaRPr lang="en-Z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F44178-0C3D-6C60-6FDB-3FC5C6722741}"/>
              </a:ext>
            </a:extLst>
          </p:cNvPr>
          <p:cNvSpPr txBox="1">
            <a:spLocks/>
          </p:cNvSpPr>
          <p:nvPr/>
        </p:nvSpPr>
        <p:spPr>
          <a:xfrm>
            <a:off x="4937760" y="4410215"/>
            <a:ext cx="6400800" cy="18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Visi dan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id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isi UPT Balai Yasa Manggarai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gambaran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UPT Balai Yasa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Manggarai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perawatan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Distributor Valve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di UPT Balai Yasa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Manggarai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7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299765"/>
            <a:ext cx="6800850" cy="1325880"/>
          </a:xfrm>
        </p:spPr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548" y="1749287"/>
            <a:ext cx="7423702" cy="42975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Lokasi 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alai Yasa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Manggarai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terletak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Jl. Bukit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Utara No.1,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Manggarai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Tebet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Jakarta Selatan. Balai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yasa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Manggarai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terletak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daerah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Jakarta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luas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wilayah ± 37.700 m² dan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luas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bangunan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± 27.179,5 m². </a:t>
            </a:r>
          </a:p>
          <a:p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687B2-A2F4-E830-8190-9D03B5F1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4" b="20507"/>
          <a:stretch/>
        </p:blipFill>
        <p:spPr bwMode="auto">
          <a:xfrm>
            <a:off x="1672236" y="2958235"/>
            <a:ext cx="4970650" cy="36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0393"/>
            <a:ext cx="6800850" cy="872546"/>
          </a:xfrm>
        </p:spPr>
        <p:txBody>
          <a:bodyPr/>
          <a:lstStyle/>
          <a:p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548" y="1258958"/>
            <a:ext cx="7423702" cy="50961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Menjadi solusi ekosistem transportasi terbaik untuk Indonesia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Misi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menyediakan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transportasi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efisien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digital, dan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berkembang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pesat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memenuhi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kebutuhan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pelanggan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mengembangkan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transportasi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massal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terintegrasi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investasi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manusia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infrastruktur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teknologi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memajukan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pembangunan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nasional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kemitraan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pemangku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kepentingan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termasuk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memprakarsai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melaksanakan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infrastruktur-infrastruktur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terkait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transportasi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Gambaran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Balai Yasa Manggarai mempunyai 6 divisi yaitu: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Divisi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Electronical Control Panel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 AC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Workshop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Divisi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Bogie Workshop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Divisi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Body Workshop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Divisi 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Supporting System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 Brake system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Divisi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 Control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1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268669"/>
            <a:ext cx="9124951" cy="627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870" y="1491778"/>
            <a:ext cx="4297680" cy="486457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penting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udara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kereta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berfungsi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mengatur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distribusi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udara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 Reservoir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Brake Cylinder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otomatis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terjadilah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Breaking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dan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pelepasan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Selain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berfungsi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mengeluarkan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udara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otomatis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pengereman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memasukkan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udara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otomatis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pelepasan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rem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kereta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en-ZA" noProof="1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5D468D3-39F8-0EF6-A31C-FABBB30E39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01" y="1841244"/>
            <a:ext cx="2854582" cy="363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1" y="268669"/>
            <a:ext cx="9124951" cy="627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i="1" dirty="0"/>
              <a:t>distributor valve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6A7219-52D6-6EC0-EB4A-4A2442D9E5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8"/>
          <a:stretch/>
        </p:blipFill>
        <p:spPr bwMode="auto">
          <a:xfrm>
            <a:off x="586008" y="1219200"/>
            <a:ext cx="10154760" cy="4916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52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31" y="142876"/>
            <a:ext cx="10515600" cy="718516"/>
          </a:xfrm>
        </p:spPr>
        <p:txBody>
          <a:bodyPr/>
          <a:lstStyle/>
          <a:p>
            <a:pPr algn="ctr"/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6668-687B-47AB-A399-9943A8F2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6CAD-92FD-0437-990B-696A29DE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54" y="786572"/>
            <a:ext cx="10515600" cy="5315571"/>
          </a:xfrm>
        </p:spPr>
        <p:txBody>
          <a:bodyPr/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Alur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Perawatan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Distributor Valve</a:t>
            </a:r>
          </a:p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221A5-E7D4-661C-6AC0-7AB010431B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2" y="1351723"/>
            <a:ext cx="9236765" cy="4505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{16F3D59B-0276-4F2D-A603-28B30B4F8014}tf33968143_win32</Template>
  <TotalTime>108</TotalTime>
  <Words>1442</Words>
  <Application>Microsoft Office PowerPoint</Application>
  <PresentationFormat>Widescreen</PresentationFormat>
  <Paragraphs>213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Times New Roman</vt:lpstr>
      <vt:lpstr>Office Theme</vt:lpstr>
      <vt:lpstr>Presentasi laporan kp</vt:lpstr>
      <vt:lpstr>Latar belakang</vt:lpstr>
      <vt:lpstr>Rumusan masalah</vt:lpstr>
      <vt:lpstr>Profil umum perusahaan</vt:lpstr>
      <vt:lpstr>Visi misi perusahaan</vt:lpstr>
      <vt:lpstr>Gambaran umum perusahaan</vt:lpstr>
      <vt:lpstr>Dasar teori</vt:lpstr>
      <vt:lpstr>Cara kerja distributor valve</vt:lpstr>
      <vt:lpstr>pembahasan</vt:lpstr>
      <vt:lpstr>pembahasan</vt:lpstr>
      <vt:lpstr>pembahasan</vt:lpstr>
      <vt:lpstr>PowerPoint Presentation</vt:lpstr>
      <vt:lpstr>Kebocoran Posisi Running Dari Flens Atau Baut (F)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dokumentasi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laporan kp</dc:title>
  <dc:creator>Ari Irawan</dc:creator>
  <cp:lastModifiedBy>Ari Irawan</cp:lastModifiedBy>
  <cp:revision>6</cp:revision>
  <dcterms:created xsi:type="dcterms:W3CDTF">2023-11-14T12:21:58Z</dcterms:created>
  <dcterms:modified xsi:type="dcterms:W3CDTF">2023-11-14T15:29:08Z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2023-11-14T13:40:50Z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d71ca1c0-5a2a-46e1-9f6f-97e962b50690</vt:lpwstr>
  </property>
  <property fmtid="{D5CDD505-2E9C-101B-9397-08002B2CF9AE}" pid="9" name="MSIP_Label_defa4170-0d19-0005-0004-bc88714345d2_ActionId">
    <vt:lpwstr>6cde3173-60d6-41de-9678-62d5fb9e6e00</vt:lpwstr>
  </property>
  <property fmtid="{D5CDD505-2E9C-101B-9397-08002B2CF9AE}" pid="10" name="MSIP_Label_defa4170-0d19-0005-0004-bc88714345d2_ContentBits">
    <vt:lpwstr>0</vt:lpwstr>
  </property>
</Properties>
</file>