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  <p:sldMasterId id="2147483660" r:id="rId2"/>
  </p:sldMasterIdLst>
  <p:notesMasterIdLst>
    <p:notesMasterId r:id="rId10"/>
  </p:notesMasterIdLst>
  <p:handoutMasterIdLst>
    <p:handoutMasterId r:id="rId11"/>
  </p:handoutMasterIdLst>
  <p:sldIdLst>
    <p:sldId id="256" r:id="rId3"/>
    <p:sldId id="488" r:id="rId4"/>
    <p:sldId id="490" r:id="rId5"/>
    <p:sldId id="496" r:id="rId6"/>
    <p:sldId id="493" r:id="rId7"/>
    <p:sldId id="494" r:id="rId8"/>
    <p:sldId id="429" r:id="rId9"/>
  </p:sldIdLst>
  <p:sldSz cx="11430000" cy="6858000"/>
  <p:notesSz cx="6858000" cy="9144000"/>
  <p:embeddedFontLst>
    <p:embeddedFont>
      <p:font typeface="Lato Black" panose="020B0604020202020204" charset="0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6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00"/>
    <a:srgbClr val="FC96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B42B93-2728-44EB-B7AB-BA755F06BD74}" v="1021" dt="2019-11-01T13:41:05.591"/>
    <p1510:client id="{3B2D7271-A2DE-01F3-983D-D32094AC80BD}" v="522" dt="2019-11-01T14:37:50.151"/>
    <p1510:client id="{7F2F8036-AA13-7C36-FF59-2EF90DF291D1}" v="986" dt="2019-11-01T15:28:45.194"/>
    <p1510:client id="{8ECE8438-72DA-5B2D-D143-BF93D45BED16}" v="78" dt="2019-11-01T14:10:32.8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4" autoAdjust="0"/>
    <p:restoredTop sz="94407" autoAdjust="0"/>
  </p:normalViewPr>
  <p:slideViewPr>
    <p:cSldViewPr>
      <p:cViewPr varScale="1">
        <p:scale>
          <a:sx n="41" d="100"/>
          <a:sy n="41" d="100"/>
        </p:scale>
        <p:origin x="510" y="36"/>
      </p:cViewPr>
      <p:guideLst>
        <p:guide orient="horz" pos="2160"/>
        <p:guide pos="36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0A5B99-0079-4594-AB58-C43F2F8D60C7}" type="doc">
      <dgm:prSet loTypeId="urn:microsoft.com/office/officeart/2005/8/layout/default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67D8FC-F2C0-42ED-92A7-90C8BEA917C0}" type="pres">
      <dgm:prSet presAssocID="{E80A5B99-0079-4594-AB58-C43F2F8D60C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C14E1F17-F64E-4781-B458-53C78E154AE6}" type="presOf" srcId="{E80A5B99-0079-4594-AB58-C43F2F8D60C7}" destId="{E467D8FC-F2C0-42ED-92A7-90C8BEA917C0}" srcOrd="0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B18F58-204C-480C-A859-1282686C90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796A99-2FB3-4ABE-A3C5-9C06DACA1C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D713D84-FB9C-43C9-8200-6DCC4B93E9D5}" type="datetimeFigureOut">
              <a:rPr lang="en-US"/>
              <a:pPr>
                <a:defRPr/>
              </a:pPr>
              <a:t>06-Nov-19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BE39F7-6B33-410E-97CA-24293E6FD7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Detecting threats on Controller and Data Plane in SDN using Machine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2CD5CC-69DF-47B3-99AC-A0FE9F11B0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BADC5AA-95A3-4790-9ACC-FCBEFE1EAC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E5DD153-181A-4978-A252-73306255F4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8B126C-E0E9-4DEB-B901-9002F5E03C0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4B14A70-792B-450E-B82D-A5CF51E1BD6D}" type="datetimeFigureOut">
              <a:rPr lang="en-IN"/>
              <a:pPr>
                <a:defRPr/>
              </a:pPr>
              <a:t>06-11-2019</a:t>
            </a:fld>
            <a:endParaRPr lang="en-IN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6697815-6846-4C47-B360-A8A147A2BA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180E7D2-2508-4F13-9835-7F7AD890F8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F94B5-B047-411C-90BB-F79FEFB7CC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Detecting threats on Controller and Data Plane in SDN using Machine Learning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F2724-EA9C-40FC-827B-5D10365775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42645D8-BAF9-479F-97D9-ADA029DFE9C7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64E12CA0-4F9C-48AB-A11E-92D2FD55F2F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FB4896FB-286B-4875-ACA5-0E84224D36D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IN" altLang="en-US"/>
              <a:t>Add Caption : Expect More</a:t>
            </a: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B0E7B964-8897-4009-8104-26EB5A3F00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7EF856D-E28E-41A7-8B09-554947D95157}" type="slidenum">
              <a:rPr lang="en-IN" altLang="en-US" smtClean="0">
                <a:latin typeface="Calibri" panose="020F0502020204030204" pitchFamily="34" charset="0"/>
              </a:rPr>
              <a:pPr/>
              <a:t>1</a:t>
            </a:fld>
            <a:endParaRPr lang="en-IN" altLang="en-US">
              <a:latin typeface="Calibri" panose="020F0502020204030204" pitchFamily="34" charset="0"/>
            </a:endParaRPr>
          </a:p>
        </p:txBody>
      </p:sp>
      <p:sp>
        <p:nvSpPr>
          <p:cNvPr id="48133" name="Footer Placeholder 4">
            <a:extLst>
              <a:ext uri="{FF2B5EF4-FFF2-40B4-BE49-F238E27FC236}">
                <a16:creationId xmlns:a16="http://schemas.microsoft.com/office/drawing/2014/main" id="{8C9674C8-20D4-433F-BF91-1F9838C303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/>
              <a:t>Detecting threats on Controller and Data Plane in SDN using Machine Learning</a:t>
            </a:r>
            <a:endParaRPr lang="en-I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Detecting threats on Controller and Data Plane in SDN using Machine Learning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42645D8-BAF9-479F-97D9-ADA029DFE9C7}" type="slidenum">
              <a:rPr lang="en-IN" altLang="en-US" smtClean="0"/>
              <a:pPr>
                <a:defRPr/>
              </a:pPr>
              <a:t>3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111926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082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102870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1600204"/>
            <a:ext cx="102870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AC392-D359-409B-8D9E-6D56A664F3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1500" y="6356350"/>
            <a:ext cx="26670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28288-F2CF-4F8F-BCE2-8D089DE3D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05250" y="6356350"/>
            <a:ext cx="36195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E60D7-44D5-41B7-A0D4-719937BBB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00" y="635635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74E0C00-FA7E-4D95-B030-0FE54556C3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5239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43704" y="274642"/>
            <a:ext cx="3085702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6594" y="274642"/>
            <a:ext cx="906661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B4B95-DF09-4213-82D8-B22F0A2680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1500" y="6356350"/>
            <a:ext cx="26670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EE03B-CF1B-42E8-9A39-384110B42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05250" y="6356350"/>
            <a:ext cx="36195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02F11-B598-40AB-8CAF-769309A82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00" y="635635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B9AA28E-082F-4BEC-A77F-AA6C1F76C8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8329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2130425"/>
            <a:ext cx="97155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3886200"/>
            <a:ext cx="80010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18C13-A1FC-4896-8796-0A43895B7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19045-48A2-47E4-947B-F8E90C21A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C147C-6EDA-4EA0-8D37-395F77C19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2BA336-1635-4B9F-BDA8-75DC5E241F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6357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0EC59-6529-4104-9693-FE3BF3706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CA716-E53A-4726-9810-0A215D23E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04AB7-0938-4187-9C30-3B13492D5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AB478-52F4-469B-AAAA-7A97F74BDD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1041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4406900"/>
            <a:ext cx="97155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3288" y="2906713"/>
            <a:ext cx="97155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5760D-8D35-440C-83F9-ADB437061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82C10-8688-463F-ADFA-0062F849D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FF7CC-280A-49D3-8EDB-E8D2116B0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389BBE-2297-4089-B052-6C6A970BAD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5448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600200"/>
            <a:ext cx="50673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91200" y="1600200"/>
            <a:ext cx="50673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3E74F69-3F56-4271-88AA-7229E547A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6D3CF59-D4DC-4F89-A666-77AF69C62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E1D65DB-CEB0-446D-A4D9-71267EDB8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E29C8-D7E7-47BE-B02C-3FC0AFC17E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55979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535113"/>
            <a:ext cx="50498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" y="2174875"/>
            <a:ext cx="50498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07075" y="1535113"/>
            <a:ext cx="50514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7075" y="2174875"/>
            <a:ext cx="50514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6AF5B6C-0347-4B64-92AE-E01C6E48E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39A8982-8199-4A4C-8AF0-CA292B41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1EAA933-9C4D-4837-AAF3-A2471965E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8A6EEC-9EDC-4775-A766-74BA916B69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4692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C3C910D5-B8C8-4A74-A231-39588ADD5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35DF01F-9B39-4432-90CE-567883D80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9C39213-22BD-4B89-A387-497CF8F4D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60454-48F2-4896-A46A-E88EB48502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84652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EB518C9-2AEF-41A2-9960-DF9597C55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861BD92-D052-49F4-BE88-BCB1643E7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C8A6ED1-087C-4D9E-AD2E-A43B21F8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B015C-B03F-476F-886E-F374DF4E2F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12024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3050"/>
            <a:ext cx="376078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813" y="273050"/>
            <a:ext cx="638968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1435100"/>
            <a:ext cx="376078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5982A0-D6FD-4B4E-AA79-942CC5E58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D1A0534-B249-4A14-AA14-04CDBEE32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7D21989-4445-42EE-948C-D8220EDEF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790DC-4F4E-4F16-96C3-217FED8887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2211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93607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963" y="4800600"/>
            <a:ext cx="68580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39963" y="612775"/>
            <a:ext cx="68580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963" y="5367338"/>
            <a:ext cx="68580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0C74C88-01E2-4197-8301-0B753B0DE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E1E69AA-3C9D-4B05-8BDE-17781C01F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75D585-DE92-483E-98CF-8009E928C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FE9406-9FCC-4B2F-82FB-FCB6E24437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56899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E525E-3497-41EE-8BAF-ADF30045F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D9677-BB79-407B-AF0E-FF9F9516F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4FB9F-5570-4BE1-8E84-0D4C2B4B2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3F0213-3079-44F0-B752-EAD3ECDD77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1746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86750" y="274638"/>
            <a:ext cx="25717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274638"/>
            <a:ext cx="75628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D0DBD-7138-4A6A-8313-B34AE294A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B099D-2797-42F1-BC46-DEB2372D8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5D111-8304-472F-8C08-ECDF728E1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042BB9-633A-4FFF-9A4B-1B29BDACC3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3889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4507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0795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5105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BB38BC8E-40F2-4DBA-96AD-0DF78081A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1500" y="635635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10D1B5F-899B-4B83-99A0-B16BDC6B02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2662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D81EDE-F5BC-464D-9880-63FE3CBCAF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1500" y="6356350"/>
            <a:ext cx="26670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88BC2-6420-492E-A9EB-B782C9FEF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05250" y="6356350"/>
            <a:ext cx="36195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29389-A00C-4AF2-9960-E55F5F9C4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00" y="635635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68D74C2-9865-48E3-8745-4DFE4B6583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7415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3050"/>
            <a:ext cx="376039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812" y="273054"/>
            <a:ext cx="6389688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1435103"/>
            <a:ext cx="3760392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61C1A-0F80-469A-BA62-115DFD96B3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1500" y="6356350"/>
            <a:ext cx="26670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28FAF-8C03-4191-B3B3-053476752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05250" y="6356350"/>
            <a:ext cx="36195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A463A-AE2D-463A-B72F-D2C07D33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00" y="635635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0C65C9B-8048-4F8D-9FD1-D044DE7556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4769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0361" y="4800600"/>
            <a:ext cx="68580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40361" y="612775"/>
            <a:ext cx="68580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40361" y="5367338"/>
            <a:ext cx="68580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0D30A-6DB4-45FA-95C2-2A81844A6E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1500" y="6356350"/>
            <a:ext cx="26670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EDB96-CB8A-49BD-8983-D3C4DCA3E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05250" y="6356350"/>
            <a:ext cx="36195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95116-5AAB-4C66-B3AB-0A121A74F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00" y="635635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ED4E68B-0710-44E3-9A8D-8BB13D735B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9796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Master Page.jpg">
            <a:extLst>
              <a:ext uri="{FF2B5EF4-FFF2-40B4-BE49-F238E27FC236}">
                <a16:creationId xmlns:a16="http://schemas.microsoft.com/office/drawing/2014/main" id="{E5227BC8-9795-42F5-8075-647E97CC91F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552"/>
          <a:stretch>
            <a:fillRect/>
          </a:stretch>
        </p:blipFill>
        <p:spPr bwMode="auto">
          <a:xfrm>
            <a:off x="-12700" y="30163"/>
            <a:ext cx="77089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7" descr="Master Page.jpg">
            <a:extLst>
              <a:ext uri="{FF2B5EF4-FFF2-40B4-BE49-F238E27FC236}">
                <a16:creationId xmlns:a16="http://schemas.microsoft.com/office/drawing/2014/main" id="{EAB57158-C368-4BE0-9EB6-4BE06079CEF8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1430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extBox 1">
            <a:extLst>
              <a:ext uri="{FF2B5EF4-FFF2-40B4-BE49-F238E27FC236}">
                <a16:creationId xmlns:a16="http://schemas.microsoft.com/office/drawing/2014/main" id="{FCAD4768-7A36-4E79-8F80-43015107941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57950"/>
            <a:ext cx="3048000" cy="400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IN" altLang="en-US" sz="2000" b="1">
                <a:latin typeface="Calibri" panose="020F0502020204030204" pitchFamily="34" charset="0"/>
              </a:rPr>
              <a:t>www.bennett.edu.in</a:t>
            </a:r>
          </a:p>
        </p:txBody>
      </p:sp>
      <p:pic>
        <p:nvPicPr>
          <p:cNvPr id="1029" name="Picture 2">
            <a:extLst>
              <a:ext uri="{FF2B5EF4-FFF2-40B4-BE49-F238E27FC236}">
                <a16:creationId xmlns:a16="http://schemas.microsoft.com/office/drawing/2014/main" id="{0159ABF0-80BD-419C-BE59-269A5E9AC737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92088"/>
            <a:ext cx="2992438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58" r:id="rId6"/>
    <p:sldLayoutId id="2147484059" r:id="rId7"/>
    <p:sldLayoutId id="2147484060" r:id="rId8"/>
    <p:sldLayoutId id="2147484061" r:id="rId9"/>
    <p:sldLayoutId id="2147484062" r:id="rId10"/>
    <p:sldLayoutId id="2147484063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798DACE0-0814-4B18-9BB9-367A1BCF5EC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71500" y="274638"/>
            <a:ext cx="10287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DA7FE8E3-1BB9-48D9-9011-B73137EB260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571500" y="1600200"/>
            <a:ext cx="102870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2D352-E447-4B9B-8F10-222CB83860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71500" y="6356350"/>
            <a:ext cx="2667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1DF95-E1CD-40DE-8BDE-A628BF6EFF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05250" y="6356350"/>
            <a:ext cx="3619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F4B6E-D688-4EF8-B95A-B4D64D2C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91500" y="635635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0207816-798E-4CF0-973B-043CCC502F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49" r:id="rId3"/>
    <p:sldLayoutId id="2147484050" r:id="rId4"/>
    <p:sldLayoutId id="2147484051" r:id="rId5"/>
    <p:sldLayoutId id="2147484052" r:id="rId6"/>
    <p:sldLayoutId id="2147484053" r:id="rId7"/>
    <p:sldLayoutId id="2147484054" r:id="rId8"/>
    <p:sldLayoutId id="2147484055" r:id="rId9"/>
    <p:sldLayoutId id="2147484056" r:id="rId10"/>
    <p:sldLayoutId id="2147484057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6" descr="001.jpg">
            <a:extLst>
              <a:ext uri="{FF2B5EF4-FFF2-40B4-BE49-F238E27FC236}">
                <a16:creationId xmlns:a16="http://schemas.microsoft.com/office/drawing/2014/main" id="{E8A8D619-3C97-44C5-8F59-B4E6E40956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430000" cy="731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extBox 1">
            <a:extLst>
              <a:ext uri="{FF2B5EF4-FFF2-40B4-BE49-F238E27FC236}">
                <a16:creationId xmlns:a16="http://schemas.microsoft.com/office/drawing/2014/main" id="{A4D5DD3F-BE5B-440C-8038-EA42CBF7F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77000"/>
            <a:ext cx="2971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IN" altLang="en-US">
              <a:latin typeface="Calibri" panose="020F0502020204030204" pitchFamily="34" charset="0"/>
            </a:endParaRPr>
          </a:p>
        </p:txBody>
      </p:sp>
      <p:sp>
        <p:nvSpPr>
          <p:cNvPr id="11268" name="TextBox 2">
            <a:extLst>
              <a:ext uri="{FF2B5EF4-FFF2-40B4-BE49-F238E27FC236}">
                <a16:creationId xmlns:a16="http://schemas.microsoft.com/office/drawing/2014/main" id="{95FA1A9F-492A-4BBD-BD92-893D98B35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8575"/>
            <a:ext cx="3352800" cy="1828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IN" altLang="en-US">
              <a:latin typeface="Calibri" panose="020F0502020204030204" pitchFamily="34" charset="0"/>
            </a:endParaRPr>
          </a:p>
        </p:txBody>
      </p:sp>
      <p:sp>
        <p:nvSpPr>
          <p:cNvPr id="11269" name="TextBox 7">
            <a:extLst>
              <a:ext uri="{FF2B5EF4-FFF2-40B4-BE49-F238E27FC236}">
                <a16:creationId xmlns:a16="http://schemas.microsoft.com/office/drawing/2014/main" id="{1B6F4825-DC70-409C-B018-8C0D2CC15B5D}"/>
              </a:ext>
            </a:extLst>
          </p:cNvPr>
          <p:cNvSpPr txBox="1">
            <a:spLocks noChangeArrowheads="1"/>
          </p:cNvSpPr>
          <p:nvPr/>
        </p:nvSpPr>
        <p:spPr bwMode="auto">
          <a:xfrm rot="-60000">
            <a:off x="57150" y="3959919"/>
            <a:ext cx="45720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>
            <a:spAutoFit/>
          </a:bodyPr>
          <a:lstStyle>
            <a:lvl1pPr indent="-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4000"/>
              </a:lnSpc>
            </a:pPr>
            <a:r>
              <a:rPr lang="en-US" altLang="en-US" sz="3200" b="1" dirty="0" smtClean="0">
                <a:latin typeface="Lato Black"/>
                <a:cs typeface="Arial"/>
              </a:rPr>
              <a:t>Liver Tumor Segmentation</a:t>
            </a:r>
            <a:endParaRPr lang="en-US" dirty="0"/>
          </a:p>
          <a:p>
            <a:pPr algn="ctr">
              <a:lnSpc>
                <a:spcPts val="4000"/>
              </a:lnSpc>
            </a:pPr>
            <a:r>
              <a:rPr lang="en-IN" altLang="en-US" sz="1400" b="1" dirty="0">
                <a:latin typeface="Lato Black"/>
                <a:cs typeface="Arial"/>
              </a:rPr>
              <a:t>B</a:t>
            </a:r>
            <a:r>
              <a:rPr lang="en-US" altLang="en-US" sz="1400" b="1" dirty="0">
                <a:latin typeface="Lato Black"/>
                <a:cs typeface="Arial"/>
              </a:rPr>
              <a:t>y: </a:t>
            </a:r>
            <a:r>
              <a:rPr lang="en-US" altLang="en-US" sz="1400" b="1" dirty="0" smtClean="0">
                <a:latin typeface="Lato Black"/>
                <a:cs typeface="Arial"/>
              </a:rPr>
              <a:t>Arijeet Sinha (E16CSE121)</a:t>
            </a:r>
            <a:endParaRPr lang="en-US" dirty="0"/>
          </a:p>
        </p:txBody>
      </p:sp>
      <p:pic>
        <p:nvPicPr>
          <p:cNvPr id="11270" name="Picture 3">
            <a:extLst>
              <a:ext uri="{FF2B5EF4-FFF2-40B4-BE49-F238E27FC236}">
                <a16:creationId xmlns:a16="http://schemas.microsoft.com/office/drawing/2014/main" id="{5BE33748-BFC3-4AB0-8966-7E8EB4D5878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5613"/>
            <a:ext cx="2971800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015C8FF-2936-4F9B-8C8D-FFF28549B54B}"/>
              </a:ext>
            </a:extLst>
          </p:cNvPr>
          <p:cNvGraphicFramePr/>
          <p:nvPr/>
        </p:nvGraphicFramePr>
        <p:xfrm>
          <a:off x="1981200" y="4687107"/>
          <a:ext cx="7620000" cy="50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B649B8F-1E31-CE40-841E-1B6AE62B3E56}"/>
              </a:ext>
            </a:extLst>
          </p:cNvPr>
          <p:cNvSpPr/>
          <p:nvPr/>
        </p:nvSpPr>
        <p:spPr>
          <a:xfrm>
            <a:off x="842513" y="1447800"/>
            <a:ext cx="10130287" cy="61247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endParaRPr lang="en-US" altLang="en-US" sz="2800" dirty="0">
              <a:latin typeface="Arial"/>
              <a:cs typeface="Arial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800" dirty="0" smtClean="0"/>
              <a:t>Liver </a:t>
            </a:r>
            <a:r>
              <a:rPr lang="en-US" sz="2800" dirty="0"/>
              <a:t>tumor segmentation </a:t>
            </a:r>
            <a:r>
              <a:rPr lang="en-US" sz="2800" dirty="0" smtClean="0"/>
              <a:t> </a:t>
            </a:r>
            <a:r>
              <a:rPr lang="en-US" sz="2800" dirty="0"/>
              <a:t>has huge potential in the medical imaging domain with lot of commercial value</a:t>
            </a:r>
            <a:r>
              <a:rPr lang="en-US" sz="2800" dirty="0" smtClean="0"/>
              <a:t>.</a:t>
            </a:r>
          </a:p>
          <a:p>
            <a:pPr algn="just"/>
            <a:endParaRPr lang="en-US" altLang="en-US" sz="2800" dirty="0" smtClean="0">
              <a:latin typeface="Arial"/>
              <a:cs typeface="Arial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800" dirty="0"/>
              <a:t>This is a very helpful project in today's world where technology is our new friend and health problems are increasing. </a:t>
            </a:r>
            <a:endParaRPr lang="en-US" sz="2800" dirty="0" smtClean="0"/>
          </a:p>
          <a:p>
            <a:pPr algn="just"/>
            <a:endParaRPr lang="en-US" altLang="en-US" sz="2800" dirty="0">
              <a:latin typeface="Arial"/>
              <a:cs typeface="Arial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altLang="en-US" sz="2800" dirty="0">
                <a:latin typeface="Arial"/>
                <a:cs typeface="Arial"/>
              </a:rPr>
              <a:t>The goal of this project is </a:t>
            </a:r>
            <a:r>
              <a:rPr lang="en-US" altLang="en-US" sz="2800" dirty="0" smtClean="0">
                <a:latin typeface="Arial"/>
                <a:cs typeface="Arial"/>
              </a:rPr>
              <a:t>to identify the segments between liver and tumor</a:t>
            </a:r>
            <a:endParaRPr lang="en-US" altLang="en-US" sz="2800" dirty="0">
              <a:latin typeface="Arial"/>
            </a:endParaRPr>
          </a:p>
          <a:p>
            <a:pPr marL="457200" indent="-457200" algn="just">
              <a:buFont typeface="Wingdings" pitchFamily="2" charset="2"/>
              <a:buChar char="Ø"/>
            </a:pPr>
            <a:endParaRPr lang="en-US" altLang="en-US" sz="2800" dirty="0">
              <a:latin typeface="Arial"/>
            </a:endParaRPr>
          </a:p>
          <a:p>
            <a:pPr algn="just"/>
            <a:endParaRPr lang="en-US" altLang="en-US" sz="2800" dirty="0">
              <a:latin typeface="Arial"/>
            </a:endParaRPr>
          </a:p>
          <a:p>
            <a:pPr marL="457200" indent="-457200" algn="just">
              <a:buFont typeface="Wingdings" pitchFamily="2" charset="2"/>
              <a:buChar char="Ø"/>
            </a:pPr>
            <a:endParaRPr lang="en-US" sz="2800" dirty="0">
              <a:latin typeface="+mj-lt"/>
            </a:endParaRPr>
          </a:p>
          <a:p>
            <a:pPr algn="just"/>
            <a:endParaRPr lang="en-US" sz="2800" dirty="0">
              <a:latin typeface="+mj-lt"/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10147A1D-F5F9-4E01-87D4-3D4601C31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4" y="482747"/>
            <a:ext cx="55578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altLang="en-US" sz="3200" dirty="0" smtClean="0">
                <a:latin typeface="Arial"/>
                <a:ea typeface="+mj-ea"/>
                <a:cs typeface="Arial"/>
              </a:rPr>
              <a:t>Liver Tumor Segmentation</a:t>
            </a:r>
            <a:endParaRPr lang="en-US" altLang="en-US" sz="3200" dirty="0">
              <a:latin typeface="Arial"/>
              <a:ea typeface="+mj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8205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974E6F8-99D9-DC40-AED3-4A6DD6F89E1C}"/>
              </a:ext>
            </a:extLst>
          </p:cNvPr>
          <p:cNvSpPr/>
          <p:nvPr/>
        </p:nvSpPr>
        <p:spPr>
          <a:xfrm>
            <a:off x="112758" y="1262806"/>
            <a:ext cx="10216552" cy="483209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sz="2800" dirty="0"/>
              <a:t>I</a:t>
            </a:r>
            <a:r>
              <a:rPr lang="en-US" sz="2800" dirty="0" smtClean="0"/>
              <a:t> </a:t>
            </a:r>
            <a:r>
              <a:rPr lang="en-US" sz="2800" dirty="0"/>
              <a:t>used a Re-</a:t>
            </a:r>
            <a:r>
              <a:rPr lang="en-US" sz="2800" dirty="0" err="1"/>
              <a:t>sUNet</a:t>
            </a:r>
            <a:r>
              <a:rPr lang="en-US" sz="2800" dirty="0"/>
              <a:t> model on the 3D-IRCADb01 dataset which contains CT slices for patients along with masks for liver, tumors and other body organs. </a:t>
            </a:r>
            <a:endParaRPr lang="en-US" sz="2800" dirty="0" smtClean="0"/>
          </a:p>
          <a:p>
            <a:pPr algn="just"/>
            <a:endParaRPr lang="en-US" sz="2800" dirty="0" smtClean="0">
              <a:latin typeface="Arial"/>
              <a:cs typeface="Arial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800" dirty="0" smtClean="0">
                <a:latin typeface="Arial"/>
                <a:cs typeface="Arial"/>
              </a:rPr>
              <a:t>We </a:t>
            </a:r>
            <a:r>
              <a:rPr lang="en-US" sz="2800" dirty="0">
                <a:latin typeface="Arial"/>
                <a:cs typeface="Arial"/>
              </a:rPr>
              <a:t>have added few </a:t>
            </a:r>
            <a:r>
              <a:rPr lang="en-US" sz="2800" dirty="0" smtClean="0">
                <a:latin typeface="Arial"/>
                <a:cs typeface="Arial"/>
              </a:rPr>
              <a:t>scan images </a:t>
            </a:r>
            <a:r>
              <a:rPr lang="en-US" sz="2800" dirty="0">
                <a:latin typeface="Arial"/>
                <a:cs typeface="Arial"/>
              </a:rPr>
              <a:t>as of now </a:t>
            </a:r>
            <a:r>
              <a:rPr lang="en-US" sz="2800" dirty="0" smtClean="0">
                <a:latin typeface="Arial"/>
                <a:cs typeface="Arial"/>
              </a:rPr>
              <a:t>Trial </a:t>
            </a:r>
            <a:r>
              <a:rPr lang="en-US" sz="2800" dirty="0">
                <a:latin typeface="Arial"/>
                <a:cs typeface="Arial"/>
              </a:rPr>
              <a:t>results show that different </a:t>
            </a:r>
            <a:r>
              <a:rPr lang="en-US" sz="2800" dirty="0" smtClean="0">
                <a:latin typeface="Arial"/>
                <a:cs typeface="Arial"/>
              </a:rPr>
              <a:t>scan images </a:t>
            </a:r>
            <a:r>
              <a:rPr lang="en-US" sz="2800" dirty="0">
                <a:latin typeface="Arial"/>
                <a:cs typeface="Arial"/>
              </a:rPr>
              <a:t>can be classified with a good </a:t>
            </a:r>
            <a:r>
              <a:rPr lang="en-US" sz="2800" dirty="0" smtClean="0">
                <a:latin typeface="Arial"/>
                <a:cs typeface="Arial"/>
              </a:rPr>
              <a:t>accuracy.</a:t>
            </a:r>
          </a:p>
          <a:p>
            <a:pPr algn="just"/>
            <a:endParaRPr lang="en-US" sz="2800" dirty="0">
              <a:latin typeface="Arial"/>
              <a:cs typeface="Arial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800" dirty="0">
                <a:latin typeface="Arial"/>
                <a:cs typeface="Arial"/>
              </a:rPr>
              <a:t>We try to add more </a:t>
            </a:r>
            <a:r>
              <a:rPr lang="en-US" sz="2800" dirty="0" smtClean="0">
                <a:latin typeface="Arial"/>
                <a:cs typeface="Arial"/>
              </a:rPr>
              <a:t>scan images but </a:t>
            </a:r>
            <a:r>
              <a:rPr lang="en-US" sz="2800" dirty="0">
                <a:latin typeface="Arial"/>
                <a:cs typeface="Arial"/>
              </a:rPr>
              <a:t>as of now due to lack of training data we have trained on basic activities.</a:t>
            </a:r>
          </a:p>
          <a:p>
            <a:pPr marL="457200" indent="-457200" algn="just">
              <a:buFont typeface="Wingdings" pitchFamily="2" charset="2"/>
              <a:buChar char="Ø"/>
            </a:pPr>
            <a:endParaRPr lang="en-US" sz="2800" dirty="0">
              <a:latin typeface="Arial"/>
              <a:cs typeface="Arial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9EAF3BF7-93A9-4F05-A17A-1D335E644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17" y="588458"/>
            <a:ext cx="55578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altLang="en-US" sz="3200" dirty="0" smtClean="0">
                <a:latin typeface="Arial"/>
                <a:ea typeface="+mj-ea"/>
                <a:cs typeface="Arial"/>
              </a:rPr>
              <a:t>Liver Tumor Segmentation</a:t>
            </a:r>
            <a:endParaRPr lang="en-US" altLang="en-US" sz="3200" dirty="0">
              <a:latin typeface="Arial"/>
              <a:ea typeface="+mj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8970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65C9B-8048-4F8D-9FD1-D044DE75564C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98413" y="1437387"/>
            <a:ext cx="11541942" cy="4847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800" dirty="0"/>
              <a:t>Healthcare Segment is the important sector compared to other </a:t>
            </a:r>
            <a:endParaRPr lang="en-US" sz="2800" dirty="0" smtClean="0"/>
          </a:p>
          <a:p>
            <a:r>
              <a:rPr lang="en-US" sz="2800" dirty="0" smtClean="0"/>
              <a:t>business </a:t>
            </a:r>
            <a:r>
              <a:rPr lang="en-US" sz="2800" dirty="0"/>
              <a:t>segments. Progressively, large number of individuals </a:t>
            </a:r>
            <a:endParaRPr lang="en-US" sz="2800" dirty="0" smtClean="0"/>
          </a:p>
          <a:p>
            <a:r>
              <a:rPr lang="en-US" sz="2800" dirty="0" smtClean="0"/>
              <a:t>needs </a:t>
            </a:r>
            <a:r>
              <a:rPr lang="en-US" sz="2800" dirty="0"/>
              <a:t>abnormal state of consideration and administrations. </a:t>
            </a:r>
            <a:endParaRPr lang="en-US" sz="2800" dirty="0" smtClean="0"/>
          </a:p>
          <a:p>
            <a:r>
              <a:rPr lang="en-US" sz="2800" dirty="0" smtClean="0"/>
              <a:t>Liver </a:t>
            </a:r>
            <a:r>
              <a:rPr lang="en-US" sz="2800" dirty="0"/>
              <a:t>sickness is a worry for huge chunk of human population. </a:t>
            </a:r>
            <a:endParaRPr lang="en-US" sz="2800" dirty="0" smtClean="0"/>
          </a:p>
          <a:p>
            <a:r>
              <a:rPr lang="en-US" sz="2800" dirty="0" smtClean="0"/>
              <a:t>There </a:t>
            </a:r>
            <a:r>
              <a:rPr lang="en-US" sz="2800" dirty="0"/>
              <a:t>is an immense number of tumor patients expanding day by day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Processing </a:t>
            </a:r>
            <a:r>
              <a:rPr lang="en-US" sz="2800" dirty="0"/>
              <a:t>and many other applications is Convolutional Neural </a:t>
            </a:r>
            <a:endParaRPr lang="en-US" sz="2800" dirty="0" smtClean="0"/>
          </a:p>
          <a:p>
            <a:r>
              <a:rPr lang="en-US" sz="2800" dirty="0" smtClean="0"/>
              <a:t>Networks </a:t>
            </a:r>
            <a:r>
              <a:rPr lang="en-US" sz="2800" dirty="0"/>
              <a:t>(CNNs). </a:t>
            </a:r>
            <a:r>
              <a:rPr lang="en-US" sz="2800" dirty="0" err="1" smtClean="0"/>
              <a:t>Ourtarget</a:t>
            </a:r>
            <a:r>
              <a:rPr lang="en-US" sz="2800" dirty="0" smtClean="0"/>
              <a:t> </a:t>
            </a:r>
            <a:r>
              <a:rPr lang="en-US" sz="2800" dirty="0"/>
              <a:t>is to build a CNN model to segment the </a:t>
            </a:r>
            <a:endParaRPr lang="en-US" sz="2800" dirty="0" smtClean="0"/>
          </a:p>
          <a:p>
            <a:r>
              <a:rPr lang="en-US" sz="2800" dirty="0" smtClean="0"/>
              <a:t>Liver </a:t>
            </a:r>
            <a:r>
              <a:rPr lang="en-US" sz="2800" dirty="0"/>
              <a:t>and detect </a:t>
            </a:r>
            <a:r>
              <a:rPr lang="en-US" sz="2800" dirty="0" smtClean="0"/>
              <a:t>the Region </a:t>
            </a:r>
            <a:r>
              <a:rPr lang="en-US" sz="2800" dirty="0"/>
              <a:t>Of Interest (ROI) from </a:t>
            </a:r>
            <a:r>
              <a:rPr lang="en-US" sz="2800" dirty="0" err="1"/>
              <a:t>neighbouring</a:t>
            </a:r>
            <a:r>
              <a:rPr lang="en-US" sz="2800" dirty="0"/>
              <a:t> </a:t>
            </a:r>
            <a:r>
              <a:rPr lang="en-US" sz="2800" dirty="0" smtClean="0"/>
              <a:t>organs</a:t>
            </a:r>
          </a:p>
          <a:p>
            <a:r>
              <a:rPr lang="en-US" sz="2800" dirty="0" smtClean="0"/>
              <a:t>using </a:t>
            </a:r>
            <a:r>
              <a:rPr lang="en-US" sz="2800" dirty="0"/>
              <a:t>a CNN then </a:t>
            </a:r>
            <a:r>
              <a:rPr lang="en-US" sz="2800" dirty="0"/>
              <a:t> </a:t>
            </a:r>
            <a:r>
              <a:rPr lang="en-US" sz="2800" dirty="0" smtClean="0"/>
              <a:t>use </a:t>
            </a:r>
            <a:r>
              <a:rPr lang="en-US" sz="2800" dirty="0"/>
              <a:t>the ROI and detect </a:t>
            </a:r>
            <a:r>
              <a:rPr lang="en-US" sz="2800" dirty="0" smtClean="0"/>
              <a:t>liver tumors </a:t>
            </a:r>
            <a:r>
              <a:rPr lang="en-US" sz="2800" dirty="0"/>
              <a:t>using another </a:t>
            </a:r>
            <a:endParaRPr lang="en-US" sz="2800" dirty="0" smtClean="0"/>
          </a:p>
          <a:p>
            <a:r>
              <a:rPr lang="en-US" sz="2800" dirty="0" smtClean="0"/>
              <a:t>CNN</a:t>
            </a:r>
            <a:r>
              <a:rPr lang="en-US" sz="28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90600" y="533400"/>
            <a:ext cx="30816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latin typeface="+mn-lt"/>
                <a:cs typeface="Calibri"/>
              </a:rPr>
              <a:t>Problem Statement</a:t>
            </a:r>
            <a:endParaRPr lang="en-US" sz="2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7396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Box 1">
            <a:extLst>
              <a:ext uri="{FF2B5EF4-FFF2-40B4-BE49-F238E27FC236}">
                <a16:creationId xmlns:a16="http://schemas.microsoft.com/office/drawing/2014/main" id="{3B2E953D-B547-4D95-9525-8475BF658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600200"/>
            <a:ext cx="11125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000" dirty="0">
              <a:latin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3CA445-975E-4520-8353-AC9A40805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1587"/>
            <a:ext cx="3760392" cy="1162050"/>
          </a:xfrm>
        </p:spPr>
        <p:txBody>
          <a:bodyPr/>
          <a:lstStyle/>
          <a:p>
            <a:r>
              <a:rPr lang="en-GB" sz="3200" dirty="0">
                <a:cs typeface="Calibri"/>
              </a:rPr>
              <a:t>Working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46AFDE-FFF0-4EB5-B031-044EF8FD1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1435103"/>
            <a:ext cx="6246416" cy="4691063"/>
          </a:xfrm>
        </p:spPr>
        <p:txBody>
          <a:bodyPr anchor="t"/>
          <a:lstStyle/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GB" sz="2800" dirty="0" smtClean="0">
                <a:latin typeface="Arial"/>
                <a:cs typeface="Arial"/>
              </a:rPr>
              <a:t>I used 3D-IRCADb01 data and for every slice, I need to </a:t>
            </a:r>
            <a:r>
              <a:rPr lang="en-GB" sz="2800" dirty="0" err="1" smtClean="0">
                <a:latin typeface="Arial"/>
                <a:cs typeface="Arial"/>
              </a:rPr>
              <a:t>preprocess</a:t>
            </a:r>
            <a:r>
              <a:rPr lang="en-GB" sz="2800" dirty="0" smtClean="0">
                <a:latin typeface="Arial"/>
                <a:cs typeface="Arial"/>
              </a:rPr>
              <a:t> every slice in order to distinguish liver from neighbouring organs.</a:t>
            </a:r>
          </a:p>
          <a:p>
            <a:pPr marL="457200" indent="-457200">
              <a:buFont typeface="Wingdings" panose="020B0604020202020204" pitchFamily="34" charset="0"/>
              <a:buChar char="Ø"/>
            </a:pPr>
            <a:endParaRPr lang="en-GB" sz="2800" dirty="0">
              <a:latin typeface="Arial"/>
              <a:cs typeface="Arial"/>
            </a:endParaRP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GB" sz="2800" dirty="0" smtClean="0">
                <a:latin typeface="Arial"/>
                <a:cs typeface="Arial"/>
              </a:rPr>
              <a:t>This figure is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One of the random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samples that I achieved after augmentation.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20B0604020202020204" pitchFamily="34" charset="0"/>
              <a:buChar char="Ø"/>
            </a:pPr>
            <a:endParaRPr lang="en-GB" sz="2800" dirty="0">
              <a:latin typeface="Arial"/>
              <a:cs typeface="Arial"/>
            </a:endParaRPr>
          </a:p>
          <a:p>
            <a:endParaRPr lang="en-GB" sz="2800" dirty="0">
              <a:latin typeface="Arial"/>
              <a:cs typeface="Arial"/>
            </a:endParaRPr>
          </a:p>
          <a:p>
            <a:endParaRPr lang="en-GB" sz="2800" dirty="0">
              <a:latin typeface="Arial"/>
              <a:cs typeface="Arial"/>
            </a:endParaRPr>
          </a:p>
          <a:p>
            <a:endParaRPr lang="en-GB" sz="2800" dirty="0">
              <a:latin typeface="Arial"/>
              <a:cs typeface="Arial"/>
            </a:endParaRPr>
          </a:p>
        </p:txBody>
      </p:sp>
      <p:pic>
        <p:nvPicPr>
          <p:cNvPr id="2050" name="Picture 2" descr="https://1.bp.blogspot.com/-jioKRUWfOLc/XcHTBvU_Z9I/AAAAAAAAAGY/IouysDAhIcAniJSuh6LTa6tWj0hl-O7qQCNcBGAsYHQ/s1600/Liver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736" y="1627909"/>
            <a:ext cx="3398043" cy="339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644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B977E-474A-467D-B363-323AD5DDE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338" y="269776"/>
            <a:ext cx="5140618" cy="834426"/>
          </a:xfrm>
        </p:spPr>
        <p:txBody>
          <a:bodyPr/>
          <a:lstStyle/>
          <a:p>
            <a:r>
              <a:rPr lang="en-GB" sz="3200" dirty="0">
                <a:cs typeface="Calibri"/>
              </a:rPr>
              <a:t>Result</a:t>
            </a:r>
            <a:endParaRPr lang="en-GB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222" t="5263" r="5475" b="7895"/>
          <a:stretch/>
        </p:blipFill>
        <p:spPr>
          <a:xfrm>
            <a:off x="7350918" y="1427162"/>
            <a:ext cx="2362200" cy="1905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4800" y="1675723"/>
            <a:ext cx="5715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CT slice of the first random sample with the liver mask applied upon it </a:t>
            </a:r>
            <a:r>
              <a:rPr lang="en-US" sz="2800" dirty="0" smtClean="0"/>
              <a:t>before tumor segmentation</a:t>
            </a:r>
          </a:p>
          <a:p>
            <a:endParaRPr lang="en-US" sz="28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Result of tumor segmentation for the first random </a:t>
            </a:r>
            <a:r>
              <a:rPr lang="en-US" sz="2800" dirty="0" err="1" smtClean="0"/>
              <a:t>slice.True</a:t>
            </a:r>
            <a:r>
              <a:rPr lang="en-US" sz="2800" dirty="0" smtClean="0"/>
              <a:t> label </a:t>
            </a:r>
            <a:r>
              <a:rPr lang="en-US" sz="2800" dirty="0"/>
              <a:t>on the left and predicted on the right, white is pixels with tumor and black is </a:t>
            </a:r>
            <a:r>
              <a:rPr lang="en-US" sz="2800" dirty="0" smtClean="0"/>
              <a:t>pixels with </a:t>
            </a:r>
            <a:r>
              <a:rPr lang="en-US" sz="2800" dirty="0"/>
              <a:t>no tumor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162" y="3754437"/>
            <a:ext cx="5172075" cy="23526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6629400" y="3581400"/>
            <a:ext cx="396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710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Box 1">
            <a:extLst>
              <a:ext uri="{FF2B5EF4-FFF2-40B4-BE49-F238E27FC236}">
                <a16:creationId xmlns:a16="http://schemas.microsoft.com/office/drawing/2014/main" id="{3B2E953D-B547-4D95-9525-8475BF658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75" y="1534130"/>
            <a:ext cx="111252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8000" dirty="0">
              <a:latin typeface="Calibri" panose="020F0502020204030204" pitchFamily="34" charset="0"/>
            </a:endParaRPr>
          </a:p>
          <a:p>
            <a:pPr algn="ctr" eaLnBrk="1" hangingPunct="1"/>
            <a:r>
              <a:rPr lang="en-US" altLang="en-US" sz="8000" dirty="0">
                <a:latin typeface="Calibri"/>
                <a:cs typeface="Arial"/>
              </a:rPr>
              <a:t>Thank You</a:t>
            </a:r>
            <a:endParaRPr lang="en-US" altLang="en-US" sz="8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368</Words>
  <Application>Microsoft Office PowerPoint</Application>
  <PresentationFormat>Custom</PresentationFormat>
  <Paragraphs>47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Wingdings</vt:lpstr>
      <vt:lpstr>Lato Black</vt:lpstr>
      <vt:lpstr>Calibri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Working</vt:lpstr>
      <vt:lpstr>Result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Indrajeet Gupta</dc:creator>
  <cp:lastModifiedBy>Arijeet Sinha</cp:lastModifiedBy>
  <cp:revision>605</cp:revision>
  <dcterms:created xsi:type="dcterms:W3CDTF">2019-03-11T08:46:16Z</dcterms:created>
  <dcterms:modified xsi:type="dcterms:W3CDTF">2019-11-06T03:01:28Z</dcterms:modified>
</cp:coreProperties>
</file>