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9" r:id="rId5"/>
    <p:sldId id="286" r:id="rId6"/>
    <p:sldId id="280" r:id="rId7"/>
    <p:sldId id="272" r:id="rId8"/>
    <p:sldId id="281" r:id="rId9"/>
    <p:sldId id="291" r:id="rId10"/>
    <p:sldId id="273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90A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7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9/25/2025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SALES FINANCIAL DASHBOARD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4400" dirty="0">
                <a:latin typeface="Gill Sans MT" panose="020B0502020104020203" pitchFamily="34" charset="0"/>
              </a:rPr>
              <a:t>SUMMARY REPORT</a:t>
            </a:r>
            <a:endParaRPr lang="en-US" sz="44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0476" y="5833653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 fontScale="47500" lnSpcReduction="20000"/>
          </a:bodyPr>
          <a:lstStyle/>
          <a:p>
            <a:r>
              <a:rPr lang="en-US" dirty="0"/>
              <a:t>ARIJEET MUKHERJEE </a:t>
            </a:r>
          </a:p>
          <a:p>
            <a:r>
              <a:rPr lang="en-US" dirty="0"/>
              <a:t>| ELEVATE LAB DATA ANALYTICS INTERNSHIP TASK 3 | </a:t>
            </a:r>
          </a:p>
          <a:p>
            <a:r>
              <a:rPr lang="en-US" dirty="0"/>
              <a:t>25.09.2025</a:t>
            </a:r>
            <a:endParaRPr lang="en-US" sz="2500" b="1" i="1" spc="65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76826" y="3429000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object 3" descr="People with documents">
            <a:extLst>
              <a:ext uri="{FF2B5EF4-FFF2-40B4-BE49-F238E27FC236}">
                <a16:creationId xmlns:a16="http://schemas.microsoft.com/office/drawing/2014/main" id="{83E4E012-C837-CAC8-54CE-216497BE2BC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3425377" y="6174902"/>
            <a:ext cx="5181600" cy="6046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1"/>
                </a:solidFill>
                <a:latin typeface="Arial"/>
                <a:cs typeface="Arial"/>
              </a:rPr>
              <a:t>THIS IS THE SALES DASHBOARD WE ARE GOING TO DISCUSS IN THE UPCOMING SLIDE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7AF32-F555-786A-8C0E-13334B3D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9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-15045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ABOUT DATASET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42254088"/>
              </p:ext>
            </p:extLst>
          </p:nvPr>
        </p:nvGraphicFramePr>
        <p:xfrm>
          <a:off x="848624" y="1974794"/>
          <a:ext cx="1046226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452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2452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2454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2452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2452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Order ID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Amount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Profit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Order Date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Unique alphanumeric identifier for each order 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sales amount for the record 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profit associated with the record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number of units sold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transaction date in M/D/YYYY format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" name="Content Placeholder 12" descr="Table">
            <a:extLst>
              <a:ext uri="{FF2B5EF4-FFF2-40B4-BE49-F238E27FC236}">
                <a16:creationId xmlns:a16="http://schemas.microsoft.com/office/drawing/2014/main" id="{5F01FB74-66F8-7D22-27C1-9E20A0891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4964845"/>
              </p:ext>
            </p:extLst>
          </p:nvPr>
        </p:nvGraphicFramePr>
        <p:xfrm>
          <a:off x="852015" y="4421096"/>
          <a:ext cx="1048797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109496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615414">
                <a:tc>
                  <a:txBody>
                    <a:bodyPr/>
                    <a:lstStyle/>
                    <a:p>
                      <a:pPr algn="ctr"/>
                      <a:r>
                        <a:rPr lang="en-US" sz="3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Sub-Category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Payment Mode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State/</a:t>
                      </a:r>
                    </a:p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Year-Month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9717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 top‑level product group 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specific product type within the category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payment method used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US States and City’s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</a:rPr>
                        <a:t>derived period key in YYYY‑MM from Order Date for monthly grouping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53" name="object 3" descr="People with documents">
            <a:extLst>
              <a:ext uri="{FF2B5EF4-FFF2-40B4-BE49-F238E27FC236}">
                <a16:creationId xmlns:a16="http://schemas.microsoft.com/office/drawing/2014/main" id="{42008F32-FD2D-3403-C29C-2F3801BD58DC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F66899-0FE8-A07A-6A63-D9BA0FF3BBF8}"/>
              </a:ext>
            </a:extLst>
          </p:cNvPr>
          <p:cNvSpPr txBox="1"/>
          <p:nvPr/>
        </p:nvSpPr>
        <p:spPr>
          <a:xfrm>
            <a:off x="-54413" y="-75211"/>
            <a:ext cx="4772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USED:-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70B589-0CD3-FDF0-91F7-A2C3CA66FD7E}"/>
              </a:ext>
            </a:extLst>
          </p:cNvPr>
          <p:cNvSpPr txBox="1"/>
          <p:nvPr/>
        </p:nvSpPr>
        <p:spPr>
          <a:xfrm>
            <a:off x="150725" y="471861"/>
            <a:ext cx="335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Range slicer for day-of-month with dual handles and input boxes (1–31).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202C07-7D3B-402E-8048-4BC90B1CF055}"/>
              </a:ext>
            </a:extLst>
          </p:cNvPr>
          <p:cNvSpPr txBox="1"/>
          <p:nvPr/>
        </p:nvSpPr>
        <p:spPr>
          <a:xfrm>
            <a:off x="80387" y="1573722"/>
            <a:ext cx="381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 Vertical month slicer, numeric day tiles, weekday slicer, and year slicer (tile style).</a:t>
            </a:r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3526B7-EE03-55C4-37CA-F37628EC0652}"/>
              </a:ext>
            </a:extLst>
          </p:cNvPr>
          <p:cNvSpPr txBox="1"/>
          <p:nvPr/>
        </p:nvSpPr>
        <p:spPr>
          <a:xfrm>
            <a:off x="150725" y="2692958"/>
            <a:ext cx="301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3. Donut chart for Profit by Category (Office Supplies, Furniture, Electronics)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A4803B-FFB2-28D2-826F-D613D7F43A12}"/>
              </a:ext>
            </a:extLst>
          </p:cNvPr>
          <p:cNvSpPr txBox="1"/>
          <p:nvPr/>
        </p:nvSpPr>
        <p:spPr>
          <a:xfrm>
            <a:off x="150725" y="3999244"/>
            <a:ext cx="258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 Clustered column chart for Top 3 States by Quantity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CEE8B1-E85E-5BCF-EDA6-C1F824924D04}"/>
              </a:ext>
            </a:extLst>
          </p:cNvPr>
          <p:cNvSpPr txBox="1"/>
          <p:nvPr/>
        </p:nvSpPr>
        <p:spPr>
          <a:xfrm>
            <a:off x="150725" y="5056313"/>
            <a:ext cx="28436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 KPI cards showing Sum of Profit, Sum of Quantity, and Sum of Amount, plus context cards reflecting selections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AE5A5E-B0B7-AFB1-84AB-D86E7F058215}"/>
              </a:ext>
            </a:extLst>
          </p:cNvPr>
          <p:cNvSpPr txBox="1"/>
          <p:nvPr/>
        </p:nvSpPr>
        <p:spPr>
          <a:xfrm>
            <a:off x="6250075" y="432786"/>
            <a:ext cx="2843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 Dual-series line chart: Sum of Profit and Sum of Amount by Day.</a:t>
            </a:r>
          </a:p>
          <a:p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921D07-4644-39D0-E4C6-3A1C4EC28662}"/>
              </a:ext>
            </a:extLst>
          </p:cNvPr>
          <p:cNvSpPr txBox="1"/>
          <p:nvPr/>
        </p:nvSpPr>
        <p:spPr>
          <a:xfrm>
            <a:off x="6250075" y="1573722"/>
            <a:ext cx="2140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7. Area/line chart of Sum of Profit by Year.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D9AACD-8B23-2769-35A9-AF7C434C0E25}"/>
              </a:ext>
            </a:extLst>
          </p:cNvPr>
          <p:cNvSpPr txBox="1"/>
          <p:nvPr/>
        </p:nvSpPr>
        <p:spPr>
          <a:xfrm>
            <a:off x="6250075" y="2692958"/>
            <a:ext cx="3828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8. Combo chart (clustered columns with line and secondary axis) for Profit and Quantity by Year.</a:t>
            </a:r>
          </a:p>
          <a:p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5E7134C-FF80-DD4D-0897-99331A3C6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0" y="3686704"/>
            <a:ext cx="7331214" cy="319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45" name="Picture 44" descr="Two colleagues planning on board with sticky notes">
            <a:extLst>
              <a:ext uri="{FF2B5EF4-FFF2-40B4-BE49-F238E27FC236}">
                <a16:creationId xmlns:a16="http://schemas.microsoft.com/office/drawing/2014/main" id="{F78746A8-371F-923F-F46A-96345B67C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0658" cy="685800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25224C-FC8D-B0A5-9110-8370EE9063C8}"/>
              </a:ext>
            </a:extLst>
          </p:cNvPr>
          <p:cNvSpPr/>
          <p:nvPr/>
        </p:nvSpPr>
        <p:spPr>
          <a:xfrm>
            <a:off x="49161" y="468313"/>
            <a:ext cx="3431458" cy="489646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bject 3" descr="People with documents">
            <a:extLst>
              <a:ext uri="{FF2B5EF4-FFF2-40B4-BE49-F238E27FC236}">
                <a16:creationId xmlns:a16="http://schemas.microsoft.com/office/drawing/2014/main" id="{85DE2E5E-205E-3495-82E6-8A5E6A2A1854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F7661C-9A13-7DC0-DEF8-5B07BF152E01}"/>
              </a:ext>
            </a:extLst>
          </p:cNvPr>
          <p:cNvSpPr txBox="1"/>
          <p:nvPr/>
        </p:nvSpPr>
        <p:spPr>
          <a:xfrm>
            <a:off x="49161" y="31661"/>
            <a:ext cx="175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FC944E-20E2-5E72-B23B-7393D1B0BE7F}"/>
              </a:ext>
            </a:extLst>
          </p:cNvPr>
          <p:cNvSpPr txBox="1"/>
          <p:nvPr/>
        </p:nvSpPr>
        <p:spPr>
          <a:xfrm>
            <a:off x="176980" y="3264310"/>
            <a:ext cx="32643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York contributes 2,479 units topping the volume leaderboard among all states</a:t>
            </a:r>
          </a:p>
          <a:p>
            <a:r>
              <a:rPr lang="en-US" dirty="0">
                <a:solidFill>
                  <a:schemeClr val="bg1"/>
                </a:solidFill>
              </a:rPr>
              <a:t>California is close behind at 2,319 units.</a:t>
            </a:r>
          </a:p>
          <a:p>
            <a:r>
              <a:rPr lang="en-US" dirty="0">
                <a:solidFill>
                  <a:schemeClr val="bg1"/>
                </a:solidFill>
              </a:rPr>
              <a:t>Florida ranks third with 2,145 units.</a:t>
            </a:r>
          </a:p>
          <a:p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A98B8F9-6E2F-BC60-025D-DEB16ABF6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9" y="756945"/>
            <a:ext cx="2716452" cy="243318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45FD69B-BC51-2B51-DACB-59A1D1136C5E}"/>
              </a:ext>
            </a:extLst>
          </p:cNvPr>
          <p:cNvSpPr/>
          <p:nvPr/>
        </p:nvSpPr>
        <p:spPr>
          <a:xfrm>
            <a:off x="3962400" y="1858297"/>
            <a:ext cx="3952568" cy="489646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6A8000-FF92-F274-2F7B-F32205C8E3A2}"/>
              </a:ext>
            </a:extLst>
          </p:cNvPr>
          <p:cNvSpPr txBox="1"/>
          <p:nvPr/>
        </p:nvSpPr>
        <p:spPr>
          <a:xfrm>
            <a:off x="4286865" y="2133600"/>
            <a:ext cx="33233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Prioritize inventory and campaigns in New York and California to sustain volume growth, with Florida as a near‑term expansion opportunity.</a:t>
            </a:r>
          </a:p>
          <a:p>
            <a:r>
              <a:rPr lang="en-US" dirty="0">
                <a:solidFill>
                  <a:schemeClr val="bg1"/>
                </a:solidFill>
              </a:rPr>
              <a:t>Since profit shares are tightly clustered, use broad promotions while slightly favoring Office Supplies for marginal ROI gains.</a:t>
            </a:r>
          </a:p>
          <a:p>
            <a:r>
              <a:rPr lang="en-US" dirty="0">
                <a:solidFill>
                  <a:schemeClr val="bg1"/>
                </a:solidFill>
              </a:rPr>
              <a:t>Maintain service levels in the top states and keep monitoring category margins to preserve the current balance in profitability.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FC16B89-C6E5-3DFC-81C6-6535C90AB089}"/>
              </a:ext>
            </a:extLst>
          </p:cNvPr>
          <p:cNvSpPr/>
          <p:nvPr/>
        </p:nvSpPr>
        <p:spPr>
          <a:xfrm>
            <a:off x="8445910" y="589935"/>
            <a:ext cx="3569110" cy="4774843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41921B-E1E8-5C0E-9155-E89D5D1B48F3}"/>
              </a:ext>
            </a:extLst>
          </p:cNvPr>
          <p:cNvSpPr txBox="1"/>
          <p:nvPr/>
        </p:nvSpPr>
        <p:spPr>
          <a:xfrm>
            <a:off x="8566645" y="2366478"/>
            <a:ext cx="33331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Office Supplies has the highest profit share at 34.24%, narrowly ahead of Furniture at 33.56% and Electronics at 32.20%.</a:t>
            </a:r>
          </a:p>
          <a:p>
            <a:r>
              <a:rPr lang="en-US" dirty="0">
                <a:solidFill>
                  <a:schemeClr val="bg1"/>
                </a:solidFill>
              </a:rPr>
              <a:t>The spread between the top and bottom categories is only about 2 percentage points, signaling a well‑balanced profit mix across the portfolio.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67BB163-A46F-16C0-CA40-D0AB90278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26" y="652751"/>
            <a:ext cx="2189377" cy="171372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5CB797C-5978-4CBB-33E4-C970B6D50EAA}"/>
              </a:ext>
            </a:extLst>
          </p:cNvPr>
          <p:cNvSpPr txBox="1"/>
          <p:nvPr/>
        </p:nvSpPr>
        <p:spPr>
          <a:xfrm>
            <a:off x="4247534" y="1458187"/>
            <a:ext cx="343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ACTIONABLE TAKEAWAYS</a:t>
            </a:r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-2" y="0"/>
            <a:ext cx="12192001" cy="6857998"/>
          </a:xfrm>
          <a:prstGeom prst="rect">
            <a:avLst/>
          </a:prstGeom>
        </p:spPr>
      </p:pic>
      <p:sp>
        <p:nvSpPr>
          <p:cNvPr id="24" name="object 3" descr="People with documents">
            <a:extLst>
              <a:ext uri="{FF2B5EF4-FFF2-40B4-BE49-F238E27FC236}">
                <a16:creationId xmlns:a16="http://schemas.microsoft.com/office/drawing/2014/main" id="{DF154E9D-88B2-B79D-5540-DE293D2021B1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39C52A-F875-298B-6E12-C0F7981A21F6}"/>
              </a:ext>
            </a:extLst>
          </p:cNvPr>
          <p:cNvSpPr/>
          <p:nvPr/>
        </p:nvSpPr>
        <p:spPr>
          <a:xfrm>
            <a:off x="245806" y="353960"/>
            <a:ext cx="4994788" cy="598784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0DFC7-2547-93EB-0225-2C417524295A}"/>
              </a:ext>
            </a:extLst>
          </p:cNvPr>
          <p:cNvSpPr/>
          <p:nvPr/>
        </p:nvSpPr>
        <p:spPr>
          <a:xfrm>
            <a:off x="5761704" y="383458"/>
            <a:ext cx="6154994" cy="579144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AB6AB0-EBA7-D61D-11F5-B4772F1903D8}"/>
              </a:ext>
            </a:extLst>
          </p:cNvPr>
          <p:cNvSpPr txBox="1"/>
          <p:nvPr/>
        </p:nvSpPr>
        <p:spPr>
          <a:xfrm>
            <a:off x="5850194" y="570271"/>
            <a:ext cx="59757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Sales Amount ≈ 6.18M; Profit ≈ 1.61M; Quantity ≈ 13K across all records. Implied overall profit margin is roughly 26% based on total profit relative to total amount, indicating healthy unit economics at the aggregate level.</a:t>
            </a:r>
          </a:p>
          <a:p>
            <a:r>
              <a:rPr lang="en-US" dirty="0">
                <a:solidFill>
                  <a:schemeClr val="bg1"/>
                </a:solidFill>
              </a:rPr>
              <a:t>Profit grows from 0.224M in 2020 to 0.283M in 2021 (+26% YoY) and 0.393M in 2022 (+39% YoY), marking the high point of the series. Profit eases to 0.322M in 2023 (-18% YoY) and 0.308M in 2024 (-4% YoY), signaling a post‑peak slowdown.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680BD4-D1C9-26A7-81FE-664271352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9" y="695956"/>
            <a:ext cx="4458322" cy="23339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4712EC-B9DD-C9A8-40D3-5166FAA472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39" y="3279180"/>
            <a:ext cx="4525006" cy="26006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E049EB-3FD2-5C30-34A5-2FB7B4588D29}"/>
              </a:ext>
            </a:extLst>
          </p:cNvPr>
          <p:cNvSpPr txBox="1"/>
          <p:nvPr/>
        </p:nvSpPr>
        <p:spPr>
          <a:xfrm>
            <a:off x="5948516" y="3279180"/>
            <a:ext cx="5520328" cy="2600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2025 shows 0.080M profit with transactions only in January, February, and March, so the annual total is incomplete at this point.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a run‑rate basis, 2025 averages about 26.7K profit per month (0.080M over three months) versus roughly 25.7K per month in 2024 (0.308M over twelve), indicating a slightly stronger monthly pace despite partial‑year coverage</a:t>
            </a:r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085778"/>
            <a:ext cx="12189600" cy="377222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FB43861-9067-053C-99A4-FB08CF50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95303" cy="20325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7A0019-1F38-1F81-EA76-FE49ACCFB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03" y="1"/>
            <a:ext cx="4365523" cy="20325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40A764-BB4C-11E1-C2F4-B2A2B38CE7A5}"/>
              </a:ext>
            </a:extLst>
          </p:cNvPr>
          <p:cNvSpPr txBox="1"/>
          <p:nvPr/>
        </p:nvSpPr>
        <p:spPr>
          <a:xfrm>
            <a:off x="98323" y="3114413"/>
            <a:ext cx="51127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 is the top year: Profit ≈ 0.393M with 3,234 units, outpacing 2020–2021 and followed by a gradual cool‑off in 2023–2024.</a:t>
            </a:r>
          </a:p>
          <a:p>
            <a:r>
              <a:rPr lang="en-US" dirty="0">
                <a:solidFill>
                  <a:schemeClr val="bg1"/>
                </a:solidFill>
              </a:rPr>
              <a:t>Quantity tracks profit: units climb from 1,695 (2020) to 3,234 (2022) before easing to ~2,523 in 2024, indicating demand peaked alongside profitability. Thursday leads with the highest profit (~260.7K) and the largest sales amount (~966.9K), making it the prime day for launches and upsells. Friday underperforms relative to mid‑week, with profit dropping to ~198.3K and amount to ~842.4K, so discounts or targeted outreach could smooth the end‑week lull.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2905B-3F75-9CB2-A3DD-F7AF387D746A}"/>
              </a:ext>
            </a:extLst>
          </p:cNvPr>
          <p:cNvSpPr txBox="1"/>
          <p:nvPr/>
        </p:nvSpPr>
        <p:spPr>
          <a:xfrm>
            <a:off x="6129928" y="3393566"/>
            <a:ext cx="4454013" cy="292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weekly pattern rises from Sunday into a Tuesday–Thursday crest, then falls on Friday and stays lower on Saturday, pointing to a mid‑week demand concentration.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Align inventory, marketing, and support headcount to the Tuesday–Thursday window, and test Friday incentives to lift conversion heading into the weekend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C5A102-8D98-EAA6-EADB-42BE37E722EB}"/>
              </a:ext>
            </a:extLst>
          </p:cNvPr>
          <p:cNvSpPr txBox="1"/>
          <p:nvPr/>
        </p:nvSpPr>
        <p:spPr>
          <a:xfrm>
            <a:off x="6062073" y="3105834"/>
            <a:ext cx="396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TAKEAWAYS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3" name="object 3" descr="People with documents">
            <a:extLst>
              <a:ext uri="{FF2B5EF4-FFF2-40B4-BE49-F238E27FC236}">
                <a16:creationId xmlns:a16="http://schemas.microsoft.com/office/drawing/2014/main" id="{4B3D2298-A223-E6CC-CDBB-E190391D3B32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Arijeet Mukherjee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arijeetm622@gmail.com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58524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106</TotalTime>
  <Words>761</Words>
  <Application>Microsoft Office PowerPoint</Application>
  <PresentationFormat>Widescreen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</vt:lpstr>
      <vt:lpstr>Calibri</vt:lpstr>
      <vt:lpstr>Gill Sans MT</vt:lpstr>
      <vt:lpstr>Times New Roman</vt:lpstr>
      <vt:lpstr>Office Theme</vt:lpstr>
      <vt:lpstr>SALES FINANCIAL DASHBOARD SUMMARY REPORT</vt:lpstr>
      <vt:lpstr>OUR BIG IDEA</vt:lpstr>
      <vt:lpstr>ABOUT DATASET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 media</dc:creator>
  <cp:lastModifiedBy>arte media</cp:lastModifiedBy>
  <cp:revision>1</cp:revision>
  <dcterms:created xsi:type="dcterms:W3CDTF">2025-09-25T12:20:14Z</dcterms:created>
  <dcterms:modified xsi:type="dcterms:W3CDTF">2025-09-25T14:06:42Z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