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366" r:id="rId2"/>
    <p:sldId id="355" r:id="rId3"/>
    <p:sldId id="373" r:id="rId4"/>
    <p:sldId id="362" r:id="rId5"/>
    <p:sldId id="365" r:id="rId6"/>
    <p:sldId id="371" r:id="rId7"/>
    <p:sldId id="37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41"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08-09-2025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36EC0FD-31EC-4256-8110-C1EB9C67215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7810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184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787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4BEEA2-6FC0-41FD-B909-4E3A76313034}"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28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4BEEA2-6FC0-41FD-B909-4E3A76313034}" type="datetimeFigureOut">
              <a:rPr lang="en-IN" smtClean="0"/>
              <a:t>08-09-2025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8118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4BEEA2-6FC0-41FD-B909-4E3A76313034}" type="datetimeFigureOut">
              <a:rPr lang="en-IN" smtClean="0"/>
              <a:t>08-09-2025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6EC0FD-31EC-4256-8110-C1EB9C67215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4358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4BEEA2-6FC0-41FD-B909-4E3A76313034}" type="datetimeFigureOut">
              <a:rPr lang="en-IN" smtClean="0"/>
              <a:t>08-09-2025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6EC0FD-31EC-4256-8110-C1EB9C67215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2203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4BEEA2-6FC0-41FD-B909-4E3A76313034}" type="datetimeFigureOut">
              <a:rPr lang="en-IN" smtClean="0"/>
              <a:t>08-09-2025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1439514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4BEEA2-6FC0-41FD-B909-4E3A76313034}" type="datetimeFigureOut">
              <a:rPr lang="en-IN" smtClean="0"/>
              <a:t>08-09-2025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9984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34BEEA2-6FC0-41FD-B909-4E3A76313034}" type="datetimeFigureOut">
              <a:rPr lang="en-IN" smtClean="0"/>
              <a:t>08-09-2025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9188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34BEEA2-6FC0-41FD-B909-4E3A76313034}" type="datetimeFigureOut">
              <a:rPr lang="en-IN" smtClean="0"/>
              <a:t>08-09-2025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36EC0FD-31EC-4256-8110-C1EB9C67215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93788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D96C420-F10C-480B-AD21-AE5C0DE6A0F1}"/>
              </a:ext>
            </a:extLst>
          </p:cNvPr>
          <p:cNvSpPr>
            <a:spLocks noGrp="1"/>
          </p:cNvSpPr>
          <p:nvPr>
            <p:ph type="sldNum" sz="quarter" idx="12"/>
          </p:nvPr>
        </p:nvSpPr>
        <p:spPr>
          <a:xfrm>
            <a:off x="9442449" y="6576975"/>
            <a:ext cx="2743200" cy="237600"/>
          </a:xfrm>
          <a:prstGeom prst="rect">
            <a:avLst/>
          </a:prstGeom>
        </p:spPr>
        <p:txBody>
          <a:bodyPr/>
          <a:lstStyle/>
          <a:p>
            <a:fld id="{9FA97EB6-7ED1-4D11-B254-384B9C01727C}" type="slidenum">
              <a:rPr lang="en-IN" smtClean="0"/>
              <a:t>1</a:t>
            </a:fld>
            <a:endParaRPr lang="en-IN"/>
          </a:p>
        </p:txBody>
      </p:sp>
      <p:sp>
        <p:nvSpPr>
          <p:cNvPr id="3" name="Title 1">
            <a:extLst>
              <a:ext uri="{FF2B5EF4-FFF2-40B4-BE49-F238E27FC236}">
                <a16:creationId xmlns:a16="http://schemas.microsoft.com/office/drawing/2014/main" id="{CC76A40F-F019-138A-43E4-F65627E18B82}"/>
              </a:ext>
            </a:extLst>
          </p:cNvPr>
          <p:cNvSpPr txBox="1">
            <a:spLocks/>
          </p:cNvSpPr>
          <p:nvPr/>
        </p:nvSpPr>
        <p:spPr>
          <a:xfrm>
            <a:off x="192803" y="777773"/>
            <a:ext cx="11806389" cy="2962274"/>
          </a:xfrm>
          <a:prstGeom prst="rect">
            <a:avLst/>
          </a:prstGeom>
          <a:ln w="28575">
            <a:noFill/>
          </a:ln>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b="1" kern="1200" cap="small" baseline="0">
                <a:solidFill>
                  <a:schemeClr val="accent1">
                    <a:lumMod val="50000"/>
                  </a:schemeClr>
                </a:solidFill>
                <a:latin typeface="Cambria" panose="02040503050406030204" pitchFamily="18" charset="0"/>
                <a:ea typeface="Cambria" panose="02040503050406030204" pitchFamily="18" charset="0"/>
                <a:cs typeface="+mj-cs"/>
              </a:defRPr>
            </a:lvl1pPr>
          </a:lstStyle>
          <a:p>
            <a:pPr>
              <a:lnSpc>
                <a:spcPct val="100000"/>
              </a:lnSpc>
            </a:pPr>
            <a:r>
              <a:rPr lang="en-US" sz="5400" cap="none" spc="50" dirty="0">
                <a:ln w="0"/>
                <a:solidFill>
                  <a:schemeClr val="accent4">
                    <a:lumMod val="75000"/>
                  </a:schemeClr>
                </a:solidFill>
                <a:effectLst>
                  <a:innerShdw blurRad="63500" dist="50800" dir="13500000">
                    <a:srgbClr val="000000">
                      <a:alpha val="50000"/>
                    </a:srgbClr>
                  </a:innerShdw>
                </a:effectLst>
                <a:latin typeface="Cambria"/>
                <a:ea typeface="Cambria"/>
              </a:rPr>
              <a:t>Superstore Sales Analysis</a:t>
            </a:r>
            <a:endParaRPr lang="en-IN" sz="5400" dirty="0">
              <a:solidFill>
                <a:schemeClr val="accent4">
                  <a:lumMod val="75000"/>
                </a:schemeClr>
              </a:solidFill>
            </a:endParaRPr>
          </a:p>
        </p:txBody>
      </p:sp>
      <p:sp>
        <p:nvSpPr>
          <p:cNvPr id="9" name="Title 1">
            <a:extLst>
              <a:ext uri="{FF2B5EF4-FFF2-40B4-BE49-F238E27FC236}">
                <a16:creationId xmlns:a16="http://schemas.microsoft.com/office/drawing/2014/main" id="{5777A2B6-0C98-16AB-04F9-438C2B7D8FEB}"/>
              </a:ext>
            </a:extLst>
          </p:cNvPr>
          <p:cNvSpPr txBox="1">
            <a:spLocks/>
          </p:cNvSpPr>
          <p:nvPr/>
        </p:nvSpPr>
        <p:spPr>
          <a:xfrm>
            <a:off x="192803" y="3657013"/>
            <a:ext cx="12172954" cy="1671599"/>
          </a:xfrm>
          <a:prstGeom prst="rect">
            <a:avLst/>
          </a:prstGeom>
          <a:ln w="28575">
            <a:noFill/>
          </a:ln>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b="1" kern="1200" cap="small" baseline="0">
                <a:solidFill>
                  <a:schemeClr val="accent1">
                    <a:lumMod val="50000"/>
                  </a:schemeClr>
                </a:solidFill>
                <a:latin typeface="Cambria" panose="02040503050406030204" pitchFamily="18" charset="0"/>
                <a:ea typeface="Cambria" panose="02040503050406030204" pitchFamily="18" charset="0"/>
                <a:cs typeface="+mj-cs"/>
              </a:defRPr>
            </a:lvl1pPr>
          </a:lstStyle>
          <a:p>
            <a:pPr>
              <a:lnSpc>
                <a:spcPct val="100000"/>
              </a:lnSpc>
            </a:pPr>
            <a:endParaRPr lang="en-IN" sz="4400" spc="150" dirty="0"/>
          </a:p>
        </p:txBody>
      </p:sp>
    </p:spTree>
    <p:extLst>
      <p:ext uri="{BB962C8B-B14F-4D97-AF65-F5344CB8AC3E}">
        <p14:creationId xmlns:p14="http://schemas.microsoft.com/office/powerpoint/2010/main" val="3939627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1D05-C154-D2FD-91F9-0B6C40182ABE}"/>
              </a:ext>
            </a:extLst>
          </p:cNvPr>
          <p:cNvSpPr>
            <a:spLocks noGrp="1"/>
          </p:cNvSpPr>
          <p:nvPr>
            <p:ph type="title"/>
          </p:nvPr>
        </p:nvSpPr>
        <p:spPr/>
        <p:txBody>
          <a:bodyPr/>
          <a:lstStyle/>
          <a:p>
            <a:r>
              <a:rPr lang="en-IN" dirty="0">
                <a:solidFill>
                  <a:schemeClr val="accent4">
                    <a:lumMod val="75000"/>
                  </a:schemeClr>
                </a:solidFill>
              </a:rPr>
              <a:t>problem statement</a:t>
            </a:r>
          </a:p>
        </p:txBody>
      </p:sp>
      <p:sp>
        <p:nvSpPr>
          <p:cNvPr id="3" name="Content Placeholder 2">
            <a:extLst>
              <a:ext uri="{FF2B5EF4-FFF2-40B4-BE49-F238E27FC236}">
                <a16:creationId xmlns:a16="http://schemas.microsoft.com/office/drawing/2014/main" id="{AFC69F99-5774-AD32-CDC4-17BE246FED9D}"/>
              </a:ext>
            </a:extLst>
          </p:cNvPr>
          <p:cNvSpPr>
            <a:spLocks noGrp="1"/>
          </p:cNvSpPr>
          <p:nvPr>
            <p:ph idx="1"/>
          </p:nvPr>
        </p:nvSpPr>
        <p:spPr/>
        <p:txBody>
          <a:bodyPr>
            <a:normAutofit fontScale="92500" lnSpcReduction="10000"/>
          </a:bodyPr>
          <a:lstStyle/>
          <a:p>
            <a:pPr algn="just"/>
            <a:r>
              <a:rPr lang="en-US" dirty="0"/>
              <a:t>The Superstore dataset provides sales and profit data for a variety of products across different categories and regions.</a:t>
            </a:r>
          </a:p>
          <a:p>
            <a:pPr algn="just"/>
            <a:r>
              <a:rPr lang="en-US" dirty="0"/>
              <a:t>The goal of this project is to analyze the data and identify insights that can help the company improve its business performance. </a:t>
            </a:r>
          </a:p>
          <a:p>
            <a:pPr algn="just"/>
            <a:r>
              <a:rPr lang="en-US" dirty="0"/>
              <a:t>Specifically, we aim to answer questions such as: which product categories are the most profitable? Which regions have the highest sales and profit? What are the most profitable products? </a:t>
            </a:r>
          </a:p>
          <a:p>
            <a:pPr algn="just"/>
            <a:r>
              <a:rPr lang="en-US" dirty="0"/>
              <a:t>By answering these questions, we hope to provide recommendations for the company on how to optimize its product offerings and improve its revenue and profitability.</a:t>
            </a:r>
            <a:endParaRPr lang="en-IN" dirty="0"/>
          </a:p>
        </p:txBody>
      </p:sp>
    </p:spTree>
    <p:extLst>
      <p:ext uri="{BB962C8B-B14F-4D97-AF65-F5344CB8AC3E}">
        <p14:creationId xmlns:p14="http://schemas.microsoft.com/office/powerpoint/2010/main" val="404765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6CA4-B07A-EB44-13DC-5C83F1A810B0}"/>
              </a:ext>
            </a:extLst>
          </p:cNvPr>
          <p:cNvSpPr>
            <a:spLocks noGrp="1"/>
          </p:cNvSpPr>
          <p:nvPr>
            <p:ph type="title"/>
          </p:nvPr>
        </p:nvSpPr>
        <p:spPr/>
        <p:txBody>
          <a:bodyPr/>
          <a:lstStyle/>
          <a:p>
            <a:r>
              <a:rPr lang="en-IN" dirty="0">
                <a:solidFill>
                  <a:schemeClr val="accent4">
                    <a:lumMod val="75000"/>
                  </a:schemeClr>
                </a:solidFill>
              </a:rPr>
              <a:t>research questions</a:t>
            </a:r>
          </a:p>
        </p:txBody>
      </p:sp>
      <p:sp>
        <p:nvSpPr>
          <p:cNvPr id="3" name="Content Placeholder 2">
            <a:extLst>
              <a:ext uri="{FF2B5EF4-FFF2-40B4-BE49-F238E27FC236}">
                <a16:creationId xmlns:a16="http://schemas.microsoft.com/office/drawing/2014/main" id="{90BC59F1-9FD7-8437-DBBF-9895D438E7A0}"/>
              </a:ext>
            </a:extLst>
          </p:cNvPr>
          <p:cNvSpPr>
            <a:spLocks noGrp="1"/>
          </p:cNvSpPr>
          <p:nvPr>
            <p:ph idx="1"/>
          </p:nvPr>
        </p:nvSpPr>
        <p:spPr/>
        <p:txBody>
          <a:bodyPr>
            <a:normAutofit/>
          </a:bodyPr>
          <a:lstStyle/>
          <a:p>
            <a:pPr marL="0" indent="0" algn="just">
              <a:buNone/>
            </a:pPr>
            <a:r>
              <a:rPr lang="en-IN" dirty="0"/>
              <a:t>We’re </a:t>
            </a:r>
            <a:r>
              <a:rPr lang="en-US" dirty="0"/>
              <a:t>interested in understanding which factors contribute to high sales in the superstore.</a:t>
            </a:r>
          </a:p>
          <a:p>
            <a:r>
              <a:rPr lang="en-US" dirty="0"/>
              <a:t>Which product categories have the highest profit margins in the Super Store?</a:t>
            </a:r>
          </a:p>
          <a:p>
            <a:r>
              <a:rPr lang="en-US" dirty="0"/>
              <a:t>Are there any significant differences in sales between the East region and other regions?</a:t>
            </a:r>
          </a:p>
          <a:p>
            <a:r>
              <a:rPr lang="en-US" dirty="0"/>
              <a:t>How do sales vary by product category during different months of the year?</a:t>
            </a:r>
          </a:p>
          <a:p>
            <a:r>
              <a:rPr lang="en-US" dirty="0"/>
              <a:t>What is the rate of returned products for orders with same-day shipping compared to other shipping options?</a:t>
            </a:r>
          </a:p>
          <a:p>
            <a:r>
              <a:rPr lang="en-US" dirty="0"/>
              <a:t>How do sales and profit vary by product category on weekdays compared to weekends?</a:t>
            </a:r>
          </a:p>
          <a:p>
            <a:endParaRPr lang="en-US" dirty="0"/>
          </a:p>
          <a:p>
            <a:endParaRPr lang="en-US" dirty="0"/>
          </a:p>
          <a:p>
            <a:endParaRPr lang="en-IN" dirty="0"/>
          </a:p>
        </p:txBody>
      </p:sp>
    </p:spTree>
    <p:extLst>
      <p:ext uri="{BB962C8B-B14F-4D97-AF65-F5344CB8AC3E}">
        <p14:creationId xmlns:p14="http://schemas.microsoft.com/office/powerpoint/2010/main" val="3078261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707F-818F-4872-BB05-EA0049B8D37E}"/>
              </a:ext>
            </a:extLst>
          </p:cNvPr>
          <p:cNvSpPr>
            <a:spLocks noGrp="1"/>
          </p:cNvSpPr>
          <p:nvPr>
            <p:ph type="title"/>
          </p:nvPr>
        </p:nvSpPr>
        <p:spPr/>
        <p:txBody>
          <a:bodyPr/>
          <a:lstStyle/>
          <a:p>
            <a:r>
              <a:rPr lang="en-IN" dirty="0">
                <a:solidFill>
                  <a:schemeClr val="accent4">
                    <a:lumMod val="75000"/>
                  </a:schemeClr>
                </a:solidFill>
              </a:rPr>
              <a:t>hypotheses</a:t>
            </a:r>
          </a:p>
        </p:txBody>
      </p:sp>
      <p:sp>
        <p:nvSpPr>
          <p:cNvPr id="3" name="Content Placeholder 2">
            <a:extLst>
              <a:ext uri="{FF2B5EF4-FFF2-40B4-BE49-F238E27FC236}">
                <a16:creationId xmlns:a16="http://schemas.microsoft.com/office/drawing/2014/main" id="{328DCE10-29D6-818B-A472-1F423B3584B6}"/>
              </a:ext>
            </a:extLst>
          </p:cNvPr>
          <p:cNvSpPr>
            <a:spLocks noGrp="1"/>
          </p:cNvSpPr>
          <p:nvPr>
            <p:ph idx="1"/>
          </p:nvPr>
        </p:nvSpPr>
        <p:spPr/>
        <p:txBody>
          <a:bodyPr/>
          <a:lstStyle/>
          <a:p>
            <a:r>
              <a:rPr lang="en-US" dirty="0"/>
              <a:t>Hypothesis 1: Technology products have the highest profit margin compared to other product categories.</a:t>
            </a:r>
          </a:p>
          <a:p>
            <a:r>
              <a:rPr lang="en-US" dirty="0"/>
              <a:t>Hypothesis 2: The East region has the highest sales compared to other regions.</a:t>
            </a:r>
          </a:p>
          <a:p>
            <a:r>
              <a:rPr lang="en-US" dirty="0"/>
              <a:t>Hypothesis 3: Sales are higher during certain months of the year.</a:t>
            </a:r>
          </a:p>
          <a:p>
            <a:r>
              <a:rPr lang="en-US" dirty="0"/>
              <a:t>Hypothesis 4: Orders with same-day shipping have the lowest rate of returned products.</a:t>
            </a:r>
          </a:p>
          <a:p>
            <a:r>
              <a:rPr lang="en-US" dirty="0"/>
              <a:t>Hypothesis 5: The company's profit is more on weekdays than on weekends.</a:t>
            </a:r>
            <a:endParaRPr lang="en-IN" dirty="0"/>
          </a:p>
        </p:txBody>
      </p:sp>
    </p:spTree>
    <p:extLst>
      <p:ext uri="{BB962C8B-B14F-4D97-AF65-F5344CB8AC3E}">
        <p14:creationId xmlns:p14="http://schemas.microsoft.com/office/powerpoint/2010/main" val="2659150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CE75-4EFA-D04A-4F90-5969007338A7}"/>
              </a:ext>
            </a:extLst>
          </p:cNvPr>
          <p:cNvSpPr>
            <a:spLocks noGrp="1"/>
          </p:cNvSpPr>
          <p:nvPr>
            <p:ph type="title"/>
          </p:nvPr>
        </p:nvSpPr>
        <p:spPr>
          <a:xfrm>
            <a:off x="1451579" y="514587"/>
            <a:ext cx="9603275" cy="1049235"/>
          </a:xfrm>
        </p:spPr>
        <p:txBody>
          <a:bodyPr/>
          <a:lstStyle/>
          <a:p>
            <a:r>
              <a:rPr lang="en-IN" dirty="0">
                <a:solidFill>
                  <a:schemeClr val="accent4">
                    <a:lumMod val="75000"/>
                  </a:schemeClr>
                </a:solidFill>
              </a:rPr>
              <a:t>conclusions</a:t>
            </a:r>
          </a:p>
        </p:txBody>
      </p:sp>
      <p:sp>
        <p:nvSpPr>
          <p:cNvPr id="3" name="Content Placeholder 2">
            <a:extLst>
              <a:ext uri="{FF2B5EF4-FFF2-40B4-BE49-F238E27FC236}">
                <a16:creationId xmlns:a16="http://schemas.microsoft.com/office/drawing/2014/main" id="{79925950-FE5C-8B2A-6CCC-E9309E73484B}"/>
              </a:ext>
            </a:extLst>
          </p:cNvPr>
          <p:cNvSpPr>
            <a:spLocks noGrp="1"/>
          </p:cNvSpPr>
          <p:nvPr>
            <p:ph idx="1"/>
          </p:nvPr>
        </p:nvSpPr>
        <p:spPr>
          <a:xfrm>
            <a:off x="1451579" y="1984918"/>
            <a:ext cx="9603275" cy="3992136"/>
          </a:xfrm>
        </p:spPr>
        <p:txBody>
          <a:bodyPr>
            <a:normAutofit fontScale="85000" lnSpcReduction="20000"/>
          </a:bodyPr>
          <a:lstStyle/>
          <a:p>
            <a:r>
              <a:rPr lang="en-US" b="1" i="1" dirty="0"/>
              <a:t>Hypothesis 1: Technology products have the highest profit margin compared to other product categories. </a:t>
            </a:r>
            <a:r>
              <a:rPr lang="en-US" dirty="0"/>
              <a:t>This hypothesis is supported. The data shows that technology products have the highest profit margin compared to other product categories.</a:t>
            </a:r>
          </a:p>
          <a:p>
            <a:r>
              <a:rPr lang="en-US" b="1" i="1" dirty="0"/>
              <a:t>Hypothesis 2: The East region has the highest sales compared to other regions</a:t>
            </a:r>
            <a:r>
              <a:rPr lang="en-US" dirty="0"/>
              <a:t>. This hypothesis is not supported. The data shows that the East region does not have the highest sales compared to other regions.</a:t>
            </a:r>
          </a:p>
          <a:p>
            <a:r>
              <a:rPr lang="en-US" b="1" i="1" dirty="0"/>
              <a:t>Hypothesis 3: Sales are higher during certain months of the year. </a:t>
            </a:r>
            <a:r>
              <a:rPr lang="en-US" dirty="0"/>
              <a:t>This hypothesis is supported. The data shows that sales are higher during certain months of the year.</a:t>
            </a:r>
          </a:p>
          <a:p>
            <a:r>
              <a:rPr lang="en-US" b="1" i="1" dirty="0"/>
              <a:t>Hypothesis 4: Orders with same-day shipping have the lowest rate of returned products</a:t>
            </a:r>
            <a:r>
              <a:rPr lang="en-US" dirty="0"/>
              <a:t>. This hypothesis is supported. The data shows that orders with same-day shipping have the lowest rate of returned products.</a:t>
            </a:r>
          </a:p>
          <a:p>
            <a:r>
              <a:rPr lang="en-US" b="1" i="1" dirty="0"/>
              <a:t>Hypothesis 5: </a:t>
            </a:r>
            <a:r>
              <a:rPr lang="en-US" b="1" i="1"/>
              <a:t>The Company's </a:t>
            </a:r>
            <a:r>
              <a:rPr lang="en-US" b="1" i="1" dirty="0"/>
              <a:t>profit is more on weekdays than on weekends. </a:t>
            </a:r>
            <a:r>
              <a:rPr lang="en-US" dirty="0"/>
              <a:t>This hypothesis is supported. The data shows that the company's profit is more on weekdays than on weekends.</a:t>
            </a:r>
            <a:endParaRPr lang="en-IN" dirty="0"/>
          </a:p>
        </p:txBody>
      </p:sp>
    </p:spTree>
    <p:extLst>
      <p:ext uri="{BB962C8B-B14F-4D97-AF65-F5344CB8AC3E}">
        <p14:creationId xmlns:p14="http://schemas.microsoft.com/office/powerpoint/2010/main" val="3044328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ABD0-9664-B7C1-03B3-346DBC721922}"/>
              </a:ext>
            </a:extLst>
          </p:cNvPr>
          <p:cNvSpPr>
            <a:spLocks noGrp="1"/>
          </p:cNvSpPr>
          <p:nvPr>
            <p:ph type="title"/>
          </p:nvPr>
        </p:nvSpPr>
        <p:spPr/>
        <p:txBody>
          <a:bodyPr/>
          <a:lstStyle/>
          <a:p>
            <a:r>
              <a:rPr lang="en-IN" dirty="0">
                <a:solidFill>
                  <a:schemeClr val="accent4">
                    <a:lumMod val="75000"/>
                  </a:schemeClr>
                </a:solidFill>
              </a:rPr>
              <a:t>Suggestions</a:t>
            </a:r>
          </a:p>
        </p:txBody>
      </p:sp>
      <p:sp>
        <p:nvSpPr>
          <p:cNvPr id="3" name="Content Placeholder 2">
            <a:extLst>
              <a:ext uri="{FF2B5EF4-FFF2-40B4-BE49-F238E27FC236}">
                <a16:creationId xmlns:a16="http://schemas.microsoft.com/office/drawing/2014/main" id="{BB19DAF7-5F3E-736D-9733-83895A57873B}"/>
              </a:ext>
            </a:extLst>
          </p:cNvPr>
          <p:cNvSpPr>
            <a:spLocks noGrp="1"/>
          </p:cNvSpPr>
          <p:nvPr>
            <p:ph idx="1"/>
          </p:nvPr>
        </p:nvSpPr>
        <p:spPr>
          <a:xfrm>
            <a:off x="1451579" y="2015732"/>
            <a:ext cx="9603275" cy="3838658"/>
          </a:xfrm>
        </p:spPr>
        <p:txBody>
          <a:bodyPr>
            <a:normAutofit fontScale="92500" lnSpcReduction="20000"/>
          </a:bodyPr>
          <a:lstStyle/>
          <a:p>
            <a:pPr algn="just"/>
            <a:r>
              <a:rPr lang="en-US" dirty="0"/>
              <a:t>The company should focus on developing and promoting technology products to increase its profits. They could also consider reducing the production and promotion of products with lower profit margins.</a:t>
            </a:r>
          </a:p>
          <a:p>
            <a:pPr algn="just"/>
            <a:r>
              <a:rPr lang="en-US" dirty="0"/>
              <a:t>Central region has the highest sales compared to other regions; the company could consider increasing its focus on this region. then the company should re-evaluate its marketing and sales strategies in other regions. </a:t>
            </a:r>
          </a:p>
          <a:p>
            <a:pPr algn="just"/>
            <a:r>
              <a:rPr lang="en-US" dirty="0"/>
              <a:t>The company should focus on maximizing sales during the months of November and December. This could involve increasing the inventory of popular products during this time, running targeted marketing campaigns, and offering promotions or discounts to customers. However, the company should also consider strategies to maintain sales during other months, such as introducing new products or services or offering promotions and discounts during slower months.</a:t>
            </a:r>
            <a:endParaRPr lang="en-IN" dirty="0"/>
          </a:p>
        </p:txBody>
      </p:sp>
    </p:spTree>
    <p:extLst>
      <p:ext uri="{BB962C8B-B14F-4D97-AF65-F5344CB8AC3E}">
        <p14:creationId xmlns:p14="http://schemas.microsoft.com/office/powerpoint/2010/main" val="3638223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CFD9-AEBA-9218-AEEC-AEB83D94C7BD}"/>
              </a:ext>
            </a:extLst>
          </p:cNvPr>
          <p:cNvSpPr>
            <a:spLocks noGrp="1"/>
          </p:cNvSpPr>
          <p:nvPr>
            <p:ph type="title"/>
          </p:nvPr>
        </p:nvSpPr>
        <p:spPr/>
        <p:txBody>
          <a:bodyPr/>
          <a:lstStyle/>
          <a:p>
            <a:r>
              <a:rPr lang="en-IN" dirty="0">
                <a:solidFill>
                  <a:schemeClr val="accent4">
                    <a:lumMod val="75000"/>
                  </a:schemeClr>
                </a:solidFill>
              </a:rPr>
              <a:t>Suggestions</a:t>
            </a:r>
          </a:p>
        </p:txBody>
      </p:sp>
      <p:sp>
        <p:nvSpPr>
          <p:cNvPr id="3" name="Content Placeholder 2">
            <a:extLst>
              <a:ext uri="{FF2B5EF4-FFF2-40B4-BE49-F238E27FC236}">
                <a16:creationId xmlns:a16="http://schemas.microsoft.com/office/drawing/2014/main" id="{3EFE23DB-B3A1-95F8-BB71-88604A7D7BA4}"/>
              </a:ext>
            </a:extLst>
          </p:cNvPr>
          <p:cNvSpPr>
            <a:spLocks noGrp="1"/>
          </p:cNvSpPr>
          <p:nvPr>
            <p:ph idx="1"/>
          </p:nvPr>
        </p:nvSpPr>
        <p:spPr/>
        <p:txBody>
          <a:bodyPr>
            <a:normAutofit fontScale="92500" lnSpcReduction="10000"/>
          </a:bodyPr>
          <a:lstStyle/>
          <a:p>
            <a:r>
              <a:rPr lang="en-US" dirty="0"/>
              <a:t>The company could consider offering more same-day shipping options to customers. This might involve optimizing inventory and supply chain processes to ensure that products can be shipped quickly and efficiently.</a:t>
            </a:r>
          </a:p>
          <a:p>
            <a:pPr algn="just"/>
            <a:r>
              <a:rPr lang="en-US" dirty="0"/>
              <a:t>The company could consider focusing on different types of promotions or sales during the weekends to increase sales. For example, the company could offer weekend-only promotions or discounts or run targeted marketing campaigns aimed at weekend shoppers. The company could also consider offering special events or activities in-store on weekends to attract customers and increase sales. Additionally, the company could focus on offering products and services that are particularly popular among weekend shoppers, such as home entertainment or outdoor products.</a:t>
            </a:r>
          </a:p>
          <a:p>
            <a:endParaRPr lang="en-IN" dirty="0"/>
          </a:p>
        </p:txBody>
      </p:sp>
    </p:spTree>
    <p:extLst>
      <p:ext uri="{BB962C8B-B14F-4D97-AF65-F5344CB8AC3E}">
        <p14:creationId xmlns:p14="http://schemas.microsoft.com/office/powerpoint/2010/main" val="2378971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1105</TotalTime>
  <Words>714</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Cambria</vt:lpstr>
      <vt:lpstr>Gill Sans MT</vt:lpstr>
      <vt:lpstr>Gallery</vt:lpstr>
      <vt:lpstr>PowerPoint Presentation</vt:lpstr>
      <vt:lpstr>problem statement</vt:lpstr>
      <vt:lpstr>research questions</vt:lpstr>
      <vt:lpstr>hypotheses</vt:lpstr>
      <vt:lpstr>conclusions</vt:lpstr>
      <vt:lpstr>Suggestions</vt:lpstr>
      <vt:lpstr>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Priyang Bhatt</dc:creator>
  <cp:lastModifiedBy>arte media</cp:lastModifiedBy>
  <cp:revision>88</cp:revision>
  <dcterms:created xsi:type="dcterms:W3CDTF">2023-03-31T09:54:37Z</dcterms:created>
  <dcterms:modified xsi:type="dcterms:W3CDTF">2025-09-08T07:38:18Z</dcterms:modified>
</cp:coreProperties>
</file>