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70" r:id="rId8"/>
    <p:sldId id="263" r:id="rId9"/>
    <p:sldId id="264" r:id="rId10"/>
    <p:sldId id="265" r:id="rId11"/>
    <p:sldId id="266" r:id="rId12"/>
    <p:sldId id="267" r:id="rId13"/>
    <p:sldId id="268" r:id="rId14"/>
    <p:sldId id="269" r:id="rId15"/>
  </p:sldIdLst>
  <p:sldSz cx="12192000" cy="6858000"/>
  <p:notesSz cx="7102475" cy="10233025"/>
  <p:defaultTex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autoAdjust="0"/>
  </p:normalViewPr>
  <p:slideViewPr>
    <p:cSldViewPr snapToGrid="0">
      <p:cViewPr varScale="1">
        <p:scale>
          <a:sx n="73" d="100"/>
          <a:sy n="73" d="100"/>
        </p:scale>
        <p:origin x="5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4" name="Header Placeholder 1048653"/>
          <p:cNvSpPr>
            <a:spLocks noGrp="1"/>
          </p:cNvSpPr>
          <p:nvPr>
            <p:ph type="hdr" sz="quarter"/>
          </p:nvPr>
        </p:nvSpPr>
        <p:spPr>
          <a:xfrm>
            <a:off x="0" y="0"/>
            <a:ext cx="3076575" cy="512762"/>
          </a:xfrm>
          <a:prstGeom prst="rect">
            <a:avLst/>
          </a:prstGeom>
          <a:noFill/>
          <a:ln>
            <a:noFill/>
          </a:ln>
        </p:spPr>
        <p:txBody>
          <a:bodyPr vert="horz" lIns="91492" tIns="45745" rIns="91492" bIns="45745" anchor="t"/>
          <a:lstStyle/>
          <a:p>
            <a:pPr lvl="0" algn="l"/>
            <a:endParaRPr lang="en-US" altLang="en-US" sz="1100"/>
          </a:p>
        </p:txBody>
      </p:sp>
      <p:sp>
        <p:nvSpPr>
          <p:cNvPr id="1048655" name="Date Placeholder 1048654"/>
          <p:cNvSpPr>
            <a:spLocks noGrp="1"/>
          </p:cNvSpPr>
          <p:nvPr>
            <p:ph type="dt" idx="1"/>
          </p:nvPr>
        </p:nvSpPr>
        <p:spPr>
          <a:xfrm>
            <a:off x="4021137" y="0"/>
            <a:ext cx="3076575" cy="512762"/>
          </a:xfrm>
          <a:prstGeom prst="rect">
            <a:avLst/>
          </a:prstGeom>
          <a:noFill/>
          <a:ln>
            <a:noFill/>
          </a:ln>
        </p:spPr>
        <p:txBody>
          <a:bodyPr vert="horz" lIns="91492" tIns="45745" rIns="91492" bIns="45745" anchor="t"/>
          <a:lstStyle/>
          <a:p>
            <a:pPr lvl="0" algn="r"/>
            <a:endParaRPr lang="en-US" altLang="en-US" sz="1100"/>
          </a:p>
        </p:txBody>
      </p:sp>
      <p:sp>
        <p:nvSpPr>
          <p:cNvPr id="1048656" name="Slide Image Placeholder 1048655"/>
          <p:cNvSpPr>
            <a:spLocks noGrp="1" noRot="1" noChangeAspect="1"/>
          </p:cNvSpPr>
          <p:nvPr>
            <p:ph type="sldImg" idx="2"/>
          </p:nvPr>
        </p:nvSpPr>
        <p:spPr>
          <a:xfrm>
            <a:off x="990600" y="766762"/>
            <a:ext cx="5118100" cy="3838575"/>
          </a:xfrm>
          <a:prstGeom prst="rect">
            <a:avLst/>
          </a:prstGeom>
          <a:noFill/>
          <a:ln w="9525" cap="flat" cmpd="sng">
            <a:solidFill>
              <a:srgbClr val="000000">
                <a:alpha val="100000"/>
              </a:srgbClr>
            </a:solidFill>
            <a:prstDash val="solid"/>
            <a:round/>
          </a:ln>
        </p:spPr>
        <p:txBody>
          <a:bodyPr vert="horz" lIns="91440" tIns="45720" rIns="91440" bIns="45720" anchor="t"/>
          <a:lstStyle/>
          <a:p>
            <a:endParaRPr/>
          </a:p>
        </p:txBody>
      </p:sp>
      <p:sp>
        <p:nvSpPr>
          <p:cNvPr id="1048657" name="Notes Placeholder 1048656"/>
          <p:cNvSpPr>
            <a:spLocks noGrp="1"/>
          </p:cNvSpPr>
          <p:nvPr>
            <p:ph type="body" sz="quarter" idx="3"/>
          </p:nvPr>
        </p:nvSpPr>
        <p:spPr>
          <a:xfrm>
            <a:off x="709612" y="4862512"/>
            <a:ext cx="5680075" cy="4605337"/>
          </a:xfrm>
          <a:prstGeom prst="rect">
            <a:avLst/>
          </a:prstGeom>
          <a:noFill/>
          <a:ln>
            <a:noFill/>
          </a:ln>
        </p:spPr>
        <p:txBody>
          <a:bodyPr vert="horz" lIns="91492" tIns="45745" rIns="91492" bIns="45745"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658" name="Footer Placeholder 1048657"/>
          <p:cNvSpPr>
            <a:spLocks noGrp="1"/>
          </p:cNvSpPr>
          <p:nvPr>
            <p:ph type="ftr" sz="quarter" idx="4"/>
          </p:nvPr>
        </p:nvSpPr>
        <p:spPr>
          <a:xfrm>
            <a:off x="0" y="9720262"/>
            <a:ext cx="3076575" cy="512762"/>
          </a:xfrm>
          <a:prstGeom prst="rect">
            <a:avLst/>
          </a:prstGeom>
          <a:noFill/>
          <a:ln>
            <a:noFill/>
          </a:ln>
        </p:spPr>
        <p:txBody>
          <a:bodyPr vert="horz" lIns="91492" tIns="45745" rIns="91492" bIns="45745" anchor="b"/>
          <a:lstStyle/>
          <a:p>
            <a:pPr lvl="0" algn="l"/>
            <a:endParaRPr lang="en-US" altLang="en-US" sz="1100"/>
          </a:p>
        </p:txBody>
      </p:sp>
      <p:sp>
        <p:nvSpPr>
          <p:cNvPr id="1048659" name="Slide Number Placeholder 1048658"/>
          <p:cNvSpPr>
            <a:spLocks noGrp="1"/>
          </p:cNvSpPr>
          <p:nvPr>
            <p:ph type="sldNum" sz="quarter" idx="5"/>
          </p:nvPr>
        </p:nvSpPr>
        <p:spPr>
          <a:xfrm>
            <a:off x="4021137" y="9720262"/>
            <a:ext cx="3076575" cy="512762"/>
          </a:xfrm>
          <a:prstGeom prst="rect">
            <a:avLst/>
          </a:prstGeom>
          <a:noFill/>
          <a:ln>
            <a:noFill/>
          </a:ln>
        </p:spPr>
        <p:txBody>
          <a:bodyPr vert="horz" lIns="91492" tIns="45745" rIns="91492" bIns="45745" anchor="b"/>
          <a:lstStyle/>
          <a:p>
            <a:pPr lvl="0" algn="r"/>
            <a:fld id="{566ABCEB-ACFC-4714-9973-3DA970169C29}" type="slidenum">
              <a:rPr lang="en-US" altLang="en-US" sz="1100"/>
              <a:pPr lvl="0" algn="r"/>
              <a:t>‹#›</a:t>
            </a:fld>
            <a:endParaRPr lang="en-US" altLang="en-US" sz="1100"/>
          </a:p>
        </p:txBody>
      </p:sp>
    </p:spTree>
  </p:cSld>
  <p:clrMap bg1="dk1" tx1="dk1" bg2="dk1" tx2="dk1" accent1="dk1" accent2="dk1" accent3="dk1" accent4="dk1" accent5="dk1" accent6="dk1" hlink="dk1" folHlink="dk1"/>
  <p:notesStyle>
    <a:lvl1pPr marL="0" indent="0" algn="l" fontAlgn="base">
      <a:spcBef>
        <a:spcPct val="30000"/>
      </a:spcBef>
      <a:spcAft>
        <a:spcPct val="0"/>
      </a:spcAft>
      <a:buFontTx/>
      <a:buNone/>
      <a:defRPr sz="1200" b="0">
        <a:solidFill>
          <a:srgbClr val="000000"/>
        </a:solidFill>
        <a:latin typeface="Arial" charset="0"/>
        <a:ea typeface="宋体" charset="-122"/>
      </a:defRPr>
    </a:lvl1pPr>
    <a:lvl2pPr marL="457200" indent="-457200" algn="l" fontAlgn="base">
      <a:spcBef>
        <a:spcPct val="30000"/>
      </a:spcBef>
      <a:spcAft>
        <a:spcPct val="0"/>
      </a:spcAft>
      <a:buFontTx/>
      <a:buNone/>
      <a:defRPr sz="1200" b="0">
        <a:solidFill>
          <a:srgbClr val="000000"/>
        </a:solidFill>
        <a:latin typeface="Arial" charset="0"/>
        <a:ea typeface="宋体" charset="-122"/>
      </a:defRPr>
    </a:lvl2pPr>
    <a:lvl3pPr marL="914400" indent="-914400" algn="l" fontAlgn="base">
      <a:spcBef>
        <a:spcPct val="30000"/>
      </a:spcBef>
      <a:spcAft>
        <a:spcPct val="0"/>
      </a:spcAft>
      <a:buFontTx/>
      <a:buNone/>
      <a:defRPr sz="1200" b="0">
        <a:solidFill>
          <a:srgbClr val="000000"/>
        </a:solidFill>
        <a:latin typeface="Arial" charset="0"/>
        <a:ea typeface="宋体" charset="-122"/>
      </a:defRPr>
    </a:lvl3pPr>
    <a:lvl4pPr marL="1371600" indent="-1371600" algn="l" fontAlgn="base">
      <a:spcBef>
        <a:spcPct val="30000"/>
      </a:spcBef>
      <a:spcAft>
        <a:spcPct val="0"/>
      </a:spcAft>
      <a:buFontTx/>
      <a:buNone/>
      <a:defRPr sz="1200" b="0">
        <a:solidFill>
          <a:srgbClr val="000000"/>
        </a:solidFill>
        <a:latin typeface="Arial" charset="0"/>
        <a:ea typeface="宋体" charset="-122"/>
      </a:defRPr>
    </a:lvl4pPr>
    <a:lvl5pPr marL="1828800" indent="-1828800" algn="l" fontAlgn="base">
      <a:spcBef>
        <a:spcPct val="30000"/>
      </a:spcBef>
      <a:spcAft>
        <a:spcPct val="0"/>
      </a:spcAft>
      <a:buFontTx/>
      <a:buNone/>
      <a:defRPr sz="1200" b="0">
        <a:solidFill>
          <a:srgbClr val="000000"/>
        </a:solidFill>
        <a:latin typeface="Arial" charset="0"/>
        <a:ea typeface="宋体"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3"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8594"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595" name="Date Placeholder 1048594"/>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596" name="Slide Number Placeholder 104859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597" name="Footer Placeholder 1048596"/>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altLang="zh-CN"/>
              <a:t>Click to edit Master title style</a:t>
            </a:r>
            <a:endParaRPr lang="zh-CN" altLang="en-US"/>
          </a:p>
        </p:txBody>
      </p:sp>
      <p:sp>
        <p:nvSpPr>
          <p:cNvPr id="1048622"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23" name="Date Placeholder 1048622"/>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24" name="Slide Number Placeholder 1048623"/>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25" name="Footer Placeholder 104862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0"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8611"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12" name="Date Placeholder 1048611"/>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13" name="Slide Number Placeholder 1048612"/>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14" name="Footer Placeholder 1048613"/>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a:t>Click to edit Master title style</a:t>
            </a:r>
            <a:endParaRPr lang="zh-CN" altLang="en-US"/>
          </a:p>
        </p:txBody>
      </p:sp>
      <p:sp>
        <p:nvSpPr>
          <p:cNvPr id="104858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3" name="Date Placeholder 1048582"/>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584" name="Slide Number Placeholder 1048583"/>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585" name="Footer Placeholder 104858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6"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8627"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628" name="Date Placeholder 104862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29" name="Slide Number Placeholder 1048628"/>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30" name="Footer Placeholder 1048629"/>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ltLang="zh-CN"/>
              <a:t>Click to edit Master title style</a:t>
            </a:r>
            <a:endParaRPr lang="zh-CN" altLang="en-US"/>
          </a:p>
        </p:txBody>
      </p:sp>
      <p:sp>
        <p:nvSpPr>
          <p:cNvPr id="1048632"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33"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34" name="Date Placeholder 104863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35" name="Slide Number Placeholder 1048634"/>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36" name="Footer Placeholder 1048635"/>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7"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863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39"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40"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1"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42" name="Date Placeholder 1048641"/>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43" name="Slide Number Placeholder 1048642"/>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44" name="Footer Placeholder 1048643"/>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ltLang="zh-CN"/>
              <a:t>Click to edit Master title style</a:t>
            </a:r>
            <a:endParaRPr lang="zh-CN" altLang="en-US"/>
          </a:p>
        </p:txBody>
      </p:sp>
      <p:sp>
        <p:nvSpPr>
          <p:cNvPr id="1048607" name="Date Placeholder 1048606"/>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08" name="Slide Number Placeholder 1048607"/>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09" name="Footer Placeholder 104860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5" name="Date Placeholder 1048644"/>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46" name="Slide Number Placeholder 104864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47" name="Footer Placeholder 1048646"/>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64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0"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51" name="Date Placeholder 1048650"/>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52" name="Slide Number Placeholder 1048651"/>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53" name="Footer Placeholder 1048652"/>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5"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61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17"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18" name="Date Placeholder 104861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19" name="Slide Number Placeholder 1048618"/>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20" name="Footer Placeholder 1048619"/>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Title Placeholder 1048575"/>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en-US" altLang="zh-CN"/>
              <a:t>Click to edit Master title style</a:t>
            </a:r>
          </a:p>
        </p:txBody>
      </p:sp>
      <p:sp>
        <p:nvSpPr>
          <p:cNvPr id="1048577" name="Text Placeholder 1048576"/>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8" name="Date Placeholder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579" name="Footer Placeholder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580" name="Slide Number Placeholder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p:titleStyle>
    <p:body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p:bodyStyle>
    <p:other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rcRect/>
          <a:stretch>
            <a:fillRect/>
          </a:stretch>
        </p:blipFill>
        <p:spPr>
          <a:xfrm>
            <a:off x="3500437" y="366712"/>
            <a:ext cx="4406900" cy="1168400"/>
          </a:xfrm>
          <a:prstGeom prst="rect">
            <a:avLst/>
          </a:prstGeom>
          <a:noFill/>
          <a:ln>
            <a:noFill/>
          </a:ln>
        </p:spPr>
      </p:pic>
      <p:sp>
        <p:nvSpPr>
          <p:cNvPr id="1048598" name="Rectangle 1048597"/>
          <p:cNvSpPr/>
          <p:nvPr/>
        </p:nvSpPr>
        <p:spPr>
          <a:xfrm>
            <a:off x="269873" y="1273759"/>
            <a:ext cx="11204575" cy="1754326"/>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ctr" eaLnBrk="1" fontAlgn="base" latinLnBrk="1" hangingPunct="1">
              <a:lnSpc>
                <a:spcPct val="100000"/>
              </a:lnSpc>
              <a:spcBef>
                <a:spcPct val="0"/>
              </a:spcBef>
              <a:spcAft>
                <a:spcPct val="0"/>
              </a:spcAft>
              <a:buSzPct val="100000"/>
              <a:buFontTx/>
              <a:buNone/>
            </a:pPr>
            <a:r>
              <a:rPr lang="en-US" altLang="en-US" sz="2400" b="1" u="none" baseline="0" dirty="0">
                <a:solidFill>
                  <a:srgbClr val="000000"/>
                </a:solidFill>
                <a:latin typeface="Times New Roman" pitchFamily="18" charset="0"/>
                <a:ea typeface="Times New Roman" pitchFamily="18" charset="0"/>
                <a:sym typeface="Calibri" pitchFamily="34" charset="0"/>
              </a:rPr>
              <a:t> </a:t>
            </a:r>
          </a:p>
          <a:p>
            <a:pPr marL="0" lvl="0" indent="0" algn="ctr" eaLnBrk="1" fontAlgn="base" latinLnBrk="1" hangingPunct="1">
              <a:lnSpc>
                <a:spcPct val="100000"/>
              </a:lnSpc>
              <a:spcBef>
                <a:spcPct val="0"/>
              </a:spcBef>
              <a:spcAft>
                <a:spcPct val="0"/>
              </a:spcAft>
              <a:buSzPct val="100000"/>
              <a:buFontTx/>
              <a:buNone/>
            </a:pPr>
            <a:r>
              <a:rPr lang="en-US" altLang="en-US" sz="2800" u="none" baseline="0" dirty="0" smtClean="0">
                <a:solidFill>
                  <a:srgbClr val="000000"/>
                </a:solidFill>
                <a:latin typeface="Times New Roman" pitchFamily="18" charset="0"/>
                <a:ea typeface="Times New Roman" pitchFamily="18" charset="0"/>
                <a:sym typeface="Calibri" pitchFamily="34" charset="0"/>
              </a:rPr>
              <a:t>Progress</a:t>
            </a:r>
            <a:r>
              <a:rPr lang="en-US" altLang="en-US" sz="2800" u="none" dirty="0" smtClean="0">
                <a:solidFill>
                  <a:srgbClr val="000000"/>
                </a:solidFill>
                <a:latin typeface="Times New Roman" pitchFamily="18" charset="0"/>
                <a:ea typeface="Times New Roman" pitchFamily="18" charset="0"/>
                <a:sym typeface="Calibri" pitchFamily="34" charset="0"/>
              </a:rPr>
              <a:t> Report</a:t>
            </a:r>
          </a:p>
          <a:p>
            <a:pPr marL="0" lvl="0" indent="0" algn="ctr" eaLnBrk="1" fontAlgn="base" latinLnBrk="1" hangingPunct="1">
              <a:lnSpc>
                <a:spcPct val="100000"/>
              </a:lnSpc>
              <a:spcBef>
                <a:spcPct val="0"/>
              </a:spcBef>
              <a:spcAft>
                <a:spcPct val="0"/>
              </a:spcAft>
              <a:buSzPct val="100000"/>
              <a:buFontTx/>
              <a:buNone/>
            </a:pPr>
            <a:r>
              <a:rPr lang="en-US" altLang="en-US" sz="2800" u="none" baseline="0" dirty="0" smtClean="0">
                <a:solidFill>
                  <a:srgbClr val="000000"/>
                </a:solidFill>
                <a:latin typeface="Times New Roman" pitchFamily="18" charset="0"/>
                <a:ea typeface="Times New Roman" pitchFamily="18" charset="0"/>
                <a:sym typeface="Calibri" pitchFamily="34" charset="0"/>
              </a:rPr>
              <a:t>on </a:t>
            </a:r>
            <a:endParaRPr lang="en-US" altLang="en-US" sz="2800" u="none" baseline="0" dirty="0">
              <a:solidFill>
                <a:srgbClr val="000000"/>
              </a:solidFill>
              <a:latin typeface="Times New Roman" pitchFamily="18" charset="0"/>
              <a:ea typeface="Times New Roman" pitchFamily="18" charset="0"/>
              <a:sym typeface="Calibri" pitchFamily="34" charset="0"/>
            </a:endParaRPr>
          </a:p>
          <a:p>
            <a:pPr marL="0" lvl="0" indent="0" algn="ctr" eaLnBrk="1" fontAlgn="base" latinLnBrk="1" hangingPunct="1">
              <a:lnSpc>
                <a:spcPct val="100000"/>
              </a:lnSpc>
              <a:spcBef>
                <a:spcPct val="0"/>
              </a:spcBef>
              <a:spcAft>
                <a:spcPct val="0"/>
              </a:spcAft>
              <a:buSzPct val="100000"/>
              <a:buFontTx/>
              <a:buNone/>
            </a:pPr>
            <a:r>
              <a:rPr lang="en-US" altLang="en-US" sz="2800" u="none" baseline="0" dirty="0">
                <a:solidFill>
                  <a:srgbClr val="000000"/>
                </a:solidFill>
                <a:latin typeface="Times New Roman" pitchFamily="18" charset="0"/>
                <a:ea typeface="Times New Roman" pitchFamily="18" charset="0"/>
                <a:sym typeface="Calibri" pitchFamily="34" charset="0"/>
              </a:rPr>
              <a:t>“E-Learning </a:t>
            </a:r>
            <a:r>
              <a:rPr lang="en-US" altLang="en-US" sz="2800" u="none" baseline="0" dirty="0" smtClean="0">
                <a:solidFill>
                  <a:srgbClr val="000000"/>
                </a:solidFill>
                <a:latin typeface="Times New Roman" pitchFamily="18" charset="0"/>
                <a:ea typeface="Times New Roman" pitchFamily="18" charset="0"/>
                <a:sym typeface="Calibri" pitchFamily="34" charset="0"/>
              </a:rPr>
              <a:t>System </a:t>
            </a:r>
            <a:r>
              <a:rPr lang="en-US" altLang="en-US" sz="2800" u="none" baseline="0" dirty="0">
                <a:solidFill>
                  <a:srgbClr val="000000"/>
                </a:solidFill>
                <a:latin typeface="Times New Roman" pitchFamily="18" charset="0"/>
                <a:ea typeface="Times New Roman" pitchFamily="18" charset="0"/>
                <a:sym typeface="Calibri" pitchFamily="34" charset="0"/>
              </a:rPr>
              <a:t>for an </a:t>
            </a:r>
            <a:r>
              <a:rPr lang="en-US" altLang="en-US" sz="2800" u="none" baseline="0" dirty="0" smtClean="0">
                <a:solidFill>
                  <a:srgbClr val="000000"/>
                </a:solidFill>
                <a:latin typeface="Times New Roman" pitchFamily="18" charset="0"/>
                <a:ea typeface="Times New Roman" pitchFamily="18" charset="0"/>
                <a:sym typeface="Calibri" pitchFamily="34" charset="0"/>
              </a:rPr>
              <a:t>Employee</a:t>
            </a:r>
            <a:r>
              <a:rPr lang="en-US" altLang="en-US" sz="2800" b="1" u="none" baseline="0" dirty="0">
                <a:solidFill>
                  <a:srgbClr val="000000"/>
                </a:solidFill>
                <a:latin typeface="Times New Roman" pitchFamily="18" charset="0"/>
                <a:ea typeface="Times New Roman" pitchFamily="18" charset="0"/>
                <a:sym typeface="Calibri" pitchFamily="34" charset="0"/>
              </a:rPr>
              <a:t>”</a:t>
            </a:r>
          </a:p>
        </p:txBody>
      </p:sp>
      <p:sp>
        <p:nvSpPr>
          <p:cNvPr id="1048600" name="Rectangle 1048599"/>
          <p:cNvSpPr/>
          <p:nvPr/>
        </p:nvSpPr>
        <p:spPr>
          <a:xfrm>
            <a:off x="535577" y="5130345"/>
            <a:ext cx="2964860" cy="1015663"/>
          </a:xfrm>
          <a:prstGeom prst="rect">
            <a:avLst/>
          </a:prstGeom>
          <a:noFill/>
          <a:ln>
            <a:noFill/>
          </a:ln>
        </p:spPr>
        <p:txBody>
          <a:bodyPr vert="horz" wrap="square"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l" eaLnBrk="1" fontAlgn="base" latinLnBrk="1" hangingPunct="1">
              <a:lnSpc>
                <a:spcPct val="100000"/>
              </a:lnSpc>
              <a:spcBef>
                <a:spcPct val="0"/>
              </a:spcBef>
              <a:spcAft>
                <a:spcPct val="0"/>
              </a:spcAft>
              <a:buSzPct val="100000"/>
              <a:buFontTx/>
              <a:buNone/>
            </a:pPr>
            <a:r>
              <a:rPr lang="en-US" altLang="en-US" sz="2000" b="1" u="none" baseline="0" dirty="0">
                <a:solidFill>
                  <a:srgbClr val="000000"/>
                </a:solidFill>
                <a:latin typeface="Times New Roman" pitchFamily="18" charset="0"/>
                <a:ea typeface="Times New Roman" pitchFamily="18" charset="0"/>
                <a:sym typeface="Calibri" pitchFamily="34" charset="0"/>
              </a:rPr>
              <a:t>Under the guidance of </a:t>
            </a:r>
          </a:p>
          <a:p>
            <a:pPr marL="0" lvl="0" indent="0" algn="l" eaLnBrk="1" fontAlgn="base" latinLnBrk="1" hangingPunct="1">
              <a:lnSpc>
                <a:spcPct val="100000"/>
              </a:lnSpc>
              <a:spcBef>
                <a:spcPct val="0"/>
              </a:spcBef>
              <a:spcAft>
                <a:spcPct val="0"/>
              </a:spcAft>
              <a:buSzPct val="100000"/>
              <a:buFontTx/>
              <a:buNone/>
            </a:pPr>
            <a:r>
              <a:rPr lang="en-IN" altLang="en-US" sz="2000" dirty="0">
                <a:latin typeface="Times New Roman" pitchFamily="18" charset="0"/>
                <a:ea typeface="Times New Roman" pitchFamily="18" charset="0"/>
              </a:rPr>
              <a:t>	</a:t>
            </a:r>
            <a:r>
              <a:rPr lang="en-IN" altLang="en-US" sz="2000" u="none" baseline="0" dirty="0" smtClean="0">
                <a:solidFill>
                  <a:srgbClr val="000000"/>
                </a:solidFill>
                <a:latin typeface="Times New Roman" pitchFamily="18" charset="0"/>
                <a:ea typeface="Times New Roman" pitchFamily="18" charset="0"/>
                <a:sym typeface="Calibri" pitchFamily="34" charset="0"/>
              </a:rPr>
              <a:t>R</a:t>
            </a:r>
            <a:r>
              <a:rPr lang="en-US" altLang="en-US" sz="2000" u="none" baseline="0" dirty="0" err="1" smtClean="0">
                <a:solidFill>
                  <a:srgbClr val="000000"/>
                </a:solidFill>
                <a:latin typeface="Times New Roman" pitchFamily="18" charset="0"/>
                <a:ea typeface="Times New Roman" pitchFamily="18" charset="0"/>
                <a:sym typeface="Calibri" pitchFamily="34" charset="0"/>
              </a:rPr>
              <a:t>ohini</a:t>
            </a:r>
            <a:r>
              <a:rPr lang="en-US" altLang="en-US" sz="2000" u="none" baseline="0" dirty="0" smtClean="0">
                <a:solidFill>
                  <a:srgbClr val="000000"/>
                </a:solidFill>
                <a:latin typeface="Times New Roman" pitchFamily="18" charset="0"/>
                <a:ea typeface="Times New Roman" pitchFamily="18" charset="0"/>
                <a:sym typeface="Calibri" pitchFamily="34" charset="0"/>
              </a:rPr>
              <a:t> N.</a:t>
            </a:r>
            <a:endParaRPr lang="en-US" altLang="en-US" sz="2000" u="none" baseline="0" dirty="0">
              <a:solidFill>
                <a:srgbClr val="000000"/>
              </a:solidFill>
              <a:latin typeface="Times New Roman" pitchFamily="18" charset="0"/>
              <a:ea typeface="Times New Roman" pitchFamily="18" charset="0"/>
              <a:sym typeface="Calibri" pitchFamily="34" charset="0"/>
            </a:endParaRPr>
          </a:p>
          <a:p>
            <a:pPr marL="0" lvl="0" indent="0" algn="l" eaLnBrk="1" fontAlgn="base" latinLnBrk="1" hangingPunct="1">
              <a:lnSpc>
                <a:spcPct val="100000"/>
              </a:lnSpc>
              <a:spcBef>
                <a:spcPct val="0"/>
              </a:spcBef>
              <a:spcAft>
                <a:spcPct val="0"/>
              </a:spcAft>
              <a:buSzPct val="100000"/>
              <a:buFontTx/>
              <a:buNone/>
            </a:pPr>
            <a:r>
              <a:rPr lang="en-US" altLang="en-US" sz="2000" u="none" baseline="0" dirty="0">
                <a:solidFill>
                  <a:srgbClr val="000000"/>
                </a:solidFill>
                <a:latin typeface="Times New Roman" pitchFamily="18" charset="0"/>
                <a:ea typeface="Times New Roman" pitchFamily="18" charset="0"/>
                <a:sym typeface="Calibri" pitchFamily="34" charset="0"/>
              </a:rPr>
              <a:t> </a:t>
            </a:r>
            <a:r>
              <a:rPr lang="en-US" altLang="en-US" sz="2000" u="none" baseline="0" dirty="0" smtClean="0">
                <a:solidFill>
                  <a:srgbClr val="000000"/>
                </a:solidFill>
                <a:latin typeface="Times New Roman" pitchFamily="18" charset="0"/>
                <a:ea typeface="Times New Roman" pitchFamily="18" charset="0"/>
                <a:sym typeface="Calibri" pitchFamily="34" charset="0"/>
              </a:rPr>
              <a:t>   </a:t>
            </a:r>
            <a:r>
              <a:rPr lang="en-US" altLang="en-US" sz="2000" u="none" baseline="0" dirty="0">
                <a:solidFill>
                  <a:srgbClr val="000000"/>
                </a:solidFill>
                <a:latin typeface="Times New Roman" pitchFamily="18" charset="0"/>
                <a:ea typeface="Times New Roman" pitchFamily="18" charset="0"/>
                <a:sym typeface="Calibri" pitchFamily="34" charset="0"/>
              </a:rPr>
              <a:t>Infosys Ltd, Mysore</a:t>
            </a:r>
          </a:p>
        </p:txBody>
      </p:sp>
      <p:sp>
        <p:nvSpPr>
          <p:cNvPr id="1048601" name="Rectangle 1048600"/>
          <p:cNvSpPr/>
          <p:nvPr/>
        </p:nvSpPr>
        <p:spPr>
          <a:xfrm>
            <a:off x="8060190" y="5130345"/>
            <a:ext cx="4131810" cy="1323439"/>
          </a:xfrm>
          <a:prstGeom prst="rect">
            <a:avLst/>
          </a:prstGeom>
          <a:noFill/>
          <a:ln>
            <a:noFill/>
          </a:ln>
        </p:spPr>
        <p:txBody>
          <a:bodyPr vert="horz" wrap="square"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l" eaLnBrk="1" fontAlgn="base" latinLnBrk="1" hangingPunct="1">
              <a:lnSpc>
                <a:spcPct val="100000"/>
              </a:lnSpc>
              <a:spcBef>
                <a:spcPct val="0"/>
              </a:spcBef>
              <a:spcAft>
                <a:spcPct val="0"/>
              </a:spcAft>
              <a:buSzPct val="100000"/>
              <a:buFontTx/>
              <a:buNone/>
            </a:pPr>
            <a:r>
              <a:rPr lang="en-US" altLang="en-US" sz="2000" b="1" u="none" baseline="0" dirty="0">
                <a:solidFill>
                  <a:srgbClr val="000000"/>
                </a:solidFill>
                <a:latin typeface="Times New Roman" pitchFamily="18" charset="0"/>
                <a:ea typeface="Times New Roman" pitchFamily="18" charset="0"/>
                <a:sym typeface="Calibri" pitchFamily="34" charset="0"/>
              </a:rPr>
              <a:t>Under the Internal guidance  of </a:t>
            </a:r>
          </a:p>
          <a:p>
            <a:pPr marL="0" lvl="0" indent="0" algn="l" eaLnBrk="1" fontAlgn="base" latinLnBrk="1" hangingPunct="1">
              <a:lnSpc>
                <a:spcPct val="100000"/>
              </a:lnSpc>
              <a:spcBef>
                <a:spcPct val="0"/>
              </a:spcBef>
              <a:spcAft>
                <a:spcPct val="0"/>
              </a:spcAft>
              <a:buSzPct val="100000"/>
              <a:buFontTx/>
              <a:buNone/>
            </a:pPr>
            <a:r>
              <a:rPr lang="en-US" altLang="en-US" sz="2000" u="none" baseline="0" dirty="0">
                <a:solidFill>
                  <a:srgbClr val="000000"/>
                </a:solidFill>
                <a:latin typeface="Times New Roman" pitchFamily="18" charset="0"/>
                <a:ea typeface="Times New Roman" pitchFamily="18" charset="0"/>
                <a:sym typeface="Calibri" pitchFamily="34" charset="0"/>
              </a:rPr>
              <a:t>      </a:t>
            </a:r>
            <a:r>
              <a:rPr lang="en-IN" altLang="en-US" sz="2000" u="none" baseline="0" dirty="0">
                <a:solidFill>
                  <a:srgbClr val="000000"/>
                </a:solidFill>
                <a:latin typeface="Times New Roman" pitchFamily="18" charset="0"/>
                <a:ea typeface="Times New Roman" pitchFamily="18" charset="0"/>
                <a:sym typeface="Calibri" pitchFamily="34" charset="0"/>
              </a:rPr>
              <a:t>     </a:t>
            </a:r>
            <a:r>
              <a:rPr lang="en-IN" altLang="en-US" sz="2000" u="none" baseline="0" dirty="0" err="1">
                <a:solidFill>
                  <a:srgbClr val="000000"/>
                </a:solidFill>
                <a:latin typeface="Times New Roman" pitchFamily="18" charset="0"/>
                <a:ea typeface="Times New Roman" pitchFamily="18" charset="0"/>
                <a:sym typeface="Calibri" pitchFamily="34" charset="0"/>
              </a:rPr>
              <a:t>Suman</a:t>
            </a:r>
            <a:r>
              <a:rPr lang="en-IN" altLang="en-US" sz="2000" u="none" baseline="0" dirty="0">
                <a:solidFill>
                  <a:srgbClr val="000000"/>
                </a:solidFill>
                <a:latin typeface="Times New Roman" pitchFamily="18" charset="0"/>
                <a:ea typeface="Times New Roman" pitchFamily="18" charset="0"/>
                <a:sym typeface="Calibri" pitchFamily="34" charset="0"/>
              </a:rPr>
              <a:t> </a:t>
            </a:r>
            <a:r>
              <a:rPr lang="en-IN" altLang="en-US" sz="2000" u="none" baseline="0" dirty="0" err="1">
                <a:solidFill>
                  <a:srgbClr val="000000"/>
                </a:solidFill>
                <a:latin typeface="Times New Roman" pitchFamily="18" charset="0"/>
                <a:ea typeface="Times New Roman" pitchFamily="18" charset="0"/>
                <a:sym typeface="Calibri" pitchFamily="34" charset="0"/>
              </a:rPr>
              <a:t>Kalyan</a:t>
            </a:r>
            <a:r>
              <a:rPr lang="en-IN" altLang="en-US" sz="2000" u="none" baseline="0" dirty="0">
                <a:solidFill>
                  <a:srgbClr val="000000"/>
                </a:solidFill>
                <a:latin typeface="Times New Roman" pitchFamily="18" charset="0"/>
                <a:ea typeface="Times New Roman" pitchFamily="18" charset="0"/>
                <a:sym typeface="Calibri" pitchFamily="34" charset="0"/>
              </a:rPr>
              <a:t> </a:t>
            </a:r>
            <a:r>
              <a:rPr lang="en-IN" altLang="en-US" sz="2000" u="none" baseline="0" dirty="0" err="1">
                <a:solidFill>
                  <a:srgbClr val="000000"/>
                </a:solidFill>
                <a:latin typeface="Times New Roman" pitchFamily="18" charset="0"/>
                <a:ea typeface="Times New Roman" pitchFamily="18" charset="0"/>
                <a:sym typeface="Calibri" pitchFamily="34" charset="0"/>
              </a:rPr>
              <a:t>Kar</a:t>
            </a:r>
            <a:endParaRPr lang="en-IN" altLang="en-US" sz="2000" u="none" baseline="0" dirty="0">
              <a:solidFill>
                <a:srgbClr val="000000"/>
              </a:solidFill>
              <a:latin typeface="Times New Roman" pitchFamily="18" charset="0"/>
              <a:ea typeface="Times New Roman" pitchFamily="18" charset="0"/>
              <a:sym typeface="Calibri" pitchFamily="34" charset="0"/>
            </a:endParaRPr>
          </a:p>
          <a:p>
            <a:pPr marL="0" lvl="0" indent="0" algn="l" eaLnBrk="1" fontAlgn="base" latinLnBrk="1" hangingPunct="1">
              <a:lnSpc>
                <a:spcPct val="100000"/>
              </a:lnSpc>
              <a:spcBef>
                <a:spcPct val="0"/>
              </a:spcBef>
              <a:spcAft>
                <a:spcPct val="0"/>
              </a:spcAft>
              <a:buSzPct val="100000"/>
              <a:buFontTx/>
              <a:buNone/>
            </a:pPr>
            <a:r>
              <a:rPr lang="en-IN" altLang="en-US" sz="2000" u="none" baseline="0" dirty="0">
                <a:solidFill>
                  <a:srgbClr val="000000"/>
                </a:solidFill>
                <a:latin typeface="Times New Roman" pitchFamily="18" charset="0"/>
                <a:ea typeface="Times New Roman" pitchFamily="18" charset="0"/>
                <a:sym typeface="Calibri" pitchFamily="34" charset="0"/>
              </a:rPr>
              <a:t>           Assistant</a:t>
            </a:r>
            <a:r>
              <a:rPr lang="en-US" altLang="en-US" sz="2000" u="none" baseline="0" dirty="0">
                <a:solidFill>
                  <a:srgbClr val="000000"/>
                </a:solidFill>
                <a:latin typeface="Times New Roman" pitchFamily="18" charset="0"/>
                <a:ea typeface="Times New Roman" pitchFamily="18" charset="0"/>
                <a:sym typeface="Calibri" pitchFamily="34" charset="0"/>
              </a:rPr>
              <a:t> </a:t>
            </a:r>
            <a:r>
              <a:rPr lang="en-US" altLang="en-US" sz="2000" u="none" baseline="0" dirty="0" smtClean="0">
                <a:solidFill>
                  <a:srgbClr val="000000"/>
                </a:solidFill>
                <a:latin typeface="Times New Roman" pitchFamily="18" charset="0"/>
                <a:ea typeface="Times New Roman" pitchFamily="18" charset="0"/>
                <a:sym typeface="Calibri" pitchFamily="34" charset="0"/>
              </a:rPr>
              <a:t>Professor-I</a:t>
            </a:r>
            <a:endParaRPr lang="en-IN" altLang="en-US" sz="2000" u="none" baseline="0" dirty="0">
              <a:solidFill>
                <a:srgbClr val="000000"/>
              </a:solidFill>
              <a:latin typeface="Times New Roman" pitchFamily="18" charset="0"/>
              <a:ea typeface="Times New Roman" pitchFamily="18" charset="0"/>
              <a:sym typeface="Calibri" pitchFamily="34" charset="0"/>
            </a:endParaRPr>
          </a:p>
          <a:p>
            <a:pPr marL="0" lvl="0" indent="0" algn="l" eaLnBrk="1" fontAlgn="base" latinLnBrk="1" hangingPunct="1">
              <a:lnSpc>
                <a:spcPct val="100000"/>
              </a:lnSpc>
              <a:spcBef>
                <a:spcPct val="0"/>
              </a:spcBef>
              <a:spcAft>
                <a:spcPct val="0"/>
              </a:spcAft>
              <a:buSzPct val="100000"/>
              <a:buFontTx/>
              <a:buNone/>
            </a:pPr>
            <a:r>
              <a:rPr lang="en-IN" altLang="en-US" sz="2000" dirty="0">
                <a:latin typeface="Times New Roman" pitchFamily="18" charset="0"/>
                <a:ea typeface="Times New Roman" pitchFamily="18" charset="0"/>
              </a:rPr>
              <a:t>Computer</a:t>
            </a:r>
            <a:r>
              <a:rPr lang="en-US" altLang="en-US" sz="2000" u="none" baseline="0" dirty="0">
                <a:solidFill>
                  <a:srgbClr val="000000"/>
                </a:solidFill>
                <a:latin typeface="Times New Roman" pitchFamily="18" charset="0"/>
                <a:ea typeface="Times New Roman" pitchFamily="18" charset="0"/>
                <a:sym typeface="Calibri" pitchFamily="34" charset="0"/>
              </a:rPr>
              <a:t> Science and Engineering</a:t>
            </a:r>
          </a:p>
        </p:txBody>
      </p:sp>
      <p:sp>
        <p:nvSpPr>
          <p:cNvPr id="2" name="TextBox 1"/>
          <p:cNvSpPr txBox="1"/>
          <p:nvPr/>
        </p:nvSpPr>
        <p:spPr>
          <a:xfrm>
            <a:off x="3684133" y="3252651"/>
            <a:ext cx="4376057" cy="1261884"/>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Submitted By</a:t>
            </a:r>
          </a:p>
          <a:p>
            <a:pPr algn="ctr"/>
            <a:endParaRPr lang="en-US"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Deepankar (201500093)</a:t>
            </a:r>
          </a:p>
          <a:p>
            <a:pPr algn="ctr"/>
            <a:r>
              <a:rPr lang="en-US" sz="2000" dirty="0" smtClean="0">
                <a:latin typeface="Times New Roman" panose="02020603050405020304" pitchFamily="18" charset="0"/>
                <a:cs typeface="Times New Roman" panose="02020603050405020304" pitchFamily="18" charset="0"/>
              </a:rPr>
              <a:t>Arijeet Acharyya (201500115)</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1" y="130629"/>
            <a:ext cx="11769634" cy="6413863"/>
          </a:xfrm>
        </p:spPr>
        <p:txBody>
          <a:bodyPr/>
          <a:lstStyle/>
          <a:p>
            <a:pPr marL="0" indent="0">
              <a:buNone/>
            </a:pPr>
            <a:r>
              <a:rPr lang="en-US" sz="2400" dirty="0">
                <a:latin typeface="Times New Roman" panose="02020603050405020304" pitchFamily="18" charset="0"/>
                <a:cs typeface="Times New Roman" panose="02020603050405020304" pitchFamily="18" charset="0"/>
              </a:rPr>
              <a:t>2. List Courses and View details –</a:t>
            </a:r>
          </a:p>
          <a:p>
            <a:r>
              <a:rPr lang="en-US" sz="2400" dirty="0">
                <a:latin typeface="Times New Roman" panose="02020603050405020304" pitchFamily="18" charset="0"/>
                <a:cs typeface="Times New Roman" panose="02020603050405020304" pitchFamily="18" charset="0"/>
              </a:rPr>
              <a:t>Both admin and users will be able to view the list of courses and their details.</a:t>
            </a:r>
          </a:p>
          <a:p>
            <a:r>
              <a:rPr lang="en-US" sz="2400" dirty="0">
                <a:latin typeface="Times New Roman" panose="02020603050405020304" pitchFamily="18" charset="0"/>
                <a:cs typeface="Times New Roman" panose="02020603050405020304" pitchFamily="18" charset="0"/>
              </a:rPr>
              <a:t> The user will be able to opt for the course. In that case the course will be added to ‘My Course’ section of that user.</a:t>
            </a:r>
          </a:p>
          <a:p>
            <a:r>
              <a:rPr lang="en-US" sz="2400" dirty="0">
                <a:latin typeface="Times New Roman" panose="02020603050405020304" pitchFamily="18" charset="0"/>
                <a:cs typeface="Times New Roman" panose="02020603050405020304" pitchFamily="18" charset="0"/>
              </a:rPr>
              <a:t>The admin will be able to view, update and delete the course details.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 y="2789099"/>
            <a:ext cx="5329644" cy="30499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308" y="2789099"/>
            <a:ext cx="4872446" cy="2579735"/>
          </a:xfrm>
          <a:prstGeom prst="rect">
            <a:avLst/>
          </a:prstGeom>
        </p:spPr>
      </p:pic>
      <p:sp>
        <p:nvSpPr>
          <p:cNvPr id="6" name="TextBox 5"/>
          <p:cNvSpPr txBox="1"/>
          <p:nvPr/>
        </p:nvSpPr>
        <p:spPr>
          <a:xfrm>
            <a:off x="2131422" y="5940921"/>
            <a:ext cx="1931127"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Fig.7.3 </a:t>
            </a:r>
            <a:r>
              <a:rPr lang="en-US" sz="1400" dirty="0">
                <a:latin typeface="Times New Roman" panose="02020603050405020304" pitchFamily="18" charset="0"/>
                <a:cs typeface="Times New Roman" panose="02020603050405020304" pitchFamily="18" charset="0"/>
              </a:rPr>
              <a:t>List of Courses</a:t>
            </a:r>
          </a:p>
        </p:txBody>
      </p:sp>
      <p:sp>
        <p:nvSpPr>
          <p:cNvPr id="7" name="TextBox 6"/>
          <p:cNvSpPr txBox="1"/>
          <p:nvPr/>
        </p:nvSpPr>
        <p:spPr>
          <a:xfrm>
            <a:off x="8471807" y="5980109"/>
            <a:ext cx="197847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a:t>
            </a:r>
            <a:r>
              <a:rPr lang="en-US" sz="1400" dirty="0" smtClean="0">
                <a:latin typeface="Times New Roman" panose="02020603050405020304" pitchFamily="18" charset="0"/>
                <a:cs typeface="Times New Roman" panose="02020603050405020304" pitchFamily="18" charset="0"/>
              </a:rPr>
              <a:t>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7.4 </a:t>
            </a:r>
            <a:r>
              <a:rPr lang="en-US" sz="1400" dirty="0">
                <a:latin typeface="Times New Roman" panose="02020603050405020304" pitchFamily="18" charset="0"/>
                <a:cs typeface="Times New Roman" panose="02020603050405020304" pitchFamily="18" charset="0"/>
              </a:rPr>
              <a:t>Course Details</a:t>
            </a:r>
          </a:p>
        </p:txBody>
      </p:sp>
    </p:spTree>
    <p:extLst>
      <p:ext uri="{BB962C8B-B14F-4D97-AF65-F5344CB8AC3E}">
        <p14:creationId xmlns:p14="http://schemas.microsoft.com/office/powerpoint/2010/main" val="233441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09005"/>
            <a:ext cx="11092543" cy="6648995"/>
          </a:xfrm>
        </p:spPr>
        <p:txBody>
          <a:bodyPr/>
          <a:lstStyle/>
          <a:p>
            <a:pPr marL="0" indent="0">
              <a:buNone/>
            </a:pPr>
            <a:r>
              <a:rPr lang="en-US" sz="2400" dirty="0">
                <a:latin typeface="Times New Roman" panose="02020603050405020304" pitchFamily="18" charset="0"/>
                <a:cs typeface="Times New Roman" panose="02020603050405020304" pitchFamily="18" charset="0"/>
              </a:rPr>
              <a:t>3. List Users and View details –</a:t>
            </a:r>
          </a:p>
          <a:p>
            <a:r>
              <a:rPr lang="en-US" sz="2400" dirty="0">
                <a:latin typeface="Times New Roman" panose="02020603050405020304" pitchFamily="18" charset="0"/>
                <a:cs typeface="Times New Roman" panose="02020603050405020304" pitchFamily="18" charset="0"/>
              </a:rPr>
              <a:t>Only admin  will be able to view the list of users and their details.</a:t>
            </a:r>
          </a:p>
          <a:p>
            <a:r>
              <a:rPr lang="en-US" sz="2400" dirty="0">
                <a:latin typeface="Times New Roman" panose="02020603050405020304" pitchFamily="18" charset="0"/>
                <a:cs typeface="Times New Roman" panose="02020603050405020304" pitchFamily="18" charset="0"/>
              </a:rPr>
              <a:t>The users will be able to view or update his/her details. </a:t>
            </a:r>
          </a:p>
          <a:p>
            <a:r>
              <a:rPr lang="en-US" sz="2400" dirty="0">
                <a:latin typeface="Times New Roman" panose="02020603050405020304" pitchFamily="18" charset="0"/>
                <a:cs typeface="Times New Roman" panose="02020603050405020304" pitchFamily="18" charset="0"/>
              </a:rPr>
              <a:t>The admin will be able to view and delete the user details.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23" y="2418621"/>
            <a:ext cx="5656218" cy="32116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491" y="2351314"/>
            <a:ext cx="5422206" cy="3096120"/>
          </a:xfrm>
          <a:prstGeom prst="rect">
            <a:avLst/>
          </a:prstGeom>
        </p:spPr>
      </p:pic>
      <p:sp>
        <p:nvSpPr>
          <p:cNvPr id="6" name="TextBox 5"/>
          <p:cNvSpPr txBox="1"/>
          <p:nvPr/>
        </p:nvSpPr>
        <p:spPr>
          <a:xfrm>
            <a:off x="2325189" y="5828657"/>
            <a:ext cx="176348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7.5 </a:t>
            </a:r>
            <a:r>
              <a:rPr lang="en-US" sz="1400" dirty="0">
                <a:latin typeface="Times New Roman" panose="02020603050405020304" pitchFamily="18" charset="0"/>
                <a:cs typeface="Times New Roman" panose="02020603050405020304" pitchFamily="18" charset="0"/>
              </a:rPr>
              <a:t>List of Users</a:t>
            </a:r>
          </a:p>
        </p:txBody>
      </p:sp>
      <p:sp>
        <p:nvSpPr>
          <p:cNvPr id="7" name="TextBox 6"/>
          <p:cNvSpPr txBox="1"/>
          <p:nvPr/>
        </p:nvSpPr>
        <p:spPr>
          <a:xfrm>
            <a:off x="8621485" y="5828656"/>
            <a:ext cx="2325189"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7.6 </a:t>
            </a:r>
            <a:r>
              <a:rPr lang="en-US" sz="1400" dirty="0">
                <a:latin typeface="Times New Roman" panose="02020603050405020304" pitchFamily="18" charset="0"/>
                <a:cs typeface="Times New Roman" panose="02020603050405020304" pitchFamily="18" charset="0"/>
              </a:rPr>
              <a:t>User details</a:t>
            </a:r>
          </a:p>
        </p:txBody>
      </p:sp>
    </p:spTree>
    <p:extLst>
      <p:ext uri="{BB962C8B-B14F-4D97-AF65-F5344CB8AC3E}">
        <p14:creationId xmlns:p14="http://schemas.microsoft.com/office/powerpoint/2010/main" val="369418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79705"/>
            <a:ext cx="11458303" cy="5972901"/>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4.Searching </a:t>
            </a:r>
            <a:r>
              <a:rPr lang="en-US" sz="2400" dirty="0">
                <a:latin typeface="Times New Roman" panose="02020603050405020304" pitchFamily="18" charset="0"/>
                <a:cs typeface="Times New Roman" panose="02020603050405020304" pitchFamily="18" charset="0"/>
              </a:rPr>
              <a:t>and filtering </a:t>
            </a:r>
          </a:p>
          <a:p>
            <a:r>
              <a:rPr lang="en-US" sz="2400" dirty="0" smtClean="0">
                <a:latin typeface="Times New Roman" panose="02020603050405020304" pitchFamily="18" charset="0"/>
                <a:cs typeface="Times New Roman" panose="02020603050405020304" pitchFamily="18" charset="0"/>
              </a:rPr>
              <a:t>Both </a:t>
            </a:r>
            <a:r>
              <a:rPr lang="en-US" sz="2400" dirty="0">
                <a:latin typeface="Times New Roman" panose="02020603050405020304" pitchFamily="18" charset="0"/>
                <a:cs typeface="Times New Roman" panose="02020603050405020304" pitchFamily="18" charset="0"/>
              </a:rPr>
              <a:t>users and admin will be able to search and filter in the users and courses list. </a:t>
            </a:r>
          </a:p>
          <a:p>
            <a:r>
              <a:rPr lang="en-US" sz="2400" dirty="0">
                <a:latin typeface="Times New Roman" panose="02020603050405020304" pitchFamily="18" charset="0"/>
                <a:cs typeface="Times New Roman" panose="02020603050405020304" pitchFamily="18" charset="0"/>
              </a:rPr>
              <a:t>The search parameter in the user list can be either </a:t>
            </a:r>
            <a:r>
              <a:rPr lang="en-US" sz="2400" dirty="0" smtClean="0">
                <a:latin typeface="Times New Roman" panose="02020603050405020304" pitchFamily="18" charset="0"/>
                <a:cs typeface="Times New Roman" panose="02020603050405020304" pitchFamily="18" charset="0"/>
              </a:rPr>
              <a:t>User Id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User’s name </a:t>
            </a:r>
            <a:r>
              <a:rPr lang="en-US" sz="2400" dirty="0">
                <a:latin typeface="Times New Roman" panose="02020603050405020304" pitchFamily="18" charset="0"/>
                <a:cs typeface="Times New Roman" panose="02020603050405020304" pitchFamily="18" charset="0"/>
              </a:rPr>
              <a:t>and the implemented searching function in the data access layer searches for the sub-string of the search parameter in the database and fetches the details.</a:t>
            </a:r>
          </a:p>
          <a:p>
            <a:r>
              <a:rPr lang="en-US" sz="2400" dirty="0">
                <a:latin typeface="Times New Roman" panose="02020603050405020304" pitchFamily="18" charset="0"/>
                <a:cs typeface="Times New Roman" panose="02020603050405020304" pitchFamily="18" charset="0"/>
              </a:rPr>
              <a:t>The search parameter in the course list can be either </a:t>
            </a:r>
            <a:r>
              <a:rPr lang="en-US" sz="2400" dirty="0" smtClean="0">
                <a:latin typeface="Times New Roman" panose="02020603050405020304" pitchFamily="18" charset="0"/>
                <a:cs typeface="Times New Roman" panose="02020603050405020304" pitchFamily="18" charset="0"/>
              </a:rPr>
              <a:t>Course Id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Course’s name </a:t>
            </a:r>
            <a:r>
              <a:rPr lang="en-US" sz="2400" dirty="0">
                <a:latin typeface="Times New Roman" panose="02020603050405020304" pitchFamily="18" charset="0"/>
                <a:cs typeface="Times New Roman" panose="02020603050405020304" pitchFamily="18" charset="0"/>
              </a:rPr>
              <a:t>and the search is done in similar manner.</a:t>
            </a:r>
          </a:p>
          <a:p>
            <a:r>
              <a:rPr lang="en-US" sz="2400" dirty="0">
                <a:latin typeface="Times New Roman" panose="02020603050405020304" pitchFamily="18" charset="0"/>
                <a:cs typeface="Times New Roman" panose="02020603050405020304" pitchFamily="18" charset="0"/>
              </a:rPr>
              <a:t>The filter in the </a:t>
            </a:r>
            <a:r>
              <a:rPr lang="en-US" sz="2400" dirty="0" smtClean="0">
                <a:latin typeface="Times New Roman" panose="02020603050405020304" pitchFamily="18" charset="0"/>
                <a:cs typeface="Times New Roman" panose="02020603050405020304" pitchFamily="18" charset="0"/>
              </a:rPr>
              <a:t>User list is </a:t>
            </a:r>
            <a:r>
              <a:rPr lang="en-US" sz="2400" dirty="0">
                <a:latin typeface="Times New Roman" panose="02020603050405020304" pitchFamily="18" charset="0"/>
                <a:cs typeface="Times New Roman" panose="02020603050405020304" pitchFamily="18" charset="0"/>
              </a:rPr>
              <a:t>done using </a:t>
            </a:r>
            <a:r>
              <a:rPr lang="en-US" sz="2400" dirty="0" smtClean="0">
                <a:latin typeface="Times New Roman" panose="02020603050405020304" pitchFamily="18" charset="0"/>
                <a:cs typeface="Times New Roman" panose="02020603050405020304" pitchFamily="18" charset="0"/>
              </a:rPr>
              <a:t>the User Id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User’s name </a:t>
            </a:r>
            <a:r>
              <a:rPr lang="en-US" sz="2400" dirty="0">
                <a:latin typeface="Times New Roman" panose="02020603050405020304" pitchFamily="18" charset="0"/>
                <a:cs typeface="Times New Roman" panose="02020603050405020304" pitchFamily="18" charset="0"/>
              </a:rPr>
              <a:t>in both ascending as well as descending order.</a:t>
            </a:r>
          </a:p>
          <a:p>
            <a:r>
              <a:rPr lang="en-US" sz="2400" dirty="0">
                <a:latin typeface="Times New Roman" panose="02020603050405020304" pitchFamily="18" charset="0"/>
                <a:cs typeface="Times New Roman" panose="02020603050405020304" pitchFamily="18" charset="0"/>
              </a:rPr>
              <a:t>The filter in the </a:t>
            </a:r>
            <a:r>
              <a:rPr lang="en-US" sz="2400" dirty="0" smtClean="0">
                <a:latin typeface="Times New Roman" panose="02020603050405020304" pitchFamily="18" charset="0"/>
                <a:cs typeface="Times New Roman" panose="02020603050405020304" pitchFamily="18" charset="0"/>
              </a:rPr>
              <a:t>Course list </a:t>
            </a:r>
            <a:r>
              <a:rPr lang="en-US" sz="2400" dirty="0">
                <a:latin typeface="Times New Roman" panose="02020603050405020304" pitchFamily="18" charset="0"/>
                <a:cs typeface="Times New Roman" panose="02020603050405020304" pitchFamily="18" charset="0"/>
              </a:rPr>
              <a:t>can be done using </a:t>
            </a:r>
            <a:r>
              <a:rPr lang="en-US" sz="2400" dirty="0" smtClean="0">
                <a:latin typeface="Times New Roman" panose="02020603050405020304" pitchFamily="18" charset="0"/>
                <a:cs typeface="Times New Roman" panose="02020603050405020304" pitchFamily="18" charset="0"/>
              </a:rPr>
              <a:t>Course Id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Course name </a:t>
            </a:r>
            <a:r>
              <a:rPr lang="en-US" sz="2400" dirty="0">
                <a:latin typeface="Times New Roman" panose="02020603050405020304" pitchFamily="18" charset="0"/>
                <a:cs typeface="Times New Roman" panose="02020603050405020304" pitchFamily="18" charset="0"/>
              </a:rPr>
              <a:t>in both ascending as well as descending order.</a:t>
            </a: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89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0017" y="1972491"/>
            <a:ext cx="5380246" cy="21553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2" y="1972491"/>
            <a:ext cx="5081452" cy="3513909"/>
          </a:xfrm>
          <a:prstGeom prst="rect">
            <a:avLst/>
          </a:prstGeom>
        </p:spPr>
      </p:pic>
      <p:sp>
        <p:nvSpPr>
          <p:cNvPr id="6" name="TextBox 5"/>
          <p:cNvSpPr txBox="1"/>
          <p:nvPr/>
        </p:nvSpPr>
        <p:spPr>
          <a:xfrm>
            <a:off x="2011299" y="5857703"/>
            <a:ext cx="22606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a:t>
            </a:r>
            <a:r>
              <a:rPr lang="en-US" sz="1400" dirty="0" smtClean="0">
                <a:latin typeface="Times New Roman" panose="02020603050405020304" pitchFamily="18" charset="0"/>
                <a:cs typeface="Times New Roman" panose="02020603050405020304" pitchFamily="18" charset="0"/>
              </a:rPr>
              <a:t>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7.7 Filtering </a:t>
            </a:r>
            <a:r>
              <a:rPr lang="en-US" sz="1400" dirty="0">
                <a:latin typeface="Times New Roman" panose="02020603050405020304" pitchFamily="18" charset="0"/>
                <a:cs typeface="Times New Roman" panose="02020603050405020304" pitchFamily="18" charset="0"/>
              </a:rPr>
              <a:t>the user list</a:t>
            </a:r>
          </a:p>
        </p:txBody>
      </p:sp>
      <p:sp>
        <p:nvSpPr>
          <p:cNvPr id="7" name="TextBox 6"/>
          <p:cNvSpPr txBox="1"/>
          <p:nvPr/>
        </p:nvSpPr>
        <p:spPr>
          <a:xfrm>
            <a:off x="7133558" y="5857703"/>
            <a:ext cx="41531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a:t>
            </a:r>
            <a:r>
              <a:rPr lang="en-US" sz="1400" dirty="0" smtClean="0">
                <a:latin typeface="Times New Roman" panose="02020603050405020304" pitchFamily="18" charset="0"/>
                <a:cs typeface="Times New Roman" panose="02020603050405020304" pitchFamily="18" charset="0"/>
              </a:rPr>
              <a:t>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7.8 </a:t>
            </a:r>
            <a:r>
              <a:rPr lang="en-US" sz="1400" dirty="0">
                <a:latin typeface="Times New Roman" panose="02020603050405020304" pitchFamily="18" charset="0"/>
                <a:cs typeface="Times New Roman" panose="02020603050405020304" pitchFamily="18" charset="0"/>
              </a:rPr>
              <a:t>C</a:t>
            </a:r>
            <a:r>
              <a:rPr lang="en-US" sz="1400" dirty="0" smtClean="0">
                <a:latin typeface="Times New Roman" panose="02020603050405020304" pitchFamily="18" charset="0"/>
                <a:cs typeface="Times New Roman" panose="02020603050405020304" pitchFamily="18" charset="0"/>
              </a:rPr>
              <a:t>ourse </a:t>
            </a:r>
            <a:r>
              <a:rPr lang="en-US" sz="1400" dirty="0">
                <a:latin typeface="Times New Roman" panose="02020603050405020304" pitchFamily="18" charset="0"/>
                <a:cs typeface="Times New Roman" panose="02020603050405020304" pitchFamily="18" charset="0"/>
              </a:rPr>
              <a:t>details fetched using search parameter</a:t>
            </a:r>
          </a:p>
        </p:txBody>
      </p:sp>
    </p:spTree>
    <p:extLst>
      <p:ext uri="{BB962C8B-B14F-4D97-AF65-F5344CB8AC3E}">
        <p14:creationId xmlns:p14="http://schemas.microsoft.com/office/powerpoint/2010/main" val="202899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5976" y="3030582"/>
            <a:ext cx="4767943" cy="769441"/>
          </a:xfrm>
          <a:prstGeom prst="rect">
            <a:avLst/>
          </a:prstGeom>
          <a:noFill/>
        </p:spPr>
        <p:txBody>
          <a:bodyPr wrap="square" rtlCol="0">
            <a:spAutoFit/>
          </a:bodyPr>
          <a:lstStyle/>
          <a:p>
            <a:pPr algn="ctr"/>
            <a:r>
              <a:rPr lang="en-US" sz="4400" dirty="0" smtClean="0">
                <a:latin typeface="Times New Roman" panose="02020603050405020304" pitchFamily="18" charset="0"/>
                <a:cs typeface="Times New Roman" panose="02020603050405020304" pitchFamily="18" charset="0"/>
              </a:rPr>
              <a:t>Thank You</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10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1048601"/>
          <p:cNvSpPr>
            <a:spLocks noGrp="1"/>
          </p:cNvSpPr>
          <p:nvPr>
            <p:ph idx="1"/>
          </p:nvPr>
        </p:nvSpPr>
        <p:spPr>
          <a:xfrm>
            <a:off x="568325" y="1465262"/>
            <a:ext cx="10648950" cy="5032375"/>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342900" lvl="0" indent="-342900" algn="l" fontAlgn="base">
              <a:lnSpc>
                <a:spcPct val="150000"/>
              </a:lnSpc>
              <a:spcBef>
                <a:spcPts val="1000"/>
              </a:spcBef>
              <a:spcAft>
                <a:spcPct val="0"/>
              </a:spcAft>
              <a:buSzPct val="100000"/>
              <a:buFontTx/>
              <a:buAutoNum type="arabicPeriod"/>
            </a:pPr>
            <a:r>
              <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Abstract</a:t>
            </a:r>
          </a:p>
          <a:p>
            <a:pPr marL="342900" lvl="0" indent="-342900" algn="l" fontAlgn="base">
              <a:lnSpc>
                <a:spcPct val="150000"/>
              </a:lnSpc>
              <a:spcBef>
                <a:spcPts val="1000"/>
              </a:spcBef>
              <a:spcAft>
                <a:spcPct val="0"/>
              </a:spcAft>
              <a:buSzPct val="100000"/>
              <a:buFontTx/>
              <a:buAutoNum type="arabicPeriod"/>
            </a:pPr>
            <a:r>
              <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Introduction</a:t>
            </a:r>
          </a:p>
          <a:p>
            <a:pPr marL="342900" lvl="0" indent="-342900" algn="l" fontAlgn="base">
              <a:lnSpc>
                <a:spcPct val="150000"/>
              </a:lnSpc>
              <a:spcBef>
                <a:spcPts val="1000"/>
              </a:spcBef>
              <a:spcAft>
                <a:spcPct val="0"/>
              </a:spcAft>
              <a:buSzPct val="100000"/>
              <a:buFontTx/>
              <a:buAutoNum type="arabicPeriod"/>
            </a:pPr>
            <a:r>
              <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Problem Definition</a:t>
            </a:r>
          </a:p>
          <a:p>
            <a:pPr marL="342900" lvl="0" indent="-342900" algn="l" fontAlgn="base" latinLnBrk="1">
              <a:lnSpc>
                <a:spcPct val="150000"/>
              </a:lnSpc>
              <a:spcBef>
                <a:spcPts val="1000"/>
              </a:spcBef>
              <a:spcAft>
                <a:spcPct val="0"/>
              </a:spcAft>
              <a:buSzPct val="100000"/>
              <a:buFontTx/>
              <a:buAutoNum type="arabicPeriod"/>
            </a:pPr>
            <a:r>
              <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Solution Strate</a:t>
            </a:r>
            <a:r>
              <a:rPr lang="en-US" altLang="en"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gy</a:t>
            </a:r>
            <a:endParaRPr lang="zh-CN" altLang="en-US" sz="2400" dirty="0">
              <a:latin typeface="Times New Roman" panose="02020603050405020304" pitchFamily="18" charset="0"/>
              <a:cs typeface="Times New Roman" panose="02020603050405020304" pitchFamily="18" charset="0"/>
            </a:endParaRPr>
          </a:p>
          <a:p>
            <a:pPr marL="342900" lvl="0" indent="-342900" algn="l" fontAlgn="base" latinLnBrk="1">
              <a:lnSpc>
                <a:spcPct val="150000"/>
              </a:lnSpc>
              <a:spcBef>
                <a:spcPts val="1000"/>
              </a:spcBef>
              <a:spcAft>
                <a:spcPct val="0"/>
              </a:spcAft>
              <a:buSzPct val="100000"/>
              <a:buFontTx/>
              <a:buAutoNum type="arabicPeriod"/>
            </a:pPr>
            <a:r>
              <a:rPr lang="en-IN"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rPr>
              <a:t>Progress</a:t>
            </a:r>
            <a:endParaRPr lang="en-US" altLang="en-US" sz="2400" u="none" baseline="0" dirty="0">
              <a:solidFill>
                <a:srgbClr val="000000"/>
              </a:solidFill>
              <a:latin typeface="Times New Roman" panose="02020603050405020304" pitchFamily="18" charset="0"/>
              <a:ea typeface="Times New Roman" pitchFamily="18" charset="0"/>
              <a:cs typeface="Times New Roman" panose="02020603050405020304" pitchFamily="18" charset="0"/>
              <a:sym typeface="Calibri" pitchFamily="34" charset="0"/>
            </a:endParaRPr>
          </a:p>
          <a:p>
            <a:pPr marL="342900" lvl="0" indent="-342900" algn="l" fontAlgn="base">
              <a:lnSpc>
                <a:spcPct val="90000"/>
              </a:lnSpc>
              <a:spcBef>
                <a:spcPts val="1000"/>
              </a:spcBef>
              <a:spcAft>
                <a:spcPct val="0"/>
              </a:spcAft>
              <a:buSzPct val="100000"/>
              <a:buFont typeface="Arial" pitchFamily="34" charset="0"/>
              <a:buChar char="•"/>
            </a:pPr>
            <a:endParaRPr lang="en-IN" altLang="en-US" u="none" baseline="0" dirty="0">
              <a:solidFill>
                <a:srgbClr val="000000"/>
              </a:solidFill>
              <a:latin typeface="Calibri" pitchFamily="34" charset="0"/>
              <a:sym typeface="Calibri" pitchFamily="34" charset="0"/>
            </a:endParaRPr>
          </a:p>
        </p:txBody>
      </p:sp>
      <p:sp>
        <p:nvSpPr>
          <p:cNvPr id="1048603" name="Title 1048602"/>
          <p:cNvSpPr>
            <a:spLocks noGrp="1"/>
          </p:cNvSpPr>
          <p:nvPr>
            <p:ph type="title"/>
          </p:nvPr>
        </p:nvSpPr>
        <p:spPr>
          <a:xfrm>
            <a:off x="568325" y="465137"/>
            <a:ext cx="10515600" cy="481012"/>
          </a:xfrm>
          <a:prstGeom prst="rect">
            <a:avLst/>
          </a:prstGeom>
          <a:noFill/>
          <a:ln>
            <a:noFill/>
          </a:ln>
        </p:spPr>
        <p:txBody>
          <a:bodyPr vert="horz" lIns="91440" tIns="45720" rIns="91440" bIns="45720" anchor="ctr">
            <a:spAutoFit/>
          </a:bodyP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fontAlgn="base" latinLnBrk="1">
              <a:lnSpc>
                <a:spcPct val="90000"/>
              </a:lnSpc>
              <a:spcBef>
                <a:spcPct val="0"/>
              </a:spcBef>
              <a:spcAft>
                <a:spcPct val="0"/>
              </a:spcAft>
              <a:buFontTx/>
              <a:buNone/>
            </a:pPr>
            <a:r>
              <a:rPr lang="en-US" altLang="en-US" sz="2800" b="1" u="none" baseline="0" dirty="0" smtClean="0">
                <a:solidFill>
                  <a:srgbClr val="000000"/>
                </a:solidFill>
                <a:latin typeface="Times New Roman" pitchFamily="18" charset="0"/>
                <a:ea typeface="Times New Roman" pitchFamily="18" charset="0"/>
                <a:sym typeface="Calibri" pitchFamily="34" charset="0"/>
              </a:rPr>
              <a:t>1. CONTENT</a:t>
            </a:r>
            <a:endParaRPr lang="en-US" altLang="en-US" sz="2800" b="1" u="none" baseline="0" dirty="0">
              <a:solidFill>
                <a:srgbClr val="000000"/>
              </a:solidFill>
              <a:latin typeface="Times New Roman" pitchFamily="18" charset="0"/>
              <a:ea typeface="Times New Roman" pitchFamily="18" charset="0"/>
              <a:sym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xfrm>
            <a:off x="244475" y="115887"/>
            <a:ext cx="11577638" cy="811212"/>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u="none" baseline="0" dirty="0" smtClean="0">
                <a:solidFill>
                  <a:srgbClr val="000000"/>
                </a:solidFill>
                <a:latin typeface="Times New Roman" pitchFamily="18" charset="0"/>
                <a:ea typeface="SimSun" pitchFamily="2" charset="-122"/>
                <a:sym typeface="Calibri" pitchFamily="34" charset="0"/>
              </a:rPr>
              <a:t>2. ABSTRACT</a:t>
            </a:r>
            <a:endParaRPr lang="en-US" altLang="zh-CN" sz="2800" b="1" u="none" baseline="0" dirty="0">
              <a:solidFill>
                <a:srgbClr val="000000"/>
              </a:solidFill>
              <a:latin typeface="Times New Roman" pitchFamily="18" charset="0"/>
              <a:ea typeface="SimSun" pitchFamily="2" charset="-122"/>
              <a:sym typeface="Calibri" pitchFamily="34" charset="0"/>
            </a:endParaRPr>
          </a:p>
        </p:txBody>
      </p:sp>
      <p:sp>
        <p:nvSpPr>
          <p:cNvPr id="1048605" name="Content Placeholder 1048604"/>
          <p:cNvSpPr>
            <a:spLocks noGrp="1"/>
          </p:cNvSpPr>
          <p:nvPr>
            <p:ph idx="1"/>
          </p:nvPr>
        </p:nvSpPr>
        <p:spPr>
          <a:xfrm>
            <a:off x="244475" y="1371600"/>
            <a:ext cx="11577638" cy="5254625"/>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228600" lvl="0" indent="-228600" algn="just" eaLnBrk="1" fontAlgn="base" latinLnBrk="1" hangingPunct="1">
              <a:lnSpc>
                <a:spcPct val="90000"/>
              </a:lnSpc>
              <a:spcBef>
                <a:spcPts val="1000"/>
              </a:spcBef>
              <a:spcAft>
                <a:spcPct val="0"/>
              </a:spcAft>
              <a:buSzPct val="100000"/>
              <a:buFont typeface="Wingdings" pitchFamily="2" charset="2"/>
              <a:buChar char="Ø"/>
            </a:pPr>
            <a:endParaRPr lang="en-US" altLang="zh-CN" sz="2400" u="none" baseline="0" dirty="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100000"/>
              </a:lnSpc>
              <a:spcBef>
                <a:spcPts val="1000"/>
              </a:spcBef>
              <a:spcAft>
                <a:spcPct val="0"/>
              </a:spcAft>
              <a:buSzPct val="100000"/>
              <a:buFont typeface="Wingdings" pitchFamily="2" charset="2"/>
              <a:buChar char="Ø"/>
            </a:pPr>
            <a:r>
              <a:rPr lang="en-US" altLang="en-US" sz="2400" u="none" baseline="0" dirty="0">
                <a:solidFill>
                  <a:srgbClr val="000000"/>
                </a:solidFill>
                <a:latin typeface="Times New Roman" pitchFamily="18" charset="0"/>
                <a:ea typeface="SimSun" pitchFamily="2" charset="-122"/>
                <a:sym typeface="Calibri" pitchFamily="34" charset="0"/>
              </a:rPr>
              <a:t> Web based applications are programs that are accessed over a network connection using HTTP</a:t>
            </a:r>
            <a:r>
              <a:rPr lang="en-US" altLang="en-US" sz="2400" u="none" baseline="0" dirty="0" smtClean="0">
                <a:solidFill>
                  <a:srgbClr val="000000"/>
                </a:solidFill>
                <a:latin typeface="Times New Roman" pitchFamily="18" charset="0"/>
                <a:ea typeface="SimSun" pitchFamily="2" charset="-122"/>
                <a:sym typeface="Calibri" pitchFamily="34" charset="0"/>
              </a:rPr>
              <a:t>.</a:t>
            </a:r>
            <a:endParaRPr lang="en-US" altLang="zh-CN" sz="2400" u="none" baseline="0" dirty="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100000"/>
              </a:lnSpc>
              <a:spcBef>
                <a:spcPts val="1000"/>
              </a:spcBef>
              <a:spcAft>
                <a:spcPct val="0"/>
              </a:spcAft>
              <a:buSzPct val="100000"/>
              <a:buFont typeface="Wingdings" pitchFamily="2" charset="2"/>
              <a:buChar char="Ø"/>
            </a:pPr>
            <a:r>
              <a:rPr lang="en-US" altLang="en-US" sz="2400" u="none" baseline="0" dirty="0">
                <a:solidFill>
                  <a:srgbClr val="000000"/>
                </a:solidFill>
                <a:latin typeface="Times New Roman" pitchFamily="18" charset="0"/>
                <a:ea typeface="SimSun" pitchFamily="2" charset="-122"/>
                <a:sym typeface="Calibri" pitchFamily="34" charset="0"/>
              </a:rPr>
              <a:t>  Companies these days use online platform to train employees in various courses that employees are subjected to use when deployed to a project</a:t>
            </a:r>
            <a:r>
              <a:rPr lang="en-US" altLang="en-US" sz="2400" u="none" baseline="0" dirty="0" smtClean="0">
                <a:solidFill>
                  <a:srgbClr val="000000"/>
                </a:solidFill>
                <a:latin typeface="Times New Roman" pitchFamily="18" charset="0"/>
                <a:ea typeface="SimSun" pitchFamily="2" charset="-122"/>
                <a:sym typeface="Calibri" pitchFamily="34" charset="0"/>
              </a:rPr>
              <a:t>.</a:t>
            </a:r>
            <a:endParaRPr lang="en-US" altLang="zh-CN" sz="2400" u="none" baseline="0" dirty="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100000"/>
              </a:lnSpc>
              <a:spcBef>
                <a:spcPts val="1000"/>
              </a:spcBef>
              <a:spcAft>
                <a:spcPct val="0"/>
              </a:spcAft>
              <a:buSzPct val="100000"/>
              <a:buFont typeface="Wingdings" pitchFamily="2" charset="2"/>
              <a:buChar char="Ø"/>
            </a:pPr>
            <a:r>
              <a:rPr lang="en-US" altLang="en-US" sz="2400" u="none" baseline="0" dirty="0">
                <a:solidFill>
                  <a:srgbClr val="000000"/>
                </a:solidFill>
                <a:latin typeface="Times New Roman" pitchFamily="18" charset="0"/>
                <a:ea typeface="SimSun" pitchFamily="2" charset="-122"/>
                <a:sym typeface="Calibri" pitchFamily="34" charset="0"/>
              </a:rPr>
              <a:t> The training and performance assessment of each employee  is to be done online</a:t>
            </a:r>
            <a:r>
              <a:rPr lang="en-US" altLang="en-US" sz="2400" u="none" baseline="0" dirty="0" smtClean="0">
                <a:solidFill>
                  <a:srgbClr val="000000"/>
                </a:solidFill>
                <a:latin typeface="Times New Roman" pitchFamily="18" charset="0"/>
                <a:ea typeface="SimSun" pitchFamily="2" charset="-122"/>
                <a:sym typeface="Calibri" pitchFamily="34" charset="0"/>
              </a:rPr>
              <a:t>.</a:t>
            </a:r>
            <a:endParaRPr lang="en-US" altLang="zh-CN" sz="2400" u="none" baseline="0" dirty="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100000"/>
              </a:lnSpc>
              <a:spcBef>
                <a:spcPts val="1000"/>
              </a:spcBef>
              <a:spcAft>
                <a:spcPct val="0"/>
              </a:spcAft>
              <a:buSzPct val="100000"/>
              <a:buFont typeface="Wingdings" pitchFamily="2" charset="2"/>
              <a:buChar char="Ø"/>
            </a:pPr>
            <a:r>
              <a:rPr lang="en-US" altLang="en-US" sz="2400" u="none" baseline="0" dirty="0">
                <a:solidFill>
                  <a:srgbClr val="000000"/>
                </a:solidFill>
                <a:latin typeface="Times New Roman" pitchFamily="18" charset="0"/>
                <a:ea typeface="SimSun" pitchFamily="2" charset="-122"/>
                <a:sym typeface="Calibri" pitchFamily="34" charset="0"/>
              </a:rPr>
              <a:t> </a:t>
            </a:r>
            <a:r>
              <a:rPr lang="en-US" altLang="en-US" sz="2400" dirty="0" smtClean="0">
                <a:latin typeface="Times New Roman" pitchFamily="18" charset="0"/>
                <a:ea typeface="SimSun" pitchFamily="2" charset="-122"/>
                <a:sym typeface="Calibri" pitchFamily="34" charset="0"/>
              </a:rPr>
              <a:t>Technology</a:t>
            </a:r>
            <a:r>
              <a:rPr lang="en-US" altLang="en-US" sz="2400" u="none" baseline="0" dirty="0" smtClean="0">
                <a:solidFill>
                  <a:srgbClr val="000000"/>
                </a:solidFill>
                <a:latin typeface="Times New Roman" pitchFamily="18" charset="0"/>
                <a:ea typeface="SimSun" pitchFamily="2" charset="-122"/>
                <a:sym typeface="Calibri" pitchFamily="34" charset="0"/>
              </a:rPr>
              <a:t>: </a:t>
            </a:r>
            <a:r>
              <a:rPr lang="en-US" altLang="en-US" sz="2400" u="none" baseline="0" dirty="0">
                <a:solidFill>
                  <a:srgbClr val="000000"/>
                </a:solidFill>
                <a:latin typeface="Times New Roman" pitchFamily="18" charset="0"/>
                <a:ea typeface="SimSun" pitchFamily="2" charset="-122"/>
                <a:sym typeface="Calibri" pitchFamily="34" charset="0"/>
              </a:rPr>
              <a:t>Visual Studio 2017, SQL Server 2016, Angular CLI, </a:t>
            </a:r>
            <a:r>
              <a:rPr lang="en-US" altLang="en-US" sz="2400" u="none" baseline="0" dirty="0" smtClean="0">
                <a:solidFill>
                  <a:srgbClr val="000000"/>
                </a:solidFill>
                <a:latin typeface="Times New Roman" pitchFamily="18" charset="0"/>
                <a:ea typeface="SimSun" pitchFamily="2" charset="-122"/>
                <a:sym typeface="Calibri" pitchFamily="34" charset="0"/>
              </a:rPr>
              <a:t>Node.js</a:t>
            </a:r>
            <a:endParaRPr lang="en-US" altLang="en-US" sz="2400" u="none" baseline="0" dirty="0">
              <a:solidFill>
                <a:srgbClr val="000000"/>
              </a:solidFill>
              <a:latin typeface="Times New Roman" pitchFamily="18" charset="0"/>
              <a:ea typeface="SimSun" pitchFamily="2" charset="-122"/>
              <a:sym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048590"/>
          <p:cNvSpPr>
            <a:spLocks noGrp="1"/>
          </p:cNvSpPr>
          <p:nvPr>
            <p:ph type="title"/>
          </p:nvPr>
        </p:nvSpPr>
        <p:spPr>
          <a:xfrm>
            <a:off x="322262" y="92075"/>
            <a:ext cx="11031538" cy="1041400"/>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u="none" baseline="0" dirty="0" smtClean="0">
                <a:solidFill>
                  <a:srgbClr val="000000"/>
                </a:solidFill>
                <a:latin typeface="Times New Roman" pitchFamily="18" charset="0"/>
                <a:ea typeface="SimSun" pitchFamily="2" charset="-122"/>
                <a:sym typeface="Calibri" pitchFamily="34" charset="0"/>
              </a:rPr>
              <a:t>3. INTRODUCTION</a:t>
            </a:r>
            <a:endParaRPr lang="en-US" altLang="zh-CN" sz="2800" b="1" u="none" baseline="0" dirty="0">
              <a:solidFill>
                <a:srgbClr val="000000"/>
              </a:solidFill>
              <a:latin typeface="Times New Roman" pitchFamily="18" charset="0"/>
              <a:ea typeface="SimSun" pitchFamily="2" charset="-122"/>
              <a:sym typeface="Calibri" pitchFamily="34" charset="0"/>
            </a:endParaRPr>
          </a:p>
        </p:txBody>
      </p:sp>
      <p:sp>
        <p:nvSpPr>
          <p:cNvPr id="1048592" name="Content Placeholder 1048591"/>
          <p:cNvSpPr>
            <a:spLocks noGrp="1"/>
          </p:cNvSpPr>
          <p:nvPr>
            <p:ph idx="1"/>
          </p:nvPr>
        </p:nvSpPr>
        <p:spPr>
          <a:xfrm>
            <a:off x="322262" y="1262062"/>
            <a:ext cx="11031538" cy="4914900"/>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algn="just" latinLnBrk="1">
              <a:lnSpc>
                <a:spcPct val="100000"/>
              </a:lnSpc>
              <a:buSzPct val="100000"/>
            </a:pPr>
            <a:r>
              <a:rPr lang="en-US" altLang="en-US" sz="2400" u="none" baseline="0" dirty="0" smtClean="0">
                <a:solidFill>
                  <a:srgbClr val="000000"/>
                </a:solidFill>
                <a:latin typeface="Times New Roman" pitchFamily="18" charset="0"/>
                <a:sym typeface="Calibri" pitchFamily="34" charset="0"/>
              </a:rPr>
              <a:t>A </a:t>
            </a:r>
            <a:r>
              <a:rPr lang="en-US" altLang="en-US" sz="2400" u="none" baseline="0" dirty="0">
                <a:solidFill>
                  <a:srgbClr val="000000"/>
                </a:solidFill>
                <a:latin typeface="Times New Roman" pitchFamily="18" charset="0"/>
                <a:sym typeface="Calibri" pitchFamily="34" charset="0"/>
              </a:rPr>
              <a:t>web based application deals with online training program for employees of the company. </a:t>
            </a:r>
          </a:p>
          <a:p>
            <a:pPr marL="228600" lvl="0" indent="-228600" algn="just" eaLnBrk="1" fontAlgn="base" latinLnBrk="1" hangingPunct="1">
              <a:lnSpc>
                <a:spcPct val="100000"/>
              </a:lnSpc>
              <a:spcBef>
                <a:spcPts val="1000"/>
              </a:spcBef>
              <a:spcAft>
                <a:spcPct val="0"/>
              </a:spcAft>
              <a:buSzPct val="100000"/>
              <a:buFont typeface="Arial" pitchFamily="34" charset="0"/>
              <a:buChar char="•"/>
            </a:pPr>
            <a:r>
              <a:rPr lang="en-US" altLang="en-US" sz="2400" u="none" baseline="0" dirty="0" smtClean="0">
                <a:solidFill>
                  <a:srgbClr val="000000"/>
                </a:solidFill>
                <a:latin typeface="Times New Roman" pitchFamily="18" charset="0"/>
                <a:sym typeface="Calibri" pitchFamily="34" charset="0"/>
              </a:rPr>
              <a:t>The </a:t>
            </a:r>
            <a:r>
              <a:rPr lang="en-US" altLang="en-US" sz="2400" u="none" baseline="0" dirty="0">
                <a:solidFill>
                  <a:srgbClr val="000000"/>
                </a:solidFill>
                <a:latin typeface="Times New Roman" pitchFamily="18" charset="0"/>
                <a:sym typeface="Calibri" pitchFamily="34" charset="0"/>
              </a:rPr>
              <a:t>application basically lists out the courses available and time in which the courses has to be completed. </a:t>
            </a:r>
          </a:p>
          <a:p>
            <a:pPr marL="228600" lvl="0" indent="-228600" algn="just" eaLnBrk="1" fontAlgn="base" latinLnBrk="1" hangingPunct="1">
              <a:lnSpc>
                <a:spcPct val="100000"/>
              </a:lnSpc>
              <a:spcBef>
                <a:spcPts val="1000"/>
              </a:spcBef>
              <a:spcAft>
                <a:spcPct val="0"/>
              </a:spcAft>
              <a:buSzPct val="100000"/>
              <a:buFont typeface="Arial" pitchFamily="34" charset="0"/>
              <a:buChar char="•"/>
            </a:pPr>
            <a:r>
              <a:rPr lang="en-US" altLang="en-US" sz="2400" u="none" baseline="0" dirty="0">
                <a:solidFill>
                  <a:srgbClr val="000000"/>
                </a:solidFill>
                <a:latin typeface="Times New Roman" pitchFamily="18" charset="0"/>
                <a:sym typeface="Calibri" pitchFamily="34" charset="0"/>
              </a:rPr>
              <a:t>It even makes the task of the company easier to review the courses and the training done by the employees. </a:t>
            </a:r>
          </a:p>
          <a:p>
            <a:pPr marL="228600" lvl="0" indent="-228600" algn="just" eaLnBrk="1" fontAlgn="base" latinLnBrk="1" hangingPunct="1">
              <a:lnSpc>
                <a:spcPct val="100000"/>
              </a:lnSpc>
              <a:spcBef>
                <a:spcPts val="1000"/>
              </a:spcBef>
              <a:spcAft>
                <a:spcPct val="0"/>
              </a:spcAft>
              <a:buSzPct val="100000"/>
              <a:buFont typeface="Arial" pitchFamily="34" charset="0"/>
              <a:buChar char="•"/>
            </a:pPr>
            <a:r>
              <a:rPr lang="en-US" altLang="en-US" sz="2400" u="none" baseline="0" dirty="0">
                <a:solidFill>
                  <a:srgbClr val="000000"/>
                </a:solidFill>
                <a:latin typeface="Times New Roman" pitchFamily="18" charset="0"/>
                <a:sym typeface="Calibri" pitchFamily="34" charset="0"/>
              </a:rPr>
              <a:t>The company can assess the performance of each employee by conducting online exam for the course.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048588"/>
          <p:cNvSpPr>
            <a:spLocks noGrp="1"/>
          </p:cNvSpPr>
          <p:nvPr>
            <p:ph type="title"/>
          </p:nvPr>
        </p:nvSpPr>
        <p:spPr>
          <a:xfrm>
            <a:off x="282575" y="260350"/>
            <a:ext cx="11707812" cy="977900"/>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u="none" baseline="0" dirty="0" smtClean="0">
                <a:solidFill>
                  <a:srgbClr val="000000"/>
                </a:solidFill>
                <a:latin typeface="Times New Roman" pitchFamily="18" charset="0"/>
                <a:ea typeface="SimSun" pitchFamily="2" charset="-122"/>
                <a:sym typeface="Calibri" pitchFamily="34" charset="0"/>
              </a:rPr>
              <a:t>4. PROBLEM </a:t>
            </a:r>
            <a:r>
              <a:rPr lang="en-US" altLang="zh-CN" sz="2800" b="1" u="none" baseline="0" dirty="0">
                <a:solidFill>
                  <a:srgbClr val="000000"/>
                </a:solidFill>
                <a:latin typeface="Times New Roman" pitchFamily="18" charset="0"/>
                <a:ea typeface="SimSun" pitchFamily="2" charset="-122"/>
                <a:sym typeface="Calibri" pitchFamily="34" charset="0"/>
              </a:rPr>
              <a:t>DEFIN</a:t>
            </a:r>
            <a:r>
              <a:rPr lang="en-US" altLang="en" sz="2800" b="1" u="none" baseline="0" dirty="0">
                <a:solidFill>
                  <a:srgbClr val="000000"/>
                </a:solidFill>
                <a:latin typeface="Times New Roman" pitchFamily="18" charset="0"/>
                <a:ea typeface="SimSun" pitchFamily="2" charset="-122"/>
                <a:sym typeface="Calibri" pitchFamily="34" charset="0"/>
              </a:rPr>
              <a:t>I</a:t>
            </a:r>
            <a:r>
              <a:rPr lang="en-US" altLang="zh-CN" sz="2800" b="1" u="none" baseline="0" dirty="0">
                <a:solidFill>
                  <a:srgbClr val="000000"/>
                </a:solidFill>
                <a:latin typeface="Times New Roman" pitchFamily="18" charset="0"/>
                <a:ea typeface="SimSun" pitchFamily="2" charset="-122"/>
                <a:sym typeface="Calibri" pitchFamily="34" charset="0"/>
              </a:rPr>
              <a:t>TION</a:t>
            </a:r>
            <a:endParaRPr lang="zh-CN" altLang="en-US" dirty="0"/>
          </a:p>
        </p:txBody>
      </p:sp>
      <p:sp>
        <p:nvSpPr>
          <p:cNvPr id="1048590" name="Content Placeholder 1048589"/>
          <p:cNvSpPr>
            <a:spLocks noGrp="1"/>
          </p:cNvSpPr>
          <p:nvPr>
            <p:ph idx="1"/>
          </p:nvPr>
        </p:nvSpPr>
        <p:spPr>
          <a:xfrm>
            <a:off x="282575" y="1493837"/>
            <a:ext cx="11526248" cy="5126037"/>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The project is to develop an E-learning system for an employee.</a:t>
            </a:r>
            <a:endParaRPr lang="zh-CN" altLang="en-US" dirty="0">
              <a:latin typeface="Times New Roman" panose="02020603050405020304" pitchFamily="18" charset="0"/>
              <a:cs typeface="Times New Roman" panose="02020603050405020304" pitchFamily="18" charset="0"/>
            </a:endParaRPr>
          </a:p>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 sz="2400" u="none" baseline="0" dirty="0" smtClean="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In </a:t>
            </a: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the present context providing a training and making employee project ready is a tedious task and involves time and resource</a:t>
            </a:r>
            <a:r>
              <a:rPr lang="en-US" altLang="en" sz="2400" u="none" baseline="0" dirty="0" smtClean="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a:t>
            </a:r>
            <a:endParaRPr lang="zh-CN" altLang="en-US" dirty="0">
              <a:latin typeface="Times New Roman" panose="02020603050405020304" pitchFamily="18" charset="0"/>
              <a:cs typeface="Times New Roman" panose="02020603050405020304" pitchFamily="18" charset="0"/>
            </a:endParaRPr>
          </a:p>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The process of evaluation of assessment and course review is required but is not available.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048586"/>
          <p:cNvSpPr>
            <a:spLocks noGrp="1"/>
          </p:cNvSpPr>
          <p:nvPr>
            <p:ph type="title"/>
          </p:nvPr>
        </p:nvSpPr>
        <p:spPr>
          <a:xfrm>
            <a:off x="322262" y="115887"/>
            <a:ext cx="11436350" cy="1146175"/>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u="none" baseline="0" dirty="0" smtClean="0">
                <a:solidFill>
                  <a:srgbClr val="000000"/>
                </a:solidFill>
                <a:latin typeface="Times New Roman" pitchFamily="18" charset="0"/>
                <a:ea typeface="SimSun" pitchFamily="2" charset="-122"/>
                <a:sym typeface="Calibri" pitchFamily="34" charset="0"/>
              </a:rPr>
              <a:t>5. SOLUTION </a:t>
            </a:r>
            <a:r>
              <a:rPr lang="en-US" altLang="zh-CN" sz="2800" b="1" u="none" baseline="0" dirty="0">
                <a:solidFill>
                  <a:srgbClr val="000000"/>
                </a:solidFill>
                <a:latin typeface="Times New Roman" pitchFamily="18" charset="0"/>
                <a:ea typeface="SimSun" pitchFamily="2" charset="-122"/>
                <a:sym typeface="Calibri" pitchFamily="34" charset="0"/>
              </a:rPr>
              <a:t>STRATEGY</a:t>
            </a:r>
          </a:p>
        </p:txBody>
      </p:sp>
      <p:sp>
        <p:nvSpPr>
          <p:cNvPr id="1048588" name="Content Placeholder 1048587"/>
          <p:cNvSpPr>
            <a:spLocks noGrp="1"/>
          </p:cNvSpPr>
          <p:nvPr>
            <p:ph idx="1"/>
          </p:nvPr>
        </p:nvSpPr>
        <p:spPr>
          <a:xfrm>
            <a:off x="322261" y="1262062"/>
            <a:ext cx="11436350" cy="5499100"/>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lvl="0" algn="just" eaLnBrk="1" fontAlgn="base" latinLnBrk="1" hangingPunct="1">
              <a:lnSpc>
                <a:spcPct val="150000"/>
              </a:lnSpc>
              <a:spcBef>
                <a:spcPts val="1000"/>
              </a:spcBef>
              <a:spcAft>
                <a:spcPct val="0"/>
              </a:spcAft>
            </a:pP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A database is maintained involving entities and relationships between them </a:t>
            </a:r>
            <a:endParaRPr lang="zh-CN" altLang="en-US" dirty="0">
              <a:latin typeface="Times New Roman" panose="02020603050405020304" pitchFamily="18" charset="0"/>
              <a:cs typeface="Times New Roman" panose="02020603050405020304" pitchFamily="18" charset="0"/>
            </a:endParaRPr>
          </a:p>
          <a:p>
            <a:pPr lvl="0" algn="just" eaLnBrk="1" fontAlgn="base" latinLnBrk="1" hangingPunct="1">
              <a:lnSpc>
                <a:spcPct val="150000"/>
              </a:lnSpc>
              <a:spcBef>
                <a:spcPts val="1000"/>
              </a:spcBef>
              <a:spcAft>
                <a:spcPct val="0"/>
              </a:spcAft>
            </a:pPr>
            <a:r>
              <a:rPr lang="en-US" altLang="en" sz="2400" u="none" baseline="0" dirty="0" smtClean="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The </a:t>
            </a: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data is fetched from and into the database using entity framework and web services. </a:t>
            </a:r>
            <a:endParaRPr lang="zh-CN" altLang="en-US" dirty="0">
              <a:latin typeface="Times New Roman" panose="02020603050405020304" pitchFamily="18" charset="0"/>
              <a:cs typeface="Times New Roman" panose="02020603050405020304" pitchFamily="18" charset="0"/>
            </a:endParaRPr>
          </a:p>
          <a:p>
            <a:pPr lvl="0" algn="just" eaLnBrk="1" fontAlgn="base" latinLnBrk="1" hangingPunct="1">
              <a:lnSpc>
                <a:spcPct val="150000"/>
              </a:lnSpc>
              <a:spcBef>
                <a:spcPts val="1000"/>
              </a:spcBef>
              <a:spcAft>
                <a:spcPct val="0"/>
              </a:spcAft>
            </a:pPr>
            <a:r>
              <a:rPr lang="en-US" altLang="en" sz="2400" u="none" baseline="0" dirty="0" smtClean="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Angular </a:t>
            </a:r>
            <a:r>
              <a:rPr lang="en-US" altLang="en" sz="2400" u="none" baseline="0" dirty="0">
                <a:solidFill>
                  <a:srgbClr val="000000"/>
                </a:solidFill>
                <a:latin typeface="Times New Roman" panose="02020603050405020304" pitchFamily="18" charset="0"/>
                <a:ea typeface="SimSun" pitchFamily="2" charset="-122"/>
                <a:cs typeface="Times New Roman" panose="02020603050405020304" pitchFamily="18" charset="0"/>
                <a:sym typeface="Calibri" pitchFamily="34" charset="0"/>
              </a:rPr>
              <a:t>framework is used to build the single page application. </a:t>
            </a:r>
            <a:endParaRPr lang="zh-CN" altLang="en-US" dirty="0">
              <a:latin typeface="Times New Roman" panose="02020603050405020304" pitchFamily="18" charset="0"/>
              <a:cs typeface="Times New Roman" panose="02020603050405020304" pitchFamily="18" charset="0"/>
            </a:endParaRPr>
          </a:p>
          <a:p>
            <a:pPr marL="228600" lvl="0" indent="-228600" algn="l" eaLnBrk="1" fontAlgn="base" latinLnBrk="1" hangingPunct="1">
              <a:lnSpc>
                <a:spcPct val="90000"/>
              </a:lnSpc>
              <a:spcBef>
                <a:spcPts val="1000"/>
              </a:spcBef>
              <a:spcAft>
                <a:spcPct val="0"/>
              </a:spcAft>
              <a:buSzPct val="100000"/>
              <a:buFont typeface="Arial" pitchFamily="34" charset="0"/>
              <a:buChar char="•"/>
            </a:pPr>
            <a:endParaRPr lang="en-US" altLang="zh-CN" sz="2400" u="none" baseline="0" dirty="0">
              <a:solidFill>
                <a:srgbClr val="000000"/>
              </a:solidFill>
              <a:latin typeface="Times New Roman" pitchFamily="18" charset="0"/>
              <a:ea typeface="SimSun" pitchFamily="2" charset="-122"/>
              <a:sym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lstStyle/>
          <a:p>
            <a:pPr algn="ctr"/>
            <a:r>
              <a:rPr lang="en-US" sz="2800" b="1" dirty="0" smtClean="0">
                <a:latin typeface="Times New Roman" panose="02020603050405020304" pitchFamily="18" charset="0"/>
                <a:cs typeface="Times New Roman" panose="02020603050405020304" pitchFamily="18" charset="0"/>
              </a:rPr>
              <a:t>6. DATABASE DIAGRAM</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991" y="1214846"/>
            <a:ext cx="8934016" cy="4735517"/>
          </a:xfrm>
          <a:prstGeom prst="rect">
            <a:avLst/>
          </a:prstGeom>
        </p:spPr>
      </p:pic>
      <p:sp>
        <p:nvSpPr>
          <p:cNvPr id="4" name="TextBox 3"/>
          <p:cNvSpPr txBox="1"/>
          <p:nvPr/>
        </p:nvSpPr>
        <p:spPr>
          <a:xfrm>
            <a:off x="5074726" y="6233850"/>
            <a:ext cx="2042547" cy="307777"/>
          </a:xfrm>
          <a:prstGeom prst="rect">
            <a:avLst/>
          </a:prstGeom>
          <a:noFill/>
        </p:spPr>
        <p:txBody>
          <a:bodyPr wrap="none" rtlCol="0">
            <a:spAutoFit/>
          </a:bodyPr>
          <a:lstStyle/>
          <a:p>
            <a:r>
              <a:rPr lang="en-US" sz="1400" dirty="0" smtClean="0"/>
              <a:t>Fig 6.1 Database Diagram</a:t>
            </a:r>
            <a:endParaRPr lang="en-US" sz="1400" dirty="0"/>
          </a:p>
        </p:txBody>
      </p:sp>
    </p:spTree>
    <p:extLst>
      <p:ext uri="{BB962C8B-B14F-4D97-AF65-F5344CB8AC3E}">
        <p14:creationId xmlns:p14="http://schemas.microsoft.com/office/powerpoint/2010/main" val="18079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lstStyle/>
          <a:p>
            <a:pPr algn="ctr"/>
            <a:r>
              <a:rPr lang="en-US" sz="2800" b="1" dirty="0" smtClean="0">
                <a:latin typeface="Times New Roman" panose="02020603050405020304" pitchFamily="18" charset="0"/>
                <a:cs typeface="Times New Roman" panose="02020603050405020304" pitchFamily="18" charset="0"/>
              </a:rPr>
              <a:t>7. PROGRESS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3223"/>
            <a:ext cx="10515600" cy="4883740"/>
          </a:xfrm>
        </p:spPr>
        <p:txBody>
          <a:bodyPr/>
          <a:lstStyle/>
          <a:p>
            <a:pPr marL="0" indent="0">
              <a:buNone/>
            </a:pPr>
            <a:r>
              <a:rPr lang="en-US" sz="2400" dirty="0">
                <a:latin typeface="Times New Roman" panose="02020603050405020304" pitchFamily="18" charset="0"/>
                <a:cs typeface="Times New Roman" panose="02020603050405020304" pitchFamily="18" charset="0"/>
              </a:rPr>
              <a:t>As of now eight out of fourteen modules have been completed and their implementation  are listed below:</a:t>
            </a:r>
          </a:p>
          <a:p>
            <a:pPr marL="0" indent="0">
              <a:buNone/>
            </a:pP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Registration and Login:</a:t>
            </a: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it is an intra-</a:t>
            </a:r>
            <a:r>
              <a:rPr lang="en-US" sz="2400" dirty="0" err="1">
                <a:latin typeface="Times New Roman" panose="02020603050405020304" pitchFamily="18" charset="0"/>
                <a:cs typeface="Times New Roman" panose="02020603050405020304" pitchFamily="18" charset="0"/>
              </a:rPr>
              <a:t>Elearning</a:t>
            </a:r>
            <a:r>
              <a:rPr lang="en-US" sz="2400" dirty="0">
                <a:latin typeface="Times New Roman" panose="02020603050405020304" pitchFamily="18" charset="0"/>
                <a:cs typeface="Times New Roman" panose="02020603050405020304" pitchFamily="18" charset="0"/>
              </a:rPr>
              <a:t> site within an organization, only admin is authorized to register a </a:t>
            </a:r>
            <a:r>
              <a:rPr lang="en-US" sz="2400" dirty="0" smtClean="0">
                <a:latin typeface="Times New Roman" panose="02020603050405020304" pitchFamily="18" charset="0"/>
                <a:cs typeface="Times New Roman" panose="02020603050405020304" pitchFamily="18" charset="0"/>
              </a:rPr>
              <a:t>user </a:t>
            </a:r>
            <a:r>
              <a:rPr lang="en-US" sz="2400" dirty="0">
                <a:latin typeface="Times New Roman" panose="02020603050405020304" pitchFamily="18" charset="0"/>
                <a:cs typeface="Times New Roman" panose="02020603050405020304" pitchFamily="18" charset="0"/>
              </a:rPr>
              <a:t>and then the users can login.</a:t>
            </a:r>
          </a:p>
          <a:p>
            <a:r>
              <a:rPr lang="en-US" sz="2400" dirty="0">
                <a:latin typeface="Times New Roman" panose="02020603050405020304" pitchFamily="18" charset="0"/>
                <a:cs typeface="Times New Roman" panose="02020603050405020304" pitchFamily="18" charset="0"/>
              </a:rPr>
              <a:t>The registration form filled is posted to the database by passing the data from the service method of the angular to the API method of web service and then to then the register method of the data access layer.</a:t>
            </a:r>
          </a:p>
          <a:p>
            <a:r>
              <a:rPr lang="en-US" sz="2400" dirty="0">
                <a:latin typeface="Times New Roman" panose="02020603050405020304" pitchFamily="18" charset="0"/>
                <a:cs typeface="Times New Roman" panose="02020603050405020304" pitchFamily="18" charset="0"/>
              </a:rPr>
              <a:t>For login, the user details are fetched in similar manner and then validated with the user entry to redirect to the home page based on the roles thus, role based login.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18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948" y="1497038"/>
            <a:ext cx="5460274" cy="37542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46" y="1497037"/>
            <a:ext cx="5525589" cy="2121374"/>
          </a:xfrm>
          <a:prstGeom prst="rect">
            <a:avLst/>
          </a:prstGeom>
        </p:spPr>
      </p:pic>
      <p:sp>
        <p:nvSpPr>
          <p:cNvPr id="6" name="TextBox 5"/>
          <p:cNvSpPr txBox="1"/>
          <p:nvPr/>
        </p:nvSpPr>
        <p:spPr>
          <a:xfrm>
            <a:off x="2194559" y="5669280"/>
            <a:ext cx="2076995" cy="3052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Fig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7.1 </a:t>
            </a:r>
            <a:r>
              <a:rPr lang="en-US" sz="1400" dirty="0">
                <a:latin typeface="Times New Roman" panose="02020603050405020304" pitchFamily="18" charset="0"/>
                <a:cs typeface="Times New Roman" panose="02020603050405020304" pitchFamily="18" charset="0"/>
              </a:rPr>
              <a:t>Registration page</a:t>
            </a:r>
          </a:p>
        </p:txBody>
      </p:sp>
      <p:sp>
        <p:nvSpPr>
          <p:cNvPr id="7" name="TextBox 6"/>
          <p:cNvSpPr txBox="1"/>
          <p:nvPr/>
        </p:nvSpPr>
        <p:spPr>
          <a:xfrm>
            <a:off x="8412480" y="5666767"/>
            <a:ext cx="164592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7.2  </a:t>
            </a:r>
            <a:r>
              <a:rPr lang="en-US" sz="1400" dirty="0">
                <a:latin typeface="Times New Roman" panose="02020603050405020304" pitchFamily="18" charset="0"/>
                <a:cs typeface="Times New Roman" panose="02020603050405020304" pitchFamily="18" charset="0"/>
              </a:rPr>
              <a:t>Login page</a:t>
            </a:r>
          </a:p>
        </p:txBody>
      </p:sp>
    </p:spTree>
    <p:extLst>
      <p:ext uri="{BB962C8B-B14F-4D97-AF65-F5344CB8AC3E}">
        <p14:creationId xmlns:p14="http://schemas.microsoft.com/office/powerpoint/2010/main" val="2761307323"/>
      </p:ext>
    </p:extLst>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733</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宋体</vt:lpstr>
      <vt:lpstr>宋体</vt:lpstr>
      <vt:lpstr>Arial</vt:lpstr>
      <vt:lpstr>Calibri</vt:lpstr>
      <vt:lpstr>Calibri Light</vt:lpstr>
      <vt:lpstr>Times New Roman</vt:lpstr>
      <vt:lpstr>Wingdings</vt:lpstr>
      <vt:lpstr>Office 主题</vt:lpstr>
      <vt:lpstr>PowerPoint Presentation</vt:lpstr>
      <vt:lpstr>1. CONTENT</vt:lpstr>
      <vt:lpstr>2. ABSTRACT</vt:lpstr>
      <vt:lpstr>3. INTRODUCTION</vt:lpstr>
      <vt:lpstr>4. PROBLEM DEFINITION</vt:lpstr>
      <vt:lpstr>5. SOLUTION STRATEGY</vt:lpstr>
      <vt:lpstr>6. DATABASE DIAGRAM</vt:lpstr>
      <vt:lpstr>7. PROGRESS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DOCUMENTS CLASSIFICATION</dc:title>
  <dc:creator>VS GrG</dc:creator>
  <cp:lastModifiedBy>Arijeet Acharyya</cp:lastModifiedBy>
  <cp:revision>24</cp:revision>
  <dcterms:created xsi:type="dcterms:W3CDTF">2019-02-18T21:14:32Z</dcterms:created>
  <dcterms:modified xsi:type="dcterms:W3CDTF">2019-05-09T10:47:07Z</dcterms:modified>
</cp:coreProperties>
</file>