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72" r:id="rId5"/>
    <p:sldId id="304" r:id="rId6"/>
    <p:sldId id="299" r:id="rId7"/>
    <p:sldId id="298" r:id="rId8"/>
    <p:sldId id="301" r:id="rId9"/>
    <p:sldId id="307" r:id="rId10"/>
    <p:sldId id="303" r:id="rId11"/>
    <p:sldId id="308" r:id="rId12"/>
    <p:sldId id="310" r:id="rId13"/>
    <p:sldId id="305" r:id="rId14"/>
    <p:sldId id="278" r:id="rId15"/>
    <p:sldId id="295" r:id="rId16"/>
    <p:sldId id="294"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6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E58F9-7D18-4A36-8A6C-EA3B4469AB0A}"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F0158-B099-47D1-BCE2-1DB7A398E2CE}" type="slidenum">
              <a:rPr lang="en-US" smtClean="0"/>
              <a:t>‹#›</a:t>
            </a:fld>
            <a:endParaRPr lang="en-US"/>
          </a:p>
        </p:txBody>
      </p:sp>
    </p:spTree>
    <p:extLst>
      <p:ext uri="{BB962C8B-B14F-4D97-AF65-F5344CB8AC3E}">
        <p14:creationId xmlns:p14="http://schemas.microsoft.com/office/powerpoint/2010/main" val="768472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E2AC721-205B-436D-8308-B479D051B20D}" type="datetime1">
              <a:rPr lang="en-US" smtClean="0"/>
              <a:t>4/27/21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TEAM SRS</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1CF17-1C40-4EE8-89F4-D23850E8EA33}" type="datetime1">
              <a:rPr lang="en-US" smtClean="0"/>
              <a:t>4/27/21</a:t>
            </a:fld>
            <a:endParaRPr lang="en-US" dirty="0"/>
          </a:p>
        </p:txBody>
      </p:sp>
      <p:sp>
        <p:nvSpPr>
          <p:cNvPr id="5" name="Footer Placeholder 4"/>
          <p:cNvSpPr>
            <a:spLocks noGrp="1"/>
          </p:cNvSpPr>
          <p:nvPr>
            <p:ph type="ftr" sz="quarter" idx="11"/>
          </p:nvPr>
        </p:nvSpPr>
        <p:spPr/>
        <p:txBody>
          <a:bodyPr/>
          <a:lstStyle/>
          <a:p>
            <a:r>
              <a:rPr lang="en-US"/>
              <a:t>TEAM SRS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6043D-76A5-48FD-ABD3-B1BE7C95BED2}" type="datetime1">
              <a:rPr lang="en-US" smtClean="0"/>
              <a:t>4/27/21</a:t>
            </a:fld>
            <a:endParaRPr lang="en-US" dirty="0"/>
          </a:p>
        </p:txBody>
      </p:sp>
      <p:sp>
        <p:nvSpPr>
          <p:cNvPr id="5" name="Footer Placeholder 4"/>
          <p:cNvSpPr>
            <a:spLocks noGrp="1"/>
          </p:cNvSpPr>
          <p:nvPr>
            <p:ph type="ftr" sz="quarter" idx="11"/>
          </p:nvPr>
        </p:nvSpPr>
        <p:spPr/>
        <p:txBody>
          <a:bodyPr/>
          <a:lstStyle/>
          <a:p>
            <a:r>
              <a:rPr lang="en-US"/>
              <a:t>TEAM SRS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82545-F6C2-4060-8AC4-2AA210AB7CB5}" type="datetime1">
              <a:rPr lang="en-US" smtClean="0"/>
              <a:t>4/27/21</a:t>
            </a:fld>
            <a:endParaRPr lang="en-US" dirty="0"/>
          </a:p>
        </p:txBody>
      </p:sp>
      <p:sp>
        <p:nvSpPr>
          <p:cNvPr id="5" name="Footer Placeholder 4"/>
          <p:cNvSpPr>
            <a:spLocks noGrp="1"/>
          </p:cNvSpPr>
          <p:nvPr>
            <p:ph type="ftr" sz="quarter" idx="11"/>
          </p:nvPr>
        </p:nvSpPr>
        <p:spPr/>
        <p:txBody>
          <a:bodyPr/>
          <a:lstStyle/>
          <a:p>
            <a:r>
              <a:rPr lang="en-US"/>
              <a:t>TEAM SRS</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62EED6D-D8A4-4F8A-B2EA-2849AA01DC6D}" type="datetime1">
              <a:rPr lang="en-US" smtClean="0"/>
              <a:t>4/27/21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TEAM SRS</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C1A737-4647-4DF4-BF1C-ED4F3E7BACE5}" type="datetime1">
              <a:rPr lang="en-US" smtClean="0"/>
              <a:t>4/27/21</a:t>
            </a:fld>
            <a:endParaRPr lang="en-US" dirty="0"/>
          </a:p>
        </p:txBody>
      </p:sp>
      <p:sp>
        <p:nvSpPr>
          <p:cNvPr id="6" name="Footer Placeholder 5"/>
          <p:cNvSpPr>
            <a:spLocks noGrp="1"/>
          </p:cNvSpPr>
          <p:nvPr>
            <p:ph type="ftr" sz="quarter" idx="11"/>
          </p:nvPr>
        </p:nvSpPr>
        <p:spPr/>
        <p:txBody>
          <a:bodyPr/>
          <a:lstStyle/>
          <a:p>
            <a:r>
              <a:rPr lang="en-US"/>
              <a:t>TEAM SRS</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4EC949-CF8F-46E9-8D3C-A0612CD6FC36}" type="datetime1">
              <a:rPr lang="en-US" smtClean="0"/>
              <a:t>4/27/21</a:t>
            </a:fld>
            <a:endParaRPr lang="en-US" dirty="0"/>
          </a:p>
        </p:txBody>
      </p:sp>
      <p:sp>
        <p:nvSpPr>
          <p:cNvPr id="8" name="Footer Placeholder 7"/>
          <p:cNvSpPr>
            <a:spLocks noGrp="1"/>
          </p:cNvSpPr>
          <p:nvPr>
            <p:ph type="ftr" sz="quarter" idx="11"/>
          </p:nvPr>
        </p:nvSpPr>
        <p:spPr/>
        <p:txBody>
          <a:bodyPr/>
          <a:lstStyle/>
          <a:p>
            <a:r>
              <a:rPr lang="en-US"/>
              <a:t>TEAM SRS</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A6C998-E136-47D7-A738-540BA8DAC977}" type="datetime1">
              <a:rPr lang="en-US" smtClean="0"/>
              <a:t>4/27/21</a:t>
            </a:fld>
            <a:endParaRPr lang="en-US" dirty="0"/>
          </a:p>
        </p:txBody>
      </p:sp>
      <p:sp>
        <p:nvSpPr>
          <p:cNvPr id="4" name="Footer Placeholder 3"/>
          <p:cNvSpPr>
            <a:spLocks noGrp="1"/>
          </p:cNvSpPr>
          <p:nvPr>
            <p:ph type="ftr" sz="quarter" idx="11"/>
          </p:nvPr>
        </p:nvSpPr>
        <p:spPr/>
        <p:txBody>
          <a:bodyPr/>
          <a:lstStyle/>
          <a:p>
            <a:r>
              <a:rPr lang="en-US"/>
              <a:t>TEAM SRS</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B418E-624F-4261-9A04-AEC2F531A7F1}" type="datetime1">
              <a:rPr lang="en-US" smtClean="0"/>
              <a:t>4/27/21</a:t>
            </a:fld>
            <a:endParaRPr lang="en-US" dirty="0"/>
          </a:p>
        </p:txBody>
      </p:sp>
      <p:sp>
        <p:nvSpPr>
          <p:cNvPr id="3" name="Footer Placeholder 2"/>
          <p:cNvSpPr>
            <a:spLocks noGrp="1"/>
          </p:cNvSpPr>
          <p:nvPr>
            <p:ph type="ftr" sz="quarter" idx="11"/>
          </p:nvPr>
        </p:nvSpPr>
        <p:spPr/>
        <p:txBody>
          <a:bodyPr/>
          <a:lstStyle/>
          <a:p>
            <a:r>
              <a:rPr lang="en-US"/>
              <a:t>TEAM SRS</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82AE09B-5015-4877-ACC0-4EDE5575CD21}" type="datetime1">
              <a:rPr lang="en-US" smtClean="0"/>
              <a:t>4/27/21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TEAM SRS</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485FED0-E9F2-48B2-A1D1-E0562375260E}" type="datetime1">
              <a:rPr lang="en-US" smtClean="0"/>
              <a:t>4/27/21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TEAM SRS</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710F38E-3334-45B6-BF03-584C686BD471}" type="datetime1">
              <a:rPr lang="en-US" smtClean="0"/>
              <a:t>4/27/21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TEAM SRS</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descr="&#10;&#10;Description generated with high confidence">
            <a:extLst>
              <a:ext uri="{FF2B5EF4-FFF2-40B4-BE49-F238E27FC236}">
                <a16:creationId xmlns:a16="http://schemas.microsoft.com/office/drawing/2014/main" id="{52FCA5CD-B47C-4BF6-A1C2-D26EF2FBE604}"/>
              </a:ext>
            </a:extLst>
          </p:cNvPr>
          <p:cNvPicPr>
            <a:picLocks noChangeAspect="1"/>
          </p:cNvPicPr>
          <p:nvPr/>
        </p:nvPicPr>
        <p:blipFill rotWithShape="1">
          <a:blip r:embed="rId2"/>
          <a:srcRect l="4018"/>
          <a:stretch/>
        </p:blipFill>
        <p:spPr>
          <a:xfrm>
            <a:off x="20" y="-54591"/>
            <a:ext cx="12191980" cy="6859300"/>
          </a:xfrm>
          <a:prstGeom prst="rect">
            <a:avLst/>
          </a:prstGeom>
        </p:spPr>
      </p:pic>
      <p:sp>
        <p:nvSpPr>
          <p:cNvPr id="35" name="Rectangle 34">
            <a:extLst>
              <a:ext uri="{FF2B5EF4-FFF2-40B4-BE49-F238E27FC236}">
                <a16:creationId xmlns:a16="http://schemas.microsoft.com/office/drawing/2014/main" id="{EF1A96B9-F717-4812-9DB0-C99D99462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60" y="1137137"/>
            <a:ext cx="9867482" cy="457032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a16="http://schemas.microsoft.com/office/drawing/2014/main" id="{226038F9-8CE0-4A41-9EF0-3A27023DE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9" name="Freeform 6">
            <a:extLst>
              <a:ext uri="{FF2B5EF4-FFF2-40B4-BE49-F238E27FC236}">
                <a16:creationId xmlns:a16="http://schemas.microsoft.com/office/drawing/2014/main" id="{BB5C5996-5C1E-4768-90AE-87BED835C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51343E0-8A43-4727-B1E3-DC5FE55BD0AF}"/>
              </a:ext>
            </a:extLst>
          </p:cNvPr>
          <p:cNvSpPr>
            <a:spLocks noGrp="1"/>
          </p:cNvSpPr>
          <p:nvPr>
            <p:ph type="ctrTitle"/>
          </p:nvPr>
        </p:nvSpPr>
        <p:spPr>
          <a:xfrm>
            <a:off x="1915128" y="1788454"/>
            <a:ext cx="8361229" cy="2098226"/>
          </a:xfrm>
        </p:spPr>
        <p:txBody>
          <a:bodyPr>
            <a:normAutofit/>
          </a:bodyPr>
          <a:lstStyle/>
          <a:p>
            <a:r>
              <a:rPr lang="en-US" dirty="0"/>
              <a:t>Health care services</a:t>
            </a:r>
          </a:p>
        </p:txBody>
      </p:sp>
      <p:sp>
        <p:nvSpPr>
          <p:cNvPr id="3" name="Subtitle 2">
            <a:extLst>
              <a:ext uri="{FF2B5EF4-FFF2-40B4-BE49-F238E27FC236}">
                <a16:creationId xmlns:a16="http://schemas.microsoft.com/office/drawing/2014/main" id="{635CE610-E831-4BA0-A2B8-4C3FBC949223}"/>
              </a:ext>
            </a:extLst>
          </p:cNvPr>
          <p:cNvSpPr>
            <a:spLocks noGrp="1"/>
          </p:cNvSpPr>
          <p:nvPr>
            <p:ph type="subTitle" idx="1"/>
          </p:nvPr>
        </p:nvSpPr>
        <p:spPr>
          <a:xfrm>
            <a:off x="2679906" y="3956279"/>
            <a:ext cx="6831673" cy="1086237"/>
          </a:xfrm>
        </p:spPr>
        <p:txBody>
          <a:bodyPr>
            <a:normAutofit/>
          </a:bodyPr>
          <a:lstStyle/>
          <a:p>
            <a:pPr>
              <a:spcAft>
                <a:spcPts val="600"/>
              </a:spcAft>
            </a:pPr>
            <a:r>
              <a:rPr lang="en-US" dirty="0"/>
              <a:t>HOSPITAL-NGO Services Database</a:t>
            </a:r>
          </a:p>
        </p:txBody>
      </p:sp>
      <p:sp>
        <p:nvSpPr>
          <p:cNvPr id="8" name="Footer Placeholder 7">
            <a:extLst>
              <a:ext uri="{FF2B5EF4-FFF2-40B4-BE49-F238E27FC236}">
                <a16:creationId xmlns:a16="http://schemas.microsoft.com/office/drawing/2014/main" id="{59757C46-E954-4508-BA15-37DB3148DF8C}"/>
              </a:ext>
            </a:extLst>
          </p:cNvPr>
          <p:cNvSpPr>
            <a:spLocks noGrp="1"/>
          </p:cNvSpPr>
          <p:nvPr>
            <p:ph type="ftr" sz="quarter" idx="11"/>
          </p:nvPr>
        </p:nvSpPr>
        <p:spPr>
          <a:xfrm>
            <a:off x="463827" y="4714931"/>
            <a:ext cx="11476382" cy="760087"/>
          </a:xfrm>
        </p:spPr>
        <p:txBody>
          <a:bodyPr>
            <a:normAutofit fontScale="85000" lnSpcReduction="20000"/>
          </a:bodyPr>
          <a:lstStyle/>
          <a:p>
            <a:pPr>
              <a:spcAft>
                <a:spcPts val="600"/>
              </a:spcAft>
            </a:pPr>
            <a:endParaRPr lang="en-US" sz="2800" b="1" dirty="0">
              <a:solidFill>
                <a:schemeClr val="tx1"/>
              </a:solidFill>
            </a:endParaRPr>
          </a:p>
          <a:p>
            <a:pPr>
              <a:spcAft>
                <a:spcPts val="600"/>
              </a:spcAft>
            </a:pPr>
            <a:r>
              <a:rPr lang="en-US" sz="2800" b="1" dirty="0">
                <a:solidFill>
                  <a:schemeClr val="tx1"/>
                </a:solidFill>
              </a:rPr>
              <a:t>ARIJEET BISWAS</a:t>
            </a:r>
          </a:p>
        </p:txBody>
      </p:sp>
      <p:sp>
        <p:nvSpPr>
          <p:cNvPr id="15" name="Date Placeholder 14">
            <a:extLst>
              <a:ext uri="{FF2B5EF4-FFF2-40B4-BE49-F238E27FC236}">
                <a16:creationId xmlns:a16="http://schemas.microsoft.com/office/drawing/2014/main" id="{8A2C43B9-4FC2-476F-9B09-539ED7104075}"/>
              </a:ext>
            </a:extLst>
          </p:cNvPr>
          <p:cNvSpPr>
            <a:spLocks noGrp="1"/>
          </p:cNvSpPr>
          <p:nvPr>
            <p:ph type="dt" sz="half" idx="10"/>
          </p:nvPr>
        </p:nvSpPr>
        <p:spPr/>
        <p:txBody>
          <a:bodyPr/>
          <a:lstStyle/>
          <a:p>
            <a:fld id="{D54F5CC4-F375-4C62-908A-E04CFE98E1FB}" type="datetime1">
              <a:rPr lang="en-US" smtClean="0"/>
              <a:t>4/27/21</a:t>
            </a:fld>
            <a:endParaRPr lang="en-US" dirty="0"/>
          </a:p>
        </p:txBody>
      </p:sp>
      <p:sp>
        <p:nvSpPr>
          <p:cNvPr id="16" name="Slide Number Placeholder 15">
            <a:extLst>
              <a:ext uri="{FF2B5EF4-FFF2-40B4-BE49-F238E27FC236}">
                <a16:creationId xmlns:a16="http://schemas.microsoft.com/office/drawing/2014/main" id="{75C3947F-60EE-4A3C-BAA5-E3EE07FA0D15}"/>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24896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30">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660867" y="4624310"/>
            <a:ext cx="10869750" cy="1237298"/>
          </a:xfrm>
        </p:spPr>
        <p:txBody>
          <a:bodyPr vert="horz" lIns="91440" tIns="45720" rIns="91440" bIns="45720" rtlCol="0" anchor="b">
            <a:normAutofit/>
          </a:bodyPr>
          <a:lstStyle/>
          <a:p>
            <a:pPr algn="ctr"/>
            <a:r>
              <a:rPr lang="en-US" sz="5600" b="1" dirty="0"/>
              <a:t>VIEW</a:t>
            </a:r>
            <a:r>
              <a:rPr lang="en-US" sz="5600" dirty="0"/>
              <a:t>–FOR CONSULTATION HISTORY</a:t>
            </a:r>
          </a:p>
        </p:txBody>
      </p:sp>
      <p:sp>
        <p:nvSpPr>
          <p:cNvPr id="33"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9" name="Picture 8" descr="A close up of text on a white background&#10;&#10;Description generated with very high confidence">
            <a:extLst>
              <a:ext uri="{FF2B5EF4-FFF2-40B4-BE49-F238E27FC236}">
                <a16:creationId xmlns:a16="http://schemas.microsoft.com/office/drawing/2014/main" id="{75DEED2A-CB35-4311-9F4A-DF672BAC7691}"/>
              </a:ext>
            </a:extLst>
          </p:cNvPr>
          <p:cNvPicPr>
            <a:picLocks noChangeAspect="1"/>
          </p:cNvPicPr>
          <p:nvPr/>
        </p:nvPicPr>
        <p:blipFill>
          <a:blip r:embed="rId2"/>
          <a:stretch>
            <a:fillRect/>
          </a:stretch>
        </p:blipFill>
        <p:spPr>
          <a:xfrm>
            <a:off x="956603" y="996392"/>
            <a:ext cx="4408488" cy="3871030"/>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id="{B57C3060-55A7-4F92-AED9-DD288FF51EC4}"/>
              </a:ext>
            </a:extLst>
          </p:cNvPr>
          <p:cNvPicPr>
            <a:picLocks noChangeAspect="1"/>
          </p:cNvPicPr>
          <p:nvPr/>
        </p:nvPicPr>
        <p:blipFill>
          <a:blip r:embed="rId3"/>
          <a:stretch>
            <a:fillRect/>
          </a:stretch>
        </p:blipFill>
        <p:spPr>
          <a:xfrm>
            <a:off x="5568836" y="184429"/>
            <a:ext cx="5666561" cy="3676021"/>
          </a:xfrm>
          <a:prstGeom prst="rect">
            <a:avLst/>
          </a:prstGeom>
        </p:spPr>
      </p:pic>
      <p:sp>
        <p:nvSpPr>
          <p:cNvPr id="35"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a:pPr>
                <a:spcAft>
                  <a:spcPts val="600"/>
                </a:spcAft>
              </a:pPr>
              <a:t>10</a:t>
            </a:fld>
            <a:endParaRPr lang="en-US"/>
          </a:p>
        </p:txBody>
      </p:sp>
    </p:spTree>
    <p:extLst>
      <p:ext uri="{BB962C8B-B14F-4D97-AF65-F5344CB8AC3E}">
        <p14:creationId xmlns:p14="http://schemas.microsoft.com/office/powerpoint/2010/main" val="54884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8" name="Group 2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9" name="Rectangle 3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0" name="Freeform: Shape 3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41" name="Freeform: Shape 3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900037" y="5264539"/>
            <a:ext cx="9969910" cy="939606"/>
          </a:xfrm>
        </p:spPr>
        <p:txBody>
          <a:bodyPr vert="horz" lIns="91440" tIns="45720" rIns="91440" bIns="45720" rtlCol="0" anchor="ctr">
            <a:normAutofit/>
          </a:bodyPr>
          <a:lstStyle/>
          <a:p>
            <a:pPr algn="ctr"/>
            <a:r>
              <a:rPr lang="en-US" sz="2800" b="1" cap="all" dirty="0"/>
              <a:t>FUNCTION – TO FETCH MEDICINE FOR PARTICULAR PATIENT</a:t>
            </a:r>
            <a:endParaRPr lang="en-US" sz="2800" cap="all" dirty="0"/>
          </a:p>
        </p:txBody>
      </p:sp>
      <p:sp>
        <p:nvSpPr>
          <p:cNvPr id="37" name="Rectangle 3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kern="1200" baseline="0">
                <a:solidFill>
                  <a:srgbClr val="FFFFFF"/>
                </a:solidFill>
                <a:latin typeface="+mn-lt"/>
                <a:ea typeface="+mn-ea"/>
                <a:cs typeface="+mn-cs"/>
              </a:rPr>
              <a:pPr>
                <a:spcAft>
                  <a:spcPts val="600"/>
                </a:spcAft>
              </a:pPr>
              <a:t>11</a:t>
            </a:fld>
            <a:endParaRPr lang="en-US" kern="1200" baseline="0">
              <a:solidFill>
                <a:srgbClr val="FFFFFF"/>
              </a:solidFill>
              <a:latin typeface="+mn-lt"/>
              <a:ea typeface="+mn-ea"/>
              <a:cs typeface="+mn-cs"/>
            </a:endParaRPr>
          </a:p>
        </p:txBody>
      </p:sp>
      <p:pic>
        <p:nvPicPr>
          <p:cNvPr id="3" name="Picture 2" descr="A screenshot of a social media post&#10;&#10;Description generated with very high confidence">
            <a:extLst>
              <a:ext uri="{FF2B5EF4-FFF2-40B4-BE49-F238E27FC236}">
                <a16:creationId xmlns:a16="http://schemas.microsoft.com/office/drawing/2014/main" id="{AF907EC9-C363-42C9-A2E7-3BC9CDB263A2}"/>
              </a:ext>
            </a:extLst>
          </p:cNvPr>
          <p:cNvPicPr>
            <a:picLocks noChangeAspect="1"/>
          </p:cNvPicPr>
          <p:nvPr/>
        </p:nvPicPr>
        <p:blipFill>
          <a:blip r:embed="rId2"/>
          <a:stretch>
            <a:fillRect/>
          </a:stretch>
        </p:blipFill>
        <p:spPr>
          <a:xfrm>
            <a:off x="612962" y="622689"/>
            <a:ext cx="10978816" cy="4408488"/>
          </a:xfrm>
          <a:prstGeom prst="rect">
            <a:avLst/>
          </a:prstGeom>
        </p:spPr>
      </p:pic>
    </p:spTree>
    <p:extLst>
      <p:ext uri="{BB962C8B-B14F-4D97-AF65-F5344CB8AC3E}">
        <p14:creationId xmlns:p14="http://schemas.microsoft.com/office/powerpoint/2010/main" val="241551952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8" name="Group 2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9" name="Rectangle 3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40" name="Freeform: Shape 3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41" name="Freeform: Shape 3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1059161" y="5253398"/>
            <a:ext cx="9969910" cy="939606"/>
          </a:xfrm>
        </p:spPr>
        <p:txBody>
          <a:bodyPr vert="horz" lIns="91440" tIns="45720" rIns="91440" bIns="45720" rtlCol="0" anchor="ctr">
            <a:normAutofit/>
          </a:bodyPr>
          <a:lstStyle/>
          <a:p>
            <a:pPr algn="ctr"/>
            <a:r>
              <a:rPr lang="en-US" sz="2800" b="1" cap="all" dirty="0"/>
              <a:t>Trigger TO INSERT OR UPDATE TAX VALUE FOR BILLS </a:t>
            </a:r>
            <a:endParaRPr lang="en-US" sz="2800" cap="all" dirty="0"/>
          </a:p>
        </p:txBody>
      </p:sp>
      <p:sp>
        <p:nvSpPr>
          <p:cNvPr id="37" name="Rectangle 3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ranklin Gothic Book" panose="020B0503020102020204"/>
              <a:ea typeface="+mn-ea"/>
              <a:cs typeface="+mn-cs"/>
            </a:endParaRPr>
          </a:p>
        </p:txBody>
      </p:sp>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69E57DC2-970A-4B3E-BB1C-7A09969E49DF}" type="slidenum">
              <a:rPr kumimoji="0" lang="en-US" sz="1200" b="0" i="0" u="none" strike="noStrike" kern="1200" cap="none" spc="0" normalizeH="0" baseline="0" noProof="0">
                <a:ln>
                  <a:noFill/>
                </a:ln>
                <a:solidFill>
                  <a:srgbClr val="FFFFFF"/>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12</a:t>
            </a:fld>
            <a:endParaRPr kumimoji="0" lang="en-US" sz="12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pic>
        <p:nvPicPr>
          <p:cNvPr id="3" name="Picture 2" descr="A screenshot of a social media post&#10;&#10;Description generated with very high confidence">
            <a:extLst>
              <a:ext uri="{FF2B5EF4-FFF2-40B4-BE49-F238E27FC236}">
                <a16:creationId xmlns:a16="http://schemas.microsoft.com/office/drawing/2014/main" id="{AB9BCD82-E33D-494C-913F-47EFE01A41CF}"/>
              </a:ext>
            </a:extLst>
          </p:cNvPr>
          <p:cNvPicPr>
            <a:picLocks noChangeAspect="1"/>
          </p:cNvPicPr>
          <p:nvPr/>
        </p:nvPicPr>
        <p:blipFill>
          <a:blip r:embed="rId2"/>
          <a:stretch>
            <a:fillRect/>
          </a:stretch>
        </p:blipFill>
        <p:spPr>
          <a:xfrm>
            <a:off x="845524" y="942535"/>
            <a:ext cx="10422697" cy="3754047"/>
          </a:xfrm>
          <a:prstGeom prst="rect">
            <a:avLst/>
          </a:prstGeom>
        </p:spPr>
      </p:pic>
    </p:spTree>
    <p:extLst>
      <p:ext uri="{BB962C8B-B14F-4D97-AF65-F5344CB8AC3E}">
        <p14:creationId xmlns:p14="http://schemas.microsoft.com/office/powerpoint/2010/main" val="172610611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30">
            <a:extLst>
              <a:ext uri="{FF2B5EF4-FFF2-40B4-BE49-F238E27FC236}">
                <a16:creationId xmlns:a16="http://schemas.microsoft.com/office/drawing/2014/main" id="{26EA85A4-38E9-4E5F-98C1-DC84DE0A3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
            <a:extLst>
              <a:ext uri="{FF2B5EF4-FFF2-40B4-BE49-F238E27FC236}">
                <a16:creationId xmlns:a16="http://schemas.microsoft.com/office/drawing/2014/main" id="{0852F2F7-25A7-4AB6-946A-0E98BBEBC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1227823" y="2165196"/>
            <a:ext cx="2325737" cy="1514061"/>
          </a:xfrm>
        </p:spPr>
        <p:txBody>
          <a:bodyPr vert="horz" lIns="91440" tIns="45720" rIns="91440" bIns="45720" rtlCol="0" anchor="b">
            <a:normAutofit fontScale="90000"/>
          </a:bodyPr>
          <a:lstStyle/>
          <a:p>
            <a:r>
              <a:rPr lang="en-US" sz="2800" b="1" cap="all" dirty="0"/>
              <a:t>ENCRYPTION </a:t>
            </a:r>
            <a:br>
              <a:rPr lang="en-US" sz="2800" b="1" cap="all" dirty="0"/>
            </a:br>
            <a:r>
              <a:rPr lang="en-US" sz="2800" b="1" cap="all" dirty="0"/>
              <a:t>SCRIPT-</a:t>
            </a:r>
            <a:br>
              <a:rPr lang="en-US" sz="2800" b="1" cap="all" dirty="0"/>
            </a:br>
            <a:br>
              <a:rPr lang="en-US" sz="2800" b="1" cap="all" dirty="0"/>
            </a:br>
            <a:r>
              <a:rPr lang="en-US" sz="2800" b="1" cap="all" dirty="0"/>
              <a:t>encrypting ssn values</a:t>
            </a:r>
            <a:br>
              <a:rPr lang="en-US" sz="2800" b="1" cap="all" dirty="0"/>
            </a:br>
            <a:endParaRPr lang="en-US" sz="2800" cap="all" dirty="0"/>
          </a:p>
        </p:txBody>
      </p:sp>
      <p:pic>
        <p:nvPicPr>
          <p:cNvPr id="10" name="Picture 9" descr="A close up of a newspaper&#10;&#10;Description generated with high confidence">
            <a:extLst>
              <a:ext uri="{FF2B5EF4-FFF2-40B4-BE49-F238E27FC236}">
                <a16:creationId xmlns:a16="http://schemas.microsoft.com/office/drawing/2014/main" id="{38935F90-E9FE-4514-A6AB-9F15767265C8}"/>
              </a:ext>
            </a:extLst>
          </p:cNvPr>
          <p:cNvPicPr>
            <a:picLocks noChangeAspect="1"/>
          </p:cNvPicPr>
          <p:nvPr/>
        </p:nvPicPr>
        <p:blipFill>
          <a:blip r:embed="rId2"/>
          <a:stretch>
            <a:fillRect/>
          </a:stretch>
        </p:blipFill>
        <p:spPr>
          <a:xfrm>
            <a:off x="2166426" y="4511590"/>
            <a:ext cx="9575002" cy="1851992"/>
          </a:xfrm>
          <a:prstGeom prst="rect">
            <a:avLst/>
          </a:prstGeom>
          <a:ln>
            <a:noFill/>
          </a:ln>
          <a:effectLst/>
        </p:spPr>
      </p:pic>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a:solidFill>
                  <a:srgbClr val="FFFFFF"/>
                </a:solidFill>
              </a:rPr>
              <a:pPr>
                <a:spcAft>
                  <a:spcPts val="600"/>
                </a:spcAft>
              </a:pPr>
              <a:t>13</a:t>
            </a:fld>
            <a:endParaRPr lang="en-US">
              <a:solidFill>
                <a:srgbClr val="FFFFFF"/>
              </a:solidFill>
            </a:endParaRPr>
          </a:p>
        </p:txBody>
      </p:sp>
      <p:pic>
        <p:nvPicPr>
          <p:cNvPr id="12" name="Picture 11" descr="A screenshot of a cell phone&#10;&#10;Description generated with very high confidence">
            <a:extLst>
              <a:ext uri="{FF2B5EF4-FFF2-40B4-BE49-F238E27FC236}">
                <a16:creationId xmlns:a16="http://schemas.microsoft.com/office/drawing/2014/main" id="{08A3338B-4C45-4E01-9EF4-EF01C07D0466}"/>
              </a:ext>
            </a:extLst>
          </p:cNvPr>
          <p:cNvPicPr>
            <a:picLocks noChangeAspect="1"/>
          </p:cNvPicPr>
          <p:nvPr/>
        </p:nvPicPr>
        <p:blipFill>
          <a:blip r:embed="rId3"/>
          <a:stretch>
            <a:fillRect/>
          </a:stretch>
        </p:blipFill>
        <p:spPr>
          <a:xfrm>
            <a:off x="4267200" y="150605"/>
            <a:ext cx="7474228" cy="4210380"/>
          </a:xfrm>
          <a:prstGeom prst="rect">
            <a:avLst/>
          </a:prstGeom>
        </p:spPr>
      </p:pic>
    </p:spTree>
    <p:extLst>
      <p:ext uri="{BB962C8B-B14F-4D97-AF65-F5344CB8AC3E}">
        <p14:creationId xmlns:p14="http://schemas.microsoft.com/office/powerpoint/2010/main" val="374668785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6"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8" name="Rectangle 37">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very high confidence">
            <a:extLst>
              <a:ext uri="{FF2B5EF4-FFF2-40B4-BE49-F238E27FC236}">
                <a16:creationId xmlns:a16="http://schemas.microsoft.com/office/drawing/2014/main" id="{66DAA657-EB86-4BD3-8768-43F51F50F22E}"/>
              </a:ext>
            </a:extLst>
          </p:cNvPr>
          <p:cNvPicPr>
            <a:picLocks noChangeAspect="1"/>
          </p:cNvPicPr>
          <p:nvPr/>
        </p:nvPicPr>
        <p:blipFill>
          <a:blip r:embed="rId2"/>
          <a:stretch>
            <a:fillRect/>
          </a:stretch>
        </p:blipFill>
        <p:spPr>
          <a:xfrm>
            <a:off x="309489" y="247302"/>
            <a:ext cx="7523536" cy="6206083"/>
          </a:xfrm>
          <a:prstGeom prst="rect">
            <a:avLst/>
          </a:prstGeom>
        </p:spPr>
      </p:pic>
      <p:sp>
        <p:nvSpPr>
          <p:cNvPr id="40"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3400" b="1" cap="all"/>
              <a:t>POWER BI REPORT</a:t>
            </a:r>
            <a:r>
              <a:rPr lang="en-US" sz="3400" cap="all"/>
              <a:t>–DASHBOARD for COUNT OF PATIENT PER HOSPITAL </a:t>
            </a:r>
          </a:p>
        </p:txBody>
      </p:sp>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defTabSz="914400">
              <a:spcAft>
                <a:spcPts val="600"/>
              </a:spcAft>
            </a:pPr>
            <a:fld id="{69E57DC2-970A-4B3E-BB1C-7A09969E49DF}" type="slidenum">
              <a:rPr lang="en-US"/>
              <a:pPr defTabSz="914400">
                <a:spcAft>
                  <a:spcPts val="600"/>
                </a:spcAft>
              </a:pPr>
              <a:t>14</a:t>
            </a:fld>
            <a:endParaRPr lang="en-US"/>
          </a:p>
        </p:txBody>
      </p:sp>
    </p:spTree>
    <p:extLst>
      <p:ext uri="{BB962C8B-B14F-4D97-AF65-F5344CB8AC3E}">
        <p14:creationId xmlns:p14="http://schemas.microsoft.com/office/powerpoint/2010/main" val="231381434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6"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7"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9" name="Rectangle 48">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generated with very high confidence">
            <a:extLst>
              <a:ext uri="{FF2B5EF4-FFF2-40B4-BE49-F238E27FC236}">
                <a16:creationId xmlns:a16="http://schemas.microsoft.com/office/drawing/2014/main" id="{DA2572ED-889C-4FAC-B94A-F6F735BEA2A0}"/>
              </a:ext>
            </a:extLst>
          </p:cNvPr>
          <p:cNvPicPr>
            <a:picLocks noChangeAspect="1"/>
          </p:cNvPicPr>
          <p:nvPr/>
        </p:nvPicPr>
        <p:blipFill>
          <a:blip r:embed="rId2"/>
          <a:stretch>
            <a:fillRect/>
          </a:stretch>
        </p:blipFill>
        <p:spPr>
          <a:xfrm>
            <a:off x="196948" y="196948"/>
            <a:ext cx="7636077" cy="6256437"/>
          </a:xfrm>
          <a:prstGeom prst="rect">
            <a:avLst/>
          </a:prstGeom>
        </p:spPr>
      </p:pic>
      <p:sp>
        <p:nvSpPr>
          <p:cNvPr id="51"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3000" b="1" cap="all"/>
              <a:t>POWER BI REPORT</a:t>
            </a:r>
            <a:r>
              <a:rPr lang="en-US" sz="3000" cap="all"/>
              <a:t>–DASHBOARD for DISEASE SUMMARY IN DIFFERENT HOSPITAL</a:t>
            </a:r>
          </a:p>
        </p:txBody>
      </p:sp>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marR="0" lvl="0" indent="0" defTabSz="914400" fontAlgn="auto">
              <a:spcBef>
                <a:spcPts val="0"/>
              </a:spcBef>
              <a:spcAft>
                <a:spcPts val="600"/>
              </a:spcAft>
              <a:buClrTx/>
              <a:buSzTx/>
              <a:buFontTx/>
              <a:buNone/>
              <a:tabLst/>
              <a:defRPr/>
            </a:pPr>
            <a:fld id="{69E57DC2-970A-4B3E-BB1C-7A09969E49DF}" type="slidenum">
              <a:rPr kumimoji="0" lang="en-US" b="0" i="0" u="none" strike="noStrike" cap="none" spc="0" normalizeH="0" noProof="0">
                <a:ln>
                  <a:noFill/>
                </a:ln>
                <a:effectLst/>
                <a:uLnTx/>
                <a:uFillTx/>
              </a:rPr>
              <a:pPr marR="0" lvl="0" indent="0" defTabSz="914400" fontAlgn="auto">
                <a:spcBef>
                  <a:spcPts val="0"/>
                </a:spcBef>
                <a:spcAft>
                  <a:spcPts val="600"/>
                </a:spcAft>
                <a:buClrTx/>
                <a:buSzTx/>
                <a:buFontTx/>
                <a:buNone/>
                <a:tabLst/>
                <a:defRPr/>
              </a:pPr>
              <a:t>15</a:t>
            </a:fld>
            <a:endParaRPr kumimoji="0" lang="en-US" b="0" i="0" u="none" strike="noStrike" cap="none" spc="0" normalizeH="0" noProof="0">
              <a:ln>
                <a:noFill/>
              </a:ln>
              <a:effectLst/>
              <a:uLnTx/>
              <a:uFillTx/>
            </a:endParaRPr>
          </a:p>
        </p:txBody>
      </p:sp>
    </p:spTree>
    <p:extLst>
      <p:ext uri="{BB962C8B-B14F-4D97-AF65-F5344CB8AC3E}">
        <p14:creationId xmlns:p14="http://schemas.microsoft.com/office/powerpoint/2010/main" val="111671950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6"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7"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9" name="Rectangle 48">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generated with very high confidence">
            <a:extLst>
              <a:ext uri="{FF2B5EF4-FFF2-40B4-BE49-F238E27FC236}">
                <a16:creationId xmlns:a16="http://schemas.microsoft.com/office/drawing/2014/main" id="{9AEBB7E2-EDF8-4BA7-8081-4956A283B8D7}"/>
              </a:ext>
            </a:extLst>
          </p:cNvPr>
          <p:cNvPicPr>
            <a:picLocks noChangeAspect="1"/>
          </p:cNvPicPr>
          <p:nvPr/>
        </p:nvPicPr>
        <p:blipFill>
          <a:blip r:embed="rId2"/>
          <a:stretch>
            <a:fillRect/>
          </a:stretch>
        </p:blipFill>
        <p:spPr>
          <a:xfrm>
            <a:off x="66146" y="154745"/>
            <a:ext cx="7833024" cy="6298641"/>
          </a:xfrm>
          <a:prstGeom prst="rect">
            <a:avLst/>
          </a:prstGeom>
        </p:spPr>
      </p:pic>
      <p:sp>
        <p:nvSpPr>
          <p:cNvPr id="51"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3700" b="1" cap="all"/>
              <a:t>POWER BI REPORT</a:t>
            </a:r>
            <a:r>
              <a:rPr lang="en-US" sz="3700" cap="all"/>
              <a:t>–DASHBOARD for HOSPITAL INCOME</a:t>
            </a:r>
          </a:p>
        </p:txBody>
      </p:sp>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marR="0" lvl="0" indent="0" defTabSz="914400" fontAlgn="auto">
              <a:spcBef>
                <a:spcPts val="0"/>
              </a:spcBef>
              <a:spcAft>
                <a:spcPts val="600"/>
              </a:spcAft>
              <a:buClrTx/>
              <a:buSzTx/>
              <a:buFontTx/>
              <a:buNone/>
              <a:tabLst/>
              <a:defRPr/>
            </a:pPr>
            <a:fld id="{69E57DC2-970A-4B3E-BB1C-7A09969E49DF}" type="slidenum">
              <a:rPr kumimoji="0" lang="en-US" b="0" i="0" u="none" strike="noStrike" cap="none" spc="0" normalizeH="0" noProof="0">
                <a:ln>
                  <a:noFill/>
                </a:ln>
                <a:effectLst/>
                <a:uLnTx/>
                <a:uFillTx/>
              </a:rPr>
              <a:pPr marR="0" lvl="0" indent="0" defTabSz="914400" fontAlgn="auto">
                <a:spcBef>
                  <a:spcPts val="0"/>
                </a:spcBef>
                <a:spcAft>
                  <a:spcPts val="600"/>
                </a:spcAft>
                <a:buClrTx/>
                <a:buSzTx/>
                <a:buFontTx/>
                <a:buNone/>
                <a:tabLst/>
                <a:defRPr/>
              </a:pPr>
              <a:t>16</a:t>
            </a:fld>
            <a:endParaRPr kumimoji="0" lang="en-US" b="0" i="0" u="none" strike="noStrike" cap="none" spc="0" normalizeH="0" noProof="0">
              <a:ln>
                <a:noFill/>
              </a:ln>
              <a:effectLst/>
              <a:uLnTx/>
              <a:uFillTx/>
            </a:endParaRPr>
          </a:p>
        </p:txBody>
      </p:sp>
    </p:spTree>
    <p:extLst>
      <p:ext uri="{BB962C8B-B14F-4D97-AF65-F5344CB8AC3E}">
        <p14:creationId xmlns:p14="http://schemas.microsoft.com/office/powerpoint/2010/main" val="3467742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23">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6" name="Picture 5" descr="A close up of a device&#10;&#10;Description generated with high confidence">
            <a:extLst>
              <a:ext uri="{FF2B5EF4-FFF2-40B4-BE49-F238E27FC236}">
                <a16:creationId xmlns:a16="http://schemas.microsoft.com/office/drawing/2014/main" id="{3E223E38-3D91-46B7-82EF-3D4323AF4C59}"/>
              </a:ext>
            </a:extLst>
          </p:cNvPr>
          <p:cNvPicPr>
            <a:picLocks noChangeAspect="1"/>
          </p:cNvPicPr>
          <p:nvPr/>
        </p:nvPicPr>
        <p:blipFill rotWithShape="1">
          <a:blip r:embed="rId2"/>
          <a:srcRect t="9013" b="2038"/>
          <a:stretch/>
        </p:blipFill>
        <p:spPr>
          <a:xfrm>
            <a:off x="20" y="10"/>
            <a:ext cx="12191980" cy="6859300"/>
          </a:xfrm>
          <a:prstGeom prst="rect">
            <a:avLst/>
          </a:prstGeom>
        </p:spPr>
      </p:pic>
      <p:sp>
        <p:nvSpPr>
          <p:cNvPr id="45" name="Rectangle 27">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47"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9B48533A-2759-4EC5-BADF-2B3BDDABFE7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8000" cap="all" dirty="0">
                <a:solidFill>
                  <a:schemeClr val="bg2"/>
                </a:solidFill>
              </a:rPr>
              <a:t>THANK YOU!</a:t>
            </a:r>
          </a:p>
        </p:txBody>
      </p:sp>
    </p:spTree>
    <p:extLst>
      <p:ext uri="{BB962C8B-B14F-4D97-AF65-F5344CB8AC3E}">
        <p14:creationId xmlns:p14="http://schemas.microsoft.com/office/powerpoint/2010/main" val="301683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9" descr="A close up of a device&#10;&#10;Description generated with high confidence">
            <a:extLst>
              <a:ext uri="{FF2B5EF4-FFF2-40B4-BE49-F238E27FC236}">
                <a16:creationId xmlns:a16="http://schemas.microsoft.com/office/drawing/2014/main" id="{55F407CC-D546-45B9-9DEA-100C75E70FE6}"/>
              </a:ext>
            </a:extLst>
          </p:cNvPr>
          <p:cNvPicPr>
            <a:picLocks noChangeAspect="1"/>
          </p:cNvPicPr>
          <p:nvPr/>
        </p:nvPicPr>
        <p:blipFill rotWithShape="1">
          <a:blip r:embed="rId2"/>
          <a:srcRect t="9009" r="1" b="2035"/>
          <a:stretch/>
        </p:blipFill>
        <p:spPr>
          <a:xfrm>
            <a:off x="-1" y="10"/>
            <a:ext cx="12188652" cy="6857990"/>
          </a:xfrm>
          <a:prstGeom prst="rect">
            <a:avLst/>
          </a:prstGeom>
        </p:spPr>
      </p:pic>
      <p:sp>
        <p:nvSpPr>
          <p:cNvPr id="25" name="Rectangle 24">
            <a:extLst>
              <a:ext uri="{FF2B5EF4-FFF2-40B4-BE49-F238E27FC236}">
                <a16:creationId xmlns:a16="http://schemas.microsoft.com/office/drawing/2014/main" id="{2078F889-8780-48D5-8B9E-DF8B13063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E0070-C921-4307-99F8-20CAB6BBF88F}"/>
              </a:ext>
            </a:extLst>
          </p:cNvPr>
          <p:cNvSpPr>
            <a:spLocks noGrp="1"/>
          </p:cNvSpPr>
          <p:nvPr>
            <p:ph type="title"/>
          </p:nvPr>
        </p:nvSpPr>
        <p:spPr>
          <a:xfrm>
            <a:off x="1371600" y="685800"/>
            <a:ext cx="9601200" cy="1485900"/>
          </a:xfrm>
        </p:spPr>
        <p:txBody>
          <a:bodyPr>
            <a:normAutofit/>
          </a:bodyPr>
          <a:lstStyle/>
          <a:p>
            <a:r>
              <a:rPr lang="en-US" dirty="0">
                <a:solidFill>
                  <a:schemeClr val="bg2"/>
                </a:solidFill>
              </a:rPr>
              <a:t>PROBLEM STATEMENT</a:t>
            </a:r>
          </a:p>
        </p:txBody>
      </p:sp>
      <p:sp>
        <p:nvSpPr>
          <p:cNvPr id="27" name="Rectangle 26">
            <a:extLst>
              <a:ext uri="{FF2B5EF4-FFF2-40B4-BE49-F238E27FC236}">
                <a16:creationId xmlns:a16="http://schemas.microsoft.com/office/drawing/2014/main" id="{3A4CABA2-22A0-44B2-BD92-28FF73FCE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67A7F77-0E5C-4A70-B558-37784C4EFB97}"/>
              </a:ext>
            </a:extLst>
          </p:cNvPr>
          <p:cNvSpPr>
            <a:spLocks noGrp="1"/>
          </p:cNvSpPr>
          <p:nvPr>
            <p:ph idx="1"/>
          </p:nvPr>
        </p:nvSpPr>
        <p:spPr>
          <a:xfrm>
            <a:off x="1368509" y="1782417"/>
            <a:ext cx="9601200" cy="3581400"/>
          </a:xfrm>
        </p:spPr>
        <p:txBody>
          <a:bodyPr>
            <a:normAutofit/>
          </a:bodyPr>
          <a:lstStyle/>
          <a:p>
            <a:r>
              <a:rPr lang="en-US" dirty="0">
                <a:solidFill>
                  <a:schemeClr val="bg2"/>
                </a:solidFill>
              </a:rPr>
              <a:t>Many under privileged people cannot afford a proper medical treatment and are also not able to consult an expert doctor which results in deterioration of their health. In addition to this the other problem that we come across is the incapability of various NGO’s to capture the data of such people since they must collect this data manually which results in many underprivileged people not receiving proper health care timely. Hence, we have come up with a system where in we are projecting, how a hospital management system would work in collaboration with an NGO to work for the betterment of quality of life for needy people. </a:t>
            </a:r>
          </a:p>
          <a:p>
            <a:pPr marL="0" indent="0">
              <a:buNone/>
            </a:pPr>
            <a:endParaRPr lang="en-US" dirty="0">
              <a:solidFill>
                <a:schemeClr val="bg2"/>
              </a:solidFill>
            </a:endParaRPr>
          </a:p>
        </p:txBody>
      </p:sp>
      <p:sp>
        <p:nvSpPr>
          <p:cNvPr id="12" name="Slide Number Placeholder 11">
            <a:extLst>
              <a:ext uri="{FF2B5EF4-FFF2-40B4-BE49-F238E27FC236}">
                <a16:creationId xmlns:a16="http://schemas.microsoft.com/office/drawing/2014/main" id="{C516376C-822D-4162-AD47-72647D99FB42}"/>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49318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05BD7-8108-4D85-B213-D55974BA54F4}"/>
              </a:ext>
            </a:extLst>
          </p:cNvPr>
          <p:cNvSpPr>
            <a:spLocks noGrp="1"/>
          </p:cNvSpPr>
          <p:nvPr>
            <p:ph type="title"/>
          </p:nvPr>
        </p:nvSpPr>
        <p:spPr>
          <a:xfrm>
            <a:off x="944873" y="142484"/>
            <a:ext cx="5793475" cy="1485900"/>
          </a:xfrm>
        </p:spPr>
        <p:txBody>
          <a:bodyPr>
            <a:normAutofit/>
          </a:bodyPr>
          <a:lstStyle/>
          <a:p>
            <a:r>
              <a:rPr lang="en-US" dirty="0"/>
              <a:t>PROPOSED ENTITIES</a:t>
            </a:r>
          </a:p>
        </p:txBody>
      </p:sp>
      <p:sp>
        <p:nvSpPr>
          <p:cNvPr id="3" name="Content Placeholder 2">
            <a:extLst>
              <a:ext uri="{FF2B5EF4-FFF2-40B4-BE49-F238E27FC236}">
                <a16:creationId xmlns:a16="http://schemas.microsoft.com/office/drawing/2014/main" id="{51F2D45D-DD0D-4B3E-AECB-C9D2650CCA1B}"/>
              </a:ext>
            </a:extLst>
          </p:cNvPr>
          <p:cNvSpPr>
            <a:spLocks noGrp="1"/>
          </p:cNvSpPr>
          <p:nvPr>
            <p:ph idx="1"/>
          </p:nvPr>
        </p:nvSpPr>
        <p:spPr>
          <a:xfrm>
            <a:off x="338005" y="761809"/>
            <a:ext cx="5793475" cy="5598811"/>
          </a:xfrm>
        </p:spPr>
        <p:txBody>
          <a:bodyPr>
            <a:noAutofit/>
          </a:bodyPr>
          <a:lstStyle/>
          <a:p>
            <a:pPr lvl="0"/>
            <a:r>
              <a:rPr lang="en-US" sz="1800" dirty="0"/>
              <a:t>Hospital </a:t>
            </a:r>
          </a:p>
          <a:p>
            <a:r>
              <a:rPr lang="en-US" sz="1800" dirty="0"/>
              <a:t>Employee</a:t>
            </a:r>
          </a:p>
          <a:p>
            <a:r>
              <a:rPr lang="en-US" sz="1800" dirty="0"/>
              <a:t>Doctor</a:t>
            </a:r>
          </a:p>
          <a:p>
            <a:r>
              <a:rPr lang="en-US" sz="1800" dirty="0"/>
              <a:t>Lab Assistant</a:t>
            </a:r>
          </a:p>
          <a:p>
            <a:pPr lvl="0"/>
            <a:r>
              <a:rPr lang="en-US" sz="1800" dirty="0"/>
              <a:t>NGO</a:t>
            </a:r>
          </a:p>
          <a:p>
            <a:pPr lvl="0"/>
            <a:r>
              <a:rPr lang="en-US" sz="1800" dirty="0"/>
              <a:t>Patient </a:t>
            </a:r>
          </a:p>
          <a:p>
            <a:r>
              <a:rPr lang="en-US" sz="1800" dirty="0"/>
              <a:t>Pharmacy</a:t>
            </a:r>
          </a:p>
          <a:p>
            <a:r>
              <a:rPr lang="en-US" sz="1800" dirty="0"/>
              <a:t>Consultation</a:t>
            </a:r>
          </a:p>
          <a:p>
            <a:r>
              <a:rPr lang="en-US" sz="1800" dirty="0"/>
              <a:t>Diagnosis</a:t>
            </a:r>
          </a:p>
          <a:p>
            <a:r>
              <a:rPr lang="en-US" sz="1800" dirty="0"/>
              <a:t>DocSpecialization</a:t>
            </a:r>
          </a:p>
          <a:p>
            <a:r>
              <a:rPr lang="en-US" sz="1800" dirty="0"/>
              <a:t>DiseaseType</a:t>
            </a:r>
          </a:p>
          <a:p>
            <a:r>
              <a:rPr lang="en-US" sz="1800" dirty="0"/>
              <a:t>TestType</a:t>
            </a:r>
          </a:p>
          <a:p>
            <a:r>
              <a:rPr lang="en-US" sz="1800" dirty="0"/>
              <a:t>Bill</a:t>
            </a:r>
          </a:p>
          <a:p>
            <a:r>
              <a:rPr lang="en-US" sz="1800" dirty="0"/>
              <a:t>Prescription</a:t>
            </a:r>
          </a:p>
        </p:txBody>
      </p:sp>
      <p:sp>
        <p:nvSpPr>
          <p:cNvPr id="39" name="Rectangle 38">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A picture containing clipart&#10;&#10;Description generated with very high confidence">
            <a:extLst>
              <a:ext uri="{FF2B5EF4-FFF2-40B4-BE49-F238E27FC236}">
                <a16:creationId xmlns:a16="http://schemas.microsoft.com/office/drawing/2014/main" id="{37F8DAAA-986F-4C19-B6E1-672DB93B2F83}"/>
              </a:ext>
            </a:extLst>
          </p:cNvPr>
          <p:cNvPicPr>
            <a:picLocks noChangeAspect="1"/>
          </p:cNvPicPr>
          <p:nvPr/>
        </p:nvPicPr>
        <p:blipFill>
          <a:blip r:embed="rId2"/>
          <a:stretch>
            <a:fillRect/>
          </a:stretch>
        </p:blipFill>
        <p:spPr>
          <a:xfrm>
            <a:off x="8257574" y="384392"/>
            <a:ext cx="3149683" cy="1243992"/>
          </a:xfrm>
          <a:prstGeom prst="rect">
            <a:avLst/>
          </a:prstGeom>
          <a:ln>
            <a:noFill/>
          </a:ln>
          <a:effectLst/>
        </p:spPr>
      </p:pic>
      <p:pic>
        <p:nvPicPr>
          <p:cNvPr id="6" name="Picture 5" descr="A close up of a logo&#10;&#10;Description generated with very high confidence">
            <a:extLst>
              <a:ext uri="{FF2B5EF4-FFF2-40B4-BE49-F238E27FC236}">
                <a16:creationId xmlns:a16="http://schemas.microsoft.com/office/drawing/2014/main" id="{D898F7AF-641E-49D0-880F-266A7C7FA56D}"/>
              </a:ext>
            </a:extLst>
          </p:cNvPr>
          <p:cNvPicPr>
            <a:picLocks noChangeAspect="1"/>
          </p:cNvPicPr>
          <p:nvPr/>
        </p:nvPicPr>
        <p:blipFill rotWithShape="1">
          <a:blip r:embed="rId3"/>
          <a:srcRect r="2" b="25128"/>
          <a:stretch/>
        </p:blipFill>
        <p:spPr>
          <a:xfrm>
            <a:off x="8657217" y="2071512"/>
            <a:ext cx="2336976" cy="1749776"/>
          </a:xfrm>
          <a:prstGeom prst="rect">
            <a:avLst/>
          </a:prstGeom>
          <a:ln>
            <a:noFill/>
          </a:ln>
          <a:effectLst/>
        </p:spPr>
      </p:pic>
      <p:pic>
        <p:nvPicPr>
          <p:cNvPr id="8" name="Picture 7" descr="A close up of a device&#10;&#10;Description generated with high confidence">
            <a:extLst>
              <a:ext uri="{FF2B5EF4-FFF2-40B4-BE49-F238E27FC236}">
                <a16:creationId xmlns:a16="http://schemas.microsoft.com/office/drawing/2014/main" id="{F57D6F86-3380-45B6-B8EE-46A912641693}"/>
              </a:ext>
            </a:extLst>
          </p:cNvPr>
          <p:cNvPicPr>
            <a:picLocks noChangeAspect="1"/>
          </p:cNvPicPr>
          <p:nvPr/>
        </p:nvPicPr>
        <p:blipFill rotWithShape="1">
          <a:blip r:embed="rId4"/>
          <a:srcRect l="1178" r="14580" b="2"/>
          <a:stretch/>
        </p:blipFill>
        <p:spPr>
          <a:xfrm>
            <a:off x="8677611" y="4464756"/>
            <a:ext cx="2330555" cy="1749776"/>
          </a:xfrm>
          <a:prstGeom prst="rect">
            <a:avLst/>
          </a:prstGeom>
        </p:spPr>
      </p:pic>
      <p:sp>
        <p:nvSpPr>
          <p:cNvPr id="10" name="Slide Number Placeholder 9">
            <a:extLst>
              <a:ext uri="{FF2B5EF4-FFF2-40B4-BE49-F238E27FC236}">
                <a16:creationId xmlns:a16="http://schemas.microsoft.com/office/drawing/2014/main" id="{124AB24A-DC6A-412A-BD83-F5653C95BCA3}"/>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smtClean="0"/>
              <a:pPr>
                <a:spcAft>
                  <a:spcPts val="600"/>
                </a:spcAft>
              </a:pPr>
              <a:t>3</a:t>
            </a:fld>
            <a:endParaRPr lang="en-US"/>
          </a:p>
        </p:txBody>
      </p:sp>
    </p:spTree>
    <p:extLst>
      <p:ext uri="{BB962C8B-B14F-4D97-AF65-F5344CB8AC3E}">
        <p14:creationId xmlns:p14="http://schemas.microsoft.com/office/powerpoint/2010/main" val="282345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C162DBB7-CD4E-4187-93F8-C9DB9AC84500}"/>
              </a:ext>
            </a:extLst>
          </p:cNvPr>
          <p:cNvPicPr>
            <a:picLocks noChangeAspect="1"/>
          </p:cNvPicPr>
          <p:nvPr/>
        </p:nvPicPr>
        <p:blipFill rotWithShape="1">
          <a:blip r:embed="rId2"/>
          <a:srcRect r="27"/>
          <a:stretch/>
        </p:blipFill>
        <p:spPr>
          <a:xfrm>
            <a:off x="-1" y="10"/>
            <a:ext cx="12188652" cy="6857990"/>
          </a:xfrm>
          <a:prstGeom prst="rect">
            <a:avLst/>
          </a:prstGeom>
        </p:spPr>
      </p:pic>
      <p:sp>
        <p:nvSpPr>
          <p:cNvPr id="16" name="Rectangle 15">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a:extLst>
              <a:ext uri="{FF2B5EF4-FFF2-40B4-BE49-F238E27FC236}">
                <a16:creationId xmlns:a16="http://schemas.microsoft.com/office/drawing/2014/main" id="{19B50963-E6DC-48DC-AC1F-5A616F252D98}"/>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smtClean="0"/>
              <a:pPr>
                <a:spcAft>
                  <a:spcPts val="600"/>
                </a:spcAft>
              </a:pPr>
              <a:t>4</a:t>
            </a:fld>
            <a:endParaRPr lang="en-US"/>
          </a:p>
        </p:txBody>
      </p:sp>
      <p:pic>
        <p:nvPicPr>
          <p:cNvPr id="8" name="Picture 7" descr="A screenshot of a video game&#10;&#10;Description generated with high confidence">
            <a:extLst>
              <a:ext uri="{FF2B5EF4-FFF2-40B4-BE49-F238E27FC236}">
                <a16:creationId xmlns:a16="http://schemas.microsoft.com/office/drawing/2014/main" id="{B104C312-31C3-4A11-BAA9-04FFBE8D9255}"/>
              </a:ext>
            </a:extLst>
          </p:cNvPr>
          <p:cNvPicPr>
            <a:picLocks noChangeAspect="1"/>
          </p:cNvPicPr>
          <p:nvPr/>
        </p:nvPicPr>
        <p:blipFill>
          <a:blip r:embed="rId3"/>
          <a:stretch>
            <a:fillRect/>
          </a:stretch>
        </p:blipFill>
        <p:spPr>
          <a:xfrm>
            <a:off x="874644" y="92598"/>
            <a:ext cx="11145078" cy="6360788"/>
          </a:xfrm>
          <a:prstGeom prst="rect">
            <a:avLst/>
          </a:prstGeom>
        </p:spPr>
      </p:pic>
    </p:spTree>
    <p:extLst>
      <p:ext uri="{BB962C8B-B14F-4D97-AF65-F5344CB8AC3E}">
        <p14:creationId xmlns:p14="http://schemas.microsoft.com/office/powerpoint/2010/main" val="399145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30">
            <a:extLst>
              <a:ext uri="{FF2B5EF4-FFF2-40B4-BE49-F238E27FC236}">
                <a16:creationId xmlns:a16="http://schemas.microsoft.com/office/drawing/2014/main" id="{26EA85A4-38E9-4E5F-98C1-DC84DE0A3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
            <a:extLst>
              <a:ext uri="{FF2B5EF4-FFF2-40B4-BE49-F238E27FC236}">
                <a16:creationId xmlns:a16="http://schemas.microsoft.com/office/drawing/2014/main" id="{0852F2F7-25A7-4AB6-946A-0E98BBEBC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1201025" y="635575"/>
            <a:ext cx="3524603" cy="3254321"/>
          </a:xfrm>
        </p:spPr>
        <p:txBody>
          <a:bodyPr vert="horz" lIns="91440" tIns="45720" rIns="91440" bIns="45720" rtlCol="0" anchor="b">
            <a:normAutofit fontScale="90000"/>
          </a:bodyPr>
          <a:lstStyle/>
          <a:p>
            <a:r>
              <a:rPr lang="en-US" sz="3600" b="1" cap="all" dirty="0"/>
              <a:t>DDL SCRIPT-</a:t>
            </a:r>
            <a:br>
              <a:rPr lang="en-US" sz="3600" b="1" cap="all" dirty="0"/>
            </a:br>
            <a:br>
              <a:rPr lang="en-US" sz="3600" b="1" cap="all" dirty="0"/>
            </a:br>
            <a:r>
              <a:rPr lang="en-US" sz="3600" b="1" cap="all" dirty="0"/>
              <a:t>EMPLOYEE TABLE</a:t>
            </a:r>
            <a:br>
              <a:rPr lang="en-US" sz="3600" b="1" cap="all" dirty="0"/>
            </a:br>
            <a:r>
              <a:rPr lang="en-US" sz="3600" b="1" cap="all" dirty="0"/>
              <a:t>(ALONG WITH CHECK CONSTRAINTS)</a:t>
            </a:r>
            <a:endParaRPr lang="en-US" sz="3600" cap="all" dirty="0"/>
          </a:p>
        </p:txBody>
      </p:sp>
      <p:pic>
        <p:nvPicPr>
          <p:cNvPr id="3" name="Picture 2" descr="A screenshot of a social media post&#10;&#10;Description generated with very high confidence">
            <a:extLst>
              <a:ext uri="{FF2B5EF4-FFF2-40B4-BE49-F238E27FC236}">
                <a16:creationId xmlns:a16="http://schemas.microsoft.com/office/drawing/2014/main" id="{DD1A8B7A-FEB5-4005-9D29-D4978D76BA64}"/>
              </a:ext>
            </a:extLst>
          </p:cNvPr>
          <p:cNvPicPr>
            <a:picLocks noChangeAspect="1"/>
          </p:cNvPicPr>
          <p:nvPr/>
        </p:nvPicPr>
        <p:blipFill>
          <a:blip r:embed="rId2"/>
          <a:stretch>
            <a:fillRect/>
          </a:stretch>
        </p:blipFill>
        <p:spPr>
          <a:xfrm>
            <a:off x="4532450" y="276198"/>
            <a:ext cx="7016083" cy="3015455"/>
          </a:xfrm>
          <a:prstGeom prst="rect">
            <a:avLst/>
          </a:prstGeom>
          <a:ln>
            <a:noFill/>
          </a:ln>
          <a:effectLst/>
        </p:spPr>
      </p:pic>
      <p:pic>
        <p:nvPicPr>
          <p:cNvPr id="8" name="Picture 7" descr="A screenshot of a cell phone&#10;&#10;Description generated with very high confidence">
            <a:extLst>
              <a:ext uri="{FF2B5EF4-FFF2-40B4-BE49-F238E27FC236}">
                <a16:creationId xmlns:a16="http://schemas.microsoft.com/office/drawing/2014/main" id="{1B27CCE1-BC27-4087-B4E5-5F2AFC10C692}"/>
              </a:ext>
            </a:extLst>
          </p:cNvPr>
          <p:cNvPicPr>
            <a:picLocks noChangeAspect="1"/>
          </p:cNvPicPr>
          <p:nvPr/>
        </p:nvPicPr>
        <p:blipFill>
          <a:blip r:embed="rId3"/>
          <a:stretch>
            <a:fillRect/>
          </a:stretch>
        </p:blipFill>
        <p:spPr>
          <a:xfrm>
            <a:off x="4532450" y="3690655"/>
            <a:ext cx="7129463" cy="1875258"/>
          </a:xfrm>
          <a:prstGeom prst="rect">
            <a:avLst/>
          </a:prstGeom>
          <a:ln>
            <a:noFill/>
          </a:ln>
          <a:effectLst/>
        </p:spPr>
      </p:pic>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27700270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6"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7"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9" name="Rectangle 48">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51"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8275753" y="1450707"/>
            <a:ext cx="3176246" cy="949976"/>
          </a:xfrm>
        </p:spPr>
        <p:txBody>
          <a:bodyPr vert="horz" lIns="91440" tIns="45720" rIns="91440" bIns="45720" rtlCol="0" anchor="b">
            <a:normAutofit fontScale="90000"/>
          </a:bodyPr>
          <a:lstStyle/>
          <a:p>
            <a:r>
              <a:rPr lang="en-US" sz="2600" b="1" cap="all" dirty="0"/>
              <a:t>Screen capture OF OUR DATA-</a:t>
            </a:r>
            <a:br>
              <a:rPr lang="en-US" sz="2600" b="1" cap="all" dirty="0"/>
            </a:br>
            <a:br>
              <a:rPr lang="en-US" sz="2600" b="1" cap="all" dirty="0"/>
            </a:br>
            <a:r>
              <a:rPr lang="en-US" sz="2600" b="1" cap="all" dirty="0"/>
              <a:t>EMPLOYEE TABLE</a:t>
            </a:r>
            <a:endParaRPr lang="en-US" sz="2600" cap="all" dirty="0"/>
          </a:p>
        </p:txBody>
      </p:sp>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9E57DC2-970A-4B3E-BB1C-7A09969E49DF}" type="slidenum">
              <a:rPr kumimoji="0" lang="en-US" sz="1200" b="0" i="0" u="none" strike="noStrike" kern="1200" cap="none" spc="0" normalizeH="0" baseline="0" noProof="0">
                <a:ln>
                  <a:noFill/>
                </a:ln>
                <a:solidFill>
                  <a:srgbClr val="EFEDE3"/>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pic>
        <p:nvPicPr>
          <p:cNvPr id="7" name="Picture 6" descr="A close up of a piece of paper&#10;&#10;Description generated with very high confidence">
            <a:extLst>
              <a:ext uri="{FF2B5EF4-FFF2-40B4-BE49-F238E27FC236}">
                <a16:creationId xmlns:a16="http://schemas.microsoft.com/office/drawing/2014/main" id="{A47AC830-AC64-48BA-8A6E-91861D3A8B10}"/>
              </a:ext>
            </a:extLst>
          </p:cNvPr>
          <p:cNvPicPr>
            <a:picLocks noChangeAspect="1"/>
          </p:cNvPicPr>
          <p:nvPr/>
        </p:nvPicPr>
        <p:blipFill>
          <a:blip r:embed="rId2"/>
          <a:stretch>
            <a:fillRect/>
          </a:stretch>
        </p:blipFill>
        <p:spPr>
          <a:xfrm>
            <a:off x="169834" y="114481"/>
            <a:ext cx="7475238" cy="5999050"/>
          </a:xfrm>
          <a:prstGeom prst="rect">
            <a:avLst/>
          </a:prstGeom>
        </p:spPr>
      </p:pic>
    </p:spTree>
    <p:extLst>
      <p:ext uri="{BB962C8B-B14F-4D97-AF65-F5344CB8AC3E}">
        <p14:creationId xmlns:p14="http://schemas.microsoft.com/office/powerpoint/2010/main" val="9047663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0"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1"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73" name="Rectangle 7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718477" y="5223090"/>
            <a:ext cx="10720685" cy="936769"/>
          </a:xfrm>
        </p:spPr>
        <p:txBody>
          <a:bodyPr vert="horz" lIns="91440" tIns="45720" rIns="91440" bIns="45720" rtlCol="0" anchor="b">
            <a:normAutofit fontScale="90000"/>
          </a:bodyPr>
          <a:lstStyle/>
          <a:p>
            <a:pPr algn="ctr"/>
            <a:r>
              <a:rPr lang="en-US" sz="3100" b="1" cap="all" dirty="0"/>
              <a:t>SOME MORE SNIPPETS OF OUR DATA – DISEASETYPE TABLE, PHARMACY table, Hospital table</a:t>
            </a:r>
            <a:br>
              <a:rPr lang="en-US" sz="1900" b="1" cap="all" dirty="0"/>
            </a:br>
            <a:endParaRPr lang="en-US" sz="1900" cap="all" dirty="0"/>
          </a:p>
        </p:txBody>
      </p:sp>
      <p:sp>
        <p:nvSpPr>
          <p:cNvPr id="75" name="Freeform: Shape 7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77" name="Freeform: Shape 7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69E57DC2-970A-4B3E-BB1C-7A09969E49DF}" type="slidenum">
              <a:rPr kumimoji="0" lang="en-US" b="0" i="0" u="none" strike="noStrike" cap="none" spc="0" normalizeH="0" noProof="0">
                <a:ln>
                  <a:noFill/>
                </a:ln>
                <a:effectLst/>
                <a:uLnTx/>
                <a:uFillTx/>
              </a:rPr>
              <a:pPr marR="0" lvl="0" indent="0" fontAlgn="auto">
                <a:spcBef>
                  <a:spcPts val="0"/>
                </a:spcBef>
                <a:spcAft>
                  <a:spcPts val="600"/>
                </a:spcAft>
                <a:buClrTx/>
                <a:buSzTx/>
                <a:buFontTx/>
                <a:buNone/>
                <a:tabLst/>
                <a:defRPr/>
              </a:pPr>
              <a:t>7</a:t>
            </a:fld>
            <a:endParaRPr kumimoji="0" lang="en-US" b="0" i="0" u="none" strike="noStrike" cap="none" spc="0" normalizeH="0" noProof="0">
              <a:ln>
                <a:noFill/>
              </a:ln>
              <a:effectLst/>
              <a:uLnTx/>
              <a:uFillTx/>
            </a:endParaRPr>
          </a:p>
        </p:txBody>
      </p:sp>
      <p:pic>
        <p:nvPicPr>
          <p:cNvPr id="13" name="Picture 12" descr="A screenshot of a cell phone&#10;&#10;Description generated with very high confidence">
            <a:extLst>
              <a:ext uri="{FF2B5EF4-FFF2-40B4-BE49-F238E27FC236}">
                <a16:creationId xmlns:a16="http://schemas.microsoft.com/office/drawing/2014/main" id="{3AB4DC50-B628-418B-88B3-A561FCA27C06}"/>
              </a:ext>
            </a:extLst>
          </p:cNvPr>
          <p:cNvPicPr>
            <a:picLocks noChangeAspect="1"/>
          </p:cNvPicPr>
          <p:nvPr/>
        </p:nvPicPr>
        <p:blipFill>
          <a:blip r:embed="rId2"/>
          <a:stretch>
            <a:fillRect/>
          </a:stretch>
        </p:blipFill>
        <p:spPr>
          <a:xfrm>
            <a:off x="1993773" y="223696"/>
            <a:ext cx="4705350" cy="4152900"/>
          </a:xfrm>
          <a:prstGeom prst="rect">
            <a:avLst/>
          </a:prstGeom>
        </p:spPr>
      </p:pic>
      <p:pic>
        <p:nvPicPr>
          <p:cNvPr id="15" name="Picture 14" descr="A close up of text on a white background&#10;&#10;Description generated with very high confidence">
            <a:extLst>
              <a:ext uri="{FF2B5EF4-FFF2-40B4-BE49-F238E27FC236}">
                <a16:creationId xmlns:a16="http://schemas.microsoft.com/office/drawing/2014/main" id="{8ED2CCE0-74AA-4AD7-A664-A1ED28713646}"/>
              </a:ext>
            </a:extLst>
          </p:cNvPr>
          <p:cNvPicPr>
            <a:picLocks noChangeAspect="1"/>
          </p:cNvPicPr>
          <p:nvPr/>
        </p:nvPicPr>
        <p:blipFill>
          <a:blip r:embed="rId3"/>
          <a:stretch>
            <a:fillRect/>
          </a:stretch>
        </p:blipFill>
        <p:spPr>
          <a:xfrm>
            <a:off x="6851646" y="314678"/>
            <a:ext cx="5228493" cy="4663268"/>
          </a:xfrm>
          <a:prstGeom prst="rect">
            <a:avLst/>
          </a:prstGeom>
        </p:spPr>
      </p:pic>
      <p:pic>
        <p:nvPicPr>
          <p:cNvPr id="17" name="Picture 16" descr="A screenshot of a cell phone&#10;&#10;Description generated with very high confidence">
            <a:extLst>
              <a:ext uri="{FF2B5EF4-FFF2-40B4-BE49-F238E27FC236}">
                <a16:creationId xmlns:a16="http://schemas.microsoft.com/office/drawing/2014/main" id="{2E7C9D01-0BF8-44A0-9064-1B6C4A61512B}"/>
              </a:ext>
            </a:extLst>
          </p:cNvPr>
          <p:cNvPicPr>
            <a:picLocks noChangeAspect="1"/>
          </p:cNvPicPr>
          <p:nvPr/>
        </p:nvPicPr>
        <p:blipFill>
          <a:blip r:embed="rId4"/>
          <a:stretch>
            <a:fillRect/>
          </a:stretch>
        </p:blipFill>
        <p:spPr>
          <a:xfrm>
            <a:off x="145720" y="127944"/>
            <a:ext cx="1752600" cy="4318607"/>
          </a:xfrm>
          <a:prstGeom prst="rect">
            <a:avLst/>
          </a:prstGeom>
        </p:spPr>
      </p:pic>
    </p:spTree>
    <p:extLst>
      <p:ext uri="{BB962C8B-B14F-4D97-AF65-F5344CB8AC3E}">
        <p14:creationId xmlns:p14="http://schemas.microsoft.com/office/powerpoint/2010/main" val="196146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0"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1"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73" name="Rectangle 7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6096001" y="5256524"/>
            <a:ext cx="5526156" cy="1157105"/>
          </a:xfrm>
        </p:spPr>
        <p:txBody>
          <a:bodyPr vert="horz" lIns="91440" tIns="45720" rIns="91440" bIns="45720" rtlCol="0" anchor="b">
            <a:normAutofit/>
          </a:bodyPr>
          <a:lstStyle/>
          <a:p>
            <a:pPr algn="ctr"/>
            <a:r>
              <a:rPr lang="en-US" sz="1900" b="1" cap="all" dirty="0"/>
              <a:t>LITTLE MORE SNIPPETS OF OUR DATA – PRESCRIPTION TABLE, DIAGNOSIS table, PATIENT table</a:t>
            </a:r>
            <a:br>
              <a:rPr lang="en-US" sz="1900" b="1" cap="all" dirty="0"/>
            </a:br>
            <a:endParaRPr lang="en-US" sz="1900" cap="all" dirty="0"/>
          </a:p>
        </p:txBody>
      </p:sp>
      <p:sp>
        <p:nvSpPr>
          <p:cNvPr id="75" name="Freeform: Shape 7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77" name="Freeform: Shape 7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69E57DC2-970A-4B3E-BB1C-7A09969E49DF}" type="slidenum">
              <a:rPr kumimoji="0" lang="en-US"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8</a:t>
            </a:fld>
            <a:endParaRPr kumimoji="0" lang="en-US"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3" name="Picture 2" descr="A close up of a piece of paper&#10;&#10;Description generated with high confidence">
            <a:extLst>
              <a:ext uri="{FF2B5EF4-FFF2-40B4-BE49-F238E27FC236}">
                <a16:creationId xmlns:a16="http://schemas.microsoft.com/office/drawing/2014/main" id="{884CA68E-B0A4-41A4-9BE9-5987B741E062}"/>
              </a:ext>
            </a:extLst>
          </p:cNvPr>
          <p:cNvPicPr>
            <a:picLocks noChangeAspect="1"/>
          </p:cNvPicPr>
          <p:nvPr/>
        </p:nvPicPr>
        <p:blipFill>
          <a:blip r:embed="rId2"/>
          <a:stretch>
            <a:fillRect/>
          </a:stretch>
        </p:blipFill>
        <p:spPr>
          <a:xfrm>
            <a:off x="4874500" y="127943"/>
            <a:ext cx="7186905" cy="5128581"/>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79B25884-8E55-4100-821C-794088086FBF}"/>
              </a:ext>
            </a:extLst>
          </p:cNvPr>
          <p:cNvPicPr>
            <a:picLocks noChangeAspect="1"/>
          </p:cNvPicPr>
          <p:nvPr/>
        </p:nvPicPr>
        <p:blipFill>
          <a:blip r:embed="rId3"/>
          <a:stretch>
            <a:fillRect/>
          </a:stretch>
        </p:blipFill>
        <p:spPr>
          <a:xfrm>
            <a:off x="241722" y="197392"/>
            <a:ext cx="4391056" cy="2781230"/>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94C3F009-C381-4C95-87CF-49FF44F79A5D}"/>
              </a:ext>
            </a:extLst>
          </p:cNvPr>
          <p:cNvPicPr>
            <a:picLocks noChangeAspect="1"/>
          </p:cNvPicPr>
          <p:nvPr/>
        </p:nvPicPr>
        <p:blipFill>
          <a:blip r:embed="rId4"/>
          <a:stretch>
            <a:fillRect/>
          </a:stretch>
        </p:blipFill>
        <p:spPr>
          <a:xfrm>
            <a:off x="108545" y="3176013"/>
            <a:ext cx="6064250" cy="3262425"/>
          </a:xfrm>
          <a:prstGeom prst="rect">
            <a:avLst/>
          </a:prstGeom>
        </p:spPr>
      </p:pic>
    </p:spTree>
    <p:extLst>
      <p:ext uri="{BB962C8B-B14F-4D97-AF65-F5344CB8AC3E}">
        <p14:creationId xmlns:p14="http://schemas.microsoft.com/office/powerpoint/2010/main" val="212069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30">
            <a:extLst>
              <a:ext uri="{FF2B5EF4-FFF2-40B4-BE49-F238E27FC236}">
                <a16:creationId xmlns:a16="http://schemas.microsoft.com/office/drawing/2014/main" id="{26EA85A4-38E9-4E5F-98C1-DC84DE0A3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
            <a:extLst>
              <a:ext uri="{FF2B5EF4-FFF2-40B4-BE49-F238E27FC236}">
                <a16:creationId xmlns:a16="http://schemas.microsoft.com/office/drawing/2014/main" id="{0852F2F7-25A7-4AB6-946A-0E98BBEBC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2" name="Title 1">
            <a:extLst>
              <a:ext uri="{FF2B5EF4-FFF2-40B4-BE49-F238E27FC236}">
                <a16:creationId xmlns:a16="http://schemas.microsoft.com/office/drawing/2014/main" id="{A7972060-ACAC-413A-97E3-DF73BE1AC7FF}"/>
              </a:ext>
            </a:extLst>
          </p:cNvPr>
          <p:cNvSpPr>
            <a:spLocks noGrp="1"/>
          </p:cNvSpPr>
          <p:nvPr>
            <p:ph type="title"/>
          </p:nvPr>
        </p:nvSpPr>
        <p:spPr>
          <a:xfrm>
            <a:off x="1180415" y="2875150"/>
            <a:ext cx="5301138" cy="1087802"/>
          </a:xfrm>
        </p:spPr>
        <p:txBody>
          <a:bodyPr vert="horz" lIns="91440" tIns="45720" rIns="91440" bIns="45720" rtlCol="0" anchor="b">
            <a:normAutofit fontScale="90000"/>
          </a:bodyPr>
          <a:lstStyle/>
          <a:p>
            <a:r>
              <a:rPr lang="en-US" sz="3600" b="1" cap="all" dirty="0"/>
              <a:t>Stored </a:t>
            </a:r>
            <a:br>
              <a:rPr lang="en-US" sz="3600" b="1" cap="all" dirty="0"/>
            </a:br>
            <a:r>
              <a:rPr lang="en-US" sz="3600" b="1" cap="all" dirty="0"/>
              <a:t>procedures-</a:t>
            </a:r>
            <a:br>
              <a:rPr lang="en-US" sz="3600" b="1" cap="all" dirty="0"/>
            </a:br>
            <a:br>
              <a:rPr lang="en-US" sz="3600" b="1" cap="all" dirty="0"/>
            </a:br>
            <a:r>
              <a:rPr lang="en-US" sz="3600" b="1" cap="all" dirty="0"/>
              <a:t>output sp</a:t>
            </a:r>
            <a:br>
              <a:rPr lang="en-US" sz="3600" b="1" cap="all" dirty="0"/>
            </a:br>
            <a:r>
              <a:rPr lang="en-US" sz="3600" b="1" cap="all" dirty="0"/>
              <a:t>&amp;</a:t>
            </a:r>
            <a:br>
              <a:rPr lang="en-US" sz="3600" b="1" cap="all" dirty="0"/>
            </a:br>
            <a:r>
              <a:rPr lang="en-US" sz="3600" b="1" cap="all" dirty="0"/>
              <a:t>input sp</a:t>
            </a:r>
            <a:endParaRPr lang="en-US" sz="3600" cap="all" dirty="0"/>
          </a:p>
        </p:txBody>
      </p:sp>
      <p:pic>
        <p:nvPicPr>
          <p:cNvPr id="10" name="Picture 9" descr="A screenshot of a social media post&#10;&#10;Description generated with very high confidence">
            <a:extLst>
              <a:ext uri="{FF2B5EF4-FFF2-40B4-BE49-F238E27FC236}">
                <a16:creationId xmlns:a16="http://schemas.microsoft.com/office/drawing/2014/main" id="{595308EE-9923-48E1-82D1-678F017E7568}"/>
              </a:ext>
            </a:extLst>
          </p:cNvPr>
          <p:cNvPicPr>
            <a:picLocks noChangeAspect="1"/>
          </p:cNvPicPr>
          <p:nvPr/>
        </p:nvPicPr>
        <p:blipFill>
          <a:blip r:embed="rId2"/>
          <a:stretch>
            <a:fillRect/>
          </a:stretch>
        </p:blipFill>
        <p:spPr>
          <a:xfrm>
            <a:off x="4214191" y="420184"/>
            <a:ext cx="7334342" cy="2690247"/>
          </a:xfrm>
          <a:prstGeom prst="rect">
            <a:avLst/>
          </a:prstGeom>
          <a:ln>
            <a:noFill/>
          </a:ln>
          <a:effectLst/>
        </p:spPr>
      </p:pic>
      <p:pic>
        <p:nvPicPr>
          <p:cNvPr id="7" name="Picture 6" descr="A screenshot of a cell phone&#10;&#10;Description generated with very high confidence">
            <a:extLst>
              <a:ext uri="{FF2B5EF4-FFF2-40B4-BE49-F238E27FC236}">
                <a16:creationId xmlns:a16="http://schemas.microsoft.com/office/drawing/2014/main" id="{C7285732-3B19-4E10-ADBF-3395C8589EAF}"/>
              </a:ext>
            </a:extLst>
          </p:cNvPr>
          <p:cNvPicPr>
            <a:picLocks noChangeAspect="1"/>
          </p:cNvPicPr>
          <p:nvPr/>
        </p:nvPicPr>
        <p:blipFill>
          <a:blip r:embed="rId3"/>
          <a:stretch>
            <a:fillRect/>
          </a:stretch>
        </p:blipFill>
        <p:spPr>
          <a:xfrm>
            <a:off x="4214191" y="3321233"/>
            <a:ext cx="7334342" cy="2772907"/>
          </a:xfrm>
          <a:prstGeom prst="rect">
            <a:avLst/>
          </a:prstGeom>
          <a:ln>
            <a:noFill/>
          </a:ln>
          <a:effectLst/>
        </p:spPr>
      </p:pic>
      <p:sp>
        <p:nvSpPr>
          <p:cNvPr id="6" name="Slide Number Placeholder 5">
            <a:extLst>
              <a:ext uri="{FF2B5EF4-FFF2-40B4-BE49-F238E27FC236}">
                <a16:creationId xmlns:a16="http://schemas.microsoft.com/office/drawing/2014/main" id="{1F525000-9BA6-4F61-9B06-B2290C997A8F}"/>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9092158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286</Words>
  <Application>Microsoft Macintosh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Franklin Gothic Book</vt:lpstr>
      <vt:lpstr>Crop</vt:lpstr>
      <vt:lpstr>Health care services</vt:lpstr>
      <vt:lpstr>PROBLEM STATEMENT</vt:lpstr>
      <vt:lpstr>PROPOSED ENTITIES</vt:lpstr>
      <vt:lpstr>PowerPoint Presentation</vt:lpstr>
      <vt:lpstr>DDL SCRIPT-  EMPLOYEE TABLE (ALONG WITH CHECK CONSTRAINTS)</vt:lpstr>
      <vt:lpstr>Screen capture OF OUR DATA-  EMPLOYEE TABLE</vt:lpstr>
      <vt:lpstr>SOME MORE SNIPPETS OF OUR DATA – DISEASETYPE TABLE, PHARMACY table, Hospital table </vt:lpstr>
      <vt:lpstr>LITTLE MORE SNIPPETS OF OUR DATA – PRESCRIPTION TABLE, DIAGNOSIS table, PATIENT table </vt:lpstr>
      <vt:lpstr>Stored  procedures-  output sp &amp; input sp</vt:lpstr>
      <vt:lpstr>VIEW–FOR CONSULTATION HISTORY</vt:lpstr>
      <vt:lpstr>FUNCTION – TO FETCH MEDICINE FOR PARTICULAR PATIENT</vt:lpstr>
      <vt:lpstr>Trigger TO INSERT OR UPDATE TAX VALUE FOR BILLS </vt:lpstr>
      <vt:lpstr>ENCRYPTION  SCRIPT-  encrypting ssn values </vt:lpstr>
      <vt:lpstr>POWER BI REPORT–DASHBOARD for COUNT OF PATIENT PER HOSPITAL </vt:lpstr>
      <vt:lpstr>POWER BI REPORT–DASHBOARD for DISEASE SUMMARY IN DIFFERENT HOSPITAL</vt:lpstr>
      <vt:lpstr>POWER BI REPORT–DASHBOARD for HOSPITAL INCOME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services</dc:title>
  <dc:creator>lakha.s@husky.neu.edu</dc:creator>
  <cp:lastModifiedBy>Arijeet Biswas</cp:lastModifiedBy>
  <cp:revision>27</cp:revision>
  <dcterms:created xsi:type="dcterms:W3CDTF">2019-04-21T19:47:45Z</dcterms:created>
  <dcterms:modified xsi:type="dcterms:W3CDTF">2021-04-27T15:03:06Z</dcterms:modified>
</cp:coreProperties>
</file>