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5" r:id="rId11"/>
    <p:sldId id="2146847064" r:id="rId12"/>
    <p:sldId id="2146847066" r:id="rId13"/>
    <p:sldId id="267" r:id="rId14"/>
    <p:sldId id="2146847063"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5" d="100"/>
          <a:sy n="75" d="100"/>
        </p:scale>
        <p:origin x="-516"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a:solidFill>
            <a:schemeClr val="bg1"/>
          </a:solidFill>
        </p:spPr>
        <p:txBody>
          <a:bodyPr/>
          <a:lstStyle/>
          <a:p>
            <a:pPr algn="ctr"/>
            <a:r>
              <a:rPr lang="en-US" dirty="0" smtClean="0">
                <a:solidFill>
                  <a:srgbClr val="00B0F0"/>
                </a:solidFill>
              </a:rPr>
              <a:t>Improved Source of Drinking Water</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11092" y="3995225"/>
            <a:ext cx="7980183" cy="135187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Arijit Mandal </a:t>
            </a:r>
          </a:p>
          <a:p>
            <a:pPr marL="457200" indent="-457200">
              <a:buFontTx/>
              <a:buAutoNum type="arabicPeriod"/>
            </a:pPr>
            <a:r>
              <a:rPr lang="en-US" sz="2000" b="1" dirty="0" smtClean="0">
                <a:solidFill>
                  <a:schemeClr val="accent1">
                    <a:lumMod val="75000"/>
                  </a:schemeClr>
                </a:solidFill>
                <a:latin typeface="Arial"/>
                <a:cs typeface="Arial"/>
              </a:rPr>
              <a:t>SRM </a:t>
            </a:r>
            <a:r>
              <a:rPr lang="en-US" sz="2000" b="1" dirty="0" smtClean="0">
                <a:solidFill>
                  <a:schemeClr val="accent1">
                    <a:lumMod val="75000"/>
                  </a:schemeClr>
                </a:solidFill>
                <a:latin typeface="Arial"/>
                <a:cs typeface="Arial"/>
              </a:rPr>
              <a:t>Institute of Science and Technology </a:t>
            </a:r>
          </a:p>
          <a:p>
            <a:pPr marL="457200" indent="-457200">
              <a:buAutoNum type="arabicPeriod"/>
            </a:pPr>
            <a:r>
              <a:rPr lang="en-US" sz="2000" b="1" dirty="0" smtClean="0">
                <a:solidFill>
                  <a:schemeClr val="accent1">
                    <a:lumMod val="75000"/>
                  </a:schemeClr>
                </a:solidFill>
                <a:latin typeface="Arial"/>
                <a:cs typeface="Arial"/>
              </a:rPr>
              <a:t>CSE (Data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descr="Screenshot (185).png"/>
          <p:cNvPicPr>
            <a:picLocks noGrp="1" noChangeAspect="1"/>
          </p:cNvPicPr>
          <p:nvPr>
            <p:ph idx="1"/>
          </p:nvPr>
        </p:nvPicPr>
        <p:blipFill>
          <a:blip r:embed="rId2"/>
          <a:srcRect l="1374" t="21068" r="1995" b="5947"/>
          <a:stretch>
            <a:fillRect/>
          </a:stretch>
        </p:blipFill>
        <p:spPr>
          <a:xfrm>
            <a:off x="0" y="1083212"/>
            <a:ext cx="12192000" cy="5774788"/>
          </a:xfrm>
        </p:spPr>
      </p:pic>
    </p:spTree>
    <p:extLst>
      <p:ext uri="{BB962C8B-B14F-4D97-AF65-F5344CB8AC3E}">
        <p14:creationId xmlns:p14="http://schemas.microsoft.com/office/powerpoint/2010/main" xmlns=""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86).png"/>
          <p:cNvPicPr>
            <a:picLocks noGrp="1" noChangeAspect="1"/>
          </p:cNvPicPr>
          <p:nvPr>
            <p:ph idx="1"/>
          </p:nvPr>
        </p:nvPicPr>
        <p:blipFill>
          <a:blip r:embed="rId2"/>
          <a:srcRect t="18802" r="66303" b="13773"/>
          <a:stretch>
            <a:fillRect/>
          </a:stretch>
        </p:blipFill>
        <p:spPr>
          <a:xfrm>
            <a:off x="2926080" y="787790"/>
            <a:ext cx="5852160" cy="5884359"/>
          </a:xfrm>
        </p:spPr>
      </p:pic>
    </p:spTree>
    <p:extLst>
      <p:ext uri="{BB962C8B-B14F-4D97-AF65-F5344CB8AC3E}">
        <p14:creationId xmlns:p14="http://schemas.microsoft.com/office/powerpoint/2010/main" xmlns=""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algn="ctr">
              <a:buNone/>
            </a:pPr>
            <a:r>
              <a:rPr lang="en-US" sz="2400" dirty="0" smtClean="0">
                <a:latin typeface="Times New Roman" pitchFamily="18" charset="0"/>
                <a:cs typeface="Times New Roman" pitchFamily="18" charset="0"/>
              </a:rPr>
              <a:t>Summarize the Significant </a:t>
            </a:r>
            <a:r>
              <a:rPr lang="en-US" sz="2400" dirty="0" smtClean="0">
                <a:latin typeface="Times New Roman" pitchFamily="18" charset="0"/>
                <a:cs typeface="Times New Roman" pitchFamily="18" charset="0"/>
              </a:rPr>
              <a:t>differences in water access across regions and </a:t>
            </a:r>
            <a:r>
              <a:rPr lang="en-US" sz="2400" dirty="0" err="1" smtClean="0">
                <a:latin typeface="Times New Roman" pitchFamily="18" charset="0"/>
                <a:cs typeface="Times New Roman" pitchFamily="18" charset="0"/>
              </a:rPr>
              <a:t>groups,Predictive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models can assist in targeting </a:t>
            </a:r>
            <a:r>
              <a:rPr lang="en-US" sz="2400" dirty="0" smtClean="0">
                <a:latin typeface="Times New Roman" pitchFamily="18" charset="0"/>
                <a:cs typeface="Times New Roman" pitchFamily="18" charset="0"/>
              </a:rPr>
              <a:t>interventions , Data </a:t>
            </a:r>
            <a:r>
              <a:rPr lang="en-US" sz="2400" dirty="0" smtClean="0">
                <a:latin typeface="Times New Roman" pitchFamily="18" charset="0"/>
                <a:cs typeface="Times New Roman" pitchFamily="18" charset="0"/>
              </a:rPr>
              <a:t>shows the need for focused rural policies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53057" y="1302026"/>
            <a:ext cx="11029615" cy="4673324"/>
          </a:xfrm>
        </p:spPr>
        <p:txBody>
          <a:bodyPr/>
          <a:lstStyle/>
          <a:p>
            <a:pPr algn="ctr">
              <a:buNone/>
            </a:pPr>
            <a:r>
              <a:rPr lang="en-US" dirty="0" smtClean="0">
                <a:solidFill>
                  <a:schemeClr val="tx1"/>
                </a:solidFill>
              </a:rPr>
              <a:t> </a:t>
            </a:r>
            <a:r>
              <a:rPr lang="en-US" sz="2400" dirty="0" smtClean="0">
                <a:solidFill>
                  <a:schemeClr val="tx1"/>
                </a:solidFill>
                <a:latin typeface="Times New Roman" pitchFamily="18" charset="0"/>
                <a:cs typeface="Times New Roman" pitchFamily="18" charset="0"/>
              </a:rPr>
              <a:t>Integrate </a:t>
            </a:r>
            <a:r>
              <a:rPr lang="en-US" sz="2400" dirty="0" smtClean="0">
                <a:solidFill>
                  <a:schemeClr val="tx1"/>
                </a:solidFill>
                <a:latin typeface="Times New Roman" pitchFamily="18" charset="0"/>
                <a:cs typeface="Times New Roman" pitchFamily="18" charset="0"/>
              </a:rPr>
              <a:t>additional variables like weather conditions and migration data for deeper </a:t>
            </a:r>
            <a:r>
              <a:rPr lang="en-US" sz="2400" dirty="0" smtClean="0">
                <a:solidFill>
                  <a:schemeClr val="tx1"/>
                </a:solidFill>
                <a:latin typeface="Times New Roman" pitchFamily="18" charset="0"/>
                <a:cs typeface="Times New Roman" pitchFamily="18" charset="0"/>
              </a:rPr>
              <a:t>analysis. Develop </a:t>
            </a:r>
            <a:r>
              <a:rPr lang="en-US" sz="2400" dirty="0" smtClean="0">
                <a:solidFill>
                  <a:schemeClr val="tx1"/>
                </a:solidFill>
                <a:latin typeface="Times New Roman" pitchFamily="18" charset="0"/>
                <a:cs typeface="Times New Roman" pitchFamily="18" charset="0"/>
              </a:rPr>
              <a:t>interactive dashboards using tools like Tableau or Power BI for better </a:t>
            </a:r>
            <a:r>
              <a:rPr lang="en-US" sz="2400" dirty="0" smtClean="0">
                <a:solidFill>
                  <a:schemeClr val="tx1"/>
                </a:solidFill>
                <a:latin typeface="Times New Roman" pitchFamily="18" charset="0"/>
                <a:cs typeface="Times New Roman" pitchFamily="18" charset="0"/>
              </a:rPr>
              <a:t>visualization. Expand </a:t>
            </a:r>
            <a:r>
              <a:rPr lang="en-US" sz="2400" dirty="0" smtClean="0">
                <a:solidFill>
                  <a:schemeClr val="tx1"/>
                </a:solidFill>
                <a:latin typeface="Times New Roman" pitchFamily="18" charset="0"/>
                <a:cs typeface="Times New Roman" pitchFamily="18" charset="0"/>
              </a:rPr>
              <a:t>the model to include sanitation and public health </a:t>
            </a:r>
            <a:r>
              <a:rPr lang="en-US" sz="2400" dirty="0" smtClean="0">
                <a:solidFill>
                  <a:schemeClr val="tx1"/>
                </a:solidFill>
                <a:latin typeface="Times New Roman" pitchFamily="18" charset="0"/>
                <a:cs typeface="Times New Roman" pitchFamily="18" charset="0"/>
              </a:rPr>
              <a:t>indicators. Enhance </a:t>
            </a:r>
            <a:r>
              <a:rPr lang="en-US" sz="2400" dirty="0" smtClean="0">
                <a:solidFill>
                  <a:schemeClr val="tx1"/>
                </a:solidFill>
                <a:latin typeface="Times New Roman" pitchFamily="18" charset="0"/>
                <a:cs typeface="Times New Roman" pitchFamily="18" charset="0"/>
              </a:rPr>
              <a:t>prediction accuracy by using real-time data updates from government sources.</a:t>
            </a:r>
            <a:endParaRPr lang="en-US" dirty="0" smtClean="0">
              <a:solidFill>
                <a:schemeClr val="tx1"/>
              </a:solidFill>
              <a:latin typeface="Times New Roman" pitchFamily="18" charset="0"/>
              <a:cs typeface="Times New Roman" pitchFamily="18" charset="0"/>
            </a:endParaRPr>
          </a:p>
          <a:p>
            <a:pPr marL="305435" indent="-305435">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smtClean="0"/>
              <a:t>National Sample Survey Office (78th Round)</a:t>
            </a:r>
          </a:p>
          <a:p>
            <a:r>
              <a:rPr lang="en-US" sz="2400" dirty="0" smtClean="0"/>
              <a:t>Government of India SDG Reports</a:t>
            </a:r>
          </a:p>
          <a:p>
            <a:pPr marL="305435" indent="-305435" algn="ctr"/>
            <a:r>
              <a:rPr lang="en-US" sz="2400" dirty="0" smtClean="0"/>
              <a:t>https://aikosh.indiaai.gov.in/web/datasets/details/improved_source_of_drinking_water_ </a:t>
            </a:r>
            <a:r>
              <a:rPr lang="en-US" sz="2400" dirty="0" smtClean="0"/>
              <a:t>multiple_indicator_urvey_78th_round.html </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WhatsApp Image 2025-08-03 at 22.55.03.jpeg"/>
          <p:cNvPicPr>
            <a:picLocks noGrp="1" noChangeAspect="1"/>
          </p:cNvPicPr>
          <p:nvPr>
            <p:ph idx="1"/>
          </p:nvPr>
        </p:nvPicPr>
        <p:blipFill>
          <a:blip r:embed="rId2"/>
          <a:stretch>
            <a:fillRect/>
          </a:stretch>
        </p:blipFill>
        <p:spPr>
          <a:xfrm>
            <a:off x="365760" y="1195753"/>
            <a:ext cx="9608233" cy="5465039"/>
          </a:xfrm>
        </p:spPr>
      </p:pic>
    </p:spTree>
    <p:extLst>
      <p:ext uri="{BB962C8B-B14F-4D97-AF65-F5344CB8AC3E}">
        <p14:creationId xmlns:p14="http://schemas.microsoft.com/office/powerpoint/2010/main" xmlns=""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WhatsApp Image 2025-08-03 at 22.55.02.jpeg"/>
          <p:cNvPicPr>
            <a:picLocks noGrp="1" noChangeAspect="1"/>
          </p:cNvPicPr>
          <p:nvPr>
            <p:ph idx="1"/>
          </p:nvPr>
        </p:nvPicPr>
        <p:blipFill>
          <a:blip r:embed="rId2"/>
          <a:stretch>
            <a:fillRect/>
          </a:stretch>
        </p:blipFill>
        <p:spPr>
          <a:xfrm>
            <a:off x="309490" y="1156911"/>
            <a:ext cx="9130898" cy="5532276"/>
          </a:xfrm>
        </p:spPr>
      </p:pic>
    </p:spTree>
    <p:extLst>
      <p:ext uri="{BB962C8B-B14F-4D97-AF65-F5344CB8AC3E}">
        <p14:creationId xmlns:p14="http://schemas.microsoft.com/office/powerpoint/2010/main" xmlns=""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Screenshot (198).png"/>
          <p:cNvPicPr>
            <a:picLocks noGrp="1" noChangeAspect="1"/>
          </p:cNvPicPr>
          <p:nvPr>
            <p:ph idx="1"/>
          </p:nvPr>
        </p:nvPicPr>
        <p:blipFill>
          <a:blip r:embed="rId2"/>
          <a:srcRect l="39709" t="18898" r="20112" b="36884"/>
          <a:stretch>
            <a:fillRect/>
          </a:stretch>
        </p:blipFill>
        <p:spPr>
          <a:xfrm>
            <a:off x="622300" y="1295563"/>
            <a:ext cx="9029700" cy="5329049"/>
          </a:xfrm>
        </p:spPr>
      </p:pic>
    </p:spTree>
    <p:extLst>
      <p:ext uri="{BB962C8B-B14F-4D97-AF65-F5344CB8AC3E}">
        <p14:creationId xmlns:p14="http://schemas.microsoft.com/office/powerpoint/2010/main" xmlns=""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lgn="ctr">
              <a:buNone/>
            </a:pPr>
            <a:r>
              <a:rPr lang="en-US" sz="2400" dirty="0" smtClean="0">
                <a:solidFill>
                  <a:srgbClr val="00B0F0"/>
                </a:solidFill>
                <a:latin typeface="Times New Roman" pitchFamily="18" charset="0"/>
                <a:cs typeface="Times New Roman" pitchFamily="18" charset="0"/>
              </a:rPr>
              <a:t>This project focuses on analyzing data from the 78th Round of the Multiple Indicator Survey to understand how many people in India have access to improved sources of drinking water. It will also explore related factors like clean cooking fuel usage and migration trends. The aim is to identify regional and social inequalities in access to clean water. The findings will help support fair and informed policy decisions to achieve Sustainable Development Goals (SDGs</a:t>
            </a:r>
            <a:r>
              <a:rPr lang="en-US" sz="2400" dirty="0" smtClean="0">
                <a:solidFill>
                  <a:srgbClr val="00B0F0"/>
                </a:solidFill>
                <a:latin typeface="Times New Roman" pitchFamily="18" charset="0"/>
                <a:cs typeface="Times New Roman" pitchFamily="18" charset="0"/>
              </a:rPr>
              <a:t>). Ultimately</a:t>
            </a:r>
            <a:r>
              <a:rPr lang="en-US" sz="2400" dirty="0" smtClean="0">
                <a:solidFill>
                  <a:srgbClr val="00B0F0"/>
                </a:solidFill>
                <a:latin typeface="Times New Roman" pitchFamily="18" charset="0"/>
                <a:cs typeface="Times New Roman" pitchFamily="18" charset="0"/>
              </a:rPr>
              <a:t>, the goal is to promote safe, equitable, and sustainable access to basic services for all</a:t>
            </a:r>
            <a:endParaRPr lang="en-IN" dirty="0">
              <a:solidFill>
                <a:srgbClr val="00B0F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0" y="3868616"/>
            <a:ext cx="11746523" cy="365759"/>
          </a:xfrm>
        </p:spPr>
        <p:txBody>
          <a:bodyPr vert="horz" lIns="91440" tIns="45720" rIns="91440" bIns="45720" rtlCol="0" anchor="ctr">
            <a:noAutofit/>
          </a:bodyPr>
          <a:lstStyle/>
          <a:p>
            <a:pPr marL="305435" indent="-305435"/>
            <a:endParaRPr lang="en-IN" sz="1200" b="1" dirty="0" smtClean="0">
              <a:latin typeface="Calibri"/>
              <a:cs typeface="Calibri"/>
            </a:endParaRPr>
          </a:p>
          <a:p>
            <a:r>
              <a:rPr lang="en-US" dirty="0" smtClean="0"/>
              <a:t>Develop a data-driven analytical model to assess and predict access to improved drinking water sources using the 78th Round of the Multiple Indicator Survey (MIS) dataset. The model will process socio-demographic and regional indicators to identify areas with low access, enabling targeted policy interventions and improved water resource </a:t>
            </a:r>
            <a:r>
              <a:rPr lang="en-US" dirty="0" smtClean="0"/>
              <a:t>planning.</a:t>
            </a:r>
          </a:p>
          <a:p>
            <a:r>
              <a:rPr lang="en-US" b="1" dirty="0" smtClean="0"/>
              <a:t>Data </a:t>
            </a:r>
            <a:r>
              <a:rPr lang="en-US" b="1" dirty="0" smtClean="0"/>
              <a:t>Collection:</a:t>
            </a:r>
            <a:r>
              <a:rPr lang="en-US" dirty="0" smtClean="0"/>
              <a:t/>
            </a:r>
            <a:br>
              <a:rPr lang="en-US" dirty="0" smtClean="0"/>
            </a:br>
            <a:r>
              <a:rPr lang="en-US" dirty="0" smtClean="0"/>
              <a:t>Use the 78th Round Multiple Indicator Survey (MIS) dataset by NSSO, which includes state-wise, gender-wise, sector-wise, and age group data on access to improved drinking water and </a:t>
            </a:r>
            <a:r>
              <a:rPr lang="en-US" dirty="0" smtClean="0"/>
              <a:t>related</a:t>
            </a:r>
          </a:p>
          <a:p>
            <a:r>
              <a:rPr lang="en-US" dirty="0" smtClean="0"/>
              <a:t> </a:t>
            </a:r>
            <a:r>
              <a:rPr lang="en-US" b="1" dirty="0" smtClean="0"/>
              <a:t>Preprocessing:</a:t>
            </a:r>
            <a:endParaRPr lang="en-US" dirty="0" smtClean="0"/>
          </a:p>
          <a:p>
            <a:r>
              <a:rPr lang="en-US" dirty="0" smtClean="0"/>
              <a:t>Clean and structure the dataset.</a:t>
            </a:r>
          </a:p>
          <a:p>
            <a:r>
              <a:rPr lang="en-US" dirty="0" smtClean="0"/>
              <a:t>Encode categorical variables like gender, sector, and state.</a:t>
            </a:r>
          </a:p>
          <a:p>
            <a:r>
              <a:rPr lang="en-US" dirty="0" smtClean="0"/>
              <a:t>Normalize and prepare features for modeling</a:t>
            </a:r>
            <a:r>
              <a:rPr lang="en-US" dirty="0" smtClean="0"/>
              <a:t>.</a:t>
            </a:r>
          </a:p>
          <a:p>
            <a:r>
              <a:rPr lang="en-US" dirty="0" smtClean="0"/>
              <a:t> </a:t>
            </a:r>
            <a:r>
              <a:rPr lang="en-US" b="1" dirty="0" smtClean="0"/>
              <a:t>Model Training:</a:t>
            </a:r>
            <a:r>
              <a:rPr lang="en-US" dirty="0" smtClean="0"/>
              <a:t/>
            </a:r>
            <a:br>
              <a:rPr lang="en-US" dirty="0" smtClean="0"/>
            </a:br>
            <a:r>
              <a:rPr lang="en-US" dirty="0" smtClean="0"/>
              <a:t>Train a regression model </a:t>
            </a:r>
            <a:r>
              <a:rPr lang="en-US" dirty="0" smtClean="0"/>
              <a:t>to </a:t>
            </a:r>
            <a:r>
              <a:rPr lang="en-US" dirty="0" smtClean="0"/>
              <a:t>predict the percentage of population with access to improved drinking water based on socio-economic and geographic factors</a:t>
            </a:r>
            <a:r>
              <a:rPr lang="en-US" dirty="0" smtClean="0"/>
              <a:t>.</a:t>
            </a:r>
          </a:p>
          <a:p>
            <a:r>
              <a:rPr lang="en-US" dirty="0" smtClean="0"/>
              <a:t> </a:t>
            </a:r>
            <a:r>
              <a:rPr lang="en-US" b="1" dirty="0" smtClean="0"/>
              <a:t>Evaluation:</a:t>
            </a:r>
            <a:r>
              <a:rPr lang="en-US" dirty="0" smtClean="0"/>
              <a:t/>
            </a:r>
            <a:br>
              <a:rPr lang="en-US" dirty="0" smtClean="0"/>
            </a:br>
            <a:r>
              <a:rPr lang="en-US" dirty="0" smtClean="0"/>
              <a:t>Validate the model using metrics such as R² score, Mean Absolute Error (MAE), and Root Mean Squared Error (RMSE) to ensure accuracy and reliability.</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143901" y="1744393"/>
            <a:ext cx="10082117" cy="4090279"/>
          </a:xfrm>
        </p:spPr>
        <p:txBody>
          <a:bodyPr/>
          <a:lstStyle/>
          <a:p>
            <a:pPr marL="0" indent="0">
              <a:buNone/>
            </a:pPr>
            <a:r>
              <a:rPr lang="en-IN" sz="2000" dirty="0">
                <a:solidFill>
                  <a:srgbClr val="0F0F0F"/>
                </a:solidFill>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lang="en-US" sz="2000" dirty="0">
              <a:latin typeface="Times New Roman" pitchFamily="18" charset="0"/>
              <a:cs typeface="Times New Roman" pitchFamily="18" charset="0"/>
            </a:endParaRPr>
          </a:p>
          <a:p>
            <a:pPr marL="305435" indent="-305435">
              <a:buNone/>
            </a:pPr>
            <a:r>
              <a:rPr lang="en-IN" sz="2400" b="1" dirty="0">
                <a:solidFill>
                  <a:srgbClr val="0F0F0F"/>
                </a:solidFill>
                <a:latin typeface="Times New Roman" pitchFamily="18" charset="0"/>
                <a:cs typeface="Times New Roman" pitchFamily="18" charset="0"/>
              </a:rPr>
              <a:t>System </a:t>
            </a:r>
            <a:r>
              <a:rPr lang="en-IN" sz="2400" b="1" dirty="0" smtClean="0">
                <a:solidFill>
                  <a:srgbClr val="0F0F0F"/>
                </a:solidFill>
                <a:latin typeface="Times New Roman" pitchFamily="18" charset="0"/>
                <a:cs typeface="Times New Roman" pitchFamily="18" charset="0"/>
              </a:rPr>
              <a:t>requirements : </a:t>
            </a:r>
          </a:p>
          <a:p>
            <a:pPr marL="305435" indent="-305435">
              <a:buNone/>
            </a:pPr>
            <a:r>
              <a:rPr lang="en-IN" sz="1800" dirty="0" smtClean="0">
                <a:solidFill>
                  <a:srgbClr val="0F0F0F"/>
                </a:solidFill>
                <a:latin typeface="Times New Roman" pitchFamily="18" charset="0"/>
                <a:cs typeface="Times New Roman" pitchFamily="18" charset="0"/>
              </a:rPr>
              <a:t>IBM  Cloud (mandatory)</a:t>
            </a:r>
          </a:p>
          <a:p>
            <a:pPr marL="305435" indent="-305435">
              <a:buNone/>
            </a:pPr>
            <a:r>
              <a:rPr lang="en-IN" sz="1800" dirty="0" smtClean="0">
                <a:solidFill>
                  <a:srgbClr val="0F0F0F"/>
                </a:solidFill>
                <a:latin typeface="Times New Roman" pitchFamily="18" charset="0"/>
                <a:cs typeface="Times New Roman" pitchFamily="18" charset="0"/>
              </a:rPr>
              <a:t>IBM Watson studio for model development and </a:t>
            </a:r>
            <a:r>
              <a:rPr lang="en-IN" sz="1800" dirty="0" smtClean="0">
                <a:solidFill>
                  <a:srgbClr val="0F0F0F"/>
                </a:solidFill>
                <a:latin typeface="Times New Roman" pitchFamily="18" charset="0"/>
                <a:cs typeface="Times New Roman" pitchFamily="18" charset="0"/>
              </a:rPr>
              <a:t>deployment</a:t>
            </a:r>
          </a:p>
          <a:p>
            <a:pPr marL="305435" indent="-305435">
              <a:buNone/>
            </a:pPr>
            <a:r>
              <a:rPr lang="en-IN" sz="1800" dirty="0" smtClean="0">
                <a:solidFill>
                  <a:srgbClr val="0F0F0F"/>
                </a:solidFill>
                <a:latin typeface="Times New Roman" pitchFamily="18" charset="0"/>
                <a:cs typeface="Times New Roman" pitchFamily="18" charset="0"/>
              </a:rPr>
              <a:t>IBM </a:t>
            </a:r>
            <a:r>
              <a:rPr lang="en-IN" sz="1800" dirty="0" smtClean="0">
                <a:solidFill>
                  <a:srgbClr val="0F0F0F"/>
                </a:solidFill>
                <a:latin typeface="Times New Roman" pitchFamily="18" charset="0"/>
                <a:cs typeface="Times New Roman" pitchFamily="18" charset="0"/>
              </a:rPr>
              <a:t>cloud object storage for dataset handling</a:t>
            </a:r>
            <a:endParaRPr lang="en-IN" sz="1800" dirty="0" smtClean="0">
              <a:solidFill>
                <a:srgbClr val="0F0F0F"/>
              </a:solidFill>
              <a:latin typeface="Times New Roman" pitchFamily="18" charset="0"/>
              <a:cs typeface="Times New Roman" pitchFamily="18" charset="0"/>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dirty="0" smtClean="0"/>
              <a:t>Algorithm </a:t>
            </a:r>
            <a:r>
              <a:rPr lang="en-IN" dirty="0" smtClean="0"/>
              <a:t>Selection:</a:t>
            </a:r>
          </a:p>
          <a:p>
            <a:pPr marL="305435" indent="-305435">
              <a:buNone/>
            </a:pPr>
            <a:r>
              <a:rPr lang="en-IN" dirty="0" smtClean="0"/>
              <a:t>Random </a:t>
            </a:r>
            <a:r>
              <a:rPr lang="en-IN" dirty="0" smtClean="0"/>
              <a:t>Forest Classifier (or SVM based on </a:t>
            </a:r>
            <a:r>
              <a:rPr lang="en-IN" dirty="0" smtClean="0"/>
              <a:t>performance)</a:t>
            </a:r>
          </a:p>
          <a:p>
            <a:pPr marL="305435" indent="-305435"/>
            <a:r>
              <a:rPr lang="en-IN" dirty="0" smtClean="0"/>
              <a:t>Data </a:t>
            </a:r>
            <a:r>
              <a:rPr lang="en-IN" dirty="0" smtClean="0"/>
              <a:t>Input</a:t>
            </a:r>
            <a:r>
              <a:rPr lang="en-IN" dirty="0" smtClean="0"/>
              <a:t>:</a:t>
            </a:r>
          </a:p>
          <a:p>
            <a:pPr marL="305435" indent="-305435">
              <a:buNone/>
            </a:pPr>
            <a:r>
              <a:rPr lang="en-IN" dirty="0" smtClean="0"/>
              <a:t> </a:t>
            </a:r>
            <a:r>
              <a:rPr lang="en-US" dirty="0" smtClean="0"/>
              <a:t>State , Age, </a:t>
            </a:r>
            <a:r>
              <a:rPr lang="en-US" dirty="0" smtClean="0"/>
              <a:t>Group </a:t>
            </a:r>
            <a:r>
              <a:rPr lang="en-US" dirty="0" smtClean="0"/>
              <a:t>,Sector, Gender , </a:t>
            </a:r>
            <a:r>
              <a:rPr lang="en-US" dirty="0" smtClean="0"/>
              <a:t>Indicator </a:t>
            </a:r>
            <a:r>
              <a:rPr lang="en-IN" dirty="0" smtClean="0"/>
              <a:t>from the dataset</a:t>
            </a:r>
          </a:p>
          <a:p>
            <a:pPr marL="305435" indent="-305435"/>
            <a:r>
              <a:rPr lang="en-IN" dirty="0" smtClean="0"/>
              <a:t>Training </a:t>
            </a:r>
            <a:r>
              <a:rPr lang="en-IN" dirty="0" smtClean="0"/>
              <a:t>Process</a:t>
            </a:r>
            <a:r>
              <a:rPr lang="en-IN" dirty="0" smtClean="0"/>
              <a:t>:</a:t>
            </a:r>
          </a:p>
          <a:p>
            <a:pPr>
              <a:buNone/>
            </a:pPr>
            <a:r>
              <a:rPr lang="en-US" dirty="0" smtClean="0"/>
              <a:t>Supervised learning approach using percentage of population with access to improved drinking water as the target </a:t>
            </a:r>
            <a:r>
              <a:rPr lang="en-US" dirty="0" smtClean="0"/>
              <a:t>variable . Handling </a:t>
            </a:r>
            <a:r>
              <a:rPr lang="en-US" dirty="0" smtClean="0"/>
              <a:t>missing </a:t>
            </a:r>
            <a:r>
              <a:rPr lang="en-US" dirty="0" smtClean="0"/>
              <a:t>values , Label </a:t>
            </a:r>
            <a:r>
              <a:rPr lang="en-US" dirty="0" smtClean="0"/>
              <a:t>encoding of categorical </a:t>
            </a:r>
            <a:r>
              <a:rPr lang="en-US" dirty="0" smtClean="0"/>
              <a:t>variables</a:t>
            </a:r>
            <a:endParaRPr lang="en-US" dirty="0" smtClean="0"/>
          </a:p>
          <a:p>
            <a:pPr marL="305435" indent="-305435"/>
            <a:r>
              <a:rPr lang="en-IN" dirty="0" smtClean="0"/>
              <a:t>Prediction </a:t>
            </a:r>
            <a:r>
              <a:rPr lang="en-IN" dirty="0" smtClean="0"/>
              <a:t>Process</a:t>
            </a:r>
            <a:r>
              <a:rPr lang="en-IN" dirty="0" smtClean="0"/>
              <a:t>:</a:t>
            </a:r>
          </a:p>
          <a:p>
            <a:pPr marL="305435" indent="-305435">
              <a:buNone/>
            </a:pPr>
            <a:r>
              <a:rPr lang="en-IN" dirty="0" smtClean="0"/>
              <a:t>Model </a:t>
            </a:r>
            <a:r>
              <a:rPr lang="en-IN" dirty="0" smtClean="0"/>
              <a:t>deployed on IBM Watson Studio with API endpoint for real-time predictions</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Screenshot (179).png"/>
          <p:cNvPicPr>
            <a:picLocks noGrp="1" noChangeAspect="1"/>
          </p:cNvPicPr>
          <p:nvPr>
            <p:ph idx="1"/>
          </p:nvPr>
        </p:nvPicPr>
        <p:blipFill>
          <a:blip r:embed="rId2"/>
          <a:srcRect t="11879" r="1148" b="8054"/>
          <a:stretch>
            <a:fillRect/>
          </a:stretch>
        </p:blipFill>
        <p:spPr>
          <a:xfrm>
            <a:off x="251640" y="1227348"/>
            <a:ext cx="11762169" cy="5356331"/>
          </a:xfr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181).png"/>
          <p:cNvPicPr>
            <a:picLocks noGrp="1" noChangeAspect="1"/>
          </p:cNvPicPr>
          <p:nvPr>
            <p:ph idx="1"/>
          </p:nvPr>
        </p:nvPicPr>
        <p:blipFill>
          <a:blip r:embed="rId2"/>
          <a:srcRect t="12782" r="4702" b="9860"/>
          <a:stretch>
            <a:fillRect/>
          </a:stretch>
        </p:blipFill>
        <p:spPr>
          <a:xfrm>
            <a:off x="448482" y="1266092"/>
            <a:ext cx="11072957" cy="5053545"/>
          </a:xfr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Screenshot (183).png"/>
          <p:cNvPicPr>
            <a:picLocks noGrp="1" noChangeAspect="1"/>
          </p:cNvPicPr>
          <p:nvPr>
            <p:ph idx="1"/>
          </p:nvPr>
        </p:nvPicPr>
        <p:blipFill>
          <a:blip r:embed="rId2"/>
          <a:srcRect t="11879" r="2164" b="7151"/>
          <a:stretch>
            <a:fillRect/>
          </a:stretch>
        </p:blipFill>
        <p:spPr>
          <a:xfrm>
            <a:off x="642945" y="1385530"/>
            <a:ext cx="10780021" cy="5015963"/>
          </a:xfrm>
        </p:spPr>
      </p:pic>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428</Words>
  <Application>Microsoft Office PowerPoint</Application>
  <PresentationFormat>Custom</PresentationFormat>
  <Paragraphs>60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Improved Source of Drinking Water</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Slide 13</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Arijit</cp:lastModifiedBy>
  <cp:revision>26</cp:revision>
  <dcterms:created xsi:type="dcterms:W3CDTF">2021-05-26T16:50:10Z</dcterms:created>
  <dcterms:modified xsi:type="dcterms:W3CDTF">2025-08-03T17:33:21Z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