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9" r:id="rId4"/>
    <p:sldId id="260" r:id="rId5"/>
    <p:sldId id="306" r:id="rId6"/>
    <p:sldId id="307" r:id="rId7"/>
    <p:sldId id="308" r:id="rId8"/>
    <p:sldId id="309" r:id="rId9"/>
    <p:sldId id="310" r:id="rId10"/>
    <p:sldId id="290"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116" y="54"/>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2921000" y="2514600"/>
            <a:ext cx="6457067" cy="2480657"/>
          </a:xfrm>
          <a:prstGeom prst="rect">
            <a:avLst/>
          </a:prstGeom>
        </p:spPr>
        <p:txBody>
          <a:bodyPr>
            <a:normAutofit lnSpcReduction="10000"/>
          </a:bodyPr>
          <a:lstStyle/>
          <a:p>
            <a:pPr algn="ctr">
              <a:defRPr sz="3600">
                <a:latin typeface="Arial"/>
                <a:ea typeface="Arial"/>
                <a:cs typeface="Arial"/>
                <a:sym typeface="Arial"/>
              </a:defRPr>
            </a:pPr>
            <a:r>
              <a:rPr lang="en-IN" dirty="0"/>
              <a:t>Model Evaluation </a:t>
            </a:r>
            <a:r>
              <a:rPr lang="en-IN" dirty="0" smtClean="0"/>
              <a:t>using </a:t>
            </a:r>
          </a:p>
          <a:p>
            <a:pPr algn="ctr">
              <a:defRPr sz="3600">
                <a:latin typeface="Arial"/>
                <a:ea typeface="Arial"/>
                <a:cs typeface="Arial"/>
                <a:sym typeface="Arial"/>
              </a:defRPr>
            </a:pPr>
            <a:r>
              <a:rPr lang="en-IN" dirty="0" smtClean="0"/>
              <a:t>Iris </a:t>
            </a:r>
            <a:r>
              <a:rPr lang="en-IN" dirty="0"/>
              <a:t>Data </a:t>
            </a:r>
            <a:r>
              <a:rPr lang="en-IN" dirty="0" smtClean="0"/>
              <a:t>Set</a:t>
            </a:r>
          </a:p>
          <a:p>
            <a:pPr algn="ctr">
              <a:defRPr sz="3600">
                <a:latin typeface="Arial"/>
                <a:ea typeface="Arial"/>
                <a:cs typeface="Arial"/>
                <a:sym typeface="Arial"/>
              </a:defRPr>
            </a:pPr>
            <a:r>
              <a:rPr lang="en-IN" smtClean="0"/>
              <a:t>Term 3 GCD</a:t>
            </a:r>
            <a:endParaRPr lang="en-IN" dirty="0" smtClean="0"/>
          </a:p>
          <a:p>
            <a:pPr algn="ctr">
              <a:defRPr sz="3600">
                <a:latin typeface="Arial"/>
                <a:ea typeface="Arial"/>
                <a:cs typeface="Arial"/>
                <a:sym typeface="Arial"/>
              </a:defRPr>
            </a:pPr>
            <a:endParaRPr dirty="0"/>
          </a:p>
          <a:p>
            <a:pPr algn="ctr">
              <a:defRPr>
                <a:latin typeface="Arial"/>
                <a:ea typeface="Arial"/>
                <a:cs typeface="Arial"/>
                <a:sym typeface="Arial"/>
              </a:defRPr>
            </a:pPr>
            <a:r>
              <a:rPr dirty="0"/>
              <a:t>by </a:t>
            </a:r>
            <a:r>
              <a:rPr lang="en-US" dirty="0" smtClean="0"/>
              <a:t>Aditya AVS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330200" y="685800"/>
            <a:ext cx="11988800" cy="1219200"/>
          </a:xfrm>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482600" y="2971800"/>
            <a:ext cx="11988800" cy="6248400"/>
          </a:xfrm>
          <a:prstGeom prst="rect">
            <a:avLst/>
          </a:prstGeom>
        </p:spPr>
        <p:txBody>
          <a:bodyPr>
            <a:normAutofit/>
          </a:bodyPr>
          <a:lstStyle>
            <a:lvl1pPr>
              <a:defRPr>
                <a:latin typeface="Arial"/>
                <a:ea typeface="Arial"/>
                <a:cs typeface="Arial"/>
                <a:sym typeface="Arial"/>
              </a:defRPr>
            </a:lvl1pPr>
          </a:lstStyle>
          <a:p>
            <a:endParaRPr lang="en-IN" dirty="0"/>
          </a:p>
          <a:p>
            <a:pPr marL="0" indent="0">
              <a:buNone/>
            </a:pPr>
            <a:endParaRPr dirty="0"/>
          </a:p>
        </p:txBody>
      </p:sp>
      <p:sp>
        <p:nvSpPr>
          <p:cNvPr id="2" name="Rectangle 1"/>
          <p:cNvSpPr/>
          <p:nvPr/>
        </p:nvSpPr>
        <p:spPr>
          <a:xfrm>
            <a:off x="1016000" y="2983974"/>
            <a:ext cx="10820400" cy="3416320"/>
          </a:xfrm>
          <a:prstGeom prst="rect">
            <a:avLst/>
          </a:prstGeom>
        </p:spPr>
        <p:txBody>
          <a:bodyPr wrap="square">
            <a:spAutoFit/>
          </a:bodyPr>
          <a:lstStyle/>
          <a:p>
            <a:pPr marL="342900" indent="-342900" algn="l">
              <a:buFont typeface="Arial" panose="020B0604020202020204" pitchFamily="34" charset="0"/>
              <a:buChar char="•"/>
            </a:pPr>
            <a:r>
              <a:rPr lang="en-IN" dirty="0" smtClean="0"/>
              <a:t>PCA </a:t>
            </a:r>
            <a:r>
              <a:rPr lang="en-IN" dirty="0" err="1"/>
              <a:t>doesnt</a:t>
            </a:r>
            <a:r>
              <a:rPr lang="en-IN" dirty="0"/>
              <a:t> seem to have much impact due to the lesser number </a:t>
            </a:r>
            <a:r>
              <a:rPr lang="en-IN" dirty="0" smtClean="0"/>
              <a:t>of components </a:t>
            </a:r>
            <a:r>
              <a:rPr lang="en-IN" dirty="0"/>
              <a:t>and less variance.</a:t>
            </a:r>
          </a:p>
          <a:p>
            <a:pPr marL="342900" indent="-342900" algn="l">
              <a:buFont typeface="Arial" panose="020B0604020202020204" pitchFamily="34" charset="0"/>
              <a:buChar char="•"/>
            </a:pPr>
            <a:r>
              <a:rPr lang="en-IN" dirty="0" smtClean="0"/>
              <a:t>The </a:t>
            </a:r>
            <a:r>
              <a:rPr lang="en-IN" dirty="0"/>
              <a:t>optimal number of </a:t>
            </a:r>
            <a:r>
              <a:rPr lang="en-IN" dirty="0" err="1"/>
              <a:t>neighbors</a:t>
            </a:r>
            <a:r>
              <a:rPr lang="en-IN" dirty="0"/>
              <a:t> for using in KNN </a:t>
            </a:r>
            <a:r>
              <a:rPr lang="en-IN" dirty="0" err="1"/>
              <a:t>algo</a:t>
            </a:r>
            <a:r>
              <a:rPr lang="en-IN" dirty="0"/>
              <a:t> is 3.</a:t>
            </a:r>
          </a:p>
          <a:p>
            <a:pPr marL="342900" indent="-342900" algn="l">
              <a:buFont typeface="Arial" panose="020B0604020202020204" pitchFamily="34" charset="0"/>
              <a:buChar char="•"/>
            </a:pPr>
            <a:r>
              <a:rPr lang="en-IN" dirty="0" smtClean="0"/>
              <a:t>The </a:t>
            </a:r>
            <a:r>
              <a:rPr lang="en-IN" dirty="0"/>
              <a:t>accuracy of KNN model is 93%.</a:t>
            </a:r>
          </a:p>
          <a:p>
            <a:pPr marL="342900" indent="-342900" algn="l">
              <a:buFont typeface="Arial" panose="020B0604020202020204" pitchFamily="34" charset="0"/>
              <a:buChar char="•"/>
            </a:pPr>
            <a:r>
              <a:rPr lang="en-IN" dirty="0" smtClean="0"/>
              <a:t>SVC </a:t>
            </a:r>
            <a:r>
              <a:rPr lang="en-IN" dirty="0"/>
              <a:t>Model (SVM) seems to be having higher accuracy for training set but </a:t>
            </a:r>
            <a:r>
              <a:rPr lang="en-IN" dirty="0" smtClean="0"/>
              <a:t>for </a:t>
            </a:r>
            <a:r>
              <a:rPr lang="en-IN" dirty="0"/>
              <a:t>test data it is only 90%.</a:t>
            </a:r>
          </a:p>
          <a:p>
            <a:pPr marL="342900" indent="-342900" algn="l">
              <a:buFont typeface="Arial" panose="020B0604020202020204" pitchFamily="34" charset="0"/>
              <a:buChar char="•"/>
            </a:pPr>
            <a:endParaRPr lang="en-IN" dirty="0"/>
          </a:p>
          <a:p>
            <a:pPr algn="l"/>
            <a:r>
              <a:rPr lang="en-IN" b="1" dirty="0"/>
              <a:t>KNN Model seems to be better for predicting as far as this data set is considered.</a:t>
            </a:r>
            <a:endParaRPr lang="en-IN" b="1"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Story</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25000" lnSpcReduction="20000"/>
          </a:bodyPr>
          <a:lstStyle>
            <a:lvl1pPr>
              <a:defRPr>
                <a:latin typeface="Arial"/>
                <a:ea typeface="Arial"/>
                <a:cs typeface="Arial"/>
                <a:sym typeface="Arial"/>
              </a:defRPr>
            </a:lvl1pPr>
          </a:lstStyle>
          <a:p>
            <a:endParaRPr lang="en-IN" dirty="0"/>
          </a:p>
          <a:p>
            <a:r>
              <a:rPr lang="en-IN" sz="8600" dirty="0">
                <a:sym typeface="Palatino"/>
              </a:rPr>
              <a:t>The Iris dataset was used in R.A. Fisher's classic 1936 paper, The Use of Multiple Measurements in Taxonomic Problems, and can also be found on the UCI Machine Learning Repository.</a:t>
            </a:r>
          </a:p>
          <a:p>
            <a:r>
              <a:rPr lang="en-IN" sz="8600" dirty="0" smtClean="0">
                <a:sym typeface="Palatino"/>
              </a:rPr>
              <a:t>It </a:t>
            </a:r>
            <a:r>
              <a:rPr lang="en-IN" sz="8600" dirty="0">
                <a:sym typeface="Palatino"/>
              </a:rPr>
              <a:t>includes three iris species with 50 samples each as well as some properties about each flower. One flower species is linearly separable from the other two, but the other two are not </a:t>
            </a:r>
            <a:r>
              <a:rPr lang="en-IN" sz="8600" dirty="0" smtClean="0">
                <a:sym typeface="Palatino"/>
              </a:rPr>
              <a:t>linearly </a:t>
            </a:r>
            <a:r>
              <a:rPr lang="en-IN" sz="8600" dirty="0">
                <a:sym typeface="Palatino"/>
              </a:rPr>
              <a:t>separable from each other.</a:t>
            </a:r>
          </a:p>
          <a:p>
            <a:r>
              <a:rPr lang="en-IN" sz="8600" dirty="0" smtClean="0">
                <a:sym typeface="Palatino"/>
              </a:rPr>
              <a:t>The </a:t>
            </a:r>
            <a:r>
              <a:rPr lang="en-IN" sz="8600" dirty="0">
                <a:sym typeface="Palatino"/>
              </a:rPr>
              <a:t>columns in this dataset are:</a:t>
            </a:r>
          </a:p>
          <a:p>
            <a:pPr lvl="1"/>
            <a:r>
              <a:rPr lang="en-IN" sz="8600" dirty="0" smtClean="0">
                <a:sym typeface="Palatino"/>
              </a:rPr>
              <a:t>Id</a:t>
            </a:r>
            <a:endParaRPr lang="en-IN" sz="8600" dirty="0">
              <a:sym typeface="Palatino"/>
            </a:endParaRPr>
          </a:p>
          <a:p>
            <a:pPr lvl="1"/>
            <a:r>
              <a:rPr lang="en-IN" sz="8600" dirty="0" err="1" smtClean="0">
                <a:sym typeface="Palatino"/>
              </a:rPr>
              <a:t>SepalLengthCm</a:t>
            </a:r>
            <a:endParaRPr lang="en-IN" sz="8600" dirty="0">
              <a:sym typeface="Palatino"/>
            </a:endParaRPr>
          </a:p>
          <a:p>
            <a:pPr lvl="1"/>
            <a:r>
              <a:rPr lang="en-IN" sz="8600" dirty="0" err="1" smtClean="0">
                <a:sym typeface="Palatino"/>
              </a:rPr>
              <a:t>SepalWidthCm</a:t>
            </a:r>
            <a:endParaRPr lang="en-IN" sz="8600" dirty="0">
              <a:sym typeface="Palatino"/>
            </a:endParaRPr>
          </a:p>
          <a:p>
            <a:pPr lvl="1"/>
            <a:r>
              <a:rPr lang="en-IN" sz="8600" dirty="0" err="1" smtClean="0">
                <a:sym typeface="Palatino"/>
              </a:rPr>
              <a:t>PetalLengthCm</a:t>
            </a:r>
            <a:endParaRPr lang="en-IN" sz="8600" dirty="0">
              <a:sym typeface="Palatino"/>
            </a:endParaRPr>
          </a:p>
          <a:p>
            <a:pPr lvl="1"/>
            <a:r>
              <a:rPr lang="en-IN" sz="8600" dirty="0" err="1" smtClean="0">
                <a:sym typeface="Palatino"/>
              </a:rPr>
              <a:t>PetalWidthCm</a:t>
            </a:r>
            <a:endParaRPr lang="en-IN" sz="8600" dirty="0">
              <a:sym typeface="Palatino"/>
            </a:endParaRPr>
          </a:p>
          <a:p>
            <a:pPr lvl="1"/>
            <a:r>
              <a:rPr lang="en-IN" sz="8600" dirty="0" smtClean="0">
                <a:sym typeface="Palatino"/>
              </a:rPr>
              <a:t>Species </a:t>
            </a:r>
            <a:r>
              <a:rPr lang="en-IN" sz="8600" dirty="0"/>
              <a:t>- Iris </a:t>
            </a:r>
            <a:r>
              <a:rPr lang="en-IN" sz="8600" dirty="0" err="1" smtClean="0"/>
              <a:t>Setosa</a:t>
            </a:r>
            <a:r>
              <a:rPr lang="en-IN" sz="8600" dirty="0"/>
              <a:t>, </a:t>
            </a:r>
            <a:r>
              <a:rPr lang="en-IN" sz="8600" dirty="0" smtClean="0"/>
              <a:t>Versicolour, </a:t>
            </a:r>
            <a:r>
              <a:rPr lang="en-IN" sz="8600" dirty="0" err="1"/>
              <a:t>Virginica</a:t>
            </a:r>
            <a:endParaRPr lang="en-IN" sz="8600" dirty="0">
              <a:sym typeface="Palatino"/>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a:bodyPr>
          <a:lstStyle/>
          <a:p>
            <a:pPr>
              <a:defRPr>
                <a:latin typeface="Arial"/>
                <a:ea typeface="Arial"/>
                <a:cs typeface="Arial"/>
                <a:sym typeface="Arial"/>
              </a:defRPr>
            </a:pPr>
            <a:r>
              <a:rPr lang="en-IN" dirty="0" smtClean="0">
                <a:sym typeface="Arial"/>
              </a:rPr>
              <a:t>It is one </a:t>
            </a:r>
            <a:r>
              <a:rPr lang="en-IN" dirty="0">
                <a:sym typeface="Arial"/>
              </a:rPr>
              <a:t>of the very famous classification </a:t>
            </a:r>
            <a:r>
              <a:rPr lang="en-IN" dirty="0" smtClean="0">
                <a:sym typeface="Arial"/>
              </a:rPr>
              <a:t>problems.</a:t>
            </a:r>
          </a:p>
          <a:p>
            <a:pPr>
              <a:defRPr>
                <a:latin typeface="Arial"/>
                <a:ea typeface="Arial"/>
                <a:cs typeface="Arial"/>
                <a:sym typeface="Arial"/>
              </a:defRPr>
            </a:pPr>
            <a:r>
              <a:rPr lang="en-IN" dirty="0" smtClean="0">
                <a:sym typeface="Arial"/>
              </a:rPr>
              <a:t>Given </a:t>
            </a:r>
            <a:r>
              <a:rPr lang="en-IN" dirty="0">
                <a:sym typeface="Arial"/>
              </a:rPr>
              <a:t>Sepal and Petal </a:t>
            </a:r>
            <a:r>
              <a:rPr lang="en-IN" dirty="0" smtClean="0">
                <a:sym typeface="Arial"/>
              </a:rPr>
              <a:t>- lengths </a:t>
            </a:r>
            <a:r>
              <a:rPr lang="en-IN" dirty="0">
                <a:sym typeface="Arial"/>
              </a:rPr>
              <a:t>and </a:t>
            </a:r>
            <a:r>
              <a:rPr lang="en-IN" dirty="0" smtClean="0">
                <a:sym typeface="Arial"/>
              </a:rPr>
              <a:t>width we are supposed to </a:t>
            </a:r>
            <a:r>
              <a:rPr lang="en-IN" dirty="0">
                <a:sym typeface="Arial"/>
              </a:rPr>
              <a:t>predict the class of </a:t>
            </a:r>
            <a:r>
              <a:rPr lang="en-IN" dirty="0" smtClean="0">
                <a:sym typeface="Arial"/>
              </a:rPr>
              <a:t>Iris (</a:t>
            </a:r>
            <a:r>
              <a:rPr lang="en-IN" dirty="0" err="1" smtClean="0"/>
              <a:t>Setosa</a:t>
            </a:r>
            <a:r>
              <a:rPr lang="en-IN" dirty="0"/>
              <a:t>, Versicolour, </a:t>
            </a:r>
            <a:r>
              <a:rPr lang="en-IN" dirty="0" err="1" smtClean="0"/>
              <a:t>Virginica</a:t>
            </a:r>
            <a:r>
              <a:rPr lang="en-IN" dirty="0" smtClean="0">
                <a:sym typeface="Arial"/>
              </a:rPr>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042150"/>
          </a:xfrm>
          <a:prstGeom prst="rect">
            <a:avLst/>
          </a:prstGeom>
        </p:spPr>
        <p:txBody>
          <a:bodyPr>
            <a:normAutofit fontScale="40000" lnSpcReduction="20000"/>
          </a:bodyPr>
          <a:lstStyle/>
          <a:p>
            <a:r>
              <a:rPr lang="en-IN" sz="8000" dirty="0"/>
              <a:t>The dataset provided has 150 rows</a:t>
            </a:r>
          </a:p>
          <a:p>
            <a:r>
              <a:rPr lang="en-IN" sz="8000" dirty="0"/>
              <a:t>Dependent Variables : Sepal </a:t>
            </a:r>
            <a:r>
              <a:rPr lang="en-IN" sz="8000" dirty="0" smtClean="0"/>
              <a:t>length, Sepal </a:t>
            </a:r>
            <a:r>
              <a:rPr lang="en-IN" sz="8000" dirty="0"/>
              <a:t>Width</a:t>
            </a:r>
            <a:r>
              <a:rPr lang="en-IN" sz="8000" dirty="0" smtClean="0"/>
              <a:t>, Petal </a:t>
            </a:r>
            <a:r>
              <a:rPr lang="en-IN" sz="8000" dirty="0"/>
              <a:t>length</a:t>
            </a:r>
            <a:r>
              <a:rPr lang="en-IN" sz="8000" dirty="0" smtClean="0"/>
              <a:t>, Petal </a:t>
            </a:r>
            <a:r>
              <a:rPr lang="en-IN" sz="8000" dirty="0"/>
              <a:t>Width</a:t>
            </a:r>
          </a:p>
          <a:p>
            <a:r>
              <a:rPr lang="en-IN" sz="8000" dirty="0"/>
              <a:t>Independent/Target Variable : </a:t>
            </a:r>
            <a:r>
              <a:rPr lang="en-IN" sz="8000" dirty="0" smtClean="0"/>
              <a:t>Species</a:t>
            </a:r>
            <a:endParaRPr lang="en-IN" sz="8000" dirty="0"/>
          </a:p>
          <a:p>
            <a:r>
              <a:rPr lang="en-IN" sz="8000" dirty="0"/>
              <a:t>Missing values : </a:t>
            </a:r>
            <a:r>
              <a:rPr lang="en-IN" sz="8000" dirty="0" smtClean="0"/>
              <a:t>None</a:t>
            </a:r>
          </a:p>
          <a:p>
            <a:r>
              <a:rPr lang="en-IN" sz="8000" dirty="0" smtClean="0"/>
              <a:t>The Id parameter was dropped</a:t>
            </a:r>
          </a:p>
          <a:p>
            <a:endParaRPr lang="en-IN" sz="8000" dirty="0" smtClean="0"/>
          </a:p>
          <a:p>
            <a:pPr marL="469900" lvl="1" indent="0">
              <a:lnSpc>
                <a:spcPct val="120000"/>
              </a:lnSpc>
              <a:spcBef>
                <a:spcPts val="0"/>
              </a:spcBef>
              <a:buNone/>
            </a:pPr>
            <a:r>
              <a:rPr lang="en-IN" dirty="0">
                <a:latin typeface="Consolas" panose="020B0609020204030204" pitchFamily="49" charset="0"/>
              </a:rPr>
              <a:t>&lt;class '</a:t>
            </a:r>
            <a:r>
              <a:rPr lang="en-IN" dirty="0" err="1">
                <a:latin typeface="Consolas" panose="020B0609020204030204" pitchFamily="49" charset="0"/>
              </a:rPr>
              <a:t>pandas.core.frame.DataFrame</a:t>
            </a:r>
            <a:r>
              <a:rPr lang="en-IN" dirty="0">
                <a:latin typeface="Consolas" panose="020B0609020204030204" pitchFamily="49" charset="0"/>
              </a:rPr>
              <a:t>'&gt;</a:t>
            </a:r>
          </a:p>
          <a:p>
            <a:pPr marL="469900" lvl="1" indent="0">
              <a:lnSpc>
                <a:spcPct val="120000"/>
              </a:lnSpc>
              <a:spcBef>
                <a:spcPts val="0"/>
              </a:spcBef>
              <a:buNone/>
            </a:pPr>
            <a:r>
              <a:rPr lang="en-IN" dirty="0" err="1">
                <a:latin typeface="Consolas" panose="020B0609020204030204" pitchFamily="49" charset="0"/>
              </a:rPr>
              <a:t>RangeIndex</a:t>
            </a:r>
            <a:r>
              <a:rPr lang="en-IN" dirty="0">
                <a:latin typeface="Consolas" panose="020B0609020204030204" pitchFamily="49" charset="0"/>
              </a:rPr>
              <a:t>: 150 entries, 0 to 149</a:t>
            </a:r>
          </a:p>
          <a:p>
            <a:pPr marL="469900" lvl="1" indent="0">
              <a:lnSpc>
                <a:spcPct val="120000"/>
              </a:lnSpc>
              <a:spcBef>
                <a:spcPts val="0"/>
              </a:spcBef>
              <a:buNone/>
            </a:pPr>
            <a:r>
              <a:rPr lang="en-IN" dirty="0">
                <a:latin typeface="Consolas" panose="020B0609020204030204" pitchFamily="49" charset="0"/>
              </a:rPr>
              <a:t>Data columns (total 6 columns):</a:t>
            </a:r>
          </a:p>
          <a:p>
            <a:pPr marL="469900" lvl="1" indent="0">
              <a:lnSpc>
                <a:spcPct val="120000"/>
              </a:lnSpc>
              <a:spcBef>
                <a:spcPts val="0"/>
              </a:spcBef>
              <a:buNone/>
            </a:pPr>
            <a:r>
              <a:rPr lang="en-IN" dirty="0">
                <a:latin typeface="Consolas" panose="020B0609020204030204" pitchFamily="49" charset="0"/>
              </a:rPr>
              <a:t>Id               150 non-null int64</a:t>
            </a:r>
          </a:p>
          <a:p>
            <a:pPr marL="469900" lvl="1" indent="0">
              <a:lnSpc>
                <a:spcPct val="120000"/>
              </a:lnSpc>
              <a:spcBef>
                <a:spcPts val="0"/>
              </a:spcBef>
              <a:buNone/>
            </a:pPr>
            <a:r>
              <a:rPr lang="en-IN" dirty="0" err="1">
                <a:latin typeface="Consolas" panose="020B0609020204030204" pitchFamily="49" charset="0"/>
              </a:rPr>
              <a:t>SepalLengthCm</a:t>
            </a:r>
            <a:r>
              <a:rPr lang="en-IN" dirty="0">
                <a:latin typeface="Consolas" panose="020B0609020204030204" pitchFamily="49" charset="0"/>
              </a:rPr>
              <a:t>    150 non-null float64</a:t>
            </a:r>
          </a:p>
          <a:p>
            <a:pPr marL="469900" lvl="1" indent="0">
              <a:lnSpc>
                <a:spcPct val="120000"/>
              </a:lnSpc>
              <a:spcBef>
                <a:spcPts val="0"/>
              </a:spcBef>
              <a:buNone/>
            </a:pPr>
            <a:r>
              <a:rPr lang="en-IN" dirty="0" err="1">
                <a:latin typeface="Consolas" panose="020B0609020204030204" pitchFamily="49" charset="0"/>
              </a:rPr>
              <a:t>SepalWidthCm</a:t>
            </a:r>
            <a:r>
              <a:rPr lang="en-IN" dirty="0">
                <a:latin typeface="Consolas" panose="020B0609020204030204" pitchFamily="49" charset="0"/>
              </a:rPr>
              <a:t>     150 non-null float64</a:t>
            </a:r>
          </a:p>
          <a:p>
            <a:pPr marL="469900" lvl="1" indent="0">
              <a:lnSpc>
                <a:spcPct val="120000"/>
              </a:lnSpc>
              <a:spcBef>
                <a:spcPts val="0"/>
              </a:spcBef>
              <a:buNone/>
            </a:pPr>
            <a:r>
              <a:rPr lang="en-IN" dirty="0" err="1">
                <a:latin typeface="Consolas" panose="020B0609020204030204" pitchFamily="49" charset="0"/>
              </a:rPr>
              <a:t>PetalLengthCm</a:t>
            </a:r>
            <a:r>
              <a:rPr lang="en-IN" dirty="0">
                <a:latin typeface="Consolas" panose="020B0609020204030204" pitchFamily="49" charset="0"/>
              </a:rPr>
              <a:t>    150 non-null float64</a:t>
            </a:r>
          </a:p>
          <a:p>
            <a:pPr marL="469900" lvl="1" indent="0">
              <a:lnSpc>
                <a:spcPct val="120000"/>
              </a:lnSpc>
              <a:spcBef>
                <a:spcPts val="0"/>
              </a:spcBef>
              <a:buNone/>
            </a:pPr>
            <a:r>
              <a:rPr lang="en-IN" dirty="0" err="1">
                <a:latin typeface="Consolas" panose="020B0609020204030204" pitchFamily="49" charset="0"/>
              </a:rPr>
              <a:t>PetalWidthCm</a:t>
            </a:r>
            <a:r>
              <a:rPr lang="en-IN" dirty="0">
                <a:latin typeface="Consolas" panose="020B0609020204030204" pitchFamily="49" charset="0"/>
              </a:rPr>
              <a:t>     150 non-null float64</a:t>
            </a:r>
          </a:p>
          <a:p>
            <a:pPr marL="469900" lvl="1" indent="0">
              <a:lnSpc>
                <a:spcPct val="120000"/>
              </a:lnSpc>
              <a:spcBef>
                <a:spcPts val="0"/>
              </a:spcBef>
              <a:buNone/>
            </a:pPr>
            <a:r>
              <a:rPr lang="en-IN" dirty="0">
                <a:latin typeface="Consolas" panose="020B0609020204030204" pitchFamily="49" charset="0"/>
              </a:rPr>
              <a:t>Species          150 non-null object</a:t>
            </a:r>
          </a:p>
          <a:p>
            <a:pPr marL="469900" lvl="1" indent="0">
              <a:lnSpc>
                <a:spcPct val="120000"/>
              </a:lnSpc>
              <a:spcBef>
                <a:spcPts val="0"/>
              </a:spcBef>
              <a:buNone/>
            </a:pPr>
            <a:r>
              <a:rPr lang="en-IN" dirty="0" err="1">
                <a:latin typeface="Consolas" panose="020B0609020204030204" pitchFamily="49" charset="0"/>
              </a:rPr>
              <a:t>dtypes</a:t>
            </a:r>
            <a:r>
              <a:rPr lang="en-IN" dirty="0">
                <a:latin typeface="Consolas" panose="020B0609020204030204" pitchFamily="49" charset="0"/>
              </a:rPr>
              <a:t>: float64(4), int64(1), object(1)</a:t>
            </a:r>
          </a:p>
          <a:p>
            <a:pPr marL="469900" lvl="1" indent="0">
              <a:lnSpc>
                <a:spcPct val="120000"/>
              </a:lnSpc>
              <a:spcBef>
                <a:spcPts val="0"/>
              </a:spcBef>
              <a:buNone/>
            </a:pPr>
            <a:r>
              <a:rPr lang="en-IN" dirty="0">
                <a:latin typeface="Consolas" panose="020B0609020204030204" pitchFamily="49" charset="0"/>
              </a:rPr>
              <a:t>memory usage: 7.1+ KB</a:t>
            </a:r>
          </a:p>
          <a:p>
            <a:pPr marL="385318" indent="-385318" defTabSz="479044">
              <a:spcBef>
                <a:spcPts val="1900"/>
              </a:spcBef>
              <a:defRPr sz="2952"/>
            </a:pPr>
            <a:endParaRPr lang="en-IN"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Text Placeholder 2"/>
          <p:cNvSpPr>
            <a:spLocks noGrp="1"/>
          </p:cNvSpPr>
          <p:nvPr>
            <p:ph type="body" idx="1"/>
          </p:nvPr>
        </p:nvSpPr>
        <p:spPr/>
        <p:txBody>
          <a:bodyPr>
            <a:normAutofit fontScale="77500" lnSpcReduction="20000"/>
          </a:bodyPr>
          <a:lstStyle/>
          <a:p>
            <a:r>
              <a:rPr lang="en-IN" dirty="0" smtClean="0"/>
              <a:t>As </a:t>
            </a:r>
            <a:r>
              <a:rPr lang="en-IN" dirty="0"/>
              <a:t>stated, it has data about three iris species Iris-</a:t>
            </a:r>
            <a:r>
              <a:rPr lang="en-IN" dirty="0" err="1"/>
              <a:t>setosa</a:t>
            </a:r>
            <a:r>
              <a:rPr lang="en-IN" dirty="0"/>
              <a:t>, Iris-versicolor and Iris-</a:t>
            </a:r>
            <a:r>
              <a:rPr lang="en-IN" dirty="0" err="1"/>
              <a:t>virginica</a:t>
            </a:r>
            <a:r>
              <a:rPr lang="en-IN" dirty="0"/>
              <a:t> with each 50 samples.</a:t>
            </a:r>
          </a:p>
          <a:p>
            <a:r>
              <a:rPr lang="en-IN" dirty="0" smtClean="0"/>
              <a:t>Using </a:t>
            </a:r>
            <a:r>
              <a:rPr lang="en-IN" dirty="0" err="1"/>
              <a:t>SepalLengthCm</a:t>
            </a:r>
            <a:r>
              <a:rPr lang="en-IN" dirty="0"/>
              <a:t> and </a:t>
            </a:r>
            <a:r>
              <a:rPr lang="en-IN" dirty="0" err="1"/>
              <a:t>SepalWidthCm</a:t>
            </a:r>
            <a:r>
              <a:rPr lang="en-IN" dirty="0"/>
              <a:t> correlation, </a:t>
            </a:r>
            <a:endParaRPr lang="en-IN" dirty="0" smtClean="0"/>
          </a:p>
          <a:p>
            <a:pPr lvl="1"/>
            <a:r>
              <a:rPr lang="en-IN" dirty="0" err="1" smtClean="0"/>
              <a:t>Setosa</a:t>
            </a:r>
            <a:r>
              <a:rPr lang="en-IN" dirty="0" smtClean="0"/>
              <a:t> </a:t>
            </a:r>
            <a:r>
              <a:rPr lang="en-IN" dirty="0"/>
              <a:t>flowers can be distinguished from </a:t>
            </a:r>
            <a:r>
              <a:rPr lang="en-IN" dirty="0" smtClean="0"/>
              <a:t>others</a:t>
            </a:r>
          </a:p>
          <a:p>
            <a:pPr lvl="1"/>
            <a:r>
              <a:rPr lang="en-IN" dirty="0" smtClean="0"/>
              <a:t>It </a:t>
            </a:r>
            <a:r>
              <a:rPr lang="en-IN" dirty="0"/>
              <a:t>is difficult to differentiate Versicolor from </a:t>
            </a:r>
            <a:r>
              <a:rPr lang="en-IN" dirty="0" err="1"/>
              <a:t>Viginica</a:t>
            </a:r>
            <a:r>
              <a:rPr lang="en-IN" dirty="0"/>
              <a:t> as they have considerable overlap</a:t>
            </a:r>
          </a:p>
          <a:p>
            <a:r>
              <a:rPr lang="en-IN" dirty="0" smtClean="0"/>
              <a:t>Using </a:t>
            </a:r>
            <a:r>
              <a:rPr lang="en-IN" dirty="0"/>
              <a:t>Correlation between </a:t>
            </a:r>
            <a:r>
              <a:rPr lang="en-IN" dirty="0" err="1"/>
              <a:t>PetalLengthCm</a:t>
            </a:r>
            <a:r>
              <a:rPr lang="en-IN" dirty="0"/>
              <a:t> and </a:t>
            </a:r>
            <a:r>
              <a:rPr lang="en-IN" dirty="0" err="1"/>
              <a:t>PetalWidthCm</a:t>
            </a:r>
            <a:r>
              <a:rPr lang="en-IN" dirty="0"/>
              <a:t> features, </a:t>
            </a:r>
            <a:endParaRPr lang="en-IN" dirty="0" smtClean="0"/>
          </a:p>
          <a:p>
            <a:pPr lvl="1"/>
            <a:r>
              <a:rPr lang="en-IN" dirty="0" smtClean="0"/>
              <a:t>All </a:t>
            </a:r>
            <a:r>
              <a:rPr lang="en-IN" dirty="0"/>
              <a:t>the three flower species can be </a:t>
            </a:r>
            <a:r>
              <a:rPr lang="en-IN" dirty="0" smtClean="0"/>
              <a:t>differentiated</a:t>
            </a:r>
          </a:p>
          <a:p>
            <a:r>
              <a:rPr lang="en-IN" dirty="0" smtClean="0"/>
              <a:t>From </a:t>
            </a:r>
            <a:r>
              <a:rPr lang="en-IN" dirty="0"/>
              <a:t>the </a:t>
            </a:r>
            <a:r>
              <a:rPr lang="en-IN" dirty="0" err="1" smtClean="0"/>
              <a:t>Heatmap</a:t>
            </a:r>
            <a:r>
              <a:rPr lang="en-IN" dirty="0" smtClean="0"/>
              <a:t>, </a:t>
            </a:r>
            <a:r>
              <a:rPr lang="en-IN" dirty="0"/>
              <a:t>it seems that all features have either strong positive or negative correlation with the Species that we want to classify.</a:t>
            </a:r>
            <a:endParaRPr lang="en-IN" dirty="0"/>
          </a:p>
        </p:txBody>
      </p:sp>
    </p:spTree>
    <p:extLst>
      <p:ext uri="{BB962C8B-B14F-4D97-AF65-F5344CB8AC3E}">
        <p14:creationId xmlns:p14="http://schemas.microsoft.com/office/powerpoint/2010/main" val="41321340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Models used</a:t>
            </a:r>
            <a:endParaRPr lang="en-IN" dirty="0"/>
          </a:p>
        </p:txBody>
      </p:sp>
      <p:sp>
        <p:nvSpPr>
          <p:cNvPr id="3" name="Text Placeholder 2"/>
          <p:cNvSpPr>
            <a:spLocks noGrp="1"/>
          </p:cNvSpPr>
          <p:nvPr>
            <p:ph type="body" idx="1"/>
          </p:nvPr>
        </p:nvSpPr>
        <p:spPr/>
        <p:txBody>
          <a:bodyPr>
            <a:normAutofit fontScale="92500" lnSpcReduction="10000"/>
          </a:bodyPr>
          <a:lstStyle/>
          <a:p>
            <a:pPr lvl="1"/>
            <a:r>
              <a:rPr lang="en-IN" dirty="0" smtClean="0"/>
              <a:t>Random </a:t>
            </a:r>
            <a:r>
              <a:rPr lang="en-IN" dirty="0" smtClean="0"/>
              <a:t>Forest </a:t>
            </a:r>
            <a:r>
              <a:rPr lang="en-IN" dirty="0" err="1" smtClean="0"/>
              <a:t>Regressor</a:t>
            </a:r>
            <a:endParaRPr lang="en-IN" dirty="0" smtClean="0"/>
          </a:p>
          <a:p>
            <a:pPr lvl="2"/>
            <a:r>
              <a:rPr lang="en-IN" dirty="0" smtClean="0"/>
              <a:t>Without PCA</a:t>
            </a:r>
          </a:p>
          <a:p>
            <a:pPr lvl="2"/>
            <a:r>
              <a:rPr lang="en-IN" dirty="0" smtClean="0"/>
              <a:t>After PCA</a:t>
            </a:r>
          </a:p>
          <a:p>
            <a:pPr lvl="1"/>
            <a:r>
              <a:rPr lang="en-IN" dirty="0" smtClean="0"/>
              <a:t>K-Nearest Neighbours</a:t>
            </a:r>
          </a:p>
          <a:p>
            <a:pPr lvl="1"/>
            <a:r>
              <a:rPr lang="en-IN" dirty="0" smtClean="0"/>
              <a:t>SVM</a:t>
            </a:r>
          </a:p>
          <a:p>
            <a:pPr lvl="2"/>
            <a:r>
              <a:rPr lang="en-IN" dirty="0" smtClean="0"/>
              <a:t>SVR</a:t>
            </a:r>
          </a:p>
          <a:p>
            <a:pPr lvl="2"/>
            <a:r>
              <a:rPr lang="en-IN" dirty="0" smtClean="0"/>
              <a:t>Linear SVC</a:t>
            </a:r>
          </a:p>
          <a:p>
            <a:pPr lvl="2"/>
            <a:r>
              <a:rPr lang="en-IN" dirty="0" smtClean="0"/>
              <a:t>SVC</a:t>
            </a:r>
            <a:endParaRPr lang="en-IN" dirty="0" smtClean="0"/>
          </a:p>
        </p:txBody>
      </p:sp>
    </p:spTree>
    <p:extLst>
      <p:ext uri="{BB962C8B-B14F-4D97-AF65-F5344CB8AC3E}">
        <p14:creationId xmlns:p14="http://schemas.microsoft.com/office/powerpoint/2010/main" val="3356078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t>
            </a:r>
            <a:r>
              <a:rPr lang="en-IN" dirty="0" smtClean="0"/>
              <a:t>Evaluation - PCA</a:t>
            </a:r>
            <a:endParaRPr lang="en-IN" dirty="0"/>
          </a:p>
        </p:txBody>
      </p:sp>
      <p:sp>
        <p:nvSpPr>
          <p:cNvPr id="3" name="Text Placeholder 2"/>
          <p:cNvSpPr>
            <a:spLocks noGrp="1"/>
          </p:cNvSpPr>
          <p:nvPr>
            <p:ph type="body" idx="1"/>
          </p:nvPr>
        </p:nvSpPr>
        <p:spPr/>
        <p:txBody>
          <a:bodyPr>
            <a:normAutofit/>
          </a:bodyPr>
          <a:lstStyle/>
          <a:p>
            <a:r>
              <a:rPr lang="en-IN" dirty="0" smtClean="0"/>
              <a:t>Random Forest </a:t>
            </a:r>
            <a:r>
              <a:rPr lang="en-IN" dirty="0" err="1" smtClean="0"/>
              <a:t>Regressor</a:t>
            </a:r>
            <a:endParaRPr lang="en-IN" dirty="0" smtClean="0"/>
          </a:p>
          <a:p>
            <a:pPr lvl="1"/>
            <a:r>
              <a:rPr lang="en-IN" dirty="0" smtClean="0"/>
              <a:t>Without PCA</a:t>
            </a:r>
          </a:p>
          <a:p>
            <a:pPr lvl="2"/>
            <a:r>
              <a:rPr lang="en-IN" sz="2000" dirty="0"/>
              <a:t>MAE </a:t>
            </a:r>
            <a:r>
              <a:rPr lang="en-IN" sz="2000" dirty="0" smtClean="0"/>
              <a:t>is </a:t>
            </a:r>
            <a:r>
              <a:rPr lang="en-IN" sz="2000" dirty="0"/>
              <a:t>0.13999999999999999</a:t>
            </a:r>
          </a:p>
          <a:p>
            <a:pPr lvl="2"/>
            <a:r>
              <a:rPr lang="en-IN" sz="2000" dirty="0"/>
              <a:t>RMSE </a:t>
            </a:r>
            <a:r>
              <a:rPr lang="en-IN" sz="2000" dirty="0" smtClean="0"/>
              <a:t>is 0.30441200151548997</a:t>
            </a:r>
            <a:endParaRPr lang="en-IN" sz="2000" dirty="0" smtClean="0"/>
          </a:p>
          <a:p>
            <a:pPr lvl="1"/>
            <a:r>
              <a:rPr lang="en-IN" dirty="0" smtClean="0"/>
              <a:t>After PCA</a:t>
            </a:r>
          </a:p>
          <a:p>
            <a:pPr lvl="2"/>
            <a:r>
              <a:rPr lang="en-IN" sz="2000" dirty="0"/>
              <a:t>2 components explain 95% </a:t>
            </a:r>
            <a:r>
              <a:rPr lang="en-IN" sz="2000" dirty="0" smtClean="0"/>
              <a:t>of </a:t>
            </a:r>
            <a:r>
              <a:rPr lang="en-IN" sz="2000" dirty="0"/>
              <a:t>the variation in </a:t>
            </a:r>
            <a:r>
              <a:rPr lang="en-IN" sz="2000" dirty="0" smtClean="0"/>
              <a:t>data</a:t>
            </a:r>
            <a:endParaRPr lang="en-IN" sz="2000" dirty="0"/>
          </a:p>
          <a:p>
            <a:pPr lvl="2"/>
            <a:r>
              <a:rPr lang="en-IN" sz="2000" dirty="0"/>
              <a:t>MAE is </a:t>
            </a:r>
            <a:r>
              <a:rPr lang="en-IN" sz="2000" dirty="0" smtClean="0"/>
              <a:t>0.14666666666666667</a:t>
            </a:r>
          </a:p>
          <a:p>
            <a:pPr lvl="2"/>
            <a:r>
              <a:rPr lang="en-IN" sz="2000" dirty="0" smtClean="0"/>
              <a:t>RMSE </a:t>
            </a:r>
            <a:r>
              <a:rPr lang="en-IN" sz="2000" dirty="0"/>
              <a:t>is 0.35023801430836526</a:t>
            </a:r>
            <a:endParaRPr lang="en-IN" sz="2000" dirty="0" smtClean="0"/>
          </a:p>
        </p:txBody>
      </p:sp>
      <p:pic>
        <p:nvPicPr>
          <p:cNvPr id="10" name="Picture 9"/>
          <p:cNvPicPr>
            <a:picLocks noChangeAspect="1"/>
          </p:cNvPicPr>
          <p:nvPr/>
        </p:nvPicPr>
        <p:blipFill>
          <a:blip r:embed="rId2"/>
          <a:stretch>
            <a:fillRect/>
          </a:stretch>
        </p:blipFill>
        <p:spPr>
          <a:xfrm>
            <a:off x="7797800" y="4876800"/>
            <a:ext cx="5031439" cy="3584575"/>
          </a:xfrm>
          <a:prstGeom prst="rect">
            <a:avLst/>
          </a:prstGeom>
        </p:spPr>
      </p:pic>
    </p:spTree>
    <p:extLst>
      <p:ext uri="{BB962C8B-B14F-4D97-AF65-F5344CB8AC3E}">
        <p14:creationId xmlns:p14="http://schemas.microsoft.com/office/powerpoint/2010/main" val="23673951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t>
            </a:r>
            <a:r>
              <a:rPr lang="en-IN" dirty="0" smtClean="0"/>
              <a:t>Evaluation - KNN</a:t>
            </a:r>
            <a:endParaRPr lang="en-IN" dirty="0"/>
          </a:p>
        </p:txBody>
      </p:sp>
      <p:sp>
        <p:nvSpPr>
          <p:cNvPr id="3" name="Text Placeholder 2"/>
          <p:cNvSpPr>
            <a:spLocks noGrp="1"/>
          </p:cNvSpPr>
          <p:nvPr>
            <p:ph type="body" idx="1"/>
          </p:nvPr>
        </p:nvSpPr>
        <p:spPr/>
        <p:txBody>
          <a:bodyPr/>
          <a:lstStyle/>
          <a:p>
            <a:r>
              <a:rPr lang="en-IN" dirty="0" smtClean="0"/>
              <a:t>KNN</a:t>
            </a:r>
          </a:p>
          <a:p>
            <a:pPr lvl="1"/>
            <a:r>
              <a:rPr lang="en-IN" sz="2400" dirty="0" smtClean="0"/>
              <a:t>Accuracy of 93.33%</a:t>
            </a:r>
          </a:p>
          <a:p>
            <a:pPr lvl="1"/>
            <a:r>
              <a:rPr lang="en-IN" sz="2400" dirty="0"/>
              <a:t>MAE is 0.14666666666666667</a:t>
            </a:r>
          </a:p>
          <a:p>
            <a:pPr lvl="1"/>
            <a:r>
              <a:rPr lang="en-IN" sz="2400" dirty="0"/>
              <a:t>RMSE is </a:t>
            </a:r>
            <a:r>
              <a:rPr lang="en-IN" sz="2400" dirty="0" smtClean="0"/>
              <a:t>0.35023801430836526</a:t>
            </a:r>
          </a:p>
          <a:p>
            <a:pPr lvl="1"/>
            <a:r>
              <a:rPr lang="en-IN" sz="2400" dirty="0" smtClean="0"/>
              <a:t>Optimal number of neighbours </a:t>
            </a:r>
          </a:p>
          <a:p>
            <a:pPr lvl="2"/>
            <a:r>
              <a:rPr lang="en-IN" sz="2400" dirty="0" smtClean="0"/>
              <a:t>3</a:t>
            </a:r>
            <a:endParaRPr lang="en-IN" sz="2400" dirty="0"/>
          </a:p>
          <a:p>
            <a:pPr marL="0" indent="0">
              <a:buNone/>
            </a:pPr>
            <a:endParaRPr lang="en-IN" dirty="0"/>
          </a:p>
          <a:p>
            <a:endParaRPr lang="en-IN" dirty="0" smtClean="0"/>
          </a:p>
          <a:p>
            <a:endParaRPr lang="en-IN" dirty="0"/>
          </a:p>
        </p:txBody>
      </p:sp>
      <p:pic>
        <p:nvPicPr>
          <p:cNvPr id="6" name="Picture 5"/>
          <p:cNvPicPr>
            <a:picLocks noChangeAspect="1"/>
          </p:cNvPicPr>
          <p:nvPr/>
        </p:nvPicPr>
        <p:blipFill>
          <a:blip r:embed="rId2"/>
          <a:stretch>
            <a:fillRect/>
          </a:stretch>
        </p:blipFill>
        <p:spPr>
          <a:xfrm>
            <a:off x="5988412" y="2286000"/>
            <a:ext cx="6508388" cy="6019800"/>
          </a:xfrm>
          <a:prstGeom prst="rect">
            <a:avLst/>
          </a:prstGeom>
        </p:spPr>
      </p:pic>
    </p:spTree>
    <p:extLst>
      <p:ext uri="{BB962C8B-B14F-4D97-AF65-F5344CB8AC3E}">
        <p14:creationId xmlns:p14="http://schemas.microsoft.com/office/powerpoint/2010/main" val="11263121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t>
            </a:r>
            <a:r>
              <a:rPr lang="en-IN" dirty="0" smtClean="0"/>
              <a:t>Evaluation - SVM</a:t>
            </a:r>
            <a:endParaRPr lang="en-IN" dirty="0"/>
          </a:p>
        </p:txBody>
      </p:sp>
      <p:sp>
        <p:nvSpPr>
          <p:cNvPr id="3" name="Text Placeholder 2"/>
          <p:cNvSpPr>
            <a:spLocks noGrp="1"/>
          </p:cNvSpPr>
          <p:nvPr>
            <p:ph type="body" idx="1"/>
          </p:nvPr>
        </p:nvSpPr>
        <p:spPr/>
        <p:txBody>
          <a:bodyPr>
            <a:normAutofit fontScale="70000" lnSpcReduction="20000"/>
          </a:bodyPr>
          <a:lstStyle/>
          <a:p>
            <a:pPr lvl="1"/>
            <a:r>
              <a:rPr lang="en-IN" dirty="0"/>
              <a:t>SVM</a:t>
            </a:r>
          </a:p>
          <a:p>
            <a:pPr lvl="2"/>
            <a:r>
              <a:rPr lang="en-IN" dirty="0" smtClean="0"/>
              <a:t>SVR</a:t>
            </a:r>
          </a:p>
          <a:p>
            <a:pPr lvl="3"/>
            <a:r>
              <a:rPr lang="en-IN" dirty="0"/>
              <a:t>Accuracy on training set: 79.95</a:t>
            </a:r>
          </a:p>
          <a:p>
            <a:pPr lvl="3"/>
            <a:r>
              <a:rPr lang="en-IN" dirty="0"/>
              <a:t>Accuracy on test set: 74.99</a:t>
            </a:r>
          </a:p>
          <a:p>
            <a:pPr lvl="2"/>
            <a:r>
              <a:rPr lang="en-IN" dirty="0"/>
              <a:t>Linear </a:t>
            </a:r>
            <a:r>
              <a:rPr lang="en-IN" dirty="0" smtClean="0"/>
              <a:t>SVC</a:t>
            </a:r>
          </a:p>
          <a:p>
            <a:pPr lvl="3"/>
            <a:r>
              <a:rPr lang="en-IN" dirty="0"/>
              <a:t>Accuracy on training set: 95.83</a:t>
            </a:r>
          </a:p>
          <a:p>
            <a:pPr lvl="3"/>
            <a:r>
              <a:rPr lang="en-IN" dirty="0"/>
              <a:t>Accuracy on test set: 86.67</a:t>
            </a:r>
          </a:p>
          <a:p>
            <a:pPr lvl="2"/>
            <a:r>
              <a:rPr lang="en-IN" dirty="0" smtClean="0"/>
              <a:t>SVC</a:t>
            </a:r>
          </a:p>
          <a:p>
            <a:pPr lvl="3"/>
            <a:r>
              <a:rPr lang="en-IN" dirty="0"/>
              <a:t>Accuracy on training set: 98.33</a:t>
            </a:r>
          </a:p>
          <a:p>
            <a:pPr lvl="3"/>
            <a:r>
              <a:rPr lang="en-IN" dirty="0"/>
              <a:t>Accuracy on test set: 90.00</a:t>
            </a:r>
            <a:endParaRPr lang="en-IN" dirty="0" smtClean="0"/>
          </a:p>
          <a:p>
            <a:pPr marL="0" indent="0">
              <a:buNone/>
            </a:pPr>
            <a:endParaRPr lang="en-IN" dirty="0"/>
          </a:p>
        </p:txBody>
      </p:sp>
    </p:spTree>
    <p:extLst>
      <p:ext uri="{BB962C8B-B14F-4D97-AF65-F5344CB8AC3E}">
        <p14:creationId xmlns:p14="http://schemas.microsoft.com/office/powerpoint/2010/main" val="384938242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TotalTime>
  <Words>436</Words>
  <Application>Microsoft Office PowerPoint</Application>
  <PresentationFormat>Custom</PresentationFormat>
  <Paragraphs>89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Bodoni SvtyTwo ITC TT-Book</vt:lpstr>
      <vt:lpstr>Consolas</vt:lpstr>
      <vt:lpstr>Helvetica</vt:lpstr>
      <vt:lpstr>Helvetica Neue</vt:lpstr>
      <vt:lpstr>Palatino</vt:lpstr>
      <vt:lpstr>Zapf Dingbats</vt:lpstr>
      <vt:lpstr>New_Template4</vt:lpstr>
      <vt:lpstr>PowerPoint Presentation</vt:lpstr>
      <vt:lpstr>Story</vt:lpstr>
      <vt:lpstr>Problem Statement</vt:lpstr>
      <vt:lpstr>Analysis</vt:lpstr>
      <vt:lpstr>EDA</vt:lpstr>
      <vt:lpstr>ML Models used</vt:lpstr>
      <vt:lpstr>Model Evaluation - PCA</vt:lpstr>
      <vt:lpstr>Model Evaluation - KNN</vt:lpstr>
      <vt:lpstr>Model Evaluation - SVM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146</cp:revision>
  <dcterms:modified xsi:type="dcterms:W3CDTF">2019-03-19T17:27:31Z</dcterms:modified>
</cp:coreProperties>
</file>