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306" r:id="rId6"/>
    <p:sldId id="311" r:id="rId7"/>
    <p:sldId id="307" r:id="rId8"/>
    <p:sldId id="309" r:id="rId9"/>
    <p:sldId id="312" r:id="rId10"/>
    <p:sldId id="290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116" y="5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Vehicle Loan Digital Marketing…"/>
          <p:cNvSpPr txBox="1">
            <a:spLocks noGrp="1"/>
          </p:cNvSpPr>
          <p:nvPr>
            <p:ph type="subTitle" sz="quarter" idx="1"/>
          </p:nvPr>
        </p:nvSpPr>
        <p:spPr>
          <a:xfrm>
            <a:off x="2921000" y="2514600"/>
            <a:ext cx="6457067" cy="248065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IN" dirty="0" smtClean="0"/>
              <a:t>LDA using </a:t>
            </a:r>
          </a:p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IN" dirty="0" err="1" smtClean="0"/>
              <a:t>Pokemon</a:t>
            </a:r>
            <a:r>
              <a:rPr lang="en-IN" dirty="0" smtClean="0"/>
              <a:t> </a:t>
            </a:r>
            <a:r>
              <a:rPr lang="en-IN" dirty="0"/>
              <a:t>Data </a:t>
            </a:r>
            <a:r>
              <a:rPr lang="en-IN" dirty="0" smtClean="0"/>
              <a:t>Set</a:t>
            </a:r>
          </a:p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IN" smtClean="0"/>
              <a:t>Term 4 </a:t>
            </a:r>
            <a:r>
              <a:rPr lang="en-IN" dirty="0" smtClean="0"/>
              <a:t>GCD</a:t>
            </a:r>
          </a:p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by </a:t>
            </a:r>
            <a:r>
              <a:rPr lang="en-US" dirty="0" smtClean="0"/>
              <a:t>Aditya AVS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xfrm>
            <a:off x="330200" y="685800"/>
            <a:ext cx="11988800" cy="121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Conclusion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482600" y="2971800"/>
            <a:ext cx="11988800" cy="6248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016000" y="2983974"/>
            <a:ext cx="10820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LDA seems to be working more efficiently for binary classification.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    Type Classification Accuracy using PCA 63.97%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    Type Classification Accuracy using LDA 57.14%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    Legendary </a:t>
            </a:r>
            <a:r>
              <a:rPr lang="en-IN" b="1" dirty="0" err="1"/>
              <a:t>Pokemon</a:t>
            </a:r>
            <a:r>
              <a:rPr lang="en-IN" b="1" dirty="0"/>
              <a:t> Classification Accuracy using PCA 93.17%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    Legendary </a:t>
            </a:r>
            <a:r>
              <a:rPr lang="en-IN" b="1" dirty="0" err="1"/>
              <a:t>Pokemon</a:t>
            </a:r>
            <a:r>
              <a:rPr lang="en-IN" b="1" dirty="0"/>
              <a:t> Classification Accuracy using LDA 92.54</a:t>
            </a:r>
            <a:r>
              <a:rPr lang="en-IN" b="1" dirty="0" smtClean="0"/>
              <a:t>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 smtClean="0"/>
              <a:t>But PCA alone would serve </a:t>
            </a:r>
            <a:r>
              <a:rPr lang="en-IN" b="1" smtClean="0"/>
              <a:t>our purpose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3368432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Story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sz="4400" dirty="0" smtClean="0">
                <a:sym typeface="Palatino"/>
              </a:rPr>
              <a:t>Given </a:t>
            </a:r>
            <a:r>
              <a:rPr lang="en-IN" sz="4400" dirty="0">
                <a:sym typeface="Palatino"/>
              </a:rPr>
              <a:t>the dataset containing </a:t>
            </a:r>
            <a:r>
              <a:rPr lang="en-IN" sz="4400" dirty="0" err="1" smtClean="0">
                <a:sym typeface="Palatino"/>
              </a:rPr>
              <a:t>Pokemon</a:t>
            </a:r>
            <a:r>
              <a:rPr lang="en-IN" sz="4400" dirty="0" smtClean="0">
                <a:sym typeface="Palatino"/>
              </a:rPr>
              <a:t> Data, </a:t>
            </a:r>
            <a:r>
              <a:rPr lang="en-IN" sz="4400" dirty="0">
                <a:sym typeface="Palatino"/>
              </a:rPr>
              <a:t>use LDA to classify the </a:t>
            </a:r>
            <a:r>
              <a:rPr lang="en-IN" sz="4400" dirty="0" err="1">
                <a:sym typeface="Palatino"/>
              </a:rPr>
              <a:t>pokemon</a:t>
            </a:r>
            <a:r>
              <a:rPr lang="en-IN" sz="4400" dirty="0">
                <a:sym typeface="Palatino"/>
              </a:rPr>
              <a:t> types</a:t>
            </a:r>
            <a:r>
              <a:rPr lang="en-IN" sz="4400" dirty="0" smtClean="0">
                <a:sym typeface="Palatino"/>
              </a:rPr>
              <a:t>.</a:t>
            </a:r>
          </a:p>
          <a:p>
            <a:r>
              <a:rPr lang="en-IN" sz="4400" dirty="0" smtClean="0">
                <a:sym typeface="Palatino"/>
              </a:rPr>
              <a:t>It is a very popular dataset and something that all children over the globe enjoyed.</a:t>
            </a:r>
            <a:endParaRPr lang="en-IN" sz="4400" dirty="0">
              <a:sym typeface="Palatino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venue Stre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Problem Statement</a:t>
            </a:r>
            <a:endParaRPr dirty="0"/>
          </a:p>
        </p:txBody>
      </p:sp>
      <p:sp>
        <p:nvSpPr>
          <p:cNvPr id="143" name="Mortgages and Home Equity Loan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6096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IN" dirty="0" smtClean="0">
                <a:sym typeface="Arial"/>
              </a:rPr>
              <a:t>It is one </a:t>
            </a:r>
            <a:r>
              <a:rPr lang="en-IN" dirty="0">
                <a:sym typeface="Arial"/>
              </a:rPr>
              <a:t>of the very famous classification </a:t>
            </a:r>
            <a:r>
              <a:rPr lang="en-IN" dirty="0" smtClean="0">
                <a:sym typeface="Arial"/>
              </a:rPr>
              <a:t>problems.</a:t>
            </a:r>
          </a:p>
          <a:p>
            <a:r>
              <a:rPr lang="en-IN" dirty="0"/>
              <a:t>We are going to build a model to make predictions about the </a:t>
            </a:r>
            <a:endParaRPr lang="en-IN" dirty="0" smtClean="0"/>
          </a:p>
          <a:p>
            <a:pPr lvl="1"/>
            <a:r>
              <a:rPr lang="en-IN" dirty="0" smtClean="0"/>
              <a:t>type </a:t>
            </a:r>
            <a:r>
              <a:rPr lang="en-IN" dirty="0"/>
              <a:t>of the </a:t>
            </a:r>
            <a:r>
              <a:rPr lang="en-IN" dirty="0" err="1"/>
              <a:t>Pokemon</a:t>
            </a:r>
            <a:r>
              <a:rPr lang="en-IN" dirty="0"/>
              <a:t>(</a:t>
            </a:r>
            <a:r>
              <a:rPr lang="en-IN" dirty="0" err="1"/>
              <a:t>eg</a:t>
            </a:r>
            <a:r>
              <a:rPr lang="en-IN" dirty="0"/>
              <a:t>: grass type, water </a:t>
            </a:r>
            <a:r>
              <a:rPr lang="en-IN" dirty="0" smtClean="0"/>
              <a:t>type)</a:t>
            </a:r>
          </a:p>
          <a:p>
            <a:pPr lvl="1"/>
            <a:r>
              <a:rPr lang="en-IN" dirty="0" smtClean="0"/>
              <a:t>whether </a:t>
            </a:r>
            <a:r>
              <a:rPr lang="en-IN" dirty="0"/>
              <a:t>the </a:t>
            </a:r>
            <a:r>
              <a:rPr lang="en-IN" dirty="0" err="1"/>
              <a:t>Pokemon</a:t>
            </a:r>
            <a:r>
              <a:rPr lang="en-IN" dirty="0"/>
              <a:t> is legendary or not</a:t>
            </a:r>
            <a:endParaRPr lang="en-IN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Analysis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79375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IN" sz="4400" dirty="0"/>
              <a:t>The dataset provided has </a:t>
            </a:r>
            <a:r>
              <a:rPr lang="en-IN" sz="4400" dirty="0" smtClean="0"/>
              <a:t>801 rows and 41 columns</a:t>
            </a:r>
            <a:endParaRPr lang="en-IN" sz="4400" dirty="0"/>
          </a:p>
          <a:p>
            <a:pPr marL="385318" indent="-385318" defTabSz="479044">
              <a:spcBef>
                <a:spcPts val="1900"/>
              </a:spcBef>
              <a:defRPr sz="2952"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2971800"/>
            <a:ext cx="3781425" cy="2657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3076575"/>
            <a:ext cx="3676650" cy="2447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625" y="2971800"/>
            <a:ext cx="3952875" cy="2581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00" y="6248400"/>
            <a:ext cx="4000500" cy="2628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000" y="6143625"/>
            <a:ext cx="3952875" cy="28384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/>
              <a:t>General Observations</a:t>
            </a:r>
          </a:p>
          <a:p>
            <a:r>
              <a:rPr lang="en-IN" dirty="0" smtClean="0"/>
              <a:t>Generation </a:t>
            </a:r>
            <a:r>
              <a:rPr lang="en-IN" dirty="0"/>
              <a:t>1, 3 and 5 have relatively higher number of </a:t>
            </a:r>
            <a:r>
              <a:rPr lang="en-IN" dirty="0" err="1"/>
              <a:t>Pokemon</a:t>
            </a:r>
            <a:r>
              <a:rPr lang="en-IN" dirty="0"/>
              <a:t> introduced</a:t>
            </a:r>
          </a:p>
          <a:p>
            <a:r>
              <a:rPr lang="en-IN" dirty="0" smtClean="0"/>
              <a:t>The </a:t>
            </a:r>
            <a:r>
              <a:rPr lang="en-IN" dirty="0"/>
              <a:t>most common </a:t>
            </a:r>
            <a:r>
              <a:rPr lang="en-IN" dirty="0" err="1"/>
              <a:t>pokemon</a:t>
            </a:r>
            <a:r>
              <a:rPr lang="en-IN" dirty="0"/>
              <a:t> types are water, normal, grass and bug.</a:t>
            </a:r>
          </a:p>
          <a:p>
            <a:r>
              <a:rPr lang="en-IN" dirty="0" smtClean="0"/>
              <a:t>Water </a:t>
            </a:r>
            <a:r>
              <a:rPr lang="en-IN" dirty="0" err="1"/>
              <a:t>Pokemon</a:t>
            </a:r>
            <a:r>
              <a:rPr lang="en-IN" dirty="0"/>
              <a:t> seems to be a favourite choice because the dataset has a lot of water type </a:t>
            </a:r>
            <a:r>
              <a:rPr lang="en-IN" dirty="0" err="1"/>
              <a:t>Pokemon</a:t>
            </a:r>
            <a:r>
              <a:rPr lang="en-IN" dirty="0"/>
              <a:t>. </a:t>
            </a:r>
          </a:p>
          <a:p>
            <a:r>
              <a:rPr lang="en-IN" dirty="0" smtClean="0"/>
              <a:t>There </a:t>
            </a:r>
            <a:r>
              <a:rPr lang="en-IN" dirty="0"/>
              <a:t>are very few flying type </a:t>
            </a:r>
            <a:r>
              <a:rPr lang="en-IN" dirty="0" err="1"/>
              <a:t>Pokemon</a:t>
            </a:r>
            <a:r>
              <a:rPr lang="en-IN" dirty="0"/>
              <a:t>.</a:t>
            </a:r>
          </a:p>
          <a:p>
            <a:r>
              <a:rPr lang="en-IN" dirty="0" smtClean="0"/>
              <a:t>Most </a:t>
            </a:r>
            <a:r>
              <a:rPr lang="en-IN" dirty="0" err="1"/>
              <a:t>pokemon</a:t>
            </a:r>
            <a:r>
              <a:rPr lang="en-IN" dirty="0"/>
              <a:t> only have a primary type but only 52% of </a:t>
            </a:r>
            <a:r>
              <a:rPr lang="en-IN" dirty="0" err="1"/>
              <a:t>pokemon</a:t>
            </a:r>
            <a:r>
              <a:rPr lang="en-IN" dirty="0"/>
              <a:t> have both primary and secondary abilities (e.g. primary: bug, secondary: flying)</a:t>
            </a:r>
          </a:p>
          <a:p>
            <a:r>
              <a:rPr lang="en-IN" dirty="0" smtClean="0"/>
              <a:t>normal </a:t>
            </a:r>
            <a:r>
              <a:rPr lang="en-IN" dirty="0"/>
              <a:t>+ flying, grass + poison, bug + flying and bug + poison are the most common type 1&amp;2 combination</a:t>
            </a:r>
          </a:p>
          <a:p>
            <a:r>
              <a:rPr lang="en-IN" dirty="0" smtClean="0"/>
              <a:t>The </a:t>
            </a:r>
            <a:r>
              <a:rPr lang="en-IN" dirty="0"/>
              <a:t>legendary </a:t>
            </a:r>
            <a:r>
              <a:rPr lang="en-IN" dirty="0" err="1"/>
              <a:t>Pokemon</a:t>
            </a:r>
            <a:r>
              <a:rPr lang="en-IN" dirty="0"/>
              <a:t> have higher values of attack when compared to normal </a:t>
            </a:r>
            <a:r>
              <a:rPr lang="en-IN" dirty="0" err="1"/>
              <a:t>pokemon</a:t>
            </a:r>
            <a:r>
              <a:rPr lang="en-IN" dirty="0"/>
              <a:t>. Most of the legendary </a:t>
            </a:r>
            <a:r>
              <a:rPr lang="en-IN" dirty="0" err="1"/>
              <a:t>pokemon</a:t>
            </a:r>
            <a:r>
              <a:rPr lang="en-IN" dirty="0"/>
              <a:t> have values of attack more than 100 units.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21340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 err="1"/>
              <a:t>Pokemon</a:t>
            </a:r>
            <a:r>
              <a:rPr lang="en-IN" b="1" dirty="0"/>
              <a:t> Strength related Observations</a:t>
            </a:r>
          </a:p>
          <a:p>
            <a:r>
              <a:rPr lang="en-IN" dirty="0" smtClean="0"/>
              <a:t>dragon</a:t>
            </a:r>
            <a:r>
              <a:rPr lang="en-IN" dirty="0"/>
              <a:t>, flying, psychic and steel have relatively larger percentage of legendary </a:t>
            </a:r>
            <a:r>
              <a:rPr lang="en-IN" dirty="0" err="1"/>
              <a:t>pokemon</a:t>
            </a:r>
            <a:endParaRPr lang="en-IN" dirty="0"/>
          </a:p>
          <a:p>
            <a:r>
              <a:rPr lang="en-IN" dirty="0" smtClean="0"/>
              <a:t>ghost</a:t>
            </a:r>
            <a:r>
              <a:rPr lang="en-IN" dirty="0"/>
              <a:t>, electric and bug </a:t>
            </a:r>
            <a:r>
              <a:rPr lang="en-IN" dirty="0" err="1"/>
              <a:t>pokemon</a:t>
            </a:r>
            <a:r>
              <a:rPr lang="en-IN" dirty="0"/>
              <a:t> tend to have lower </a:t>
            </a:r>
            <a:r>
              <a:rPr lang="en-IN" dirty="0" err="1"/>
              <a:t>hp</a:t>
            </a:r>
            <a:r>
              <a:rPr lang="en-IN" dirty="0"/>
              <a:t> whereas fairy and flying </a:t>
            </a:r>
            <a:r>
              <a:rPr lang="en-IN" dirty="0" err="1"/>
              <a:t>pokemon</a:t>
            </a:r>
            <a:r>
              <a:rPr lang="en-IN" dirty="0"/>
              <a:t> types tend to have higher </a:t>
            </a:r>
            <a:r>
              <a:rPr lang="en-IN" dirty="0" err="1"/>
              <a:t>hp</a:t>
            </a:r>
            <a:endParaRPr lang="en-IN" dirty="0"/>
          </a:p>
          <a:p>
            <a:r>
              <a:rPr lang="en-IN" dirty="0" smtClean="0"/>
              <a:t>On </a:t>
            </a:r>
            <a:r>
              <a:rPr lang="en-IN" dirty="0"/>
              <a:t>average, dragon type has the highest attack and steel type has significantly higher </a:t>
            </a:r>
            <a:r>
              <a:rPr lang="en-IN" dirty="0" err="1"/>
              <a:t>defense</a:t>
            </a:r>
            <a:endParaRPr lang="en-IN" dirty="0"/>
          </a:p>
          <a:p>
            <a:r>
              <a:rPr lang="en-IN" dirty="0" smtClean="0"/>
              <a:t>With </a:t>
            </a:r>
            <a:r>
              <a:rPr lang="en-IN" dirty="0"/>
              <a:t>reference to the combination of attack and </a:t>
            </a:r>
            <a:r>
              <a:rPr lang="en-IN" dirty="0" err="1"/>
              <a:t>defense</a:t>
            </a:r>
            <a:r>
              <a:rPr lang="en-IN" dirty="0"/>
              <a:t>:</a:t>
            </a:r>
          </a:p>
          <a:p>
            <a:pPr lvl="1"/>
            <a:r>
              <a:rPr lang="en-IN" dirty="0" smtClean="0"/>
              <a:t>dragon</a:t>
            </a:r>
            <a:r>
              <a:rPr lang="en-IN" dirty="0"/>
              <a:t>, steel, rock and ground are among the strongest </a:t>
            </a:r>
            <a:r>
              <a:rPr lang="en-IN" dirty="0" err="1"/>
              <a:t>pokemon</a:t>
            </a:r>
            <a:r>
              <a:rPr lang="en-IN" dirty="0"/>
              <a:t> type</a:t>
            </a:r>
          </a:p>
          <a:p>
            <a:pPr lvl="1"/>
            <a:r>
              <a:rPr lang="en-IN" dirty="0" smtClean="0"/>
              <a:t>fairy</a:t>
            </a:r>
            <a:r>
              <a:rPr lang="en-IN" dirty="0"/>
              <a:t>, psychic and flying are among the weakest </a:t>
            </a:r>
            <a:r>
              <a:rPr lang="en-IN" dirty="0" err="1"/>
              <a:t>pokemon</a:t>
            </a:r>
            <a:r>
              <a:rPr lang="en-IN" dirty="0"/>
              <a:t> type</a:t>
            </a:r>
          </a:p>
          <a:p>
            <a:r>
              <a:rPr lang="en-IN" dirty="0" smtClean="0"/>
              <a:t>There </a:t>
            </a:r>
            <a:r>
              <a:rPr lang="en-IN" dirty="0"/>
              <a:t>is no strong linear correlation between </a:t>
            </a:r>
            <a:r>
              <a:rPr lang="en-IN" dirty="0" err="1"/>
              <a:t>pokemon</a:t>
            </a:r>
            <a:r>
              <a:rPr lang="en-IN" dirty="0"/>
              <a:t> size (height &amp; weight) to </a:t>
            </a:r>
            <a:r>
              <a:rPr lang="en-IN" dirty="0" err="1"/>
              <a:t>hp</a:t>
            </a:r>
            <a:r>
              <a:rPr lang="en-IN" dirty="0"/>
              <a:t>, attack and </a:t>
            </a:r>
            <a:r>
              <a:rPr lang="en-IN" dirty="0" err="1"/>
              <a:t>defense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2802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ML Models used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dirty="0" smtClean="0"/>
              <a:t>K-Nearest Neighbours</a:t>
            </a:r>
          </a:p>
          <a:p>
            <a:pPr lvl="2"/>
            <a:r>
              <a:rPr lang="en-IN" dirty="0" smtClean="0"/>
              <a:t>With </a:t>
            </a:r>
            <a:r>
              <a:rPr lang="en-IN" dirty="0"/>
              <a:t>PCA</a:t>
            </a:r>
          </a:p>
          <a:p>
            <a:pPr lvl="2"/>
            <a:r>
              <a:rPr lang="en-IN" dirty="0" smtClean="0"/>
              <a:t>With LDA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56078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KNN with PCA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KNN</a:t>
            </a:r>
          </a:p>
          <a:p>
            <a:pPr lvl="1"/>
            <a:r>
              <a:rPr lang="en-IN" sz="2400" dirty="0" smtClean="0"/>
              <a:t>Accuracy of </a:t>
            </a:r>
            <a:endParaRPr lang="en-IN" sz="2400" dirty="0" smtClean="0"/>
          </a:p>
          <a:p>
            <a:pPr lvl="2"/>
            <a:r>
              <a:rPr lang="en-IN" sz="2400" dirty="0" smtClean="0"/>
              <a:t>63.97</a:t>
            </a:r>
            <a:r>
              <a:rPr lang="en-IN" sz="2400" dirty="0" smtClean="0"/>
              <a:t>% for type prediction</a:t>
            </a:r>
          </a:p>
          <a:p>
            <a:pPr lvl="2"/>
            <a:r>
              <a:rPr lang="en-IN" sz="2400" dirty="0" smtClean="0"/>
              <a:t>93.17% for legendary </a:t>
            </a:r>
            <a:r>
              <a:rPr lang="en-IN" sz="2400" dirty="0" err="1" smtClean="0"/>
              <a:t>pokemon</a:t>
            </a:r>
            <a:r>
              <a:rPr lang="en-IN" sz="2400" dirty="0" smtClean="0"/>
              <a:t> </a:t>
            </a:r>
            <a:r>
              <a:rPr lang="en-IN" sz="2400" dirty="0" err="1" smtClean="0"/>
              <a:t>prediciton</a:t>
            </a:r>
            <a:endParaRPr lang="en-IN" sz="2400" dirty="0" smtClean="0"/>
          </a:p>
          <a:p>
            <a:pPr lvl="1"/>
            <a:r>
              <a:rPr lang="en-IN" sz="2400" dirty="0" smtClean="0"/>
              <a:t>MAE </a:t>
            </a:r>
            <a:r>
              <a:rPr lang="en-IN" sz="2400" dirty="0"/>
              <a:t>is </a:t>
            </a:r>
            <a:endParaRPr lang="en-IN" sz="2400" dirty="0" smtClean="0"/>
          </a:p>
          <a:p>
            <a:pPr lvl="2"/>
            <a:r>
              <a:rPr lang="en-IN" sz="2400" dirty="0"/>
              <a:t>2.3167 </a:t>
            </a:r>
            <a:r>
              <a:rPr lang="en-IN" sz="2400" dirty="0" smtClean="0"/>
              <a:t>for type prediction</a:t>
            </a:r>
          </a:p>
          <a:p>
            <a:pPr lvl="2"/>
            <a:r>
              <a:rPr lang="en-IN" sz="2400" dirty="0"/>
              <a:t>0.0683 for legendary </a:t>
            </a:r>
            <a:r>
              <a:rPr lang="en-IN" sz="2400" dirty="0" err="1"/>
              <a:t>pokemon</a:t>
            </a:r>
            <a:r>
              <a:rPr lang="en-IN" sz="2400" dirty="0"/>
              <a:t> </a:t>
            </a:r>
            <a:r>
              <a:rPr lang="en-IN" sz="2400" dirty="0" err="1"/>
              <a:t>prediciton</a:t>
            </a:r>
            <a:endParaRPr lang="en-IN" sz="2400" dirty="0" smtClean="0"/>
          </a:p>
          <a:p>
            <a:pPr lvl="1"/>
            <a:r>
              <a:rPr lang="en-IN" sz="2400" dirty="0" smtClean="0"/>
              <a:t>RMSE is </a:t>
            </a:r>
          </a:p>
          <a:p>
            <a:pPr lvl="2"/>
            <a:r>
              <a:rPr lang="en-IN" sz="2400" dirty="0"/>
              <a:t>2.5983 </a:t>
            </a:r>
            <a:r>
              <a:rPr lang="en-IN" sz="2400" dirty="0" smtClean="0"/>
              <a:t>for type prediction</a:t>
            </a:r>
          </a:p>
          <a:p>
            <a:pPr lvl="2"/>
            <a:r>
              <a:rPr lang="en-IN" sz="2400" dirty="0"/>
              <a:t>0.2613 for legendary </a:t>
            </a:r>
            <a:r>
              <a:rPr lang="en-IN" sz="2400" dirty="0" err="1"/>
              <a:t>pokemon</a:t>
            </a:r>
            <a:r>
              <a:rPr lang="en-IN" sz="2400" dirty="0"/>
              <a:t> </a:t>
            </a:r>
            <a:r>
              <a:rPr lang="en-IN" sz="2400" dirty="0" err="1"/>
              <a:t>prediciton</a:t>
            </a:r>
            <a:endParaRPr lang="en-IN" sz="2400" dirty="0" smtClean="0"/>
          </a:p>
          <a:p>
            <a:pPr lvl="1"/>
            <a:r>
              <a:rPr lang="en-IN" sz="2400" dirty="0" smtClean="0"/>
              <a:t>Optimal </a:t>
            </a:r>
            <a:r>
              <a:rPr lang="en-IN" sz="2400" dirty="0" smtClean="0"/>
              <a:t>number of neighbours </a:t>
            </a:r>
          </a:p>
          <a:p>
            <a:pPr lvl="2"/>
            <a:r>
              <a:rPr lang="en-IN" sz="2400" dirty="0" smtClean="0"/>
              <a:t>3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2362200"/>
            <a:ext cx="59340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1214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KNN with LDA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KNN</a:t>
            </a:r>
          </a:p>
          <a:p>
            <a:pPr lvl="1"/>
            <a:r>
              <a:rPr lang="en-IN" sz="2400" dirty="0" smtClean="0"/>
              <a:t>Accuracy of </a:t>
            </a:r>
            <a:endParaRPr lang="en-IN" sz="2400" dirty="0" smtClean="0"/>
          </a:p>
          <a:p>
            <a:pPr lvl="2"/>
            <a:r>
              <a:rPr lang="en-IN" sz="2400" dirty="0" smtClean="0"/>
              <a:t>57.14</a:t>
            </a:r>
            <a:r>
              <a:rPr lang="en-IN" sz="2400" dirty="0" smtClean="0"/>
              <a:t>% for type prediction</a:t>
            </a:r>
          </a:p>
          <a:p>
            <a:pPr lvl="2"/>
            <a:r>
              <a:rPr lang="en-IN" sz="2400" dirty="0" smtClean="0"/>
              <a:t>92.54% for legendary </a:t>
            </a:r>
            <a:r>
              <a:rPr lang="en-IN" sz="2400" dirty="0" err="1" smtClean="0"/>
              <a:t>pokemon</a:t>
            </a:r>
            <a:r>
              <a:rPr lang="en-IN" sz="2400" dirty="0" smtClean="0"/>
              <a:t> </a:t>
            </a:r>
            <a:r>
              <a:rPr lang="en-IN" sz="2400" dirty="0" err="1" smtClean="0"/>
              <a:t>prediciton</a:t>
            </a:r>
            <a:endParaRPr lang="en-IN" sz="2400" dirty="0" smtClean="0"/>
          </a:p>
          <a:p>
            <a:pPr lvl="1"/>
            <a:r>
              <a:rPr lang="en-IN" sz="2400" dirty="0" smtClean="0"/>
              <a:t>MAE </a:t>
            </a:r>
            <a:r>
              <a:rPr lang="en-IN" sz="2400" dirty="0"/>
              <a:t>is </a:t>
            </a:r>
            <a:endParaRPr lang="en-IN" sz="2400" dirty="0" smtClean="0"/>
          </a:p>
          <a:p>
            <a:pPr lvl="2"/>
            <a:r>
              <a:rPr lang="en-IN" sz="2400" dirty="0"/>
              <a:t>2.9440 </a:t>
            </a:r>
            <a:r>
              <a:rPr lang="en-IN" sz="2400" dirty="0" smtClean="0"/>
              <a:t>for type prediction</a:t>
            </a:r>
          </a:p>
          <a:p>
            <a:pPr lvl="2"/>
            <a:r>
              <a:rPr lang="en-IN" sz="2400" dirty="0"/>
              <a:t>0.0745 for legendary </a:t>
            </a:r>
            <a:r>
              <a:rPr lang="en-IN" sz="2400" dirty="0" err="1"/>
              <a:t>pokemon</a:t>
            </a:r>
            <a:r>
              <a:rPr lang="en-IN" sz="2400" dirty="0"/>
              <a:t> </a:t>
            </a:r>
            <a:r>
              <a:rPr lang="en-IN" sz="2400" dirty="0" err="1"/>
              <a:t>prediciton</a:t>
            </a:r>
            <a:endParaRPr lang="en-IN" sz="2400" dirty="0" smtClean="0"/>
          </a:p>
          <a:p>
            <a:pPr lvl="1"/>
            <a:r>
              <a:rPr lang="en-IN" sz="2400" dirty="0" smtClean="0"/>
              <a:t>RMSE is </a:t>
            </a:r>
          </a:p>
          <a:p>
            <a:pPr lvl="2"/>
            <a:r>
              <a:rPr lang="en-IN" sz="2400" dirty="0"/>
              <a:t>3.2513 </a:t>
            </a:r>
            <a:r>
              <a:rPr lang="en-IN" sz="2400" dirty="0" smtClean="0"/>
              <a:t>for type prediction</a:t>
            </a:r>
          </a:p>
          <a:p>
            <a:pPr lvl="2"/>
            <a:r>
              <a:rPr lang="en-IN" sz="2400" dirty="0"/>
              <a:t>0.2730 for legendary </a:t>
            </a:r>
            <a:r>
              <a:rPr lang="en-IN" sz="2400" dirty="0" err="1"/>
              <a:t>pokemon</a:t>
            </a:r>
            <a:r>
              <a:rPr lang="en-IN" sz="2400" dirty="0"/>
              <a:t> </a:t>
            </a:r>
            <a:r>
              <a:rPr lang="en-IN" sz="2400" dirty="0" err="1"/>
              <a:t>prediciton</a:t>
            </a:r>
            <a:endParaRPr lang="en-IN" sz="2400" dirty="0" smtClean="0"/>
          </a:p>
          <a:p>
            <a:pPr lvl="1"/>
            <a:r>
              <a:rPr lang="en-IN" sz="2400" dirty="0" smtClean="0"/>
              <a:t>Optimal </a:t>
            </a:r>
            <a:r>
              <a:rPr lang="en-IN" sz="2400" dirty="0" smtClean="0"/>
              <a:t>number of neighbours </a:t>
            </a:r>
          </a:p>
          <a:p>
            <a:pPr lvl="2"/>
            <a:r>
              <a:rPr lang="en-IN" sz="2400" dirty="0" smtClean="0"/>
              <a:t>3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2362200"/>
            <a:ext cx="59340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9442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493</Words>
  <Application>Microsoft Office PowerPoint</Application>
  <PresentationFormat>Custom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Bodoni SvtyTwo ITC TT-Book</vt:lpstr>
      <vt:lpstr>Helvetica</vt:lpstr>
      <vt:lpstr>Helvetica Neue</vt:lpstr>
      <vt:lpstr>Palatino</vt:lpstr>
      <vt:lpstr>Zapf Dingbats</vt:lpstr>
      <vt:lpstr>New_Template4</vt:lpstr>
      <vt:lpstr>PowerPoint Presentation</vt:lpstr>
      <vt:lpstr>Story</vt:lpstr>
      <vt:lpstr>Problem Statement</vt:lpstr>
      <vt:lpstr>Analysis</vt:lpstr>
      <vt:lpstr>EDA</vt:lpstr>
      <vt:lpstr>EDA</vt:lpstr>
      <vt:lpstr>ML Models used</vt:lpstr>
      <vt:lpstr>KNN with PCA</vt:lpstr>
      <vt:lpstr>KNN with LDA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Windows User</cp:lastModifiedBy>
  <cp:revision>168</cp:revision>
  <dcterms:modified xsi:type="dcterms:W3CDTF">2019-05-12T18:34:42Z</dcterms:modified>
</cp:coreProperties>
</file>