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47640" y="232092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Stock Market Predictor</a:t>
            </a:r>
            <a:endParaRPr b="0" lang="en-US" sz="3670" spc="-1" strike="noStrike">
              <a:latin typeface="Arial"/>
            </a:endParaRPr>
          </a:p>
        </p:txBody>
      </p:sp>
      <p:sp>
        <p:nvSpPr>
          <p:cNvPr id="115" name="CustomShape 2"/>
          <p:cNvSpPr/>
          <p:nvPr/>
        </p:nvSpPr>
        <p:spPr>
          <a:xfrm>
            <a:off x="3023280" y="4146480"/>
            <a:ext cx="6200280" cy="4611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0" lang="en-US" sz="1500" spc="-1" strike="noStrike">
                <a:solidFill>
                  <a:srgbClr val="ffffff"/>
                </a:solidFill>
                <a:latin typeface="Arial"/>
                <a:ea typeface="DejaVu Sans"/>
              </a:rPr>
              <a:t>Arijit Chakrabarti arijit.c01@gmail.com</a:t>
            </a:r>
            <a:endParaRPr b="0" lang="en-US" sz="1500" spc="-1" strike="noStrike">
              <a:latin typeface="Arial"/>
            </a:endParaRPr>
          </a:p>
          <a:p>
            <a:pPr algn="r">
              <a:lnSpc>
                <a:spcPct val="100000"/>
              </a:lnSpc>
            </a:pPr>
            <a:r>
              <a:rPr b="0" lang="en-US" sz="1500" spc="-1" strike="noStrike">
                <a:solidFill>
                  <a:srgbClr val="ffffff"/>
                </a:solidFill>
                <a:latin typeface="Arial"/>
                <a:ea typeface="DejaVu Sans"/>
              </a:rPr>
              <a:t>Project Submission towards Machine Learning Intermediate</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3280" y="210600"/>
            <a:ext cx="9069480" cy="975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On original Dataset – </a:t>
            </a:r>
            <a:br/>
            <a:r>
              <a:rPr b="0" lang="en-US" sz="3670" spc="-1" strike="noStrike">
                <a:solidFill>
                  <a:srgbClr val="ffffff"/>
                </a:solidFill>
                <a:latin typeface="DejaVu Sans"/>
                <a:ea typeface="DejaVu Sans"/>
              </a:rPr>
              <a:t>not stationary</a:t>
            </a:r>
            <a:endParaRPr b="0" lang="en-US" sz="3670" spc="-1" strike="noStrike">
              <a:latin typeface="Arial"/>
            </a:endParaRPr>
          </a:p>
        </p:txBody>
      </p:sp>
      <p:pic>
        <p:nvPicPr>
          <p:cNvPr id="138" name="" descr=""/>
          <p:cNvPicPr/>
          <p:nvPr/>
        </p:nvPicPr>
        <p:blipFill>
          <a:blip r:embed="rId1"/>
          <a:stretch/>
        </p:blipFill>
        <p:spPr>
          <a:xfrm>
            <a:off x="410040" y="1511640"/>
            <a:ext cx="7147800" cy="37994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Logscale Improves Stationarity</a:t>
            </a:r>
            <a:endParaRPr b="0" lang="en-US" sz="3670" spc="-1" strike="noStrike">
              <a:latin typeface="Arial"/>
            </a:endParaRPr>
          </a:p>
        </p:txBody>
      </p:sp>
      <p:pic>
        <p:nvPicPr>
          <p:cNvPr id="140" name="" descr=""/>
          <p:cNvPicPr/>
          <p:nvPr/>
        </p:nvPicPr>
        <p:blipFill>
          <a:blip r:embed="rId1"/>
          <a:stretch/>
        </p:blipFill>
        <p:spPr>
          <a:xfrm>
            <a:off x="359640" y="1619280"/>
            <a:ext cx="7043040" cy="37566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3280" y="210600"/>
            <a:ext cx="9069480" cy="975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Moving Average Logscale Transformation</a:t>
            </a:r>
            <a:endParaRPr b="0" lang="en-US" sz="3670" spc="-1" strike="noStrike">
              <a:latin typeface="Arial"/>
            </a:endParaRPr>
          </a:p>
        </p:txBody>
      </p:sp>
      <p:pic>
        <p:nvPicPr>
          <p:cNvPr id="142" name="" descr=""/>
          <p:cNvPicPr/>
          <p:nvPr/>
        </p:nvPicPr>
        <p:blipFill>
          <a:blip r:embed="rId1"/>
          <a:stretch/>
        </p:blipFill>
        <p:spPr>
          <a:xfrm>
            <a:off x="215280" y="1554480"/>
            <a:ext cx="6765840" cy="3470760"/>
          </a:xfrm>
          <a:prstGeom prst="rect">
            <a:avLst/>
          </a:prstGeom>
          <a:ln>
            <a:noFill/>
          </a:ln>
        </p:spPr>
      </p:pic>
      <p:sp>
        <p:nvSpPr>
          <p:cNvPr id="143" name="CustomShape 2"/>
          <p:cNvSpPr/>
          <p:nvPr/>
        </p:nvSpPr>
        <p:spPr>
          <a:xfrm>
            <a:off x="243360" y="5247720"/>
            <a:ext cx="9083520" cy="30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Further improvement with very low p value and test statistic below 1% critical value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Exponential Decay Transformation</a:t>
            </a:r>
            <a:endParaRPr b="0" lang="en-US" sz="3670" spc="-1" strike="noStrike">
              <a:latin typeface="Arial"/>
            </a:endParaRPr>
          </a:p>
        </p:txBody>
      </p:sp>
      <p:pic>
        <p:nvPicPr>
          <p:cNvPr id="145" name="" descr=""/>
          <p:cNvPicPr/>
          <p:nvPr/>
        </p:nvPicPr>
        <p:blipFill>
          <a:blip r:embed="rId1"/>
          <a:stretch/>
        </p:blipFill>
        <p:spPr>
          <a:xfrm>
            <a:off x="118800" y="1110960"/>
            <a:ext cx="7727040" cy="4070520"/>
          </a:xfrm>
          <a:prstGeom prst="rect">
            <a:avLst/>
          </a:prstGeom>
          <a:ln>
            <a:noFill/>
          </a:ln>
        </p:spPr>
      </p:pic>
      <p:sp>
        <p:nvSpPr>
          <p:cNvPr id="146" name="CustomShape 2"/>
          <p:cNvSpPr/>
          <p:nvPr/>
        </p:nvSpPr>
        <p:spPr>
          <a:xfrm>
            <a:off x="243360" y="5247720"/>
            <a:ext cx="7894800" cy="30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Performs worse than the moving average logscale transformation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3280" y="210600"/>
            <a:ext cx="9069480" cy="975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Logscale Minus Moving Average Transformation</a:t>
            </a:r>
            <a:endParaRPr b="0" lang="en-US" sz="3670" spc="-1" strike="noStrike">
              <a:latin typeface="Arial"/>
            </a:endParaRPr>
          </a:p>
        </p:txBody>
      </p:sp>
      <p:pic>
        <p:nvPicPr>
          <p:cNvPr id="148" name="" descr=""/>
          <p:cNvPicPr/>
          <p:nvPr/>
        </p:nvPicPr>
        <p:blipFill>
          <a:blip r:embed="rId1"/>
          <a:stretch/>
        </p:blipFill>
        <p:spPr>
          <a:xfrm>
            <a:off x="143640" y="1325160"/>
            <a:ext cx="7147800" cy="3726360"/>
          </a:xfrm>
          <a:prstGeom prst="rect">
            <a:avLst/>
          </a:prstGeom>
          <a:ln>
            <a:noFill/>
          </a:ln>
        </p:spPr>
      </p:pic>
      <p:sp>
        <p:nvSpPr>
          <p:cNvPr id="149" name="CustomShape 2"/>
          <p:cNvSpPr/>
          <p:nvPr/>
        </p:nvSpPr>
        <p:spPr>
          <a:xfrm>
            <a:off x="243360" y="5120640"/>
            <a:ext cx="9448560" cy="30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Extremely good stationarity achieved but moving average transformation is the best yet!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Time Shift Transformation</a:t>
            </a:r>
            <a:endParaRPr b="0" lang="en-US" sz="3670" spc="-1" strike="noStrike">
              <a:latin typeface="Arial"/>
            </a:endParaRPr>
          </a:p>
        </p:txBody>
      </p:sp>
      <p:pic>
        <p:nvPicPr>
          <p:cNvPr id="151" name="" descr=""/>
          <p:cNvPicPr/>
          <p:nvPr/>
        </p:nvPicPr>
        <p:blipFill>
          <a:blip r:embed="rId1"/>
          <a:stretch/>
        </p:blipFill>
        <p:spPr>
          <a:xfrm>
            <a:off x="431640" y="1176840"/>
            <a:ext cx="6697800" cy="3486240"/>
          </a:xfrm>
          <a:prstGeom prst="rect">
            <a:avLst/>
          </a:prstGeom>
          <a:ln>
            <a:noFill/>
          </a:ln>
        </p:spPr>
      </p:pic>
      <p:sp>
        <p:nvSpPr>
          <p:cNvPr id="152" name="CustomShape 2"/>
          <p:cNvSpPr/>
          <p:nvPr/>
        </p:nvSpPr>
        <p:spPr>
          <a:xfrm>
            <a:off x="182880" y="4663440"/>
            <a:ext cx="8777520" cy="77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Best stationarity achieved basis the Dickey Fuller test with low p-value and </a:t>
            </a:r>
            <a:endParaRPr b="0" lang="en-US" sz="1800" spc="-1" strike="noStrike">
              <a:latin typeface="Arial"/>
            </a:endParaRPr>
          </a:p>
          <a:p>
            <a:pPr>
              <a:lnSpc>
                <a:spcPct val="100000"/>
              </a:lnSpc>
            </a:pPr>
            <a:r>
              <a:rPr b="0" lang="en-US" sz="1800" spc="-1" strike="noStrike">
                <a:solidFill>
                  <a:srgbClr val="ffffff"/>
                </a:solidFill>
                <a:latin typeface="Arial"/>
                <a:ea typeface="DejaVu Sans"/>
              </a:rPr>
              <a:t>a test statistic better than 1%. </a:t>
            </a:r>
            <a:endParaRPr b="0" lang="en-US" sz="1800" spc="-1" strike="noStrike">
              <a:latin typeface="Arial"/>
            </a:endParaRPr>
          </a:p>
          <a:p>
            <a:pPr>
              <a:lnSpc>
                <a:spcPct val="100000"/>
              </a:lnSpc>
            </a:pPr>
            <a:r>
              <a:rPr b="0" lang="en-US" sz="1800" spc="-1" strike="noStrike">
                <a:solidFill>
                  <a:srgbClr val="ffffff"/>
                </a:solidFill>
                <a:latin typeface="Arial"/>
                <a:ea typeface="DejaVu Sans"/>
              </a:rPr>
              <a:t>Proceeding with the time-shift transformation for the rest of the calculations.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Plotting ACF and PACF</a:t>
            </a:r>
            <a:endParaRPr b="0" lang="en-US" sz="3670" spc="-1" strike="noStrike">
              <a:latin typeface="Arial"/>
            </a:endParaRPr>
          </a:p>
        </p:txBody>
      </p:sp>
      <p:pic>
        <p:nvPicPr>
          <p:cNvPr id="154" name="" descr=""/>
          <p:cNvPicPr/>
          <p:nvPr/>
        </p:nvPicPr>
        <p:blipFill>
          <a:blip r:embed="rId1"/>
          <a:stretch/>
        </p:blipFill>
        <p:spPr>
          <a:xfrm>
            <a:off x="0" y="1128240"/>
            <a:ext cx="10077480" cy="3794040"/>
          </a:xfrm>
          <a:prstGeom prst="rect">
            <a:avLst/>
          </a:prstGeom>
          <a:ln>
            <a:noFill/>
          </a:ln>
        </p:spPr>
      </p:pic>
      <p:sp>
        <p:nvSpPr>
          <p:cNvPr id="155" name="CustomShape 2"/>
          <p:cNvSpPr/>
          <p:nvPr/>
        </p:nvSpPr>
        <p:spPr>
          <a:xfrm>
            <a:off x="4648680" y="5029560"/>
            <a:ext cx="1934640" cy="540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p –&gt; 1</a:t>
            </a:r>
            <a:endParaRPr b="0" lang="en-US" sz="1800" spc="-1" strike="noStrike">
              <a:latin typeface="Arial"/>
            </a:endParaRPr>
          </a:p>
          <a:p>
            <a:pPr>
              <a:lnSpc>
                <a:spcPct val="100000"/>
              </a:lnSpc>
            </a:pPr>
            <a:r>
              <a:rPr b="0" lang="en-US" sz="1800" spc="-1" strike="noStrike">
                <a:solidFill>
                  <a:srgbClr val="ffffff"/>
                </a:solidFill>
                <a:latin typeface="Arial"/>
                <a:ea typeface="DejaVu Sans"/>
              </a:rPr>
              <a:t>q –&gt;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287640" y="858960"/>
            <a:ext cx="9069480" cy="43873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DejaVu Sans"/>
              </a:rPr>
              <a:t>Building Models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AR Model</a:t>
            </a:r>
            <a:endParaRPr b="0" lang="en-US" sz="3670" spc="-1" strike="noStrike">
              <a:latin typeface="Arial"/>
            </a:endParaRPr>
          </a:p>
        </p:txBody>
      </p:sp>
      <p:pic>
        <p:nvPicPr>
          <p:cNvPr id="158" name="" descr=""/>
          <p:cNvPicPr/>
          <p:nvPr/>
        </p:nvPicPr>
        <p:blipFill>
          <a:blip r:embed="rId1"/>
          <a:stretch/>
        </p:blipFill>
        <p:spPr>
          <a:xfrm>
            <a:off x="0" y="1360080"/>
            <a:ext cx="10077480" cy="37548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ARMA Model</a:t>
            </a:r>
            <a:endParaRPr b="0" lang="en-US" sz="3670" spc="-1" strike="noStrike">
              <a:latin typeface="Arial"/>
            </a:endParaRPr>
          </a:p>
        </p:txBody>
      </p:sp>
      <p:pic>
        <p:nvPicPr>
          <p:cNvPr id="160" name="" descr=""/>
          <p:cNvPicPr/>
          <p:nvPr/>
        </p:nvPicPr>
        <p:blipFill>
          <a:blip r:embed="rId1"/>
          <a:stretch/>
        </p:blipFill>
        <p:spPr>
          <a:xfrm>
            <a:off x="21240" y="1358280"/>
            <a:ext cx="10077480" cy="38080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Background</a:t>
            </a:r>
            <a:endParaRPr b="0" lang="en-US" sz="3670" spc="-1" strike="noStrike">
              <a:latin typeface="Arial"/>
            </a:endParaRPr>
          </a:p>
        </p:txBody>
      </p:sp>
      <p:sp>
        <p:nvSpPr>
          <p:cNvPr id="117" name="CustomShape 2"/>
          <p:cNvSpPr/>
          <p:nvPr/>
        </p:nvSpPr>
        <p:spPr>
          <a:xfrm>
            <a:off x="379080" y="2011680"/>
            <a:ext cx="6569280" cy="411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US" sz="1800" spc="-1" strike="noStrike">
                <a:solidFill>
                  <a:srgbClr val="ffffff"/>
                </a:solidFill>
                <a:latin typeface="Arial"/>
                <a:ea typeface="DejaVu Sans"/>
              </a:rPr>
              <a:t>I have been investing in the stock market over the last couple of years.  This year with the Covid 19 Pandemic - there has been bloodbath across the Indian stock market, however there are multiple stocks which have managed to prosper during this time.  My idea was to create a tool which would allow me to understand for the short term say between 7 days to 90 days how a particular stock would fare.  Such that I can make better informed judgment on whether to hold or sell the stock.  Also in the case of new information received on expected high performing stocks - be able to make a better than average market profits.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ARIMA Model</a:t>
            </a:r>
            <a:endParaRPr b="0" lang="en-US" sz="3670" spc="-1" strike="noStrike">
              <a:latin typeface="Arial"/>
            </a:endParaRPr>
          </a:p>
        </p:txBody>
      </p:sp>
      <p:pic>
        <p:nvPicPr>
          <p:cNvPr id="162" name="" descr=""/>
          <p:cNvPicPr/>
          <p:nvPr/>
        </p:nvPicPr>
        <p:blipFill>
          <a:blip r:embed="rId1"/>
          <a:stretch/>
        </p:blipFill>
        <p:spPr>
          <a:xfrm>
            <a:off x="21240" y="1090800"/>
            <a:ext cx="10077480" cy="3629160"/>
          </a:xfrm>
          <a:prstGeom prst="rect">
            <a:avLst/>
          </a:prstGeom>
          <a:ln>
            <a:noFill/>
          </a:ln>
        </p:spPr>
      </p:pic>
      <p:sp>
        <p:nvSpPr>
          <p:cNvPr id="163" name="CustomShape 2"/>
          <p:cNvSpPr/>
          <p:nvPr/>
        </p:nvSpPr>
        <p:spPr>
          <a:xfrm>
            <a:off x="647280" y="5183280"/>
            <a:ext cx="8405280" cy="30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The ARIMA model has a similar static cross-section as the ARMA model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Reverse transformation of values</a:t>
            </a:r>
            <a:endParaRPr b="0" lang="en-US" sz="3670" spc="-1" strike="noStrike">
              <a:latin typeface="Arial"/>
            </a:endParaRPr>
          </a:p>
        </p:txBody>
      </p:sp>
      <p:pic>
        <p:nvPicPr>
          <p:cNvPr id="165" name="" descr=""/>
          <p:cNvPicPr/>
          <p:nvPr/>
        </p:nvPicPr>
        <p:blipFill>
          <a:blip r:embed="rId1"/>
          <a:stretch/>
        </p:blipFill>
        <p:spPr>
          <a:xfrm>
            <a:off x="66960" y="1019520"/>
            <a:ext cx="7202520" cy="4226400"/>
          </a:xfrm>
          <a:prstGeom prst="rect">
            <a:avLst/>
          </a:prstGeom>
          <a:ln>
            <a:noFill/>
          </a:ln>
        </p:spPr>
      </p:pic>
      <p:sp>
        <p:nvSpPr>
          <p:cNvPr id="166" name="CustomShape 2"/>
          <p:cNvSpPr/>
          <p:nvPr/>
        </p:nvSpPr>
        <p:spPr>
          <a:xfrm>
            <a:off x="431640" y="5312520"/>
            <a:ext cx="8619840" cy="37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Basic upward trend of projected values not completely following the cycles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60" y="2382120"/>
            <a:ext cx="9069480" cy="975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Automated Models</a:t>
            </a:r>
            <a:br/>
            <a:r>
              <a:rPr b="0" lang="en-US" sz="3670" spc="-1" strike="noStrike">
                <a:solidFill>
                  <a:srgbClr val="ffffff"/>
                </a:solidFill>
                <a:latin typeface="DejaVu Sans"/>
                <a:ea typeface="DejaVu Sans"/>
              </a:rPr>
              <a:t>Approach 2 &amp; 3</a:t>
            </a:r>
            <a:endParaRPr b="0" lang="en-US" sz="367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3280" y="210600"/>
            <a:ext cx="9069480" cy="975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Approach 2</a:t>
            </a:r>
            <a:br/>
            <a:r>
              <a:rPr b="0" lang="en-US" sz="3670" spc="-1" strike="noStrike">
                <a:solidFill>
                  <a:srgbClr val="ffffff"/>
                </a:solidFill>
                <a:latin typeface="DejaVu Sans"/>
                <a:ea typeface="DejaVu Sans"/>
              </a:rPr>
              <a:t>Using gridsearch for p,d,q</a:t>
            </a:r>
            <a:endParaRPr b="0" lang="en-US" sz="3670" spc="-1" strike="noStrike">
              <a:latin typeface="Arial"/>
            </a:endParaRPr>
          </a:p>
        </p:txBody>
      </p:sp>
      <p:sp>
        <p:nvSpPr>
          <p:cNvPr id="169" name="CustomShape 2"/>
          <p:cNvSpPr/>
          <p:nvPr/>
        </p:nvSpPr>
        <p:spPr>
          <a:xfrm>
            <a:off x="111960" y="1171800"/>
            <a:ext cx="2117520" cy="77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Optimal Model is: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p--&gt; 2 d--&gt; 1 q--&gt; 2</a:t>
            </a:r>
            <a:endParaRPr b="0" lang="en-US" sz="1800" spc="-1" strike="noStrike">
              <a:latin typeface="Arial"/>
            </a:endParaRPr>
          </a:p>
        </p:txBody>
      </p:sp>
      <p:pic>
        <p:nvPicPr>
          <p:cNvPr id="170" name="" descr=""/>
          <p:cNvPicPr/>
          <p:nvPr/>
        </p:nvPicPr>
        <p:blipFill>
          <a:blip r:embed="rId1"/>
          <a:stretch/>
        </p:blipFill>
        <p:spPr>
          <a:xfrm>
            <a:off x="145440" y="2171880"/>
            <a:ext cx="4028400" cy="2361600"/>
          </a:xfrm>
          <a:prstGeom prst="rect">
            <a:avLst/>
          </a:prstGeom>
          <a:ln>
            <a:noFill/>
          </a:ln>
        </p:spPr>
      </p:pic>
      <p:pic>
        <p:nvPicPr>
          <p:cNvPr id="171" name="" descr=""/>
          <p:cNvPicPr/>
          <p:nvPr/>
        </p:nvPicPr>
        <p:blipFill>
          <a:blip r:embed="rId2"/>
          <a:stretch/>
        </p:blipFill>
        <p:spPr>
          <a:xfrm>
            <a:off x="4463280" y="2202480"/>
            <a:ext cx="4149000" cy="2333880"/>
          </a:xfrm>
          <a:prstGeom prst="rect">
            <a:avLst/>
          </a:prstGeom>
          <a:ln>
            <a:noFill/>
          </a:ln>
        </p:spPr>
      </p:pic>
      <p:sp>
        <p:nvSpPr>
          <p:cNvPr id="172" name="CustomShape 3"/>
          <p:cNvSpPr/>
          <p:nvPr/>
        </p:nvSpPr>
        <p:spPr>
          <a:xfrm>
            <a:off x="431640" y="5118120"/>
            <a:ext cx="8803080" cy="30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Shows an expected upward trend for the stock for the next 90 days projection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Approach 3 – Using fbprophet</a:t>
            </a:r>
            <a:endParaRPr b="0" lang="en-US" sz="3670" spc="-1" strike="noStrike">
              <a:latin typeface="Arial"/>
            </a:endParaRPr>
          </a:p>
        </p:txBody>
      </p:sp>
      <p:pic>
        <p:nvPicPr>
          <p:cNvPr id="174" name="" descr=""/>
          <p:cNvPicPr/>
          <p:nvPr/>
        </p:nvPicPr>
        <p:blipFill>
          <a:blip r:embed="rId1"/>
          <a:stretch/>
        </p:blipFill>
        <p:spPr>
          <a:xfrm>
            <a:off x="194040" y="1100880"/>
            <a:ext cx="7579440" cy="4060440"/>
          </a:xfrm>
          <a:prstGeom prst="rect">
            <a:avLst/>
          </a:prstGeom>
          <a:ln>
            <a:noFill/>
          </a:ln>
        </p:spPr>
      </p:pic>
      <p:sp>
        <p:nvSpPr>
          <p:cNvPr id="175" name="CustomShape 2"/>
          <p:cNvSpPr/>
          <p:nvPr/>
        </p:nvSpPr>
        <p:spPr>
          <a:xfrm>
            <a:off x="314640" y="5212080"/>
            <a:ext cx="9285840" cy="30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Interestingly as per fbprophet the stock is not expected to rise currently.  Fitting is best.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Model evaluation against last 30 days performance</a:t>
            </a:r>
            <a:endParaRPr b="0" lang="en-US" sz="3670" spc="-1" strike="noStrike">
              <a:latin typeface="Arial"/>
            </a:endParaRPr>
          </a:p>
        </p:txBody>
      </p:sp>
      <p:sp>
        <p:nvSpPr>
          <p:cNvPr id="177" name="CustomShape 2"/>
          <p:cNvSpPr/>
          <p:nvPr/>
        </p:nvSpPr>
        <p:spPr>
          <a:xfrm>
            <a:off x="5759280" y="3474720"/>
            <a:ext cx="3309480" cy="540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MAPE %  3.865960988740403</a:t>
            </a:r>
            <a:endParaRPr b="0" lang="en-US" sz="1800" spc="-1" strike="noStrike">
              <a:latin typeface="Arial"/>
            </a:endParaRPr>
          </a:p>
          <a:p>
            <a:pPr>
              <a:lnSpc>
                <a:spcPct val="100000"/>
              </a:lnSpc>
            </a:pPr>
            <a:r>
              <a:rPr b="0" lang="en-US" sz="1800" spc="-1" strike="noStrike">
                <a:solidFill>
                  <a:srgbClr val="ffffff"/>
                </a:solidFill>
                <a:latin typeface="Arial"/>
                <a:ea typeface="DejaVu Sans"/>
              </a:rPr>
              <a:t>MAE 55.64511588255785</a:t>
            </a:r>
            <a:endParaRPr b="0" lang="en-US" sz="1800" spc="-1" strike="noStrike">
              <a:latin typeface="Arial"/>
            </a:endParaRPr>
          </a:p>
        </p:txBody>
      </p:sp>
      <p:pic>
        <p:nvPicPr>
          <p:cNvPr id="178" name="" descr=""/>
          <p:cNvPicPr/>
          <p:nvPr/>
        </p:nvPicPr>
        <p:blipFill>
          <a:blip r:embed="rId1"/>
          <a:stretch/>
        </p:blipFill>
        <p:spPr>
          <a:xfrm>
            <a:off x="274320" y="1329120"/>
            <a:ext cx="4901400" cy="42476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Conclusion and way forward</a:t>
            </a:r>
            <a:endParaRPr b="0" lang="en-US" sz="3670" spc="-1" strike="noStrike">
              <a:latin typeface="Arial"/>
            </a:endParaRPr>
          </a:p>
        </p:txBody>
      </p:sp>
      <p:sp>
        <p:nvSpPr>
          <p:cNvPr id="180" name="CustomShape 2"/>
          <p:cNvSpPr/>
          <p:nvPr/>
        </p:nvSpPr>
        <p:spPr>
          <a:xfrm>
            <a:off x="215640" y="1765440"/>
            <a:ext cx="9069480" cy="3286800"/>
          </a:xfrm>
          <a:prstGeom prst="rect">
            <a:avLst/>
          </a:prstGeom>
          <a:noFill/>
          <a:ln>
            <a:noFill/>
          </a:ln>
        </p:spPr>
        <p:style>
          <a:lnRef idx="0"/>
          <a:fillRef idx="0"/>
          <a:effectRef idx="0"/>
          <a:fontRef idx="minor"/>
        </p:style>
        <p:txBody>
          <a:bodyPr lIns="0" rIns="0" tIns="0" bIns="0">
            <a:normAutofit fontScale="14000"/>
          </a:bodyPr>
          <a:p>
            <a:pPr marL="432000" indent="-322560" algn="just">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Many people have tried to predict stock movement for profit.  However it is a difficult task.  The objective of this exercise was provide better than average returns - as compared to investing directly in NIFTY.  I believe this tool can help in this objective.</a:t>
            </a:r>
            <a:endParaRPr b="0" lang="en-US" sz="2670" spc="-1" strike="noStrike">
              <a:latin typeface="Arial"/>
            </a:endParaRPr>
          </a:p>
          <a:p>
            <a:pPr algn="just">
              <a:lnSpc>
                <a:spcPct val="100000"/>
              </a:lnSpc>
              <a:spcBef>
                <a:spcPts val="1179"/>
              </a:spcBef>
            </a:pPr>
            <a:endParaRPr b="0" lang="en-US" sz="2670" spc="-1" strike="noStrike">
              <a:latin typeface="Arial"/>
            </a:endParaRPr>
          </a:p>
          <a:p>
            <a:pPr marL="432000" indent="-322560" algn="just">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We see that different methods provide different outputs - in fact the automated method using gridsearch to identify (p,d,q) provides divergent results as compared to FB Prophet.  The output from FB Prophet - on ACC stock says that it should be operating at a lower level.</a:t>
            </a:r>
            <a:endParaRPr b="0" lang="en-US" sz="2670" spc="-1" strike="noStrike">
              <a:latin typeface="Arial"/>
            </a:endParaRPr>
          </a:p>
          <a:p>
            <a:pPr algn="just">
              <a:lnSpc>
                <a:spcPct val="100000"/>
              </a:lnSpc>
              <a:spcBef>
                <a:spcPts val="1179"/>
              </a:spcBef>
            </a:pPr>
            <a:endParaRPr b="0" lang="en-US" sz="2670" spc="-1" strike="noStrike">
              <a:latin typeface="Arial"/>
            </a:endParaRPr>
          </a:p>
          <a:p>
            <a:pPr marL="432000" indent="-322560" algn="just">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The way forward would be to look at the whole basket of stocks (as created from yahoo finance) and then consider those which are projected to have the highest rise in stock prices in the near future - say 7-10 day intervals and run accordingly - using the automated gridsearch or FB Prophet method.</a:t>
            </a:r>
            <a:endParaRPr b="0" lang="en-US" sz="2670" spc="-1" strike="noStrike">
              <a:latin typeface="Arial"/>
            </a:endParaRPr>
          </a:p>
          <a:p>
            <a:pPr algn="just">
              <a:lnSpc>
                <a:spcPct val="100000"/>
              </a:lnSpc>
              <a:spcBef>
                <a:spcPts val="1179"/>
              </a:spcBef>
            </a:pPr>
            <a:endParaRPr b="0" lang="en-US" sz="2670" spc="-1" strike="noStrike">
              <a:latin typeface="Arial"/>
            </a:endParaRPr>
          </a:p>
          <a:p>
            <a:pPr marL="432000" indent="-322560" algn="just">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This would need to be implemented in the real world to see what sort of value it can provide.  I look forward to spending more time on this project to improve the analytic and build a system to take all stocks into account - though the time taken to extract individually all historical stock data would be extremely time consuming.  Maybe a possibility to create a csv file with all historical data and then only update today's date data, effectively using that to project stock prices.</a:t>
            </a:r>
            <a:endParaRPr b="0" lang="en-US" sz="267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The Process – TSA for ACC</a:t>
            </a:r>
            <a:endParaRPr b="0" lang="en-US" sz="3670" spc="-1" strike="noStrike">
              <a:latin typeface="Arial"/>
            </a:endParaRPr>
          </a:p>
        </p:txBody>
      </p:sp>
      <p:sp>
        <p:nvSpPr>
          <p:cNvPr id="119" name="CustomShape 2"/>
          <p:cNvSpPr/>
          <p:nvPr/>
        </p:nvSpPr>
        <p:spPr>
          <a:xfrm>
            <a:off x="1902600" y="1554480"/>
            <a:ext cx="9069480" cy="3286800"/>
          </a:xfrm>
          <a:prstGeom prst="rect">
            <a:avLst/>
          </a:prstGeom>
          <a:noFill/>
          <a:ln>
            <a:noFill/>
          </a:ln>
        </p:spPr>
        <p:style>
          <a:lnRef idx="0"/>
          <a:fillRef idx="0"/>
          <a:effectRef idx="0"/>
          <a:fontRef idx="minor"/>
        </p:style>
        <p:txBody>
          <a:bodyPr lIns="0" rIns="0" tIns="0" bIns="0">
            <a:normAutofit fontScale="51000"/>
          </a:bodyPr>
          <a:p>
            <a:pPr marL="432000" indent="-322560">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Collecting historical data from NSEpy</a:t>
            </a:r>
            <a:endParaRPr b="0" lang="en-US" sz="2670" spc="-1" strike="noStrike">
              <a:latin typeface="Arial"/>
            </a:endParaRPr>
          </a:p>
          <a:p>
            <a:pPr marL="432000" indent="-322560">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EDA on the downloaded data</a:t>
            </a:r>
            <a:endParaRPr b="0" lang="en-US" sz="2670" spc="-1" strike="noStrike">
              <a:latin typeface="Arial"/>
            </a:endParaRPr>
          </a:p>
          <a:p>
            <a:pPr marL="432000" indent="-322560">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Seasonal Decomposition</a:t>
            </a:r>
            <a:endParaRPr b="0" lang="en-US" sz="2670" spc="-1" strike="noStrike">
              <a:latin typeface="Arial"/>
            </a:endParaRPr>
          </a:p>
          <a:p>
            <a:pPr marL="432000" indent="-322560">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Transformations for Stationarity</a:t>
            </a:r>
            <a:endParaRPr b="0" lang="en-US" sz="2670" spc="-1" strike="noStrike">
              <a:latin typeface="Arial"/>
            </a:endParaRPr>
          </a:p>
          <a:p>
            <a:pPr marL="432000" indent="-322560">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Plotting the ACF and PACF</a:t>
            </a:r>
            <a:endParaRPr b="0" lang="en-US" sz="2670" spc="-1" strike="noStrike">
              <a:latin typeface="Arial"/>
            </a:endParaRPr>
          </a:p>
          <a:p>
            <a:pPr marL="432000" indent="-322560">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Models on AR, ARMA &amp; ARIMA</a:t>
            </a:r>
            <a:endParaRPr b="0" lang="en-US" sz="2670" spc="-1" strike="noStrike">
              <a:latin typeface="Arial"/>
            </a:endParaRPr>
          </a:p>
          <a:p>
            <a:pPr marL="432000" indent="-322560">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Automated Approaches</a:t>
            </a:r>
            <a:endParaRPr b="0" lang="en-US" sz="2670" spc="-1" strike="noStrike">
              <a:latin typeface="Arial"/>
            </a:endParaRPr>
          </a:p>
          <a:p>
            <a:pPr lvl="1" marL="864000" indent="-322560">
              <a:lnSpc>
                <a:spcPct val="100000"/>
              </a:lnSpc>
              <a:spcAft>
                <a:spcPts val="944"/>
              </a:spcAft>
              <a:buClr>
                <a:srgbClr val="ffffff"/>
              </a:buClr>
              <a:buSzPct val="75000"/>
              <a:buFont typeface="Symbol"/>
              <a:buChar char=""/>
            </a:pPr>
            <a:r>
              <a:rPr b="0" lang="en-US" sz="2340" spc="-1" strike="noStrike">
                <a:solidFill>
                  <a:srgbClr val="ffffff"/>
                </a:solidFill>
                <a:latin typeface="DejaVu Sans"/>
                <a:ea typeface="DejaVu Sans"/>
              </a:rPr>
              <a:t>Using Gridsearch S-ARIMA</a:t>
            </a:r>
            <a:endParaRPr b="0" lang="en-US" sz="2340" spc="-1" strike="noStrike">
              <a:latin typeface="Arial"/>
            </a:endParaRPr>
          </a:p>
          <a:p>
            <a:pPr lvl="1" marL="864000" indent="-322560">
              <a:lnSpc>
                <a:spcPct val="100000"/>
              </a:lnSpc>
              <a:spcAft>
                <a:spcPts val="944"/>
              </a:spcAft>
              <a:buClr>
                <a:srgbClr val="ffffff"/>
              </a:buClr>
              <a:buSzPct val="75000"/>
              <a:buFont typeface="Symbol"/>
              <a:buChar char=""/>
            </a:pPr>
            <a:r>
              <a:rPr b="0" lang="en-US" sz="2340" spc="-1" strike="noStrike">
                <a:solidFill>
                  <a:srgbClr val="ffffff"/>
                </a:solidFill>
                <a:latin typeface="DejaVu Sans"/>
                <a:ea typeface="DejaVu Sans"/>
              </a:rPr>
              <a:t>Using Facebook Prophet</a:t>
            </a:r>
            <a:endParaRPr b="0" lang="en-US" sz="2340" spc="-1" strike="noStrike">
              <a:latin typeface="Arial"/>
            </a:endParaRPr>
          </a:p>
          <a:p>
            <a:pPr marL="432000" indent="-322560">
              <a:lnSpc>
                <a:spcPct val="100000"/>
              </a:lnSpc>
              <a:spcBef>
                <a:spcPts val="1179"/>
              </a:spcBef>
              <a:buClr>
                <a:srgbClr val="ffffff"/>
              </a:buClr>
              <a:buSzPct val="45000"/>
              <a:buFont typeface="Wingdings" charset="2"/>
              <a:buChar char=""/>
            </a:pPr>
            <a:r>
              <a:rPr b="0" lang="en-US" sz="2670" spc="-1" strike="noStrike">
                <a:solidFill>
                  <a:srgbClr val="ffffff"/>
                </a:solidFill>
                <a:latin typeface="Arial"/>
                <a:ea typeface="DejaVu Sans"/>
              </a:rPr>
              <a:t>Conclusion and way forward</a:t>
            </a:r>
            <a:endParaRPr b="0" lang="en-US" sz="267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Getting details of All Stocks</a:t>
            </a:r>
            <a:endParaRPr b="0" lang="en-US" sz="3670" spc="-1" strike="noStrike">
              <a:latin typeface="Arial"/>
            </a:endParaRPr>
          </a:p>
        </p:txBody>
      </p:sp>
      <p:pic>
        <p:nvPicPr>
          <p:cNvPr id="121" name="" descr=""/>
          <p:cNvPicPr/>
          <p:nvPr/>
        </p:nvPicPr>
        <p:blipFill>
          <a:blip r:embed="rId1"/>
          <a:stretch/>
        </p:blipFill>
        <p:spPr>
          <a:xfrm>
            <a:off x="0" y="1093320"/>
            <a:ext cx="10077480" cy="1561320"/>
          </a:xfrm>
          <a:prstGeom prst="rect">
            <a:avLst/>
          </a:prstGeom>
          <a:ln>
            <a:noFill/>
          </a:ln>
        </p:spPr>
      </p:pic>
      <p:pic>
        <p:nvPicPr>
          <p:cNvPr id="122" name="" descr=""/>
          <p:cNvPicPr/>
          <p:nvPr/>
        </p:nvPicPr>
        <p:blipFill>
          <a:blip r:embed="rId2"/>
          <a:stretch/>
        </p:blipFill>
        <p:spPr>
          <a:xfrm>
            <a:off x="2087280" y="3108240"/>
            <a:ext cx="3340080" cy="14256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Getting the historical data</a:t>
            </a:r>
            <a:endParaRPr b="0" lang="en-US" sz="3670" spc="-1" strike="noStrike">
              <a:latin typeface="Arial"/>
            </a:endParaRPr>
          </a:p>
        </p:txBody>
      </p:sp>
      <p:pic>
        <p:nvPicPr>
          <p:cNvPr id="124" name="" descr=""/>
          <p:cNvPicPr/>
          <p:nvPr/>
        </p:nvPicPr>
        <p:blipFill>
          <a:blip r:embed="rId1"/>
          <a:stretch/>
        </p:blipFill>
        <p:spPr>
          <a:xfrm>
            <a:off x="431640" y="2267280"/>
            <a:ext cx="8820720" cy="1683360"/>
          </a:xfrm>
          <a:prstGeom prst="rect">
            <a:avLst/>
          </a:prstGeom>
          <a:ln>
            <a:noFill/>
          </a:ln>
        </p:spPr>
      </p:pic>
      <p:sp>
        <p:nvSpPr>
          <p:cNvPr id="125" name="CustomShape 2"/>
          <p:cNvSpPr/>
          <p:nvPr/>
        </p:nvSpPr>
        <p:spPr>
          <a:xfrm>
            <a:off x="353520" y="1149120"/>
            <a:ext cx="8973000" cy="77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Interestingly yahoo finance was providing incorrect or differently formatted data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Hence used NSEpy to get historical data.</a:t>
            </a:r>
            <a:endParaRPr b="0" lang="en-US" sz="1800" spc="-1" strike="noStrike">
              <a:latin typeface="Arial"/>
            </a:endParaRPr>
          </a:p>
        </p:txBody>
      </p:sp>
      <p:sp>
        <p:nvSpPr>
          <p:cNvPr id="126" name="CustomShape 3"/>
          <p:cNvSpPr/>
          <p:nvPr/>
        </p:nvSpPr>
        <p:spPr>
          <a:xfrm>
            <a:off x="640080" y="4534920"/>
            <a:ext cx="7511760" cy="54072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ffffff"/>
              </a:buClr>
              <a:buSzPct val="45000"/>
              <a:buFont typeface="Wingdings" charset="2"/>
              <a:buChar char=""/>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Converted to date-time format for further EDA</a:t>
            </a:r>
            <a:endParaRPr b="0" lang="en-US" sz="1800" spc="-1" strike="noStrike">
              <a:latin typeface="Arial"/>
            </a:endParaRPr>
          </a:p>
          <a:p>
            <a:pPr marL="216000" indent="-214920">
              <a:lnSpc>
                <a:spcPct val="100000"/>
              </a:lnSpc>
              <a:buClr>
                <a:srgbClr val="ffffff"/>
              </a:buClr>
              <a:buSzPct val="45000"/>
              <a:buFont typeface="Wingdings" charset="2"/>
              <a:buChar char=""/>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Included missing holidays with mean forward fill to prevent gaps in data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3280" y="225000"/>
            <a:ext cx="906948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EDA</a:t>
            </a:r>
            <a:endParaRPr b="0" lang="en-US" sz="3670" spc="-1" strike="noStrike">
              <a:latin typeface="Arial"/>
            </a:endParaRPr>
          </a:p>
        </p:txBody>
      </p:sp>
      <p:sp>
        <p:nvSpPr>
          <p:cNvPr id="128" name="CustomShape 2"/>
          <p:cNvSpPr/>
          <p:nvPr/>
        </p:nvSpPr>
        <p:spPr>
          <a:xfrm>
            <a:off x="215280" y="3044880"/>
            <a:ext cx="4822560" cy="1553760"/>
          </a:xfrm>
          <a:prstGeom prst="rect">
            <a:avLst/>
          </a:prstGeom>
          <a:noFill/>
          <a:ln>
            <a:noFill/>
          </a:ln>
        </p:spPr>
        <p:style>
          <a:lnRef idx="0"/>
          <a:fillRef idx="0"/>
          <a:effectRef idx="0"/>
          <a:fontRef idx="minor"/>
        </p:style>
        <p:txBody>
          <a:bodyPr lIns="0" rIns="0" tIns="0" bIns="0">
            <a:normAutofit fontScale="97000"/>
          </a:bodyPr>
          <a:p>
            <a:pPr marL="432000" indent="-322560">
              <a:lnSpc>
                <a:spcPct val="100000"/>
              </a:lnSpc>
              <a:spcBef>
                <a:spcPts val="1179"/>
              </a:spcBef>
              <a:buClr>
                <a:srgbClr val="ffffff"/>
              </a:buClr>
              <a:buSzPct val="45000"/>
              <a:buFont typeface="Wingdings" charset="2"/>
              <a:buChar char=""/>
            </a:pPr>
            <a:r>
              <a:rPr b="0" lang="en-US" sz="2000" spc="-1" strike="noStrike">
                <a:solidFill>
                  <a:srgbClr val="ffffff"/>
                </a:solidFill>
                <a:latin typeface="Arial"/>
                <a:ea typeface="DejaVu Sans"/>
              </a:rPr>
              <a:t>The mean for the stock is INR 1,337, with a standard deviation of 18%</a:t>
            </a:r>
            <a:endParaRPr b="0" lang="en-US" sz="2000" spc="-1" strike="noStrike">
              <a:latin typeface="Arial"/>
            </a:endParaRPr>
          </a:p>
          <a:p>
            <a:pPr marL="432000" indent="-322560">
              <a:lnSpc>
                <a:spcPct val="100000"/>
              </a:lnSpc>
              <a:spcBef>
                <a:spcPts val="1179"/>
              </a:spcBef>
              <a:buClr>
                <a:srgbClr val="ffffff"/>
              </a:buClr>
              <a:buSzPct val="45000"/>
              <a:buFont typeface="Wingdings" charset="2"/>
              <a:buChar char=""/>
            </a:pPr>
            <a:r>
              <a:rPr b="0" lang="en-US" sz="2000" spc="-1" strike="noStrike">
                <a:solidFill>
                  <a:srgbClr val="ffffff"/>
                </a:solidFill>
                <a:latin typeface="Arial"/>
                <a:ea typeface="DejaVu Sans"/>
              </a:rPr>
              <a:t>The mean is lower than the 50</a:t>
            </a:r>
            <a:r>
              <a:rPr b="0" lang="en-US" sz="2000" spc="-1" strike="noStrike" baseline="14000000">
                <a:solidFill>
                  <a:srgbClr val="ffffff"/>
                </a:solidFill>
                <a:latin typeface="Arial"/>
                <a:ea typeface="DejaVu Sans"/>
              </a:rPr>
              <a:t>th</a:t>
            </a:r>
            <a:r>
              <a:rPr b="0" lang="en-US" sz="2000" spc="-1" strike="noStrike">
                <a:solidFill>
                  <a:srgbClr val="ffffff"/>
                </a:solidFill>
                <a:latin typeface="Arial"/>
                <a:ea typeface="DejaVu Sans"/>
              </a:rPr>
              <a:t> percentile meaning a right shifted gaussian distribution</a:t>
            </a:r>
            <a:endParaRPr b="0" lang="en-US" sz="2000" spc="-1" strike="noStrike">
              <a:latin typeface="Arial"/>
            </a:endParaRPr>
          </a:p>
        </p:txBody>
      </p:sp>
      <p:pic>
        <p:nvPicPr>
          <p:cNvPr id="129" name="" descr=""/>
          <p:cNvPicPr/>
          <p:nvPr/>
        </p:nvPicPr>
        <p:blipFill>
          <a:blip r:embed="rId1"/>
          <a:stretch/>
        </p:blipFill>
        <p:spPr>
          <a:xfrm>
            <a:off x="215280" y="971280"/>
            <a:ext cx="3681360" cy="1887480"/>
          </a:xfrm>
          <a:prstGeom prst="rect">
            <a:avLst/>
          </a:prstGeom>
          <a:ln>
            <a:noFill/>
          </a:ln>
        </p:spPr>
      </p:pic>
      <p:pic>
        <p:nvPicPr>
          <p:cNvPr id="130" name="" descr=""/>
          <p:cNvPicPr/>
          <p:nvPr/>
        </p:nvPicPr>
        <p:blipFill>
          <a:blip r:embed="rId2"/>
          <a:stretch/>
        </p:blipFill>
        <p:spPr>
          <a:xfrm>
            <a:off x="5255280" y="1036440"/>
            <a:ext cx="4669920" cy="1748160"/>
          </a:xfrm>
          <a:prstGeom prst="rect">
            <a:avLst/>
          </a:prstGeom>
          <a:ln>
            <a:noFill/>
          </a:ln>
        </p:spPr>
      </p:pic>
      <p:pic>
        <p:nvPicPr>
          <p:cNvPr id="131" name="" descr=""/>
          <p:cNvPicPr/>
          <p:nvPr/>
        </p:nvPicPr>
        <p:blipFill>
          <a:blip r:embed="rId3"/>
          <a:stretch/>
        </p:blipFill>
        <p:spPr>
          <a:xfrm>
            <a:off x="5255280" y="2949840"/>
            <a:ext cx="4674600" cy="1648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3280" y="210600"/>
            <a:ext cx="9069480" cy="975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Year-wise Box Plot confirms few outliers</a:t>
            </a:r>
            <a:endParaRPr b="0" lang="en-US" sz="3670" spc="-1" strike="noStrike">
              <a:latin typeface="Arial"/>
            </a:endParaRPr>
          </a:p>
        </p:txBody>
      </p:sp>
      <p:pic>
        <p:nvPicPr>
          <p:cNvPr id="133" name="" descr=""/>
          <p:cNvPicPr/>
          <p:nvPr/>
        </p:nvPicPr>
        <p:blipFill>
          <a:blip r:embed="rId1"/>
          <a:stretch/>
        </p:blipFill>
        <p:spPr>
          <a:xfrm>
            <a:off x="215280" y="1186200"/>
            <a:ext cx="6866280" cy="4328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3280" y="210600"/>
            <a:ext cx="9069480" cy="975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70" spc="-1" strike="noStrike">
                <a:solidFill>
                  <a:srgbClr val="ffffff"/>
                </a:solidFill>
                <a:latin typeface="DejaVu Sans"/>
                <a:ea typeface="DejaVu Sans"/>
              </a:rPr>
              <a:t>Seasonal decomposition shows no clear trends</a:t>
            </a:r>
            <a:endParaRPr b="0" lang="en-US" sz="3670" spc="-1" strike="noStrike">
              <a:latin typeface="Arial"/>
            </a:endParaRPr>
          </a:p>
        </p:txBody>
      </p:sp>
      <p:pic>
        <p:nvPicPr>
          <p:cNvPr id="135" name="" descr=""/>
          <p:cNvPicPr/>
          <p:nvPr/>
        </p:nvPicPr>
        <p:blipFill>
          <a:blip r:embed="rId1"/>
          <a:stretch/>
        </p:blipFill>
        <p:spPr>
          <a:xfrm>
            <a:off x="575280" y="1424880"/>
            <a:ext cx="6055920" cy="3606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87640" y="858960"/>
            <a:ext cx="9069480" cy="43873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DejaVu Sans"/>
              </a:rPr>
              <a:t>Stationarity Checks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425</TotalTime>
  <Application>LibreOffice/6.4.7.2$Windows_X86_64 LibreOffice_project/639b8ac485750d5696d7590a72ef1b496725cfb5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2020-11-24T10:18:45Z</dcterms:created>
  <dc:creator/>
  <dc:description>Abstract presentation background. Black; not recommended for printing. Picture made with  Bomomo (http://bomomo.com/).</dc:description>
  <cp:keywords>background abstract presentation</cp:keywords>
  <dc:language>en-US</dc:language>
  <cp:lastModifiedBy/>
  <dcterms:modified xsi:type="dcterms:W3CDTF">2020-11-26T00:24:43Z</dcterms:modified>
  <cp:revision>15</cp:revision>
  <dc:subject>Presentation background</dc:subject>
  <dc:title>Fade presentation background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2">
    <vt:lpwstr/>
  </property>
  <property fmtid="{D5CDD505-2E9C-101B-9397-08002B2CF9AE}" pid="3" name="Info 3">
    <vt:lpwstr/>
  </property>
  <property fmtid="{D5CDD505-2E9C-101B-9397-08002B2CF9AE}" pid="4" name="Info 4">
    <vt:lpwstr/>
  </property>
  <property fmtid="{D5CDD505-2E9C-101B-9397-08002B2CF9AE}" pid="5" name="License">
    <vt:lpwstr>CC-BY http://creativecommons.org/licenses/by/3.0/us/ (attribute to orngjce223)</vt:lpwstr>
  </property>
</Properties>
</file>