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9" r:id="rId11"/>
    <p:sldId id="270" r:id="rId12"/>
    <p:sldId id="274" r:id="rId13"/>
    <p:sldId id="275" r:id="rId14"/>
    <p:sldId id="276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12747"/>
            <a:ext cx="9144000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35608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34465"/>
          </a:xfrm>
          <a:custGeom>
            <a:avLst/>
            <a:gdLst/>
            <a:ahLst/>
            <a:cxnLst/>
            <a:rect l="l" t="t" r="r" b="b"/>
            <a:pathLst>
              <a:path w="9144000" h="1434465">
                <a:moveTo>
                  <a:pt x="9144000" y="0"/>
                </a:moveTo>
                <a:lnTo>
                  <a:pt x="0" y="0"/>
                </a:lnTo>
                <a:lnTo>
                  <a:pt x="0" y="1434084"/>
                </a:lnTo>
                <a:lnTo>
                  <a:pt x="9144000" y="143408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9787" y="592836"/>
            <a:ext cx="1816608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12747"/>
            <a:ext cx="9144000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35608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34465"/>
          </a:xfrm>
          <a:custGeom>
            <a:avLst/>
            <a:gdLst/>
            <a:ahLst/>
            <a:cxnLst/>
            <a:rect l="l" t="t" r="r" b="b"/>
            <a:pathLst>
              <a:path w="9144000" h="1434465">
                <a:moveTo>
                  <a:pt x="9144000" y="0"/>
                </a:moveTo>
                <a:lnTo>
                  <a:pt x="0" y="0"/>
                </a:lnTo>
                <a:lnTo>
                  <a:pt x="0" y="1434084"/>
                </a:lnTo>
                <a:lnTo>
                  <a:pt x="9144000" y="143408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73023" y="486155"/>
            <a:ext cx="6702552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12747"/>
            <a:ext cx="9144000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35608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34465"/>
          </a:xfrm>
          <a:custGeom>
            <a:avLst/>
            <a:gdLst/>
            <a:ahLst/>
            <a:cxnLst/>
            <a:rect l="l" t="t" r="r" b="b"/>
            <a:pathLst>
              <a:path w="9144000" h="1434465">
                <a:moveTo>
                  <a:pt x="9144000" y="0"/>
                </a:moveTo>
                <a:lnTo>
                  <a:pt x="0" y="0"/>
                </a:lnTo>
                <a:lnTo>
                  <a:pt x="0" y="1434084"/>
                </a:lnTo>
                <a:lnTo>
                  <a:pt x="9144000" y="143408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836" y="1703683"/>
            <a:ext cx="3411220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23" y="0"/>
            <a:ext cx="9145905" cy="6858000"/>
            <a:chOff x="-1523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35880"/>
            </a:xfrm>
            <a:custGeom>
              <a:avLst/>
              <a:gdLst/>
              <a:ahLst/>
              <a:cxnLst/>
              <a:rect l="l" t="t" r="r" b="b"/>
              <a:pathLst>
                <a:path w="9144000" h="5135880">
                  <a:moveTo>
                    <a:pt x="9144000" y="0"/>
                  </a:moveTo>
                  <a:lnTo>
                    <a:pt x="0" y="0"/>
                  </a:lnTo>
                  <a:lnTo>
                    <a:pt x="0" y="5135880"/>
                  </a:lnTo>
                  <a:lnTo>
                    <a:pt x="9144000" y="513588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105400"/>
              <a:ext cx="9144000" cy="112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22664" y="5128259"/>
              <a:ext cx="21590" cy="45720"/>
            </a:xfrm>
            <a:custGeom>
              <a:avLst/>
              <a:gdLst/>
              <a:ahLst/>
              <a:cxnLst/>
              <a:rect l="l" t="t" r="r" b="b"/>
              <a:pathLst>
                <a:path w="21590" h="45720">
                  <a:moveTo>
                    <a:pt x="0" y="45719"/>
                  </a:moveTo>
                  <a:lnTo>
                    <a:pt x="21335" y="45719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0667"/>
              <a:ext cx="9144000" cy="5170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49396"/>
              <a:ext cx="9143999" cy="17388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2796" y="3526535"/>
              <a:ext cx="8624316" cy="16718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573779"/>
              <a:ext cx="9123045" cy="1641475"/>
            </a:xfrm>
            <a:custGeom>
              <a:avLst/>
              <a:gdLst/>
              <a:ahLst/>
              <a:cxnLst/>
              <a:rect l="l" t="t" r="r" b="b"/>
              <a:pathLst>
                <a:path w="9123045" h="1641475">
                  <a:moveTo>
                    <a:pt x="9122664" y="0"/>
                  </a:moveTo>
                  <a:lnTo>
                    <a:pt x="0" y="0"/>
                  </a:lnTo>
                  <a:lnTo>
                    <a:pt x="0" y="1641348"/>
                  </a:lnTo>
                  <a:lnTo>
                    <a:pt x="9122664" y="1641348"/>
                  </a:lnTo>
                  <a:lnTo>
                    <a:pt x="9122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524" y="3572509"/>
              <a:ext cx="9126220" cy="1644650"/>
            </a:xfrm>
            <a:custGeom>
              <a:avLst/>
              <a:gdLst/>
              <a:ahLst/>
              <a:cxnLst/>
              <a:rect l="l" t="t" r="r" b="b"/>
              <a:pathLst>
                <a:path w="9126220" h="1644650">
                  <a:moveTo>
                    <a:pt x="9125712" y="1536"/>
                  </a:moveTo>
                  <a:lnTo>
                    <a:pt x="9123934" y="1536"/>
                  </a:lnTo>
                  <a:lnTo>
                    <a:pt x="9123934" y="1642110"/>
                  </a:lnTo>
                  <a:lnTo>
                    <a:pt x="9123299" y="1642110"/>
                  </a:lnTo>
                  <a:lnTo>
                    <a:pt x="9123299" y="1641106"/>
                  </a:lnTo>
                  <a:lnTo>
                    <a:pt x="9123299" y="1640840"/>
                  </a:lnTo>
                  <a:lnTo>
                    <a:pt x="9123299" y="2794"/>
                  </a:lnTo>
                  <a:lnTo>
                    <a:pt x="9122664" y="2794"/>
                  </a:lnTo>
                  <a:lnTo>
                    <a:pt x="9122664" y="1640840"/>
                  </a:lnTo>
                  <a:lnTo>
                    <a:pt x="2438" y="1640840"/>
                  </a:lnTo>
                  <a:lnTo>
                    <a:pt x="2438" y="1642110"/>
                  </a:lnTo>
                  <a:lnTo>
                    <a:pt x="0" y="1642110"/>
                  </a:lnTo>
                  <a:lnTo>
                    <a:pt x="0" y="1643380"/>
                  </a:lnTo>
                  <a:lnTo>
                    <a:pt x="546" y="1643380"/>
                  </a:lnTo>
                  <a:lnTo>
                    <a:pt x="546" y="1644650"/>
                  </a:lnTo>
                  <a:lnTo>
                    <a:pt x="9125204" y="1644650"/>
                  </a:lnTo>
                  <a:lnTo>
                    <a:pt x="9125204" y="1643380"/>
                  </a:lnTo>
                  <a:lnTo>
                    <a:pt x="9125712" y="1643380"/>
                  </a:lnTo>
                  <a:lnTo>
                    <a:pt x="9125712" y="1642364"/>
                  </a:lnTo>
                  <a:lnTo>
                    <a:pt x="9125712" y="1642110"/>
                  </a:lnTo>
                  <a:lnTo>
                    <a:pt x="9125712" y="1536"/>
                  </a:lnTo>
                  <a:close/>
                </a:path>
                <a:path w="9126220" h="1644650">
                  <a:moveTo>
                    <a:pt x="9125712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9125712" y="127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1000" y="4191000"/>
            <a:ext cx="8230870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-15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Geocoding</a:t>
            </a:r>
            <a:endParaRPr lang="en-US" sz="1800" b="1" spc="-15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5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8890" algn="ctr">
              <a:lnSpc>
                <a:spcPct val="100000"/>
              </a:lnSpc>
            </a:pP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Reverse</a:t>
            </a:r>
            <a:r>
              <a:rPr sz="1800" b="1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Trebuchet MS"/>
                <a:cs typeface="Trebuchet MS"/>
              </a:rPr>
              <a:t>Geocoding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rebuchet MS"/>
              <a:cs typeface="Trebuchet MS"/>
            </a:endParaRPr>
          </a:p>
          <a:p>
            <a:pPr marL="4445" algn="ctr">
              <a:lnSpc>
                <a:spcPct val="100000"/>
              </a:lnSpc>
            </a:pPr>
            <a:r>
              <a:rPr sz="1800" spc="-90" smtClean="0">
                <a:solidFill>
                  <a:srgbClr val="FFD25D"/>
                </a:solidFill>
                <a:latin typeface="Arial"/>
                <a:cs typeface="Arial"/>
              </a:rPr>
              <a:t>A</a:t>
            </a:r>
            <a:r>
              <a:rPr lang="en-US" sz="1800" spc="-90" dirty="0" err="1" smtClean="0">
                <a:solidFill>
                  <a:srgbClr val="FFD25D"/>
                </a:solidFill>
                <a:latin typeface="Arial"/>
                <a:cs typeface="Arial"/>
              </a:rPr>
              <a:t>rijit</a:t>
            </a:r>
            <a:r>
              <a:rPr lang="en-US" sz="1800" spc="-90" dirty="0" smtClean="0">
                <a:solidFill>
                  <a:srgbClr val="FFD25D"/>
                </a:solidFill>
                <a:latin typeface="Arial"/>
                <a:cs typeface="Arial"/>
              </a:rPr>
              <a:t> </a:t>
            </a:r>
            <a:r>
              <a:rPr lang="en-US" sz="1800" spc="-90" dirty="0" err="1" smtClean="0">
                <a:solidFill>
                  <a:srgbClr val="FFD25D"/>
                </a:solidFill>
                <a:latin typeface="Arial"/>
                <a:cs typeface="Arial"/>
              </a:rPr>
              <a:t>Chatterjee</a:t>
            </a:r>
            <a:endParaRPr lang="en-US" spc="-90" dirty="0">
              <a:solidFill>
                <a:srgbClr val="FFD25D"/>
              </a:solidFill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</a:pPr>
            <a:r>
              <a:rPr lang="en-US" sz="1800" spc="-90" dirty="0" smtClean="0">
                <a:solidFill>
                  <a:srgbClr val="FFD25D"/>
                </a:solidFill>
                <a:latin typeface="Arial"/>
                <a:cs typeface="Arial"/>
              </a:rPr>
              <a:t>RA1811003020389</a:t>
            </a:r>
          </a:p>
          <a:p>
            <a:pPr marL="4445" algn="ctr">
              <a:lnSpc>
                <a:spcPct val="100000"/>
              </a:lnSpc>
            </a:pPr>
            <a:r>
              <a:rPr lang="en-US" spc="-90" dirty="0" smtClean="0">
                <a:solidFill>
                  <a:srgbClr val="FFD25D"/>
                </a:solidFill>
                <a:latin typeface="Arial"/>
                <a:cs typeface="Arial"/>
              </a:rPr>
              <a:t>CSE-3F</a:t>
            </a:r>
            <a:endParaRPr lang="en-US" sz="1800" spc="-90" dirty="0" smtClean="0">
              <a:solidFill>
                <a:srgbClr val="FFD25D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595" y="565404"/>
            <a:ext cx="6103620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0179" y="1674622"/>
            <a:ext cx="5939790" cy="2036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20675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8125"/>
              <a:buChar char=""/>
              <a:tabLst>
                <a:tab pos="399415" algn="l"/>
                <a:tab pos="400050" algn="l"/>
              </a:tabLst>
            </a:pPr>
            <a:r>
              <a:rPr sz="1600" spc="-55" dirty="0">
                <a:latin typeface="Arial"/>
                <a:cs typeface="Arial"/>
              </a:rPr>
              <a:t>A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database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system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that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is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used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to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store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and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query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spatial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objects:</a:t>
            </a:r>
            <a:endParaRPr sz="1600">
              <a:latin typeface="Arial"/>
              <a:cs typeface="Arial"/>
            </a:endParaRPr>
          </a:p>
          <a:p>
            <a:pPr marL="631190" lvl="1" indent="-327025">
              <a:lnSpc>
                <a:spcPct val="100000"/>
              </a:lnSpc>
              <a:spcBef>
                <a:spcPts val="1345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31190" algn="l"/>
                <a:tab pos="631825" algn="l"/>
              </a:tabLst>
            </a:pPr>
            <a:r>
              <a:rPr sz="1600" spc="-40" dirty="0">
                <a:solidFill>
                  <a:srgbClr val="5A6278"/>
                </a:solidFill>
                <a:latin typeface="Arial"/>
                <a:cs typeface="Arial"/>
              </a:rPr>
              <a:t>Point: </a:t>
            </a:r>
            <a:r>
              <a:rPr sz="1600" spc="-110" dirty="0">
                <a:latin typeface="Arial"/>
                <a:cs typeface="Arial"/>
              </a:rPr>
              <a:t>a </a:t>
            </a:r>
            <a:r>
              <a:rPr sz="1600" spc="-20" dirty="0">
                <a:latin typeface="Arial"/>
                <a:cs typeface="Arial"/>
              </a:rPr>
              <a:t>hotel,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car</a:t>
            </a:r>
            <a:endParaRPr sz="1600">
              <a:latin typeface="Arial"/>
              <a:cs typeface="Arial"/>
            </a:endParaRPr>
          </a:p>
          <a:p>
            <a:pPr marL="631190" lvl="1" indent="-327025">
              <a:lnSpc>
                <a:spcPct val="100000"/>
              </a:lnSpc>
              <a:spcBef>
                <a:spcPts val="1345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31190" algn="l"/>
                <a:tab pos="631825" algn="l"/>
              </a:tabLst>
            </a:pPr>
            <a:r>
              <a:rPr sz="1600" spc="-45" dirty="0">
                <a:solidFill>
                  <a:srgbClr val="5A6278"/>
                </a:solidFill>
                <a:latin typeface="Arial"/>
                <a:cs typeface="Arial"/>
              </a:rPr>
              <a:t>Line: </a:t>
            </a:r>
            <a:r>
              <a:rPr sz="1600" spc="-110" dirty="0">
                <a:latin typeface="Arial"/>
                <a:cs typeface="Arial"/>
              </a:rPr>
              <a:t>a </a:t>
            </a:r>
            <a:r>
              <a:rPr sz="1600" spc="-50" dirty="0">
                <a:latin typeface="Arial"/>
                <a:cs typeface="Arial"/>
              </a:rPr>
              <a:t>road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segment</a:t>
            </a:r>
            <a:endParaRPr sz="1600">
              <a:latin typeface="Arial"/>
              <a:cs typeface="Arial"/>
            </a:endParaRPr>
          </a:p>
          <a:p>
            <a:pPr marL="631190" lvl="1" indent="-327025">
              <a:lnSpc>
                <a:spcPct val="100000"/>
              </a:lnSpc>
              <a:spcBef>
                <a:spcPts val="1345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31190" algn="l"/>
                <a:tab pos="631825" algn="l"/>
              </a:tabLst>
            </a:pPr>
            <a:r>
              <a:rPr sz="1600" spc="-55" dirty="0">
                <a:solidFill>
                  <a:srgbClr val="5A6278"/>
                </a:solidFill>
                <a:latin typeface="Arial"/>
                <a:cs typeface="Arial"/>
              </a:rPr>
              <a:t>Polygon:</a:t>
            </a:r>
            <a:r>
              <a:rPr sz="1600" spc="-125" dirty="0">
                <a:solidFill>
                  <a:srgbClr val="5A6278"/>
                </a:solidFill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landmarks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338455" algn="l"/>
              </a:tabLst>
            </a:pPr>
            <a:r>
              <a:rPr sz="1250" spc="-305" dirty="0">
                <a:solidFill>
                  <a:srgbClr val="EFAC00"/>
                </a:solidFill>
                <a:latin typeface="Arial"/>
                <a:cs typeface="Arial"/>
              </a:rPr>
              <a:t>	</a:t>
            </a:r>
            <a:r>
              <a:rPr sz="1600" spc="-45" dirty="0">
                <a:latin typeface="Arial"/>
                <a:cs typeface="Arial"/>
              </a:rPr>
              <a:t>Spatial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databases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can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perform</a:t>
            </a:r>
            <a:r>
              <a:rPr sz="1600" spc="-110" dirty="0">
                <a:latin typeface="Arial"/>
                <a:cs typeface="Arial"/>
              </a:rPr>
              <a:t> a </a:t>
            </a:r>
            <a:r>
              <a:rPr sz="1600" spc="-35" dirty="0">
                <a:latin typeface="Arial"/>
                <a:cs typeface="Arial"/>
              </a:rPr>
              <a:t>wide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variety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spatial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operations</a:t>
            </a:r>
            <a:r>
              <a:rPr sz="2400" spc="-4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4191000"/>
            <a:ext cx="6161138" cy="2270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59308"/>
            <a:ext cx="8077200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57273"/>
            <a:ext cx="416687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281940" indent="-320675">
              <a:lnSpc>
                <a:spcPct val="150000"/>
              </a:lnSpc>
              <a:spcBef>
                <a:spcPts val="100"/>
              </a:spcBef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25" dirty="0">
                <a:latin typeface="Arial"/>
                <a:cs typeface="Arial"/>
              </a:rPr>
              <a:t>Optimizing </a:t>
            </a:r>
            <a:r>
              <a:rPr sz="1600" spc="-40" dirty="0">
                <a:latin typeface="Arial"/>
                <a:cs typeface="Arial"/>
              </a:rPr>
              <a:t>spatial </a:t>
            </a:r>
            <a:r>
              <a:rPr sz="1600" spc="-80" dirty="0">
                <a:latin typeface="Arial"/>
                <a:cs typeface="Arial"/>
              </a:rPr>
              <a:t>databases </a:t>
            </a:r>
            <a:r>
              <a:rPr sz="1600" spc="-90" dirty="0">
                <a:latin typeface="Arial"/>
                <a:cs typeface="Arial"/>
              </a:rPr>
              <a:t>means  </a:t>
            </a:r>
            <a:r>
              <a:rPr sz="1600" spc="-20" dirty="0">
                <a:latin typeface="Arial"/>
                <a:cs typeface="Arial"/>
              </a:rPr>
              <a:t>optimizing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queries,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which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requires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less  </a:t>
            </a:r>
            <a:r>
              <a:rPr sz="1600" dirty="0">
                <a:latin typeface="Arial"/>
                <a:cs typeface="Arial"/>
              </a:rPr>
              <a:t>time </a:t>
            </a:r>
            <a:r>
              <a:rPr sz="1600" spc="-50" dirty="0">
                <a:latin typeface="Arial"/>
                <a:cs typeface="Arial"/>
              </a:rPr>
              <a:t>spent </a:t>
            </a:r>
            <a:r>
              <a:rPr sz="1600" spc="-35" dirty="0">
                <a:latin typeface="Arial"/>
                <a:cs typeface="Arial"/>
              </a:rPr>
              <a:t>by running </a:t>
            </a:r>
            <a:r>
              <a:rPr sz="1600" spc="-15" dirty="0">
                <a:latin typeface="Arial"/>
                <a:cs typeface="Arial"/>
              </a:rPr>
              <a:t>the </a:t>
            </a:r>
            <a:r>
              <a:rPr sz="1600" spc="-65" dirty="0">
                <a:latin typeface="Arial"/>
                <a:cs typeface="Arial"/>
              </a:rPr>
              <a:t>queries </a:t>
            </a:r>
            <a:r>
              <a:rPr sz="1600" spc="-40" dirty="0">
                <a:latin typeface="Arial"/>
                <a:cs typeface="Arial"/>
              </a:rPr>
              <a:t>before  </a:t>
            </a:r>
            <a:r>
              <a:rPr sz="1600" spc="-50" dirty="0">
                <a:latin typeface="Arial"/>
                <a:cs typeface="Arial"/>
              </a:rPr>
              <a:t>receiving </a:t>
            </a:r>
            <a:r>
              <a:rPr sz="1600" spc="-80" dirty="0">
                <a:latin typeface="Arial"/>
                <a:cs typeface="Arial"/>
              </a:rPr>
              <a:t>an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answer.</a:t>
            </a:r>
            <a:endParaRPr sz="1600">
              <a:latin typeface="Arial"/>
              <a:cs typeface="Arial"/>
            </a:endParaRPr>
          </a:p>
          <a:p>
            <a:pPr marL="332740" marR="530225" indent="-320675">
              <a:lnSpc>
                <a:spcPct val="150000"/>
              </a:lnSpc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45" dirty="0">
                <a:latin typeface="Arial"/>
                <a:cs typeface="Arial"/>
              </a:rPr>
              <a:t>Spatial </a:t>
            </a:r>
            <a:r>
              <a:rPr sz="1600" spc="-50" dirty="0">
                <a:latin typeface="Arial"/>
                <a:cs typeface="Arial"/>
              </a:rPr>
              <a:t>Indexing </a:t>
            </a:r>
            <a:r>
              <a:rPr sz="1600" spc="-70" dirty="0">
                <a:latin typeface="Arial"/>
                <a:cs typeface="Arial"/>
              </a:rPr>
              <a:t>is </a:t>
            </a:r>
            <a:r>
              <a:rPr sz="1600" spc="-90" dirty="0">
                <a:latin typeface="Arial"/>
                <a:cs typeface="Arial"/>
              </a:rPr>
              <a:t>used </a:t>
            </a:r>
            <a:r>
              <a:rPr sz="1600" spc="30" dirty="0">
                <a:latin typeface="Arial"/>
                <a:cs typeface="Arial"/>
              </a:rPr>
              <a:t>to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decrease </a:t>
            </a:r>
            <a:r>
              <a:rPr sz="1600" spc="-15" dirty="0">
                <a:latin typeface="Arial"/>
                <a:cs typeface="Arial"/>
              </a:rPr>
              <a:t>the  </a:t>
            </a:r>
            <a:r>
              <a:rPr sz="1600" spc="-50" dirty="0">
                <a:latin typeface="Arial"/>
                <a:cs typeface="Arial"/>
              </a:rPr>
              <a:t>number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searches.</a:t>
            </a:r>
            <a:endParaRPr sz="1600">
              <a:latin typeface="Arial"/>
              <a:cs typeface="Arial"/>
            </a:endParaRPr>
          </a:p>
          <a:p>
            <a:pPr marL="332740" marR="5080" indent="-320675">
              <a:lnSpc>
                <a:spcPct val="150000"/>
              </a:lnSpc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30" dirty="0">
                <a:latin typeface="Arial"/>
                <a:cs typeface="Arial"/>
              </a:rPr>
              <a:t>Appropriate </a:t>
            </a:r>
            <a:r>
              <a:rPr sz="1600" spc="-80" dirty="0">
                <a:latin typeface="Arial"/>
                <a:cs typeface="Arial"/>
              </a:rPr>
              <a:t>Indexes </a:t>
            </a:r>
            <a:r>
              <a:rPr sz="1600" spc="-95" dirty="0">
                <a:latin typeface="Arial"/>
                <a:cs typeface="Arial"/>
              </a:rPr>
              <a:t>can </a:t>
            </a:r>
            <a:r>
              <a:rPr sz="1600" spc="-70" dirty="0">
                <a:latin typeface="Arial"/>
                <a:cs typeface="Arial"/>
              </a:rPr>
              <a:t>reduce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Response  </a:t>
            </a:r>
            <a:r>
              <a:rPr sz="1600" spc="-10" dirty="0"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  <a:p>
            <a:pPr marL="332740" marR="110489" indent="-320675">
              <a:lnSpc>
                <a:spcPct val="150000"/>
              </a:lnSpc>
              <a:spcBef>
                <a:spcPts val="5"/>
              </a:spcBef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70" dirty="0">
                <a:latin typeface="Arial"/>
                <a:cs typeface="Arial"/>
              </a:rPr>
              <a:t>Oracle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Spatial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20" dirty="0">
                <a:latin typeface="Arial"/>
                <a:cs typeface="Arial"/>
              </a:rPr>
              <a:t>uses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two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types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indexing: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R-  </a:t>
            </a:r>
            <a:r>
              <a:rPr sz="1600" spc="-95" dirty="0">
                <a:latin typeface="Arial"/>
                <a:cs typeface="Arial"/>
              </a:rPr>
              <a:t>Tree </a:t>
            </a:r>
            <a:r>
              <a:rPr sz="1600" spc="-65" dirty="0">
                <a:latin typeface="Arial"/>
                <a:cs typeface="Arial"/>
              </a:rPr>
              <a:t>and </a:t>
            </a:r>
            <a:r>
              <a:rPr sz="1600" spc="-75" dirty="0">
                <a:latin typeface="Arial"/>
                <a:cs typeface="Arial"/>
              </a:rPr>
              <a:t>Quad</a:t>
            </a:r>
            <a:r>
              <a:rPr sz="1600" spc="-34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Tree.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4620" y="1902777"/>
            <a:ext cx="3271519" cy="3161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595" y="487680"/>
            <a:ext cx="6080759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2583" y="3116579"/>
            <a:ext cx="1304925" cy="746760"/>
            <a:chOff x="862583" y="3116579"/>
            <a:chExt cx="1304925" cy="746760"/>
          </a:xfrm>
        </p:grpSpPr>
        <p:sp>
          <p:nvSpPr>
            <p:cNvPr id="4" name="object 4"/>
            <p:cNvSpPr/>
            <p:nvPr/>
          </p:nvSpPr>
          <p:spPr>
            <a:xfrm>
              <a:off x="862583" y="3116579"/>
              <a:ext cx="1304543" cy="746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0787" y="3217163"/>
              <a:ext cx="1118615" cy="597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2875" y="3142487"/>
              <a:ext cx="1203960" cy="646430"/>
            </a:xfrm>
            <a:custGeom>
              <a:avLst/>
              <a:gdLst/>
              <a:ahLst/>
              <a:cxnLst/>
              <a:rect l="l" t="t" r="r" b="b"/>
              <a:pathLst>
                <a:path w="1203960" h="646429">
                  <a:moveTo>
                    <a:pt x="1096264" y="0"/>
                  </a:moveTo>
                  <a:lnTo>
                    <a:pt x="107696" y="0"/>
                  </a:lnTo>
                  <a:lnTo>
                    <a:pt x="65777" y="8469"/>
                  </a:lnTo>
                  <a:lnTo>
                    <a:pt x="31545" y="31559"/>
                  </a:lnTo>
                  <a:lnTo>
                    <a:pt x="8463" y="65793"/>
                  </a:lnTo>
                  <a:lnTo>
                    <a:pt x="0" y="107696"/>
                  </a:lnTo>
                  <a:lnTo>
                    <a:pt x="0" y="538480"/>
                  </a:lnTo>
                  <a:lnTo>
                    <a:pt x="8463" y="580382"/>
                  </a:lnTo>
                  <a:lnTo>
                    <a:pt x="31545" y="614616"/>
                  </a:lnTo>
                  <a:lnTo>
                    <a:pt x="65777" y="637706"/>
                  </a:lnTo>
                  <a:lnTo>
                    <a:pt x="107696" y="646176"/>
                  </a:lnTo>
                  <a:lnTo>
                    <a:pt x="1096264" y="646176"/>
                  </a:lnTo>
                  <a:lnTo>
                    <a:pt x="1138166" y="637706"/>
                  </a:lnTo>
                  <a:lnTo>
                    <a:pt x="1172400" y="614616"/>
                  </a:lnTo>
                  <a:lnTo>
                    <a:pt x="1195490" y="580382"/>
                  </a:lnTo>
                  <a:lnTo>
                    <a:pt x="1203960" y="538480"/>
                  </a:lnTo>
                  <a:lnTo>
                    <a:pt x="1203960" y="107696"/>
                  </a:lnTo>
                  <a:lnTo>
                    <a:pt x="1195490" y="65793"/>
                  </a:lnTo>
                  <a:lnTo>
                    <a:pt x="1172400" y="31559"/>
                  </a:lnTo>
                  <a:lnTo>
                    <a:pt x="1138166" y="8469"/>
                  </a:lnTo>
                  <a:lnTo>
                    <a:pt x="1096264" y="0"/>
                  </a:lnTo>
                  <a:close/>
                </a:path>
              </a:pathLst>
            </a:custGeom>
            <a:solidFill>
              <a:srgbClr val="FFE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2875" y="3142487"/>
              <a:ext cx="1203960" cy="646430"/>
            </a:xfrm>
            <a:custGeom>
              <a:avLst/>
              <a:gdLst/>
              <a:ahLst/>
              <a:cxnLst/>
              <a:rect l="l" t="t" r="r" b="b"/>
              <a:pathLst>
                <a:path w="1203960" h="646429">
                  <a:moveTo>
                    <a:pt x="0" y="107696"/>
                  </a:moveTo>
                  <a:lnTo>
                    <a:pt x="8463" y="65793"/>
                  </a:lnTo>
                  <a:lnTo>
                    <a:pt x="31545" y="31559"/>
                  </a:lnTo>
                  <a:lnTo>
                    <a:pt x="65777" y="8469"/>
                  </a:lnTo>
                  <a:lnTo>
                    <a:pt x="107696" y="0"/>
                  </a:lnTo>
                  <a:lnTo>
                    <a:pt x="1096264" y="0"/>
                  </a:lnTo>
                  <a:lnTo>
                    <a:pt x="1138166" y="8469"/>
                  </a:lnTo>
                  <a:lnTo>
                    <a:pt x="1172400" y="31559"/>
                  </a:lnTo>
                  <a:lnTo>
                    <a:pt x="1195490" y="65793"/>
                  </a:lnTo>
                  <a:lnTo>
                    <a:pt x="1203960" y="107696"/>
                  </a:lnTo>
                  <a:lnTo>
                    <a:pt x="1203960" y="538480"/>
                  </a:lnTo>
                  <a:lnTo>
                    <a:pt x="1195490" y="580382"/>
                  </a:lnTo>
                  <a:lnTo>
                    <a:pt x="1172400" y="614616"/>
                  </a:lnTo>
                  <a:lnTo>
                    <a:pt x="1138166" y="637706"/>
                  </a:lnTo>
                  <a:lnTo>
                    <a:pt x="1096264" y="646176"/>
                  </a:lnTo>
                  <a:lnTo>
                    <a:pt x="107696" y="646176"/>
                  </a:lnTo>
                  <a:lnTo>
                    <a:pt x="65777" y="637706"/>
                  </a:lnTo>
                  <a:lnTo>
                    <a:pt x="31545" y="614616"/>
                  </a:lnTo>
                  <a:lnTo>
                    <a:pt x="8463" y="580382"/>
                  </a:lnTo>
                  <a:lnTo>
                    <a:pt x="0" y="538480"/>
                  </a:lnTo>
                  <a:lnTo>
                    <a:pt x="0" y="107696"/>
                  </a:lnTo>
                  <a:close/>
                </a:path>
              </a:pathLst>
            </a:custGeom>
            <a:ln w="6096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97381" y="3261740"/>
            <a:ext cx="8362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 marR="5080" indent="-221615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rebuchet MS"/>
                <a:cs typeface="Trebuchet MS"/>
              </a:rPr>
              <a:t>Spatial</a:t>
            </a:r>
            <a:r>
              <a:rPr sz="1200" b="1" spc="-190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Data  </a:t>
            </a:r>
            <a:r>
              <a:rPr sz="1200" b="1" spc="-50" dirty="0">
                <a:latin typeface="Trebuchet MS"/>
                <a:cs typeface="Trebuchet MS"/>
              </a:rPr>
              <a:t>Layer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94560" y="3116579"/>
            <a:ext cx="1431290" cy="746760"/>
            <a:chOff x="2194560" y="3116579"/>
            <a:chExt cx="1431290" cy="746760"/>
          </a:xfrm>
        </p:grpSpPr>
        <p:sp>
          <p:nvSpPr>
            <p:cNvPr id="10" name="object 10"/>
            <p:cNvSpPr/>
            <p:nvPr/>
          </p:nvSpPr>
          <p:spPr>
            <a:xfrm>
              <a:off x="2194560" y="3116579"/>
              <a:ext cx="1431036" cy="746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7420" y="3217163"/>
              <a:ext cx="1254252" cy="5974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4852" y="3142487"/>
              <a:ext cx="1330452" cy="6461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4852" y="3142487"/>
              <a:ext cx="1330960" cy="646430"/>
            </a:xfrm>
            <a:custGeom>
              <a:avLst/>
              <a:gdLst/>
              <a:ahLst/>
              <a:cxnLst/>
              <a:rect l="l" t="t" r="r" b="b"/>
              <a:pathLst>
                <a:path w="1330960" h="646429">
                  <a:moveTo>
                    <a:pt x="0" y="0"/>
                  </a:moveTo>
                  <a:lnTo>
                    <a:pt x="1007363" y="0"/>
                  </a:lnTo>
                  <a:lnTo>
                    <a:pt x="1330452" y="323088"/>
                  </a:lnTo>
                  <a:lnTo>
                    <a:pt x="1007363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C543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57064" y="32617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4135" y="3261740"/>
            <a:ext cx="163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5080" indent="-281940">
              <a:lnSpc>
                <a:spcPct val="100000"/>
              </a:lnSpc>
              <a:spcBef>
                <a:spcPts val="100"/>
              </a:spcBef>
              <a:tabLst>
                <a:tab pos="1470660" algn="l"/>
              </a:tabLst>
            </a:pPr>
            <a:r>
              <a:rPr sz="12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 </a:t>
            </a:r>
            <a:r>
              <a:rPr sz="12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 </a:t>
            </a:r>
            <a:r>
              <a:rPr sz="1200" b="1" spc="-45" dirty="0">
                <a:latin typeface="Trebuchet MS"/>
                <a:cs typeface="Trebuchet MS"/>
              </a:rPr>
              <a:t>Primary</a:t>
            </a:r>
            <a:r>
              <a:rPr sz="1200" b="1" spc="-155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Filter: </a:t>
            </a:r>
            <a:r>
              <a:rPr sz="1200" b="1" dirty="0">
                <a:latin typeface="Trebuchet MS"/>
                <a:cs typeface="Trebuchet MS"/>
              </a:rPr>
              <a:t>	</a:t>
            </a:r>
            <a:r>
              <a:rPr sz="12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-25" dirty="0">
                <a:latin typeface="Trebuchet MS"/>
                <a:cs typeface="Trebuchet MS"/>
              </a:rPr>
              <a:t>Spatial</a:t>
            </a:r>
            <a:r>
              <a:rPr sz="1200" b="1" spc="-135" dirty="0">
                <a:latin typeface="Trebuchet MS"/>
                <a:cs typeface="Trebuchet MS"/>
              </a:rPr>
              <a:t> </a:t>
            </a:r>
            <a:r>
              <a:rPr sz="1200" b="1" spc="-40" dirty="0">
                <a:latin typeface="Trebuchet MS"/>
                <a:cs typeface="Trebuchet MS"/>
              </a:rPr>
              <a:t>Index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51503" y="3116579"/>
            <a:ext cx="1369060" cy="746760"/>
            <a:chOff x="3651503" y="3116579"/>
            <a:chExt cx="1369060" cy="746760"/>
          </a:xfrm>
        </p:grpSpPr>
        <p:sp>
          <p:nvSpPr>
            <p:cNvPr id="17" name="object 17"/>
            <p:cNvSpPr/>
            <p:nvPr/>
          </p:nvSpPr>
          <p:spPr>
            <a:xfrm>
              <a:off x="3651503" y="3116579"/>
              <a:ext cx="1368552" cy="7467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01795" y="3142487"/>
              <a:ext cx="1268095" cy="646430"/>
            </a:xfrm>
            <a:custGeom>
              <a:avLst/>
              <a:gdLst/>
              <a:ahLst/>
              <a:cxnLst/>
              <a:rect l="l" t="t" r="r" b="b"/>
              <a:pathLst>
                <a:path w="1268095" h="646429">
                  <a:moveTo>
                    <a:pt x="1160271" y="0"/>
                  </a:moveTo>
                  <a:lnTo>
                    <a:pt x="107695" y="0"/>
                  </a:lnTo>
                  <a:lnTo>
                    <a:pt x="65793" y="8469"/>
                  </a:lnTo>
                  <a:lnTo>
                    <a:pt x="31559" y="31559"/>
                  </a:lnTo>
                  <a:lnTo>
                    <a:pt x="8469" y="65793"/>
                  </a:lnTo>
                  <a:lnTo>
                    <a:pt x="0" y="107696"/>
                  </a:lnTo>
                  <a:lnTo>
                    <a:pt x="0" y="538480"/>
                  </a:lnTo>
                  <a:lnTo>
                    <a:pt x="8469" y="580382"/>
                  </a:lnTo>
                  <a:lnTo>
                    <a:pt x="31559" y="614616"/>
                  </a:lnTo>
                  <a:lnTo>
                    <a:pt x="65793" y="637706"/>
                  </a:lnTo>
                  <a:lnTo>
                    <a:pt x="107695" y="646176"/>
                  </a:lnTo>
                  <a:lnTo>
                    <a:pt x="1160271" y="646176"/>
                  </a:lnTo>
                  <a:lnTo>
                    <a:pt x="1202174" y="637706"/>
                  </a:lnTo>
                  <a:lnTo>
                    <a:pt x="1236408" y="614616"/>
                  </a:lnTo>
                  <a:lnTo>
                    <a:pt x="1259498" y="580382"/>
                  </a:lnTo>
                  <a:lnTo>
                    <a:pt x="1267967" y="538480"/>
                  </a:lnTo>
                  <a:lnTo>
                    <a:pt x="1267967" y="107696"/>
                  </a:lnTo>
                  <a:lnTo>
                    <a:pt x="1259498" y="65793"/>
                  </a:lnTo>
                  <a:lnTo>
                    <a:pt x="1236408" y="31559"/>
                  </a:lnTo>
                  <a:lnTo>
                    <a:pt x="1202174" y="8469"/>
                  </a:lnTo>
                  <a:lnTo>
                    <a:pt x="1160271" y="0"/>
                  </a:lnTo>
                  <a:close/>
                </a:path>
              </a:pathLst>
            </a:custGeom>
            <a:solidFill>
              <a:srgbClr val="FFE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1795" y="3142487"/>
              <a:ext cx="1268095" cy="646430"/>
            </a:xfrm>
            <a:custGeom>
              <a:avLst/>
              <a:gdLst/>
              <a:ahLst/>
              <a:cxnLst/>
              <a:rect l="l" t="t" r="r" b="b"/>
              <a:pathLst>
                <a:path w="1268095" h="646429">
                  <a:moveTo>
                    <a:pt x="0" y="107696"/>
                  </a:moveTo>
                  <a:lnTo>
                    <a:pt x="8469" y="65793"/>
                  </a:lnTo>
                  <a:lnTo>
                    <a:pt x="31559" y="31559"/>
                  </a:lnTo>
                  <a:lnTo>
                    <a:pt x="65793" y="8469"/>
                  </a:lnTo>
                  <a:lnTo>
                    <a:pt x="107695" y="0"/>
                  </a:lnTo>
                  <a:lnTo>
                    <a:pt x="1160271" y="0"/>
                  </a:lnTo>
                  <a:lnTo>
                    <a:pt x="1202174" y="8469"/>
                  </a:lnTo>
                  <a:lnTo>
                    <a:pt x="1236408" y="31559"/>
                  </a:lnTo>
                  <a:lnTo>
                    <a:pt x="1259498" y="65793"/>
                  </a:lnTo>
                  <a:lnTo>
                    <a:pt x="1267967" y="107696"/>
                  </a:lnTo>
                  <a:lnTo>
                    <a:pt x="1267967" y="538480"/>
                  </a:lnTo>
                  <a:lnTo>
                    <a:pt x="1259498" y="580382"/>
                  </a:lnTo>
                  <a:lnTo>
                    <a:pt x="1236408" y="614616"/>
                  </a:lnTo>
                  <a:lnTo>
                    <a:pt x="1202174" y="637706"/>
                  </a:lnTo>
                  <a:lnTo>
                    <a:pt x="1160271" y="646176"/>
                  </a:lnTo>
                  <a:lnTo>
                    <a:pt x="107695" y="646176"/>
                  </a:lnTo>
                  <a:lnTo>
                    <a:pt x="65793" y="637706"/>
                  </a:lnTo>
                  <a:lnTo>
                    <a:pt x="31559" y="614616"/>
                  </a:lnTo>
                  <a:lnTo>
                    <a:pt x="8469" y="580382"/>
                  </a:lnTo>
                  <a:lnTo>
                    <a:pt x="0" y="538480"/>
                  </a:lnTo>
                  <a:lnTo>
                    <a:pt x="0" y="107696"/>
                  </a:lnTo>
                  <a:close/>
                </a:path>
              </a:pathLst>
            </a:custGeom>
            <a:ln w="6095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43909" y="3353180"/>
            <a:ext cx="988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rebuchet MS"/>
                <a:cs typeface="Trebuchet MS"/>
              </a:rPr>
              <a:t>Data</a:t>
            </a:r>
            <a:r>
              <a:rPr sz="1200" b="1" spc="-200" dirty="0">
                <a:latin typeface="Trebuchet MS"/>
                <a:cs typeface="Trebuchet MS"/>
              </a:rPr>
              <a:t> </a:t>
            </a:r>
            <a:r>
              <a:rPr sz="1200" b="1" spc="-40" dirty="0">
                <a:latin typeface="Trebuchet MS"/>
                <a:cs typeface="Trebuchet MS"/>
              </a:rPr>
              <a:t>Selection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45964" y="3116579"/>
            <a:ext cx="1559560" cy="789940"/>
            <a:chOff x="5045964" y="3116579"/>
            <a:chExt cx="1559560" cy="789940"/>
          </a:xfrm>
        </p:grpSpPr>
        <p:sp>
          <p:nvSpPr>
            <p:cNvPr id="22" name="object 22"/>
            <p:cNvSpPr/>
            <p:nvPr/>
          </p:nvSpPr>
          <p:spPr>
            <a:xfrm>
              <a:off x="5045964" y="3116579"/>
              <a:ext cx="1559052" cy="7467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64836" y="3125723"/>
              <a:ext cx="1185672" cy="7802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96256" y="3142487"/>
              <a:ext cx="1458468" cy="6461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96256" y="3142487"/>
              <a:ext cx="1458595" cy="646430"/>
            </a:xfrm>
            <a:custGeom>
              <a:avLst/>
              <a:gdLst/>
              <a:ahLst/>
              <a:cxnLst/>
              <a:rect l="l" t="t" r="r" b="b"/>
              <a:pathLst>
                <a:path w="1458595" h="646429">
                  <a:moveTo>
                    <a:pt x="0" y="0"/>
                  </a:moveTo>
                  <a:lnTo>
                    <a:pt x="1135380" y="0"/>
                  </a:lnTo>
                  <a:lnTo>
                    <a:pt x="1458468" y="323088"/>
                  </a:lnTo>
                  <a:lnTo>
                    <a:pt x="1135380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ln w="6095">
              <a:solidFill>
                <a:srgbClr val="C543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42023" y="317030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sng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92344" y="3170301"/>
            <a:ext cx="90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Trebuchet MS"/>
                <a:cs typeface="Trebuchet MS"/>
              </a:rPr>
              <a:t>Secondary  </a:t>
            </a:r>
            <a:r>
              <a:rPr sz="1200" b="1" spc="-70" dirty="0">
                <a:latin typeface="Trebuchet MS"/>
                <a:cs typeface="Trebuchet MS"/>
              </a:rPr>
              <a:t>Filter:</a:t>
            </a:r>
            <a:r>
              <a:rPr sz="1200" b="1" spc="-204" dirty="0">
                <a:latin typeface="Trebuchet MS"/>
                <a:cs typeface="Trebuchet MS"/>
              </a:rPr>
              <a:t> </a:t>
            </a:r>
            <a:r>
              <a:rPr sz="1200" b="1" spc="-25" dirty="0">
                <a:latin typeface="Trebuchet MS"/>
                <a:cs typeface="Trebuchet MS"/>
              </a:rPr>
              <a:t>Spatial  </a:t>
            </a:r>
            <a:r>
              <a:rPr sz="1200" b="1" spc="-50" dirty="0">
                <a:latin typeface="Trebuchet MS"/>
                <a:cs typeface="Trebuchet MS"/>
              </a:rPr>
              <a:t>Functions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630923" y="3116579"/>
            <a:ext cx="1495425" cy="746760"/>
            <a:chOff x="6630923" y="3116579"/>
            <a:chExt cx="1495425" cy="746760"/>
          </a:xfrm>
        </p:grpSpPr>
        <p:sp>
          <p:nvSpPr>
            <p:cNvPr id="29" name="object 29"/>
            <p:cNvSpPr/>
            <p:nvPr/>
          </p:nvSpPr>
          <p:spPr>
            <a:xfrm>
              <a:off x="6630923" y="3116579"/>
              <a:ext cx="1495044" cy="7467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81215" y="3142487"/>
              <a:ext cx="1394460" cy="646430"/>
            </a:xfrm>
            <a:custGeom>
              <a:avLst/>
              <a:gdLst/>
              <a:ahLst/>
              <a:cxnLst/>
              <a:rect l="l" t="t" r="r" b="b"/>
              <a:pathLst>
                <a:path w="1394459" h="646429">
                  <a:moveTo>
                    <a:pt x="1286763" y="0"/>
                  </a:moveTo>
                  <a:lnTo>
                    <a:pt x="107695" y="0"/>
                  </a:lnTo>
                  <a:lnTo>
                    <a:pt x="65793" y="8469"/>
                  </a:lnTo>
                  <a:lnTo>
                    <a:pt x="31559" y="31559"/>
                  </a:lnTo>
                  <a:lnTo>
                    <a:pt x="8469" y="65793"/>
                  </a:lnTo>
                  <a:lnTo>
                    <a:pt x="0" y="107696"/>
                  </a:lnTo>
                  <a:lnTo>
                    <a:pt x="0" y="538480"/>
                  </a:lnTo>
                  <a:lnTo>
                    <a:pt x="8469" y="580382"/>
                  </a:lnTo>
                  <a:lnTo>
                    <a:pt x="31559" y="614616"/>
                  </a:lnTo>
                  <a:lnTo>
                    <a:pt x="65793" y="637706"/>
                  </a:lnTo>
                  <a:lnTo>
                    <a:pt x="107695" y="646176"/>
                  </a:lnTo>
                  <a:lnTo>
                    <a:pt x="1286763" y="646176"/>
                  </a:lnTo>
                  <a:lnTo>
                    <a:pt x="1328666" y="637706"/>
                  </a:lnTo>
                  <a:lnTo>
                    <a:pt x="1362900" y="614616"/>
                  </a:lnTo>
                  <a:lnTo>
                    <a:pt x="1385990" y="580382"/>
                  </a:lnTo>
                  <a:lnTo>
                    <a:pt x="1394459" y="538480"/>
                  </a:lnTo>
                  <a:lnTo>
                    <a:pt x="1394459" y="107696"/>
                  </a:lnTo>
                  <a:lnTo>
                    <a:pt x="1385990" y="65793"/>
                  </a:lnTo>
                  <a:lnTo>
                    <a:pt x="1362900" y="31559"/>
                  </a:lnTo>
                  <a:lnTo>
                    <a:pt x="1328666" y="8469"/>
                  </a:lnTo>
                  <a:lnTo>
                    <a:pt x="1286763" y="0"/>
                  </a:lnTo>
                  <a:close/>
                </a:path>
              </a:pathLst>
            </a:custGeom>
            <a:solidFill>
              <a:srgbClr val="FFE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81215" y="3142487"/>
              <a:ext cx="1394460" cy="646430"/>
            </a:xfrm>
            <a:custGeom>
              <a:avLst/>
              <a:gdLst/>
              <a:ahLst/>
              <a:cxnLst/>
              <a:rect l="l" t="t" r="r" b="b"/>
              <a:pathLst>
                <a:path w="1394459" h="646429">
                  <a:moveTo>
                    <a:pt x="0" y="107696"/>
                  </a:moveTo>
                  <a:lnTo>
                    <a:pt x="8469" y="65793"/>
                  </a:lnTo>
                  <a:lnTo>
                    <a:pt x="31559" y="31559"/>
                  </a:lnTo>
                  <a:lnTo>
                    <a:pt x="65793" y="8469"/>
                  </a:lnTo>
                  <a:lnTo>
                    <a:pt x="107695" y="0"/>
                  </a:lnTo>
                  <a:lnTo>
                    <a:pt x="1286763" y="0"/>
                  </a:lnTo>
                  <a:lnTo>
                    <a:pt x="1328666" y="8469"/>
                  </a:lnTo>
                  <a:lnTo>
                    <a:pt x="1362900" y="31559"/>
                  </a:lnTo>
                  <a:lnTo>
                    <a:pt x="1385990" y="65793"/>
                  </a:lnTo>
                  <a:lnTo>
                    <a:pt x="1394459" y="107696"/>
                  </a:lnTo>
                  <a:lnTo>
                    <a:pt x="1394459" y="538480"/>
                  </a:lnTo>
                  <a:lnTo>
                    <a:pt x="1385990" y="580382"/>
                  </a:lnTo>
                  <a:lnTo>
                    <a:pt x="1362900" y="614616"/>
                  </a:lnTo>
                  <a:lnTo>
                    <a:pt x="1328666" y="637706"/>
                  </a:lnTo>
                  <a:lnTo>
                    <a:pt x="1286763" y="646176"/>
                  </a:lnTo>
                  <a:lnTo>
                    <a:pt x="107695" y="646176"/>
                  </a:lnTo>
                  <a:lnTo>
                    <a:pt x="65793" y="637706"/>
                  </a:lnTo>
                  <a:lnTo>
                    <a:pt x="31559" y="614616"/>
                  </a:lnTo>
                  <a:lnTo>
                    <a:pt x="8469" y="580382"/>
                  </a:lnTo>
                  <a:lnTo>
                    <a:pt x="0" y="538480"/>
                  </a:lnTo>
                  <a:lnTo>
                    <a:pt x="0" y="107696"/>
                  </a:lnTo>
                  <a:close/>
                </a:path>
              </a:pathLst>
            </a:custGeom>
            <a:ln w="6096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158990" y="3353180"/>
            <a:ext cx="440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rebuchet MS"/>
                <a:cs typeface="Trebuchet MS"/>
              </a:rPr>
              <a:t>R</a:t>
            </a:r>
            <a:r>
              <a:rPr sz="1200" b="1" spc="-80" dirty="0">
                <a:latin typeface="Trebuchet MS"/>
                <a:cs typeface="Trebuchet MS"/>
              </a:rPr>
              <a:t>e</a:t>
            </a:r>
            <a:r>
              <a:rPr sz="1200" b="1" spc="-15" dirty="0">
                <a:latin typeface="Trebuchet MS"/>
                <a:cs typeface="Trebuchet MS"/>
              </a:rPr>
              <a:t>s</a:t>
            </a:r>
            <a:r>
              <a:rPr sz="1200" b="1" spc="-60" dirty="0">
                <a:latin typeface="Trebuchet MS"/>
                <a:cs typeface="Trebuchet MS"/>
              </a:rPr>
              <a:t>u</a:t>
            </a:r>
            <a:r>
              <a:rPr sz="1200" b="1" spc="-45" dirty="0">
                <a:latin typeface="Trebuchet MS"/>
                <a:cs typeface="Trebuchet MS"/>
              </a:rPr>
              <a:t>lt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33801" y="2628773"/>
            <a:ext cx="4701540" cy="2583815"/>
            <a:chOff x="2733801" y="2628773"/>
            <a:chExt cx="4701540" cy="2583815"/>
          </a:xfrm>
        </p:grpSpPr>
        <p:sp>
          <p:nvSpPr>
            <p:cNvPr id="34" name="object 34"/>
            <p:cNvSpPr/>
            <p:nvPr/>
          </p:nvSpPr>
          <p:spPr>
            <a:xfrm>
              <a:off x="2733801" y="2628773"/>
              <a:ext cx="4701540" cy="525780"/>
            </a:xfrm>
            <a:custGeom>
              <a:avLst/>
              <a:gdLst/>
              <a:ahLst/>
              <a:cxnLst/>
              <a:rect l="l" t="t" r="r" b="b"/>
              <a:pathLst>
                <a:path w="4701540" h="525780">
                  <a:moveTo>
                    <a:pt x="4653026" y="0"/>
                  </a:moveTo>
                  <a:lnTo>
                    <a:pt x="2793" y="0"/>
                  </a:lnTo>
                  <a:lnTo>
                    <a:pt x="0" y="2793"/>
                  </a:lnTo>
                  <a:lnTo>
                    <a:pt x="0" y="522477"/>
                  </a:lnTo>
                  <a:lnTo>
                    <a:pt x="2793" y="525272"/>
                  </a:lnTo>
                  <a:lnTo>
                    <a:pt x="9906" y="525272"/>
                  </a:lnTo>
                  <a:lnTo>
                    <a:pt x="12700" y="522477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4655820" y="6350"/>
                  </a:lnTo>
                  <a:lnTo>
                    <a:pt x="4655820" y="2793"/>
                  </a:lnTo>
                  <a:lnTo>
                    <a:pt x="4653026" y="0"/>
                  </a:lnTo>
                  <a:close/>
                </a:path>
                <a:path w="4701540" h="525780">
                  <a:moveTo>
                    <a:pt x="4645589" y="502488"/>
                  </a:moveTo>
                  <a:lnTo>
                    <a:pt x="4649470" y="509142"/>
                  </a:lnTo>
                  <a:lnTo>
                    <a:pt x="4653098" y="502919"/>
                  </a:lnTo>
                  <a:lnTo>
                    <a:pt x="4646041" y="502919"/>
                  </a:lnTo>
                  <a:lnTo>
                    <a:pt x="4645589" y="502488"/>
                  </a:lnTo>
                  <a:close/>
                </a:path>
                <a:path w="4701540" h="525780">
                  <a:moveTo>
                    <a:pt x="4643120" y="473147"/>
                  </a:moveTo>
                  <a:lnTo>
                    <a:pt x="4643120" y="498252"/>
                  </a:lnTo>
                  <a:lnTo>
                    <a:pt x="4645589" y="502488"/>
                  </a:lnTo>
                  <a:lnTo>
                    <a:pt x="4646041" y="502919"/>
                  </a:lnTo>
                  <a:lnTo>
                    <a:pt x="4653026" y="502919"/>
                  </a:lnTo>
                  <a:lnTo>
                    <a:pt x="4653200" y="502745"/>
                  </a:lnTo>
                  <a:lnTo>
                    <a:pt x="4655819" y="498252"/>
                  </a:lnTo>
                  <a:lnTo>
                    <a:pt x="4655820" y="493394"/>
                  </a:lnTo>
                  <a:lnTo>
                    <a:pt x="4644008" y="493394"/>
                  </a:lnTo>
                  <a:lnTo>
                    <a:pt x="4649470" y="484033"/>
                  </a:lnTo>
                  <a:lnTo>
                    <a:pt x="4643120" y="473147"/>
                  </a:lnTo>
                  <a:close/>
                </a:path>
                <a:path w="4701540" h="525780">
                  <a:moveTo>
                    <a:pt x="4653200" y="502745"/>
                  </a:moveTo>
                  <a:lnTo>
                    <a:pt x="4653026" y="502919"/>
                  </a:lnTo>
                  <a:lnTo>
                    <a:pt x="4653200" y="502745"/>
                  </a:lnTo>
                  <a:close/>
                </a:path>
                <a:path w="4701540" h="525780">
                  <a:moveTo>
                    <a:pt x="4655820" y="498252"/>
                  </a:moveTo>
                  <a:lnTo>
                    <a:pt x="4653200" y="502745"/>
                  </a:lnTo>
                  <a:lnTo>
                    <a:pt x="4655820" y="500125"/>
                  </a:lnTo>
                  <a:lnTo>
                    <a:pt x="4655820" y="498252"/>
                  </a:lnTo>
                  <a:close/>
                </a:path>
                <a:path w="4701540" h="525780">
                  <a:moveTo>
                    <a:pt x="4643120" y="498252"/>
                  </a:moveTo>
                  <a:lnTo>
                    <a:pt x="4643120" y="500125"/>
                  </a:lnTo>
                  <a:lnTo>
                    <a:pt x="4645589" y="502488"/>
                  </a:lnTo>
                  <a:lnTo>
                    <a:pt x="4643120" y="498252"/>
                  </a:lnTo>
                  <a:close/>
                </a:path>
                <a:path w="4701540" h="525780">
                  <a:moveTo>
                    <a:pt x="4604893" y="413130"/>
                  </a:moveTo>
                  <a:lnTo>
                    <a:pt x="4598797" y="416687"/>
                  </a:lnTo>
                  <a:lnTo>
                    <a:pt x="4597781" y="420497"/>
                  </a:lnTo>
                  <a:lnTo>
                    <a:pt x="4643120" y="498252"/>
                  </a:lnTo>
                  <a:lnTo>
                    <a:pt x="4643120" y="473147"/>
                  </a:lnTo>
                  <a:lnTo>
                    <a:pt x="4608703" y="414147"/>
                  </a:lnTo>
                  <a:lnTo>
                    <a:pt x="4604893" y="413130"/>
                  </a:lnTo>
                  <a:close/>
                </a:path>
                <a:path w="4701540" h="525780">
                  <a:moveTo>
                    <a:pt x="4694047" y="413130"/>
                  </a:moveTo>
                  <a:lnTo>
                    <a:pt x="4690237" y="414147"/>
                  </a:lnTo>
                  <a:lnTo>
                    <a:pt x="4655820" y="473147"/>
                  </a:lnTo>
                  <a:lnTo>
                    <a:pt x="4655820" y="498252"/>
                  </a:lnTo>
                  <a:lnTo>
                    <a:pt x="4701158" y="420497"/>
                  </a:lnTo>
                  <a:lnTo>
                    <a:pt x="4700143" y="416687"/>
                  </a:lnTo>
                  <a:lnTo>
                    <a:pt x="4694047" y="413130"/>
                  </a:lnTo>
                  <a:close/>
                </a:path>
                <a:path w="4701540" h="525780">
                  <a:moveTo>
                    <a:pt x="4649470" y="484033"/>
                  </a:moveTo>
                  <a:lnTo>
                    <a:pt x="4644008" y="493394"/>
                  </a:lnTo>
                  <a:lnTo>
                    <a:pt x="4654931" y="493394"/>
                  </a:lnTo>
                  <a:lnTo>
                    <a:pt x="4649470" y="484033"/>
                  </a:lnTo>
                  <a:close/>
                </a:path>
                <a:path w="4701540" h="525780">
                  <a:moveTo>
                    <a:pt x="4655820" y="473147"/>
                  </a:moveTo>
                  <a:lnTo>
                    <a:pt x="4649470" y="484033"/>
                  </a:lnTo>
                  <a:lnTo>
                    <a:pt x="4654931" y="493394"/>
                  </a:lnTo>
                  <a:lnTo>
                    <a:pt x="4655820" y="493394"/>
                  </a:lnTo>
                  <a:lnTo>
                    <a:pt x="4655820" y="473147"/>
                  </a:lnTo>
                  <a:close/>
                </a:path>
                <a:path w="4701540" h="525780">
                  <a:moveTo>
                    <a:pt x="4643120" y="6350"/>
                  </a:moveTo>
                  <a:lnTo>
                    <a:pt x="4643120" y="473147"/>
                  </a:lnTo>
                  <a:lnTo>
                    <a:pt x="4649470" y="484033"/>
                  </a:lnTo>
                  <a:lnTo>
                    <a:pt x="4655819" y="473147"/>
                  </a:lnTo>
                  <a:lnTo>
                    <a:pt x="4655820" y="12700"/>
                  </a:lnTo>
                  <a:lnTo>
                    <a:pt x="4649470" y="12700"/>
                  </a:lnTo>
                  <a:lnTo>
                    <a:pt x="4643120" y="6350"/>
                  </a:lnTo>
                  <a:close/>
                </a:path>
                <a:path w="4701540" h="525780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4701540" h="525780">
                  <a:moveTo>
                    <a:pt x="4643120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4643120" y="12700"/>
                  </a:lnTo>
                  <a:lnTo>
                    <a:pt x="4643120" y="6350"/>
                  </a:lnTo>
                  <a:close/>
                </a:path>
                <a:path w="4701540" h="525780">
                  <a:moveTo>
                    <a:pt x="4655820" y="6350"/>
                  </a:moveTo>
                  <a:lnTo>
                    <a:pt x="4643120" y="6350"/>
                  </a:lnTo>
                  <a:lnTo>
                    <a:pt x="4649470" y="12700"/>
                  </a:lnTo>
                  <a:lnTo>
                    <a:pt x="4655820" y="12700"/>
                  </a:lnTo>
                  <a:lnTo>
                    <a:pt x="4655820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77611" y="3801237"/>
              <a:ext cx="1414271" cy="14108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517641" y="4735525"/>
            <a:ext cx="9328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"/>
                <a:cs typeface="Arial"/>
              </a:rPr>
              <a:t>Optional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Filter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65404"/>
            <a:ext cx="265480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57273"/>
            <a:ext cx="413385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87960" indent="-320675">
              <a:lnSpc>
                <a:spcPct val="150000"/>
              </a:lnSpc>
              <a:spcBef>
                <a:spcPts val="100"/>
              </a:spcBef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65" dirty="0">
                <a:latin typeface="Arial"/>
                <a:cs typeface="Arial"/>
              </a:rPr>
              <a:t>Geocoding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Accuracy: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To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correctly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identify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  </a:t>
            </a:r>
            <a:r>
              <a:rPr sz="1600" spc="-25" dirty="0">
                <a:latin typeface="Arial"/>
                <a:cs typeface="Arial"/>
              </a:rPr>
              <a:t>location.</a:t>
            </a:r>
            <a:endParaRPr sz="16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25" dirty="0">
                <a:latin typeface="Arial"/>
                <a:cs typeface="Arial"/>
              </a:rPr>
              <a:t>International </a:t>
            </a:r>
            <a:r>
              <a:rPr sz="1600" spc="-65" dirty="0">
                <a:latin typeface="Arial"/>
                <a:cs typeface="Arial"/>
              </a:rPr>
              <a:t>Geocoding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1345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1600" spc="-80" dirty="0">
                <a:latin typeface="Arial"/>
                <a:cs typeface="Arial"/>
              </a:rPr>
              <a:t>Address </a:t>
            </a:r>
            <a:r>
              <a:rPr sz="1600" spc="-20" dirty="0">
                <a:latin typeface="Arial"/>
                <a:cs typeface="Arial"/>
              </a:rPr>
              <a:t>formats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vary</a:t>
            </a:r>
            <a:endParaRPr sz="1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1345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1600" spc="-40" dirty="0">
                <a:latin typeface="Arial"/>
                <a:cs typeface="Arial"/>
              </a:rPr>
              <a:t>order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address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is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often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different</a:t>
            </a:r>
            <a:endParaRPr sz="1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1345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1600" spc="-114" dirty="0">
                <a:latin typeface="Arial"/>
                <a:cs typeface="Arial"/>
              </a:rPr>
              <a:t>Use </a:t>
            </a:r>
            <a:r>
              <a:rPr sz="1600" spc="5" dirty="0">
                <a:latin typeface="Arial"/>
                <a:cs typeface="Arial"/>
              </a:rPr>
              <a:t>of </a:t>
            </a:r>
            <a:r>
              <a:rPr sz="1600" spc="-35" dirty="0">
                <a:latin typeface="Arial"/>
                <a:cs typeface="Arial"/>
              </a:rPr>
              <a:t>Native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languages.</a:t>
            </a:r>
            <a:endParaRPr sz="16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114" dirty="0">
                <a:latin typeface="Arial"/>
                <a:cs typeface="Arial"/>
              </a:rPr>
              <a:t>Use </a:t>
            </a:r>
            <a:r>
              <a:rPr sz="1600" spc="5" dirty="0">
                <a:latin typeface="Arial"/>
                <a:cs typeface="Arial"/>
              </a:rPr>
              <a:t>of </a:t>
            </a:r>
            <a:r>
              <a:rPr sz="1600" spc="-10" dirty="0">
                <a:latin typeface="Arial"/>
                <a:cs typeface="Arial"/>
              </a:rPr>
              <a:t>Multiple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Data </a:t>
            </a:r>
            <a:r>
              <a:rPr sz="1600" spc="-75" dirty="0">
                <a:latin typeface="Arial"/>
                <a:cs typeface="Arial"/>
              </a:rPr>
              <a:t>Sets.</a:t>
            </a:r>
            <a:endParaRPr sz="16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55" dirty="0">
                <a:latin typeface="Arial"/>
                <a:cs typeface="Arial"/>
              </a:rPr>
              <a:t>Sequential</a:t>
            </a:r>
            <a:r>
              <a:rPr sz="1600" spc="-85" dirty="0">
                <a:latin typeface="Arial"/>
                <a:cs typeface="Arial"/>
              </a:rPr>
              <a:t> Processing</a:t>
            </a:r>
            <a:endParaRPr sz="1600">
              <a:latin typeface="Arial"/>
              <a:cs typeface="Arial"/>
            </a:endParaRPr>
          </a:p>
          <a:p>
            <a:pPr marL="332740" marR="5080" indent="-320675">
              <a:lnSpc>
                <a:spcPct val="150000"/>
              </a:lnSpc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45" dirty="0">
                <a:latin typeface="Arial"/>
                <a:cs typeface="Arial"/>
              </a:rPr>
              <a:t>Inconsistent </a:t>
            </a:r>
            <a:r>
              <a:rPr sz="1600" spc="-105" dirty="0">
                <a:latin typeface="Arial"/>
                <a:cs typeface="Arial"/>
              </a:rPr>
              <a:t>use </a:t>
            </a:r>
            <a:r>
              <a:rPr sz="1600" spc="5" dirty="0">
                <a:latin typeface="Arial"/>
                <a:cs typeface="Arial"/>
              </a:rPr>
              <a:t>of </a:t>
            </a:r>
            <a:r>
              <a:rPr sz="1600" spc="-100" dirty="0">
                <a:latin typeface="Arial"/>
                <a:cs typeface="Arial"/>
              </a:rPr>
              <a:t>base </a:t>
            </a:r>
            <a:r>
              <a:rPr sz="1600" spc="-85" dirty="0">
                <a:latin typeface="Arial"/>
                <a:cs typeface="Arial"/>
              </a:rPr>
              <a:t>maps </a:t>
            </a:r>
            <a:r>
              <a:rPr sz="1600" spc="-65" dirty="0">
                <a:latin typeface="Arial"/>
                <a:cs typeface="Arial"/>
              </a:rPr>
              <a:t>and</a:t>
            </a:r>
            <a:r>
              <a:rPr sz="1600" spc="-3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geocoding  </a:t>
            </a:r>
            <a:r>
              <a:rPr sz="1600" spc="-80" dirty="0">
                <a:latin typeface="Arial"/>
                <a:cs typeface="Arial"/>
              </a:rPr>
              <a:t>services.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0" y="2057400"/>
            <a:ext cx="3214116" cy="2770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447798"/>
              <a:ext cx="9143999" cy="5410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22320" y="1970532"/>
              <a:ext cx="2519172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0867" y="2209878"/>
            <a:ext cx="3300196" cy="373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9186" y="1638620"/>
          <a:ext cx="3625850" cy="4992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/>
                <a:gridCol w="3391535"/>
              </a:tblGrid>
              <a:tr h="255156">
                <a:tc>
                  <a:txBody>
                    <a:bodyPr/>
                    <a:lstStyle/>
                    <a:p>
                      <a:pPr marL="31750">
                        <a:lnSpc>
                          <a:spcPts val="1355"/>
                        </a:lnSpc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415"/>
                        </a:lnSpc>
                      </a:pPr>
                      <a:r>
                        <a:rPr sz="1500" spc="-60" dirty="0">
                          <a:latin typeface="Arial"/>
                          <a:cs typeface="Arial"/>
                        </a:rPr>
                        <a:t>Geocoding 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5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Geotagging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203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15" dirty="0">
                          <a:latin typeface="Arial"/>
                          <a:cs typeface="Arial"/>
                        </a:rPr>
                        <a:t>Introduction </a:t>
                      </a:r>
                      <a:r>
                        <a:rPr sz="15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5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Geocoding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201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55" dirty="0">
                          <a:latin typeface="Arial"/>
                          <a:cs typeface="Arial"/>
                        </a:rPr>
                        <a:t>Why we 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5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Geocoding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200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60" dirty="0">
                          <a:latin typeface="Arial"/>
                          <a:cs typeface="Arial"/>
                        </a:rPr>
                        <a:t>Addressing</a:t>
                      </a:r>
                      <a:r>
                        <a:rPr sz="15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System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200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60" dirty="0">
                          <a:latin typeface="Arial"/>
                          <a:cs typeface="Arial"/>
                        </a:rPr>
                        <a:t>Addressing</a:t>
                      </a:r>
                      <a:r>
                        <a:rPr sz="15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5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15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Countries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201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15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75" dirty="0">
                          <a:latin typeface="Arial"/>
                          <a:cs typeface="Arial"/>
                        </a:rPr>
                        <a:t>Geocoders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201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75" dirty="0">
                          <a:latin typeface="Arial"/>
                          <a:cs typeface="Arial"/>
                        </a:rPr>
                        <a:t>Levels 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Geocoding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200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60" dirty="0">
                          <a:latin typeface="Arial"/>
                          <a:cs typeface="Arial"/>
                        </a:rPr>
                        <a:t>Geocoding</a:t>
                      </a:r>
                      <a:r>
                        <a:rPr sz="15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Process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200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75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15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Datasets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199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60" dirty="0">
                          <a:latin typeface="Arial"/>
                          <a:cs typeface="Arial"/>
                        </a:rPr>
                        <a:t>Geocoding</a:t>
                      </a:r>
                      <a:r>
                        <a:rPr sz="15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Data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203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45" dirty="0">
                          <a:latin typeface="Arial"/>
                          <a:cs typeface="Arial"/>
                        </a:rPr>
                        <a:t>Spatial </a:t>
                      </a:r>
                      <a:r>
                        <a:rPr sz="1500" spc="-70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sz="15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System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201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15" dirty="0">
                          <a:latin typeface="Arial"/>
                          <a:cs typeface="Arial"/>
                        </a:rPr>
                        <a:t>Optimization 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Spatial </a:t>
                      </a:r>
                      <a:r>
                        <a:rPr sz="1500" spc="-70" dirty="0">
                          <a:latin typeface="Arial"/>
                          <a:cs typeface="Arial"/>
                        </a:rPr>
                        <a:t>Database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200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45" dirty="0">
                          <a:latin typeface="Arial"/>
                          <a:cs typeface="Arial"/>
                        </a:rPr>
                        <a:t>Spatial Indexing</a:t>
                      </a:r>
                      <a:r>
                        <a:rPr sz="15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Algorithms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200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95" dirty="0">
                          <a:latin typeface="Arial"/>
                          <a:cs typeface="Arial"/>
                        </a:rPr>
                        <a:t>R-Tree</a:t>
                      </a:r>
                      <a:r>
                        <a:rPr sz="15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5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Quad</a:t>
                      </a:r>
                      <a:r>
                        <a:rPr sz="15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Tree</a:t>
                      </a:r>
                      <a:r>
                        <a:rPr sz="15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45" dirty="0">
                          <a:latin typeface="Arial"/>
                          <a:cs typeface="Arial"/>
                        </a:rPr>
                        <a:t>Indexing</a:t>
                      </a:r>
                      <a:r>
                        <a:rPr sz="15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Algorithm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201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500" spc="-75" dirty="0">
                          <a:latin typeface="Arial"/>
                          <a:cs typeface="Arial"/>
                        </a:rPr>
                        <a:t>Challenges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2554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solidFill>
                            <a:srgbClr val="EFAC00"/>
                          </a:solidFill>
                          <a:latin typeface="Arial"/>
                          <a:cs typeface="Arial"/>
                        </a:rPr>
                        <a:t>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1785"/>
                        </a:lnSpc>
                        <a:spcBef>
                          <a:spcPts val="125"/>
                        </a:spcBef>
                      </a:pPr>
                      <a:r>
                        <a:rPr sz="1500" spc="-60" dirty="0">
                          <a:latin typeface="Arial"/>
                          <a:cs typeface="Arial"/>
                        </a:rPr>
                        <a:t>Q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5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73023" y="531876"/>
            <a:ext cx="2211324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07491"/>
            <a:ext cx="6408420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551711"/>
            <a:ext cx="7296784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89865" indent="-320675">
              <a:lnSpc>
                <a:spcPct val="150200"/>
              </a:lnSpc>
              <a:spcBef>
                <a:spcPts val="100"/>
              </a:spcBef>
              <a:buClr>
                <a:srgbClr val="EFAC00"/>
              </a:buClr>
              <a:buSzPct val="78125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1600" b="1" spc="-45" dirty="0">
                <a:latin typeface="Trebuchet MS"/>
                <a:cs typeface="Trebuchet MS"/>
              </a:rPr>
              <a:t>Geocoding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Arial"/>
                <a:cs typeface="Arial"/>
              </a:rPr>
              <a:t>is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conversion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human-readable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location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name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into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machine-  </a:t>
            </a:r>
            <a:r>
              <a:rPr sz="1600" spc="-80" dirty="0">
                <a:latin typeface="Arial"/>
                <a:cs typeface="Arial"/>
              </a:rPr>
              <a:t>processable </a:t>
            </a:r>
            <a:r>
              <a:rPr sz="1600" spc="-25" dirty="0">
                <a:latin typeface="Arial"/>
                <a:cs typeface="Arial"/>
              </a:rPr>
              <a:t>location </a:t>
            </a:r>
            <a:r>
              <a:rPr sz="1600" spc="-95" dirty="0">
                <a:latin typeface="Arial"/>
                <a:cs typeface="Arial"/>
              </a:rPr>
              <a:t>such </a:t>
            </a:r>
            <a:r>
              <a:rPr sz="1600" spc="-135" dirty="0">
                <a:latin typeface="Arial"/>
                <a:cs typeface="Arial"/>
              </a:rPr>
              <a:t>as </a:t>
            </a:r>
            <a:r>
              <a:rPr sz="1600" spc="-10" dirty="0">
                <a:latin typeface="Arial"/>
                <a:cs typeface="Arial"/>
              </a:rPr>
              <a:t>latitude </a:t>
            </a:r>
            <a:r>
              <a:rPr sz="1600" spc="-65" dirty="0">
                <a:latin typeface="Arial"/>
                <a:cs typeface="Arial"/>
              </a:rPr>
              <a:t>and</a:t>
            </a:r>
            <a:r>
              <a:rPr sz="1600" spc="-27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longitude.</a:t>
            </a:r>
            <a:endParaRPr sz="1600">
              <a:latin typeface="Arial"/>
              <a:cs typeface="Arial"/>
            </a:endParaRPr>
          </a:p>
          <a:p>
            <a:pPr marL="332740" marR="5080" indent="-320675">
              <a:lnSpc>
                <a:spcPct val="150000"/>
              </a:lnSpc>
              <a:buClr>
                <a:srgbClr val="EFAC00"/>
              </a:buClr>
              <a:buSzPct val="78125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1600" spc="-90" dirty="0">
                <a:latin typeface="Arial"/>
                <a:cs typeface="Arial"/>
              </a:rPr>
              <a:t>Once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latitude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and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longitude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coordinates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is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assigned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geocoded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address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can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be  </a:t>
            </a:r>
            <a:r>
              <a:rPr sz="1600" spc="-55" dirty="0">
                <a:latin typeface="Arial"/>
                <a:cs typeface="Arial"/>
              </a:rPr>
              <a:t>displayed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on</a:t>
            </a:r>
            <a:r>
              <a:rPr sz="1600" spc="-110" dirty="0">
                <a:latin typeface="Arial"/>
                <a:cs typeface="Arial"/>
              </a:rPr>
              <a:t> a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map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or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used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geographic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search.</a:t>
            </a:r>
            <a:endParaRPr sz="1600">
              <a:latin typeface="Arial"/>
              <a:cs typeface="Arial"/>
            </a:endParaRPr>
          </a:p>
          <a:p>
            <a:pPr marL="332740" marR="6985" indent="-320675">
              <a:lnSpc>
                <a:spcPts val="2880"/>
              </a:lnSpc>
              <a:spcBef>
                <a:spcPts val="254"/>
              </a:spcBef>
              <a:buClr>
                <a:srgbClr val="EFAC00"/>
              </a:buClr>
              <a:buSzPct val="78125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1600" b="1" spc="-80" dirty="0">
                <a:latin typeface="Trebuchet MS"/>
                <a:cs typeface="Trebuchet MS"/>
              </a:rPr>
              <a:t>Reverse</a:t>
            </a:r>
            <a:r>
              <a:rPr sz="1600" b="1" spc="-130" dirty="0">
                <a:latin typeface="Trebuchet MS"/>
                <a:cs typeface="Trebuchet MS"/>
              </a:rPr>
              <a:t> </a:t>
            </a:r>
            <a:r>
              <a:rPr sz="1600" b="1" spc="-45" dirty="0">
                <a:latin typeface="Trebuchet MS"/>
                <a:cs typeface="Trebuchet MS"/>
              </a:rPr>
              <a:t>Geocoding</a:t>
            </a:r>
            <a:r>
              <a:rPr sz="1600" b="1" spc="-14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Arial"/>
                <a:cs typeface="Arial"/>
              </a:rPr>
              <a:t>is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ability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to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find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associated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textual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location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,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like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street  </a:t>
            </a:r>
            <a:r>
              <a:rPr sz="1600" spc="-85" dirty="0">
                <a:latin typeface="Arial"/>
                <a:cs typeface="Arial"/>
              </a:rPr>
              <a:t>address </a:t>
            </a:r>
            <a:r>
              <a:rPr sz="1600" spc="-25" dirty="0">
                <a:latin typeface="Arial"/>
                <a:cs typeface="Arial"/>
              </a:rPr>
              <a:t>or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business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name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latitude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and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longitude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coordinates.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79008" y="4527803"/>
            <a:ext cx="2585085" cy="1155700"/>
            <a:chOff x="5779008" y="4527803"/>
            <a:chExt cx="2585085" cy="1155700"/>
          </a:xfrm>
        </p:grpSpPr>
        <p:sp>
          <p:nvSpPr>
            <p:cNvPr id="5" name="object 5"/>
            <p:cNvSpPr/>
            <p:nvPr/>
          </p:nvSpPr>
          <p:spPr>
            <a:xfrm>
              <a:off x="5785104" y="4533899"/>
              <a:ext cx="2573020" cy="1143000"/>
            </a:xfrm>
            <a:custGeom>
              <a:avLst/>
              <a:gdLst/>
              <a:ahLst/>
              <a:cxnLst/>
              <a:rect l="l" t="t" r="r" b="b"/>
              <a:pathLst>
                <a:path w="2573020" h="1143000">
                  <a:moveTo>
                    <a:pt x="2572511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2572511" y="1143000"/>
                  </a:lnTo>
                  <a:lnTo>
                    <a:pt x="2572511" y="0"/>
                  </a:lnTo>
                  <a:close/>
                </a:path>
              </a:pathLst>
            </a:custGeom>
            <a:solidFill>
              <a:srgbClr val="BEE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79008" y="4527803"/>
              <a:ext cx="2585085" cy="1155700"/>
            </a:xfrm>
            <a:custGeom>
              <a:avLst/>
              <a:gdLst/>
              <a:ahLst/>
              <a:cxnLst/>
              <a:rect l="l" t="t" r="r" b="b"/>
              <a:pathLst>
                <a:path w="2585084" h="1155700">
                  <a:moveTo>
                    <a:pt x="2581910" y="0"/>
                  </a:moveTo>
                  <a:lnTo>
                    <a:pt x="2666" y="0"/>
                  </a:lnTo>
                  <a:lnTo>
                    <a:pt x="0" y="2667"/>
                  </a:lnTo>
                  <a:lnTo>
                    <a:pt x="0" y="1152461"/>
                  </a:lnTo>
                  <a:lnTo>
                    <a:pt x="2666" y="1155192"/>
                  </a:lnTo>
                  <a:lnTo>
                    <a:pt x="2581910" y="1155192"/>
                  </a:lnTo>
                  <a:lnTo>
                    <a:pt x="2584703" y="1152461"/>
                  </a:lnTo>
                  <a:lnTo>
                    <a:pt x="2584703" y="1147876"/>
                  </a:lnTo>
                  <a:lnTo>
                    <a:pt x="7365" y="1147876"/>
                  </a:lnTo>
                  <a:lnTo>
                    <a:pt x="7365" y="7366"/>
                  </a:lnTo>
                  <a:lnTo>
                    <a:pt x="2584703" y="7366"/>
                  </a:lnTo>
                  <a:lnTo>
                    <a:pt x="2584703" y="2667"/>
                  </a:lnTo>
                  <a:lnTo>
                    <a:pt x="2581910" y="0"/>
                  </a:lnTo>
                  <a:close/>
                </a:path>
                <a:path w="2585084" h="1155700">
                  <a:moveTo>
                    <a:pt x="2584703" y="7366"/>
                  </a:moveTo>
                  <a:lnTo>
                    <a:pt x="2577338" y="7366"/>
                  </a:lnTo>
                  <a:lnTo>
                    <a:pt x="2577338" y="1147876"/>
                  </a:lnTo>
                  <a:lnTo>
                    <a:pt x="2584703" y="1147876"/>
                  </a:lnTo>
                  <a:lnTo>
                    <a:pt x="2584703" y="7366"/>
                  </a:lnTo>
                  <a:close/>
                </a:path>
                <a:path w="2585084" h="1155700">
                  <a:moveTo>
                    <a:pt x="2574924" y="9779"/>
                  </a:moveTo>
                  <a:lnTo>
                    <a:pt x="9778" y="9779"/>
                  </a:lnTo>
                  <a:lnTo>
                    <a:pt x="9778" y="1145438"/>
                  </a:lnTo>
                  <a:lnTo>
                    <a:pt x="2574924" y="1145438"/>
                  </a:lnTo>
                  <a:lnTo>
                    <a:pt x="2574924" y="1143000"/>
                  </a:lnTo>
                  <a:lnTo>
                    <a:pt x="12191" y="1143000"/>
                  </a:lnTo>
                  <a:lnTo>
                    <a:pt x="12191" y="12192"/>
                  </a:lnTo>
                  <a:lnTo>
                    <a:pt x="2574924" y="12192"/>
                  </a:lnTo>
                  <a:lnTo>
                    <a:pt x="2574924" y="9779"/>
                  </a:lnTo>
                  <a:close/>
                </a:path>
                <a:path w="2585084" h="1155700">
                  <a:moveTo>
                    <a:pt x="2574924" y="12192"/>
                  </a:moveTo>
                  <a:lnTo>
                    <a:pt x="2572512" y="12192"/>
                  </a:lnTo>
                  <a:lnTo>
                    <a:pt x="2572512" y="1143000"/>
                  </a:lnTo>
                  <a:lnTo>
                    <a:pt x="2574924" y="1143000"/>
                  </a:lnTo>
                  <a:lnTo>
                    <a:pt x="257492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85103" y="4533900"/>
            <a:ext cx="2573020" cy="114300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0"/>
              </a:spcBef>
            </a:pPr>
            <a:r>
              <a:rPr sz="1400" b="1" spc="-45" dirty="0">
                <a:latin typeface="Trebuchet MS"/>
                <a:cs typeface="Trebuchet MS"/>
              </a:rPr>
              <a:t>Output:</a:t>
            </a:r>
            <a:endParaRPr sz="1400">
              <a:latin typeface="Trebuchet MS"/>
              <a:cs typeface="Trebuchet MS"/>
            </a:endParaRPr>
          </a:p>
          <a:p>
            <a:pPr marL="92075" marR="588645">
              <a:lnSpc>
                <a:spcPct val="100000"/>
              </a:lnSpc>
            </a:pPr>
            <a:r>
              <a:rPr sz="1400" spc="-105" dirty="0">
                <a:latin typeface="Arial"/>
                <a:cs typeface="Arial"/>
              </a:rPr>
              <a:t>4383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Apple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b="1" spc="-35" dirty="0">
                <a:latin typeface="Trebuchet MS"/>
                <a:cs typeface="Trebuchet MS"/>
              </a:rPr>
              <a:t>Ct</a:t>
            </a:r>
            <a:r>
              <a:rPr sz="1400" b="1" spc="-17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Arial"/>
                <a:cs typeface="Arial"/>
              </a:rPr>
              <a:t>Boulder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130" dirty="0">
                <a:latin typeface="Arial"/>
                <a:cs typeface="Arial"/>
              </a:rPr>
              <a:t>CO  </a:t>
            </a:r>
            <a:r>
              <a:rPr sz="1400" spc="-110" dirty="0">
                <a:latin typeface="Arial"/>
                <a:cs typeface="Arial"/>
              </a:rPr>
              <a:t>8030</a:t>
            </a:r>
            <a:r>
              <a:rPr sz="1400" b="1" spc="-110" dirty="0">
                <a:latin typeface="Trebuchet MS"/>
                <a:cs typeface="Trebuchet MS"/>
              </a:rPr>
              <a:t>1-1745</a:t>
            </a:r>
            <a:endParaRPr sz="14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sz="1400" b="1" spc="-95" dirty="0">
                <a:latin typeface="Trebuchet MS"/>
                <a:cs typeface="Trebuchet MS"/>
              </a:rPr>
              <a:t>-105.248599,</a:t>
            </a:r>
            <a:r>
              <a:rPr sz="1400" b="1" spc="-140" dirty="0">
                <a:latin typeface="Trebuchet MS"/>
                <a:cs typeface="Trebuchet MS"/>
              </a:rPr>
              <a:t> </a:t>
            </a:r>
            <a:r>
              <a:rPr sz="1400" b="1" spc="-114" dirty="0">
                <a:latin typeface="Trebuchet MS"/>
                <a:cs typeface="Trebuchet MS"/>
              </a:rPr>
              <a:t>40.054337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78052" y="4527803"/>
            <a:ext cx="2586355" cy="1155700"/>
            <a:chOff x="1178052" y="4527803"/>
            <a:chExt cx="2586355" cy="1155700"/>
          </a:xfrm>
        </p:grpSpPr>
        <p:sp>
          <p:nvSpPr>
            <p:cNvPr id="9" name="object 9"/>
            <p:cNvSpPr/>
            <p:nvPr/>
          </p:nvSpPr>
          <p:spPr>
            <a:xfrm>
              <a:off x="1184148" y="4533899"/>
              <a:ext cx="2574290" cy="1143000"/>
            </a:xfrm>
            <a:custGeom>
              <a:avLst/>
              <a:gdLst/>
              <a:ahLst/>
              <a:cxnLst/>
              <a:rect l="l" t="t" r="r" b="b"/>
              <a:pathLst>
                <a:path w="2574290" h="1143000">
                  <a:moveTo>
                    <a:pt x="2574036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2574036" y="1143000"/>
                  </a:lnTo>
                  <a:lnTo>
                    <a:pt x="2574036" y="0"/>
                  </a:lnTo>
                  <a:close/>
                </a:path>
              </a:pathLst>
            </a:custGeom>
            <a:solidFill>
              <a:srgbClr val="BEE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8052" y="4527803"/>
              <a:ext cx="2586355" cy="1155700"/>
            </a:xfrm>
            <a:custGeom>
              <a:avLst/>
              <a:gdLst/>
              <a:ahLst/>
              <a:cxnLst/>
              <a:rect l="l" t="t" r="r" b="b"/>
              <a:pathLst>
                <a:path w="2586354" h="1155700">
                  <a:moveTo>
                    <a:pt x="2583434" y="0"/>
                  </a:moveTo>
                  <a:lnTo>
                    <a:pt x="2730" y="0"/>
                  </a:lnTo>
                  <a:lnTo>
                    <a:pt x="0" y="2667"/>
                  </a:lnTo>
                  <a:lnTo>
                    <a:pt x="0" y="1152461"/>
                  </a:lnTo>
                  <a:lnTo>
                    <a:pt x="2730" y="1155192"/>
                  </a:lnTo>
                  <a:lnTo>
                    <a:pt x="2583434" y="1155192"/>
                  </a:lnTo>
                  <a:lnTo>
                    <a:pt x="2586228" y="1152461"/>
                  </a:lnTo>
                  <a:lnTo>
                    <a:pt x="2586228" y="1147876"/>
                  </a:lnTo>
                  <a:lnTo>
                    <a:pt x="7315" y="1147876"/>
                  </a:lnTo>
                  <a:lnTo>
                    <a:pt x="7315" y="7366"/>
                  </a:lnTo>
                  <a:lnTo>
                    <a:pt x="2586228" y="7366"/>
                  </a:lnTo>
                  <a:lnTo>
                    <a:pt x="2586228" y="2667"/>
                  </a:lnTo>
                  <a:lnTo>
                    <a:pt x="2583434" y="0"/>
                  </a:lnTo>
                  <a:close/>
                </a:path>
                <a:path w="2586354" h="1155700">
                  <a:moveTo>
                    <a:pt x="2586228" y="7366"/>
                  </a:moveTo>
                  <a:lnTo>
                    <a:pt x="2578862" y="7366"/>
                  </a:lnTo>
                  <a:lnTo>
                    <a:pt x="2578862" y="1147876"/>
                  </a:lnTo>
                  <a:lnTo>
                    <a:pt x="2586228" y="1147876"/>
                  </a:lnTo>
                  <a:lnTo>
                    <a:pt x="2586228" y="7366"/>
                  </a:lnTo>
                  <a:close/>
                </a:path>
                <a:path w="2586354" h="1155700">
                  <a:moveTo>
                    <a:pt x="2576449" y="9779"/>
                  </a:moveTo>
                  <a:lnTo>
                    <a:pt x="9753" y="9779"/>
                  </a:lnTo>
                  <a:lnTo>
                    <a:pt x="9753" y="1145438"/>
                  </a:lnTo>
                  <a:lnTo>
                    <a:pt x="2576449" y="1145438"/>
                  </a:lnTo>
                  <a:lnTo>
                    <a:pt x="2576449" y="1143000"/>
                  </a:lnTo>
                  <a:lnTo>
                    <a:pt x="12191" y="1143000"/>
                  </a:lnTo>
                  <a:lnTo>
                    <a:pt x="12191" y="12192"/>
                  </a:lnTo>
                  <a:lnTo>
                    <a:pt x="2576449" y="12192"/>
                  </a:lnTo>
                  <a:lnTo>
                    <a:pt x="2576449" y="9779"/>
                  </a:lnTo>
                  <a:close/>
                </a:path>
                <a:path w="2586354" h="1155700">
                  <a:moveTo>
                    <a:pt x="2576449" y="12192"/>
                  </a:moveTo>
                  <a:lnTo>
                    <a:pt x="2574036" y="12192"/>
                  </a:lnTo>
                  <a:lnTo>
                    <a:pt x="2574036" y="1143000"/>
                  </a:lnTo>
                  <a:lnTo>
                    <a:pt x="2576449" y="1143000"/>
                  </a:lnTo>
                  <a:lnTo>
                    <a:pt x="2576449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84147" y="4533900"/>
            <a:ext cx="257429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1120"/>
              </a:spcBef>
            </a:pPr>
            <a:r>
              <a:rPr sz="1400" b="1" spc="-50" dirty="0">
                <a:latin typeface="Trebuchet MS"/>
                <a:cs typeface="Trebuchet MS"/>
              </a:rPr>
              <a:t>Input:</a:t>
            </a:r>
            <a:endParaRPr sz="14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sz="1400" spc="-105" dirty="0">
                <a:latin typeface="Arial"/>
                <a:cs typeface="Arial"/>
              </a:rPr>
              <a:t>4383 </a:t>
            </a:r>
            <a:r>
              <a:rPr sz="1400" spc="-40" dirty="0">
                <a:latin typeface="Arial"/>
                <a:cs typeface="Arial"/>
              </a:rPr>
              <a:t>Apple </a:t>
            </a:r>
            <a:r>
              <a:rPr sz="1400" spc="-45" dirty="0">
                <a:latin typeface="Arial"/>
                <a:cs typeface="Arial"/>
              </a:rPr>
              <a:t>Boulder</a:t>
            </a:r>
            <a:r>
              <a:rPr sz="1400" spc="-320" dirty="0">
                <a:latin typeface="Arial"/>
                <a:cs typeface="Arial"/>
              </a:rPr>
              <a:t> </a:t>
            </a:r>
            <a:r>
              <a:rPr sz="1400" spc="-130" dirty="0">
                <a:latin typeface="Arial"/>
                <a:cs typeface="Arial"/>
              </a:rPr>
              <a:t>CO </a:t>
            </a:r>
            <a:r>
              <a:rPr sz="1400" spc="-105" dirty="0">
                <a:latin typeface="Arial"/>
                <a:cs typeface="Arial"/>
              </a:rPr>
              <a:t>80303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31335" y="4345432"/>
            <a:ext cx="1962785" cy="860425"/>
            <a:chOff x="3831335" y="4345432"/>
            <a:chExt cx="1962785" cy="860425"/>
          </a:xfrm>
        </p:grpSpPr>
        <p:sp>
          <p:nvSpPr>
            <p:cNvPr id="13" name="object 13"/>
            <p:cNvSpPr/>
            <p:nvPr/>
          </p:nvSpPr>
          <p:spPr>
            <a:xfrm>
              <a:off x="3837431" y="4360164"/>
              <a:ext cx="1948180" cy="830580"/>
            </a:xfrm>
            <a:custGeom>
              <a:avLst/>
              <a:gdLst/>
              <a:ahLst/>
              <a:cxnLst/>
              <a:rect l="l" t="t" r="r" b="b"/>
              <a:pathLst>
                <a:path w="1948179" h="830579">
                  <a:moveTo>
                    <a:pt x="1532381" y="0"/>
                  </a:moveTo>
                  <a:lnTo>
                    <a:pt x="1532381" y="207644"/>
                  </a:lnTo>
                  <a:lnTo>
                    <a:pt x="0" y="207644"/>
                  </a:lnTo>
                  <a:lnTo>
                    <a:pt x="0" y="622935"/>
                  </a:lnTo>
                  <a:lnTo>
                    <a:pt x="1532381" y="622935"/>
                  </a:lnTo>
                  <a:lnTo>
                    <a:pt x="1532381" y="830580"/>
                  </a:lnTo>
                  <a:lnTo>
                    <a:pt x="1947671" y="415290"/>
                  </a:lnTo>
                  <a:lnTo>
                    <a:pt x="1532381" y="0"/>
                  </a:lnTo>
                  <a:close/>
                </a:path>
              </a:pathLst>
            </a:custGeom>
            <a:solidFill>
              <a:srgbClr val="FFE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1335" y="4345432"/>
              <a:ext cx="1962785" cy="860425"/>
            </a:xfrm>
            <a:custGeom>
              <a:avLst/>
              <a:gdLst/>
              <a:ahLst/>
              <a:cxnLst/>
              <a:rect l="l" t="t" r="r" b="b"/>
              <a:pathLst>
                <a:path w="1962785" h="860425">
                  <a:moveTo>
                    <a:pt x="1532381" y="0"/>
                  </a:moveTo>
                  <a:lnTo>
                    <a:pt x="1532381" y="216281"/>
                  </a:lnTo>
                  <a:lnTo>
                    <a:pt x="0" y="216281"/>
                  </a:lnTo>
                  <a:lnTo>
                    <a:pt x="0" y="643763"/>
                  </a:lnTo>
                  <a:lnTo>
                    <a:pt x="1532381" y="643763"/>
                  </a:lnTo>
                  <a:lnTo>
                    <a:pt x="1532381" y="860044"/>
                  </a:lnTo>
                  <a:lnTo>
                    <a:pt x="1550034" y="842391"/>
                  </a:lnTo>
                  <a:lnTo>
                    <a:pt x="1539748" y="842391"/>
                  </a:lnTo>
                  <a:lnTo>
                    <a:pt x="1539748" y="636397"/>
                  </a:lnTo>
                  <a:lnTo>
                    <a:pt x="7365" y="636397"/>
                  </a:lnTo>
                  <a:lnTo>
                    <a:pt x="7365" y="223647"/>
                  </a:lnTo>
                  <a:lnTo>
                    <a:pt x="1539748" y="223647"/>
                  </a:lnTo>
                  <a:lnTo>
                    <a:pt x="1539748" y="17653"/>
                  </a:lnTo>
                  <a:lnTo>
                    <a:pt x="1550035" y="17653"/>
                  </a:lnTo>
                  <a:lnTo>
                    <a:pt x="1532381" y="0"/>
                  </a:lnTo>
                  <a:close/>
                </a:path>
                <a:path w="1962785" h="860425">
                  <a:moveTo>
                    <a:pt x="1550035" y="17653"/>
                  </a:moveTo>
                  <a:lnTo>
                    <a:pt x="1539748" y="17653"/>
                  </a:lnTo>
                  <a:lnTo>
                    <a:pt x="1951989" y="430022"/>
                  </a:lnTo>
                  <a:lnTo>
                    <a:pt x="1539748" y="842391"/>
                  </a:lnTo>
                  <a:lnTo>
                    <a:pt x="1550034" y="842391"/>
                  </a:lnTo>
                  <a:lnTo>
                    <a:pt x="1962403" y="430022"/>
                  </a:lnTo>
                  <a:lnTo>
                    <a:pt x="1550035" y="17653"/>
                  </a:lnTo>
                  <a:close/>
                </a:path>
                <a:path w="1962785" h="860425">
                  <a:moveTo>
                    <a:pt x="1542161" y="23622"/>
                  </a:moveTo>
                  <a:lnTo>
                    <a:pt x="1542161" y="226060"/>
                  </a:lnTo>
                  <a:lnTo>
                    <a:pt x="9778" y="226060"/>
                  </a:lnTo>
                  <a:lnTo>
                    <a:pt x="9778" y="633984"/>
                  </a:lnTo>
                  <a:lnTo>
                    <a:pt x="1542161" y="633984"/>
                  </a:lnTo>
                  <a:lnTo>
                    <a:pt x="1542161" y="836422"/>
                  </a:lnTo>
                  <a:lnTo>
                    <a:pt x="1548003" y="830580"/>
                  </a:lnTo>
                  <a:lnTo>
                    <a:pt x="1544574" y="830580"/>
                  </a:lnTo>
                  <a:lnTo>
                    <a:pt x="1544574" y="631571"/>
                  </a:lnTo>
                  <a:lnTo>
                    <a:pt x="12191" y="631571"/>
                  </a:lnTo>
                  <a:lnTo>
                    <a:pt x="12191" y="228473"/>
                  </a:lnTo>
                  <a:lnTo>
                    <a:pt x="1544574" y="228473"/>
                  </a:lnTo>
                  <a:lnTo>
                    <a:pt x="1544574" y="29464"/>
                  </a:lnTo>
                  <a:lnTo>
                    <a:pt x="1548002" y="29464"/>
                  </a:lnTo>
                  <a:lnTo>
                    <a:pt x="1542161" y="23622"/>
                  </a:lnTo>
                  <a:close/>
                </a:path>
                <a:path w="1962785" h="860425">
                  <a:moveTo>
                    <a:pt x="1548002" y="29464"/>
                  </a:moveTo>
                  <a:lnTo>
                    <a:pt x="1544574" y="29464"/>
                  </a:lnTo>
                  <a:lnTo>
                    <a:pt x="1945131" y="430022"/>
                  </a:lnTo>
                  <a:lnTo>
                    <a:pt x="1544574" y="830580"/>
                  </a:lnTo>
                  <a:lnTo>
                    <a:pt x="1548003" y="830580"/>
                  </a:lnTo>
                  <a:lnTo>
                    <a:pt x="1948561" y="430022"/>
                  </a:lnTo>
                  <a:lnTo>
                    <a:pt x="1548002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81678" y="4645278"/>
            <a:ext cx="8534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rebuchet MS"/>
                <a:cs typeface="Trebuchet MS"/>
              </a:rPr>
              <a:t>G</a:t>
            </a:r>
            <a:r>
              <a:rPr sz="1400" b="1" spc="-70" dirty="0">
                <a:latin typeface="Trebuchet MS"/>
                <a:cs typeface="Trebuchet MS"/>
              </a:rPr>
              <a:t>eo</a:t>
            </a:r>
            <a:r>
              <a:rPr sz="1400" b="1" spc="-60" dirty="0">
                <a:latin typeface="Trebuchet MS"/>
                <a:cs typeface="Trebuchet MS"/>
              </a:rPr>
              <a:t>c</a:t>
            </a:r>
            <a:r>
              <a:rPr sz="1400" b="1" spc="-25" dirty="0">
                <a:latin typeface="Trebuchet MS"/>
                <a:cs typeface="Trebuchet MS"/>
              </a:rPr>
              <a:t>o</a:t>
            </a:r>
            <a:r>
              <a:rPr sz="1400" b="1" spc="-40" dirty="0">
                <a:latin typeface="Trebuchet MS"/>
                <a:cs typeface="Trebuchet MS"/>
              </a:rPr>
              <a:t>d</a:t>
            </a:r>
            <a:r>
              <a:rPr sz="1400" b="1" spc="-20" dirty="0">
                <a:latin typeface="Trebuchet MS"/>
                <a:cs typeface="Trebuchet MS"/>
              </a:rPr>
              <a:t>ing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51453" y="5028691"/>
            <a:ext cx="1969770" cy="862330"/>
            <a:chOff x="3751453" y="5028691"/>
            <a:chExt cx="1969770" cy="862330"/>
          </a:xfrm>
        </p:grpSpPr>
        <p:sp>
          <p:nvSpPr>
            <p:cNvPr id="17" name="object 17"/>
            <p:cNvSpPr/>
            <p:nvPr/>
          </p:nvSpPr>
          <p:spPr>
            <a:xfrm>
              <a:off x="3758184" y="5035295"/>
              <a:ext cx="1957070" cy="848994"/>
            </a:xfrm>
            <a:custGeom>
              <a:avLst/>
              <a:gdLst/>
              <a:ahLst/>
              <a:cxnLst/>
              <a:rect l="l" t="t" r="r" b="b"/>
              <a:pathLst>
                <a:path w="1957070" h="848995">
                  <a:moveTo>
                    <a:pt x="424433" y="0"/>
                  </a:moveTo>
                  <a:lnTo>
                    <a:pt x="0" y="424433"/>
                  </a:lnTo>
                  <a:lnTo>
                    <a:pt x="424433" y="848867"/>
                  </a:lnTo>
                  <a:lnTo>
                    <a:pt x="424433" y="636650"/>
                  </a:lnTo>
                  <a:lnTo>
                    <a:pt x="1956815" y="636650"/>
                  </a:lnTo>
                  <a:lnTo>
                    <a:pt x="1956815" y="212216"/>
                  </a:lnTo>
                  <a:lnTo>
                    <a:pt x="424433" y="212216"/>
                  </a:lnTo>
                  <a:lnTo>
                    <a:pt x="424433" y="0"/>
                  </a:lnTo>
                  <a:close/>
                </a:path>
              </a:pathLst>
            </a:custGeom>
            <a:solidFill>
              <a:srgbClr val="FFE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1453" y="5028691"/>
              <a:ext cx="1969770" cy="862330"/>
            </a:xfrm>
            <a:custGeom>
              <a:avLst/>
              <a:gdLst/>
              <a:ahLst/>
              <a:cxnLst/>
              <a:rect l="l" t="t" r="r" b="b"/>
              <a:pathLst>
                <a:path w="1969770" h="862329">
                  <a:moveTo>
                    <a:pt x="431164" y="0"/>
                  </a:moveTo>
                  <a:lnTo>
                    <a:pt x="428625" y="507"/>
                  </a:lnTo>
                  <a:lnTo>
                    <a:pt x="0" y="429132"/>
                  </a:lnTo>
                  <a:lnTo>
                    <a:pt x="0" y="432942"/>
                  </a:lnTo>
                  <a:lnTo>
                    <a:pt x="426847" y="859777"/>
                  </a:lnTo>
                  <a:lnTo>
                    <a:pt x="428625" y="861529"/>
                  </a:lnTo>
                  <a:lnTo>
                    <a:pt x="431164" y="862050"/>
                  </a:lnTo>
                  <a:lnTo>
                    <a:pt x="435737" y="860158"/>
                  </a:lnTo>
                  <a:lnTo>
                    <a:pt x="437261" y="857935"/>
                  </a:lnTo>
                  <a:lnTo>
                    <a:pt x="437261" y="852525"/>
                  </a:lnTo>
                  <a:lnTo>
                    <a:pt x="429895" y="852525"/>
                  </a:lnTo>
                  <a:lnTo>
                    <a:pt x="8509" y="431037"/>
                  </a:lnTo>
                  <a:lnTo>
                    <a:pt x="429895" y="9524"/>
                  </a:lnTo>
                  <a:lnTo>
                    <a:pt x="437261" y="9524"/>
                  </a:lnTo>
                  <a:lnTo>
                    <a:pt x="437261" y="4190"/>
                  </a:lnTo>
                  <a:lnTo>
                    <a:pt x="435737" y="1904"/>
                  </a:lnTo>
                  <a:lnTo>
                    <a:pt x="433450" y="1015"/>
                  </a:lnTo>
                  <a:lnTo>
                    <a:pt x="431164" y="0"/>
                  </a:lnTo>
                  <a:close/>
                </a:path>
                <a:path w="1969770" h="862329">
                  <a:moveTo>
                    <a:pt x="437261" y="9524"/>
                  </a:moveTo>
                  <a:lnTo>
                    <a:pt x="429895" y="9524"/>
                  </a:lnTo>
                  <a:lnTo>
                    <a:pt x="429895" y="219455"/>
                  </a:lnTo>
                  <a:lnTo>
                    <a:pt x="430530" y="220090"/>
                  </a:lnTo>
                  <a:lnTo>
                    <a:pt x="1962277" y="220090"/>
                  </a:lnTo>
                  <a:lnTo>
                    <a:pt x="1962277" y="642035"/>
                  </a:lnTo>
                  <a:lnTo>
                    <a:pt x="430530" y="642035"/>
                  </a:lnTo>
                  <a:lnTo>
                    <a:pt x="429895" y="642581"/>
                  </a:lnTo>
                  <a:lnTo>
                    <a:pt x="429895" y="852525"/>
                  </a:lnTo>
                  <a:lnTo>
                    <a:pt x="437261" y="852525"/>
                  </a:lnTo>
                  <a:lnTo>
                    <a:pt x="437261" y="649350"/>
                  </a:lnTo>
                  <a:lnTo>
                    <a:pt x="1966976" y="649350"/>
                  </a:lnTo>
                  <a:lnTo>
                    <a:pt x="1969643" y="646620"/>
                  </a:lnTo>
                  <a:lnTo>
                    <a:pt x="1969643" y="215391"/>
                  </a:lnTo>
                  <a:lnTo>
                    <a:pt x="1966976" y="212724"/>
                  </a:lnTo>
                  <a:lnTo>
                    <a:pt x="437261" y="212724"/>
                  </a:lnTo>
                  <a:lnTo>
                    <a:pt x="437261" y="9524"/>
                  </a:lnTo>
                  <a:close/>
                </a:path>
                <a:path w="1969770" h="862329">
                  <a:moveTo>
                    <a:pt x="427482" y="15493"/>
                  </a:moveTo>
                  <a:lnTo>
                    <a:pt x="11937" y="431037"/>
                  </a:lnTo>
                  <a:lnTo>
                    <a:pt x="427482" y="846645"/>
                  </a:lnTo>
                  <a:lnTo>
                    <a:pt x="427482" y="840752"/>
                  </a:lnTo>
                  <a:lnTo>
                    <a:pt x="425069" y="840752"/>
                  </a:lnTo>
                  <a:lnTo>
                    <a:pt x="15367" y="431037"/>
                  </a:lnTo>
                  <a:lnTo>
                    <a:pt x="425069" y="21335"/>
                  </a:lnTo>
                  <a:lnTo>
                    <a:pt x="427482" y="21335"/>
                  </a:lnTo>
                  <a:lnTo>
                    <a:pt x="427482" y="15493"/>
                  </a:lnTo>
                  <a:close/>
                </a:path>
                <a:path w="1969770" h="862329">
                  <a:moveTo>
                    <a:pt x="427482" y="21335"/>
                  </a:moveTo>
                  <a:lnTo>
                    <a:pt x="425069" y="21335"/>
                  </a:lnTo>
                  <a:lnTo>
                    <a:pt x="425069" y="222249"/>
                  </a:lnTo>
                  <a:lnTo>
                    <a:pt x="427736" y="224916"/>
                  </a:lnTo>
                  <a:lnTo>
                    <a:pt x="1957451" y="224916"/>
                  </a:lnTo>
                  <a:lnTo>
                    <a:pt x="1957451" y="637158"/>
                  </a:lnTo>
                  <a:lnTo>
                    <a:pt x="427736" y="637158"/>
                  </a:lnTo>
                  <a:lnTo>
                    <a:pt x="425069" y="639889"/>
                  </a:lnTo>
                  <a:lnTo>
                    <a:pt x="425069" y="840752"/>
                  </a:lnTo>
                  <a:lnTo>
                    <a:pt x="427482" y="840752"/>
                  </a:lnTo>
                  <a:lnTo>
                    <a:pt x="427482" y="641235"/>
                  </a:lnTo>
                  <a:lnTo>
                    <a:pt x="429133" y="639597"/>
                  </a:lnTo>
                  <a:lnTo>
                    <a:pt x="1959864" y="639597"/>
                  </a:lnTo>
                  <a:lnTo>
                    <a:pt x="1959864" y="222503"/>
                  </a:lnTo>
                  <a:lnTo>
                    <a:pt x="429133" y="222503"/>
                  </a:lnTo>
                  <a:lnTo>
                    <a:pt x="427482" y="220852"/>
                  </a:lnTo>
                  <a:lnTo>
                    <a:pt x="427482" y="2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01465" y="5329554"/>
            <a:ext cx="1483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latin typeface="Trebuchet MS"/>
                <a:cs typeface="Trebuchet MS"/>
              </a:rPr>
              <a:t>Reverse</a:t>
            </a:r>
            <a:r>
              <a:rPr sz="1400" b="1" spc="-275" dirty="0">
                <a:latin typeface="Trebuchet MS"/>
                <a:cs typeface="Trebuchet MS"/>
              </a:rPr>
              <a:t> </a:t>
            </a:r>
            <a:r>
              <a:rPr sz="1400" b="1" spc="-35" dirty="0">
                <a:latin typeface="Trebuchet MS"/>
                <a:cs typeface="Trebuchet MS"/>
              </a:rPr>
              <a:t>Geocoding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163" y="486155"/>
            <a:ext cx="5654040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7612" y="1712023"/>
            <a:ext cx="4978400" cy="13982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465"/>
              </a:spcBef>
              <a:buClr>
                <a:srgbClr val="EFAC00"/>
              </a:buClr>
              <a:buSzPct val="80000"/>
              <a:buFont typeface="Wingdings"/>
              <a:buChar char=""/>
              <a:tabLst>
                <a:tab pos="362585" algn="l"/>
                <a:tab pos="363220" algn="l"/>
              </a:tabLst>
            </a:pPr>
            <a:r>
              <a:rPr sz="1500" spc="-60" dirty="0">
                <a:latin typeface="Arial"/>
                <a:cs typeface="Arial"/>
              </a:rPr>
              <a:t>Geocoding </a:t>
            </a:r>
            <a:r>
              <a:rPr sz="1500" spc="-25" dirty="0">
                <a:latin typeface="Arial"/>
                <a:cs typeface="Arial"/>
              </a:rPr>
              <a:t>allow </a:t>
            </a:r>
            <a:r>
              <a:rPr sz="1500" spc="-30" dirty="0">
                <a:latin typeface="Arial"/>
                <a:cs typeface="Arial"/>
              </a:rPr>
              <a:t>operational </a:t>
            </a:r>
            <a:r>
              <a:rPr sz="1500" spc="-40" dirty="0">
                <a:latin typeface="Arial"/>
                <a:cs typeface="Arial"/>
              </a:rPr>
              <a:t>spatial </a:t>
            </a:r>
            <a:r>
              <a:rPr sz="1500" spc="-65" dirty="0">
                <a:latin typeface="Arial"/>
                <a:cs typeface="Arial"/>
              </a:rPr>
              <a:t>decisions </a:t>
            </a:r>
            <a:r>
              <a:rPr sz="1500" spc="30" dirty="0">
                <a:latin typeface="Arial"/>
                <a:cs typeface="Arial"/>
              </a:rPr>
              <a:t>to</a:t>
            </a:r>
            <a:r>
              <a:rPr sz="1500" spc="-204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be </a:t>
            </a:r>
            <a:r>
              <a:rPr sz="1500" spc="-50" dirty="0">
                <a:latin typeface="Arial"/>
                <a:cs typeface="Arial"/>
              </a:rPr>
              <a:t>made:</a:t>
            </a:r>
            <a:endParaRPr sz="1500">
              <a:latin typeface="Arial"/>
              <a:cs typeface="Arial"/>
            </a:endParaRPr>
          </a:p>
          <a:p>
            <a:pPr marL="625475" lvl="1" indent="-275590">
              <a:lnSpc>
                <a:spcPct val="100000"/>
              </a:lnSpc>
              <a:spcBef>
                <a:spcPts val="360"/>
              </a:spcBef>
              <a:buClr>
                <a:srgbClr val="5FB5CC"/>
              </a:buClr>
              <a:buSzPct val="90000"/>
              <a:buFont typeface="Wingdings"/>
              <a:buChar char=""/>
              <a:tabLst>
                <a:tab pos="626110" algn="l"/>
              </a:tabLst>
            </a:pPr>
            <a:r>
              <a:rPr sz="1500" spc="-65" dirty="0">
                <a:latin typeface="Arial"/>
                <a:cs typeface="Arial"/>
              </a:rPr>
              <a:t>Where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is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the</a:t>
            </a:r>
            <a:r>
              <a:rPr sz="1500" spc="-170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Customer?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Nearest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to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which</a:t>
            </a:r>
            <a:r>
              <a:rPr sz="1500" spc="-170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Cell</a:t>
            </a:r>
            <a:r>
              <a:rPr sz="1500" spc="-215" dirty="0">
                <a:latin typeface="Arial"/>
                <a:cs typeface="Arial"/>
              </a:rPr>
              <a:t> </a:t>
            </a:r>
            <a:r>
              <a:rPr sz="1500" spc="-90" dirty="0">
                <a:latin typeface="Arial"/>
                <a:cs typeface="Arial"/>
              </a:rPr>
              <a:t>Tower?</a:t>
            </a:r>
            <a:endParaRPr sz="1500">
              <a:latin typeface="Arial"/>
              <a:cs typeface="Arial"/>
            </a:endParaRPr>
          </a:p>
          <a:p>
            <a:pPr marL="625475" lvl="1" indent="-275590">
              <a:lnSpc>
                <a:spcPct val="100000"/>
              </a:lnSpc>
              <a:spcBef>
                <a:spcPts val="360"/>
              </a:spcBef>
              <a:buClr>
                <a:srgbClr val="5FB5CC"/>
              </a:buClr>
              <a:buSzPct val="90000"/>
              <a:buFont typeface="Wingdings"/>
              <a:buChar char=""/>
              <a:tabLst>
                <a:tab pos="626110" algn="l"/>
              </a:tabLst>
            </a:pPr>
            <a:r>
              <a:rPr sz="1500" spc="-35" dirty="0">
                <a:latin typeface="Arial"/>
                <a:cs typeface="Arial"/>
              </a:rPr>
              <a:t>What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is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this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point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inside/close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to?</a:t>
            </a:r>
            <a:endParaRPr sz="1500">
              <a:latin typeface="Arial"/>
              <a:cs typeface="Arial"/>
            </a:endParaRPr>
          </a:p>
          <a:p>
            <a:pPr marL="625475" lvl="1" indent="-275590">
              <a:lnSpc>
                <a:spcPct val="100000"/>
              </a:lnSpc>
              <a:spcBef>
                <a:spcPts val="360"/>
              </a:spcBef>
              <a:buClr>
                <a:srgbClr val="5FB5CC"/>
              </a:buClr>
              <a:buSzPct val="90000"/>
              <a:buFont typeface="Wingdings"/>
              <a:buChar char=""/>
              <a:tabLst>
                <a:tab pos="626110" algn="l"/>
              </a:tabLst>
            </a:pPr>
            <a:r>
              <a:rPr sz="1500" spc="-35" dirty="0">
                <a:latin typeface="Arial"/>
                <a:cs typeface="Arial"/>
              </a:rPr>
              <a:t>What </a:t>
            </a:r>
            <a:r>
              <a:rPr sz="1500" spc="-65" dirty="0">
                <a:latin typeface="Arial"/>
                <a:cs typeface="Arial"/>
              </a:rPr>
              <a:t>is </a:t>
            </a:r>
            <a:r>
              <a:rPr sz="1500" spc="-10" dirty="0">
                <a:latin typeface="Arial"/>
                <a:cs typeface="Arial"/>
              </a:rPr>
              <a:t>the</a:t>
            </a:r>
            <a:r>
              <a:rPr sz="1500" spc="-245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value/Risk/Danger?</a:t>
            </a:r>
            <a:endParaRPr sz="1500">
              <a:latin typeface="Arial"/>
              <a:cs typeface="Arial"/>
            </a:endParaRPr>
          </a:p>
          <a:p>
            <a:pPr marL="625475" lvl="1" indent="-275590">
              <a:lnSpc>
                <a:spcPct val="100000"/>
              </a:lnSpc>
              <a:spcBef>
                <a:spcPts val="360"/>
              </a:spcBef>
              <a:buClr>
                <a:srgbClr val="5FB5CC"/>
              </a:buClr>
              <a:buSzPct val="90000"/>
              <a:buFont typeface="Wingdings"/>
              <a:buChar char=""/>
              <a:tabLst>
                <a:tab pos="626110" algn="l"/>
              </a:tabLst>
            </a:pPr>
            <a:r>
              <a:rPr sz="1500" spc="-55" dirty="0">
                <a:latin typeface="Arial"/>
                <a:cs typeface="Arial"/>
              </a:rPr>
              <a:t>Delivers</a:t>
            </a:r>
            <a:r>
              <a:rPr sz="1500" spc="-180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Answers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to</a:t>
            </a:r>
            <a:r>
              <a:rPr sz="1500" spc="-175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Critical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95" dirty="0">
                <a:latin typeface="Arial"/>
                <a:cs typeface="Arial"/>
              </a:rPr>
              <a:t>Business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needs.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612" y="4411214"/>
            <a:ext cx="5335905" cy="8026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55"/>
              </a:spcBef>
              <a:buClr>
                <a:srgbClr val="EFAC00"/>
              </a:buClr>
              <a:buSzPct val="80000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1500" spc="-75" dirty="0">
                <a:latin typeface="Arial"/>
                <a:cs typeface="Arial"/>
              </a:rPr>
              <a:t>Facebook </a:t>
            </a:r>
            <a:r>
              <a:rPr sz="1500" spc="-90" dirty="0">
                <a:latin typeface="Arial"/>
                <a:cs typeface="Arial"/>
              </a:rPr>
              <a:t>Check</a:t>
            </a:r>
            <a:r>
              <a:rPr sz="1500" spc="-225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In:</a:t>
            </a:r>
            <a:endParaRPr sz="1500">
              <a:latin typeface="Arial"/>
              <a:cs typeface="Arial"/>
            </a:endParaRPr>
          </a:p>
          <a:p>
            <a:pPr marL="625475" lvl="1" indent="-275590">
              <a:lnSpc>
                <a:spcPct val="100000"/>
              </a:lnSpc>
              <a:spcBef>
                <a:spcPts val="360"/>
              </a:spcBef>
              <a:buClr>
                <a:srgbClr val="5FB5CC"/>
              </a:buClr>
              <a:buSzPct val="90000"/>
              <a:buFont typeface="Wingdings"/>
              <a:buChar char=""/>
              <a:tabLst>
                <a:tab pos="626110" algn="l"/>
              </a:tabLst>
            </a:pPr>
            <a:r>
              <a:rPr sz="1500" spc="-75" dirty="0">
                <a:latin typeface="Arial"/>
                <a:cs typeface="Arial"/>
              </a:rPr>
              <a:t>Facebook</a:t>
            </a:r>
            <a:r>
              <a:rPr sz="1500" spc="-180" dirty="0">
                <a:latin typeface="Arial"/>
                <a:cs typeface="Arial"/>
              </a:rPr>
              <a:t> </a:t>
            </a:r>
            <a:r>
              <a:rPr sz="1500" spc="-120" dirty="0">
                <a:latin typeface="Arial"/>
                <a:cs typeface="Arial"/>
              </a:rPr>
              <a:t>Can </a:t>
            </a:r>
            <a:r>
              <a:rPr sz="1500" spc="-95" dirty="0">
                <a:latin typeface="Arial"/>
                <a:cs typeface="Arial"/>
              </a:rPr>
              <a:t>use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reverse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geocoding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to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auto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populate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place</a:t>
            </a:r>
            <a:endParaRPr sz="15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5"/>
              </a:spcBef>
            </a:pPr>
            <a:r>
              <a:rPr sz="1500" spc="-80" dirty="0">
                <a:latin typeface="Arial"/>
                <a:cs typeface="Arial"/>
              </a:rPr>
              <a:t>address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field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during</a:t>
            </a:r>
            <a:r>
              <a:rPr sz="1500" spc="-180" dirty="0">
                <a:latin typeface="Arial"/>
                <a:cs typeface="Arial"/>
              </a:rPr>
              <a:t> </a:t>
            </a:r>
            <a:r>
              <a:rPr sz="1500" spc="-90" dirty="0">
                <a:latin typeface="Arial"/>
                <a:cs typeface="Arial"/>
              </a:rPr>
              <a:t>Check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In.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837631"/>
            <a:ext cx="46659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  <a:buClr>
                <a:srgbClr val="5FB5CC"/>
              </a:buClr>
              <a:buSzPct val="90000"/>
              <a:buFont typeface="Wingdings"/>
              <a:buChar char=""/>
              <a:tabLst>
                <a:tab pos="287655" algn="l"/>
              </a:tabLst>
            </a:pPr>
            <a:r>
              <a:rPr sz="1500" spc="-50" dirty="0">
                <a:latin typeface="Arial"/>
                <a:cs typeface="Arial"/>
              </a:rPr>
              <a:t>Pictures,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Status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updates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and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other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timeline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events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have  </a:t>
            </a:r>
            <a:r>
              <a:rPr sz="1500" spc="-25" dirty="0">
                <a:latin typeface="Arial"/>
                <a:cs typeface="Arial"/>
              </a:rPr>
              <a:t>location </a:t>
            </a:r>
            <a:r>
              <a:rPr sz="1500" spc="-50" dirty="0">
                <a:latin typeface="Arial"/>
                <a:cs typeface="Arial"/>
              </a:rPr>
              <a:t>tags</a:t>
            </a:r>
            <a:r>
              <a:rPr sz="1500" spc="-18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available.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0800" y="3907535"/>
            <a:ext cx="2136761" cy="2145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548" y="5301996"/>
            <a:ext cx="4965192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9151" y="3364991"/>
            <a:ext cx="1257300" cy="239395"/>
          </a:xfrm>
          <a:custGeom>
            <a:avLst/>
            <a:gdLst/>
            <a:ahLst/>
            <a:cxnLst/>
            <a:rect l="l" t="t" r="r" b="b"/>
            <a:pathLst>
              <a:path w="1257300" h="239395">
                <a:moveTo>
                  <a:pt x="1254633" y="0"/>
                </a:moveTo>
                <a:lnTo>
                  <a:pt x="2667" y="0"/>
                </a:lnTo>
                <a:lnTo>
                  <a:pt x="0" y="2667"/>
                </a:lnTo>
                <a:lnTo>
                  <a:pt x="0" y="236474"/>
                </a:lnTo>
                <a:lnTo>
                  <a:pt x="2667" y="239268"/>
                </a:lnTo>
                <a:lnTo>
                  <a:pt x="1254633" y="239268"/>
                </a:lnTo>
                <a:lnTo>
                  <a:pt x="1257300" y="236474"/>
                </a:lnTo>
                <a:lnTo>
                  <a:pt x="1257300" y="231902"/>
                </a:lnTo>
                <a:lnTo>
                  <a:pt x="7366" y="231902"/>
                </a:lnTo>
                <a:lnTo>
                  <a:pt x="7366" y="7366"/>
                </a:lnTo>
                <a:lnTo>
                  <a:pt x="1257300" y="7366"/>
                </a:lnTo>
                <a:lnTo>
                  <a:pt x="1257300" y="2667"/>
                </a:lnTo>
                <a:lnTo>
                  <a:pt x="1254633" y="0"/>
                </a:lnTo>
                <a:close/>
              </a:path>
              <a:path w="1257300" h="239395">
                <a:moveTo>
                  <a:pt x="1257300" y="7366"/>
                </a:moveTo>
                <a:lnTo>
                  <a:pt x="1249934" y="7366"/>
                </a:lnTo>
                <a:lnTo>
                  <a:pt x="1249934" y="231902"/>
                </a:lnTo>
                <a:lnTo>
                  <a:pt x="1257300" y="231902"/>
                </a:lnTo>
                <a:lnTo>
                  <a:pt x="1257300" y="7366"/>
                </a:lnTo>
                <a:close/>
              </a:path>
              <a:path w="1257300" h="239395">
                <a:moveTo>
                  <a:pt x="1247521" y="9779"/>
                </a:moveTo>
                <a:lnTo>
                  <a:pt x="9779" y="9779"/>
                </a:lnTo>
                <a:lnTo>
                  <a:pt x="9779" y="229488"/>
                </a:lnTo>
                <a:lnTo>
                  <a:pt x="1247521" y="229488"/>
                </a:lnTo>
                <a:lnTo>
                  <a:pt x="1247521" y="227075"/>
                </a:lnTo>
                <a:lnTo>
                  <a:pt x="12192" y="227075"/>
                </a:lnTo>
                <a:lnTo>
                  <a:pt x="12192" y="12192"/>
                </a:lnTo>
                <a:lnTo>
                  <a:pt x="1247521" y="12192"/>
                </a:lnTo>
                <a:lnTo>
                  <a:pt x="1247521" y="9779"/>
                </a:lnTo>
                <a:close/>
              </a:path>
              <a:path w="1257300" h="239395">
                <a:moveTo>
                  <a:pt x="1247521" y="12192"/>
                </a:moveTo>
                <a:lnTo>
                  <a:pt x="1245108" y="12192"/>
                </a:lnTo>
                <a:lnTo>
                  <a:pt x="1245108" y="227075"/>
                </a:lnTo>
                <a:lnTo>
                  <a:pt x="1247521" y="227075"/>
                </a:lnTo>
                <a:lnTo>
                  <a:pt x="1247521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73527" y="3404107"/>
            <a:ext cx="82931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15" dirty="0">
                <a:latin typeface="Trebuchet MS"/>
                <a:cs typeface="Trebuchet MS"/>
              </a:rPr>
              <a:t>Spatial</a:t>
            </a:r>
            <a:r>
              <a:rPr sz="800" b="1" spc="-120" dirty="0">
                <a:latin typeface="Trebuchet MS"/>
                <a:cs typeface="Trebuchet MS"/>
              </a:rPr>
              <a:t> </a:t>
            </a:r>
            <a:r>
              <a:rPr sz="800" b="1" spc="-25" dirty="0">
                <a:latin typeface="Trebuchet MS"/>
                <a:cs typeface="Trebuchet MS"/>
              </a:rPr>
              <a:t>Processing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9995" y="3364991"/>
            <a:ext cx="1114425" cy="239395"/>
          </a:xfrm>
          <a:custGeom>
            <a:avLst/>
            <a:gdLst/>
            <a:ahLst/>
            <a:cxnLst/>
            <a:rect l="l" t="t" r="r" b="b"/>
            <a:pathLst>
              <a:path w="1114425" h="239395">
                <a:moveTo>
                  <a:pt x="1111377" y="0"/>
                </a:moveTo>
                <a:lnTo>
                  <a:pt x="2730" y="0"/>
                </a:lnTo>
                <a:lnTo>
                  <a:pt x="0" y="2667"/>
                </a:lnTo>
                <a:lnTo>
                  <a:pt x="0" y="236474"/>
                </a:lnTo>
                <a:lnTo>
                  <a:pt x="2730" y="239268"/>
                </a:lnTo>
                <a:lnTo>
                  <a:pt x="1111377" y="239268"/>
                </a:lnTo>
                <a:lnTo>
                  <a:pt x="1114044" y="236474"/>
                </a:lnTo>
                <a:lnTo>
                  <a:pt x="1114044" y="231902"/>
                </a:lnTo>
                <a:lnTo>
                  <a:pt x="7315" y="231902"/>
                </a:lnTo>
                <a:lnTo>
                  <a:pt x="7315" y="7366"/>
                </a:lnTo>
                <a:lnTo>
                  <a:pt x="1114044" y="7366"/>
                </a:lnTo>
                <a:lnTo>
                  <a:pt x="1114044" y="2667"/>
                </a:lnTo>
                <a:lnTo>
                  <a:pt x="1111377" y="0"/>
                </a:lnTo>
                <a:close/>
              </a:path>
              <a:path w="1114425" h="239395">
                <a:moveTo>
                  <a:pt x="1114044" y="7366"/>
                </a:moveTo>
                <a:lnTo>
                  <a:pt x="1106678" y="7366"/>
                </a:lnTo>
                <a:lnTo>
                  <a:pt x="1106678" y="231902"/>
                </a:lnTo>
                <a:lnTo>
                  <a:pt x="1114044" y="231902"/>
                </a:lnTo>
                <a:lnTo>
                  <a:pt x="1114044" y="7366"/>
                </a:lnTo>
                <a:close/>
              </a:path>
              <a:path w="1114425" h="239395">
                <a:moveTo>
                  <a:pt x="1104265" y="9779"/>
                </a:moveTo>
                <a:lnTo>
                  <a:pt x="9753" y="9779"/>
                </a:lnTo>
                <a:lnTo>
                  <a:pt x="9753" y="229488"/>
                </a:lnTo>
                <a:lnTo>
                  <a:pt x="1104265" y="229488"/>
                </a:lnTo>
                <a:lnTo>
                  <a:pt x="1104265" y="227075"/>
                </a:lnTo>
                <a:lnTo>
                  <a:pt x="12192" y="227075"/>
                </a:lnTo>
                <a:lnTo>
                  <a:pt x="12192" y="12192"/>
                </a:lnTo>
                <a:lnTo>
                  <a:pt x="1104265" y="12192"/>
                </a:lnTo>
                <a:lnTo>
                  <a:pt x="1104265" y="9779"/>
                </a:lnTo>
                <a:close/>
              </a:path>
              <a:path w="1114425" h="239395">
                <a:moveTo>
                  <a:pt x="1104265" y="12192"/>
                </a:moveTo>
                <a:lnTo>
                  <a:pt x="1101852" y="12192"/>
                </a:lnTo>
                <a:lnTo>
                  <a:pt x="1101852" y="227075"/>
                </a:lnTo>
                <a:lnTo>
                  <a:pt x="1104265" y="227075"/>
                </a:lnTo>
                <a:lnTo>
                  <a:pt x="1104265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7031" y="3404107"/>
            <a:ext cx="4997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30" dirty="0">
                <a:latin typeface="Trebuchet MS"/>
                <a:cs typeface="Trebuchet MS"/>
              </a:rPr>
              <a:t>G</a:t>
            </a:r>
            <a:r>
              <a:rPr sz="800" b="1" spc="-35" dirty="0">
                <a:latin typeface="Trebuchet MS"/>
                <a:cs typeface="Trebuchet MS"/>
              </a:rPr>
              <a:t>eoc</a:t>
            </a:r>
            <a:r>
              <a:rPr sz="800" b="1" spc="-15" dirty="0">
                <a:latin typeface="Trebuchet MS"/>
                <a:cs typeface="Trebuchet MS"/>
              </a:rPr>
              <a:t>o</a:t>
            </a:r>
            <a:r>
              <a:rPr sz="800" b="1" spc="-25" dirty="0">
                <a:latin typeface="Trebuchet MS"/>
                <a:cs typeface="Trebuchet MS"/>
              </a:rPr>
              <a:t>d</a:t>
            </a:r>
            <a:r>
              <a:rPr sz="800" b="1" spc="-40" dirty="0">
                <a:latin typeface="Trebuchet MS"/>
                <a:cs typeface="Trebuchet MS"/>
              </a:rPr>
              <a:t>i</a:t>
            </a:r>
            <a:r>
              <a:rPr sz="800" b="1" spc="5" dirty="0">
                <a:latin typeface="Trebuchet MS"/>
                <a:cs typeface="Trebuchet MS"/>
              </a:rPr>
              <a:t>ng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4548" y="3293236"/>
            <a:ext cx="4813300" cy="894715"/>
            <a:chOff x="574548" y="3293236"/>
            <a:chExt cx="4813300" cy="894715"/>
          </a:xfrm>
        </p:grpSpPr>
        <p:sp>
          <p:nvSpPr>
            <p:cNvPr id="13" name="object 13"/>
            <p:cNvSpPr/>
            <p:nvPr/>
          </p:nvSpPr>
          <p:spPr>
            <a:xfrm>
              <a:off x="574548" y="3909059"/>
              <a:ext cx="1533144" cy="275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2180" y="3912107"/>
              <a:ext cx="1414271" cy="2758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5551" y="3293236"/>
              <a:ext cx="1351915" cy="382905"/>
            </a:xfrm>
            <a:custGeom>
              <a:avLst/>
              <a:gdLst/>
              <a:ahLst/>
              <a:cxnLst/>
              <a:rect l="l" t="t" r="r" b="b"/>
              <a:pathLst>
                <a:path w="1351914" h="382904">
                  <a:moveTo>
                    <a:pt x="676401" y="0"/>
                  </a:moveTo>
                  <a:lnTo>
                    <a:pt x="675386" y="0"/>
                  </a:lnTo>
                  <a:lnTo>
                    <a:pt x="674243" y="380"/>
                  </a:lnTo>
                  <a:lnTo>
                    <a:pt x="4445" y="185547"/>
                  </a:lnTo>
                  <a:lnTo>
                    <a:pt x="1777" y="186182"/>
                  </a:lnTo>
                  <a:lnTo>
                    <a:pt x="0" y="188595"/>
                  </a:lnTo>
                  <a:lnTo>
                    <a:pt x="0" y="194183"/>
                  </a:lnTo>
                  <a:lnTo>
                    <a:pt x="1777" y="196596"/>
                  </a:lnTo>
                  <a:lnTo>
                    <a:pt x="4445" y="197230"/>
                  </a:lnTo>
                  <a:lnTo>
                    <a:pt x="674243" y="382396"/>
                  </a:lnTo>
                  <a:lnTo>
                    <a:pt x="675386" y="382777"/>
                  </a:lnTo>
                  <a:lnTo>
                    <a:pt x="676401" y="382777"/>
                  </a:lnTo>
                  <a:lnTo>
                    <a:pt x="677545" y="382396"/>
                  </a:lnTo>
                  <a:lnTo>
                    <a:pt x="703271" y="375285"/>
                  </a:lnTo>
                  <a:lnTo>
                    <a:pt x="675894" y="375285"/>
                  </a:lnTo>
                  <a:lnTo>
                    <a:pt x="31746" y="197230"/>
                  </a:lnTo>
                  <a:lnTo>
                    <a:pt x="7747" y="197230"/>
                  </a:lnTo>
                  <a:lnTo>
                    <a:pt x="7747" y="194945"/>
                  </a:lnTo>
                  <a:lnTo>
                    <a:pt x="7112" y="194945"/>
                  </a:lnTo>
                  <a:lnTo>
                    <a:pt x="7112" y="192532"/>
                  </a:lnTo>
                  <a:lnTo>
                    <a:pt x="6476" y="192532"/>
                  </a:lnTo>
                  <a:lnTo>
                    <a:pt x="6476" y="190246"/>
                  </a:lnTo>
                  <a:lnTo>
                    <a:pt x="7112" y="190246"/>
                  </a:lnTo>
                  <a:lnTo>
                    <a:pt x="7112" y="187833"/>
                  </a:lnTo>
                  <a:lnTo>
                    <a:pt x="7747" y="187833"/>
                  </a:lnTo>
                  <a:lnTo>
                    <a:pt x="7747" y="185547"/>
                  </a:lnTo>
                  <a:lnTo>
                    <a:pt x="31746" y="185547"/>
                  </a:lnTo>
                  <a:lnTo>
                    <a:pt x="675894" y="7492"/>
                  </a:lnTo>
                  <a:lnTo>
                    <a:pt x="703271" y="7492"/>
                  </a:lnTo>
                  <a:lnTo>
                    <a:pt x="677545" y="380"/>
                  </a:lnTo>
                  <a:lnTo>
                    <a:pt x="676401" y="0"/>
                  </a:lnTo>
                  <a:close/>
                </a:path>
                <a:path w="1351914" h="382904">
                  <a:moveTo>
                    <a:pt x="1332040" y="193914"/>
                  </a:moveTo>
                  <a:lnTo>
                    <a:pt x="675894" y="375285"/>
                  </a:lnTo>
                  <a:lnTo>
                    <a:pt x="703271" y="375285"/>
                  </a:lnTo>
                  <a:lnTo>
                    <a:pt x="1347343" y="197230"/>
                  </a:lnTo>
                  <a:lnTo>
                    <a:pt x="1344040" y="197230"/>
                  </a:lnTo>
                  <a:lnTo>
                    <a:pt x="1332040" y="193914"/>
                  </a:lnTo>
                  <a:close/>
                </a:path>
                <a:path w="1351914" h="382904">
                  <a:moveTo>
                    <a:pt x="28885" y="191389"/>
                  </a:moveTo>
                  <a:lnTo>
                    <a:pt x="24428" y="192620"/>
                  </a:lnTo>
                  <a:lnTo>
                    <a:pt x="675894" y="372744"/>
                  </a:lnTo>
                  <a:lnTo>
                    <a:pt x="685080" y="370205"/>
                  </a:lnTo>
                  <a:lnTo>
                    <a:pt x="675894" y="370205"/>
                  </a:lnTo>
                  <a:lnTo>
                    <a:pt x="28885" y="191389"/>
                  </a:lnTo>
                  <a:close/>
                </a:path>
                <a:path w="1351914" h="382904">
                  <a:moveTo>
                    <a:pt x="1322902" y="191389"/>
                  </a:moveTo>
                  <a:lnTo>
                    <a:pt x="675894" y="370205"/>
                  </a:lnTo>
                  <a:lnTo>
                    <a:pt x="685080" y="370205"/>
                  </a:lnTo>
                  <a:lnTo>
                    <a:pt x="1327359" y="192620"/>
                  </a:lnTo>
                  <a:lnTo>
                    <a:pt x="1322902" y="191389"/>
                  </a:lnTo>
                  <a:close/>
                </a:path>
                <a:path w="1351914" h="382904">
                  <a:moveTo>
                    <a:pt x="15293" y="192682"/>
                  </a:moveTo>
                  <a:lnTo>
                    <a:pt x="7747" y="194769"/>
                  </a:lnTo>
                  <a:lnTo>
                    <a:pt x="7747" y="197230"/>
                  </a:lnTo>
                  <a:lnTo>
                    <a:pt x="19747" y="193914"/>
                  </a:lnTo>
                  <a:lnTo>
                    <a:pt x="15293" y="192682"/>
                  </a:lnTo>
                  <a:close/>
                </a:path>
                <a:path w="1351914" h="382904">
                  <a:moveTo>
                    <a:pt x="19747" y="193914"/>
                  </a:moveTo>
                  <a:lnTo>
                    <a:pt x="7747" y="197230"/>
                  </a:lnTo>
                  <a:lnTo>
                    <a:pt x="31746" y="197230"/>
                  </a:lnTo>
                  <a:lnTo>
                    <a:pt x="19747" y="193914"/>
                  </a:lnTo>
                  <a:close/>
                </a:path>
                <a:path w="1351914" h="382904">
                  <a:moveTo>
                    <a:pt x="1336494" y="192682"/>
                  </a:moveTo>
                  <a:lnTo>
                    <a:pt x="1332040" y="193914"/>
                  </a:lnTo>
                  <a:lnTo>
                    <a:pt x="1344040" y="197230"/>
                  </a:lnTo>
                  <a:lnTo>
                    <a:pt x="1344040" y="194769"/>
                  </a:lnTo>
                  <a:lnTo>
                    <a:pt x="1336494" y="192682"/>
                  </a:lnTo>
                  <a:close/>
                </a:path>
                <a:path w="1351914" h="382904">
                  <a:moveTo>
                    <a:pt x="1344040" y="194769"/>
                  </a:moveTo>
                  <a:lnTo>
                    <a:pt x="1344040" y="197230"/>
                  </a:lnTo>
                  <a:lnTo>
                    <a:pt x="1347343" y="197230"/>
                  </a:lnTo>
                  <a:lnTo>
                    <a:pt x="1350010" y="196596"/>
                  </a:lnTo>
                  <a:lnTo>
                    <a:pt x="1351226" y="194945"/>
                  </a:lnTo>
                  <a:lnTo>
                    <a:pt x="1344676" y="194945"/>
                  </a:lnTo>
                  <a:lnTo>
                    <a:pt x="1344040" y="194769"/>
                  </a:lnTo>
                  <a:close/>
                </a:path>
                <a:path w="1351914" h="382904">
                  <a:moveTo>
                    <a:pt x="7747" y="194769"/>
                  </a:moveTo>
                  <a:lnTo>
                    <a:pt x="7112" y="194945"/>
                  </a:lnTo>
                  <a:lnTo>
                    <a:pt x="7747" y="194945"/>
                  </a:lnTo>
                  <a:lnTo>
                    <a:pt x="7747" y="194769"/>
                  </a:lnTo>
                  <a:close/>
                </a:path>
                <a:path w="1351914" h="382904">
                  <a:moveTo>
                    <a:pt x="1344676" y="192356"/>
                  </a:moveTo>
                  <a:lnTo>
                    <a:pt x="1344676" y="194945"/>
                  </a:lnTo>
                  <a:lnTo>
                    <a:pt x="1351226" y="194945"/>
                  </a:lnTo>
                  <a:lnTo>
                    <a:pt x="1351788" y="194183"/>
                  </a:lnTo>
                  <a:lnTo>
                    <a:pt x="1351788" y="192532"/>
                  </a:lnTo>
                  <a:lnTo>
                    <a:pt x="1345311" y="192532"/>
                  </a:lnTo>
                  <a:lnTo>
                    <a:pt x="1344676" y="192356"/>
                  </a:lnTo>
                  <a:close/>
                </a:path>
                <a:path w="1351914" h="382904">
                  <a:moveTo>
                    <a:pt x="10612" y="191389"/>
                  </a:moveTo>
                  <a:lnTo>
                    <a:pt x="7747" y="192180"/>
                  </a:lnTo>
                  <a:lnTo>
                    <a:pt x="7747" y="194769"/>
                  </a:lnTo>
                  <a:lnTo>
                    <a:pt x="15293" y="192682"/>
                  </a:lnTo>
                  <a:lnTo>
                    <a:pt x="10612" y="191389"/>
                  </a:lnTo>
                  <a:close/>
                </a:path>
                <a:path w="1351914" h="382904">
                  <a:moveTo>
                    <a:pt x="1341175" y="191389"/>
                  </a:moveTo>
                  <a:lnTo>
                    <a:pt x="1336494" y="192682"/>
                  </a:lnTo>
                  <a:lnTo>
                    <a:pt x="1344040" y="194769"/>
                  </a:lnTo>
                  <a:lnTo>
                    <a:pt x="1344040" y="192180"/>
                  </a:lnTo>
                  <a:lnTo>
                    <a:pt x="1341175" y="191389"/>
                  </a:lnTo>
                  <a:close/>
                </a:path>
                <a:path w="1351914" h="382904">
                  <a:moveTo>
                    <a:pt x="19973" y="191389"/>
                  </a:moveTo>
                  <a:lnTo>
                    <a:pt x="15293" y="192682"/>
                  </a:lnTo>
                  <a:lnTo>
                    <a:pt x="19747" y="193914"/>
                  </a:lnTo>
                  <a:lnTo>
                    <a:pt x="24428" y="192620"/>
                  </a:lnTo>
                  <a:lnTo>
                    <a:pt x="19973" y="191389"/>
                  </a:lnTo>
                  <a:close/>
                </a:path>
                <a:path w="1351914" h="382904">
                  <a:moveTo>
                    <a:pt x="1331814" y="191389"/>
                  </a:moveTo>
                  <a:lnTo>
                    <a:pt x="1327359" y="192620"/>
                  </a:lnTo>
                  <a:lnTo>
                    <a:pt x="1332040" y="193914"/>
                  </a:lnTo>
                  <a:lnTo>
                    <a:pt x="1336494" y="192682"/>
                  </a:lnTo>
                  <a:lnTo>
                    <a:pt x="1331814" y="191389"/>
                  </a:lnTo>
                  <a:close/>
                </a:path>
                <a:path w="1351914" h="382904">
                  <a:moveTo>
                    <a:pt x="24428" y="190157"/>
                  </a:moveTo>
                  <a:lnTo>
                    <a:pt x="19973" y="191389"/>
                  </a:lnTo>
                  <a:lnTo>
                    <a:pt x="24428" y="192620"/>
                  </a:lnTo>
                  <a:lnTo>
                    <a:pt x="28885" y="191389"/>
                  </a:lnTo>
                  <a:lnTo>
                    <a:pt x="24428" y="190157"/>
                  </a:lnTo>
                  <a:close/>
                </a:path>
                <a:path w="1351914" h="382904">
                  <a:moveTo>
                    <a:pt x="1327359" y="190157"/>
                  </a:moveTo>
                  <a:lnTo>
                    <a:pt x="1322902" y="191389"/>
                  </a:lnTo>
                  <a:lnTo>
                    <a:pt x="1327359" y="192620"/>
                  </a:lnTo>
                  <a:lnTo>
                    <a:pt x="1331814" y="191389"/>
                  </a:lnTo>
                  <a:lnTo>
                    <a:pt x="1327359" y="190157"/>
                  </a:lnTo>
                  <a:close/>
                </a:path>
                <a:path w="1351914" h="382904">
                  <a:moveTo>
                    <a:pt x="6476" y="190246"/>
                  </a:moveTo>
                  <a:lnTo>
                    <a:pt x="6476" y="192532"/>
                  </a:lnTo>
                  <a:lnTo>
                    <a:pt x="7112" y="192356"/>
                  </a:lnTo>
                  <a:lnTo>
                    <a:pt x="7112" y="190421"/>
                  </a:lnTo>
                  <a:lnTo>
                    <a:pt x="6476" y="190246"/>
                  </a:lnTo>
                  <a:close/>
                </a:path>
                <a:path w="1351914" h="382904">
                  <a:moveTo>
                    <a:pt x="7112" y="192356"/>
                  </a:moveTo>
                  <a:lnTo>
                    <a:pt x="6476" y="192532"/>
                  </a:lnTo>
                  <a:lnTo>
                    <a:pt x="7112" y="192532"/>
                  </a:lnTo>
                  <a:lnTo>
                    <a:pt x="7112" y="192356"/>
                  </a:lnTo>
                  <a:close/>
                </a:path>
                <a:path w="1351914" h="382904">
                  <a:moveTo>
                    <a:pt x="1345311" y="190246"/>
                  </a:moveTo>
                  <a:lnTo>
                    <a:pt x="1344676" y="190421"/>
                  </a:lnTo>
                  <a:lnTo>
                    <a:pt x="1344676" y="192356"/>
                  </a:lnTo>
                  <a:lnTo>
                    <a:pt x="1345311" y="192532"/>
                  </a:lnTo>
                  <a:lnTo>
                    <a:pt x="1345311" y="190246"/>
                  </a:lnTo>
                  <a:close/>
                </a:path>
                <a:path w="1351914" h="382904">
                  <a:moveTo>
                    <a:pt x="1351788" y="190246"/>
                  </a:moveTo>
                  <a:lnTo>
                    <a:pt x="1345311" y="190246"/>
                  </a:lnTo>
                  <a:lnTo>
                    <a:pt x="1345311" y="192532"/>
                  </a:lnTo>
                  <a:lnTo>
                    <a:pt x="1351788" y="192532"/>
                  </a:lnTo>
                  <a:lnTo>
                    <a:pt x="1351788" y="190246"/>
                  </a:lnTo>
                  <a:close/>
                </a:path>
                <a:path w="1351914" h="382904">
                  <a:moveTo>
                    <a:pt x="7112" y="190421"/>
                  </a:moveTo>
                  <a:lnTo>
                    <a:pt x="7112" y="192356"/>
                  </a:lnTo>
                  <a:lnTo>
                    <a:pt x="7747" y="192180"/>
                  </a:lnTo>
                  <a:lnTo>
                    <a:pt x="7747" y="190597"/>
                  </a:lnTo>
                  <a:lnTo>
                    <a:pt x="7112" y="190421"/>
                  </a:lnTo>
                  <a:close/>
                </a:path>
                <a:path w="1351914" h="382904">
                  <a:moveTo>
                    <a:pt x="1344676" y="190421"/>
                  </a:moveTo>
                  <a:lnTo>
                    <a:pt x="1344040" y="190597"/>
                  </a:lnTo>
                  <a:lnTo>
                    <a:pt x="1344040" y="192180"/>
                  </a:lnTo>
                  <a:lnTo>
                    <a:pt x="1344676" y="192356"/>
                  </a:lnTo>
                  <a:lnTo>
                    <a:pt x="1344676" y="190421"/>
                  </a:lnTo>
                  <a:close/>
                </a:path>
                <a:path w="1351914" h="382904">
                  <a:moveTo>
                    <a:pt x="7747" y="190597"/>
                  </a:moveTo>
                  <a:lnTo>
                    <a:pt x="7747" y="192180"/>
                  </a:lnTo>
                  <a:lnTo>
                    <a:pt x="10612" y="191389"/>
                  </a:lnTo>
                  <a:lnTo>
                    <a:pt x="7747" y="190597"/>
                  </a:lnTo>
                  <a:close/>
                </a:path>
                <a:path w="1351914" h="382904">
                  <a:moveTo>
                    <a:pt x="1344040" y="190597"/>
                  </a:moveTo>
                  <a:lnTo>
                    <a:pt x="1341175" y="191389"/>
                  </a:lnTo>
                  <a:lnTo>
                    <a:pt x="1344040" y="192180"/>
                  </a:lnTo>
                  <a:lnTo>
                    <a:pt x="1344040" y="190597"/>
                  </a:lnTo>
                  <a:close/>
                </a:path>
                <a:path w="1351914" h="382904">
                  <a:moveTo>
                    <a:pt x="7747" y="188008"/>
                  </a:moveTo>
                  <a:lnTo>
                    <a:pt x="7747" y="190597"/>
                  </a:lnTo>
                  <a:lnTo>
                    <a:pt x="10612" y="191389"/>
                  </a:lnTo>
                  <a:lnTo>
                    <a:pt x="15293" y="190095"/>
                  </a:lnTo>
                  <a:lnTo>
                    <a:pt x="7747" y="188008"/>
                  </a:lnTo>
                  <a:close/>
                </a:path>
                <a:path w="1351914" h="382904">
                  <a:moveTo>
                    <a:pt x="19747" y="188863"/>
                  </a:moveTo>
                  <a:lnTo>
                    <a:pt x="15293" y="190095"/>
                  </a:lnTo>
                  <a:lnTo>
                    <a:pt x="19973" y="191389"/>
                  </a:lnTo>
                  <a:lnTo>
                    <a:pt x="24428" y="190157"/>
                  </a:lnTo>
                  <a:lnTo>
                    <a:pt x="19747" y="188863"/>
                  </a:lnTo>
                  <a:close/>
                </a:path>
                <a:path w="1351914" h="382904">
                  <a:moveTo>
                    <a:pt x="675894" y="10033"/>
                  </a:moveTo>
                  <a:lnTo>
                    <a:pt x="24428" y="190157"/>
                  </a:lnTo>
                  <a:lnTo>
                    <a:pt x="28885" y="191389"/>
                  </a:lnTo>
                  <a:lnTo>
                    <a:pt x="675894" y="12573"/>
                  </a:lnTo>
                  <a:lnTo>
                    <a:pt x="685080" y="12573"/>
                  </a:lnTo>
                  <a:lnTo>
                    <a:pt x="675894" y="10033"/>
                  </a:lnTo>
                  <a:close/>
                </a:path>
                <a:path w="1351914" h="382904">
                  <a:moveTo>
                    <a:pt x="685080" y="12573"/>
                  </a:moveTo>
                  <a:lnTo>
                    <a:pt x="675894" y="12573"/>
                  </a:lnTo>
                  <a:lnTo>
                    <a:pt x="1322902" y="191389"/>
                  </a:lnTo>
                  <a:lnTo>
                    <a:pt x="1327359" y="190157"/>
                  </a:lnTo>
                  <a:lnTo>
                    <a:pt x="685080" y="12573"/>
                  </a:lnTo>
                  <a:close/>
                </a:path>
                <a:path w="1351914" h="382904">
                  <a:moveTo>
                    <a:pt x="1332040" y="188863"/>
                  </a:moveTo>
                  <a:lnTo>
                    <a:pt x="1327359" y="190157"/>
                  </a:lnTo>
                  <a:lnTo>
                    <a:pt x="1331814" y="191389"/>
                  </a:lnTo>
                  <a:lnTo>
                    <a:pt x="1336494" y="190095"/>
                  </a:lnTo>
                  <a:lnTo>
                    <a:pt x="1332040" y="188863"/>
                  </a:lnTo>
                  <a:close/>
                </a:path>
                <a:path w="1351914" h="382904">
                  <a:moveTo>
                    <a:pt x="1344040" y="188008"/>
                  </a:moveTo>
                  <a:lnTo>
                    <a:pt x="1336494" y="190095"/>
                  </a:lnTo>
                  <a:lnTo>
                    <a:pt x="1341175" y="191389"/>
                  </a:lnTo>
                  <a:lnTo>
                    <a:pt x="1344040" y="190597"/>
                  </a:lnTo>
                  <a:lnTo>
                    <a:pt x="1344040" y="188008"/>
                  </a:lnTo>
                  <a:close/>
                </a:path>
                <a:path w="1351914" h="382904">
                  <a:moveTo>
                    <a:pt x="7112" y="190246"/>
                  </a:moveTo>
                  <a:lnTo>
                    <a:pt x="6476" y="190246"/>
                  </a:lnTo>
                  <a:lnTo>
                    <a:pt x="7112" y="190421"/>
                  </a:lnTo>
                  <a:lnTo>
                    <a:pt x="7112" y="190246"/>
                  </a:lnTo>
                  <a:close/>
                </a:path>
                <a:path w="1351914" h="382904">
                  <a:moveTo>
                    <a:pt x="1351226" y="187833"/>
                  </a:moveTo>
                  <a:lnTo>
                    <a:pt x="1344676" y="187833"/>
                  </a:lnTo>
                  <a:lnTo>
                    <a:pt x="1344676" y="190421"/>
                  </a:lnTo>
                  <a:lnTo>
                    <a:pt x="1345311" y="190246"/>
                  </a:lnTo>
                  <a:lnTo>
                    <a:pt x="1351788" y="190246"/>
                  </a:lnTo>
                  <a:lnTo>
                    <a:pt x="1351788" y="188595"/>
                  </a:lnTo>
                  <a:lnTo>
                    <a:pt x="1351226" y="187833"/>
                  </a:lnTo>
                  <a:close/>
                </a:path>
                <a:path w="1351914" h="382904">
                  <a:moveTo>
                    <a:pt x="7747" y="185547"/>
                  </a:moveTo>
                  <a:lnTo>
                    <a:pt x="7747" y="188008"/>
                  </a:lnTo>
                  <a:lnTo>
                    <a:pt x="15293" y="190095"/>
                  </a:lnTo>
                  <a:lnTo>
                    <a:pt x="19747" y="188863"/>
                  </a:lnTo>
                  <a:lnTo>
                    <a:pt x="7747" y="185547"/>
                  </a:lnTo>
                  <a:close/>
                </a:path>
                <a:path w="1351914" h="382904">
                  <a:moveTo>
                    <a:pt x="1344040" y="185547"/>
                  </a:moveTo>
                  <a:lnTo>
                    <a:pt x="1332040" y="188863"/>
                  </a:lnTo>
                  <a:lnTo>
                    <a:pt x="1336494" y="190095"/>
                  </a:lnTo>
                  <a:lnTo>
                    <a:pt x="1344040" y="188008"/>
                  </a:lnTo>
                  <a:lnTo>
                    <a:pt x="1344040" y="185547"/>
                  </a:lnTo>
                  <a:close/>
                </a:path>
                <a:path w="1351914" h="382904">
                  <a:moveTo>
                    <a:pt x="31746" y="185547"/>
                  </a:moveTo>
                  <a:lnTo>
                    <a:pt x="7747" y="185547"/>
                  </a:lnTo>
                  <a:lnTo>
                    <a:pt x="19747" y="188863"/>
                  </a:lnTo>
                  <a:lnTo>
                    <a:pt x="31746" y="185547"/>
                  </a:lnTo>
                  <a:close/>
                </a:path>
                <a:path w="1351914" h="382904">
                  <a:moveTo>
                    <a:pt x="703271" y="7492"/>
                  </a:moveTo>
                  <a:lnTo>
                    <a:pt x="675894" y="7492"/>
                  </a:lnTo>
                  <a:lnTo>
                    <a:pt x="1332040" y="188863"/>
                  </a:lnTo>
                  <a:lnTo>
                    <a:pt x="1344040" y="185547"/>
                  </a:lnTo>
                  <a:lnTo>
                    <a:pt x="1347343" y="185547"/>
                  </a:lnTo>
                  <a:lnTo>
                    <a:pt x="703271" y="7492"/>
                  </a:lnTo>
                  <a:close/>
                </a:path>
                <a:path w="1351914" h="382904">
                  <a:moveTo>
                    <a:pt x="7747" y="187833"/>
                  </a:moveTo>
                  <a:lnTo>
                    <a:pt x="7112" y="187833"/>
                  </a:lnTo>
                  <a:lnTo>
                    <a:pt x="7747" y="188008"/>
                  </a:lnTo>
                  <a:lnTo>
                    <a:pt x="7747" y="187833"/>
                  </a:lnTo>
                  <a:close/>
                </a:path>
                <a:path w="1351914" h="382904">
                  <a:moveTo>
                    <a:pt x="1347343" y="185547"/>
                  </a:moveTo>
                  <a:lnTo>
                    <a:pt x="1344040" y="185547"/>
                  </a:lnTo>
                  <a:lnTo>
                    <a:pt x="1344040" y="188008"/>
                  </a:lnTo>
                  <a:lnTo>
                    <a:pt x="1344676" y="187833"/>
                  </a:lnTo>
                  <a:lnTo>
                    <a:pt x="1351226" y="187833"/>
                  </a:lnTo>
                  <a:lnTo>
                    <a:pt x="1350010" y="186182"/>
                  </a:lnTo>
                  <a:lnTo>
                    <a:pt x="1347343" y="185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07484" y="3343147"/>
            <a:ext cx="40830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5"/>
              </a:spcBef>
            </a:pPr>
            <a:r>
              <a:rPr sz="800" b="1" spc="20" dirty="0">
                <a:latin typeface="Trebuchet MS"/>
                <a:cs typeface="Trebuchet MS"/>
              </a:rPr>
              <a:t>B</a:t>
            </a:r>
            <a:r>
              <a:rPr sz="800" b="1" spc="-35" dirty="0">
                <a:latin typeface="Trebuchet MS"/>
                <a:cs typeface="Trebuchet MS"/>
              </a:rPr>
              <a:t>u</a:t>
            </a:r>
            <a:r>
              <a:rPr sz="800" b="1" spc="-10" dirty="0">
                <a:latin typeface="Trebuchet MS"/>
                <a:cs typeface="Trebuchet MS"/>
              </a:rPr>
              <a:t>s</a:t>
            </a:r>
            <a:r>
              <a:rPr sz="800" b="1" spc="-40" dirty="0">
                <a:latin typeface="Trebuchet MS"/>
                <a:cs typeface="Trebuchet MS"/>
              </a:rPr>
              <a:t>in</a:t>
            </a:r>
            <a:r>
              <a:rPr sz="800" b="1" spc="-50" dirty="0">
                <a:latin typeface="Trebuchet MS"/>
                <a:cs typeface="Trebuchet MS"/>
              </a:rPr>
              <a:t>e</a:t>
            </a:r>
            <a:r>
              <a:rPr sz="800" b="1" spc="-10" dirty="0">
                <a:latin typeface="Trebuchet MS"/>
                <a:cs typeface="Trebuchet MS"/>
              </a:rPr>
              <a:t>s</a:t>
            </a:r>
            <a:r>
              <a:rPr sz="800" b="1" spc="-5" dirty="0">
                <a:latin typeface="Trebuchet MS"/>
                <a:cs typeface="Trebuchet MS"/>
              </a:rPr>
              <a:t>s  D</a:t>
            </a:r>
            <a:r>
              <a:rPr sz="800" b="1" spc="-15" dirty="0">
                <a:latin typeface="Trebuchet MS"/>
                <a:cs typeface="Trebuchet MS"/>
              </a:rPr>
              <a:t>e</a:t>
            </a:r>
            <a:r>
              <a:rPr sz="800" b="1" spc="-55" dirty="0">
                <a:latin typeface="Trebuchet MS"/>
                <a:cs typeface="Trebuchet MS"/>
              </a:rPr>
              <a:t>c</a:t>
            </a:r>
            <a:r>
              <a:rPr sz="800" b="1" spc="-40" dirty="0">
                <a:latin typeface="Trebuchet MS"/>
                <a:cs typeface="Trebuchet MS"/>
              </a:rPr>
              <a:t>i</a:t>
            </a:r>
            <a:r>
              <a:rPr sz="800" b="1" spc="-10" dirty="0">
                <a:latin typeface="Trebuchet MS"/>
                <a:cs typeface="Trebuchet MS"/>
              </a:rPr>
              <a:t>s</a:t>
            </a:r>
            <a:r>
              <a:rPr sz="800" b="1" spc="-40" dirty="0">
                <a:latin typeface="Trebuchet MS"/>
                <a:cs typeface="Trebuchet MS"/>
              </a:rPr>
              <a:t>i</a:t>
            </a:r>
            <a:r>
              <a:rPr sz="800" b="1" spc="-20" dirty="0">
                <a:latin typeface="Trebuchet MS"/>
                <a:cs typeface="Trebuchet MS"/>
              </a:rPr>
              <a:t>on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30808" y="3383279"/>
            <a:ext cx="3035935" cy="683260"/>
            <a:chOff x="1130808" y="3383279"/>
            <a:chExt cx="3035935" cy="683260"/>
          </a:xfrm>
        </p:grpSpPr>
        <p:sp>
          <p:nvSpPr>
            <p:cNvPr id="18" name="object 18"/>
            <p:cNvSpPr/>
            <p:nvPr/>
          </p:nvSpPr>
          <p:spPr>
            <a:xfrm>
              <a:off x="1790700" y="3383279"/>
              <a:ext cx="699515" cy="2514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37944" y="3432174"/>
              <a:ext cx="527050" cy="103505"/>
            </a:xfrm>
            <a:custGeom>
              <a:avLst/>
              <a:gdLst/>
              <a:ahLst/>
              <a:cxnLst/>
              <a:rect l="l" t="t" r="r" b="b"/>
              <a:pathLst>
                <a:path w="527050" h="103504">
                  <a:moveTo>
                    <a:pt x="501686" y="51688"/>
                  </a:moveTo>
                  <a:lnTo>
                    <a:pt x="431800" y="92455"/>
                  </a:lnTo>
                  <a:lnTo>
                    <a:pt x="430783" y="96265"/>
                  </a:lnTo>
                  <a:lnTo>
                    <a:pt x="432562" y="99313"/>
                  </a:lnTo>
                  <a:lnTo>
                    <a:pt x="434213" y="102362"/>
                  </a:lnTo>
                  <a:lnTo>
                    <a:pt x="438150" y="103377"/>
                  </a:lnTo>
                  <a:lnTo>
                    <a:pt x="515905" y="58038"/>
                  </a:lnTo>
                  <a:lnTo>
                    <a:pt x="514223" y="58038"/>
                  </a:lnTo>
                  <a:lnTo>
                    <a:pt x="514223" y="57150"/>
                  </a:lnTo>
                  <a:lnTo>
                    <a:pt x="511048" y="57150"/>
                  </a:lnTo>
                  <a:lnTo>
                    <a:pt x="501686" y="51688"/>
                  </a:lnTo>
                  <a:close/>
                </a:path>
                <a:path w="527050" h="103504">
                  <a:moveTo>
                    <a:pt x="495154" y="55499"/>
                  </a:moveTo>
                  <a:lnTo>
                    <a:pt x="0" y="55499"/>
                  </a:lnTo>
                  <a:lnTo>
                    <a:pt x="0" y="58038"/>
                  </a:lnTo>
                  <a:lnTo>
                    <a:pt x="490800" y="58038"/>
                  </a:lnTo>
                  <a:lnTo>
                    <a:pt x="495154" y="55499"/>
                  </a:lnTo>
                  <a:close/>
                </a:path>
                <a:path w="527050" h="103504">
                  <a:moveTo>
                    <a:pt x="520261" y="55499"/>
                  </a:moveTo>
                  <a:lnTo>
                    <a:pt x="514223" y="55499"/>
                  </a:lnTo>
                  <a:lnTo>
                    <a:pt x="514223" y="58038"/>
                  </a:lnTo>
                  <a:lnTo>
                    <a:pt x="515905" y="58038"/>
                  </a:lnTo>
                  <a:lnTo>
                    <a:pt x="520261" y="55499"/>
                  </a:lnTo>
                  <a:close/>
                </a:path>
                <a:path w="527050" h="103504">
                  <a:moveTo>
                    <a:pt x="511048" y="46227"/>
                  </a:moveTo>
                  <a:lnTo>
                    <a:pt x="501686" y="51688"/>
                  </a:lnTo>
                  <a:lnTo>
                    <a:pt x="511048" y="57150"/>
                  </a:lnTo>
                  <a:lnTo>
                    <a:pt x="511048" y="46227"/>
                  </a:lnTo>
                  <a:close/>
                </a:path>
                <a:path w="527050" h="103504">
                  <a:moveTo>
                    <a:pt x="514223" y="46227"/>
                  </a:moveTo>
                  <a:lnTo>
                    <a:pt x="511048" y="46227"/>
                  </a:lnTo>
                  <a:lnTo>
                    <a:pt x="511048" y="57150"/>
                  </a:lnTo>
                  <a:lnTo>
                    <a:pt x="514223" y="57150"/>
                  </a:lnTo>
                  <a:lnTo>
                    <a:pt x="514223" y="55499"/>
                  </a:lnTo>
                  <a:lnTo>
                    <a:pt x="520261" y="55499"/>
                  </a:lnTo>
                  <a:lnTo>
                    <a:pt x="524617" y="52959"/>
                  </a:lnTo>
                  <a:lnTo>
                    <a:pt x="514223" y="52959"/>
                  </a:lnTo>
                  <a:lnTo>
                    <a:pt x="514223" y="46227"/>
                  </a:lnTo>
                  <a:close/>
                </a:path>
                <a:path w="527050" h="103504">
                  <a:moveTo>
                    <a:pt x="490800" y="45338"/>
                  </a:moveTo>
                  <a:lnTo>
                    <a:pt x="0" y="45338"/>
                  </a:lnTo>
                  <a:lnTo>
                    <a:pt x="0" y="52959"/>
                  </a:lnTo>
                  <a:lnTo>
                    <a:pt x="499509" y="52959"/>
                  </a:lnTo>
                  <a:lnTo>
                    <a:pt x="501686" y="51688"/>
                  </a:lnTo>
                  <a:lnTo>
                    <a:pt x="490800" y="45338"/>
                  </a:lnTo>
                  <a:close/>
                </a:path>
                <a:path w="527050" h="103504">
                  <a:moveTo>
                    <a:pt x="515905" y="45338"/>
                  </a:moveTo>
                  <a:lnTo>
                    <a:pt x="514223" y="45338"/>
                  </a:lnTo>
                  <a:lnTo>
                    <a:pt x="514223" y="52959"/>
                  </a:lnTo>
                  <a:lnTo>
                    <a:pt x="524617" y="52959"/>
                  </a:lnTo>
                  <a:lnTo>
                    <a:pt x="526795" y="51688"/>
                  </a:lnTo>
                  <a:lnTo>
                    <a:pt x="515905" y="45338"/>
                  </a:lnTo>
                  <a:close/>
                </a:path>
                <a:path w="527050" h="103504">
                  <a:moveTo>
                    <a:pt x="438150" y="0"/>
                  </a:moveTo>
                  <a:lnTo>
                    <a:pt x="434213" y="1015"/>
                  </a:lnTo>
                  <a:lnTo>
                    <a:pt x="432562" y="4063"/>
                  </a:lnTo>
                  <a:lnTo>
                    <a:pt x="430783" y="7112"/>
                  </a:lnTo>
                  <a:lnTo>
                    <a:pt x="431800" y="10922"/>
                  </a:lnTo>
                  <a:lnTo>
                    <a:pt x="501686" y="51688"/>
                  </a:lnTo>
                  <a:lnTo>
                    <a:pt x="511048" y="46227"/>
                  </a:lnTo>
                  <a:lnTo>
                    <a:pt x="514223" y="46227"/>
                  </a:lnTo>
                  <a:lnTo>
                    <a:pt x="514223" y="45338"/>
                  </a:lnTo>
                  <a:lnTo>
                    <a:pt x="515905" y="4533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0808" y="3491483"/>
              <a:ext cx="252984" cy="5745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05598" y="3592067"/>
              <a:ext cx="103505" cy="323215"/>
            </a:xfrm>
            <a:custGeom>
              <a:avLst/>
              <a:gdLst/>
              <a:ahLst/>
              <a:cxnLst/>
              <a:rect l="l" t="t" r="r" b="b"/>
              <a:pathLst>
                <a:path w="103505" h="323214">
                  <a:moveTo>
                    <a:pt x="7086" y="226695"/>
                  </a:moveTo>
                  <a:lnTo>
                    <a:pt x="1028" y="230251"/>
                  </a:lnTo>
                  <a:lnTo>
                    <a:pt x="0" y="234188"/>
                  </a:lnTo>
                  <a:lnTo>
                    <a:pt x="1765" y="237109"/>
                  </a:lnTo>
                  <a:lnTo>
                    <a:pt x="51701" y="322707"/>
                  </a:lnTo>
                  <a:lnTo>
                    <a:pt x="59032" y="310134"/>
                  </a:lnTo>
                  <a:lnTo>
                    <a:pt x="45351" y="310134"/>
                  </a:lnTo>
                  <a:lnTo>
                    <a:pt x="45351" y="286662"/>
                  </a:lnTo>
                  <a:lnTo>
                    <a:pt x="10972" y="227711"/>
                  </a:lnTo>
                  <a:lnTo>
                    <a:pt x="7086" y="226695"/>
                  </a:lnTo>
                  <a:close/>
                </a:path>
                <a:path w="103505" h="323214">
                  <a:moveTo>
                    <a:pt x="45351" y="286662"/>
                  </a:moveTo>
                  <a:lnTo>
                    <a:pt x="45351" y="310134"/>
                  </a:lnTo>
                  <a:lnTo>
                    <a:pt x="47891" y="310134"/>
                  </a:lnTo>
                  <a:lnTo>
                    <a:pt x="47891" y="306959"/>
                  </a:lnTo>
                  <a:lnTo>
                    <a:pt x="46215" y="306959"/>
                  </a:lnTo>
                  <a:lnTo>
                    <a:pt x="47891" y="304086"/>
                  </a:lnTo>
                  <a:lnTo>
                    <a:pt x="47891" y="291017"/>
                  </a:lnTo>
                  <a:lnTo>
                    <a:pt x="45351" y="286662"/>
                  </a:lnTo>
                  <a:close/>
                </a:path>
                <a:path w="103505" h="323214">
                  <a:moveTo>
                    <a:pt x="50431" y="299734"/>
                  </a:moveTo>
                  <a:lnTo>
                    <a:pt x="47891" y="304086"/>
                  </a:lnTo>
                  <a:lnTo>
                    <a:pt x="47891" y="310134"/>
                  </a:lnTo>
                  <a:lnTo>
                    <a:pt x="50431" y="310134"/>
                  </a:lnTo>
                  <a:lnTo>
                    <a:pt x="50431" y="299734"/>
                  </a:lnTo>
                  <a:close/>
                </a:path>
                <a:path w="103505" h="323214">
                  <a:moveTo>
                    <a:pt x="51703" y="297555"/>
                  </a:moveTo>
                  <a:lnTo>
                    <a:pt x="50431" y="299734"/>
                  </a:lnTo>
                  <a:lnTo>
                    <a:pt x="50431" y="310134"/>
                  </a:lnTo>
                  <a:lnTo>
                    <a:pt x="58051" y="310134"/>
                  </a:lnTo>
                  <a:lnTo>
                    <a:pt x="58051" y="306959"/>
                  </a:lnTo>
                  <a:lnTo>
                    <a:pt x="57188" y="306959"/>
                  </a:lnTo>
                  <a:lnTo>
                    <a:pt x="51703" y="297555"/>
                  </a:lnTo>
                  <a:close/>
                </a:path>
                <a:path w="103505" h="323214">
                  <a:moveTo>
                    <a:pt x="96278" y="226695"/>
                  </a:moveTo>
                  <a:lnTo>
                    <a:pt x="92468" y="227711"/>
                  </a:lnTo>
                  <a:lnTo>
                    <a:pt x="58061" y="286662"/>
                  </a:lnTo>
                  <a:lnTo>
                    <a:pt x="58051" y="310134"/>
                  </a:lnTo>
                  <a:lnTo>
                    <a:pt x="59032" y="310134"/>
                  </a:lnTo>
                  <a:lnTo>
                    <a:pt x="101612" y="237109"/>
                  </a:lnTo>
                  <a:lnTo>
                    <a:pt x="103390" y="234188"/>
                  </a:lnTo>
                  <a:lnTo>
                    <a:pt x="102374" y="230251"/>
                  </a:lnTo>
                  <a:lnTo>
                    <a:pt x="96278" y="226695"/>
                  </a:lnTo>
                  <a:close/>
                </a:path>
                <a:path w="103505" h="323214">
                  <a:moveTo>
                    <a:pt x="47891" y="304086"/>
                  </a:moveTo>
                  <a:lnTo>
                    <a:pt x="46215" y="306959"/>
                  </a:lnTo>
                  <a:lnTo>
                    <a:pt x="47891" y="306959"/>
                  </a:lnTo>
                  <a:lnTo>
                    <a:pt x="47891" y="304086"/>
                  </a:lnTo>
                  <a:close/>
                </a:path>
                <a:path w="103505" h="323214">
                  <a:moveTo>
                    <a:pt x="58051" y="286679"/>
                  </a:moveTo>
                  <a:lnTo>
                    <a:pt x="51703" y="297555"/>
                  </a:lnTo>
                  <a:lnTo>
                    <a:pt x="57188" y="306959"/>
                  </a:lnTo>
                  <a:lnTo>
                    <a:pt x="58051" y="306959"/>
                  </a:lnTo>
                  <a:lnTo>
                    <a:pt x="58051" y="286679"/>
                  </a:lnTo>
                  <a:close/>
                </a:path>
                <a:path w="103505" h="323214">
                  <a:moveTo>
                    <a:pt x="47891" y="291017"/>
                  </a:moveTo>
                  <a:lnTo>
                    <a:pt x="47891" y="304086"/>
                  </a:lnTo>
                  <a:lnTo>
                    <a:pt x="50431" y="299734"/>
                  </a:lnTo>
                  <a:lnTo>
                    <a:pt x="50431" y="295373"/>
                  </a:lnTo>
                  <a:lnTo>
                    <a:pt x="47891" y="291017"/>
                  </a:lnTo>
                  <a:close/>
                </a:path>
                <a:path w="103505" h="323214">
                  <a:moveTo>
                    <a:pt x="50431" y="295373"/>
                  </a:moveTo>
                  <a:lnTo>
                    <a:pt x="50431" y="299734"/>
                  </a:lnTo>
                  <a:lnTo>
                    <a:pt x="51703" y="297555"/>
                  </a:lnTo>
                  <a:lnTo>
                    <a:pt x="50431" y="295373"/>
                  </a:lnTo>
                  <a:close/>
                </a:path>
                <a:path w="103505" h="323214">
                  <a:moveTo>
                    <a:pt x="51703" y="25151"/>
                  </a:moveTo>
                  <a:lnTo>
                    <a:pt x="50431" y="27333"/>
                  </a:lnTo>
                  <a:lnTo>
                    <a:pt x="50431" y="295373"/>
                  </a:lnTo>
                  <a:lnTo>
                    <a:pt x="51703" y="297555"/>
                  </a:lnTo>
                  <a:lnTo>
                    <a:pt x="58051" y="286679"/>
                  </a:lnTo>
                  <a:lnTo>
                    <a:pt x="58051" y="36027"/>
                  </a:lnTo>
                  <a:lnTo>
                    <a:pt x="51703" y="25151"/>
                  </a:lnTo>
                  <a:close/>
                </a:path>
                <a:path w="103505" h="323214">
                  <a:moveTo>
                    <a:pt x="47891" y="31689"/>
                  </a:moveTo>
                  <a:lnTo>
                    <a:pt x="45361" y="36027"/>
                  </a:lnTo>
                  <a:lnTo>
                    <a:pt x="45361" y="286679"/>
                  </a:lnTo>
                  <a:lnTo>
                    <a:pt x="47891" y="291017"/>
                  </a:lnTo>
                  <a:lnTo>
                    <a:pt x="47891" y="31689"/>
                  </a:lnTo>
                  <a:close/>
                </a:path>
                <a:path w="103505" h="323214">
                  <a:moveTo>
                    <a:pt x="51701" y="0"/>
                  </a:moveTo>
                  <a:lnTo>
                    <a:pt x="0" y="88646"/>
                  </a:lnTo>
                  <a:lnTo>
                    <a:pt x="1028" y="92456"/>
                  </a:lnTo>
                  <a:lnTo>
                    <a:pt x="7086" y="96012"/>
                  </a:lnTo>
                  <a:lnTo>
                    <a:pt x="10972" y="94996"/>
                  </a:lnTo>
                  <a:lnTo>
                    <a:pt x="45351" y="36044"/>
                  </a:lnTo>
                  <a:lnTo>
                    <a:pt x="45351" y="12573"/>
                  </a:lnTo>
                  <a:lnTo>
                    <a:pt x="59032" y="12573"/>
                  </a:lnTo>
                  <a:lnTo>
                    <a:pt x="51701" y="0"/>
                  </a:lnTo>
                  <a:close/>
                </a:path>
                <a:path w="103505" h="323214">
                  <a:moveTo>
                    <a:pt x="59032" y="12573"/>
                  </a:moveTo>
                  <a:lnTo>
                    <a:pt x="58051" y="12573"/>
                  </a:lnTo>
                  <a:lnTo>
                    <a:pt x="58061" y="36044"/>
                  </a:lnTo>
                  <a:lnTo>
                    <a:pt x="92468" y="94996"/>
                  </a:lnTo>
                  <a:lnTo>
                    <a:pt x="96278" y="96012"/>
                  </a:lnTo>
                  <a:lnTo>
                    <a:pt x="102374" y="92456"/>
                  </a:lnTo>
                  <a:lnTo>
                    <a:pt x="103390" y="88646"/>
                  </a:lnTo>
                  <a:lnTo>
                    <a:pt x="59032" y="12573"/>
                  </a:lnTo>
                  <a:close/>
                </a:path>
                <a:path w="103505" h="323214">
                  <a:moveTo>
                    <a:pt x="47891" y="12573"/>
                  </a:moveTo>
                  <a:lnTo>
                    <a:pt x="45351" y="12573"/>
                  </a:lnTo>
                  <a:lnTo>
                    <a:pt x="45351" y="36044"/>
                  </a:lnTo>
                  <a:lnTo>
                    <a:pt x="47891" y="31689"/>
                  </a:lnTo>
                  <a:lnTo>
                    <a:pt x="47891" y="18620"/>
                  </a:lnTo>
                  <a:lnTo>
                    <a:pt x="46215" y="15748"/>
                  </a:lnTo>
                  <a:lnTo>
                    <a:pt x="47891" y="15748"/>
                  </a:lnTo>
                  <a:lnTo>
                    <a:pt x="47891" y="12573"/>
                  </a:lnTo>
                  <a:close/>
                </a:path>
                <a:path w="103505" h="323214">
                  <a:moveTo>
                    <a:pt x="58051" y="15748"/>
                  </a:moveTo>
                  <a:lnTo>
                    <a:pt x="57188" y="15748"/>
                  </a:lnTo>
                  <a:lnTo>
                    <a:pt x="51703" y="25151"/>
                  </a:lnTo>
                  <a:lnTo>
                    <a:pt x="58051" y="36027"/>
                  </a:lnTo>
                  <a:lnTo>
                    <a:pt x="58051" y="15748"/>
                  </a:lnTo>
                  <a:close/>
                </a:path>
                <a:path w="103505" h="323214">
                  <a:moveTo>
                    <a:pt x="47891" y="18620"/>
                  </a:moveTo>
                  <a:lnTo>
                    <a:pt x="47891" y="31689"/>
                  </a:lnTo>
                  <a:lnTo>
                    <a:pt x="50431" y="27333"/>
                  </a:lnTo>
                  <a:lnTo>
                    <a:pt x="50431" y="22972"/>
                  </a:lnTo>
                  <a:lnTo>
                    <a:pt x="47891" y="18620"/>
                  </a:lnTo>
                  <a:close/>
                </a:path>
                <a:path w="103505" h="323214">
                  <a:moveTo>
                    <a:pt x="50431" y="22972"/>
                  </a:moveTo>
                  <a:lnTo>
                    <a:pt x="50431" y="27333"/>
                  </a:lnTo>
                  <a:lnTo>
                    <a:pt x="51703" y="25151"/>
                  </a:lnTo>
                  <a:lnTo>
                    <a:pt x="50431" y="22972"/>
                  </a:lnTo>
                  <a:close/>
                </a:path>
                <a:path w="103505" h="323214">
                  <a:moveTo>
                    <a:pt x="58051" y="12573"/>
                  </a:moveTo>
                  <a:lnTo>
                    <a:pt x="50431" y="12573"/>
                  </a:lnTo>
                  <a:lnTo>
                    <a:pt x="50431" y="22972"/>
                  </a:lnTo>
                  <a:lnTo>
                    <a:pt x="51703" y="25151"/>
                  </a:lnTo>
                  <a:lnTo>
                    <a:pt x="57188" y="15748"/>
                  </a:lnTo>
                  <a:lnTo>
                    <a:pt x="58051" y="15748"/>
                  </a:lnTo>
                  <a:lnTo>
                    <a:pt x="58051" y="12573"/>
                  </a:lnTo>
                  <a:close/>
                </a:path>
                <a:path w="103505" h="323214">
                  <a:moveTo>
                    <a:pt x="50431" y="12573"/>
                  </a:moveTo>
                  <a:lnTo>
                    <a:pt x="47891" y="12573"/>
                  </a:lnTo>
                  <a:lnTo>
                    <a:pt x="47891" y="18620"/>
                  </a:lnTo>
                  <a:lnTo>
                    <a:pt x="50431" y="22972"/>
                  </a:lnTo>
                  <a:lnTo>
                    <a:pt x="50431" y="12573"/>
                  </a:lnTo>
                  <a:close/>
                </a:path>
                <a:path w="103505" h="323214">
                  <a:moveTo>
                    <a:pt x="47891" y="15748"/>
                  </a:moveTo>
                  <a:lnTo>
                    <a:pt x="46215" y="15748"/>
                  </a:lnTo>
                  <a:lnTo>
                    <a:pt x="47891" y="18620"/>
                  </a:lnTo>
                  <a:lnTo>
                    <a:pt x="47891" y="15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0547" y="3497579"/>
              <a:ext cx="252984" cy="5684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35350" y="3598163"/>
              <a:ext cx="103505" cy="317500"/>
            </a:xfrm>
            <a:custGeom>
              <a:avLst/>
              <a:gdLst/>
              <a:ahLst/>
              <a:cxnLst/>
              <a:rect l="l" t="t" r="r" b="b"/>
              <a:pathLst>
                <a:path w="103505" h="317500">
                  <a:moveTo>
                    <a:pt x="7112" y="221361"/>
                  </a:moveTo>
                  <a:lnTo>
                    <a:pt x="1016" y="224917"/>
                  </a:lnTo>
                  <a:lnTo>
                    <a:pt x="0" y="228727"/>
                  </a:lnTo>
                  <a:lnTo>
                    <a:pt x="51688" y="317373"/>
                  </a:lnTo>
                  <a:lnTo>
                    <a:pt x="59020" y="304800"/>
                  </a:lnTo>
                  <a:lnTo>
                    <a:pt x="45338" y="304800"/>
                  </a:lnTo>
                  <a:lnTo>
                    <a:pt x="45338" y="281377"/>
                  </a:lnTo>
                  <a:lnTo>
                    <a:pt x="10922" y="222377"/>
                  </a:lnTo>
                  <a:lnTo>
                    <a:pt x="7112" y="221361"/>
                  </a:lnTo>
                  <a:close/>
                </a:path>
                <a:path w="103505" h="317500">
                  <a:moveTo>
                    <a:pt x="45339" y="281377"/>
                  </a:moveTo>
                  <a:lnTo>
                    <a:pt x="45338" y="304800"/>
                  </a:lnTo>
                  <a:lnTo>
                    <a:pt x="47879" y="304800"/>
                  </a:lnTo>
                  <a:lnTo>
                    <a:pt x="47879" y="301625"/>
                  </a:lnTo>
                  <a:lnTo>
                    <a:pt x="46228" y="301625"/>
                  </a:lnTo>
                  <a:lnTo>
                    <a:pt x="47879" y="298794"/>
                  </a:lnTo>
                  <a:lnTo>
                    <a:pt x="47879" y="285731"/>
                  </a:lnTo>
                  <a:lnTo>
                    <a:pt x="45339" y="281377"/>
                  </a:lnTo>
                  <a:close/>
                </a:path>
                <a:path w="103505" h="317500">
                  <a:moveTo>
                    <a:pt x="50418" y="294440"/>
                  </a:moveTo>
                  <a:lnTo>
                    <a:pt x="47879" y="298794"/>
                  </a:lnTo>
                  <a:lnTo>
                    <a:pt x="47879" y="304800"/>
                  </a:lnTo>
                  <a:lnTo>
                    <a:pt x="50418" y="304800"/>
                  </a:lnTo>
                  <a:lnTo>
                    <a:pt x="50418" y="294440"/>
                  </a:lnTo>
                  <a:close/>
                </a:path>
                <a:path w="103505" h="317500">
                  <a:moveTo>
                    <a:pt x="51689" y="292263"/>
                  </a:moveTo>
                  <a:lnTo>
                    <a:pt x="50418" y="294440"/>
                  </a:lnTo>
                  <a:lnTo>
                    <a:pt x="50418" y="304800"/>
                  </a:lnTo>
                  <a:lnTo>
                    <a:pt x="58038" y="304800"/>
                  </a:lnTo>
                  <a:lnTo>
                    <a:pt x="58038" y="301625"/>
                  </a:lnTo>
                  <a:lnTo>
                    <a:pt x="57150" y="301625"/>
                  </a:lnTo>
                  <a:lnTo>
                    <a:pt x="51689" y="292263"/>
                  </a:lnTo>
                  <a:close/>
                </a:path>
                <a:path w="103505" h="317500">
                  <a:moveTo>
                    <a:pt x="96266" y="221361"/>
                  </a:moveTo>
                  <a:lnTo>
                    <a:pt x="92456" y="222377"/>
                  </a:lnTo>
                  <a:lnTo>
                    <a:pt x="58038" y="281377"/>
                  </a:lnTo>
                  <a:lnTo>
                    <a:pt x="58038" y="304800"/>
                  </a:lnTo>
                  <a:lnTo>
                    <a:pt x="59020" y="304800"/>
                  </a:lnTo>
                  <a:lnTo>
                    <a:pt x="103378" y="228727"/>
                  </a:lnTo>
                  <a:lnTo>
                    <a:pt x="102362" y="224917"/>
                  </a:lnTo>
                  <a:lnTo>
                    <a:pt x="96266" y="221361"/>
                  </a:lnTo>
                  <a:close/>
                </a:path>
                <a:path w="103505" h="317500">
                  <a:moveTo>
                    <a:pt x="47879" y="298794"/>
                  </a:moveTo>
                  <a:lnTo>
                    <a:pt x="46228" y="301625"/>
                  </a:lnTo>
                  <a:lnTo>
                    <a:pt x="47879" y="301625"/>
                  </a:lnTo>
                  <a:lnTo>
                    <a:pt x="47879" y="298794"/>
                  </a:lnTo>
                  <a:close/>
                </a:path>
                <a:path w="103505" h="317500">
                  <a:moveTo>
                    <a:pt x="58038" y="281377"/>
                  </a:moveTo>
                  <a:lnTo>
                    <a:pt x="51689" y="292263"/>
                  </a:lnTo>
                  <a:lnTo>
                    <a:pt x="57150" y="301625"/>
                  </a:lnTo>
                  <a:lnTo>
                    <a:pt x="58038" y="301625"/>
                  </a:lnTo>
                  <a:lnTo>
                    <a:pt x="58038" y="281377"/>
                  </a:lnTo>
                  <a:close/>
                </a:path>
                <a:path w="103505" h="317500">
                  <a:moveTo>
                    <a:pt x="47879" y="285731"/>
                  </a:moveTo>
                  <a:lnTo>
                    <a:pt x="47879" y="298794"/>
                  </a:lnTo>
                  <a:lnTo>
                    <a:pt x="50418" y="294440"/>
                  </a:lnTo>
                  <a:lnTo>
                    <a:pt x="50418" y="290086"/>
                  </a:lnTo>
                  <a:lnTo>
                    <a:pt x="47879" y="285731"/>
                  </a:lnTo>
                  <a:close/>
                </a:path>
                <a:path w="103505" h="317500">
                  <a:moveTo>
                    <a:pt x="50418" y="290086"/>
                  </a:moveTo>
                  <a:lnTo>
                    <a:pt x="50418" y="294440"/>
                  </a:lnTo>
                  <a:lnTo>
                    <a:pt x="51688" y="292263"/>
                  </a:lnTo>
                  <a:lnTo>
                    <a:pt x="50418" y="290086"/>
                  </a:lnTo>
                  <a:close/>
                </a:path>
                <a:path w="103505" h="317500">
                  <a:moveTo>
                    <a:pt x="51688" y="25109"/>
                  </a:moveTo>
                  <a:lnTo>
                    <a:pt x="50418" y="27286"/>
                  </a:lnTo>
                  <a:lnTo>
                    <a:pt x="50418" y="290086"/>
                  </a:lnTo>
                  <a:lnTo>
                    <a:pt x="51689" y="292263"/>
                  </a:lnTo>
                  <a:lnTo>
                    <a:pt x="58038" y="281377"/>
                  </a:lnTo>
                  <a:lnTo>
                    <a:pt x="58038" y="35995"/>
                  </a:lnTo>
                  <a:lnTo>
                    <a:pt x="51688" y="25109"/>
                  </a:lnTo>
                  <a:close/>
                </a:path>
                <a:path w="103505" h="317500">
                  <a:moveTo>
                    <a:pt x="47879" y="31641"/>
                  </a:moveTo>
                  <a:lnTo>
                    <a:pt x="45338" y="35995"/>
                  </a:lnTo>
                  <a:lnTo>
                    <a:pt x="45339" y="281377"/>
                  </a:lnTo>
                  <a:lnTo>
                    <a:pt x="47879" y="285731"/>
                  </a:lnTo>
                  <a:lnTo>
                    <a:pt x="47879" y="31641"/>
                  </a:lnTo>
                  <a:close/>
                </a:path>
                <a:path w="103505" h="317500">
                  <a:moveTo>
                    <a:pt x="51688" y="0"/>
                  </a:moveTo>
                  <a:lnTo>
                    <a:pt x="0" y="88646"/>
                  </a:lnTo>
                  <a:lnTo>
                    <a:pt x="1016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45338" y="35995"/>
                  </a:lnTo>
                  <a:lnTo>
                    <a:pt x="45338" y="12573"/>
                  </a:lnTo>
                  <a:lnTo>
                    <a:pt x="59020" y="12573"/>
                  </a:lnTo>
                  <a:lnTo>
                    <a:pt x="51688" y="0"/>
                  </a:lnTo>
                  <a:close/>
                </a:path>
                <a:path w="103505" h="317500">
                  <a:moveTo>
                    <a:pt x="59020" y="12573"/>
                  </a:moveTo>
                  <a:lnTo>
                    <a:pt x="58038" y="12573"/>
                  </a:lnTo>
                  <a:lnTo>
                    <a:pt x="58039" y="35995"/>
                  </a:lnTo>
                  <a:lnTo>
                    <a:pt x="92456" y="94996"/>
                  </a:lnTo>
                  <a:lnTo>
                    <a:pt x="96266" y="96012"/>
                  </a:lnTo>
                  <a:lnTo>
                    <a:pt x="102362" y="92456"/>
                  </a:lnTo>
                  <a:lnTo>
                    <a:pt x="103378" y="88646"/>
                  </a:lnTo>
                  <a:lnTo>
                    <a:pt x="59020" y="12573"/>
                  </a:lnTo>
                  <a:close/>
                </a:path>
                <a:path w="103505" h="317500">
                  <a:moveTo>
                    <a:pt x="47879" y="12573"/>
                  </a:moveTo>
                  <a:lnTo>
                    <a:pt x="45338" y="12573"/>
                  </a:lnTo>
                  <a:lnTo>
                    <a:pt x="45338" y="35995"/>
                  </a:lnTo>
                  <a:lnTo>
                    <a:pt x="47879" y="31641"/>
                  </a:lnTo>
                  <a:lnTo>
                    <a:pt x="47879" y="18578"/>
                  </a:lnTo>
                  <a:lnTo>
                    <a:pt x="46228" y="15748"/>
                  </a:lnTo>
                  <a:lnTo>
                    <a:pt x="47879" y="15748"/>
                  </a:lnTo>
                  <a:lnTo>
                    <a:pt x="47879" y="12573"/>
                  </a:lnTo>
                  <a:close/>
                </a:path>
                <a:path w="103505" h="317500">
                  <a:moveTo>
                    <a:pt x="58038" y="15748"/>
                  </a:moveTo>
                  <a:lnTo>
                    <a:pt x="57150" y="15748"/>
                  </a:lnTo>
                  <a:lnTo>
                    <a:pt x="51688" y="25109"/>
                  </a:lnTo>
                  <a:lnTo>
                    <a:pt x="58039" y="35995"/>
                  </a:lnTo>
                  <a:lnTo>
                    <a:pt x="58038" y="15748"/>
                  </a:lnTo>
                  <a:close/>
                </a:path>
                <a:path w="103505" h="317500">
                  <a:moveTo>
                    <a:pt x="47879" y="18578"/>
                  </a:moveTo>
                  <a:lnTo>
                    <a:pt x="47879" y="31641"/>
                  </a:lnTo>
                  <a:lnTo>
                    <a:pt x="50418" y="27286"/>
                  </a:lnTo>
                  <a:lnTo>
                    <a:pt x="50418" y="22932"/>
                  </a:lnTo>
                  <a:lnTo>
                    <a:pt x="47879" y="18578"/>
                  </a:lnTo>
                  <a:close/>
                </a:path>
                <a:path w="103505" h="317500">
                  <a:moveTo>
                    <a:pt x="50418" y="22932"/>
                  </a:moveTo>
                  <a:lnTo>
                    <a:pt x="50418" y="27286"/>
                  </a:lnTo>
                  <a:lnTo>
                    <a:pt x="51689" y="25109"/>
                  </a:lnTo>
                  <a:lnTo>
                    <a:pt x="50418" y="22932"/>
                  </a:lnTo>
                  <a:close/>
                </a:path>
                <a:path w="103505" h="317500">
                  <a:moveTo>
                    <a:pt x="58038" y="12573"/>
                  </a:moveTo>
                  <a:lnTo>
                    <a:pt x="50418" y="12573"/>
                  </a:lnTo>
                  <a:lnTo>
                    <a:pt x="50418" y="22932"/>
                  </a:lnTo>
                  <a:lnTo>
                    <a:pt x="51688" y="25109"/>
                  </a:lnTo>
                  <a:lnTo>
                    <a:pt x="57150" y="15748"/>
                  </a:lnTo>
                  <a:lnTo>
                    <a:pt x="58038" y="15748"/>
                  </a:lnTo>
                  <a:lnTo>
                    <a:pt x="58038" y="12573"/>
                  </a:lnTo>
                  <a:close/>
                </a:path>
                <a:path w="103505" h="317500">
                  <a:moveTo>
                    <a:pt x="50418" y="12573"/>
                  </a:moveTo>
                  <a:lnTo>
                    <a:pt x="47879" y="12573"/>
                  </a:lnTo>
                  <a:lnTo>
                    <a:pt x="47879" y="18578"/>
                  </a:lnTo>
                  <a:lnTo>
                    <a:pt x="50418" y="22932"/>
                  </a:lnTo>
                  <a:lnTo>
                    <a:pt x="50418" y="12573"/>
                  </a:lnTo>
                  <a:close/>
                </a:path>
                <a:path w="103505" h="317500">
                  <a:moveTo>
                    <a:pt x="47879" y="15748"/>
                  </a:moveTo>
                  <a:lnTo>
                    <a:pt x="46228" y="15748"/>
                  </a:lnTo>
                  <a:lnTo>
                    <a:pt x="47879" y="18578"/>
                  </a:lnTo>
                  <a:lnTo>
                    <a:pt x="47879" y="15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63112" y="3383279"/>
              <a:ext cx="603503" cy="2514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10356" y="3432174"/>
              <a:ext cx="431165" cy="103505"/>
            </a:xfrm>
            <a:custGeom>
              <a:avLst/>
              <a:gdLst/>
              <a:ahLst/>
              <a:cxnLst/>
              <a:rect l="l" t="t" r="r" b="b"/>
              <a:pathLst>
                <a:path w="431164" h="103504">
                  <a:moveTo>
                    <a:pt x="405801" y="51688"/>
                  </a:moveTo>
                  <a:lnTo>
                    <a:pt x="338963" y="90677"/>
                  </a:lnTo>
                  <a:lnTo>
                    <a:pt x="336042" y="92455"/>
                  </a:lnTo>
                  <a:lnTo>
                    <a:pt x="335026" y="96265"/>
                  </a:lnTo>
                  <a:lnTo>
                    <a:pt x="336677" y="99313"/>
                  </a:lnTo>
                  <a:lnTo>
                    <a:pt x="338455" y="102362"/>
                  </a:lnTo>
                  <a:lnTo>
                    <a:pt x="342392" y="103377"/>
                  </a:lnTo>
                  <a:lnTo>
                    <a:pt x="420147" y="58038"/>
                  </a:lnTo>
                  <a:lnTo>
                    <a:pt x="418465" y="58038"/>
                  </a:lnTo>
                  <a:lnTo>
                    <a:pt x="418465" y="57150"/>
                  </a:lnTo>
                  <a:lnTo>
                    <a:pt x="415163" y="57150"/>
                  </a:lnTo>
                  <a:lnTo>
                    <a:pt x="405801" y="51688"/>
                  </a:lnTo>
                  <a:close/>
                </a:path>
                <a:path w="431164" h="103504">
                  <a:moveTo>
                    <a:pt x="399269" y="55499"/>
                  </a:moveTo>
                  <a:lnTo>
                    <a:pt x="0" y="55499"/>
                  </a:lnTo>
                  <a:lnTo>
                    <a:pt x="0" y="58038"/>
                  </a:lnTo>
                  <a:lnTo>
                    <a:pt x="394915" y="58038"/>
                  </a:lnTo>
                  <a:lnTo>
                    <a:pt x="399269" y="55499"/>
                  </a:lnTo>
                  <a:close/>
                </a:path>
                <a:path w="431164" h="103504">
                  <a:moveTo>
                    <a:pt x="424503" y="55499"/>
                  </a:moveTo>
                  <a:lnTo>
                    <a:pt x="418465" y="55499"/>
                  </a:lnTo>
                  <a:lnTo>
                    <a:pt x="418465" y="58038"/>
                  </a:lnTo>
                  <a:lnTo>
                    <a:pt x="420147" y="58038"/>
                  </a:lnTo>
                  <a:lnTo>
                    <a:pt x="424503" y="55499"/>
                  </a:lnTo>
                  <a:close/>
                </a:path>
                <a:path w="431164" h="103504">
                  <a:moveTo>
                    <a:pt x="415163" y="46227"/>
                  </a:moveTo>
                  <a:lnTo>
                    <a:pt x="405801" y="51688"/>
                  </a:lnTo>
                  <a:lnTo>
                    <a:pt x="415163" y="57150"/>
                  </a:lnTo>
                  <a:lnTo>
                    <a:pt x="415163" y="46227"/>
                  </a:lnTo>
                  <a:close/>
                </a:path>
                <a:path w="431164" h="103504">
                  <a:moveTo>
                    <a:pt x="418465" y="46227"/>
                  </a:moveTo>
                  <a:lnTo>
                    <a:pt x="415163" y="46227"/>
                  </a:lnTo>
                  <a:lnTo>
                    <a:pt x="415163" y="57150"/>
                  </a:lnTo>
                  <a:lnTo>
                    <a:pt x="418465" y="57150"/>
                  </a:lnTo>
                  <a:lnTo>
                    <a:pt x="418465" y="55499"/>
                  </a:lnTo>
                  <a:lnTo>
                    <a:pt x="424503" y="55499"/>
                  </a:lnTo>
                  <a:lnTo>
                    <a:pt x="428859" y="52959"/>
                  </a:lnTo>
                  <a:lnTo>
                    <a:pt x="418465" y="52959"/>
                  </a:lnTo>
                  <a:lnTo>
                    <a:pt x="418465" y="46227"/>
                  </a:lnTo>
                  <a:close/>
                </a:path>
                <a:path w="431164" h="103504">
                  <a:moveTo>
                    <a:pt x="394915" y="45338"/>
                  </a:moveTo>
                  <a:lnTo>
                    <a:pt x="0" y="45338"/>
                  </a:lnTo>
                  <a:lnTo>
                    <a:pt x="0" y="52959"/>
                  </a:lnTo>
                  <a:lnTo>
                    <a:pt x="403624" y="52959"/>
                  </a:lnTo>
                  <a:lnTo>
                    <a:pt x="405801" y="51688"/>
                  </a:lnTo>
                  <a:lnTo>
                    <a:pt x="394915" y="45338"/>
                  </a:lnTo>
                  <a:close/>
                </a:path>
                <a:path w="431164" h="103504">
                  <a:moveTo>
                    <a:pt x="420147" y="45338"/>
                  </a:moveTo>
                  <a:lnTo>
                    <a:pt x="418465" y="45338"/>
                  </a:lnTo>
                  <a:lnTo>
                    <a:pt x="418465" y="52959"/>
                  </a:lnTo>
                  <a:lnTo>
                    <a:pt x="428859" y="52959"/>
                  </a:lnTo>
                  <a:lnTo>
                    <a:pt x="431038" y="51688"/>
                  </a:lnTo>
                  <a:lnTo>
                    <a:pt x="420147" y="45338"/>
                  </a:lnTo>
                  <a:close/>
                </a:path>
                <a:path w="431164" h="103504">
                  <a:moveTo>
                    <a:pt x="342392" y="0"/>
                  </a:moveTo>
                  <a:lnTo>
                    <a:pt x="338455" y="1015"/>
                  </a:lnTo>
                  <a:lnTo>
                    <a:pt x="336677" y="4063"/>
                  </a:lnTo>
                  <a:lnTo>
                    <a:pt x="335026" y="7112"/>
                  </a:lnTo>
                  <a:lnTo>
                    <a:pt x="336042" y="10922"/>
                  </a:lnTo>
                  <a:lnTo>
                    <a:pt x="338963" y="12700"/>
                  </a:lnTo>
                  <a:lnTo>
                    <a:pt x="405801" y="51688"/>
                  </a:lnTo>
                  <a:lnTo>
                    <a:pt x="415163" y="46227"/>
                  </a:lnTo>
                  <a:lnTo>
                    <a:pt x="418465" y="46227"/>
                  </a:lnTo>
                  <a:lnTo>
                    <a:pt x="418465" y="45338"/>
                  </a:lnTo>
                  <a:lnTo>
                    <a:pt x="420147" y="45338"/>
                  </a:lnTo>
                  <a:lnTo>
                    <a:pt x="342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6298234" y="1664207"/>
            <a:ext cx="2167798" cy="16642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736" y="464819"/>
            <a:ext cx="5215128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551711"/>
            <a:ext cx="8046720" cy="341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29209" indent="-320675">
              <a:lnSpc>
                <a:spcPct val="150200"/>
              </a:lnSpc>
              <a:spcBef>
                <a:spcPts val="100"/>
              </a:spcBef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60" dirty="0">
                <a:latin typeface="Arial"/>
                <a:cs typeface="Arial"/>
              </a:rPr>
              <a:t>An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address</a:t>
            </a:r>
            <a:r>
              <a:rPr sz="1600" spc="-70" dirty="0">
                <a:latin typeface="Arial"/>
                <a:cs typeface="Arial"/>
              </a:rPr>
              <a:t> is</a:t>
            </a:r>
            <a:r>
              <a:rPr sz="1600" spc="-110" dirty="0">
                <a:latin typeface="Arial"/>
                <a:cs typeface="Arial"/>
              </a:rPr>
              <a:t> a </a:t>
            </a:r>
            <a:r>
              <a:rPr sz="1600" spc="-35" dirty="0">
                <a:latin typeface="Arial"/>
                <a:cs typeface="Arial"/>
              </a:rPr>
              <a:t>collection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information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that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describes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location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buildings,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apartment,  </a:t>
            </a:r>
            <a:r>
              <a:rPr sz="1600" spc="10" dirty="0">
                <a:latin typeface="Arial"/>
                <a:cs typeface="Arial"/>
              </a:rPr>
              <a:t>plot</a:t>
            </a:r>
            <a:r>
              <a:rPr sz="1600" spc="-33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or other </a:t>
            </a:r>
            <a:r>
              <a:rPr sz="1600" spc="-30" dirty="0">
                <a:latin typeface="Arial"/>
                <a:cs typeface="Arial"/>
              </a:rPr>
              <a:t>structure.</a:t>
            </a:r>
            <a:endParaRPr sz="16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80" dirty="0">
                <a:latin typeface="Arial"/>
                <a:cs typeface="Arial"/>
              </a:rPr>
              <a:t>Address </a:t>
            </a:r>
            <a:r>
              <a:rPr sz="1600" spc="-70" dirty="0">
                <a:latin typeface="Arial"/>
                <a:cs typeface="Arial"/>
              </a:rPr>
              <a:t>are </a:t>
            </a:r>
            <a:r>
              <a:rPr sz="1600" spc="10" dirty="0">
                <a:latin typeface="Arial"/>
                <a:cs typeface="Arial"/>
              </a:rPr>
              <a:t>two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types:</a:t>
            </a:r>
            <a:endParaRPr sz="1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1340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1600" b="1" spc="-65" dirty="0">
                <a:latin typeface="Trebuchet MS"/>
                <a:cs typeface="Trebuchet MS"/>
              </a:rPr>
              <a:t>Relative</a:t>
            </a:r>
            <a:r>
              <a:rPr sz="1600" b="1" spc="-20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Address:</a:t>
            </a:r>
            <a:r>
              <a:rPr sz="1600" b="1" spc="-135" dirty="0">
                <a:latin typeface="Trebuchet MS"/>
                <a:cs typeface="Trebuchet MS"/>
              </a:rPr>
              <a:t> </a:t>
            </a:r>
            <a:r>
              <a:rPr sz="1600" i="1" spc="-125" dirty="0">
                <a:latin typeface="Arial"/>
                <a:cs typeface="Arial"/>
              </a:rPr>
              <a:t>Such</a:t>
            </a:r>
            <a:r>
              <a:rPr sz="1600" i="1" spc="-165" dirty="0">
                <a:latin typeface="Arial"/>
                <a:cs typeface="Arial"/>
              </a:rPr>
              <a:t> </a:t>
            </a:r>
            <a:r>
              <a:rPr sz="1600" i="1" spc="-135" dirty="0">
                <a:latin typeface="Arial"/>
                <a:cs typeface="Arial"/>
              </a:rPr>
              <a:t>As</a:t>
            </a:r>
            <a:r>
              <a:rPr sz="1600" i="1" spc="-160" dirty="0">
                <a:latin typeface="Arial"/>
                <a:cs typeface="Arial"/>
              </a:rPr>
              <a:t> </a:t>
            </a:r>
            <a:r>
              <a:rPr sz="1600" i="1" spc="-125" dirty="0">
                <a:latin typeface="Arial"/>
                <a:cs typeface="Arial"/>
              </a:rPr>
              <a:t>Across</a:t>
            </a:r>
            <a:r>
              <a:rPr sz="1600" i="1" spc="-105" dirty="0">
                <a:latin typeface="Arial"/>
                <a:cs typeface="Arial"/>
              </a:rPr>
              <a:t> </a:t>
            </a:r>
            <a:r>
              <a:rPr sz="1600" i="1" spc="-50" dirty="0">
                <a:latin typeface="Arial"/>
                <a:cs typeface="Arial"/>
              </a:rPr>
              <a:t>the</a:t>
            </a:r>
            <a:r>
              <a:rPr sz="1600" i="1" spc="-165" dirty="0">
                <a:latin typeface="Arial"/>
                <a:cs typeface="Arial"/>
              </a:rPr>
              <a:t> </a:t>
            </a:r>
            <a:r>
              <a:rPr sz="1600" i="1" spc="-60" dirty="0">
                <a:latin typeface="Arial"/>
                <a:cs typeface="Arial"/>
              </a:rPr>
              <a:t>Street,</a:t>
            </a:r>
            <a:r>
              <a:rPr sz="1600" i="1" spc="-110" dirty="0">
                <a:latin typeface="Arial"/>
                <a:cs typeface="Arial"/>
              </a:rPr>
              <a:t> </a:t>
            </a:r>
            <a:r>
              <a:rPr sz="1600" i="1" spc="-85" dirty="0">
                <a:latin typeface="Arial"/>
                <a:cs typeface="Arial"/>
              </a:rPr>
              <a:t>behind</a:t>
            </a:r>
            <a:r>
              <a:rPr sz="1600" i="1" spc="-125" dirty="0">
                <a:latin typeface="Arial"/>
                <a:cs typeface="Arial"/>
              </a:rPr>
              <a:t> </a:t>
            </a:r>
            <a:r>
              <a:rPr sz="1600" i="1" spc="-50" dirty="0">
                <a:latin typeface="Arial"/>
                <a:cs typeface="Arial"/>
              </a:rPr>
              <a:t>the</a:t>
            </a:r>
            <a:r>
              <a:rPr sz="1600" i="1" spc="-110" dirty="0">
                <a:latin typeface="Arial"/>
                <a:cs typeface="Arial"/>
              </a:rPr>
              <a:t> </a:t>
            </a:r>
            <a:r>
              <a:rPr sz="1600" i="1" spc="-60" dirty="0">
                <a:latin typeface="Arial"/>
                <a:cs typeface="Arial"/>
              </a:rPr>
              <a:t>landmark</a:t>
            </a:r>
            <a:r>
              <a:rPr sz="1600" i="1" spc="-85" dirty="0">
                <a:latin typeface="Arial"/>
                <a:cs typeface="Arial"/>
              </a:rPr>
              <a:t> </a:t>
            </a:r>
            <a:r>
              <a:rPr sz="1600" i="1" spc="-65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1345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1600" b="1" spc="-45" dirty="0">
                <a:latin typeface="Trebuchet MS"/>
                <a:cs typeface="Trebuchet MS"/>
              </a:rPr>
              <a:t>Absolute</a:t>
            </a:r>
            <a:r>
              <a:rPr sz="1600" b="1" spc="-200" dirty="0">
                <a:latin typeface="Trebuchet MS"/>
                <a:cs typeface="Trebuchet MS"/>
              </a:rPr>
              <a:t> </a:t>
            </a:r>
            <a:r>
              <a:rPr sz="1600" b="1" spc="-60" dirty="0">
                <a:latin typeface="Trebuchet MS"/>
                <a:cs typeface="Trebuchet MS"/>
              </a:rPr>
              <a:t>Address:</a:t>
            </a:r>
            <a:r>
              <a:rPr sz="1600" b="1" spc="-140" dirty="0">
                <a:latin typeface="Trebuchet MS"/>
                <a:cs typeface="Trebuchet MS"/>
              </a:rPr>
              <a:t> </a:t>
            </a:r>
            <a:r>
              <a:rPr sz="1600" i="1" spc="-55" dirty="0">
                <a:latin typeface="Arial"/>
                <a:cs typeface="Arial"/>
              </a:rPr>
              <a:t>Actual</a:t>
            </a:r>
            <a:r>
              <a:rPr sz="1600" i="1" spc="-85" dirty="0">
                <a:latin typeface="Arial"/>
                <a:cs typeface="Arial"/>
              </a:rPr>
              <a:t> </a:t>
            </a:r>
            <a:r>
              <a:rPr sz="1600" i="1" spc="-110" dirty="0">
                <a:latin typeface="Arial"/>
                <a:cs typeface="Arial"/>
              </a:rPr>
              <a:t>address</a:t>
            </a:r>
            <a:r>
              <a:rPr sz="1600" i="1" spc="-85" dirty="0">
                <a:latin typeface="Arial"/>
                <a:cs typeface="Arial"/>
              </a:rPr>
              <a:t> </a:t>
            </a:r>
            <a:r>
              <a:rPr sz="1600" i="1" spc="10" dirty="0">
                <a:latin typeface="Arial"/>
                <a:cs typeface="Arial"/>
              </a:rPr>
              <a:t>that</a:t>
            </a:r>
            <a:r>
              <a:rPr sz="1600" i="1" spc="-95" dirty="0">
                <a:latin typeface="Arial"/>
                <a:cs typeface="Arial"/>
              </a:rPr>
              <a:t> </a:t>
            </a:r>
            <a:r>
              <a:rPr sz="1600" i="1" spc="-60" dirty="0">
                <a:latin typeface="Arial"/>
                <a:cs typeface="Arial"/>
              </a:rPr>
              <a:t>contain</a:t>
            </a:r>
            <a:r>
              <a:rPr sz="1600" i="1" spc="-95" dirty="0">
                <a:latin typeface="Arial"/>
                <a:cs typeface="Arial"/>
              </a:rPr>
              <a:t> </a:t>
            </a:r>
            <a:r>
              <a:rPr sz="1600" i="1" spc="-125" dirty="0">
                <a:latin typeface="Arial"/>
                <a:cs typeface="Arial"/>
              </a:rPr>
              <a:t>house</a:t>
            </a:r>
            <a:r>
              <a:rPr sz="1600" i="1" spc="-95" dirty="0">
                <a:latin typeface="Arial"/>
                <a:cs typeface="Arial"/>
              </a:rPr>
              <a:t> </a:t>
            </a:r>
            <a:r>
              <a:rPr sz="1600" i="1" spc="-65" dirty="0">
                <a:latin typeface="Arial"/>
                <a:cs typeface="Arial"/>
              </a:rPr>
              <a:t>no,</a:t>
            </a:r>
            <a:r>
              <a:rPr sz="1600" i="1" spc="-120" dirty="0">
                <a:latin typeface="Arial"/>
                <a:cs typeface="Arial"/>
              </a:rPr>
              <a:t> </a:t>
            </a:r>
            <a:r>
              <a:rPr sz="1600" i="1" spc="-55" dirty="0">
                <a:latin typeface="Arial"/>
                <a:cs typeface="Arial"/>
              </a:rPr>
              <a:t>street</a:t>
            </a:r>
            <a:r>
              <a:rPr sz="1600" i="1" spc="-110" dirty="0">
                <a:latin typeface="Arial"/>
                <a:cs typeface="Arial"/>
              </a:rPr>
              <a:t> </a:t>
            </a:r>
            <a:r>
              <a:rPr sz="1600" i="1" spc="-85" dirty="0">
                <a:latin typeface="Arial"/>
                <a:cs typeface="Arial"/>
              </a:rPr>
              <a:t>name,</a:t>
            </a:r>
            <a:r>
              <a:rPr sz="1600" i="1" spc="-110" dirty="0">
                <a:latin typeface="Arial"/>
                <a:cs typeface="Arial"/>
              </a:rPr>
              <a:t> </a:t>
            </a:r>
            <a:r>
              <a:rPr sz="1600" i="1" spc="-40" dirty="0">
                <a:latin typeface="Arial"/>
                <a:cs typeface="Arial"/>
              </a:rPr>
              <a:t>locality,</a:t>
            </a:r>
            <a:r>
              <a:rPr sz="1600" i="1" spc="-75" dirty="0">
                <a:latin typeface="Arial"/>
                <a:cs typeface="Arial"/>
              </a:rPr>
              <a:t> </a:t>
            </a:r>
            <a:r>
              <a:rPr sz="1600" i="1" spc="-30" dirty="0">
                <a:latin typeface="Arial"/>
                <a:cs typeface="Arial"/>
              </a:rPr>
              <a:t>town,</a:t>
            </a:r>
            <a:r>
              <a:rPr sz="1600" i="1" spc="-110" dirty="0">
                <a:latin typeface="Arial"/>
                <a:cs typeface="Arial"/>
              </a:rPr>
              <a:t> </a:t>
            </a:r>
            <a:r>
              <a:rPr sz="1600" i="1" spc="-50" dirty="0">
                <a:latin typeface="Arial"/>
                <a:cs typeface="Arial"/>
              </a:rPr>
              <a:t>state</a:t>
            </a:r>
            <a:endParaRPr sz="1600">
              <a:latin typeface="Arial"/>
              <a:cs typeface="Arial"/>
            </a:endParaRPr>
          </a:p>
          <a:p>
            <a:pPr marL="625475">
              <a:lnSpc>
                <a:spcPct val="100000"/>
              </a:lnSpc>
              <a:spcBef>
                <a:spcPts val="965"/>
              </a:spcBef>
            </a:pPr>
            <a:r>
              <a:rPr sz="1600" i="1" spc="-80" dirty="0">
                <a:latin typeface="Arial"/>
                <a:cs typeface="Arial"/>
              </a:rPr>
              <a:t>and </a:t>
            </a:r>
            <a:r>
              <a:rPr sz="1600" i="1" spc="-60" dirty="0">
                <a:latin typeface="Arial"/>
                <a:cs typeface="Arial"/>
              </a:rPr>
              <a:t>other </a:t>
            </a:r>
            <a:r>
              <a:rPr sz="1600" i="1" spc="-114" dirty="0">
                <a:latin typeface="Arial"/>
                <a:cs typeface="Arial"/>
              </a:rPr>
              <a:t>address</a:t>
            </a:r>
            <a:r>
              <a:rPr sz="1600" i="1" spc="-229" dirty="0">
                <a:latin typeface="Arial"/>
                <a:cs typeface="Arial"/>
              </a:rPr>
              <a:t> </a:t>
            </a:r>
            <a:r>
              <a:rPr sz="1600" i="1" spc="-100" dirty="0">
                <a:latin typeface="Arial"/>
                <a:cs typeface="Arial"/>
              </a:rPr>
              <a:t>Components.</a:t>
            </a:r>
            <a:endParaRPr sz="1600">
              <a:latin typeface="Arial"/>
              <a:cs typeface="Arial"/>
            </a:endParaRPr>
          </a:p>
          <a:p>
            <a:pPr marL="332740" marR="283210" indent="-320675">
              <a:lnSpc>
                <a:spcPct val="150000"/>
              </a:lnSpc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65" dirty="0">
                <a:latin typeface="Arial"/>
                <a:cs typeface="Arial"/>
              </a:rPr>
              <a:t>Components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address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are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house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number/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Apartment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number,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Apartment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Name,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Street  </a:t>
            </a:r>
            <a:r>
              <a:rPr sz="1600" spc="-55" dirty="0">
                <a:latin typeface="Arial"/>
                <a:cs typeface="Arial"/>
              </a:rPr>
              <a:t>number,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Street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Name,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Zip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Code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and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political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boundary.</a:t>
            </a:r>
            <a:endParaRPr sz="16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70" dirty="0">
                <a:latin typeface="Arial"/>
                <a:cs typeface="Arial"/>
              </a:rPr>
              <a:t>There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is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no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globally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applicable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address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format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exist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that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works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internationally.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083" y="100584"/>
            <a:ext cx="8115300" cy="1184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35039" y="1629282"/>
            <a:ext cx="15862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latin typeface="Trebuchet MS"/>
                <a:cs typeface="Trebuchet MS"/>
              </a:rPr>
              <a:t>Australia: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000" i="1" spc="-70" dirty="0">
                <a:latin typeface="Arial"/>
                <a:cs typeface="Arial"/>
              </a:rPr>
              <a:t>[FLOOR] </a:t>
            </a:r>
            <a:r>
              <a:rPr sz="1000" i="1" spc="15" dirty="0">
                <a:latin typeface="Arial"/>
                <a:cs typeface="Arial"/>
              </a:rPr>
              <a:t>[/] </a:t>
            </a:r>
            <a:r>
              <a:rPr sz="1000" i="1" spc="-75" dirty="0">
                <a:latin typeface="Arial"/>
                <a:cs typeface="Arial"/>
              </a:rPr>
              <a:t>[APARTMENT]  </a:t>
            </a:r>
            <a:r>
              <a:rPr sz="1000" i="1" spc="-100" dirty="0">
                <a:latin typeface="Arial"/>
                <a:cs typeface="Arial"/>
              </a:rPr>
              <a:t>HOUSE_NUMBER  </a:t>
            </a:r>
            <a:r>
              <a:rPr sz="1000" i="1" spc="-110" dirty="0">
                <a:latin typeface="Arial"/>
                <a:cs typeface="Arial"/>
              </a:rPr>
              <a:t>STREET_NAME </a:t>
            </a:r>
            <a:r>
              <a:rPr sz="1000" i="1" spc="-125" dirty="0">
                <a:latin typeface="Arial"/>
                <a:cs typeface="Arial"/>
              </a:rPr>
              <a:t>STREET_TYPE  </a:t>
            </a:r>
            <a:r>
              <a:rPr sz="1000" i="1" spc="-90" dirty="0">
                <a:latin typeface="Arial"/>
                <a:cs typeface="Arial"/>
              </a:rPr>
              <a:t>LOCALITY  PROVINCE_ABBREVIATION  </a:t>
            </a:r>
            <a:r>
              <a:rPr sz="1000" i="1" spc="-100" dirty="0">
                <a:latin typeface="Arial"/>
                <a:cs typeface="Arial"/>
              </a:rPr>
              <a:t>POSTAL_CODE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i="1" spc="-85" dirty="0">
                <a:latin typeface="Arial"/>
                <a:cs typeface="Arial"/>
              </a:rPr>
              <a:t>AUSTRALIA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975" y="3355975"/>
            <a:ext cx="1666239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9125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Trebuchet MS"/>
                <a:cs typeface="Trebuchet MS"/>
              </a:rPr>
              <a:t>Canada:  </a:t>
            </a:r>
            <a:r>
              <a:rPr sz="1000" i="1" spc="-60" dirty="0">
                <a:latin typeface="Arial"/>
                <a:cs typeface="Arial"/>
              </a:rPr>
              <a:t>[UNIT_NUMBER]-  </a:t>
            </a:r>
            <a:r>
              <a:rPr sz="1000" i="1" spc="-95" dirty="0">
                <a:latin typeface="Arial"/>
                <a:cs typeface="Arial"/>
              </a:rPr>
              <a:t>CIVIC_NUMBER  [STREET_NUMBER]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i="1" spc="-100" dirty="0">
                <a:latin typeface="Arial"/>
                <a:cs typeface="Arial"/>
              </a:rPr>
              <a:t>[STREET_TYPE] </a:t>
            </a:r>
            <a:r>
              <a:rPr sz="1000" i="1" spc="-110" dirty="0">
                <a:latin typeface="Arial"/>
                <a:cs typeface="Arial"/>
              </a:rPr>
              <a:t>STREET_NAME  </a:t>
            </a:r>
            <a:r>
              <a:rPr sz="1000" i="1" spc="-95" dirty="0">
                <a:latin typeface="Arial"/>
                <a:cs typeface="Arial"/>
              </a:rPr>
              <a:t>[STREET_DIRECTION]  </a:t>
            </a:r>
            <a:r>
              <a:rPr sz="1000" i="1" spc="-90" dirty="0">
                <a:latin typeface="Arial"/>
                <a:cs typeface="Arial"/>
              </a:rPr>
              <a:t>LOCALITY  PROVINCE_ABBREVIATION  </a:t>
            </a:r>
            <a:r>
              <a:rPr sz="1000" i="1" spc="-100" dirty="0">
                <a:latin typeface="Arial"/>
                <a:cs typeface="Arial"/>
              </a:rPr>
              <a:t>POSTAL_CODE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i="1" spc="-80" dirty="0">
                <a:latin typeface="Arial"/>
                <a:cs typeface="Arial"/>
              </a:rPr>
              <a:t>CANADA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975" y="5288660"/>
            <a:ext cx="10350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latin typeface="Trebuchet MS"/>
                <a:cs typeface="Trebuchet MS"/>
              </a:rPr>
              <a:t>Cameroon:  </a:t>
            </a:r>
            <a:r>
              <a:rPr sz="1000" i="1" spc="-110" dirty="0">
                <a:latin typeface="Arial"/>
                <a:cs typeface="Arial"/>
              </a:rPr>
              <a:t>STREET_NAME  </a:t>
            </a:r>
            <a:r>
              <a:rPr sz="1000" i="1" spc="30" dirty="0">
                <a:latin typeface="Arial"/>
                <a:cs typeface="Arial"/>
              </a:rPr>
              <a:t>[</a:t>
            </a:r>
            <a:r>
              <a:rPr sz="1000" i="1" spc="-80" dirty="0">
                <a:latin typeface="Arial"/>
                <a:cs typeface="Arial"/>
              </a:rPr>
              <a:t>H</a:t>
            </a:r>
            <a:r>
              <a:rPr sz="1000" i="1" spc="-90" dirty="0">
                <a:latin typeface="Arial"/>
                <a:cs typeface="Arial"/>
              </a:rPr>
              <a:t>O</a:t>
            </a:r>
            <a:r>
              <a:rPr sz="1000" i="1" spc="-75" dirty="0">
                <a:latin typeface="Arial"/>
                <a:cs typeface="Arial"/>
              </a:rPr>
              <a:t>U</a:t>
            </a:r>
            <a:r>
              <a:rPr sz="1000" i="1" spc="-130" dirty="0">
                <a:latin typeface="Arial"/>
                <a:cs typeface="Arial"/>
              </a:rPr>
              <a:t>S</a:t>
            </a:r>
            <a:r>
              <a:rPr sz="1000" i="1" spc="-160" dirty="0">
                <a:latin typeface="Arial"/>
                <a:cs typeface="Arial"/>
              </a:rPr>
              <a:t>E</a:t>
            </a:r>
            <a:r>
              <a:rPr sz="1000" i="1" spc="-70" dirty="0">
                <a:latin typeface="Arial"/>
                <a:cs typeface="Arial"/>
              </a:rPr>
              <a:t>_</a:t>
            </a:r>
            <a:r>
              <a:rPr sz="1000" i="1" spc="-75" dirty="0">
                <a:latin typeface="Arial"/>
                <a:cs typeface="Arial"/>
              </a:rPr>
              <a:t>N</a:t>
            </a:r>
            <a:r>
              <a:rPr sz="1000" i="1" spc="-70" dirty="0">
                <a:latin typeface="Arial"/>
                <a:cs typeface="Arial"/>
              </a:rPr>
              <a:t>U</a:t>
            </a:r>
            <a:r>
              <a:rPr sz="1000" i="1" spc="-50" dirty="0">
                <a:latin typeface="Arial"/>
                <a:cs typeface="Arial"/>
              </a:rPr>
              <a:t>M</a:t>
            </a:r>
            <a:r>
              <a:rPr sz="1000" i="1" spc="-114" dirty="0">
                <a:latin typeface="Arial"/>
                <a:cs typeface="Arial"/>
              </a:rPr>
              <a:t>B</a:t>
            </a:r>
            <a:r>
              <a:rPr sz="1000" i="1" spc="-125" dirty="0">
                <a:latin typeface="Arial"/>
                <a:cs typeface="Arial"/>
              </a:rPr>
              <a:t>E</a:t>
            </a:r>
            <a:r>
              <a:rPr sz="1000" i="1" spc="-50" dirty="0">
                <a:latin typeface="Arial"/>
                <a:cs typeface="Arial"/>
              </a:rPr>
              <a:t>R]  </a:t>
            </a:r>
            <a:r>
              <a:rPr sz="1000" i="1" spc="-90" dirty="0">
                <a:latin typeface="Arial"/>
                <a:cs typeface="Arial"/>
              </a:rPr>
              <a:t>LOCALITY  </a:t>
            </a:r>
            <a:r>
              <a:rPr sz="1000" i="1" spc="-105" dirty="0">
                <a:latin typeface="Arial"/>
                <a:cs typeface="Arial"/>
              </a:rPr>
              <a:t>CAMEROON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5039" y="3355975"/>
            <a:ext cx="171132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5" dirty="0">
                <a:latin typeface="Trebuchet MS"/>
                <a:cs typeface="Trebuchet MS"/>
              </a:rPr>
              <a:t>China: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000" i="1" spc="-50" dirty="0">
                <a:latin typeface="Arial"/>
                <a:cs typeface="Arial"/>
              </a:rPr>
              <a:t>[BUILDING] </a:t>
            </a:r>
            <a:r>
              <a:rPr sz="1000" i="1" spc="-75" dirty="0">
                <a:latin typeface="Arial"/>
                <a:cs typeface="Arial"/>
              </a:rPr>
              <a:t>[APARTMENT]  </a:t>
            </a:r>
            <a:r>
              <a:rPr sz="1000" i="1" spc="-90" dirty="0">
                <a:latin typeface="Arial"/>
                <a:cs typeface="Arial"/>
              </a:rPr>
              <a:t>[HOUSE_NUMBER </a:t>
            </a:r>
            <a:r>
              <a:rPr sz="1000" i="1" spc="-100" dirty="0">
                <a:latin typeface="Arial"/>
                <a:cs typeface="Arial"/>
              </a:rPr>
              <a:t>STREET,]  </a:t>
            </a:r>
            <a:r>
              <a:rPr sz="1000" i="1" spc="30" dirty="0">
                <a:latin typeface="Arial"/>
                <a:cs typeface="Arial"/>
              </a:rPr>
              <a:t>[</a:t>
            </a:r>
            <a:r>
              <a:rPr sz="1000" i="1" spc="-90" dirty="0">
                <a:latin typeface="Arial"/>
                <a:cs typeface="Arial"/>
              </a:rPr>
              <a:t>DO</a:t>
            </a:r>
            <a:r>
              <a:rPr sz="1000" i="1" spc="-75" dirty="0">
                <a:latin typeface="Arial"/>
                <a:cs typeface="Arial"/>
              </a:rPr>
              <a:t>U</a:t>
            </a:r>
            <a:r>
              <a:rPr sz="1000" i="1" spc="-80" dirty="0">
                <a:latin typeface="Arial"/>
                <a:cs typeface="Arial"/>
              </a:rPr>
              <a:t>B</a:t>
            </a:r>
            <a:r>
              <a:rPr sz="1000" i="1" spc="-70" dirty="0">
                <a:latin typeface="Arial"/>
                <a:cs typeface="Arial"/>
              </a:rPr>
              <a:t>L</a:t>
            </a:r>
            <a:r>
              <a:rPr sz="1000" i="1" spc="-160" dirty="0">
                <a:latin typeface="Arial"/>
                <a:cs typeface="Arial"/>
              </a:rPr>
              <a:t>E</a:t>
            </a:r>
            <a:r>
              <a:rPr sz="1000" i="1" spc="-70" dirty="0">
                <a:latin typeface="Arial"/>
                <a:cs typeface="Arial"/>
              </a:rPr>
              <a:t>_</a:t>
            </a:r>
            <a:r>
              <a:rPr sz="1000" i="1" spc="-120" dirty="0">
                <a:latin typeface="Arial"/>
                <a:cs typeface="Arial"/>
              </a:rPr>
              <a:t>DE</a:t>
            </a:r>
            <a:r>
              <a:rPr sz="1000" i="1" spc="-130" dirty="0">
                <a:latin typeface="Arial"/>
                <a:cs typeface="Arial"/>
              </a:rPr>
              <a:t>P</a:t>
            </a:r>
            <a:r>
              <a:rPr sz="1000" i="1" spc="-135" dirty="0">
                <a:latin typeface="Arial"/>
                <a:cs typeface="Arial"/>
              </a:rPr>
              <a:t>E</a:t>
            </a:r>
            <a:r>
              <a:rPr sz="1000" i="1" spc="-100" dirty="0">
                <a:latin typeface="Arial"/>
                <a:cs typeface="Arial"/>
              </a:rPr>
              <a:t>ND</a:t>
            </a:r>
            <a:r>
              <a:rPr sz="1000" i="1" spc="-85" dirty="0">
                <a:latin typeface="Arial"/>
                <a:cs typeface="Arial"/>
              </a:rPr>
              <a:t>ENT</a:t>
            </a:r>
            <a:r>
              <a:rPr sz="1000" i="1" spc="-60" dirty="0">
                <a:latin typeface="Arial"/>
                <a:cs typeface="Arial"/>
              </a:rPr>
              <a:t>_</a:t>
            </a:r>
            <a:r>
              <a:rPr sz="1000" i="1" spc="-70" dirty="0">
                <a:latin typeface="Arial"/>
                <a:cs typeface="Arial"/>
              </a:rPr>
              <a:t>L</a:t>
            </a:r>
            <a:r>
              <a:rPr sz="1000" i="1" spc="-125" dirty="0">
                <a:latin typeface="Arial"/>
                <a:cs typeface="Arial"/>
              </a:rPr>
              <a:t>OC</a:t>
            </a:r>
            <a:r>
              <a:rPr sz="1000" i="1" spc="-50" dirty="0">
                <a:latin typeface="Arial"/>
                <a:cs typeface="Arial"/>
              </a:rPr>
              <a:t>A</a:t>
            </a:r>
            <a:r>
              <a:rPr sz="1000" i="1" spc="-70" dirty="0">
                <a:latin typeface="Arial"/>
                <a:cs typeface="Arial"/>
              </a:rPr>
              <a:t>L</a:t>
            </a:r>
            <a:r>
              <a:rPr sz="1000" i="1" spc="-30" dirty="0">
                <a:latin typeface="Arial"/>
                <a:cs typeface="Arial"/>
              </a:rPr>
              <a:t>I  </a:t>
            </a:r>
            <a:r>
              <a:rPr sz="1000" i="1" spc="-60" dirty="0">
                <a:latin typeface="Arial"/>
                <a:cs typeface="Arial"/>
              </a:rPr>
              <a:t>TY,] </a:t>
            </a:r>
            <a:r>
              <a:rPr sz="1000" i="1" spc="-80" dirty="0">
                <a:latin typeface="Arial"/>
                <a:cs typeface="Arial"/>
              </a:rPr>
              <a:t>[DEPENDENT_LOCALITY,]  </a:t>
            </a:r>
            <a:r>
              <a:rPr sz="1000" i="1" spc="-65" dirty="0">
                <a:latin typeface="Arial"/>
                <a:cs typeface="Arial"/>
              </a:rPr>
              <a:t>[LOCALITY]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i="1" spc="-100" dirty="0">
                <a:latin typeface="Arial"/>
                <a:cs typeface="Arial"/>
              </a:rPr>
              <a:t>POSTAL_CODE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i="1" spc="-105" dirty="0">
                <a:latin typeface="Arial"/>
                <a:cs typeface="Arial"/>
              </a:rPr>
              <a:t>PROVINCE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6975" y="1679854"/>
            <a:ext cx="1737360" cy="13055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707390">
              <a:lnSpc>
                <a:spcPct val="110000"/>
              </a:lnSpc>
              <a:spcBef>
                <a:spcPts val="220"/>
              </a:spcBef>
            </a:pPr>
            <a:r>
              <a:rPr sz="1000" b="1" spc="-40" dirty="0">
                <a:latin typeface="Trebuchet MS"/>
                <a:cs typeface="Trebuchet MS"/>
              </a:rPr>
              <a:t>India:  </a:t>
            </a:r>
            <a:r>
              <a:rPr sz="1000" i="1" spc="30" dirty="0">
                <a:latin typeface="Arial"/>
                <a:cs typeface="Arial"/>
              </a:rPr>
              <a:t>[</a:t>
            </a:r>
            <a:r>
              <a:rPr sz="1000" i="1" spc="-80" dirty="0">
                <a:latin typeface="Arial"/>
                <a:cs typeface="Arial"/>
              </a:rPr>
              <a:t>H</a:t>
            </a:r>
            <a:r>
              <a:rPr sz="1000" i="1" spc="-90" dirty="0">
                <a:latin typeface="Arial"/>
                <a:cs typeface="Arial"/>
              </a:rPr>
              <a:t>O</a:t>
            </a:r>
            <a:r>
              <a:rPr sz="1000" i="1" spc="-75" dirty="0">
                <a:latin typeface="Arial"/>
                <a:cs typeface="Arial"/>
              </a:rPr>
              <a:t>U</a:t>
            </a:r>
            <a:r>
              <a:rPr sz="1000" i="1" spc="-130" dirty="0">
                <a:latin typeface="Arial"/>
                <a:cs typeface="Arial"/>
              </a:rPr>
              <a:t>S</a:t>
            </a:r>
            <a:r>
              <a:rPr sz="1000" i="1" spc="-160" dirty="0">
                <a:latin typeface="Arial"/>
                <a:cs typeface="Arial"/>
              </a:rPr>
              <a:t>E</a:t>
            </a:r>
            <a:r>
              <a:rPr sz="1000" i="1" spc="-70" dirty="0">
                <a:latin typeface="Arial"/>
                <a:cs typeface="Arial"/>
              </a:rPr>
              <a:t>_</a:t>
            </a:r>
            <a:r>
              <a:rPr sz="1000" i="1" spc="-75" dirty="0">
                <a:latin typeface="Arial"/>
                <a:cs typeface="Arial"/>
              </a:rPr>
              <a:t>N</a:t>
            </a:r>
            <a:r>
              <a:rPr sz="1000" i="1" spc="-70" dirty="0">
                <a:latin typeface="Arial"/>
                <a:cs typeface="Arial"/>
              </a:rPr>
              <a:t>U</a:t>
            </a:r>
            <a:r>
              <a:rPr sz="1000" i="1" spc="-50" dirty="0">
                <a:latin typeface="Arial"/>
                <a:cs typeface="Arial"/>
              </a:rPr>
              <a:t>M</a:t>
            </a:r>
            <a:r>
              <a:rPr sz="1000" i="1" spc="-114" dirty="0">
                <a:latin typeface="Arial"/>
                <a:cs typeface="Arial"/>
              </a:rPr>
              <a:t>B</a:t>
            </a:r>
            <a:r>
              <a:rPr sz="1000" i="1" spc="-125" dirty="0">
                <a:latin typeface="Arial"/>
                <a:cs typeface="Arial"/>
              </a:rPr>
              <a:t>E</a:t>
            </a:r>
            <a:r>
              <a:rPr sz="1000" i="1" spc="-55" dirty="0">
                <a:latin typeface="Arial"/>
                <a:cs typeface="Arial"/>
              </a:rPr>
              <a:t>R] 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-90" dirty="0">
                <a:latin typeface="Arial"/>
                <a:cs typeface="Arial"/>
              </a:rPr>
              <a:t>[STREET_NAME]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i="1" spc="-85" dirty="0">
                <a:latin typeface="Arial"/>
                <a:cs typeface="Arial"/>
              </a:rPr>
              <a:t>[DEPENDENT_LOCALITY] </a:t>
            </a:r>
            <a:r>
              <a:rPr sz="1000" i="1" spc="5" dirty="0">
                <a:latin typeface="Arial"/>
                <a:cs typeface="Arial"/>
              </a:rPr>
              <a:t>[,  </a:t>
            </a:r>
            <a:r>
              <a:rPr sz="1000" i="1" spc="-90" dirty="0">
                <a:latin typeface="Arial"/>
                <a:cs typeface="Arial"/>
              </a:rPr>
              <a:t>DO</a:t>
            </a:r>
            <a:r>
              <a:rPr sz="1000" i="1" spc="-75" dirty="0">
                <a:latin typeface="Arial"/>
                <a:cs typeface="Arial"/>
              </a:rPr>
              <a:t>U</a:t>
            </a:r>
            <a:r>
              <a:rPr sz="1000" i="1" spc="-80" dirty="0">
                <a:latin typeface="Arial"/>
                <a:cs typeface="Arial"/>
              </a:rPr>
              <a:t>B</a:t>
            </a:r>
            <a:r>
              <a:rPr sz="1000" i="1" spc="-70" dirty="0">
                <a:latin typeface="Arial"/>
                <a:cs typeface="Arial"/>
              </a:rPr>
              <a:t>L</a:t>
            </a:r>
            <a:r>
              <a:rPr sz="1000" i="1" spc="-160" dirty="0">
                <a:latin typeface="Arial"/>
                <a:cs typeface="Arial"/>
              </a:rPr>
              <a:t>E</a:t>
            </a:r>
            <a:r>
              <a:rPr sz="1000" i="1" spc="-70" dirty="0">
                <a:latin typeface="Arial"/>
                <a:cs typeface="Arial"/>
              </a:rPr>
              <a:t>_</a:t>
            </a:r>
            <a:r>
              <a:rPr sz="1000" i="1" spc="-120" dirty="0">
                <a:latin typeface="Arial"/>
                <a:cs typeface="Arial"/>
              </a:rPr>
              <a:t>DE</a:t>
            </a:r>
            <a:r>
              <a:rPr sz="1000" i="1" spc="-130" dirty="0">
                <a:latin typeface="Arial"/>
                <a:cs typeface="Arial"/>
              </a:rPr>
              <a:t>P</a:t>
            </a:r>
            <a:r>
              <a:rPr sz="1000" i="1" spc="-135" dirty="0">
                <a:latin typeface="Arial"/>
                <a:cs typeface="Arial"/>
              </a:rPr>
              <a:t>E</a:t>
            </a:r>
            <a:r>
              <a:rPr sz="1000" i="1" spc="-100" dirty="0">
                <a:latin typeface="Arial"/>
                <a:cs typeface="Arial"/>
              </a:rPr>
              <a:t>ND</a:t>
            </a:r>
            <a:r>
              <a:rPr sz="1000" i="1" spc="-85" dirty="0">
                <a:latin typeface="Arial"/>
                <a:cs typeface="Arial"/>
              </a:rPr>
              <a:t>ENT</a:t>
            </a:r>
            <a:r>
              <a:rPr sz="1000" i="1" spc="-60" dirty="0">
                <a:latin typeface="Arial"/>
                <a:cs typeface="Arial"/>
              </a:rPr>
              <a:t>_</a:t>
            </a:r>
            <a:r>
              <a:rPr sz="1000" i="1" spc="-70" dirty="0">
                <a:latin typeface="Arial"/>
                <a:cs typeface="Arial"/>
              </a:rPr>
              <a:t>L</a:t>
            </a:r>
            <a:r>
              <a:rPr sz="1000" i="1" spc="-125" dirty="0">
                <a:latin typeface="Arial"/>
                <a:cs typeface="Arial"/>
              </a:rPr>
              <a:t>OC</a:t>
            </a:r>
            <a:r>
              <a:rPr sz="1000" i="1" spc="-50" dirty="0">
                <a:latin typeface="Arial"/>
                <a:cs typeface="Arial"/>
              </a:rPr>
              <a:t>A</a:t>
            </a:r>
            <a:r>
              <a:rPr sz="1000" i="1" spc="-70" dirty="0">
                <a:latin typeface="Arial"/>
                <a:cs typeface="Arial"/>
              </a:rPr>
              <a:t>L</a:t>
            </a:r>
            <a:r>
              <a:rPr sz="1000" i="1" spc="-30" dirty="0">
                <a:latin typeface="Arial"/>
                <a:cs typeface="Arial"/>
              </a:rPr>
              <a:t>I</a:t>
            </a:r>
            <a:r>
              <a:rPr sz="1000" i="1" spc="-65" dirty="0">
                <a:latin typeface="Arial"/>
                <a:cs typeface="Arial"/>
              </a:rPr>
              <a:t>T  Y]</a:t>
            </a:r>
            <a:endParaRPr sz="1000">
              <a:latin typeface="Arial"/>
              <a:cs typeface="Arial"/>
            </a:endParaRPr>
          </a:p>
          <a:p>
            <a:pPr marL="12700" marR="289560">
              <a:lnSpc>
                <a:spcPct val="100000"/>
              </a:lnSpc>
            </a:pPr>
            <a:r>
              <a:rPr sz="1000" i="1" spc="-90" dirty="0">
                <a:latin typeface="Arial"/>
                <a:cs typeface="Arial"/>
              </a:rPr>
              <a:t>LOCALITY </a:t>
            </a:r>
            <a:r>
              <a:rPr sz="1000" i="1" spc="-15" dirty="0">
                <a:latin typeface="Arial"/>
                <a:cs typeface="Arial"/>
              </a:rPr>
              <a:t>-</a:t>
            </a:r>
            <a:r>
              <a:rPr sz="1000" i="1" spc="-100" dirty="0">
                <a:latin typeface="Arial"/>
                <a:cs typeface="Arial"/>
              </a:rPr>
              <a:t> POSTAL_CODE  </a:t>
            </a:r>
            <a:r>
              <a:rPr sz="1000" i="1" spc="-55" dirty="0">
                <a:latin typeface="Arial"/>
                <a:cs typeface="Arial"/>
              </a:rPr>
              <a:t>INDIA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716" y="3355975"/>
            <a:ext cx="178181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Trebuchet MS"/>
                <a:cs typeface="Trebuchet MS"/>
              </a:rPr>
              <a:t>United</a:t>
            </a:r>
            <a:r>
              <a:rPr sz="1000" b="1" spc="-105" dirty="0">
                <a:latin typeface="Trebuchet MS"/>
                <a:cs typeface="Trebuchet MS"/>
              </a:rPr>
              <a:t> </a:t>
            </a:r>
            <a:r>
              <a:rPr sz="1000" b="1" spc="-25" dirty="0">
                <a:latin typeface="Trebuchet MS"/>
                <a:cs typeface="Trebuchet MS"/>
              </a:rPr>
              <a:t>States: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000" i="1" spc="-100" dirty="0">
                <a:latin typeface="Arial"/>
                <a:cs typeface="Arial"/>
              </a:rPr>
              <a:t>HOUSE_NUMBER </a:t>
            </a:r>
            <a:r>
              <a:rPr sz="1000" i="1" spc="-110" dirty="0">
                <a:latin typeface="Arial"/>
                <a:cs typeface="Arial"/>
              </a:rPr>
              <a:t>STREET_NAME  </a:t>
            </a:r>
            <a:r>
              <a:rPr sz="1000" i="1" spc="-100" dirty="0">
                <a:latin typeface="Arial"/>
                <a:cs typeface="Arial"/>
              </a:rPr>
              <a:t>[STREET_TYPE]  </a:t>
            </a:r>
            <a:r>
              <a:rPr sz="1000" i="1" spc="-95" dirty="0">
                <a:latin typeface="Arial"/>
                <a:cs typeface="Arial"/>
              </a:rPr>
              <a:t>[STREET_DIRECTION]  </a:t>
            </a:r>
            <a:r>
              <a:rPr sz="1000" i="1" spc="-50" dirty="0">
                <a:latin typeface="Arial"/>
                <a:cs typeface="Arial"/>
              </a:rPr>
              <a:t>[BUILDING] </a:t>
            </a:r>
            <a:r>
              <a:rPr sz="1000" i="1" spc="-70" dirty="0">
                <a:latin typeface="Arial"/>
                <a:cs typeface="Arial"/>
              </a:rPr>
              <a:t>[FLOOR]  </a:t>
            </a:r>
            <a:r>
              <a:rPr sz="1000" i="1" spc="-75" dirty="0">
                <a:latin typeface="Arial"/>
                <a:cs typeface="Arial"/>
              </a:rPr>
              <a:t>[APARTMENT]</a:t>
            </a:r>
            <a:endParaRPr sz="1000">
              <a:latin typeface="Arial"/>
              <a:cs typeface="Arial"/>
            </a:endParaRPr>
          </a:p>
          <a:p>
            <a:pPr marL="12700" marR="318770">
              <a:lnSpc>
                <a:spcPct val="100000"/>
              </a:lnSpc>
            </a:pPr>
            <a:r>
              <a:rPr sz="1000" i="1" spc="-90" dirty="0">
                <a:latin typeface="Arial"/>
                <a:cs typeface="Arial"/>
              </a:rPr>
              <a:t>LOCALITY  </a:t>
            </a:r>
            <a:r>
              <a:rPr sz="1000" i="1" spc="-125" dirty="0">
                <a:latin typeface="Arial"/>
                <a:cs typeface="Arial"/>
              </a:rPr>
              <a:t>P</a:t>
            </a:r>
            <a:r>
              <a:rPr sz="1000" i="1" spc="-140" dirty="0">
                <a:latin typeface="Arial"/>
                <a:cs typeface="Arial"/>
              </a:rPr>
              <a:t>R</a:t>
            </a:r>
            <a:r>
              <a:rPr sz="1000" i="1" spc="-100" dirty="0">
                <a:latin typeface="Arial"/>
                <a:cs typeface="Arial"/>
              </a:rPr>
              <a:t>O</a:t>
            </a:r>
            <a:r>
              <a:rPr sz="1000" i="1" spc="-80" dirty="0">
                <a:latin typeface="Arial"/>
                <a:cs typeface="Arial"/>
              </a:rPr>
              <a:t>V</a:t>
            </a:r>
            <a:r>
              <a:rPr sz="1000" i="1" spc="-30" dirty="0">
                <a:latin typeface="Arial"/>
                <a:cs typeface="Arial"/>
              </a:rPr>
              <a:t>I</a:t>
            </a:r>
            <a:r>
              <a:rPr sz="1000" i="1" spc="-114" dirty="0">
                <a:latin typeface="Arial"/>
                <a:cs typeface="Arial"/>
              </a:rPr>
              <a:t>N</a:t>
            </a:r>
            <a:r>
              <a:rPr sz="1000" i="1" spc="-110" dirty="0">
                <a:latin typeface="Arial"/>
                <a:cs typeface="Arial"/>
              </a:rPr>
              <a:t>C</a:t>
            </a:r>
            <a:r>
              <a:rPr sz="1000" i="1" spc="-160" dirty="0">
                <a:latin typeface="Arial"/>
                <a:cs typeface="Arial"/>
              </a:rPr>
              <a:t>E</a:t>
            </a:r>
            <a:r>
              <a:rPr sz="1000" i="1" spc="-70" dirty="0">
                <a:latin typeface="Arial"/>
                <a:cs typeface="Arial"/>
              </a:rPr>
              <a:t>_</a:t>
            </a:r>
            <a:r>
              <a:rPr sz="1000" i="1" spc="-60" dirty="0">
                <a:latin typeface="Arial"/>
                <a:cs typeface="Arial"/>
              </a:rPr>
              <a:t>A</a:t>
            </a:r>
            <a:r>
              <a:rPr sz="1000" i="1" spc="-100" dirty="0">
                <a:latin typeface="Arial"/>
                <a:cs typeface="Arial"/>
              </a:rPr>
              <a:t>BB</a:t>
            </a:r>
            <a:r>
              <a:rPr sz="1000" i="1" spc="-114" dirty="0">
                <a:latin typeface="Arial"/>
                <a:cs typeface="Arial"/>
              </a:rPr>
              <a:t>R</a:t>
            </a:r>
            <a:r>
              <a:rPr sz="1000" i="1" spc="-160" dirty="0">
                <a:latin typeface="Arial"/>
                <a:cs typeface="Arial"/>
              </a:rPr>
              <a:t>E</a:t>
            </a:r>
            <a:r>
              <a:rPr sz="1000" i="1" spc="-100" dirty="0">
                <a:latin typeface="Arial"/>
                <a:cs typeface="Arial"/>
              </a:rPr>
              <a:t>V</a:t>
            </a:r>
            <a:r>
              <a:rPr sz="1000" i="1" spc="-30" dirty="0">
                <a:latin typeface="Arial"/>
                <a:cs typeface="Arial"/>
              </a:rPr>
              <a:t>I</a:t>
            </a:r>
            <a:r>
              <a:rPr sz="1000" i="1" spc="-60" dirty="0">
                <a:latin typeface="Arial"/>
                <a:cs typeface="Arial"/>
              </a:rPr>
              <a:t>A</a:t>
            </a:r>
            <a:r>
              <a:rPr sz="1000" i="1" spc="-95" dirty="0">
                <a:latin typeface="Arial"/>
                <a:cs typeface="Arial"/>
              </a:rPr>
              <a:t>T</a:t>
            </a:r>
            <a:r>
              <a:rPr sz="1000" i="1" spc="-40" dirty="0">
                <a:latin typeface="Arial"/>
                <a:cs typeface="Arial"/>
              </a:rPr>
              <a:t>I</a:t>
            </a:r>
            <a:r>
              <a:rPr sz="1000" i="1" spc="-50" dirty="0">
                <a:latin typeface="Arial"/>
                <a:cs typeface="Arial"/>
              </a:rPr>
              <a:t>ON  </a:t>
            </a:r>
            <a:r>
              <a:rPr sz="1000" i="1" spc="-100" dirty="0">
                <a:latin typeface="Arial"/>
                <a:cs typeface="Arial"/>
              </a:rPr>
              <a:t>POSTAL_CODE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i="1" spc="-85" dirty="0">
                <a:latin typeface="Arial"/>
                <a:cs typeface="Arial"/>
              </a:rPr>
              <a:t>UNITED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i="1" spc="-114" dirty="0">
                <a:latin typeface="Arial"/>
                <a:cs typeface="Arial"/>
              </a:rPr>
              <a:t>STATES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044" y="1735073"/>
            <a:ext cx="185991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8805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Trebuchet MS"/>
                <a:cs typeface="Trebuchet MS"/>
              </a:rPr>
              <a:t>United </a:t>
            </a:r>
            <a:r>
              <a:rPr sz="1000" b="1" spc="-25" dirty="0">
                <a:latin typeface="Trebuchet MS"/>
                <a:cs typeface="Trebuchet MS"/>
              </a:rPr>
              <a:t>Kingdom:  </a:t>
            </a:r>
            <a:r>
              <a:rPr sz="1000" i="1" spc="-70" dirty="0">
                <a:latin typeface="Arial"/>
                <a:cs typeface="Arial"/>
              </a:rPr>
              <a:t>[FLOOR] </a:t>
            </a:r>
            <a:r>
              <a:rPr sz="1000" i="1" spc="-75" dirty="0">
                <a:latin typeface="Arial"/>
                <a:cs typeface="Arial"/>
              </a:rPr>
              <a:t>[APARTMENT]  </a:t>
            </a:r>
            <a:r>
              <a:rPr sz="1000" i="1" spc="-50" dirty="0">
                <a:latin typeface="Arial"/>
                <a:cs typeface="Arial"/>
              </a:rPr>
              <a:t>[BUILDING]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i="1" spc="-80" dirty="0">
                <a:latin typeface="Arial"/>
                <a:cs typeface="Arial"/>
              </a:rPr>
              <a:t>[HOUSE_NUMBER] </a:t>
            </a:r>
            <a:r>
              <a:rPr sz="1000" i="1" spc="-110" dirty="0">
                <a:latin typeface="Arial"/>
                <a:cs typeface="Arial"/>
              </a:rPr>
              <a:t>STREET_NAME  </a:t>
            </a:r>
            <a:r>
              <a:rPr sz="1000" i="1" spc="-85" dirty="0">
                <a:latin typeface="Arial"/>
                <a:cs typeface="Arial"/>
              </a:rPr>
              <a:t>[DEPENDENT_LOCALITY]  </a:t>
            </a:r>
            <a:r>
              <a:rPr sz="1000" i="1" spc="-90" dirty="0">
                <a:latin typeface="Arial"/>
                <a:cs typeface="Arial"/>
              </a:rPr>
              <a:t>LOCALITY</a:t>
            </a:r>
            <a:endParaRPr sz="1000">
              <a:latin typeface="Arial"/>
              <a:cs typeface="Arial"/>
            </a:endParaRPr>
          </a:p>
          <a:p>
            <a:pPr marL="12700" marR="854710">
              <a:lnSpc>
                <a:spcPct val="100000"/>
              </a:lnSpc>
            </a:pPr>
            <a:r>
              <a:rPr sz="1000" i="1" spc="-100" dirty="0">
                <a:latin typeface="Arial"/>
                <a:cs typeface="Arial"/>
              </a:rPr>
              <a:t>POSTAL_CODE  </a:t>
            </a:r>
            <a:r>
              <a:rPr sz="1000" i="1" spc="-85" dirty="0">
                <a:latin typeface="Arial"/>
                <a:cs typeface="Arial"/>
              </a:rPr>
              <a:t>UNITED</a:t>
            </a:r>
            <a:r>
              <a:rPr sz="1000" i="1" spc="-125" dirty="0">
                <a:latin typeface="Arial"/>
                <a:cs typeface="Arial"/>
              </a:rPr>
              <a:t> </a:t>
            </a:r>
            <a:r>
              <a:rPr sz="1000" i="1" spc="-75" dirty="0">
                <a:latin typeface="Arial"/>
                <a:cs typeface="Arial"/>
              </a:rPr>
              <a:t>KINGDOM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5181727"/>
            <a:ext cx="17341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0" dirty="0">
                <a:latin typeface="Trebuchet MS"/>
                <a:cs typeface="Trebuchet MS"/>
              </a:rPr>
              <a:t>France: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000" spc="-50" dirty="0">
                <a:latin typeface="Arial"/>
                <a:cs typeface="Arial"/>
              </a:rPr>
              <a:t>[APARTMENT] </a:t>
            </a:r>
            <a:r>
              <a:rPr sz="1000" spc="-40" dirty="0">
                <a:latin typeface="Arial"/>
                <a:cs typeface="Arial"/>
              </a:rPr>
              <a:t>[BUILDING]  </a:t>
            </a:r>
            <a:r>
              <a:rPr sz="1000" spc="-80" dirty="0">
                <a:latin typeface="Arial"/>
                <a:cs typeface="Arial"/>
              </a:rPr>
              <a:t>HOUSE_NUMBER  [STREET_TYPE] STREET_NAME  </a:t>
            </a:r>
            <a:r>
              <a:rPr sz="1000" spc="-60" dirty="0">
                <a:latin typeface="Arial"/>
                <a:cs typeface="Arial"/>
              </a:rPr>
              <a:t>[DEPENDENT_LOCALITY]  </a:t>
            </a:r>
            <a:r>
              <a:rPr sz="1000" spc="-80" dirty="0">
                <a:latin typeface="Arial"/>
                <a:cs typeface="Arial"/>
              </a:rPr>
              <a:t>POSTAL_CODE </a:t>
            </a:r>
            <a:r>
              <a:rPr sz="1000" spc="-65" dirty="0">
                <a:latin typeface="Arial"/>
                <a:cs typeface="Arial"/>
              </a:rPr>
              <a:t>LOCALITY  </a:t>
            </a:r>
            <a:r>
              <a:rPr sz="1000" spc="-100" dirty="0">
                <a:latin typeface="Arial"/>
                <a:cs typeface="Arial"/>
              </a:rPr>
              <a:t>FRANCE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7009" y="4796154"/>
            <a:ext cx="170243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latin typeface="Trebuchet MS"/>
                <a:cs typeface="Trebuchet MS"/>
              </a:rPr>
              <a:t>Turkey: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000" spc="-80" dirty="0">
                <a:latin typeface="Arial"/>
                <a:cs typeface="Arial"/>
              </a:rPr>
              <a:t>STREET_NAME </a:t>
            </a:r>
            <a:r>
              <a:rPr sz="1000" spc="-105" dirty="0">
                <a:latin typeface="Arial"/>
                <a:cs typeface="Arial"/>
              </a:rPr>
              <a:t>STREET </a:t>
            </a:r>
            <a:r>
              <a:rPr sz="1000" spc="-95" dirty="0">
                <a:latin typeface="Arial"/>
                <a:cs typeface="Arial"/>
              </a:rPr>
              <a:t>TYPE  </a:t>
            </a:r>
            <a:r>
              <a:rPr sz="1000" spc="-80" dirty="0">
                <a:latin typeface="Arial"/>
                <a:cs typeface="Arial"/>
              </a:rPr>
              <a:t>[DEPENDENT_STREET  </a:t>
            </a:r>
            <a:r>
              <a:rPr sz="1000" spc="-85" dirty="0">
                <a:latin typeface="Arial"/>
                <a:cs typeface="Arial"/>
              </a:rPr>
              <a:t>STREET_TYPE] </a:t>
            </a:r>
            <a:r>
              <a:rPr sz="1000" spc="-40" dirty="0">
                <a:latin typeface="Arial"/>
                <a:cs typeface="Arial"/>
              </a:rPr>
              <a:t>[BUILDING]  </a:t>
            </a:r>
            <a:r>
              <a:rPr sz="1000" dirty="0">
                <a:latin typeface="Arial"/>
                <a:cs typeface="Arial"/>
              </a:rPr>
              <a:t>[[No.] </a:t>
            </a:r>
            <a:r>
              <a:rPr sz="1000" spc="-80" dirty="0">
                <a:latin typeface="Arial"/>
                <a:cs typeface="Arial"/>
              </a:rPr>
              <a:t>HOUSE_NUMBER  </a:t>
            </a:r>
            <a:r>
              <a:rPr sz="1000" spc="-50" dirty="0">
                <a:latin typeface="Arial"/>
                <a:cs typeface="Arial"/>
              </a:rPr>
              <a:t>[/APARTMENT]  </a:t>
            </a:r>
            <a:r>
              <a:rPr sz="1000" spc="-80" dirty="0">
                <a:latin typeface="Arial"/>
                <a:cs typeface="Arial"/>
              </a:rPr>
              <a:t>POSTAL_CODE  </a:t>
            </a:r>
            <a:r>
              <a:rPr sz="1000" spc="-65" dirty="0">
                <a:latin typeface="Arial"/>
                <a:cs typeface="Arial"/>
              </a:rPr>
              <a:t>[ADMINISTRATIVE_DISTRICT </a:t>
            </a:r>
            <a:r>
              <a:rPr sz="1000" spc="15" dirty="0">
                <a:latin typeface="Arial"/>
                <a:cs typeface="Arial"/>
              </a:rPr>
              <a:t>/]  </a:t>
            </a:r>
            <a:r>
              <a:rPr sz="1000" spc="-60" dirty="0">
                <a:latin typeface="Arial"/>
                <a:cs typeface="Arial"/>
              </a:rPr>
              <a:t>LOCALITY </a:t>
            </a:r>
            <a:r>
              <a:rPr sz="1000" spc="-5" dirty="0">
                <a:latin typeface="Arial"/>
                <a:cs typeface="Arial"/>
              </a:rPr>
              <a:t>/ </a:t>
            </a:r>
            <a:r>
              <a:rPr sz="1000" spc="-85" dirty="0">
                <a:latin typeface="Arial"/>
                <a:cs typeface="Arial"/>
              </a:rPr>
              <a:t>PROVINCE  </a:t>
            </a:r>
            <a:r>
              <a:rPr sz="1000" spc="-90" dirty="0">
                <a:latin typeface="Arial"/>
                <a:cs typeface="Arial"/>
              </a:rPr>
              <a:t>TURKEY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1701658"/>
            <a:ext cx="2906268" cy="206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787" y="559308"/>
            <a:ext cx="488442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7140" y="1703683"/>
            <a:ext cx="1648460" cy="331914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65"/>
              </a:spcBef>
              <a:buClr>
                <a:srgbClr val="EFAC00"/>
              </a:buClr>
              <a:buSzPct val="7812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1600" spc="-65" dirty="0">
                <a:latin typeface="Arial"/>
                <a:cs typeface="Arial"/>
              </a:rPr>
              <a:t>Google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Maps</a:t>
            </a:r>
            <a:endParaRPr sz="1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65"/>
              </a:spcBef>
              <a:buClr>
                <a:srgbClr val="EFAC00"/>
              </a:buClr>
              <a:buSzPct val="7812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1600" spc="-95" dirty="0">
                <a:latin typeface="Arial"/>
                <a:cs typeface="Arial"/>
              </a:rPr>
              <a:t>Yahoo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Maps</a:t>
            </a:r>
            <a:endParaRPr sz="1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1600" spc="-55" dirty="0">
                <a:latin typeface="Arial"/>
                <a:cs typeface="Arial"/>
              </a:rPr>
              <a:t>Bing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Maps</a:t>
            </a:r>
            <a:endParaRPr sz="1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1600" spc="-100" dirty="0">
                <a:latin typeface="Arial"/>
                <a:cs typeface="Arial"/>
              </a:rPr>
              <a:t>ArcGIS</a:t>
            </a:r>
            <a:endParaRPr sz="1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1600" spc="-85" dirty="0">
                <a:latin typeface="Arial"/>
                <a:cs typeface="Arial"/>
              </a:rPr>
              <a:t>Geocoder.us</a:t>
            </a:r>
            <a:endParaRPr sz="1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1600" spc="-55" dirty="0">
                <a:latin typeface="Arial"/>
                <a:cs typeface="Arial"/>
              </a:rPr>
              <a:t>MapMarker</a:t>
            </a:r>
            <a:endParaRPr sz="1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1600" spc="-60" dirty="0">
                <a:latin typeface="Arial"/>
                <a:cs typeface="Arial"/>
              </a:rPr>
              <a:t>Global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Locator</a:t>
            </a:r>
            <a:endParaRPr sz="1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1600" spc="-80" dirty="0">
                <a:latin typeface="Arial"/>
                <a:cs typeface="Arial"/>
              </a:rPr>
              <a:t>Address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Doctor</a:t>
            </a:r>
            <a:endParaRPr sz="1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1600" spc="-120" dirty="0">
                <a:latin typeface="Arial"/>
                <a:cs typeface="Arial"/>
              </a:rPr>
              <a:t>LOQATE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67200" y="4213859"/>
            <a:ext cx="3962400" cy="1992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573023" y="565404"/>
              <a:ext cx="4619244" cy="548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1447798"/>
              <a:ext cx="6477000" cy="54101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65404"/>
            <a:ext cx="3913632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03552"/>
            <a:ext cx="425069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30" dirty="0">
                <a:latin typeface="Arial"/>
                <a:cs typeface="Arial"/>
              </a:rPr>
              <a:t>Most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Geocoding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Applications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work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with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Vector  </a:t>
            </a:r>
            <a:r>
              <a:rPr sz="1600" spc="-90" dirty="0">
                <a:latin typeface="Arial"/>
                <a:cs typeface="Arial"/>
              </a:rPr>
              <a:t>based </a:t>
            </a:r>
            <a:r>
              <a:rPr sz="1600" spc="-140" dirty="0">
                <a:latin typeface="Arial"/>
                <a:cs typeface="Arial"/>
              </a:rPr>
              <a:t>GIS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Data.</a:t>
            </a:r>
            <a:endParaRPr sz="16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55" dirty="0">
                <a:latin typeface="Arial"/>
                <a:cs typeface="Arial"/>
              </a:rPr>
              <a:t>Vector Data </a:t>
            </a:r>
            <a:r>
              <a:rPr sz="1600" spc="-50" dirty="0">
                <a:latin typeface="Arial"/>
                <a:cs typeface="Arial"/>
              </a:rPr>
              <a:t>represent </a:t>
            </a:r>
            <a:r>
              <a:rPr sz="1600" spc="-45" dirty="0">
                <a:latin typeface="Arial"/>
                <a:cs typeface="Arial"/>
              </a:rPr>
              <a:t>features</a:t>
            </a:r>
            <a:r>
              <a:rPr sz="1600" spc="-25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as:</a:t>
            </a:r>
            <a:endParaRPr sz="1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1345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1600" spc="-55" dirty="0">
                <a:latin typeface="Arial"/>
                <a:cs typeface="Arial"/>
              </a:rPr>
              <a:t>Discrete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Point</a:t>
            </a:r>
            <a:endParaRPr sz="1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1345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1600" spc="-50" dirty="0">
                <a:latin typeface="Arial"/>
                <a:cs typeface="Arial"/>
              </a:rPr>
              <a:t>Line</a:t>
            </a:r>
            <a:endParaRPr sz="1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1345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1600" spc="-65" dirty="0">
                <a:latin typeface="Arial"/>
                <a:cs typeface="Arial"/>
              </a:rPr>
              <a:t>Polygon</a:t>
            </a:r>
            <a:endParaRPr sz="16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960"/>
              </a:spcBef>
              <a:buClr>
                <a:srgbClr val="EFAC00"/>
              </a:buClr>
              <a:buSzPct val="78125"/>
              <a:buChar char=""/>
              <a:tabLst>
                <a:tab pos="332740" algn="l"/>
                <a:tab pos="333375" algn="l"/>
              </a:tabLst>
            </a:pPr>
            <a:r>
              <a:rPr sz="1600" spc="-55" dirty="0">
                <a:latin typeface="Arial"/>
                <a:cs typeface="Arial"/>
              </a:rPr>
              <a:t>Vector Data </a:t>
            </a:r>
            <a:r>
              <a:rPr sz="1600" spc="-70" dirty="0">
                <a:latin typeface="Arial"/>
                <a:cs typeface="Arial"/>
              </a:rPr>
              <a:t>is </a:t>
            </a:r>
            <a:r>
              <a:rPr sz="1600" spc="-55" dirty="0">
                <a:latin typeface="Arial"/>
                <a:cs typeface="Arial"/>
              </a:rPr>
              <a:t>available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1345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1600" spc="-120" dirty="0">
                <a:latin typeface="Arial"/>
                <a:cs typeface="Arial"/>
              </a:rPr>
              <a:t>TAB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1345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1600" spc="-100" dirty="0">
                <a:latin typeface="Arial"/>
                <a:cs typeface="Arial"/>
              </a:rPr>
              <a:t>Shape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1345"/>
              </a:spcBef>
              <a:buClr>
                <a:srgbClr val="5FB5CC"/>
              </a:buClr>
              <a:buSzPct val="9062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1600" spc="-110" dirty="0">
                <a:latin typeface="Arial"/>
                <a:cs typeface="Arial"/>
              </a:rPr>
              <a:t>Cad( </a:t>
            </a:r>
            <a:r>
              <a:rPr sz="1600" spc="-60" dirty="0">
                <a:latin typeface="Arial"/>
                <a:cs typeface="Arial"/>
              </a:rPr>
              <a:t>AutoCAD </a:t>
            </a:r>
            <a:r>
              <a:rPr sz="1600" spc="-145" dirty="0">
                <a:latin typeface="Arial"/>
                <a:cs typeface="Arial"/>
              </a:rPr>
              <a:t>DXF </a:t>
            </a:r>
            <a:r>
              <a:rPr sz="1600" dirty="0">
                <a:latin typeface="Arial"/>
                <a:cs typeface="Arial"/>
              </a:rPr>
              <a:t>&amp;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DWG).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21452" y="1600200"/>
            <a:ext cx="2698750" cy="4727575"/>
            <a:chOff x="5521452" y="1600200"/>
            <a:chExt cx="2698750" cy="4727575"/>
          </a:xfrm>
        </p:grpSpPr>
        <p:sp>
          <p:nvSpPr>
            <p:cNvPr id="5" name="object 5"/>
            <p:cNvSpPr/>
            <p:nvPr/>
          </p:nvSpPr>
          <p:spPr>
            <a:xfrm>
              <a:off x="5580888" y="3200400"/>
              <a:ext cx="2572512" cy="1549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15940" y="1600200"/>
              <a:ext cx="2603862" cy="1600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1452" y="4750307"/>
              <a:ext cx="2631948" cy="15773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718</Words>
  <Application>Microsoft Office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INDRAJIT CHATTERJEE</cp:lastModifiedBy>
  <cp:revision>4</cp:revision>
  <dcterms:created xsi:type="dcterms:W3CDTF">2020-08-21T10:31:14Z</dcterms:created>
  <dcterms:modified xsi:type="dcterms:W3CDTF">2020-08-21T10:43:08Z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2020-08-21T00:00:00Z</vt:filetime>
  </property>
</Properties>
</file>