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5" r:id="rId11"/>
    <p:sldId id="264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531">
          <p15:clr>
            <a:srgbClr val="A4A3A4"/>
          </p15:clr>
        </p15:guide>
        <p15:guide id="3" pos="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b2I1n+WepPvL9TpCga933cEE+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A0C4C5-5935-43D8-9051-FAE964A250F5}">
  <a:tblStyle styleId="{F3A0C4C5-5935-43D8-9051-FAE964A250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008"/>
        <p:guide orient="horz" pos="531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74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22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0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1526058" y="3332439"/>
            <a:ext cx="6740611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</a:t>
            </a:r>
            <a:r>
              <a:rPr lang="en-US" sz="17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Study Assessment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Retention Analysis</a:t>
            </a:r>
            <a:endParaRPr sz="17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61190" y="481586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sym typeface="Roboto"/>
              </a:rPr>
              <a:t>New Customer Activation: Gender Analysis</a:t>
            </a:r>
            <a:endParaRPr dirty="0"/>
          </a:p>
        </p:txBody>
      </p:sp>
      <p:sp>
        <p:nvSpPr>
          <p:cNvPr id="105" name="Google Shape;105;p7"/>
          <p:cNvSpPr/>
          <p:nvPr/>
        </p:nvSpPr>
        <p:spPr>
          <a:xfrm>
            <a:off x="4689011" y="1097109"/>
            <a:ext cx="3791801" cy="2464626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Findings :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39 years is the average age of customers activated during the analysis period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Average age of male customers newly activated is between 20-25 years</a:t>
            </a:r>
          </a:p>
          <a:p>
            <a:pPr marL="666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Average age of female customers newly activated shows 40-42 years of age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8" name="Picture 4" descr="Search in sidebar query">
            <a:extLst>
              <a:ext uri="{FF2B5EF4-FFF2-40B4-BE49-F238E27FC236}">
                <a16:creationId xmlns:a16="http://schemas.microsoft.com/office/drawing/2014/main" id="{F1366141-B9A6-7D49-F320-21A99C9B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0" y="1097109"/>
            <a:ext cx="4093800" cy="28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8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Key Results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810200" y="980298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716400" y="420919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Objective, Understanding and Approach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827903" y="1248029"/>
            <a:ext cx="3700848" cy="1878227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Analysis of 6 months customer data to enable business in strategies to retain customers and increase customer wallet share penetration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810200" y="1248028"/>
            <a:ext cx="3700848" cy="1878227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customer attrition in past 6 months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Detail profiling of customers basis activity status to aid in business insights and business decisioning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827903" y="980298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27902" y="3539103"/>
            <a:ext cx="7683145" cy="1166232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</a:rPr>
              <a:t>Perform EDA of data extracted from Datawarehouse of customer details including activity level – active / inactive status across 6 months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lt1"/>
                </a:solidFill>
              </a:rPr>
              <a:t>Perform necessary data cleaning and data enrichment with objective to build detail customer profile analysis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827903" y="3267539"/>
            <a:ext cx="1902940" cy="26773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827902" y="984132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827902" y="3271373"/>
            <a:ext cx="1902940" cy="267730"/>
          </a:xfrm>
          <a:prstGeom prst="rect">
            <a:avLst/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Analysis/ Modeling Methodology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20342" y="1032610"/>
            <a:ext cx="2880000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 &amp; EDA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3140149" y="1032610"/>
            <a:ext cx="2880000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 Creation and  Selection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196682" y="1032609"/>
            <a:ext cx="2880000" cy="717417"/>
          </a:xfrm>
          <a:prstGeom prst="chevron">
            <a:avLst>
              <a:gd name="adj" fmla="val 50000"/>
            </a:avLst>
          </a:prstGeom>
          <a:solidFill>
            <a:srgbClr val="F2F2F2">
              <a:alpha val="29803"/>
            </a:srgbClr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Results</a:t>
            </a:r>
            <a:endParaRPr sz="1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52379" y="1931359"/>
            <a:ext cx="2880000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Review of 6 months of customer data </a:t>
            </a:r>
            <a:endParaRPr dirty="0"/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Data attribute ‘</a:t>
            </a:r>
            <a:r>
              <a:rPr lang="en-US" sz="12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active_inactive_start</a:t>
            </a: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’ type changed from string/object to int64 to enable e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xtensive analysis across all variables 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Correlation analysis across all variables to identify key parameters to aid in customer analysis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No missing data reported during EDA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endParaRPr lang="en-US" sz="12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098358" y="1931359"/>
            <a:ext cx="2880000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Created new variable ‘</a:t>
            </a: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New_Activations</a:t>
            </a: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 to group customers basis :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Active: inactive at start but active at end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Existing Active: consistently active Existing Inactive: continued to be inactive</a:t>
            </a:r>
          </a:p>
          <a:p>
            <a:pPr marL="265113" lvl="2" indent="-176213">
              <a:buClr>
                <a:schemeClr val="lt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Inactive: customer active at start but turned inactive at end of period</a:t>
            </a:r>
          </a:p>
        </p:txBody>
      </p:sp>
      <p:sp>
        <p:nvSpPr>
          <p:cNvPr id="79" name="Google Shape;79;p4"/>
          <p:cNvSpPr/>
          <p:nvPr/>
        </p:nvSpPr>
        <p:spPr>
          <a:xfrm>
            <a:off x="6207236" y="1931359"/>
            <a:ext cx="2880000" cy="2586581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Relatively high correlation (0.6) between customer age and duration as customer in the bank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correlation between customer activation status and number of products / cards availed suggest number of products as a good feature for performing predictive analysis on customer activation status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Fairly balanced gender mix across customers not a determining factor in analyzing customer activation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 </a:t>
            </a:r>
            <a:r>
              <a:rPr lang="en-US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Summary</a:t>
            </a:r>
            <a:endParaRPr dirty="0"/>
          </a:p>
        </p:txBody>
      </p:sp>
      <p:sp>
        <p:nvSpPr>
          <p:cNvPr id="2" name="Google Shape;76;p4">
            <a:extLst>
              <a:ext uri="{FF2B5EF4-FFF2-40B4-BE49-F238E27FC236}">
                <a16:creationId xmlns:a16="http://schemas.microsoft.com/office/drawing/2014/main" id="{8DB6697D-EE26-73BB-8C19-5AF54F329D1A}"/>
              </a:ext>
            </a:extLst>
          </p:cNvPr>
          <p:cNvSpPr/>
          <p:nvPr/>
        </p:nvSpPr>
        <p:spPr>
          <a:xfrm>
            <a:off x="346967" y="1142320"/>
            <a:ext cx="8450066" cy="1858977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Total 54k customers were analysed as part of this data analysis on customer behaviour particularly on customer active / inactive status and any change in their behaviour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No blank values reported in source file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One data field ‘</a:t>
            </a:r>
            <a:r>
              <a:rPr lang="en-IN" dirty="0" err="1">
                <a:solidFill>
                  <a:schemeClr val="bg1"/>
                </a:solidFill>
              </a:rPr>
              <a:t>active_inactive_start</a:t>
            </a:r>
            <a:r>
              <a:rPr lang="en-IN" dirty="0">
                <a:solidFill>
                  <a:schemeClr val="bg1"/>
                </a:solidFill>
              </a:rPr>
              <a:t>’ which was in string format had to be converted to int64 format to enable further EDA with other data attribute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Created one additional data field to segregate customers basis their active inactive status during the analysis period of 6 months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Removed outliers existed in gross income which otherwise could impact predictive analysis</a:t>
            </a:r>
          </a:p>
          <a:p>
            <a:pPr marL="180000" marR="0" lvl="0" indent="-18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endParaRPr dirty="0"/>
          </a:p>
        </p:txBody>
      </p:sp>
      <p:sp>
        <p:nvSpPr>
          <p:cNvPr id="4" name="Google Shape;76;p4">
            <a:extLst>
              <a:ext uri="{FF2B5EF4-FFF2-40B4-BE49-F238E27FC236}">
                <a16:creationId xmlns:a16="http://schemas.microsoft.com/office/drawing/2014/main" id="{C0A82DCC-0DBA-C5A3-815C-65E18A9D001C}"/>
              </a:ext>
            </a:extLst>
          </p:cNvPr>
          <p:cNvSpPr/>
          <p:nvPr/>
        </p:nvSpPr>
        <p:spPr>
          <a:xfrm>
            <a:off x="346967" y="3539613"/>
            <a:ext cx="8450066" cy="1184342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r>
              <a:rPr lang="en-IN" dirty="0">
                <a:solidFill>
                  <a:schemeClr val="bg1"/>
                </a:solidFill>
              </a:rPr>
              <a:t>Customer Profile: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Average Age: 41 years; Male ~ 35 years; Female ~ 42 Years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Gender Ratio: Balanced across with female customers (29k) more than male (24k) customers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3 different segment of customers with majority as individuals, college graduates and a small proportion as VIPs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IN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lang="en-IN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11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Analysis Basis Active / Inactive Status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09BF0-B8F5-DDA9-2894-C20C920EC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45" y="1032611"/>
            <a:ext cx="2439168" cy="164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D4C29-4B6A-96D3-CF01-A74F3B0FB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45" y="2845978"/>
            <a:ext cx="2439168" cy="1578538"/>
          </a:xfrm>
          <a:prstGeom prst="rect">
            <a:avLst/>
          </a:prstGeom>
        </p:spPr>
      </p:pic>
      <p:sp>
        <p:nvSpPr>
          <p:cNvPr id="2" name="Google Shape;76;p4">
            <a:extLst>
              <a:ext uri="{FF2B5EF4-FFF2-40B4-BE49-F238E27FC236}">
                <a16:creationId xmlns:a16="http://schemas.microsoft.com/office/drawing/2014/main" id="{05B2E00C-C49F-CE23-CEE5-98E01E16445F}"/>
              </a:ext>
            </a:extLst>
          </p:cNvPr>
          <p:cNvSpPr/>
          <p:nvPr/>
        </p:nvSpPr>
        <p:spPr>
          <a:xfrm>
            <a:off x="2979173" y="1032611"/>
            <a:ext cx="5817859" cy="1643188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2438 customers got activated during the analysis period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However, almost an equal number (2098) customers became inactive during the analysis period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A large number of customers (~26k) remained inactive 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~22k customers remained active during the period</a:t>
            </a:r>
          </a:p>
        </p:txBody>
      </p:sp>
      <p:sp>
        <p:nvSpPr>
          <p:cNvPr id="3" name="Google Shape;76;p4">
            <a:extLst>
              <a:ext uri="{FF2B5EF4-FFF2-40B4-BE49-F238E27FC236}">
                <a16:creationId xmlns:a16="http://schemas.microsoft.com/office/drawing/2014/main" id="{E9B91404-C3EB-A562-EFBC-35B3C9C83647}"/>
              </a:ext>
            </a:extLst>
          </p:cNvPr>
          <p:cNvSpPr/>
          <p:nvPr/>
        </p:nvSpPr>
        <p:spPr>
          <a:xfrm>
            <a:off x="2979173" y="2781328"/>
            <a:ext cx="5817859" cy="1643188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Majority of inactive customers has their gross income below the average gross income of all customers in the bank indicating </a:t>
            </a:r>
            <a:r>
              <a:rPr lang="en-IN" dirty="0" err="1">
                <a:solidFill>
                  <a:schemeClr val="bg1"/>
                </a:solidFill>
              </a:rPr>
              <a:t>gross_income</a:t>
            </a:r>
            <a:r>
              <a:rPr lang="en-IN" dirty="0">
                <a:solidFill>
                  <a:schemeClr val="bg1"/>
                </a:solidFill>
              </a:rPr>
              <a:t> a possibly key parameter to predict which customers can turn inactive / active  in future 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The variation in number of customers with below average or above average gross income is not much in case of customers turned active and became inactive in the analysis period</a:t>
            </a:r>
          </a:p>
        </p:txBody>
      </p:sp>
    </p:spTree>
    <p:extLst>
      <p:ext uri="{BB962C8B-B14F-4D97-AF65-F5344CB8AC3E}">
        <p14:creationId xmlns:p14="http://schemas.microsoft.com/office/powerpoint/2010/main" val="27665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Analysis Basis Active / Inactive Status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41ED1-E3EF-7D6E-BB87-9789C5D0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97" y="1032610"/>
            <a:ext cx="2481263" cy="1585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F88C5-4488-8229-A216-C2927D719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52" y="2889824"/>
            <a:ext cx="2499608" cy="1522618"/>
          </a:xfrm>
          <a:prstGeom prst="rect">
            <a:avLst/>
          </a:prstGeom>
        </p:spPr>
      </p:pic>
      <p:sp>
        <p:nvSpPr>
          <p:cNvPr id="2" name="Google Shape;76;p4">
            <a:extLst>
              <a:ext uri="{FF2B5EF4-FFF2-40B4-BE49-F238E27FC236}">
                <a16:creationId xmlns:a16="http://schemas.microsoft.com/office/drawing/2014/main" id="{781D2BC8-3F9A-D22C-04B1-B20DDC233C58}"/>
              </a:ext>
            </a:extLst>
          </p:cNvPr>
          <p:cNvSpPr/>
          <p:nvPr/>
        </p:nvSpPr>
        <p:spPr>
          <a:xfrm>
            <a:off x="2979173" y="1032611"/>
            <a:ext cx="5817859" cy="1643188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Number of products used by customer is a key attribute in retaining customer as active: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1. Existing customers have higher products in use vs customers existing inactive compared to other customers which can be a key parameter in predicting customer activation behaviour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2. Newly active customers have higher usage of products compared to customers who turned inactive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Google Shape;76;p4">
            <a:extLst>
              <a:ext uri="{FF2B5EF4-FFF2-40B4-BE49-F238E27FC236}">
                <a16:creationId xmlns:a16="http://schemas.microsoft.com/office/drawing/2014/main" id="{FE2F12AC-4467-6828-8B6B-B64B0E16F2A5}"/>
              </a:ext>
            </a:extLst>
          </p:cNvPr>
          <p:cNvSpPr/>
          <p:nvPr/>
        </p:nvSpPr>
        <p:spPr>
          <a:xfrm>
            <a:off x="2979173" y="2781328"/>
            <a:ext cx="5817859" cy="1643188"/>
          </a:xfrm>
          <a:prstGeom prst="roundRect">
            <a:avLst>
              <a:gd name="adj" fmla="val 4519"/>
            </a:avLst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 err="1">
                <a:solidFill>
                  <a:schemeClr val="bg1"/>
                </a:solidFill>
              </a:rPr>
              <a:t>Avg</a:t>
            </a:r>
            <a:r>
              <a:rPr lang="en-IN" dirty="0">
                <a:solidFill>
                  <a:schemeClr val="bg1"/>
                </a:solidFill>
              </a:rPr>
              <a:t> age of existing active customers ~40yrs are more than customers that turned inactive (~35yrs)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 err="1">
                <a:solidFill>
                  <a:schemeClr val="bg1"/>
                </a:solidFill>
              </a:rPr>
              <a:t>Avg</a:t>
            </a:r>
            <a:r>
              <a:rPr lang="en-IN" dirty="0">
                <a:solidFill>
                  <a:schemeClr val="bg1"/>
                </a:solidFill>
              </a:rPr>
              <a:t> age of new inactive customers are ~40yrs as well</a:t>
            </a: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180000" indent="-180000">
              <a:buClr>
                <a:schemeClr val="lt1"/>
              </a:buClr>
              <a:buSzPts val="1200"/>
              <a:buFont typeface="Arial"/>
              <a:buChar char="•"/>
            </a:pPr>
            <a:r>
              <a:rPr lang="en-IN" dirty="0">
                <a:solidFill>
                  <a:schemeClr val="bg1"/>
                </a:solidFill>
              </a:rPr>
              <a:t>Customers that became inactive are a bit younger than customers who continue to remain active</a:t>
            </a:r>
          </a:p>
        </p:txBody>
      </p:sp>
    </p:spTree>
    <p:extLst>
      <p:ext uri="{BB962C8B-B14F-4D97-AF65-F5344CB8AC3E}">
        <p14:creationId xmlns:p14="http://schemas.microsoft.com/office/powerpoint/2010/main" val="16743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Extended Data Dictionary (EDD)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B4C4-48DA-B99A-BC35-262853169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243012"/>
            <a:ext cx="897255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 – New variables created</a:t>
            </a:r>
            <a:endParaRPr/>
          </a:p>
        </p:txBody>
      </p:sp>
      <p:graphicFrame>
        <p:nvGraphicFramePr>
          <p:cNvPr id="96" name="Google Shape;96;p6"/>
          <p:cNvGraphicFramePr/>
          <p:nvPr>
            <p:extLst>
              <p:ext uri="{D42A27DB-BD31-4B8C-83A1-F6EECF244321}">
                <p14:modId xmlns:p14="http://schemas.microsoft.com/office/powerpoint/2010/main" val="2050095942"/>
              </p:ext>
            </p:extLst>
          </p:nvPr>
        </p:nvGraphicFramePr>
        <p:xfrm>
          <a:off x="893805" y="1449697"/>
          <a:ext cx="6019775" cy="944900"/>
        </p:xfrm>
        <a:graphic>
          <a:graphicData uri="http://schemas.openxmlformats.org/drawingml/2006/table">
            <a:tbl>
              <a:tblPr firstRow="1" bandRow="1">
                <a:noFill/>
                <a:tableStyleId>{F3A0C4C5-5935-43D8-9051-FAE964A250F5}</a:tableStyleId>
              </a:tblPr>
              <a:tblGrid>
                <a:gridCol w="5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Sr. No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Name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 Type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New_Activations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Bifurcation of customer activity consolidating across 2 features of </a:t>
                      </a:r>
                      <a:r>
                        <a:rPr lang="en-US" sz="1000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active_inactive_start</a:t>
                      </a: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n-US" sz="1000" u="none" strike="noStrike" cap="none" dirty="0" err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active_inactive_end</a:t>
                      </a:r>
                      <a:r>
                        <a:rPr lang="en-US" sz="1000" u="none" strike="noStrike" cap="none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status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716400" y="417087"/>
            <a:ext cx="8187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 Results</a:t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4689011" y="1097109"/>
            <a:ext cx="3791801" cy="2949280"/>
          </a:xfrm>
          <a:prstGeom prst="rect">
            <a:avLst/>
          </a:prstGeom>
          <a:noFill/>
          <a:ln w="9525" cap="flat" cmpd="sng">
            <a:solidFill>
              <a:srgbClr val="F2F2F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 Findings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Comparatively high correlation between age of customer and duration as customer with the bank reveals customers tend to stick with the bank with more 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 Moderate correlation between number of products availed and number of credit cards availed with customer active/inactive status reveals product and credit card as key parameters to determine customer activity </a:t>
            </a:r>
            <a:r>
              <a:rPr lang="en-US" dirty="0" err="1">
                <a:solidFill>
                  <a:schemeClr val="lt1"/>
                </a:solidFill>
                <a:latin typeface="Roboto"/>
                <a:ea typeface="Roboto"/>
                <a:sym typeface="Roboto"/>
              </a:rPr>
              <a:t>behaviour</a:t>
            </a:r>
            <a:endParaRPr dirty="0"/>
          </a:p>
          <a:p>
            <a:pPr marL="324000"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C17FB-906A-3CC8-9AEC-8C9D5D229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0" t="3481" r="8322"/>
          <a:stretch/>
        </p:blipFill>
        <p:spPr>
          <a:xfrm>
            <a:off x="833771" y="1097109"/>
            <a:ext cx="3782963" cy="294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812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</vt:lpstr>
      <vt:lpstr>Courier New</vt:lpstr>
      <vt:lpstr>Calibri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 Kochhar</dc:creator>
  <cp:lastModifiedBy>919987294750</cp:lastModifiedBy>
  <cp:revision>10</cp:revision>
  <dcterms:modified xsi:type="dcterms:W3CDTF">2022-11-24T03:56:36Z</dcterms:modified>
</cp:coreProperties>
</file>