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0"/>
  </p:notesMasterIdLst>
  <p:sldIdLst>
    <p:sldId id="256" r:id="rId2"/>
    <p:sldId id="257" r:id="rId3"/>
    <p:sldId id="258" r:id="rId4"/>
    <p:sldId id="259" r:id="rId5"/>
    <p:sldId id="291" r:id="rId6"/>
    <p:sldId id="260" r:id="rId7"/>
    <p:sldId id="261" r:id="rId8"/>
    <p:sldId id="262" r:id="rId9"/>
    <p:sldId id="263" r:id="rId10"/>
    <p:sldId id="264" r:id="rId11"/>
    <p:sldId id="265" r:id="rId12"/>
    <p:sldId id="266" r:id="rId13"/>
    <p:sldId id="267" r:id="rId14"/>
    <p:sldId id="268" r:id="rId15"/>
    <p:sldId id="292" r:id="rId16"/>
    <p:sldId id="294" r:id="rId17"/>
    <p:sldId id="293" r:id="rId18"/>
    <p:sldId id="295" r:id="rId19"/>
  </p:sldIdLst>
  <p:sldSz cx="9144000" cy="5143500" type="screen16x9"/>
  <p:notesSz cx="6858000" cy="9144000"/>
  <p:embeddedFontLst>
    <p:embeddedFont>
      <p:font typeface="Fira Code" panose="020B0809050000020004" pitchFamily="49"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C3868A-69F2-4007-A3BE-A6AB040CF038}">
  <a:tblStyle styleId="{BEC3868A-69F2-4007-A3BE-A6AB040CF0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1c0816af25f_0_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1c0816af25f_0_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1c0816af25f_0_2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1c0816af25f_0_2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c0816af25f_0_2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c0816af25f_0_2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1c0816af25f_0_2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1c0816af25f_0_2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1c0816af25f_0_2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1c0816af25f_0_2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1c0816af25f_0_2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1c0816af25f_0_2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37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8d917014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8d917014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127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1c0816af25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1c0816af25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1c0816af25f_0_1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1c0816af25f_0_1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g1c0816af25f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6" name="Google Shape;2026;g1c0816af25f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1c0816af25f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1c0816af25f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19313"/>
            <a:ext cx="56823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13525" y="3317438"/>
            <a:ext cx="3158400" cy="70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413525" y="173686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8" name="Google Shape;28;p2"/>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subTitle" idx="3"/>
          </p:nvPr>
        </p:nvSpPr>
        <p:spPr>
          <a:xfrm>
            <a:off x="1413525" y="232511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0"/>
        <p:cNvGrpSpPr/>
        <p:nvPr/>
      </p:nvGrpSpPr>
      <p:grpSpPr>
        <a:xfrm>
          <a:off x="0" y="0"/>
          <a:ext cx="0" cy="0"/>
          <a:chOff x="0" y="0"/>
          <a:chExt cx="0" cy="0"/>
        </a:xfrm>
      </p:grpSpPr>
      <p:sp>
        <p:nvSpPr>
          <p:cNvPr id="171" name="Google Shape;171;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4" name="Google Shape;174;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75" name="Google Shape;175;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13"/>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5" name="Google Shape;195;p13"/>
          <p:cNvGrpSpPr/>
          <p:nvPr/>
        </p:nvGrpSpPr>
        <p:grpSpPr>
          <a:xfrm>
            <a:off x="205750" y="745950"/>
            <a:ext cx="429000" cy="3651600"/>
            <a:chOff x="205750" y="745950"/>
            <a:chExt cx="429000" cy="3651600"/>
          </a:xfrm>
        </p:grpSpPr>
        <p:sp>
          <p:nvSpPr>
            <p:cNvPr id="196" name="Google Shape;196;p13"/>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210"/>
        <p:cNvGrpSpPr/>
        <p:nvPr/>
      </p:nvGrpSpPr>
      <p:grpSpPr>
        <a:xfrm>
          <a:off x="0" y="0"/>
          <a:ext cx="0" cy="0"/>
          <a:chOff x="0" y="0"/>
          <a:chExt cx="0" cy="0"/>
        </a:xfrm>
      </p:grpSpPr>
      <p:sp>
        <p:nvSpPr>
          <p:cNvPr id="211" name="Google Shape;211;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27"/>
        <p:cNvGrpSpPr/>
        <p:nvPr/>
      </p:nvGrpSpPr>
      <p:grpSpPr>
        <a:xfrm>
          <a:off x="0" y="0"/>
          <a:ext cx="0" cy="0"/>
          <a:chOff x="0" y="0"/>
          <a:chExt cx="0" cy="0"/>
        </a:xfrm>
      </p:grpSpPr>
      <p:sp>
        <p:nvSpPr>
          <p:cNvPr id="228" name="Google Shape;228;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1" name="Google Shape;231;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2" name="Google Shape;232;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3" name="Google Shape;233;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4" name="Google Shape;234;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5" name="Google Shape;235;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6" name="Google Shape;236;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7" name="Google Shape;237;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8" name="Google Shape;238;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4" name="Google Shape;34;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6" name="Google Shape;36;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9" name="Google Shape;39;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 name="Google Shape;40;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 name="Google Shape;43;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 name="Google Shape;44;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 name="Google Shape;47;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8" name="Google Shape;48;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 name="Google Shape;49;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txBox="1">
            <a:spLocks noGrp="1"/>
          </p:cNvSpPr>
          <p:nvPr>
            <p:ph type="body" idx="1"/>
          </p:nvPr>
        </p:nvSpPr>
        <p:spPr>
          <a:xfrm>
            <a:off x="1384900" y="1579800"/>
            <a:ext cx="6744300" cy="259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4"/>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6" name="Google Shape;56;p4"/>
          <p:cNvGrpSpPr/>
          <p:nvPr/>
        </p:nvGrpSpPr>
        <p:grpSpPr>
          <a:xfrm>
            <a:off x="205750" y="745950"/>
            <a:ext cx="429000" cy="3651600"/>
            <a:chOff x="205750" y="745950"/>
            <a:chExt cx="429000" cy="3651600"/>
          </a:xfrm>
        </p:grpSpPr>
        <p:sp>
          <p:nvSpPr>
            <p:cNvPr id="57" name="Google Shape;57;p4"/>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 name="Google Shape;58;p4"/>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 name="Google Shape;59;p4"/>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 name="Google Shape;60;p4"/>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 name="Google Shape;61;p4"/>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 name="Google Shape;62;p4"/>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3" name="Google Shape;63;p4"/>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 name="Google Shape;64;p4"/>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5" name="Google Shape;65;p4"/>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 name="Google Shape;66;p4"/>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 name="Google Shape;67;p4"/>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8" name="Google Shape;68;p4"/>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 name="Google Shape;69;p4"/>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0" name="Google Shape;70;p4"/>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5" name="Google Shape;75;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6" name="Google Shape;76;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 name="Google Shape;77;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 name="Google Shape;97;p6"/>
          <p:cNvGrpSpPr/>
          <p:nvPr/>
        </p:nvGrpSpPr>
        <p:grpSpPr>
          <a:xfrm>
            <a:off x="205750" y="745950"/>
            <a:ext cx="429000" cy="3651600"/>
            <a:chOff x="205750" y="745950"/>
            <a:chExt cx="429000" cy="3651600"/>
          </a:xfrm>
        </p:grpSpPr>
        <p:sp>
          <p:nvSpPr>
            <p:cNvPr id="98" name="Google Shape;98;p6"/>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6"/>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6"/>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6"/>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6"/>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6"/>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6"/>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6"/>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6"/>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6"/>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6"/>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6"/>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6"/>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6"/>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6" name="Google Shape;116;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
        <p:cNvGrpSpPr/>
        <p:nvPr/>
      </p:nvGrpSpPr>
      <p:grpSpPr>
        <a:xfrm>
          <a:off x="0" y="0"/>
          <a:ext cx="0" cy="0"/>
          <a:chOff x="0" y="0"/>
          <a:chExt cx="0" cy="0"/>
        </a:xfrm>
      </p:grpSpPr>
      <p:sp>
        <p:nvSpPr>
          <p:cNvPr id="132" name="Google Shape;132;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5" name="Google Shape;135;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3" name="Google Shape;153;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4" name="Google Shape;154;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413525" y="1119313"/>
            <a:ext cx="56823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Computer </a:t>
            </a:r>
            <a:r>
              <a:rPr lang="en" dirty="0">
                <a:solidFill>
                  <a:schemeClr val="accent2"/>
                </a:solidFill>
              </a:rPr>
              <a:t>‘Vision’ </a:t>
            </a:r>
            <a:r>
              <a:rPr lang="en" dirty="0">
                <a:solidFill>
                  <a:schemeClr val="accent3"/>
                </a:solidFill>
              </a:rPr>
              <a:t>{</a:t>
            </a:r>
            <a:endParaRPr dirty="0">
              <a:solidFill>
                <a:schemeClr val="accent3"/>
              </a:solidFill>
            </a:endParaRPr>
          </a:p>
        </p:txBody>
      </p:sp>
      <p:sp>
        <p:nvSpPr>
          <p:cNvPr id="254" name="Google Shape;254;p18"/>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255" name="Google Shape;255;p18"/>
          <p:cNvSpPr txBox="1">
            <a:spLocks noGrp="1"/>
          </p:cNvSpPr>
          <p:nvPr>
            <p:ph type="subTitle" idx="2"/>
          </p:nvPr>
        </p:nvSpPr>
        <p:spPr>
          <a:xfrm>
            <a:off x="1413525" y="1736863"/>
            <a:ext cx="56823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For Beginners</a:t>
            </a:r>
            <a:r>
              <a:rPr lang="en">
                <a:solidFill>
                  <a:schemeClr val="lt1"/>
                </a:solidFill>
              </a:rPr>
              <a:t> </a:t>
            </a:r>
            <a:r>
              <a:rPr lang="en">
                <a:solidFill>
                  <a:schemeClr val="lt2"/>
                </a:solidFill>
              </a:rPr>
              <a:t>Workshop</a:t>
            </a:r>
            <a:r>
              <a:rPr lang="en">
                <a:solidFill>
                  <a:schemeClr val="accent6"/>
                </a:solidFill>
              </a:rPr>
              <a:t>] </a:t>
            </a:r>
            <a:endParaRPr>
              <a:solidFill>
                <a:schemeClr val="accent6"/>
              </a:solidFill>
            </a:endParaRPr>
          </a:p>
        </p:txBody>
      </p:sp>
      <p:sp>
        <p:nvSpPr>
          <p:cNvPr id="256" name="Google Shape;256;p18"/>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Computer Vision.py</a:t>
            </a:r>
            <a:endParaRPr sz="1400" dirty="0">
              <a:solidFill>
                <a:schemeClr val="accent3"/>
              </a:solidFill>
            </a:endParaRPr>
          </a:p>
        </p:txBody>
      </p:sp>
      <p:sp>
        <p:nvSpPr>
          <p:cNvPr id="257" name="Google Shape;257;p18"/>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259" name="Google Shape;259;p18"/>
          <p:cNvSpPr txBox="1">
            <a:spLocks noGrp="1"/>
          </p:cNvSpPr>
          <p:nvPr>
            <p:ph type="subTitle" idx="3"/>
          </p:nvPr>
        </p:nvSpPr>
        <p:spPr>
          <a:xfrm>
            <a:off x="1413525" y="2325113"/>
            <a:ext cx="56823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6"/>
                </a:solidFill>
              </a:rPr>
              <a:t>c</a:t>
            </a:r>
            <a:r>
              <a:rPr lang="en" dirty="0">
                <a:solidFill>
                  <a:schemeClr val="accent6"/>
                </a:solidFill>
              </a:rPr>
              <a:t>v2.video()</a:t>
            </a:r>
            <a:endParaRPr dirty="0">
              <a:solidFill>
                <a:schemeClr val="accent6"/>
              </a:solidFill>
            </a:endParaRPr>
          </a:p>
        </p:txBody>
      </p:sp>
      <p:grpSp>
        <p:nvGrpSpPr>
          <p:cNvPr id="260" name="Google Shape;260;p18"/>
          <p:cNvGrpSpPr/>
          <p:nvPr/>
        </p:nvGrpSpPr>
        <p:grpSpPr>
          <a:xfrm>
            <a:off x="7778512" y="1247575"/>
            <a:ext cx="506100" cy="2956675"/>
            <a:chOff x="1413525" y="1247575"/>
            <a:chExt cx="506100" cy="2956675"/>
          </a:xfrm>
        </p:grpSpPr>
        <p:cxnSp>
          <p:nvCxnSpPr>
            <p:cNvPr id="261" name="Google Shape;261;p18"/>
            <p:cNvCxnSpPr/>
            <p:nvPr/>
          </p:nvCxnSpPr>
          <p:spPr>
            <a:xfrm>
              <a:off x="1552213" y="1247575"/>
              <a:ext cx="0" cy="2275800"/>
            </a:xfrm>
            <a:prstGeom prst="straightConnector1">
              <a:avLst/>
            </a:prstGeom>
            <a:noFill/>
            <a:ln w="9525" cap="flat" cmpd="sng">
              <a:solidFill>
                <a:schemeClr val="accent4"/>
              </a:solidFill>
              <a:prstDash val="solid"/>
              <a:round/>
              <a:headEnd type="none" w="med" len="med"/>
              <a:tailEnd type="none" w="med" len="med"/>
            </a:ln>
          </p:spPr>
        </p:cxnSp>
        <p:sp>
          <p:nvSpPr>
            <p:cNvPr id="262" name="Google Shape;262;p18"/>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3" name="Subtitle 2">
            <a:extLst>
              <a:ext uri="{FF2B5EF4-FFF2-40B4-BE49-F238E27FC236}">
                <a16:creationId xmlns:a16="http://schemas.microsoft.com/office/drawing/2014/main" id="{4C397F26-C327-A1C3-A707-1451D4E04AD4}"/>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6" name="Google Shape;2146;p26"/>
          <p:cNvSpPr txBox="1">
            <a:spLocks noGrp="1"/>
          </p:cNvSpPr>
          <p:nvPr>
            <p:ph type="title"/>
          </p:nvPr>
        </p:nvSpPr>
        <p:spPr>
          <a:xfrm>
            <a:off x="713099" y="582700"/>
            <a:ext cx="8119173" cy="11404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err="1"/>
              <a:t>Mediapipe</a:t>
            </a:r>
            <a:r>
              <a:rPr lang="en-IN" dirty="0"/>
              <a:t> {</a:t>
            </a:r>
            <a:r>
              <a:rPr lang="en-US" dirty="0">
                <a:solidFill>
                  <a:srgbClr val="FFFF00"/>
                </a:solidFill>
              </a:rPr>
              <a:t>Warning: This session may cause extreme coding excitement</a:t>
            </a:r>
            <a:r>
              <a:rPr lang="en-IN" dirty="0"/>
              <a:t>}</a:t>
            </a:r>
          </a:p>
        </p:txBody>
      </p:sp>
      <p:sp>
        <p:nvSpPr>
          <p:cNvPr id="2147" name="Google Shape;2147;p26"/>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148" name="Google Shape;2148;p26"/>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2149" name="Google Shape;2149;p26"/>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pic>
        <p:nvPicPr>
          <p:cNvPr id="5122" name="Picture 2" descr="GitHub - google/mediapipe: Cross-platform, customizable ML solutions for  live and streaming media.">
            <a:extLst>
              <a:ext uri="{FF2B5EF4-FFF2-40B4-BE49-F238E27FC236}">
                <a16:creationId xmlns:a16="http://schemas.microsoft.com/office/drawing/2014/main" id="{59CC561C-CA74-BB2C-356F-7E07C88A9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253" y="1723158"/>
            <a:ext cx="5313219" cy="2656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27"/>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Mediapipe{</a:t>
            </a:r>
            <a:r>
              <a:rPr lang="en" dirty="0">
                <a:solidFill>
                  <a:srgbClr val="FFFF00"/>
                </a:solidFill>
              </a:rPr>
              <a:t>byGoogleforDevs</a:t>
            </a:r>
            <a:r>
              <a:rPr lang="en" dirty="0"/>
              <a:t>}</a:t>
            </a:r>
            <a:endParaRPr dirty="0"/>
          </a:p>
        </p:txBody>
      </p:sp>
      <p:sp>
        <p:nvSpPr>
          <p:cNvPr id="2231" name="Google Shape;2231;p27"/>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232" name="Google Shape;2232;p27"/>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What_is_mediapipe.ipynb</a:t>
            </a:r>
            <a:endParaRPr dirty="0">
              <a:solidFill>
                <a:srgbClr val="E7E7E7"/>
              </a:solidFill>
              <a:latin typeface="Fira Code"/>
              <a:ea typeface="Fira Code"/>
              <a:cs typeface="Fira Code"/>
              <a:sym typeface="Fira Code"/>
            </a:endParaRPr>
          </a:p>
        </p:txBody>
      </p:sp>
      <p:sp>
        <p:nvSpPr>
          <p:cNvPr id="2233" name="Google Shape;2233;p27"/>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workshop.css</a:t>
            </a:r>
            <a:endParaRPr dirty="0">
              <a:solidFill>
                <a:srgbClr val="E7E7E7"/>
              </a:solidFill>
              <a:latin typeface="Fira Code"/>
              <a:ea typeface="Fira Code"/>
              <a:cs typeface="Fira Code"/>
              <a:sym typeface="Fira Code"/>
            </a:endParaRPr>
          </a:p>
        </p:txBody>
      </p:sp>
      <p:sp>
        <p:nvSpPr>
          <p:cNvPr id="2234" name="Google Shape;2234;p27"/>
          <p:cNvSpPr txBox="1"/>
          <p:nvPr/>
        </p:nvSpPr>
        <p:spPr>
          <a:xfrm>
            <a:off x="3231652" y="2341393"/>
            <a:ext cx="5642184"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E7E7E7"/>
                </a:solidFill>
                <a:latin typeface="Fira Code"/>
                <a:ea typeface="Fira Code"/>
                <a:cs typeface="Fira Code"/>
                <a:sym typeface="Fira Code"/>
              </a:rPr>
              <a:t>&lt; </a:t>
            </a:r>
            <a:r>
              <a:rPr lang="en-US" dirty="0">
                <a:solidFill>
                  <a:srgbClr val="E7E7E7"/>
                </a:solidFill>
                <a:latin typeface="Fira Code"/>
                <a:ea typeface="Fira Code"/>
                <a:cs typeface="Fira Code"/>
                <a:sym typeface="Fira Code"/>
              </a:rPr>
              <a:t>easily integrated into your applications using the </a:t>
            </a:r>
            <a:r>
              <a:rPr lang="en-US" dirty="0" err="1">
                <a:solidFill>
                  <a:srgbClr val="E7E7E7"/>
                </a:solidFill>
                <a:latin typeface="Fira Code"/>
                <a:ea typeface="Fira Code"/>
                <a:cs typeface="Fira Code"/>
                <a:sym typeface="Fira Code"/>
              </a:rPr>
              <a:t>MediaPipe</a:t>
            </a:r>
            <a:r>
              <a:rPr lang="en-US" dirty="0">
                <a:solidFill>
                  <a:srgbClr val="E7E7E7"/>
                </a:solidFill>
                <a:latin typeface="Fira Code"/>
                <a:ea typeface="Fira Code"/>
                <a:cs typeface="Fira Code"/>
                <a:sym typeface="Fira Code"/>
              </a:rPr>
              <a:t> API.</a:t>
            </a:r>
            <a:endParaRPr lang="en-IN" dirty="0">
              <a:solidFill>
                <a:srgbClr val="E7E7E7"/>
              </a:solidFill>
              <a:latin typeface="Fira Code"/>
              <a:ea typeface="Fira Code"/>
              <a:cs typeface="Fira Code"/>
              <a:sym typeface="Fira Code"/>
            </a:endParaRPr>
          </a:p>
        </p:txBody>
      </p:sp>
      <p:sp>
        <p:nvSpPr>
          <p:cNvPr id="2235" name="Google Shape;2235;p27"/>
          <p:cNvSpPr txBox="1"/>
          <p:nvPr/>
        </p:nvSpPr>
        <p:spPr>
          <a:xfrm>
            <a:off x="710125" y="2363229"/>
            <a:ext cx="2684239"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solidFill>
                  <a:schemeClr val="accent2"/>
                </a:solidFill>
                <a:latin typeface="Fira Code"/>
                <a:ea typeface="Fira Code"/>
                <a:cs typeface="Fira Code"/>
                <a:sym typeface="Fira Code"/>
              </a:rPr>
              <a:t>E</a:t>
            </a:r>
            <a:r>
              <a:rPr lang="en" sz="2000" dirty="0">
                <a:solidFill>
                  <a:schemeClr val="accent2"/>
                </a:solidFill>
                <a:latin typeface="Fira Code"/>
                <a:ea typeface="Fira Code"/>
                <a:cs typeface="Fira Code"/>
                <a:sym typeface="Fira Code"/>
              </a:rPr>
              <a:t>asyIntergration</a:t>
            </a:r>
            <a:endParaRPr sz="2000" dirty="0">
              <a:solidFill>
                <a:schemeClr val="accent2"/>
              </a:solidFill>
              <a:latin typeface="Fira Code"/>
              <a:ea typeface="Fira Code"/>
              <a:cs typeface="Fira Code"/>
              <a:sym typeface="Fira Code"/>
            </a:endParaRPr>
          </a:p>
        </p:txBody>
      </p:sp>
      <p:sp>
        <p:nvSpPr>
          <p:cNvPr id="2237" name="Google Shape;2237;p27"/>
          <p:cNvSpPr txBox="1"/>
          <p:nvPr/>
        </p:nvSpPr>
        <p:spPr>
          <a:xfrm>
            <a:off x="2184476" y="1382445"/>
            <a:ext cx="6834833"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7E7E7"/>
                </a:solidFill>
                <a:latin typeface="Fira Code"/>
                <a:ea typeface="Fira Code"/>
                <a:cs typeface="Fira Code"/>
                <a:sym typeface="Fira Code"/>
              </a:rPr>
              <a:t>&lt; </a:t>
            </a:r>
            <a:r>
              <a:rPr lang="en-US" dirty="0">
                <a:solidFill>
                  <a:srgbClr val="E7E7E7"/>
                </a:solidFill>
                <a:latin typeface="Fira Code"/>
                <a:ea typeface="Fira Code"/>
                <a:cs typeface="Fira Code"/>
                <a:sym typeface="Fira Code"/>
              </a:rPr>
              <a:t>building and deploying on-device machine learning solutions.</a:t>
            </a:r>
            <a:endParaRPr dirty="0">
              <a:solidFill>
                <a:srgbClr val="E7E7E7"/>
              </a:solidFill>
              <a:latin typeface="Fira Code"/>
              <a:ea typeface="Fira Code"/>
              <a:cs typeface="Fira Code"/>
              <a:sym typeface="Fira Code"/>
            </a:endParaRPr>
          </a:p>
        </p:txBody>
      </p:sp>
      <p:sp>
        <p:nvSpPr>
          <p:cNvPr id="2238" name="Google Shape;2238;p27"/>
          <p:cNvSpPr txBox="1"/>
          <p:nvPr/>
        </p:nvSpPr>
        <p:spPr>
          <a:xfrm>
            <a:off x="725240" y="1399956"/>
            <a:ext cx="20901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Framework</a:t>
            </a:r>
            <a:endParaRPr sz="2000" dirty="0">
              <a:solidFill>
                <a:schemeClr val="lt2"/>
              </a:solidFill>
              <a:latin typeface="Fira Code"/>
              <a:ea typeface="Fira Code"/>
              <a:cs typeface="Fira Code"/>
              <a:sym typeface="Fira Code"/>
            </a:endParaRPr>
          </a:p>
        </p:txBody>
      </p:sp>
      <p:sp>
        <p:nvSpPr>
          <p:cNvPr id="2240" name="Google Shape;2240;p27"/>
          <p:cNvSpPr txBox="1"/>
          <p:nvPr/>
        </p:nvSpPr>
        <p:spPr>
          <a:xfrm>
            <a:off x="2052244" y="3018943"/>
            <a:ext cx="5916300" cy="58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E7E7E7"/>
                </a:solidFill>
                <a:latin typeface="Fira Code"/>
                <a:ea typeface="Fira Code"/>
                <a:cs typeface="Fira Code"/>
                <a:sym typeface="Fira Code"/>
              </a:rPr>
              <a:t>&lt; </a:t>
            </a:r>
            <a:r>
              <a:rPr lang="en-US" dirty="0">
                <a:solidFill>
                  <a:srgbClr val="E7E7E7"/>
                </a:solidFill>
                <a:latin typeface="Fira Code"/>
                <a:ea typeface="Fira Code"/>
                <a:cs typeface="Fira Code"/>
                <a:sym typeface="Fira Code"/>
              </a:rPr>
              <a:t>can be customized using </a:t>
            </a:r>
            <a:r>
              <a:rPr lang="en-US" dirty="0" err="1">
                <a:solidFill>
                  <a:srgbClr val="E7E7E7"/>
                </a:solidFill>
                <a:latin typeface="Fira Code"/>
                <a:ea typeface="Fira Code"/>
                <a:cs typeface="Fira Code"/>
                <a:sym typeface="Fira Code"/>
              </a:rPr>
              <a:t>MediaPipe</a:t>
            </a:r>
            <a:r>
              <a:rPr lang="en-US" dirty="0">
                <a:solidFill>
                  <a:srgbClr val="E7E7E7"/>
                </a:solidFill>
                <a:latin typeface="Fira Code"/>
                <a:ea typeface="Fira Code"/>
                <a:cs typeface="Fira Code"/>
                <a:sym typeface="Fira Code"/>
              </a:rPr>
              <a:t> Model Maker.</a:t>
            </a:r>
            <a:endParaRPr dirty="0">
              <a:solidFill>
                <a:srgbClr val="E7E7E7"/>
              </a:solidFill>
              <a:latin typeface="Fira Code"/>
              <a:ea typeface="Fira Code"/>
              <a:cs typeface="Fira Code"/>
              <a:sym typeface="Fira Code"/>
            </a:endParaRPr>
          </a:p>
        </p:txBody>
      </p:sp>
      <p:sp>
        <p:nvSpPr>
          <p:cNvPr id="2241" name="Google Shape;2241;p27"/>
          <p:cNvSpPr txBox="1"/>
          <p:nvPr/>
        </p:nvSpPr>
        <p:spPr>
          <a:xfrm>
            <a:off x="605019" y="3050740"/>
            <a:ext cx="20901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2"/>
                </a:solidFill>
                <a:latin typeface="Fira Code"/>
                <a:ea typeface="Fira Code"/>
                <a:cs typeface="Fira Code"/>
                <a:sym typeface="Fira Code"/>
              </a:rPr>
              <a:t>Customizable</a:t>
            </a:r>
            <a:endParaRPr sz="2000" dirty="0">
              <a:solidFill>
                <a:schemeClr val="dk2"/>
              </a:solidFill>
              <a:latin typeface="Fira Code"/>
              <a:ea typeface="Fira Code"/>
              <a:cs typeface="Fira Code"/>
              <a:sym typeface="Fira Code"/>
            </a:endParaRPr>
          </a:p>
        </p:txBody>
      </p:sp>
      <p:sp>
        <p:nvSpPr>
          <p:cNvPr id="2243" name="Google Shape;2243;p27"/>
          <p:cNvSpPr txBox="1"/>
          <p:nvPr/>
        </p:nvSpPr>
        <p:spPr>
          <a:xfrm>
            <a:off x="2934846" y="1822751"/>
            <a:ext cx="5119254" cy="58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E7E7E7"/>
                </a:solidFill>
                <a:latin typeface="Fira Code"/>
                <a:ea typeface="Fira Code"/>
                <a:cs typeface="Fira Code"/>
                <a:sym typeface="Fira Code"/>
              </a:rPr>
              <a:t>&lt; </a:t>
            </a:r>
            <a:r>
              <a:rPr lang="en-IN" dirty="0">
                <a:solidFill>
                  <a:srgbClr val="E7E7E7"/>
                </a:solidFill>
                <a:latin typeface="Fira Code"/>
                <a:ea typeface="Fira Code"/>
                <a:cs typeface="Fira Code"/>
                <a:sym typeface="Fira Code"/>
              </a:rPr>
              <a:t>common machine learning and Dl tasks.</a:t>
            </a:r>
            <a:endParaRPr dirty="0">
              <a:solidFill>
                <a:srgbClr val="E7E7E7"/>
              </a:solidFill>
              <a:latin typeface="Fira Code"/>
              <a:ea typeface="Fira Code"/>
              <a:cs typeface="Fira Code"/>
              <a:sym typeface="Fira Code"/>
            </a:endParaRPr>
          </a:p>
        </p:txBody>
      </p:sp>
      <p:sp>
        <p:nvSpPr>
          <p:cNvPr id="2244" name="Google Shape;2244;p27"/>
          <p:cNvSpPr txBox="1"/>
          <p:nvPr/>
        </p:nvSpPr>
        <p:spPr>
          <a:xfrm>
            <a:off x="477982" y="1859134"/>
            <a:ext cx="3311645"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000" dirty="0">
                <a:solidFill>
                  <a:schemeClr val="accent1"/>
                </a:solidFill>
                <a:latin typeface="Fira Code"/>
                <a:ea typeface="Fira Code"/>
                <a:cs typeface="Fira Code"/>
                <a:sym typeface="Fira Code"/>
              </a:rPr>
              <a:t> pre-built solutions</a:t>
            </a:r>
            <a:endParaRPr sz="2000" dirty="0">
              <a:solidFill>
                <a:schemeClr val="accent1"/>
              </a:solidFill>
              <a:latin typeface="Fira Code"/>
              <a:ea typeface="Fira Code"/>
              <a:cs typeface="Fira Code"/>
              <a:sym typeface="Fira Code"/>
            </a:endParaRPr>
          </a:p>
        </p:txBody>
      </p:sp>
      <p:sp>
        <p:nvSpPr>
          <p:cNvPr id="3818" name="Google Shape;3818;p27"/>
          <p:cNvSpPr/>
          <p:nvPr/>
        </p:nvSpPr>
        <p:spPr>
          <a:xfrm>
            <a:off x="2839825" y="3690175"/>
            <a:ext cx="3461400" cy="441600"/>
          </a:xfrm>
          <a:prstGeom prst="rect">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Fira Code"/>
                <a:ea typeface="Fira Code"/>
                <a:cs typeface="Fira Code"/>
                <a:sym typeface="Fira Code"/>
              </a:rPr>
              <a:t>LoW code/no code framework</a:t>
            </a:r>
            <a:endParaRPr dirty="0">
              <a:solidFill>
                <a:schemeClr val="dk1"/>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6" name="Google Shape;3826;p28"/>
          <p:cNvSpPr txBox="1">
            <a:spLocks noGrp="1"/>
          </p:cNvSpPr>
          <p:nvPr>
            <p:ph type="title"/>
          </p:nvPr>
        </p:nvSpPr>
        <p:spPr>
          <a:xfrm>
            <a:off x="1017899" y="22845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Get started{</a:t>
            </a:r>
            <a:r>
              <a:rPr lang="en" sz="3200" dirty="0">
                <a:solidFill>
                  <a:srgbClr val="FFFF00"/>
                </a:solidFill>
              </a:rPr>
              <a:t>Lets Explore!!</a:t>
            </a:r>
            <a:r>
              <a:rPr lang="en" sz="3200" dirty="0"/>
              <a:t>}</a:t>
            </a:r>
            <a:endParaRPr sz="3200" dirty="0"/>
          </a:p>
        </p:txBody>
      </p:sp>
      <p:sp>
        <p:nvSpPr>
          <p:cNvPr id="3827" name="Google Shape;3827;p28"/>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828" name="Google Shape;3828;p28"/>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features.ipynb</a:t>
            </a:r>
            <a:endParaRPr dirty="0">
              <a:solidFill>
                <a:srgbClr val="E7E7E7"/>
              </a:solidFill>
              <a:latin typeface="Fira Code"/>
              <a:ea typeface="Fira Code"/>
              <a:cs typeface="Fira Code"/>
              <a:sym typeface="Fira Code"/>
            </a:endParaRPr>
          </a:p>
        </p:txBody>
      </p:sp>
      <p:sp>
        <p:nvSpPr>
          <p:cNvPr id="3829" name="Google Shape;3829;p28"/>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2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2</a:t>
            </a:r>
            <a:r>
              <a:rPr lang="en" dirty="0"/>
              <a:t>{</a:t>
            </a:r>
            <a:r>
              <a:rPr lang="en" dirty="0">
                <a:solidFill>
                  <a:srgbClr val="FFFF00"/>
                </a:solidFill>
              </a:rPr>
              <a:t>Hand tracking mouse</a:t>
            </a:r>
            <a:r>
              <a:rPr lang="en" dirty="0"/>
              <a:t>}</a:t>
            </a:r>
            <a:endParaRPr dirty="0"/>
          </a:p>
        </p:txBody>
      </p:sp>
      <p:sp>
        <p:nvSpPr>
          <p:cNvPr id="3876" name="Google Shape;3876;p29"/>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877" name="Google Shape;3877;p29"/>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Handson.Ipynb</a:t>
            </a:r>
            <a:endParaRPr dirty="0">
              <a:solidFill>
                <a:srgbClr val="E7E7E7"/>
              </a:solidFill>
              <a:latin typeface="Fira Code"/>
              <a:ea typeface="Fira Code"/>
              <a:cs typeface="Fira Code"/>
              <a:sym typeface="Fira Code"/>
            </a:endParaRPr>
          </a:p>
        </p:txBody>
      </p:sp>
      <p:sp>
        <p:nvSpPr>
          <p:cNvPr id="3878" name="Google Shape;3878;p29"/>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pic>
        <p:nvPicPr>
          <p:cNvPr id="6146" name="Picture 2" descr="In-depth look at Oculus Quest hand tracking, plus mixed reality demos | 360  Rumors">
            <a:extLst>
              <a:ext uri="{FF2B5EF4-FFF2-40B4-BE49-F238E27FC236}">
                <a16:creationId xmlns:a16="http://schemas.microsoft.com/office/drawing/2014/main" id="{AA222774-241F-77ED-B97B-8CAAACAC4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843" y="1358105"/>
            <a:ext cx="5573637" cy="3135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30"/>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899" name="Google Shape;3899;p30"/>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3900" name="Google Shape;3900;p30"/>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pic>
        <p:nvPicPr>
          <p:cNvPr id="7170" name="Picture 2">
            <a:extLst>
              <a:ext uri="{FF2B5EF4-FFF2-40B4-BE49-F238E27FC236}">
                <a16:creationId xmlns:a16="http://schemas.microsoft.com/office/drawing/2014/main" id="{45E55B3A-DDAE-7014-914A-43149B95C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131" y="889608"/>
            <a:ext cx="8372341" cy="29186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2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3</a:t>
            </a:r>
            <a:r>
              <a:rPr lang="en" dirty="0"/>
              <a:t>{</a:t>
            </a:r>
            <a:r>
              <a:rPr lang="en" dirty="0">
                <a:solidFill>
                  <a:srgbClr val="FFFF00"/>
                </a:solidFill>
              </a:rPr>
              <a:t>head tracking mouse</a:t>
            </a:r>
            <a:r>
              <a:rPr lang="en" dirty="0"/>
              <a:t>}</a:t>
            </a:r>
            <a:endParaRPr dirty="0"/>
          </a:p>
        </p:txBody>
      </p:sp>
      <p:sp>
        <p:nvSpPr>
          <p:cNvPr id="3876" name="Google Shape;3876;p29"/>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877" name="Google Shape;3877;p29"/>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Handson.Ipynb</a:t>
            </a:r>
            <a:endParaRPr dirty="0">
              <a:solidFill>
                <a:srgbClr val="E7E7E7"/>
              </a:solidFill>
              <a:latin typeface="Fira Code"/>
              <a:ea typeface="Fira Code"/>
              <a:cs typeface="Fira Code"/>
              <a:sym typeface="Fira Code"/>
            </a:endParaRPr>
          </a:p>
        </p:txBody>
      </p:sp>
      <p:sp>
        <p:nvSpPr>
          <p:cNvPr id="3878" name="Google Shape;3878;p29"/>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pic>
        <p:nvPicPr>
          <p:cNvPr id="8194" name="Picture 2" descr="mediapipe-facemesh · GitHub Topics · GitHub">
            <a:extLst>
              <a:ext uri="{FF2B5EF4-FFF2-40B4-BE49-F238E27FC236}">
                <a16:creationId xmlns:a16="http://schemas.microsoft.com/office/drawing/2014/main" id="{9F2888B4-F81D-E2BC-B874-1038E3B4C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490" y="1414600"/>
            <a:ext cx="4530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9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E9EBC0F-16B2-6932-9135-5D314DE47ACC}"/>
              </a:ext>
            </a:extLst>
          </p:cNvPr>
          <p:cNvSpPr>
            <a:spLocks noGrp="1"/>
          </p:cNvSpPr>
          <p:nvPr>
            <p:ph type="subTitle" idx="1"/>
          </p:nvPr>
        </p:nvSpPr>
        <p:spPr>
          <a:xfrm>
            <a:off x="992917" y="976614"/>
            <a:ext cx="3627600" cy="1017000"/>
          </a:xfrm>
        </p:spPr>
        <p:txBody>
          <a:bodyPr/>
          <a:lstStyle/>
          <a:p>
            <a:r>
              <a:rPr lang="en-US" dirty="0" err="1"/>
              <a:t>Ask_doubts</a:t>
            </a:r>
            <a:r>
              <a:rPr lang="en-US" dirty="0"/>
              <a:t>()</a:t>
            </a:r>
            <a:endParaRPr lang="en-IN" dirty="0"/>
          </a:p>
        </p:txBody>
      </p:sp>
      <p:sp>
        <p:nvSpPr>
          <p:cNvPr id="3" name="Title 2">
            <a:extLst>
              <a:ext uri="{FF2B5EF4-FFF2-40B4-BE49-F238E27FC236}">
                <a16:creationId xmlns:a16="http://schemas.microsoft.com/office/drawing/2014/main" id="{1A31CA36-6586-F074-AF8F-86718F2F1060}"/>
              </a:ext>
            </a:extLst>
          </p:cNvPr>
          <p:cNvSpPr>
            <a:spLocks noGrp="1"/>
          </p:cNvSpPr>
          <p:nvPr>
            <p:ph type="title"/>
          </p:nvPr>
        </p:nvSpPr>
        <p:spPr>
          <a:xfrm>
            <a:off x="1098857" y="264864"/>
            <a:ext cx="3969900" cy="1423500"/>
          </a:xfrm>
        </p:spPr>
        <p:txBody>
          <a:bodyPr/>
          <a:lstStyle/>
          <a:p>
            <a:r>
              <a:rPr lang="en-US" dirty="0"/>
              <a:t>If Doubts==True</a:t>
            </a:r>
            <a:endParaRPr lang="en-IN" dirty="0"/>
          </a:p>
        </p:txBody>
      </p:sp>
      <p:sp>
        <p:nvSpPr>
          <p:cNvPr id="5" name="Title 2">
            <a:extLst>
              <a:ext uri="{FF2B5EF4-FFF2-40B4-BE49-F238E27FC236}">
                <a16:creationId xmlns:a16="http://schemas.microsoft.com/office/drawing/2014/main" id="{CF59659F-F017-D373-97BA-721DE0F9B571}"/>
              </a:ext>
            </a:extLst>
          </p:cNvPr>
          <p:cNvSpPr txBox="1">
            <a:spLocks/>
          </p:cNvSpPr>
          <p:nvPr/>
        </p:nvSpPr>
        <p:spPr>
          <a:xfrm>
            <a:off x="1098857" y="1970810"/>
            <a:ext cx="3969900" cy="883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dirty="0"/>
              <a:t>Else:</a:t>
            </a:r>
          </a:p>
          <a:p>
            <a:r>
              <a:rPr lang="en-US" dirty="0"/>
              <a:t>	</a:t>
            </a:r>
            <a:endParaRPr lang="en-IN" dirty="0"/>
          </a:p>
        </p:txBody>
      </p:sp>
      <p:sp>
        <p:nvSpPr>
          <p:cNvPr id="8" name="Subtitle 3">
            <a:extLst>
              <a:ext uri="{FF2B5EF4-FFF2-40B4-BE49-F238E27FC236}">
                <a16:creationId xmlns:a16="http://schemas.microsoft.com/office/drawing/2014/main" id="{53F45EA1-ACE2-874A-9E3B-EB38C24EFC03}"/>
              </a:ext>
            </a:extLst>
          </p:cNvPr>
          <p:cNvSpPr txBox="1">
            <a:spLocks/>
          </p:cNvSpPr>
          <p:nvPr/>
        </p:nvSpPr>
        <p:spPr>
          <a:xfrm>
            <a:off x="1270007" y="2345536"/>
            <a:ext cx="3627600" cy="101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r>
              <a:rPr lang="en-US" dirty="0" err="1"/>
              <a:t>Start_recap</a:t>
            </a:r>
            <a:r>
              <a:rPr lang="en-US" dirty="0"/>
              <a:t>()</a:t>
            </a:r>
            <a:endParaRPr lang="en-IN" dirty="0"/>
          </a:p>
        </p:txBody>
      </p:sp>
    </p:spTree>
    <p:extLst>
      <p:ext uri="{BB962C8B-B14F-4D97-AF65-F5344CB8AC3E}">
        <p14:creationId xmlns:p14="http://schemas.microsoft.com/office/powerpoint/2010/main" val="186693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A9C176-A935-7FBA-59A6-7079FEDD8AB1}"/>
              </a:ext>
            </a:extLst>
          </p:cNvPr>
          <p:cNvSpPr>
            <a:spLocks noGrp="1"/>
          </p:cNvSpPr>
          <p:nvPr>
            <p:ph type="title"/>
          </p:nvPr>
        </p:nvSpPr>
        <p:spPr>
          <a:xfrm>
            <a:off x="1156277" y="1027896"/>
            <a:ext cx="3852141" cy="1486705"/>
          </a:xfrm>
        </p:spPr>
        <p:txBody>
          <a:bodyPr/>
          <a:lstStyle/>
          <a:p>
            <a:br>
              <a:rPr lang="en-US" dirty="0"/>
            </a:br>
            <a:endParaRPr lang="en-IN" dirty="0"/>
          </a:p>
        </p:txBody>
      </p:sp>
      <p:sp>
        <p:nvSpPr>
          <p:cNvPr id="4" name="AutoShape 2" descr="QR code">
            <a:extLst>
              <a:ext uri="{FF2B5EF4-FFF2-40B4-BE49-F238E27FC236}">
                <a16:creationId xmlns:a16="http://schemas.microsoft.com/office/drawing/2014/main" id="{385E7CBB-08E0-6724-7D5F-FA81952A1270}"/>
              </a:ext>
            </a:extLst>
          </p:cNvPr>
          <p:cNvSpPr>
            <a:spLocks noChangeAspect="1" noChangeArrowheads="1"/>
          </p:cNvSpPr>
          <p:nvPr/>
        </p:nvSpPr>
        <p:spPr bwMode="auto">
          <a:xfrm>
            <a:off x="4419599" y="2419349"/>
            <a:ext cx="2389909" cy="23899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EA5130DD-7521-366A-DA2F-AFF07D46E16E}"/>
              </a:ext>
            </a:extLst>
          </p:cNvPr>
          <p:cNvPicPr>
            <a:picLocks noChangeAspect="1"/>
          </p:cNvPicPr>
          <p:nvPr/>
        </p:nvPicPr>
        <p:blipFill>
          <a:blip r:embed="rId2"/>
          <a:stretch>
            <a:fillRect/>
          </a:stretch>
        </p:blipFill>
        <p:spPr>
          <a:xfrm>
            <a:off x="3441120" y="1219197"/>
            <a:ext cx="2389910" cy="2389910"/>
          </a:xfrm>
          <a:prstGeom prst="rect">
            <a:avLst/>
          </a:prstGeom>
        </p:spPr>
      </p:pic>
    </p:spTree>
    <p:extLst>
      <p:ext uri="{BB962C8B-B14F-4D97-AF65-F5344CB8AC3E}">
        <p14:creationId xmlns:p14="http://schemas.microsoft.com/office/powerpoint/2010/main" val="128772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E772-A12C-4CD3-E807-52F4A677A862}"/>
              </a:ext>
            </a:extLst>
          </p:cNvPr>
          <p:cNvSpPr>
            <a:spLocks noGrp="1"/>
          </p:cNvSpPr>
          <p:nvPr>
            <p:ph type="title"/>
          </p:nvPr>
        </p:nvSpPr>
        <p:spPr>
          <a:xfrm>
            <a:off x="1308677" y="639969"/>
            <a:ext cx="4281300" cy="1625700"/>
          </a:xfrm>
        </p:spPr>
        <p:txBody>
          <a:bodyPr/>
          <a:lstStyle/>
          <a:p>
            <a:r>
              <a:rPr lang="en-US" dirty="0"/>
              <a:t>End of Session</a:t>
            </a:r>
            <a:endParaRPr lang="en-IN" dirty="0"/>
          </a:p>
        </p:txBody>
      </p:sp>
    </p:spTree>
    <p:extLst>
      <p:ext uri="{BB962C8B-B14F-4D97-AF65-F5344CB8AC3E}">
        <p14:creationId xmlns:p14="http://schemas.microsoft.com/office/powerpoint/2010/main" val="269457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Computer Vison</a:t>
            </a:r>
            <a:r>
              <a:rPr lang="en" dirty="0">
                <a:solidFill>
                  <a:schemeClr val="accent2"/>
                </a:solidFill>
              </a:rPr>
              <a:t> </a:t>
            </a:r>
            <a:r>
              <a:rPr lang="en" dirty="0">
                <a:solidFill>
                  <a:schemeClr val="accent3"/>
                </a:solidFill>
              </a:rPr>
              <a:t>{</a:t>
            </a:r>
            <a:r>
              <a:rPr lang="en" dirty="0">
                <a:solidFill>
                  <a:schemeClr val="accent1"/>
                </a:solidFill>
              </a:rPr>
              <a:t>Introduction</a:t>
            </a:r>
            <a:r>
              <a:rPr lang="en" dirty="0">
                <a:solidFill>
                  <a:schemeClr val="accent3"/>
                </a:solidFill>
              </a:rPr>
              <a:t>}</a:t>
            </a:r>
            <a:endParaRPr dirty="0">
              <a:solidFill>
                <a:schemeClr val="accent2"/>
              </a:solidFill>
            </a:endParaRPr>
          </a:p>
        </p:txBody>
      </p:sp>
      <p:sp>
        <p:nvSpPr>
          <p:cNvPr id="268" name="Google Shape;268;p19"/>
          <p:cNvSpPr txBox="1">
            <a:spLocks noGrp="1"/>
          </p:cNvSpPr>
          <p:nvPr>
            <p:ph type="body" idx="1"/>
          </p:nvPr>
        </p:nvSpPr>
        <p:spPr>
          <a:xfrm>
            <a:off x="1384900" y="1579800"/>
            <a:ext cx="6744300" cy="2594700"/>
          </a:xfrm>
          <a:prstGeom prst="rect">
            <a:avLst/>
          </a:prstGeom>
        </p:spPr>
        <p:txBody>
          <a:bodyPr spcFirstLastPara="1" wrap="square" lIns="91425" tIns="91425" rIns="91425" bIns="91425" anchor="t" anchorCtr="0">
            <a:noAutofit/>
          </a:bodyPr>
          <a:lstStyle/>
          <a:p>
            <a:pPr marL="171450" indent="-171450"/>
            <a:r>
              <a:rPr lang="en-US" b="0" i="0" dirty="0">
                <a:solidFill>
                  <a:srgbClr val="ECECEC"/>
                </a:solidFill>
                <a:effectLst/>
                <a:latin typeface="Fira Code" panose="020B0809050000020004" pitchFamily="49" charset="0"/>
                <a:ea typeface="Fira Code" panose="020B0809050000020004" pitchFamily="49" charset="0"/>
                <a:cs typeface="Fira Code" panose="020B0809050000020004" pitchFamily="49" charset="0"/>
              </a:rPr>
              <a:t>Computer Vision is a field of artificial intelligence (AI) that enables computers and systems to derive meaningful information from digital images, videos, and other visual inputs—and take actions or make recommendations based on that information.</a:t>
            </a:r>
          </a:p>
          <a:p>
            <a:pPr marL="171450" indent="-171450"/>
            <a:endParaRPr lang="en-US" b="0" i="0" dirty="0">
              <a:solidFill>
                <a:srgbClr val="ECECEC"/>
              </a:solidFill>
              <a:effectLst/>
              <a:latin typeface="Fira Code" panose="020B0809050000020004" pitchFamily="49" charset="0"/>
              <a:ea typeface="Fira Code" panose="020B0809050000020004" pitchFamily="49" charset="0"/>
              <a:cs typeface="Fira Code" panose="020B0809050000020004" pitchFamily="49" charset="0"/>
            </a:endParaRPr>
          </a:p>
          <a:p>
            <a:pPr marL="171450" indent="-171450"/>
            <a:r>
              <a:rPr lang="en-US" b="0" i="0" dirty="0">
                <a:solidFill>
                  <a:srgbClr val="ECECEC"/>
                </a:solidFill>
                <a:effectLst/>
                <a:latin typeface="Fira Code" panose="020B0809050000020004" pitchFamily="49" charset="0"/>
                <a:ea typeface="Fira Code" panose="020B0809050000020004" pitchFamily="49" charset="0"/>
                <a:cs typeface="Fira Code" panose="020B0809050000020004" pitchFamily="49" charset="0"/>
              </a:rPr>
              <a:t>Essentially, it seeks to replicate the complexity of human vision using software and hardware. </a:t>
            </a:r>
          </a:p>
          <a:p>
            <a:pPr marL="171450" indent="-171450"/>
            <a:endParaRPr lang="en-US" dirty="0">
              <a:solidFill>
                <a:srgbClr val="ECECEC"/>
              </a:solidFill>
              <a:latin typeface="Fira Code" panose="020B0809050000020004" pitchFamily="49" charset="0"/>
              <a:ea typeface="Fira Code" panose="020B0809050000020004" pitchFamily="49" charset="0"/>
              <a:cs typeface="Fira Code" panose="020B0809050000020004" pitchFamily="49" charset="0"/>
            </a:endParaRPr>
          </a:p>
          <a:p>
            <a:pPr marL="171450" indent="-171450"/>
            <a:r>
              <a:rPr lang="en-US" b="0" i="0" dirty="0">
                <a:solidFill>
                  <a:srgbClr val="ECECEC"/>
                </a:solidFill>
                <a:effectLst/>
                <a:latin typeface="Fira Code" panose="020B0809050000020004" pitchFamily="49" charset="0"/>
                <a:ea typeface="Fira Code" panose="020B0809050000020004" pitchFamily="49" charset="0"/>
                <a:cs typeface="Fira Code" panose="020B0809050000020004" pitchFamily="49" charset="0"/>
              </a:rPr>
              <a:t>This involves the acquisition, analysis, processing, and understanding of visual data, and the ability to act on it.</a:t>
            </a:r>
            <a:endPar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endParaRPr>
          </a:p>
          <a:p>
            <a:pPr marL="457200" lvl="0" indent="-317500" algn="l" rtl="0">
              <a:spcBef>
                <a:spcPts val="0"/>
              </a:spcBef>
              <a:spcAft>
                <a:spcPts val="0"/>
              </a:spcAft>
              <a:buClr>
                <a:schemeClr val="accent3"/>
              </a:buClr>
              <a:buSzPts val="1400"/>
              <a:buChar char="●"/>
            </a:pPr>
            <a:endParaRPr lang="en-US" dirty="0">
              <a:solidFill>
                <a:schemeClr val="accent3"/>
              </a:solidFill>
            </a:endParaRPr>
          </a:p>
        </p:txBody>
      </p:sp>
      <p:grpSp>
        <p:nvGrpSpPr>
          <p:cNvPr id="269" name="Google Shape;269;p19"/>
          <p:cNvGrpSpPr/>
          <p:nvPr/>
        </p:nvGrpSpPr>
        <p:grpSpPr>
          <a:xfrm>
            <a:off x="780025" y="1354250"/>
            <a:ext cx="506100" cy="2910975"/>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
        <p:nvSpPr>
          <p:cNvPr id="272" name="Google Shape;272;p19"/>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73" name="Google Shape;273;p19"/>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What is Computer vison? .py</a:t>
            </a:r>
            <a:endParaRPr dirty="0">
              <a:solidFill>
                <a:srgbClr val="E7E7E7"/>
              </a:solidFill>
              <a:latin typeface="Fira Code"/>
              <a:ea typeface="Fira Code"/>
              <a:cs typeface="Fira Code"/>
              <a:sym typeface="Fira Code"/>
            </a:endParaRPr>
          </a:p>
        </p:txBody>
      </p:sp>
      <p:sp>
        <p:nvSpPr>
          <p:cNvPr id="274" name="Google Shape;274;p19"/>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050" name="Picture 2" descr="What do computers see? – O'Reilly">
            <a:extLst>
              <a:ext uri="{FF2B5EF4-FFF2-40B4-BE49-F238E27FC236}">
                <a16:creationId xmlns:a16="http://schemas.microsoft.com/office/drawing/2014/main" id="{4975878B-B381-2E83-5D33-D2F51643F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208" y="1286348"/>
            <a:ext cx="3444447" cy="2337174"/>
          </a:xfrm>
          <a:prstGeom prst="rect">
            <a:avLst/>
          </a:prstGeom>
          <a:noFill/>
          <a:extLst>
            <a:ext uri="{909E8E84-426E-40DD-AFC4-6F175D3DCCD1}">
              <a14:hiddenFill xmlns:a14="http://schemas.microsoft.com/office/drawing/2010/main">
                <a:solidFill>
                  <a:srgbClr val="FFFFFF"/>
                </a:solidFill>
              </a14:hiddenFill>
            </a:ext>
          </a:extLst>
        </p:spPr>
      </p:pic>
      <p:sp>
        <p:nvSpPr>
          <p:cNvPr id="280" name="Google Shape;280;p20"/>
          <p:cNvSpPr txBox="1">
            <a:spLocks noGrp="1"/>
          </p:cNvSpPr>
          <p:nvPr>
            <p:ph type="title"/>
          </p:nvPr>
        </p:nvSpPr>
        <p:spPr>
          <a:xfrm>
            <a:off x="713100" y="582699"/>
            <a:ext cx="7952918" cy="731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does Computer understand Images{</a:t>
            </a:r>
            <a:endParaRPr dirty="0"/>
          </a:p>
        </p:txBody>
      </p:sp>
      <p:sp>
        <p:nvSpPr>
          <p:cNvPr id="1854" name="Google Shape;1854;p20"/>
          <p:cNvSpPr txBox="1"/>
          <p:nvPr/>
        </p:nvSpPr>
        <p:spPr>
          <a:xfrm>
            <a:off x="5947132" y="1923635"/>
            <a:ext cx="2263200" cy="53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&lt; </a:t>
            </a:r>
            <a:r>
              <a:rPr lang="en-US" dirty="0">
                <a:solidFill>
                  <a:schemeClr val="accent3"/>
                </a:solidFill>
                <a:latin typeface="Fira Code"/>
                <a:ea typeface="Fira Code"/>
                <a:cs typeface="Fira Code"/>
                <a:sym typeface="Fira Code"/>
              </a:rPr>
              <a:t>2D projection of a 3D scene</a:t>
            </a:r>
            <a:endParaRPr dirty="0">
              <a:solidFill>
                <a:schemeClr val="accent3"/>
              </a:solidFill>
              <a:latin typeface="Fira Code"/>
              <a:ea typeface="Fira Code"/>
              <a:cs typeface="Fira Code"/>
              <a:sym typeface="Fira Code"/>
            </a:endParaRPr>
          </a:p>
        </p:txBody>
      </p:sp>
      <p:sp>
        <p:nvSpPr>
          <p:cNvPr id="1855" name="Google Shape;1855;p20"/>
          <p:cNvSpPr txBox="1"/>
          <p:nvPr/>
        </p:nvSpPr>
        <p:spPr>
          <a:xfrm>
            <a:off x="5947132" y="1603725"/>
            <a:ext cx="2718886"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solidFill>
                  <a:schemeClr val="lt2"/>
                </a:solidFill>
                <a:latin typeface="Fira Code"/>
                <a:ea typeface="Fira Code"/>
                <a:cs typeface="Fira Code"/>
                <a:sym typeface="Fira Code"/>
              </a:rPr>
              <a:t>What‘s an Image?</a:t>
            </a:r>
          </a:p>
        </p:txBody>
      </p:sp>
      <p:sp>
        <p:nvSpPr>
          <p:cNvPr id="1856" name="Google Shape;1856;p20"/>
          <p:cNvSpPr txBox="1"/>
          <p:nvPr/>
        </p:nvSpPr>
        <p:spPr>
          <a:xfrm>
            <a:off x="5947132" y="3014357"/>
            <a:ext cx="3009832" cy="53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&lt;multiple images presentes in a continous time interval</a:t>
            </a:r>
            <a:endParaRPr dirty="0">
              <a:solidFill>
                <a:schemeClr val="accent3"/>
              </a:solidFill>
              <a:latin typeface="Fira Code"/>
              <a:ea typeface="Fira Code"/>
              <a:cs typeface="Fira Code"/>
              <a:sym typeface="Fira Code"/>
            </a:endParaRPr>
          </a:p>
        </p:txBody>
      </p:sp>
      <p:sp>
        <p:nvSpPr>
          <p:cNvPr id="1857" name="Google Shape;1857;p20"/>
          <p:cNvSpPr txBox="1"/>
          <p:nvPr/>
        </p:nvSpPr>
        <p:spPr>
          <a:xfrm>
            <a:off x="5916229" y="2572050"/>
            <a:ext cx="2853698"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solidFill>
                  <a:schemeClr val="dk2"/>
                </a:solidFill>
                <a:latin typeface="Fira Code"/>
                <a:ea typeface="Fira Code"/>
                <a:cs typeface="Fira Code"/>
                <a:sym typeface="Fira Code"/>
              </a:rPr>
              <a:t>W</a:t>
            </a:r>
            <a:r>
              <a:rPr lang="en" sz="2000" dirty="0">
                <a:solidFill>
                  <a:schemeClr val="dk2"/>
                </a:solidFill>
                <a:latin typeface="Fira Code"/>
                <a:ea typeface="Fira Code"/>
                <a:cs typeface="Fira Code"/>
                <a:sym typeface="Fira Code"/>
              </a:rPr>
              <a:t>hat’s a Video?</a:t>
            </a:r>
            <a:endParaRPr sz="2000" dirty="0">
              <a:solidFill>
                <a:schemeClr val="dk2"/>
              </a:solidFill>
              <a:latin typeface="Fira Code"/>
              <a:ea typeface="Fira Code"/>
              <a:cs typeface="Fira Code"/>
              <a:sym typeface="Fira Code"/>
            </a:endParaRPr>
          </a:p>
        </p:txBody>
      </p:sp>
      <p:sp>
        <p:nvSpPr>
          <p:cNvPr id="1858" name="Google Shape;1858;p20"/>
          <p:cNvSpPr/>
          <p:nvPr/>
        </p:nvSpPr>
        <p:spPr>
          <a:xfrm>
            <a:off x="2406975" y="1956373"/>
            <a:ext cx="705300" cy="705300"/>
          </a:xfrm>
          <a:prstGeom prst="ellipse">
            <a:avLst/>
          </a:prstGeom>
          <a:solidFill>
            <a:srgbClr val="FCC642">
              <a:alpha val="1814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dirty="0">
              <a:solidFill>
                <a:schemeClr val="lt2"/>
              </a:solidFill>
              <a:latin typeface="Fira Code"/>
              <a:ea typeface="Fira Code"/>
              <a:cs typeface="Fira Code"/>
              <a:sym typeface="Fira Code"/>
            </a:endParaRPr>
          </a:p>
        </p:txBody>
      </p:sp>
      <p:sp>
        <p:nvSpPr>
          <p:cNvPr id="1859" name="Google Shape;1859;p20"/>
          <p:cNvSpPr/>
          <p:nvPr/>
        </p:nvSpPr>
        <p:spPr>
          <a:xfrm>
            <a:off x="3784432" y="2683288"/>
            <a:ext cx="705300" cy="705300"/>
          </a:xfrm>
          <a:prstGeom prst="ellipse">
            <a:avLst/>
          </a:prstGeom>
          <a:solidFill>
            <a:srgbClr val="72D9F0">
              <a:alpha val="3674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000" dirty="0">
              <a:solidFill>
                <a:schemeClr val="dk2"/>
              </a:solidFill>
              <a:latin typeface="Fira Code"/>
              <a:ea typeface="Fira Code"/>
              <a:cs typeface="Fira Code"/>
              <a:sym typeface="Fira Code"/>
            </a:endParaRPr>
          </a:p>
        </p:txBody>
      </p:sp>
      <p:cxnSp>
        <p:nvCxnSpPr>
          <p:cNvPr id="1860" name="Google Shape;1860;p20"/>
          <p:cNvCxnSpPr>
            <a:cxnSpLocks/>
            <a:stCxn id="1855" idx="1"/>
            <a:endCxn id="1858" idx="6"/>
          </p:cNvCxnSpPr>
          <p:nvPr/>
        </p:nvCxnSpPr>
        <p:spPr>
          <a:xfrm rot="10800000" flipV="1">
            <a:off x="3112276" y="1772925"/>
            <a:ext cx="2834857" cy="536098"/>
          </a:xfrm>
          <a:prstGeom prst="bentConnector3">
            <a:avLst>
              <a:gd name="adj1" fmla="val 50000"/>
            </a:avLst>
          </a:prstGeom>
          <a:noFill/>
          <a:ln w="9525" cap="flat" cmpd="sng">
            <a:solidFill>
              <a:schemeClr val="accent3"/>
            </a:solidFill>
            <a:prstDash val="solid"/>
            <a:round/>
            <a:headEnd type="none" w="med" len="med"/>
            <a:tailEnd type="none" w="med" len="med"/>
          </a:ln>
        </p:spPr>
      </p:cxnSp>
      <p:cxnSp>
        <p:nvCxnSpPr>
          <p:cNvPr id="1861" name="Google Shape;1861;p20"/>
          <p:cNvCxnSpPr>
            <a:cxnSpLocks/>
            <a:stCxn id="1857" idx="1"/>
            <a:endCxn id="1859" idx="6"/>
          </p:cNvCxnSpPr>
          <p:nvPr/>
        </p:nvCxnSpPr>
        <p:spPr>
          <a:xfrm rot="10800000" flipV="1">
            <a:off x="4489733" y="2741250"/>
            <a:ext cx="1426497" cy="294688"/>
          </a:xfrm>
          <a:prstGeom prst="bentConnector3">
            <a:avLst>
              <a:gd name="adj1" fmla="val 50000"/>
            </a:avLst>
          </a:prstGeom>
          <a:noFill/>
          <a:ln w="9525" cap="flat" cmpd="sng">
            <a:solidFill>
              <a:schemeClr val="accent3"/>
            </a:solidFill>
            <a:prstDash val="solid"/>
            <a:round/>
            <a:headEnd type="none" w="med" len="med"/>
            <a:tailEnd type="none" w="med" len="med"/>
          </a:ln>
        </p:spPr>
      </p:cxnSp>
      <p:sp>
        <p:nvSpPr>
          <p:cNvPr id="1866" name="Google Shape;1866;p20"/>
          <p:cNvSpPr/>
          <p:nvPr/>
        </p:nvSpPr>
        <p:spPr>
          <a:xfrm>
            <a:off x="1086075" y="3678188"/>
            <a:ext cx="4052400" cy="441600"/>
          </a:xfrm>
          <a:prstGeom prst="rect">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Fira Code"/>
                <a:ea typeface="Fira Code"/>
                <a:cs typeface="Fira Code"/>
                <a:sym typeface="Fira Code"/>
              </a:rPr>
              <a:t>Camera captures images</a:t>
            </a:r>
            <a:endParaRPr dirty="0">
              <a:solidFill>
                <a:schemeClr val="dk1"/>
              </a:solidFill>
              <a:latin typeface="Fira Code"/>
              <a:ea typeface="Fira Code"/>
              <a:cs typeface="Fira Code"/>
              <a:sym typeface="Fira Code"/>
            </a:endParaRPr>
          </a:p>
        </p:txBody>
      </p:sp>
      <p:sp>
        <p:nvSpPr>
          <p:cNvPr id="1867" name="Google Shape;1867;p20"/>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Vison Working.py</a:t>
            </a:r>
            <a:endParaRPr dirty="0">
              <a:solidFill>
                <a:srgbClr val="E7E7E7"/>
              </a:solidFill>
              <a:latin typeface="Fira Code"/>
              <a:ea typeface="Fira Code"/>
              <a:cs typeface="Fira Code"/>
              <a:sym typeface="Fira Code"/>
            </a:endParaRPr>
          </a:p>
        </p:txBody>
      </p:sp>
      <p:sp>
        <p:nvSpPr>
          <p:cNvPr id="1868" name="Google Shape;1868;p20"/>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1869" name="Google Shape;1869;p20"/>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93" name="Google Shape;1893;p21"/>
          <p:cNvSpPr txBox="1"/>
          <p:nvPr/>
        </p:nvSpPr>
        <p:spPr>
          <a:xfrm>
            <a:off x="1116599" y="3867442"/>
            <a:ext cx="7535565" cy="6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Fira Code"/>
                <a:ea typeface="Fira Code"/>
                <a:cs typeface="Fira Code"/>
                <a:sym typeface="Fira Code"/>
              </a:rPr>
              <a:t>&lt; </a:t>
            </a:r>
            <a:r>
              <a:rPr lang="en-US" dirty="0">
                <a:solidFill>
                  <a:schemeClr val="accent3"/>
                </a:solidFill>
                <a:latin typeface="Fira Code"/>
                <a:ea typeface="Fira Code"/>
                <a:cs typeface="Fira Code"/>
                <a:sym typeface="Fira Code"/>
              </a:rPr>
              <a:t>Pixel aka picture element (pix = picture, </a:t>
            </a:r>
            <a:r>
              <a:rPr lang="en-US" dirty="0" err="1">
                <a:solidFill>
                  <a:schemeClr val="accent3"/>
                </a:solidFill>
                <a:latin typeface="Fira Code"/>
                <a:ea typeface="Fira Code"/>
                <a:cs typeface="Fira Code"/>
                <a:sym typeface="Fira Code"/>
              </a:rPr>
              <a:t>el</a:t>
            </a:r>
            <a:r>
              <a:rPr lang="en-US" dirty="0">
                <a:solidFill>
                  <a:schemeClr val="accent3"/>
                </a:solidFill>
                <a:latin typeface="Fira Code"/>
                <a:ea typeface="Fira Code"/>
                <a:cs typeface="Fira Code"/>
                <a:sym typeface="Fira Code"/>
              </a:rPr>
              <a:t> = element) is the atomic element of an image</a:t>
            </a:r>
            <a:r>
              <a:rPr lang="en" dirty="0">
                <a:solidFill>
                  <a:schemeClr val="accent3"/>
                </a:solidFill>
                <a:latin typeface="Fira Code"/>
                <a:ea typeface="Fira Code"/>
                <a:cs typeface="Fira Code"/>
                <a:sym typeface="Fira Code"/>
              </a:rPr>
              <a:t> &gt;</a:t>
            </a:r>
            <a:endParaRPr dirty="0">
              <a:solidFill>
                <a:schemeClr val="accent3"/>
              </a:solidFill>
              <a:latin typeface="Fira Code"/>
              <a:ea typeface="Fira Code"/>
              <a:cs typeface="Fira Code"/>
              <a:sym typeface="Fira Code"/>
            </a:endParaRPr>
          </a:p>
        </p:txBody>
      </p:sp>
      <p:sp>
        <p:nvSpPr>
          <p:cNvPr id="1894" name="Google Shape;1894;p21"/>
          <p:cNvSpPr txBox="1"/>
          <p:nvPr/>
        </p:nvSpPr>
        <p:spPr>
          <a:xfrm>
            <a:off x="2917689" y="3649075"/>
            <a:ext cx="21807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2"/>
                </a:solidFill>
                <a:latin typeface="Fira Code"/>
                <a:ea typeface="Fira Code"/>
                <a:cs typeface="Fira Code"/>
                <a:sym typeface="Fira Code"/>
              </a:rPr>
              <a:t>pixel</a:t>
            </a:r>
            <a:endParaRPr sz="2000" dirty="0">
              <a:solidFill>
                <a:schemeClr val="lt2"/>
              </a:solidFill>
              <a:latin typeface="Fira Code"/>
              <a:ea typeface="Fira Code"/>
              <a:cs typeface="Fira Code"/>
              <a:sym typeface="Fira Code"/>
            </a:endParaRPr>
          </a:p>
        </p:txBody>
      </p:sp>
      <p:sp>
        <p:nvSpPr>
          <p:cNvPr id="1895" name="Google Shape;1895;p21"/>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896" name="Google Shape;1896;p21"/>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Image.html</a:t>
            </a:r>
            <a:endParaRPr dirty="0">
              <a:solidFill>
                <a:srgbClr val="E7E7E7"/>
              </a:solidFill>
              <a:latin typeface="Fira Code"/>
              <a:ea typeface="Fira Code"/>
              <a:cs typeface="Fira Code"/>
              <a:sym typeface="Fira Code"/>
            </a:endParaRPr>
          </a:p>
        </p:txBody>
      </p:sp>
      <p:sp>
        <p:nvSpPr>
          <p:cNvPr id="1897" name="Google Shape;1897;p21"/>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pic>
        <p:nvPicPr>
          <p:cNvPr id="1030" name="Picture 6">
            <a:extLst>
              <a:ext uri="{FF2B5EF4-FFF2-40B4-BE49-F238E27FC236}">
                <a16:creationId xmlns:a16="http://schemas.microsoft.com/office/drawing/2014/main" id="{139D311C-B4F9-C978-268A-BA276C565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669"/>
          <a:stretch/>
        </p:blipFill>
        <p:spPr bwMode="auto">
          <a:xfrm>
            <a:off x="791016" y="667192"/>
            <a:ext cx="3289147" cy="3181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E89EA52-3268-9DCD-1407-EC9FB9CC36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662" r="-259"/>
          <a:stretch/>
        </p:blipFill>
        <p:spPr bwMode="auto">
          <a:xfrm>
            <a:off x="5279384" y="667192"/>
            <a:ext cx="324019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93" name="Google Shape;1893;p21"/>
          <p:cNvSpPr txBox="1"/>
          <p:nvPr/>
        </p:nvSpPr>
        <p:spPr>
          <a:xfrm>
            <a:off x="437724" y="1567839"/>
            <a:ext cx="7535565" cy="62076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accent1">
                    <a:lumMod val="75000"/>
                  </a:schemeClr>
                </a:solidFill>
                <a:latin typeface="Fira Code"/>
                <a:ea typeface="Fira Code"/>
                <a:cs typeface="Fira Code"/>
                <a:sym typeface="Fira Code"/>
              </a:rPr>
              <a:t>print</a:t>
            </a:r>
            <a:r>
              <a:rPr lang="en-US" sz="1800" dirty="0">
                <a:solidFill>
                  <a:schemeClr val="accent3"/>
                </a:solidFill>
                <a:latin typeface="Fira Code"/>
                <a:ea typeface="Fira Code"/>
                <a:cs typeface="Fira Code"/>
                <a:sym typeface="Fira Code"/>
              </a:rPr>
              <a:t>(“Lets get our hands dirty”)</a:t>
            </a:r>
            <a:endParaRPr sz="1800" dirty="0">
              <a:solidFill>
                <a:schemeClr val="accent3"/>
              </a:solidFill>
              <a:latin typeface="Fira Code"/>
              <a:ea typeface="Fira Code"/>
              <a:cs typeface="Fira Code"/>
              <a:sym typeface="Fira Code"/>
            </a:endParaRPr>
          </a:p>
        </p:txBody>
      </p:sp>
      <p:sp>
        <p:nvSpPr>
          <p:cNvPr id="1894" name="Google Shape;1894;p21"/>
          <p:cNvSpPr txBox="1"/>
          <p:nvPr/>
        </p:nvSpPr>
        <p:spPr>
          <a:xfrm>
            <a:off x="451579" y="801965"/>
            <a:ext cx="2700330" cy="64619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chemeClr val="lt2"/>
                </a:solidFill>
                <a:latin typeface="Fira Code"/>
                <a:ea typeface="Fira Code"/>
                <a:cs typeface="Fira Code"/>
                <a:sym typeface="Fira Code"/>
              </a:rPr>
              <a:t># Handson 101 </a:t>
            </a:r>
            <a:endParaRPr sz="2000" dirty="0">
              <a:solidFill>
                <a:schemeClr val="lt2"/>
              </a:solidFill>
              <a:latin typeface="Fira Code"/>
              <a:ea typeface="Fira Code"/>
              <a:cs typeface="Fira Code"/>
              <a:sym typeface="Fira Code"/>
            </a:endParaRPr>
          </a:p>
        </p:txBody>
      </p:sp>
      <p:sp>
        <p:nvSpPr>
          <p:cNvPr id="1895" name="Google Shape;1895;p21"/>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896" name="Google Shape;1896;p21"/>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Handson.py</a:t>
            </a:r>
            <a:endParaRPr dirty="0">
              <a:solidFill>
                <a:srgbClr val="E7E7E7"/>
              </a:solidFill>
              <a:latin typeface="Fira Code"/>
              <a:ea typeface="Fira Code"/>
              <a:cs typeface="Fira Code"/>
              <a:sym typeface="Fira Code"/>
            </a:endParaRPr>
          </a:p>
        </p:txBody>
      </p:sp>
    </p:spTree>
    <p:extLst>
      <p:ext uri="{BB962C8B-B14F-4D97-AF65-F5344CB8AC3E}">
        <p14:creationId xmlns:p14="http://schemas.microsoft.com/office/powerpoint/2010/main" val="15408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sp>
        <p:nvSpPr>
          <p:cNvPr id="1983" name="Google Shape;1983;p22"/>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984" name="Google Shape;1984;p22"/>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1985" name="Google Shape;1985;p22"/>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pic>
        <p:nvPicPr>
          <p:cNvPr id="4" name="Picture 2" descr="How to Convert a Picture to Numbers - KDnuggets">
            <a:extLst>
              <a:ext uri="{FF2B5EF4-FFF2-40B4-BE49-F238E27FC236}">
                <a16:creationId xmlns:a16="http://schemas.microsoft.com/office/drawing/2014/main" id="{BF58F45D-CCF6-2DE0-3ED6-80BF3399E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263" y="661221"/>
            <a:ext cx="4102228" cy="3941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23"/>
          <p:cNvSpPr txBox="1">
            <a:spLocks noGrp="1"/>
          </p:cNvSpPr>
          <p:nvPr>
            <p:ph type="title"/>
          </p:nvPr>
        </p:nvSpPr>
        <p:spPr>
          <a:xfrm>
            <a:off x="817009" y="22845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a:t>
            </a:r>
            <a:r>
              <a:rPr lang="en" dirty="0"/>
              <a:t>earn the basics of Open CV</a:t>
            </a:r>
            <a:br>
              <a:rPr lang="en" dirty="0"/>
            </a:br>
            <a:endParaRPr dirty="0"/>
          </a:p>
        </p:txBody>
      </p:sp>
      <p:sp>
        <p:nvSpPr>
          <p:cNvPr id="1991" name="Google Shape;1991;p23"/>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992" name="Google Shape;1992;p23"/>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E7E7E7"/>
                </a:solidFill>
                <a:latin typeface="Fira Code"/>
                <a:ea typeface="Fira Code"/>
                <a:cs typeface="Fira Code"/>
                <a:sym typeface="Fira Code"/>
              </a:rPr>
              <a:t>forbeginners.html</a:t>
            </a:r>
            <a:endParaRPr dirty="0">
              <a:solidFill>
                <a:srgbClr val="E7E7E7"/>
              </a:solidFill>
              <a:latin typeface="Fira Code"/>
              <a:ea typeface="Fira Code"/>
              <a:cs typeface="Fira Code"/>
              <a:sym typeface="Fira Code"/>
            </a:endParaRPr>
          </a:p>
        </p:txBody>
      </p:sp>
      <p:sp>
        <p:nvSpPr>
          <p:cNvPr id="1993" name="Google Shape;1993;p23"/>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2028" name="Google Shape;2028;p24"/>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1 {</a:t>
            </a:r>
            <a:r>
              <a:rPr lang="en" dirty="0">
                <a:solidFill>
                  <a:srgbClr val="FFFF00"/>
                </a:solidFill>
              </a:rPr>
              <a:t>color object tracker</a:t>
            </a:r>
            <a:r>
              <a:rPr lang="en" dirty="0"/>
              <a:t>}</a:t>
            </a:r>
            <a:br>
              <a:rPr lang="en" dirty="0"/>
            </a:br>
            <a:br>
              <a:rPr lang="en" dirty="0"/>
            </a:br>
            <a:r>
              <a:rPr lang="en" dirty="0">
                <a:solidFill>
                  <a:srgbClr val="FFFF00"/>
                </a:solidFill>
              </a:rPr>
              <a:t>def</a:t>
            </a:r>
            <a:r>
              <a:rPr lang="en" dirty="0"/>
              <a:t> tracker():</a:t>
            </a:r>
            <a:br>
              <a:rPr lang="en" dirty="0"/>
            </a:br>
            <a:r>
              <a:rPr lang="en" dirty="0"/>
              <a:t>	</a:t>
            </a:r>
            <a:br>
              <a:rPr lang="en" dirty="0"/>
            </a:br>
            <a:r>
              <a:rPr lang="en" dirty="0"/>
              <a:t>	if color==‘red’:</a:t>
            </a:r>
            <a:br>
              <a:rPr lang="en" dirty="0"/>
            </a:br>
            <a:r>
              <a:rPr lang="en" dirty="0"/>
              <a:t>		</a:t>
            </a:r>
            <a:r>
              <a:rPr lang="en" dirty="0">
                <a:solidFill>
                  <a:srgbClr val="FFFF00"/>
                </a:solidFill>
              </a:rPr>
              <a:t>begin</a:t>
            </a:r>
            <a:r>
              <a:rPr lang="en" dirty="0"/>
              <a:t> tracking()</a:t>
            </a:r>
            <a:br>
              <a:rPr lang="en" dirty="0"/>
            </a:br>
            <a:endParaRPr dirty="0"/>
          </a:p>
        </p:txBody>
      </p:sp>
      <p:sp>
        <p:nvSpPr>
          <p:cNvPr id="2029" name="Google Shape;2029;p24"/>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030" name="Google Shape;2030;p24"/>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2073" name="Google Shape;2073;p24"/>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25"/>
          <p:cNvSpPr txBox="1">
            <a:spLocks noGrp="1"/>
          </p:cNvSpPr>
          <p:nvPr>
            <p:ph type="title"/>
          </p:nvPr>
        </p:nvSpPr>
        <p:spPr>
          <a:xfrm>
            <a:off x="710125" y="582700"/>
            <a:ext cx="806673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End of session 2 {</a:t>
            </a:r>
            <a:r>
              <a:rPr lang="en" dirty="0">
                <a:solidFill>
                  <a:srgbClr val="FFFF00"/>
                </a:solidFill>
              </a:rPr>
              <a:t>Ask doubts if any</a:t>
            </a:r>
            <a:r>
              <a:rPr lang="en" dirty="0"/>
              <a:t>}</a:t>
            </a:r>
            <a:endParaRPr dirty="0"/>
          </a:p>
        </p:txBody>
      </p:sp>
      <p:sp>
        <p:nvSpPr>
          <p:cNvPr id="2079" name="Google Shape;2079;p25"/>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080" name="Google Shape;2080;p25"/>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2081" name="Google Shape;2081;p25"/>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pic>
        <p:nvPicPr>
          <p:cNvPr id="3074" name="Picture 2" descr="Pinterest">
            <a:extLst>
              <a:ext uri="{FF2B5EF4-FFF2-40B4-BE49-F238E27FC236}">
                <a16:creationId xmlns:a16="http://schemas.microsoft.com/office/drawing/2014/main" id="{3310F9BF-21C0-8CD2-BEFE-0B7B8CEE7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2" y="1161701"/>
            <a:ext cx="3297380" cy="3297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451</Words>
  <Application>Microsoft Office PowerPoint</Application>
  <PresentationFormat>On-screen Show (16:9)</PresentationFormat>
  <Paragraphs>89</Paragraphs>
  <Slides>18</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Fira Code</vt:lpstr>
      <vt:lpstr>Arial</vt:lpstr>
      <vt:lpstr>Programming Language Workshop for Beginners by Slidesgo</vt:lpstr>
      <vt:lpstr>Computer ‘Vision’ {</vt:lpstr>
      <vt:lpstr>Computer Vison {Introduction}</vt:lpstr>
      <vt:lpstr>How does Computer understand Images{</vt:lpstr>
      <vt:lpstr>PowerPoint Presentation</vt:lpstr>
      <vt:lpstr>PowerPoint Presentation</vt:lpstr>
      <vt:lpstr>PowerPoint Presentation</vt:lpstr>
      <vt:lpstr>Learn the basics of Open CV </vt:lpstr>
      <vt:lpstr>Project 1 {color object tracker}  def tracker():    if color==‘red’:   begin tracking() </vt:lpstr>
      <vt:lpstr>End of session 2 {Ask doubts if any}</vt:lpstr>
      <vt:lpstr>Mediapipe {Warning: This session may cause extreme coding excitement}</vt:lpstr>
      <vt:lpstr>Mediapipe{byGoogleforDevs}</vt:lpstr>
      <vt:lpstr>Get started{Lets Explore!!}</vt:lpstr>
      <vt:lpstr>Project 2{Hand tracking mouse}</vt:lpstr>
      <vt:lpstr>PowerPoint Presentation</vt:lpstr>
      <vt:lpstr>Project 3{head tracking mouse}</vt:lpstr>
      <vt:lpstr>If Doubts==True</vt:lpstr>
      <vt:lpstr>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dc:title>
  <cp:lastModifiedBy>Pranav M</cp:lastModifiedBy>
  <cp:revision>2</cp:revision>
  <dcterms:modified xsi:type="dcterms:W3CDTF">2024-03-20T21:41:43Z</dcterms:modified>
</cp:coreProperties>
</file>