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9" r:id="rId8"/>
    <p:sldId id="270" r:id="rId9"/>
    <p:sldId id="271" r:id="rId10"/>
    <p:sldId id="272" r:id="rId11"/>
    <p:sldId id="273" r:id="rId12"/>
    <p:sldId id="263" r:id="rId13"/>
    <p:sldId id="264" r:id="rId14"/>
    <p:sldId id="265" r:id="rId15"/>
    <p:sldId id="266" r:id="rId16"/>
    <p:sldId id="267" r:id="rId17"/>
    <p:sldId id="268" r:id="rId18"/>
    <p:sldId id="262"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0550BD-D417-E23B-DD1A-288D9CB7177A}" v="208" dt="2025-01-22T13:20:50.8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guide orient="horz" pos="792"/>
        <p:guide pos="192"/>
        <p:guide orient="horz" pos="10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2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slide" Target="slides/slide18.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6d86a30c3b8e6fde0cf4ac5394f66535416543ead481dcf2ea87286e7cc0dfea::" providerId="AD" clId="Web-{FC0550BD-D417-E23B-DD1A-288D9CB7177A}"/>
    <pc:docChg chg="addSld delSld modSld">
      <pc:chgData name="Guest User" userId="S::urn:spo:anon#6d86a30c3b8e6fde0cf4ac5394f66535416543ead481dcf2ea87286e7cc0dfea::" providerId="AD" clId="Web-{FC0550BD-D417-E23B-DD1A-288D9CB7177A}" dt="2025-01-22T13:20:50.840" v="154"/>
      <pc:docMkLst>
        <pc:docMk/>
      </pc:docMkLst>
      <pc:sldChg chg="modSp">
        <pc:chgData name="Guest User" userId="S::urn:spo:anon#6d86a30c3b8e6fde0cf4ac5394f66535416543ead481dcf2ea87286e7cc0dfea::" providerId="AD" clId="Web-{FC0550BD-D417-E23B-DD1A-288D9CB7177A}" dt="2025-01-22T13:11:06.659" v="8" actId="20577"/>
        <pc:sldMkLst>
          <pc:docMk/>
          <pc:sldMk cId="367127615" sldId="256"/>
        </pc:sldMkLst>
        <pc:spChg chg="mod">
          <ac:chgData name="Guest User" userId="S::urn:spo:anon#6d86a30c3b8e6fde0cf4ac5394f66535416543ead481dcf2ea87286e7cc0dfea::" providerId="AD" clId="Web-{FC0550BD-D417-E23B-DD1A-288D9CB7177A}" dt="2025-01-22T13:11:06.659" v="8" actId="20577"/>
          <ac:spMkLst>
            <pc:docMk/>
            <pc:sldMk cId="367127615" sldId="256"/>
            <ac:spMk id="5" creationId="{D5067E9C-C7B9-4476-9708-CBB3F66FD892}"/>
          </ac:spMkLst>
        </pc:spChg>
      </pc:sldChg>
      <pc:sldChg chg="addSp modSp">
        <pc:chgData name="Guest User" userId="S::urn:spo:anon#6d86a30c3b8e6fde0cf4ac5394f66535416543ead481dcf2ea87286e7cc0dfea::" providerId="AD" clId="Web-{FC0550BD-D417-E23B-DD1A-288D9CB7177A}" dt="2025-01-22T13:12:54.348" v="17" actId="20577"/>
        <pc:sldMkLst>
          <pc:docMk/>
          <pc:sldMk cId="2932052481" sldId="257"/>
        </pc:sldMkLst>
        <pc:spChg chg="add mod">
          <ac:chgData name="Guest User" userId="S::urn:spo:anon#6d86a30c3b8e6fde0cf4ac5394f66535416543ead481dcf2ea87286e7cc0dfea::" providerId="AD" clId="Web-{FC0550BD-D417-E23B-DD1A-288D9CB7177A}" dt="2025-01-22T13:12:54.348" v="17" actId="20577"/>
          <ac:spMkLst>
            <pc:docMk/>
            <pc:sldMk cId="2932052481" sldId="257"/>
            <ac:spMk id="8" creationId="{25D3AA87-7FFC-7328-05CB-6129E2DDCD11}"/>
          </ac:spMkLst>
        </pc:spChg>
      </pc:sldChg>
      <pc:sldChg chg="addSp modSp">
        <pc:chgData name="Guest User" userId="S::urn:spo:anon#6d86a30c3b8e6fde0cf4ac5394f66535416543ead481dcf2ea87286e7cc0dfea::" providerId="AD" clId="Web-{FC0550BD-D417-E23B-DD1A-288D9CB7177A}" dt="2025-01-22T13:20:43.293" v="153" actId="14100"/>
        <pc:sldMkLst>
          <pc:docMk/>
          <pc:sldMk cId="564571264" sldId="258"/>
        </pc:sldMkLst>
        <pc:spChg chg="add mod">
          <ac:chgData name="Guest User" userId="S::urn:spo:anon#6d86a30c3b8e6fde0cf4ac5394f66535416543ead481dcf2ea87286e7cc0dfea::" providerId="AD" clId="Web-{FC0550BD-D417-E23B-DD1A-288D9CB7177A}" dt="2025-01-22T13:20:43.293" v="153" actId="14100"/>
          <ac:spMkLst>
            <pc:docMk/>
            <pc:sldMk cId="564571264" sldId="258"/>
            <ac:spMk id="2" creationId="{205411D6-D809-F083-C922-B241574B8F60}"/>
          </ac:spMkLst>
        </pc:spChg>
      </pc:sldChg>
      <pc:sldChg chg="addSp modSp">
        <pc:chgData name="Guest User" userId="S::urn:spo:anon#6d86a30c3b8e6fde0cf4ac5394f66535416543ead481dcf2ea87286e7cc0dfea::" providerId="AD" clId="Web-{FC0550BD-D417-E23B-DD1A-288D9CB7177A}" dt="2025-01-22T13:16:07.023" v="69" actId="20577"/>
        <pc:sldMkLst>
          <pc:docMk/>
          <pc:sldMk cId="2706790016" sldId="259"/>
        </pc:sldMkLst>
        <pc:spChg chg="add mod">
          <ac:chgData name="Guest User" userId="S::urn:spo:anon#6d86a30c3b8e6fde0cf4ac5394f66535416543ead481dcf2ea87286e7cc0dfea::" providerId="AD" clId="Web-{FC0550BD-D417-E23B-DD1A-288D9CB7177A}" dt="2025-01-22T13:16:07.023" v="69" actId="20577"/>
          <ac:spMkLst>
            <pc:docMk/>
            <pc:sldMk cId="2706790016" sldId="259"/>
            <ac:spMk id="2" creationId="{7E270EC3-C772-216D-138D-6F9926332630}"/>
          </ac:spMkLst>
        </pc:spChg>
      </pc:sldChg>
      <pc:sldChg chg="modSp">
        <pc:chgData name="Guest User" userId="S::urn:spo:anon#6d86a30c3b8e6fde0cf4ac5394f66535416543ead481dcf2ea87286e7cc0dfea::" providerId="AD" clId="Web-{FC0550BD-D417-E23B-DD1A-288D9CB7177A}" dt="2025-01-22T13:17:05.774" v="83" actId="20577"/>
        <pc:sldMkLst>
          <pc:docMk/>
          <pc:sldMk cId="31965923" sldId="260"/>
        </pc:sldMkLst>
        <pc:spChg chg="mod">
          <ac:chgData name="Guest User" userId="S::urn:spo:anon#6d86a30c3b8e6fde0cf4ac5394f66535416543ead481dcf2ea87286e7cc0dfea::" providerId="AD" clId="Web-{FC0550BD-D417-E23B-DD1A-288D9CB7177A}" dt="2025-01-22T13:17:05.774" v="83" actId="20577"/>
          <ac:spMkLst>
            <pc:docMk/>
            <pc:sldMk cId="31965923" sldId="260"/>
            <ac:spMk id="3" creationId="{2361D872-7EC7-439F-A588-B1D90CB7A92F}"/>
          </ac:spMkLst>
        </pc:spChg>
      </pc:sldChg>
      <pc:sldChg chg="addSp modSp">
        <pc:chgData name="Guest User" userId="S::urn:spo:anon#6d86a30c3b8e6fde0cf4ac5394f66535416543ead481dcf2ea87286e7cc0dfea::" providerId="AD" clId="Web-{FC0550BD-D417-E23B-DD1A-288D9CB7177A}" dt="2025-01-22T13:17:58.837" v="90" actId="14100"/>
        <pc:sldMkLst>
          <pc:docMk/>
          <pc:sldMk cId="3002968868" sldId="261"/>
        </pc:sldMkLst>
        <pc:spChg chg="add mod">
          <ac:chgData name="Guest User" userId="S::urn:spo:anon#6d86a30c3b8e6fde0cf4ac5394f66535416543ead481dcf2ea87286e7cc0dfea::" providerId="AD" clId="Web-{FC0550BD-D417-E23B-DD1A-288D9CB7177A}" dt="2025-01-22T13:17:58.837" v="90" actId="14100"/>
          <ac:spMkLst>
            <pc:docMk/>
            <pc:sldMk cId="3002968868" sldId="261"/>
            <ac:spMk id="2" creationId="{AD97E204-7D1D-9566-BB4F-81FBBACB571F}"/>
          </ac:spMkLst>
        </pc:spChg>
      </pc:sldChg>
      <pc:sldChg chg="addSp modSp">
        <pc:chgData name="Guest User" userId="S::urn:spo:anon#6d86a30c3b8e6fde0cf4ac5394f66535416543ead481dcf2ea87286e7cc0dfea::" providerId="AD" clId="Web-{FC0550BD-D417-E23B-DD1A-288D9CB7177A}" dt="2025-01-22T13:19:19.573" v="131" actId="1076"/>
        <pc:sldMkLst>
          <pc:docMk/>
          <pc:sldMk cId="151988358" sldId="262"/>
        </pc:sldMkLst>
        <pc:spChg chg="add mod">
          <ac:chgData name="Guest User" userId="S::urn:spo:anon#6d86a30c3b8e6fde0cf4ac5394f66535416543ead481dcf2ea87286e7cc0dfea::" providerId="AD" clId="Web-{FC0550BD-D417-E23B-DD1A-288D9CB7177A}" dt="2025-01-22T13:19:19.573" v="131" actId="1076"/>
          <ac:spMkLst>
            <pc:docMk/>
            <pc:sldMk cId="151988358" sldId="262"/>
            <ac:spMk id="2" creationId="{32829E28-6430-8198-F380-247ADA202F4F}"/>
          </ac:spMkLst>
        </pc:spChg>
      </pc:sldChg>
      <pc:sldChg chg="del">
        <pc:chgData name="Guest User" userId="S::urn:spo:anon#6d86a30c3b8e6fde0cf4ac5394f66535416543ead481dcf2ea87286e7cc0dfea::" providerId="AD" clId="Web-{FC0550BD-D417-E23B-DD1A-288D9CB7177A}" dt="2025-01-22T13:20:50.840" v="154"/>
        <pc:sldMkLst>
          <pc:docMk/>
          <pc:sldMk cId="1635949419" sldId="263"/>
        </pc:sldMkLst>
      </pc:sldChg>
      <pc:sldChg chg="add del replId">
        <pc:chgData name="Guest User" userId="S::urn:spo:anon#6d86a30c3b8e6fde0cf4ac5394f66535416543ead481dcf2ea87286e7cc0dfea::" providerId="AD" clId="Web-{FC0550BD-D417-E23B-DD1A-288D9CB7177A}" dt="2025-01-22T13:12:09.222" v="10"/>
        <pc:sldMkLst>
          <pc:docMk/>
          <pc:sldMk cId="2256264350" sldId="26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646331"/>
          </a:xfrm>
          <a:prstGeom prst="rect">
            <a:avLst/>
          </a:prstGeom>
          <a:noFill/>
        </p:spPr>
        <p:txBody>
          <a:bodyPr wrap="square" lIns="91440" tIns="45720" rIns="91440" bIns="45720" rtlCol="0" anchor="t">
            <a:spAutoFit/>
          </a:bodyPr>
          <a:lstStyle/>
          <a:p>
            <a:pPr algn="r"/>
            <a:r>
              <a:rPr lang="en-US" sz="3600" b="1">
                <a:solidFill>
                  <a:schemeClr val="bg1"/>
                </a:solidFill>
                <a:latin typeface="Calibri"/>
                <a:cs typeface="Times New Roman"/>
              </a:rPr>
              <a:t>CNN MODEL </a:t>
            </a:r>
            <a:r>
              <a:rPr lang="en-IN" sz="3600" b="1">
                <a:solidFill>
                  <a:schemeClr val="bg1"/>
                </a:solidFill>
                <a:latin typeface="Calibri"/>
                <a:cs typeface="Times New Roman"/>
              </a:rPr>
              <a:t> </a:t>
            </a: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096000" y="653632"/>
            <a:ext cx="4229100" cy="839037"/>
            <a:chOff x="393700" y="1003144"/>
            <a:chExt cx="5274472" cy="1046435"/>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pic>
          <p:nvPicPr>
            <p:cNvPr id="9" name="Picture 8" descr="A logo of a company&#10;&#10;Description automatically generated">
              <a:extLst>
                <a:ext uri="{FF2B5EF4-FFF2-40B4-BE49-F238E27FC236}">
                  <a16:creationId xmlns:a16="http://schemas.microsoft.com/office/drawing/2014/main" id="{D1A40D65-4427-44E7-BD14-8E22D6091580}"/>
                </a:ext>
              </a:extLst>
            </p:cNvPr>
            <p:cNvPicPr>
              <a:picLocks noChangeAspect="1"/>
            </p:cNvPicPr>
            <p:nvPr/>
          </p:nvPicPr>
          <p:blipFill rotWithShape="1">
            <a:blip r:embed="rId5"/>
            <a:srcRect l="7187" t="14341" r="7348" b="14115"/>
            <a:stretch/>
          </p:blipFill>
          <p:spPr>
            <a:xfrm>
              <a:off x="393700" y="1003144"/>
              <a:ext cx="1250066" cy="1046435"/>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163E93-1CE7-3BC6-1521-0DD7CB21BC1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B59AFE2-0742-D9D6-03E6-6EE20E8AD7AB}"/>
              </a:ext>
            </a:extLst>
          </p:cNvPr>
          <p:cNvSpPr txBox="1"/>
          <p:nvPr/>
        </p:nvSpPr>
        <p:spPr>
          <a:xfrm>
            <a:off x="130682" y="908737"/>
            <a:ext cx="9118921" cy="53092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07000"/>
              </a:lnSpc>
              <a:spcAft>
                <a:spcPts val="800"/>
              </a:spcAft>
            </a:pPr>
            <a:r>
              <a:rPr lang="en-IN" sz="1400" b="1" kern="100" dirty="0">
                <a:effectLst/>
                <a:latin typeface="Calibri" panose="020F0502020204030204" pitchFamily="34" charset="0"/>
                <a:ea typeface="Calibri" panose="020F0502020204030204" pitchFamily="34" charset="0"/>
                <a:cs typeface="Mangal" panose="02040503050203030202" pitchFamily="18" charset="0"/>
              </a:rPr>
              <a:t>Step 8: Train the CNN Model</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tabLst>
                <a:tab pos="457200" algn="l"/>
              </a:tabLst>
            </a:pPr>
            <a:r>
              <a:rPr lang="en-IN" sz="1400" kern="100" dirty="0">
                <a:effectLst/>
                <a:latin typeface="Calibri" panose="020F0502020204030204" pitchFamily="34" charset="0"/>
                <a:ea typeface="Calibri" panose="020F0502020204030204" pitchFamily="34" charset="0"/>
                <a:cs typeface="Mangal" panose="02040503050203030202" pitchFamily="18" charset="0"/>
              </a:rPr>
              <a:t>Train the model using </a:t>
            </a:r>
            <a:r>
              <a:rPr lang="en-IN" sz="1400" kern="100" dirty="0" err="1">
                <a:effectLst/>
                <a:latin typeface="Calibri" panose="020F0502020204030204" pitchFamily="34" charset="0"/>
                <a:ea typeface="Calibri" panose="020F0502020204030204" pitchFamily="34" charset="0"/>
                <a:cs typeface="Mangal" panose="02040503050203030202" pitchFamily="18" charset="0"/>
              </a:rPr>
              <a:t>model.fit</a:t>
            </a:r>
            <a:r>
              <a:rPr lang="en-IN" sz="1400" kern="100" dirty="0">
                <a:effectLst/>
                <a:latin typeface="Calibri" panose="020F0502020204030204" pitchFamily="34" charset="0"/>
                <a:ea typeface="Calibri" panose="020F0502020204030204" pitchFamily="34" charset="0"/>
                <a:cs typeface="Mangal" panose="02040503050203030202" pitchFamily="18" charset="0"/>
              </a:rPr>
              <a:t>(), passing: </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train_generator</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for training.</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15 epochs.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test_generator</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for validation.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400" kern="100" dirty="0">
                <a:effectLst/>
                <a:latin typeface="Calibri" panose="020F0502020204030204" pitchFamily="34" charset="0"/>
                <a:ea typeface="Calibri" panose="020F0502020204030204" pitchFamily="34" charset="0"/>
                <a:cs typeface="Mangal" panose="02040503050203030202" pitchFamily="18" charset="0"/>
              </a:rPr>
              <a:t>Store the training history in hist.</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400" b="1" kern="100" dirty="0">
                <a:effectLst/>
                <a:latin typeface="Calibri" panose="020F0502020204030204" pitchFamily="34" charset="0"/>
                <a:ea typeface="Calibri" panose="020F0502020204030204" pitchFamily="34" charset="0"/>
                <a:cs typeface="Mangal" panose="02040503050203030202" pitchFamily="18" charset="0"/>
              </a:rPr>
              <a:t>Step 9: Plot Accuracy and Loss Curves</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tabLst>
                <a:tab pos="457200" algn="l"/>
              </a:tabLst>
            </a:pPr>
            <a:r>
              <a:rPr lang="en-IN" sz="1400" kern="100" dirty="0">
                <a:effectLst/>
                <a:latin typeface="Calibri" panose="020F0502020204030204" pitchFamily="34" charset="0"/>
                <a:ea typeface="Calibri" panose="020F0502020204030204" pitchFamily="34" charset="0"/>
                <a:cs typeface="Mangal" panose="02040503050203030202" pitchFamily="18" charset="0"/>
              </a:rPr>
              <a:t>Plot training and validation accuracy using </a:t>
            </a:r>
            <a:r>
              <a:rPr lang="en-IN" sz="1400" kern="100" dirty="0" err="1">
                <a:effectLst/>
                <a:latin typeface="Calibri" panose="020F0502020204030204" pitchFamily="34" charset="0"/>
                <a:ea typeface="Calibri" panose="020F0502020204030204" pitchFamily="34" charset="0"/>
                <a:cs typeface="Mangal" panose="02040503050203030202" pitchFamily="18" charset="0"/>
              </a:rPr>
              <a:t>plt.plot</a:t>
            </a:r>
            <a:r>
              <a:rPr lang="en-IN" sz="1400" kern="100" dirty="0">
                <a:effectLst/>
                <a:latin typeface="Calibri" panose="020F0502020204030204" pitchFamily="34" charset="0"/>
                <a:ea typeface="Calibri" panose="020F0502020204030204" pitchFamily="34" charset="0"/>
                <a:cs typeface="Mangal" panose="02040503050203030202" pitchFamily="18" charset="0"/>
              </a:rPr>
              <a:t>().</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tabLst>
                <a:tab pos="457200" algn="l"/>
              </a:tabLst>
            </a:pPr>
            <a:r>
              <a:rPr lang="en-IN" sz="1400" kern="100" dirty="0">
                <a:effectLst/>
                <a:latin typeface="Calibri" panose="020F0502020204030204" pitchFamily="34" charset="0"/>
                <a:ea typeface="Calibri" panose="020F0502020204030204" pitchFamily="34" charset="0"/>
                <a:cs typeface="Mangal" panose="02040503050203030202" pitchFamily="18" charset="0"/>
              </a:rPr>
              <a:t>Plot training and validation loss using </a:t>
            </a:r>
            <a:r>
              <a:rPr lang="en-IN" sz="1400" kern="100" dirty="0" err="1">
                <a:effectLst/>
                <a:latin typeface="Calibri" panose="020F0502020204030204" pitchFamily="34" charset="0"/>
                <a:ea typeface="Calibri" panose="020F0502020204030204" pitchFamily="34" charset="0"/>
                <a:cs typeface="Mangal" panose="02040503050203030202" pitchFamily="18" charset="0"/>
              </a:rPr>
              <a:t>plt.plot</a:t>
            </a:r>
            <a:r>
              <a:rPr lang="en-IN" sz="1400" kern="100" dirty="0">
                <a:effectLst/>
                <a:latin typeface="Calibri" panose="020F0502020204030204" pitchFamily="34" charset="0"/>
                <a:ea typeface="Calibri" panose="020F0502020204030204" pitchFamily="34" charset="0"/>
                <a:cs typeface="Mangal" panose="02040503050203030202" pitchFamily="18" charset="0"/>
              </a:rPr>
              <a:t>().</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400" b="1" kern="100" dirty="0">
                <a:effectLst/>
                <a:latin typeface="Calibri" panose="020F0502020204030204" pitchFamily="34" charset="0"/>
                <a:ea typeface="Calibri" panose="020F0502020204030204" pitchFamily="34" charset="0"/>
                <a:cs typeface="Mangal" panose="02040503050203030202" pitchFamily="18" charset="0"/>
              </a:rPr>
              <a:t>Step 10: Define Prediction Function</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tabLst>
                <a:tab pos="457200" algn="l"/>
              </a:tabLst>
            </a:pPr>
            <a:r>
              <a:rPr lang="en-IN" sz="1400" kern="100" dirty="0">
                <a:effectLst/>
                <a:latin typeface="Calibri" panose="020F0502020204030204" pitchFamily="34" charset="0"/>
                <a:ea typeface="Calibri" panose="020F0502020204030204" pitchFamily="34" charset="0"/>
                <a:cs typeface="Mangal" panose="02040503050203030202" pitchFamily="18" charset="0"/>
              </a:rPr>
              <a:t>Create function </a:t>
            </a:r>
            <a:r>
              <a:rPr lang="en-IN" sz="1400" kern="100" dirty="0" err="1">
                <a:effectLst/>
                <a:latin typeface="Calibri" panose="020F0502020204030204" pitchFamily="34" charset="0"/>
                <a:ea typeface="Calibri" panose="020F0502020204030204" pitchFamily="34" charset="0"/>
                <a:cs typeface="Mangal" panose="02040503050203030202" pitchFamily="18" charset="0"/>
              </a:rPr>
              <a:t>predict_fun</a:t>
            </a:r>
            <a:r>
              <a:rPr lang="en-IN" sz="1400" kern="100" dirty="0">
                <a:effectLst/>
                <a:latin typeface="Calibri" panose="020F0502020204030204" pitchFamily="34" charset="0"/>
                <a:ea typeface="Calibri" panose="020F0502020204030204" pitchFamily="34" charset="0"/>
                <a:cs typeface="Mangal" panose="02040503050203030202" pitchFamily="18" charset="0"/>
              </a:rPr>
              <a:t>(</a:t>
            </a:r>
            <a:r>
              <a:rPr lang="en-IN" sz="1400" kern="100" dirty="0" err="1">
                <a:effectLst/>
                <a:latin typeface="Calibri" panose="020F0502020204030204" pitchFamily="34" charset="0"/>
                <a:ea typeface="Calibri" panose="020F0502020204030204" pitchFamily="34" charset="0"/>
                <a:cs typeface="Mangal" panose="02040503050203030202" pitchFamily="18" charset="0"/>
              </a:rPr>
              <a:t>img</a:t>
            </a:r>
            <a:r>
              <a:rPr lang="en-IN" sz="1400" kern="100" dirty="0">
                <a:effectLst/>
                <a:latin typeface="Calibri" panose="020F0502020204030204" pitchFamily="34" charset="0"/>
                <a:ea typeface="Calibri" panose="020F0502020204030204" pitchFamily="34" charset="0"/>
                <a:cs typeface="Mangal" panose="02040503050203030202" pitchFamily="18" charset="0"/>
              </a:rPr>
              <a:t>): </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Display input image.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Resize it to (224, 224).</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Reshape image for model input.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Predict class using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model.predict</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img</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Print whether the image is </a:t>
            </a: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Recyclable Waste</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or </a:t>
            </a: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Organic Waste</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00752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FC7636-8B37-1163-C138-50A891E7DB5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0921A8E-4037-4665-470D-DE23071A0AE3}"/>
              </a:ext>
            </a:extLst>
          </p:cNvPr>
          <p:cNvSpPr txBox="1"/>
          <p:nvPr/>
        </p:nvSpPr>
        <p:spPr>
          <a:xfrm>
            <a:off x="219173" y="957898"/>
            <a:ext cx="9118921" cy="19713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Mangal" panose="02040503050203030202" pitchFamily="18" charset="0"/>
              </a:rPr>
              <a:t>Step 11: Save the Model</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tabLst>
                <a:tab pos="457200" algn="l"/>
              </a:tabLst>
            </a:pPr>
            <a:r>
              <a:rPr lang="en-IN" sz="1800" kern="100" dirty="0">
                <a:effectLst/>
                <a:latin typeface="Calibri" panose="020F0502020204030204" pitchFamily="34" charset="0"/>
                <a:ea typeface="Calibri" panose="020F0502020204030204" pitchFamily="34" charset="0"/>
                <a:cs typeface="Mangal" panose="02040503050203030202" pitchFamily="18" charset="0"/>
              </a:rPr>
              <a:t>Save trained model as "waste_classifier.h5".</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Mangal" panose="02040503050203030202" pitchFamily="18" charset="0"/>
              </a:rPr>
              <a:t>Step 12: Test Model on New Images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tabLst>
                <a:tab pos="457200" algn="l"/>
              </a:tabLst>
            </a:pPr>
            <a:r>
              <a:rPr lang="en-IN" sz="1800" kern="100" dirty="0">
                <a:effectLst/>
                <a:latin typeface="Calibri" panose="020F0502020204030204" pitchFamily="34" charset="0"/>
                <a:ea typeface="Calibri" panose="020F0502020204030204" pitchFamily="34" charset="0"/>
                <a:cs typeface="Mangal" panose="02040503050203030202" pitchFamily="18" charset="0"/>
              </a:rPr>
              <a:t>Load test images veg.jpg and pls.jpg using cv2.imread().</a:t>
            </a:r>
          </a:p>
          <a:p>
            <a:pPr marL="342900" lvl="0" indent="-342900">
              <a:lnSpc>
                <a:spcPct val="107000"/>
              </a:lnSpc>
              <a:spcAft>
                <a:spcPts val="800"/>
              </a:spcAft>
              <a:tabLst>
                <a:tab pos="457200" algn="l"/>
              </a:tabLst>
            </a:pPr>
            <a:r>
              <a:rPr lang="en-IN" sz="1800" kern="100" dirty="0">
                <a:effectLst/>
                <a:latin typeface="Calibri" panose="020F0502020204030204" pitchFamily="34" charset="0"/>
                <a:ea typeface="Calibri" panose="020F0502020204030204" pitchFamily="34" charset="0"/>
                <a:cs typeface="Mangal" panose="02040503050203030202" pitchFamily="18" charset="0"/>
              </a:rPr>
              <a:t>Call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predict_fun</a:t>
            </a:r>
            <a:r>
              <a:rPr lang="en-IN" sz="1800" kern="100" dirty="0">
                <a:effectLst/>
                <a:latin typeface="Calibri" panose="020F0502020204030204" pitchFamily="34" charset="0"/>
                <a:ea typeface="Calibri" panose="020F0502020204030204" pitchFamily="34" charset="0"/>
                <a:cs typeface="Mangal" panose="02040503050203030202" pitchFamily="18" charset="0"/>
              </a:rPr>
              <a:t>() to classify images.</a:t>
            </a:r>
          </a:p>
        </p:txBody>
      </p:sp>
    </p:spTree>
    <p:extLst>
      <p:ext uri="{BB962C8B-B14F-4D97-AF65-F5344CB8AC3E}">
        <p14:creationId xmlns:p14="http://schemas.microsoft.com/office/powerpoint/2010/main" val="974558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842EF6-5616-B144-C5F0-48D911D1EAF4}"/>
              </a:ext>
            </a:extLst>
          </p:cNvPr>
          <p:cNvSpPr txBox="1"/>
          <p:nvPr/>
        </p:nvSpPr>
        <p:spPr>
          <a:xfrm>
            <a:off x="258502" y="769276"/>
            <a:ext cx="6102626" cy="400110"/>
          </a:xfrm>
          <a:prstGeom prst="rect">
            <a:avLst/>
          </a:prstGeom>
          <a:noFill/>
        </p:spPr>
        <p:txBody>
          <a:bodyPr wrap="square">
            <a:spAutoFit/>
          </a:bodyPr>
          <a:lstStyle/>
          <a:p>
            <a:r>
              <a:rPr lang="en-US" sz="2000" b="1" dirty="0">
                <a:solidFill>
                  <a:srgbClr val="213163"/>
                </a:solidFill>
              </a:rPr>
              <a:t>Code:  </a:t>
            </a:r>
            <a:endParaRPr lang="en-IN" sz="2000" b="1" dirty="0">
              <a:solidFill>
                <a:srgbClr val="213163"/>
              </a:solidFill>
            </a:endParaRPr>
          </a:p>
        </p:txBody>
      </p:sp>
      <p:sp>
        <p:nvSpPr>
          <p:cNvPr id="3" name="TextBox 2">
            <a:extLst>
              <a:ext uri="{FF2B5EF4-FFF2-40B4-BE49-F238E27FC236}">
                <a16:creationId xmlns:a16="http://schemas.microsoft.com/office/drawing/2014/main" id="{DF5FCE56-C208-7463-C25D-8ACEF1586CC2}"/>
              </a:ext>
            </a:extLst>
          </p:cNvPr>
          <p:cNvSpPr txBox="1"/>
          <p:nvPr/>
        </p:nvSpPr>
        <p:spPr>
          <a:xfrm>
            <a:off x="258502" y="1169386"/>
            <a:ext cx="9118921" cy="56670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1425"/>
              </a:lnSpc>
            </a:pPr>
            <a:r>
              <a:rPr lang="en-IN" sz="1600" b="0" dirty="0">
                <a:solidFill>
                  <a:schemeClr val="tx1"/>
                </a:solidFill>
                <a:effectLst/>
                <a:latin typeface="Consolas" panose="020B0609020204030204" pitchFamily="49" charset="0"/>
              </a:rPr>
              <a:t>import </a:t>
            </a:r>
            <a:r>
              <a:rPr lang="en-IN" sz="1600" b="0" dirty="0" err="1">
                <a:solidFill>
                  <a:schemeClr val="tx1"/>
                </a:solidFill>
                <a:effectLst/>
                <a:latin typeface="Consolas" panose="020B0609020204030204" pitchFamily="49" charset="0"/>
              </a:rPr>
              <a:t>kagglehub</a:t>
            </a:r>
            <a:endParaRPr lang="en-IN" sz="1600" b="0" dirty="0">
              <a:solidFill>
                <a:schemeClr val="tx1"/>
              </a:solidFill>
              <a:effectLst/>
              <a:latin typeface="Consolas" panose="020B0609020204030204" pitchFamily="49" charset="0"/>
            </a:endParaRPr>
          </a:p>
          <a:p>
            <a:pPr>
              <a:lnSpc>
                <a:spcPts val="1425"/>
              </a:lnSpc>
            </a:pPr>
            <a:br>
              <a:rPr lang="en-IN" sz="1600" b="0" dirty="0">
                <a:solidFill>
                  <a:schemeClr val="tx1"/>
                </a:solidFill>
                <a:effectLst/>
                <a:latin typeface="Consolas" panose="020B0609020204030204" pitchFamily="49" charset="0"/>
              </a:rPr>
            </a:br>
            <a:r>
              <a:rPr lang="en-IN" sz="1600" b="0" dirty="0">
                <a:solidFill>
                  <a:schemeClr val="tx1"/>
                </a:solidFill>
                <a:effectLst/>
                <a:latin typeface="Consolas" panose="020B0609020204030204" pitchFamily="49" charset="0"/>
              </a:rPr>
              <a:t>path = </a:t>
            </a:r>
            <a:r>
              <a:rPr lang="en-IN" sz="1600" b="0" dirty="0" err="1">
                <a:solidFill>
                  <a:schemeClr val="tx1"/>
                </a:solidFill>
                <a:effectLst/>
                <a:latin typeface="Consolas" panose="020B0609020204030204" pitchFamily="49" charset="0"/>
              </a:rPr>
              <a:t>kagglehub.dataset_download</a:t>
            </a:r>
            <a:r>
              <a:rPr lang="en-IN" sz="1600" b="0" dirty="0">
                <a:solidFill>
                  <a:schemeClr val="tx1"/>
                </a:solidFill>
                <a:effectLst/>
                <a:latin typeface="Consolas" panose="020B0609020204030204" pitchFamily="49" charset="0"/>
              </a:rPr>
              <a:t>("</a:t>
            </a:r>
            <a:r>
              <a:rPr lang="en-IN" sz="1600" b="0" dirty="0" err="1">
                <a:solidFill>
                  <a:schemeClr val="tx1"/>
                </a:solidFill>
                <a:effectLst/>
                <a:latin typeface="Consolas" panose="020B0609020204030204" pitchFamily="49" charset="0"/>
              </a:rPr>
              <a:t>techsash</a:t>
            </a:r>
            <a:r>
              <a:rPr lang="en-IN" sz="1600" b="0" dirty="0">
                <a:solidFill>
                  <a:schemeClr val="tx1"/>
                </a:solidFill>
                <a:effectLst/>
                <a:latin typeface="Consolas" panose="020B0609020204030204" pitchFamily="49" charset="0"/>
              </a:rPr>
              <a:t>/waste-classification-data")</a:t>
            </a:r>
          </a:p>
          <a:p>
            <a:pPr>
              <a:lnSpc>
                <a:spcPts val="1425"/>
              </a:lnSpc>
            </a:pPr>
            <a:r>
              <a:rPr lang="en-IN" sz="1600" b="0" dirty="0">
                <a:solidFill>
                  <a:schemeClr val="tx1"/>
                </a:solidFill>
                <a:effectLst/>
                <a:latin typeface="Consolas" panose="020B0609020204030204" pitchFamily="49" charset="0"/>
              </a:rPr>
              <a:t>print("Path to dataset files:", path)</a:t>
            </a:r>
          </a:p>
          <a:p>
            <a:pPr>
              <a:lnSpc>
                <a:spcPts val="1425"/>
              </a:lnSpc>
            </a:pPr>
            <a:br>
              <a:rPr lang="en-IN" sz="1600" b="0" dirty="0">
                <a:solidFill>
                  <a:schemeClr val="tx1"/>
                </a:solidFill>
                <a:effectLst/>
                <a:latin typeface="Consolas" panose="020B0609020204030204" pitchFamily="49" charset="0"/>
              </a:rPr>
            </a:br>
            <a:r>
              <a:rPr lang="en-IN" sz="1600" b="0" dirty="0">
                <a:solidFill>
                  <a:schemeClr val="tx1"/>
                </a:solidFill>
                <a:effectLst/>
                <a:latin typeface="Consolas" panose="020B0609020204030204" pitchFamily="49" charset="0"/>
              </a:rPr>
              <a:t># Importing necessary libraries</a:t>
            </a:r>
          </a:p>
          <a:p>
            <a:pPr>
              <a:lnSpc>
                <a:spcPts val="1425"/>
              </a:lnSpc>
            </a:pPr>
            <a:r>
              <a:rPr lang="en-IN" sz="1600" b="0" dirty="0">
                <a:solidFill>
                  <a:schemeClr val="tx1"/>
                </a:solidFill>
                <a:effectLst/>
                <a:latin typeface="Consolas" panose="020B0609020204030204" pitchFamily="49" charset="0"/>
              </a:rPr>
              <a:t>import </a:t>
            </a:r>
            <a:r>
              <a:rPr lang="en-IN" sz="1600" b="0" dirty="0" err="1">
                <a:solidFill>
                  <a:schemeClr val="tx1"/>
                </a:solidFill>
                <a:effectLst/>
                <a:latin typeface="Consolas" panose="020B0609020204030204" pitchFamily="49" charset="0"/>
              </a:rPr>
              <a:t>numpy</a:t>
            </a:r>
            <a:r>
              <a:rPr lang="en-IN" sz="1600" b="0" dirty="0">
                <a:solidFill>
                  <a:schemeClr val="tx1"/>
                </a:solidFill>
                <a:effectLst/>
                <a:latin typeface="Consolas" panose="020B0609020204030204" pitchFamily="49" charset="0"/>
              </a:rPr>
              <a:t> as np</a:t>
            </a:r>
          </a:p>
          <a:p>
            <a:pPr>
              <a:lnSpc>
                <a:spcPts val="1425"/>
              </a:lnSpc>
            </a:pPr>
            <a:r>
              <a:rPr lang="en-IN" sz="1600" b="0" dirty="0">
                <a:solidFill>
                  <a:schemeClr val="tx1"/>
                </a:solidFill>
                <a:effectLst/>
                <a:latin typeface="Consolas" panose="020B0609020204030204" pitchFamily="49" charset="0"/>
              </a:rPr>
              <a:t>import </a:t>
            </a:r>
            <a:r>
              <a:rPr lang="en-IN" sz="1600" b="0" dirty="0" err="1">
                <a:solidFill>
                  <a:schemeClr val="tx1"/>
                </a:solidFill>
                <a:effectLst/>
                <a:latin typeface="Consolas" panose="020B0609020204030204" pitchFamily="49" charset="0"/>
              </a:rPr>
              <a:t>streamlit</a:t>
            </a:r>
            <a:r>
              <a:rPr lang="en-IN" sz="1600" b="0" dirty="0">
                <a:solidFill>
                  <a:schemeClr val="tx1"/>
                </a:solidFill>
                <a:effectLst/>
                <a:latin typeface="Consolas" panose="020B0609020204030204" pitchFamily="49" charset="0"/>
              </a:rPr>
              <a:t> as </a:t>
            </a:r>
            <a:r>
              <a:rPr lang="en-IN" sz="1600" b="0" dirty="0" err="1">
                <a:solidFill>
                  <a:schemeClr val="tx1"/>
                </a:solidFill>
                <a:effectLst/>
                <a:latin typeface="Consolas" panose="020B0609020204030204" pitchFamily="49" charset="0"/>
              </a:rPr>
              <a:t>st</a:t>
            </a:r>
            <a:endParaRPr lang="en-IN" sz="1600" b="0" dirty="0">
              <a:solidFill>
                <a:schemeClr val="tx1"/>
              </a:solidFill>
              <a:effectLst/>
              <a:latin typeface="Consolas" panose="020B0609020204030204" pitchFamily="49" charset="0"/>
            </a:endParaRPr>
          </a:p>
          <a:p>
            <a:pPr>
              <a:lnSpc>
                <a:spcPts val="1425"/>
              </a:lnSpc>
            </a:pPr>
            <a:r>
              <a:rPr lang="en-IN" sz="1600" b="0" dirty="0">
                <a:solidFill>
                  <a:schemeClr val="tx1"/>
                </a:solidFill>
                <a:effectLst/>
                <a:latin typeface="Consolas" panose="020B0609020204030204" pitchFamily="49" charset="0"/>
              </a:rPr>
              <a:t>import </a:t>
            </a:r>
            <a:r>
              <a:rPr lang="en-IN" sz="1600" b="0" dirty="0" err="1">
                <a:solidFill>
                  <a:schemeClr val="tx1"/>
                </a:solidFill>
                <a:effectLst/>
                <a:latin typeface="Consolas" panose="020B0609020204030204" pitchFamily="49" charset="0"/>
              </a:rPr>
              <a:t>sigstore</a:t>
            </a:r>
            <a:endParaRPr lang="en-IN" sz="1600" b="0" dirty="0">
              <a:solidFill>
                <a:schemeClr val="tx1"/>
              </a:solidFill>
              <a:effectLst/>
              <a:latin typeface="Consolas" panose="020B0609020204030204" pitchFamily="49" charset="0"/>
            </a:endParaRPr>
          </a:p>
          <a:p>
            <a:pPr>
              <a:lnSpc>
                <a:spcPts val="1425"/>
              </a:lnSpc>
            </a:pPr>
            <a:r>
              <a:rPr lang="en-IN" sz="1600" b="0" dirty="0">
                <a:solidFill>
                  <a:schemeClr val="tx1"/>
                </a:solidFill>
                <a:effectLst/>
                <a:latin typeface="Consolas" panose="020B0609020204030204" pitchFamily="49" charset="0"/>
              </a:rPr>
              <a:t>import pandas as pd</a:t>
            </a:r>
          </a:p>
          <a:p>
            <a:pPr>
              <a:lnSpc>
                <a:spcPts val="1425"/>
              </a:lnSpc>
            </a:pPr>
            <a:r>
              <a:rPr lang="en-IN" sz="1600" b="0" dirty="0">
                <a:solidFill>
                  <a:schemeClr val="tx1"/>
                </a:solidFill>
                <a:effectLst/>
                <a:latin typeface="Consolas" panose="020B0609020204030204" pitchFamily="49" charset="0"/>
              </a:rPr>
              <a:t>import </a:t>
            </a:r>
            <a:r>
              <a:rPr lang="en-IN" sz="1600" b="0" dirty="0" err="1">
                <a:solidFill>
                  <a:schemeClr val="tx1"/>
                </a:solidFill>
                <a:effectLst/>
                <a:latin typeface="Consolas" panose="020B0609020204030204" pitchFamily="49" charset="0"/>
              </a:rPr>
              <a:t>matplotlib.pyplot</a:t>
            </a:r>
            <a:r>
              <a:rPr lang="en-IN" sz="1600" b="0" dirty="0">
                <a:solidFill>
                  <a:schemeClr val="tx1"/>
                </a:solidFill>
                <a:effectLst/>
                <a:latin typeface="Consolas" panose="020B0609020204030204" pitchFamily="49" charset="0"/>
              </a:rPr>
              <a:t> as </a:t>
            </a:r>
            <a:r>
              <a:rPr lang="en-IN" sz="1600" b="0" dirty="0" err="1">
                <a:solidFill>
                  <a:schemeClr val="tx1"/>
                </a:solidFill>
                <a:effectLst/>
                <a:latin typeface="Consolas" panose="020B0609020204030204" pitchFamily="49" charset="0"/>
              </a:rPr>
              <a:t>plt</a:t>
            </a:r>
            <a:endParaRPr lang="en-IN" sz="1600" b="0" dirty="0">
              <a:solidFill>
                <a:schemeClr val="tx1"/>
              </a:solidFill>
              <a:effectLst/>
              <a:latin typeface="Consolas" panose="020B0609020204030204" pitchFamily="49" charset="0"/>
            </a:endParaRPr>
          </a:p>
          <a:p>
            <a:pPr>
              <a:lnSpc>
                <a:spcPts val="1425"/>
              </a:lnSpc>
            </a:pPr>
            <a:r>
              <a:rPr lang="en-IN" sz="1600" b="0" dirty="0">
                <a:solidFill>
                  <a:schemeClr val="tx1"/>
                </a:solidFill>
                <a:effectLst/>
                <a:latin typeface="Consolas" panose="020B0609020204030204" pitchFamily="49" charset="0"/>
              </a:rPr>
              <a:t>import cv2</a:t>
            </a:r>
          </a:p>
          <a:p>
            <a:pPr>
              <a:lnSpc>
                <a:spcPts val="1425"/>
              </a:lnSpc>
            </a:pPr>
            <a:r>
              <a:rPr lang="en-IN" sz="1600" b="0" dirty="0">
                <a:solidFill>
                  <a:schemeClr val="tx1"/>
                </a:solidFill>
                <a:effectLst/>
                <a:latin typeface="Consolas" panose="020B0609020204030204" pitchFamily="49" charset="0"/>
              </a:rPr>
              <a:t>from </a:t>
            </a:r>
            <a:r>
              <a:rPr lang="en-IN" sz="1600" b="0" dirty="0" err="1">
                <a:solidFill>
                  <a:schemeClr val="tx1"/>
                </a:solidFill>
                <a:effectLst/>
                <a:latin typeface="Consolas" panose="020B0609020204030204" pitchFamily="49" charset="0"/>
              </a:rPr>
              <a:t>tqdm</a:t>
            </a:r>
            <a:r>
              <a:rPr lang="en-IN" sz="1600" b="0" dirty="0">
                <a:solidFill>
                  <a:schemeClr val="tx1"/>
                </a:solidFill>
                <a:effectLst/>
                <a:latin typeface="Consolas" panose="020B0609020204030204" pitchFamily="49" charset="0"/>
              </a:rPr>
              <a:t> import </a:t>
            </a:r>
            <a:r>
              <a:rPr lang="en-IN" sz="1600" b="0" dirty="0" err="1">
                <a:solidFill>
                  <a:schemeClr val="tx1"/>
                </a:solidFill>
                <a:effectLst/>
                <a:latin typeface="Consolas" panose="020B0609020204030204" pitchFamily="49" charset="0"/>
              </a:rPr>
              <a:t>tqdm</a:t>
            </a:r>
            <a:endParaRPr lang="en-IN" sz="1600" b="0" dirty="0">
              <a:solidFill>
                <a:schemeClr val="tx1"/>
              </a:solidFill>
              <a:effectLst/>
              <a:latin typeface="Consolas" panose="020B0609020204030204" pitchFamily="49" charset="0"/>
            </a:endParaRPr>
          </a:p>
          <a:p>
            <a:pPr>
              <a:lnSpc>
                <a:spcPts val="1425"/>
              </a:lnSpc>
            </a:pPr>
            <a:r>
              <a:rPr lang="en-IN" sz="1600" b="0" dirty="0">
                <a:solidFill>
                  <a:schemeClr val="tx1"/>
                </a:solidFill>
                <a:effectLst/>
                <a:latin typeface="Consolas" panose="020B0609020204030204" pitchFamily="49" charset="0"/>
              </a:rPr>
              <a:t>import warnings</a:t>
            </a:r>
          </a:p>
          <a:p>
            <a:pPr>
              <a:lnSpc>
                <a:spcPts val="1425"/>
              </a:lnSpc>
            </a:pPr>
            <a:r>
              <a:rPr lang="en-IN" sz="1600" b="0" dirty="0" err="1">
                <a:solidFill>
                  <a:schemeClr val="tx1"/>
                </a:solidFill>
                <a:effectLst/>
                <a:latin typeface="Consolas" panose="020B0609020204030204" pitchFamily="49" charset="0"/>
              </a:rPr>
              <a:t>warnings.filterwarnings</a:t>
            </a:r>
            <a:r>
              <a:rPr lang="en-IN" sz="1600" b="0" dirty="0">
                <a:solidFill>
                  <a:schemeClr val="tx1"/>
                </a:solidFill>
                <a:effectLst/>
                <a:latin typeface="Consolas" panose="020B0609020204030204" pitchFamily="49" charset="0"/>
              </a:rPr>
              <a:t>('ignore')</a:t>
            </a:r>
          </a:p>
          <a:p>
            <a:pPr>
              <a:lnSpc>
                <a:spcPts val="1425"/>
              </a:lnSpc>
            </a:pPr>
            <a:br>
              <a:rPr lang="en-IN" sz="1600" b="0" dirty="0">
                <a:solidFill>
                  <a:schemeClr val="tx1"/>
                </a:solidFill>
                <a:effectLst/>
                <a:latin typeface="Consolas" panose="020B0609020204030204" pitchFamily="49" charset="0"/>
              </a:rPr>
            </a:br>
            <a:r>
              <a:rPr lang="en-IN" sz="1600" b="0" dirty="0" err="1">
                <a:solidFill>
                  <a:schemeClr val="tx1"/>
                </a:solidFill>
                <a:effectLst/>
                <a:latin typeface="Consolas" panose="020B0609020204030204" pitchFamily="49" charset="0"/>
              </a:rPr>
              <a:t>train_path</a:t>
            </a:r>
            <a:r>
              <a:rPr lang="en-IN" sz="1600" b="0" dirty="0">
                <a:solidFill>
                  <a:schemeClr val="tx1"/>
                </a:solidFill>
                <a:effectLst/>
                <a:latin typeface="Consolas" panose="020B0609020204030204" pitchFamily="49" charset="0"/>
              </a:rPr>
              <a:t> = "/root/.cache/</a:t>
            </a:r>
            <a:r>
              <a:rPr lang="en-IN" sz="1600" b="0" dirty="0" err="1">
                <a:solidFill>
                  <a:schemeClr val="tx1"/>
                </a:solidFill>
                <a:effectLst/>
                <a:latin typeface="Consolas" panose="020B0609020204030204" pitchFamily="49" charset="0"/>
              </a:rPr>
              <a:t>kagglehub</a:t>
            </a:r>
            <a:r>
              <a:rPr lang="en-IN" sz="1600" b="0" dirty="0">
                <a:solidFill>
                  <a:schemeClr val="tx1"/>
                </a:solidFill>
                <a:effectLst/>
                <a:latin typeface="Consolas" panose="020B0609020204030204" pitchFamily="49" charset="0"/>
              </a:rPr>
              <a:t>/datasets/</a:t>
            </a:r>
            <a:r>
              <a:rPr lang="en-IN" sz="1600" b="0" dirty="0" err="1">
                <a:solidFill>
                  <a:schemeClr val="tx1"/>
                </a:solidFill>
                <a:effectLst/>
                <a:latin typeface="Consolas" panose="020B0609020204030204" pitchFamily="49" charset="0"/>
              </a:rPr>
              <a:t>techsash</a:t>
            </a:r>
            <a:r>
              <a:rPr lang="en-IN" sz="1600" b="0" dirty="0">
                <a:solidFill>
                  <a:schemeClr val="tx1"/>
                </a:solidFill>
                <a:effectLst/>
                <a:latin typeface="Consolas" panose="020B0609020204030204" pitchFamily="49" charset="0"/>
              </a:rPr>
              <a:t>/waste-classification-data/versions/1/DATASET/TRAIN"</a:t>
            </a:r>
          </a:p>
          <a:p>
            <a:pPr>
              <a:lnSpc>
                <a:spcPts val="1425"/>
              </a:lnSpc>
            </a:pPr>
            <a:r>
              <a:rPr lang="en-IN" sz="1600" b="0" dirty="0" err="1">
                <a:solidFill>
                  <a:schemeClr val="tx1"/>
                </a:solidFill>
                <a:effectLst/>
                <a:latin typeface="Consolas" panose="020B0609020204030204" pitchFamily="49" charset="0"/>
              </a:rPr>
              <a:t>test_path</a:t>
            </a:r>
            <a:r>
              <a:rPr lang="en-IN" sz="1600" b="0" dirty="0">
                <a:solidFill>
                  <a:schemeClr val="tx1"/>
                </a:solidFill>
                <a:effectLst/>
                <a:latin typeface="Consolas" panose="020B0609020204030204" pitchFamily="49" charset="0"/>
              </a:rPr>
              <a:t> = "/root/.cache/</a:t>
            </a:r>
            <a:r>
              <a:rPr lang="en-IN" sz="1600" b="0" dirty="0" err="1">
                <a:solidFill>
                  <a:schemeClr val="tx1"/>
                </a:solidFill>
                <a:effectLst/>
                <a:latin typeface="Consolas" panose="020B0609020204030204" pitchFamily="49" charset="0"/>
              </a:rPr>
              <a:t>kagglehub</a:t>
            </a:r>
            <a:r>
              <a:rPr lang="en-IN" sz="1600" b="0" dirty="0">
                <a:solidFill>
                  <a:schemeClr val="tx1"/>
                </a:solidFill>
                <a:effectLst/>
                <a:latin typeface="Consolas" panose="020B0609020204030204" pitchFamily="49" charset="0"/>
              </a:rPr>
              <a:t>/datasets/</a:t>
            </a:r>
            <a:r>
              <a:rPr lang="en-IN" sz="1600" b="0" dirty="0" err="1">
                <a:solidFill>
                  <a:schemeClr val="tx1"/>
                </a:solidFill>
                <a:effectLst/>
                <a:latin typeface="Consolas" panose="020B0609020204030204" pitchFamily="49" charset="0"/>
              </a:rPr>
              <a:t>techsash</a:t>
            </a:r>
            <a:r>
              <a:rPr lang="en-IN" sz="1600" b="0" dirty="0">
                <a:solidFill>
                  <a:schemeClr val="tx1"/>
                </a:solidFill>
                <a:effectLst/>
                <a:latin typeface="Consolas" panose="020B0609020204030204" pitchFamily="49" charset="0"/>
              </a:rPr>
              <a:t>/waste-classification-data/versions/1/DATASET/TEST"</a:t>
            </a:r>
          </a:p>
          <a:p>
            <a:pPr>
              <a:lnSpc>
                <a:spcPts val="1425"/>
              </a:lnSpc>
            </a:pPr>
            <a:br>
              <a:rPr lang="en-IN" sz="1600" b="0" dirty="0">
                <a:solidFill>
                  <a:schemeClr val="tx1"/>
                </a:solidFill>
                <a:effectLst/>
                <a:latin typeface="Consolas" panose="020B0609020204030204" pitchFamily="49" charset="0"/>
              </a:rPr>
            </a:br>
            <a:r>
              <a:rPr lang="en-IN" sz="1600" b="0" dirty="0">
                <a:solidFill>
                  <a:schemeClr val="tx1"/>
                </a:solidFill>
                <a:effectLst/>
                <a:latin typeface="Consolas" panose="020B0609020204030204" pitchFamily="49" charset="0"/>
              </a:rPr>
              <a:t># Importing Libraries</a:t>
            </a:r>
          </a:p>
          <a:p>
            <a:pPr>
              <a:lnSpc>
                <a:spcPts val="1425"/>
              </a:lnSpc>
            </a:pPr>
            <a:r>
              <a:rPr lang="en-IN" sz="1600" b="0" dirty="0">
                <a:solidFill>
                  <a:schemeClr val="tx1"/>
                </a:solidFill>
                <a:effectLst/>
                <a:latin typeface="Consolas" panose="020B0609020204030204" pitchFamily="49" charset="0"/>
              </a:rPr>
              <a:t>from </a:t>
            </a:r>
            <a:r>
              <a:rPr lang="en-IN" sz="1600" b="0" dirty="0" err="1">
                <a:solidFill>
                  <a:schemeClr val="tx1"/>
                </a:solidFill>
                <a:effectLst/>
                <a:latin typeface="Consolas" panose="020B0609020204030204" pitchFamily="49" charset="0"/>
              </a:rPr>
              <a:t>tensorflow.keras.models</a:t>
            </a:r>
            <a:r>
              <a:rPr lang="en-IN" sz="1600" b="0" dirty="0">
                <a:solidFill>
                  <a:schemeClr val="tx1"/>
                </a:solidFill>
                <a:effectLst/>
                <a:latin typeface="Consolas" panose="020B0609020204030204" pitchFamily="49" charset="0"/>
              </a:rPr>
              <a:t> import Sequential</a:t>
            </a:r>
          </a:p>
          <a:p>
            <a:pPr>
              <a:lnSpc>
                <a:spcPts val="1425"/>
              </a:lnSpc>
            </a:pPr>
            <a:r>
              <a:rPr lang="en-IN" sz="1600" b="0" dirty="0">
                <a:solidFill>
                  <a:schemeClr val="tx1"/>
                </a:solidFill>
                <a:effectLst/>
                <a:latin typeface="Consolas" panose="020B0609020204030204" pitchFamily="49" charset="0"/>
              </a:rPr>
              <a:t>from </a:t>
            </a:r>
            <a:r>
              <a:rPr lang="en-IN" sz="1600" b="0" dirty="0" err="1">
                <a:solidFill>
                  <a:schemeClr val="tx1"/>
                </a:solidFill>
                <a:effectLst/>
                <a:latin typeface="Consolas" panose="020B0609020204030204" pitchFamily="49" charset="0"/>
              </a:rPr>
              <a:t>tensorflow.keras.layers</a:t>
            </a:r>
            <a:r>
              <a:rPr lang="en-IN" sz="1600" b="0" dirty="0">
                <a:solidFill>
                  <a:schemeClr val="tx1"/>
                </a:solidFill>
                <a:effectLst/>
                <a:latin typeface="Consolas" panose="020B0609020204030204" pitchFamily="49" charset="0"/>
              </a:rPr>
              <a:t> import Conv2D, MaxPooling2D, Activation, Dropout, Flatten, Dense, </a:t>
            </a:r>
            <a:r>
              <a:rPr lang="en-IN" sz="1600" b="0" dirty="0" err="1">
                <a:solidFill>
                  <a:schemeClr val="tx1"/>
                </a:solidFill>
                <a:effectLst/>
                <a:latin typeface="Consolas" panose="020B0609020204030204" pitchFamily="49" charset="0"/>
              </a:rPr>
              <a:t>BatchNormalization</a:t>
            </a:r>
            <a:endParaRPr lang="en-IN" sz="1600" b="0" dirty="0">
              <a:solidFill>
                <a:schemeClr val="tx1"/>
              </a:solidFill>
              <a:effectLst/>
              <a:latin typeface="Consolas" panose="020B0609020204030204" pitchFamily="49" charset="0"/>
            </a:endParaRPr>
          </a:p>
          <a:p>
            <a:pPr>
              <a:lnSpc>
                <a:spcPts val="1425"/>
              </a:lnSpc>
            </a:pPr>
            <a:r>
              <a:rPr lang="en-IN" sz="1600" b="0" dirty="0">
                <a:solidFill>
                  <a:schemeClr val="tx1"/>
                </a:solidFill>
                <a:effectLst/>
                <a:latin typeface="Consolas" panose="020B0609020204030204" pitchFamily="49" charset="0"/>
              </a:rPr>
              <a:t>from </a:t>
            </a:r>
            <a:r>
              <a:rPr lang="en-IN" sz="1600" b="0" dirty="0" err="1">
                <a:solidFill>
                  <a:schemeClr val="tx1"/>
                </a:solidFill>
                <a:effectLst/>
                <a:latin typeface="Consolas" panose="020B0609020204030204" pitchFamily="49" charset="0"/>
              </a:rPr>
              <a:t>tensorflow.keras.preprocessing.image</a:t>
            </a:r>
            <a:r>
              <a:rPr lang="en-IN" sz="1600" b="0" dirty="0">
                <a:solidFill>
                  <a:schemeClr val="tx1"/>
                </a:solidFill>
                <a:effectLst/>
                <a:latin typeface="Consolas" panose="020B0609020204030204" pitchFamily="49" charset="0"/>
              </a:rPr>
              <a:t> import </a:t>
            </a:r>
            <a:r>
              <a:rPr lang="en-IN" sz="1600" b="0" dirty="0" err="1">
                <a:solidFill>
                  <a:schemeClr val="tx1"/>
                </a:solidFill>
                <a:effectLst/>
                <a:latin typeface="Consolas" panose="020B0609020204030204" pitchFamily="49" charset="0"/>
              </a:rPr>
              <a:t>ImageDataGenerator</a:t>
            </a:r>
            <a:r>
              <a:rPr lang="en-IN" sz="1600" b="0" dirty="0">
                <a:solidFill>
                  <a:schemeClr val="tx1"/>
                </a:solidFill>
                <a:effectLst/>
                <a:latin typeface="Consolas" panose="020B0609020204030204" pitchFamily="49" charset="0"/>
              </a:rPr>
              <a:t>, </a:t>
            </a:r>
            <a:r>
              <a:rPr lang="en-IN" sz="1600" b="0" dirty="0" err="1">
                <a:solidFill>
                  <a:schemeClr val="tx1"/>
                </a:solidFill>
                <a:effectLst/>
                <a:latin typeface="Consolas" panose="020B0609020204030204" pitchFamily="49" charset="0"/>
              </a:rPr>
              <a:t>img_to_array</a:t>
            </a:r>
            <a:r>
              <a:rPr lang="en-IN" sz="1600" b="0" dirty="0">
                <a:solidFill>
                  <a:schemeClr val="tx1"/>
                </a:solidFill>
                <a:effectLst/>
                <a:latin typeface="Consolas" panose="020B0609020204030204" pitchFamily="49" charset="0"/>
              </a:rPr>
              <a:t>, </a:t>
            </a:r>
            <a:r>
              <a:rPr lang="en-IN" sz="1600" b="0" dirty="0" err="1">
                <a:solidFill>
                  <a:schemeClr val="tx1"/>
                </a:solidFill>
                <a:effectLst/>
                <a:latin typeface="Consolas" panose="020B0609020204030204" pitchFamily="49" charset="0"/>
              </a:rPr>
              <a:t>load_img</a:t>
            </a:r>
            <a:endParaRPr lang="en-IN" sz="1600" b="0" dirty="0">
              <a:solidFill>
                <a:schemeClr val="tx1"/>
              </a:solidFill>
              <a:effectLst/>
              <a:latin typeface="Consolas" panose="020B0609020204030204" pitchFamily="49" charset="0"/>
            </a:endParaRPr>
          </a:p>
          <a:p>
            <a:pPr>
              <a:lnSpc>
                <a:spcPts val="1425"/>
              </a:lnSpc>
            </a:pPr>
            <a:r>
              <a:rPr lang="en-IN" sz="1600" b="0" dirty="0">
                <a:solidFill>
                  <a:schemeClr val="tx1"/>
                </a:solidFill>
                <a:effectLst/>
                <a:latin typeface="Consolas" panose="020B0609020204030204" pitchFamily="49" charset="0"/>
              </a:rPr>
              <a:t>from </a:t>
            </a:r>
            <a:r>
              <a:rPr lang="en-IN" sz="1600" b="0" dirty="0" err="1">
                <a:solidFill>
                  <a:schemeClr val="tx1"/>
                </a:solidFill>
                <a:effectLst/>
                <a:latin typeface="Consolas" panose="020B0609020204030204" pitchFamily="49" charset="0"/>
              </a:rPr>
              <a:t>tensorflow.keras.utils</a:t>
            </a:r>
            <a:r>
              <a:rPr lang="en-IN" sz="1600" b="0" dirty="0">
                <a:solidFill>
                  <a:schemeClr val="tx1"/>
                </a:solidFill>
                <a:effectLst/>
                <a:latin typeface="Consolas" panose="020B0609020204030204" pitchFamily="49" charset="0"/>
              </a:rPr>
              <a:t> import </a:t>
            </a:r>
            <a:r>
              <a:rPr lang="en-IN" sz="1600" b="0" dirty="0" err="1">
                <a:solidFill>
                  <a:schemeClr val="tx1"/>
                </a:solidFill>
                <a:effectLst/>
                <a:latin typeface="Consolas" panose="020B0609020204030204" pitchFamily="49" charset="0"/>
              </a:rPr>
              <a:t>plot_model</a:t>
            </a:r>
            <a:endParaRPr lang="en-IN" sz="1600" b="0" dirty="0">
              <a:solidFill>
                <a:schemeClr val="tx1"/>
              </a:solidFill>
              <a:effectLst/>
              <a:latin typeface="Consolas" panose="020B0609020204030204" pitchFamily="49" charset="0"/>
            </a:endParaRPr>
          </a:p>
          <a:p>
            <a:pPr>
              <a:lnSpc>
                <a:spcPts val="1425"/>
              </a:lnSpc>
            </a:pPr>
            <a:r>
              <a:rPr lang="en-IN" sz="1600" b="0" dirty="0">
                <a:solidFill>
                  <a:schemeClr val="tx1"/>
                </a:solidFill>
                <a:effectLst/>
                <a:latin typeface="Consolas" panose="020B0609020204030204" pitchFamily="49" charset="0"/>
              </a:rPr>
              <a:t>from glob import glob</a:t>
            </a:r>
          </a:p>
          <a:p>
            <a:pPr>
              <a:lnSpc>
                <a:spcPts val="1425"/>
              </a:lnSpc>
            </a:pPr>
            <a:br>
              <a:rPr lang="en-IN" sz="1600" b="0" dirty="0">
                <a:solidFill>
                  <a:schemeClr val="tx1"/>
                </a:solidFill>
                <a:effectLst/>
                <a:latin typeface="Consolas" panose="020B0609020204030204" pitchFamily="49" charset="0"/>
              </a:rPr>
            </a:br>
            <a:endParaRPr lang="en-US" sz="1850" dirty="0">
              <a:solidFill>
                <a:schemeClr val="tx1"/>
              </a:solidFill>
            </a:endParaRPr>
          </a:p>
        </p:txBody>
      </p:sp>
    </p:spTree>
    <p:extLst>
      <p:ext uri="{BB962C8B-B14F-4D97-AF65-F5344CB8AC3E}">
        <p14:creationId xmlns:p14="http://schemas.microsoft.com/office/powerpoint/2010/main" val="4272193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5DADE5-CECD-F4B0-DD02-037C81A66CC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CE5B1E5-B20F-88CF-2DD3-EC9DDC035040}"/>
              </a:ext>
            </a:extLst>
          </p:cNvPr>
          <p:cNvSpPr txBox="1"/>
          <p:nvPr/>
        </p:nvSpPr>
        <p:spPr>
          <a:xfrm>
            <a:off x="327327" y="977564"/>
            <a:ext cx="12021989" cy="60573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1600"/>
              </a:lnSpc>
            </a:pPr>
            <a:r>
              <a:rPr lang="en-IN" sz="1600" b="0" dirty="0">
                <a:solidFill>
                  <a:schemeClr val="tx1"/>
                </a:solidFill>
                <a:effectLst/>
                <a:latin typeface="Consolas" panose="020B0609020204030204" pitchFamily="49" charset="0"/>
              </a:rPr>
              <a:t># Visualization</a:t>
            </a:r>
          </a:p>
          <a:p>
            <a:pPr>
              <a:lnSpc>
                <a:spcPts val="1600"/>
              </a:lnSpc>
            </a:pPr>
            <a:r>
              <a:rPr lang="en-IN" sz="1600" b="0" dirty="0">
                <a:solidFill>
                  <a:schemeClr val="tx1"/>
                </a:solidFill>
                <a:effectLst/>
                <a:latin typeface="Consolas" panose="020B0609020204030204" pitchFamily="49" charset="0"/>
              </a:rPr>
              <a:t>from cv2 import </a:t>
            </a:r>
            <a:r>
              <a:rPr lang="en-IN" sz="1600" b="0" dirty="0" err="1">
                <a:solidFill>
                  <a:schemeClr val="tx1"/>
                </a:solidFill>
                <a:effectLst/>
                <a:latin typeface="Consolas" panose="020B0609020204030204" pitchFamily="49" charset="0"/>
              </a:rPr>
              <a:t>cvtColor</a:t>
            </a:r>
            <a:endParaRPr lang="en-IN" sz="1600" b="0" dirty="0">
              <a:solidFill>
                <a:schemeClr val="tx1"/>
              </a:solidFill>
              <a:effectLst/>
              <a:latin typeface="Consolas" panose="020B0609020204030204" pitchFamily="49" charset="0"/>
            </a:endParaRPr>
          </a:p>
          <a:p>
            <a:pPr>
              <a:lnSpc>
                <a:spcPts val="1600"/>
              </a:lnSpc>
            </a:pPr>
            <a:r>
              <a:rPr lang="en-IN" sz="1600" b="0" dirty="0" err="1">
                <a:solidFill>
                  <a:schemeClr val="tx1"/>
                </a:solidFill>
                <a:effectLst/>
                <a:latin typeface="Consolas" panose="020B0609020204030204" pitchFamily="49" charset="0"/>
              </a:rPr>
              <a:t>x_data</a:t>
            </a:r>
            <a:r>
              <a:rPr lang="en-IN" sz="1600" b="0" dirty="0">
                <a:solidFill>
                  <a:schemeClr val="tx1"/>
                </a:solidFill>
                <a:effectLst/>
                <a:latin typeface="Consolas" panose="020B0609020204030204" pitchFamily="49" charset="0"/>
              </a:rPr>
              <a:t> = []</a:t>
            </a:r>
          </a:p>
          <a:p>
            <a:pPr>
              <a:lnSpc>
                <a:spcPts val="1600"/>
              </a:lnSpc>
            </a:pPr>
            <a:r>
              <a:rPr lang="en-IN" sz="1600" b="0" dirty="0" err="1">
                <a:solidFill>
                  <a:schemeClr val="tx1"/>
                </a:solidFill>
                <a:effectLst/>
                <a:latin typeface="Consolas" panose="020B0609020204030204" pitchFamily="49" charset="0"/>
              </a:rPr>
              <a:t>y_data</a:t>
            </a:r>
            <a:r>
              <a:rPr lang="en-IN" sz="1600" b="0" dirty="0">
                <a:solidFill>
                  <a:schemeClr val="tx1"/>
                </a:solidFill>
                <a:effectLst/>
                <a:latin typeface="Consolas" panose="020B0609020204030204" pitchFamily="49" charset="0"/>
              </a:rPr>
              <a:t> = []</a:t>
            </a:r>
          </a:p>
          <a:p>
            <a:pPr>
              <a:lnSpc>
                <a:spcPts val="1600"/>
              </a:lnSpc>
            </a:pPr>
            <a:r>
              <a:rPr lang="en-IN" sz="1600" b="0" dirty="0">
                <a:solidFill>
                  <a:schemeClr val="tx1"/>
                </a:solidFill>
                <a:effectLst/>
                <a:latin typeface="Consolas" panose="020B0609020204030204" pitchFamily="49" charset="0"/>
              </a:rPr>
              <a:t>for category in glob(</a:t>
            </a:r>
            <a:r>
              <a:rPr lang="en-IN" sz="1600" b="0" dirty="0" err="1">
                <a:solidFill>
                  <a:schemeClr val="tx1"/>
                </a:solidFill>
                <a:effectLst/>
                <a:latin typeface="Consolas" panose="020B0609020204030204" pitchFamily="49" charset="0"/>
              </a:rPr>
              <a:t>train_path</a:t>
            </a:r>
            <a:r>
              <a:rPr lang="en-IN" sz="1600" b="0" dirty="0">
                <a:solidFill>
                  <a:schemeClr val="tx1"/>
                </a:solidFill>
                <a:effectLst/>
                <a:latin typeface="Consolas" panose="020B0609020204030204" pitchFamily="49" charset="0"/>
              </a:rPr>
              <a:t>+'/*'):</a:t>
            </a:r>
          </a:p>
          <a:p>
            <a:pPr>
              <a:lnSpc>
                <a:spcPts val="1600"/>
              </a:lnSpc>
            </a:pPr>
            <a:r>
              <a:rPr lang="en-IN" sz="1600" b="0" dirty="0">
                <a:solidFill>
                  <a:schemeClr val="tx1"/>
                </a:solidFill>
                <a:effectLst/>
                <a:latin typeface="Consolas" panose="020B0609020204030204" pitchFamily="49" charset="0"/>
              </a:rPr>
              <a:t>    for file in </a:t>
            </a:r>
            <a:r>
              <a:rPr lang="en-IN" sz="1600" b="0" dirty="0" err="1">
                <a:solidFill>
                  <a:schemeClr val="tx1"/>
                </a:solidFill>
                <a:effectLst/>
                <a:latin typeface="Consolas" panose="020B0609020204030204" pitchFamily="49" charset="0"/>
              </a:rPr>
              <a:t>tqdm</a:t>
            </a:r>
            <a:r>
              <a:rPr lang="en-IN" sz="1600" b="0" dirty="0">
                <a:solidFill>
                  <a:schemeClr val="tx1"/>
                </a:solidFill>
                <a:effectLst/>
                <a:latin typeface="Consolas" panose="020B0609020204030204" pitchFamily="49" charset="0"/>
              </a:rPr>
              <a:t>(glob(category+'/*')):</a:t>
            </a:r>
          </a:p>
          <a:p>
            <a:pPr>
              <a:lnSpc>
                <a:spcPts val="1600"/>
              </a:lnSpc>
            </a:pPr>
            <a:r>
              <a:rPr lang="en-IN" sz="1600" b="0" dirty="0">
                <a:solidFill>
                  <a:schemeClr val="tx1"/>
                </a:solidFill>
                <a:effectLst/>
                <a:latin typeface="Consolas" panose="020B0609020204030204" pitchFamily="49" charset="0"/>
              </a:rPr>
              <a:t>        </a:t>
            </a:r>
            <a:r>
              <a:rPr lang="en-IN" sz="1600" b="0" dirty="0" err="1">
                <a:solidFill>
                  <a:schemeClr val="tx1"/>
                </a:solidFill>
                <a:effectLst/>
                <a:latin typeface="Consolas" panose="020B0609020204030204" pitchFamily="49" charset="0"/>
              </a:rPr>
              <a:t>img_array</a:t>
            </a:r>
            <a:r>
              <a:rPr lang="en-IN" sz="1600" b="0" dirty="0">
                <a:solidFill>
                  <a:schemeClr val="tx1"/>
                </a:solidFill>
                <a:effectLst/>
                <a:latin typeface="Consolas" panose="020B0609020204030204" pitchFamily="49" charset="0"/>
              </a:rPr>
              <a:t> = cv2.imread(file)</a:t>
            </a:r>
          </a:p>
          <a:p>
            <a:pPr>
              <a:lnSpc>
                <a:spcPts val="1600"/>
              </a:lnSpc>
            </a:pPr>
            <a:r>
              <a:rPr lang="en-IN" sz="1600" b="0" dirty="0">
                <a:solidFill>
                  <a:schemeClr val="tx1"/>
                </a:solidFill>
                <a:effectLst/>
                <a:latin typeface="Consolas" panose="020B0609020204030204" pitchFamily="49" charset="0"/>
              </a:rPr>
              <a:t>        </a:t>
            </a:r>
            <a:r>
              <a:rPr lang="en-IN" sz="1600" b="0" dirty="0" err="1">
                <a:solidFill>
                  <a:schemeClr val="tx1"/>
                </a:solidFill>
                <a:effectLst/>
                <a:latin typeface="Consolas" panose="020B0609020204030204" pitchFamily="49" charset="0"/>
              </a:rPr>
              <a:t>img_array</a:t>
            </a:r>
            <a:r>
              <a:rPr lang="en-IN" sz="1600" b="0" dirty="0">
                <a:solidFill>
                  <a:schemeClr val="tx1"/>
                </a:solidFill>
                <a:effectLst/>
                <a:latin typeface="Consolas" panose="020B0609020204030204" pitchFamily="49" charset="0"/>
              </a:rPr>
              <a:t> = cv2.cvtColor(</a:t>
            </a:r>
            <a:r>
              <a:rPr lang="en-IN" sz="1600" b="0" dirty="0" err="1">
                <a:solidFill>
                  <a:schemeClr val="tx1"/>
                </a:solidFill>
                <a:effectLst/>
                <a:latin typeface="Consolas" panose="020B0609020204030204" pitchFamily="49" charset="0"/>
              </a:rPr>
              <a:t>img_array</a:t>
            </a:r>
            <a:r>
              <a:rPr lang="en-IN" sz="1600" b="0" dirty="0">
                <a:solidFill>
                  <a:schemeClr val="tx1"/>
                </a:solidFill>
                <a:effectLst/>
                <a:latin typeface="Consolas" panose="020B0609020204030204" pitchFamily="49" charset="0"/>
              </a:rPr>
              <a:t>, cv2.COLOR_BGR2RGB)</a:t>
            </a:r>
          </a:p>
          <a:p>
            <a:pPr>
              <a:lnSpc>
                <a:spcPts val="1600"/>
              </a:lnSpc>
            </a:pPr>
            <a:r>
              <a:rPr lang="en-IN" sz="1600" b="0" dirty="0">
                <a:solidFill>
                  <a:schemeClr val="tx1"/>
                </a:solidFill>
                <a:effectLst/>
                <a:latin typeface="Consolas" panose="020B0609020204030204" pitchFamily="49" charset="0"/>
              </a:rPr>
              <a:t>        </a:t>
            </a:r>
            <a:r>
              <a:rPr lang="en-IN" sz="1600" b="0" dirty="0" err="1">
                <a:solidFill>
                  <a:schemeClr val="tx1"/>
                </a:solidFill>
                <a:effectLst/>
                <a:latin typeface="Consolas" panose="020B0609020204030204" pitchFamily="49" charset="0"/>
              </a:rPr>
              <a:t>x_data.append</a:t>
            </a:r>
            <a:r>
              <a:rPr lang="en-IN" sz="1600" b="0" dirty="0">
                <a:solidFill>
                  <a:schemeClr val="tx1"/>
                </a:solidFill>
                <a:effectLst/>
                <a:latin typeface="Consolas" panose="020B0609020204030204" pitchFamily="49" charset="0"/>
              </a:rPr>
              <a:t>(</a:t>
            </a:r>
            <a:r>
              <a:rPr lang="en-IN" sz="1600" b="0" dirty="0" err="1">
                <a:solidFill>
                  <a:schemeClr val="tx1"/>
                </a:solidFill>
                <a:effectLst/>
                <a:latin typeface="Consolas" panose="020B0609020204030204" pitchFamily="49" charset="0"/>
              </a:rPr>
              <a:t>img_array</a:t>
            </a:r>
            <a:r>
              <a:rPr lang="en-IN" sz="1600" b="0" dirty="0">
                <a:solidFill>
                  <a:schemeClr val="tx1"/>
                </a:solidFill>
                <a:effectLst/>
                <a:latin typeface="Consolas" panose="020B0609020204030204" pitchFamily="49" charset="0"/>
              </a:rPr>
              <a:t>)</a:t>
            </a:r>
          </a:p>
          <a:p>
            <a:pPr>
              <a:lnSpc>
                <a:spcPts val="1600"/>
              </a:lnSpc>
            </a:pPr>
            <a:r>
              <a:rPr lang="en-IN" sz="1600" b="0" dirty="0">
                <a:solidFill>
                  <a:schemeClr val="tx1"/>
                </a:solidFill>
                <a:effectLst/>
                <a:latin typeface="Consolas" panose="020B0609020204030204" pitchFamily="49" charset="0"/>
              </a:rPr>
              <a:t>        </a:t>
            </a:r>
            <a:r>
              <a:rPr lang="en-IN" sz="1600" b="0" dirty="0" err="1">
                <a:solidFill>
                  <a:schemeClr val="tx1"/>
                </a:solidFill>
                <a:effectLst/>
                <a:latin typeface="Consolas" panose="020B0609020204030204" pitchFamily="49" charset="0"/>
              </a:rPr>
              <a:t>y_data.append</a:t>
            </a:r>
            <a:r>
              <a:rPr lang="en-IN" sz="1600" b="0" dirty="0">
                <a:solidFill>
                  <a:schemeClr val="tx1"/>
                </a:solidFill>
                <a:effectLst/>
                <a:latin typeface="Consolas" panose="020B0609020204030204" pitchFamily="49" charset="0"/>
              </a:rPr>
              <a:t>(</a:t>
            </a:r>
            <a:r>
              <a:rPr lang="en-IN" sz="1600" b="0" dirty="0" err="1">
                <a:solidFill>
                  <a:schemeClr val="tx1"/>
                </a:solidFill>
                <a:effectLst/>
                <a:latin typeface="Consolas" panose="020B0609020204030204" pitchFamily="49" charset="0"/>
              </a:rPr>
              <a:t>category.split</a:t>
            </a:r>
            <a:r>
              <a:rPr lang="en-IN" sz="1600" b="0" dirty="0">
                <a:solidFill>
                  <a:schemeClr val="tx1"/>
                </a:solidFill>
                <a:effectLst/>
                <a:latin typeface="Consolas" panose="020B0609020204030204" pitchFamily="49" charset="0"/>
              </a:rPr>
              <a:t>('/')[-1])</a:t>
            </a:r>
          </a:p>
          <a:p>
            <a:pPr>
              <a:lnSpc>
                <a:spcPts val="1600"/>
              </a:lnSpc>
            </a:pPr>
            <a:r>
              <a:rPr lang="en-IN" sz="1600" b="0" dirty="0">
                <a:solidFill>
                  <a:schemeClr val="tx1"/>
                </a:solidFill>
                <a:effectLst/>
                <a:latin typeface="Consolas" panose="020B0609020204030204" pitchFamily="49" charset="0"/>
              </a:rPr>
              <a:t>data = </a:t>
            </a:r>
            <a:r>
              <a:rPr lang="en-IN" sz="1600" b="0" dirty="0" err="1">
                <a:solidFill>
                  <a:schemeClr val="tx1"/>
                </a:solidFill>
                <a:effectLst/>
                <a:latin typeface="Consolas" panose="020B0609020204030204" pitchFamily="49" charset="0"/>
              </a:rPr>
              <a:t>pd.DataFrame</a:t>
            </a:r>
            <a:r>
              <a:rPr lang="en-IN" sz="1600" b="0" dirty="0">
                <a:solidFill>
                  <a:schemeClr val="tx1"/>
                </a:solidFill>
                <a:effectLst/>
                <a:latin typeface="Consolas" panose="020B0609020204030204" pitchFamily="49" charset="0"/>
              </a:rPr>
              <a:t>({'image':</a:t>
            </a:r>
            <a:r>
              <a:rPr lang="en-IN" sz="1600" b="0" dirty="0" err="1">
                <a:solidFill>
                  <a:schemeClr val="tx1"/>
                </a:solidFill>
                <a:effectLst/>
                <a:latin typeface="Consolas" panose="020B0609020204030204" pitchFamily="49" charset="0"/>
              </a:rPr>
              <a:t>x_data</a:t>
            </a:r>
            <a:r>
              <a:rPr lang="en-IN" sz="1600" b="0" dirty="0">
                <a:solidFill>
                  <a:schemeClr val="tx1"/>
                </a:solidFill>
                <a:effectLst/>
                <a:latin typeface="Consolas" panose="020B0609020204030204" pitchFamily="49" charset="0"/>
              </a:rPr>
              <a:t>, 'label':</a:t>
            </a:r>
            <a:r>
              <a:rPr lang="en-IN" sz="1600" b="0" dirty="0" err="1">
                <a:solidFill>
                  <a:schemeClr val="tx1"/>
                </a:solidFill>
                <a:effectLst/>
                <a:latin typeface="Consolas" panose="020B0609020204030204" pitchFamily="49" charset="0"/>
              </a:rPr>
              <a:t>y_data</a:t>
            </a:r>
            <a:r>
              <a:rPr lang="en-IN" sz="1600" b="0" dirty="0">
                <a:solidFill>
                  <a:schemeClr val="tx1"/>
                </a:solidFill>
                <a:effectLst/>
                <a:latin typeface="Consolas" panose="020B0609020204030204" pitchFamily="49" charset="0"/>
              </a:rPr>
              <a:t>})</a:t>
            </a:r>
          </a:p>
          <a:p>
            <a:pPr>
              <a:lnSpc>
                <a:spcPts val="1600"/>
              </a:lnSpc>
            </a:pPr>
            <a:br>
              <a:rPr lang="en-IN" sz="1600" b="0" dirty="0">
                <a:solidFill>
                  <a:schemeClr val="tx1"/>
                </a:solidFill>
                <a:effectLst/>
                <a:latin typeface="Consolas" panose="020B0609020204030204" pitchFamily="49" charset="0"/>
              </a:rPr>
            </a:br>
            <a:r>
              <a:rPr lang="en-IN" sz="1600" b="0" dirty="0" err="1">
                <a:solidFill>
                  <a:schemeClr val="tx1"/>
                </a:solidFill>
                <a:effectLst/>
                <a:latin typeface="Consolas" panose="020B0609020204030204" pitchFamily="49" charset="0"/>
              </a:rPr>
              <a:t>data.shape</a:t>
            </a:r>
            <a:endParaRPr lang="en-IN" sz="1600" b="0" dirty="0">
              <a:solidFill>
                <a:schemeClr val="tx1"/>
              </a:solidFill>
              <a:effectLst/>
              <a:latin typeface="Consolas" panose="020B0609020204030204" pitchFamily="49" charset="0"/>
            </a:endParaRPr>
          </a:p>
          <a:p>
            <a:pPr>
              <a:lnSpc>
                <a:spcPts val="1600"/>
              </a:lnSpc>
            </a:pPr>
            <a:br>
              <a:rPr lang="en-IN" sz="1600" b="0" dirty="0">
                <a:solidFill>
                  <a:schemeClr val="tx1"/>
                </a:solidFill>
                <a:effectLst/>
                <a:latin typeface="Consolas" panose="020B0609020204030204" pitchFamily="49" charset="0"/>
              </a:rPr>
            </a:br>
            <a:r>
              <a:rPr lang="en-IN" sz="1600" b="0" dirty="0">
                <a:solidFill>
                  <a:schemeClr val="tx1"/>
                </a:solidFill>
                <a:effectLst/>
                <a:latin typeface="Consolas" panose="020B0609020204030204" pitchFamily="49" charset="0"/>
              </a:rPr>
              <a:t>colors = ['#a0d157', '#c48bb8']</a:t>
            </a:r>
          </a:p>
          <a:p>
            <a:pPr>
              <a:lnSpc>
                <a:spcPts val="1600"/>
              </a:lnSpc>
            </a:pPr>
            <a:r>
              <a:rPr lang="en-IN" sz="1600" b="0" dirty="0" err="1">
                <a:solidFill>
                  <a:schemeClr val="tx1"/>
                </a:solidFill>
                <a:effectLst/>
                <a:latin typeface="Consolas" panose="020B0609020204030204" pitchFamily="49" charset="0"/>
              </a:rPr>
              <a:t>plt.pie</a:t>
            </a:r>
            <a:r>
              <a:rPr lang="en-IN" sz="1600" b="0" dirty="0">
                <a:solidFill>
                  <a:schemeClr val="tx1"/>
                </a:solidFill>
                <a:effectLst/>
                <a:latin typeface="Consolas" panose="020B0609020204030204" pitchFamily="49" charset="0"/>
              </a:rPr>
              <a:t>(</a:t>
            </a:r>
            <a:r>
              <a:rPr lang="en-IN" sz="1600" b="0" dirty="0" err="1">
                <a:solidFill>
                  <a:schemeClr val="tx1"/>
                </a:solidFill>
                <a:effectLst/>
                <a:latin typeface="Consolas" panose="020B0609020204030204" pitchFamily="49" charset="0"/>
              </a:rPr>
              <a:t>data.label.value_counts</a:t>
            </a:r>
            <a:r>
              <a:rPr lang="en-IN" sz="1600" b="0" dirty="0">
                <a:solidFill>
                  <a:schemeClr val="tx1"/>
                </a:solidFill>
                <a:effectLst/>
                <a:latin typeface="Consolas" panose="020B0609020204030204" pitchFamily="49" charset="0"/>
              </a:rPr>
              <a:t>(), labels=['Organic', 'Recyclable'], </a:t>
            </a:r>
            <a:r>
              <a:rPr lang="en-IN" sz="1600" b="0" dirty="0" err="1">
                <a:solidFill>
                  <a:schemeClr val="tx1"/>
                </a:solidFill>
                <a:effectLst/>
                <a:latin typeface="Consolas" panose="020B0609020204030204" pitchFamily="49" charset="0"/>
              </a:rPr>
              <a:t>autopct</a:t>
            </a:r>
            <a:r>
              <a:rPr lang="en-IN" sz="1600" b="0" dirty="0">
                <a:solidFill>
                  <a:schemeClr val="tx1"/>
                </a:solidFill>
                <a:effectLst/>
                <a:latin typeface="Consolas" panose="020B0609020204030204" pitchFamily="49" charset="0"/>
              </a:rPr>
              <a:t>='%0.2f%%',</a:t>
            </a:r>
          </a:p>
          <a:p>
            <a:pPr>
              <a:lnSpc>
                <a:spcPts val="1600"/>
              </a:lnSpc>
            </a:pPr>
            <a:r>
              <a:rPr lang="en-IN" sz="1600" b="0" dirty="0">
                <a:solidFill>
                  <a:schemeClr val="tx1"/>
                </a:solidFill>
                <a:effectLst/>
                <a:latin typeface="Consolas" panose="020B0609020204030204" pitchFamily="49" charset="0"/>
              </a:rPr>
              <a:t>        colors = colors, </a:t>
            </a:r>
            <a:r>
              <a:rPr lang="en-IN" sz="1600" b="0" dirty="0" err="1">
                <a:solidFill>
                  <a:schemeClr val="tx1"/>
                </a:solidFill>
                <a:effectLst/>
                <a:latin typeface="Consolas" panose="020B0609020204030204" pitchFamily="49" charset="0"/>
              </a:rPr>
              <a:t>startangle</a:t>
            </a:r>
            <a:r>
              <a:rPr lang="en-IN" sz="1600" b="0" dirty="0">
                <a:solidFill>
                  <a:schemeClr val="tx1"/>
                </a:solidFill>
                <a:effectLst/>
                <a:latin typeface="Consolas" panose="020B0609020204030204" pitchFamily="49" charset="0"/>
              </a:rPr>
              <a:t> = 90,  explode=[0.05, 0.05])</a:t>
            </a:r>
          </a:p>
          <a:p>
            <a:pPr>
              <a:lnSpc>
                <a:spcPts val="1600"/>
              </a:lnSpc>
            </a:pPr>
            <a:r>
              <a:rPr lang="en-IN" sz="1600" b="0" dirty="0" err="1">
                <a:solidFill>
                  <a:schemeClr val="tx1"/>
                </a:solidFill>
                <a:effectLst/>
                <a:latin typeface="Consolas" panose="020B0609020204030204" pitchFamily="49" charset="0"/>
              </a:rPr>
              <a:t>plt.show</a:t>
            </a:r>
            <a:r>
              <a:rPr lang="en-IN" sz="1600" b="0" dirty="0">
                <a:solidFill>
                  <a:schemeClr val="tx1"/>
                </a:solidFill>
                <a:effectLst/>
                <a:latin typeface="Consolas" panose="020B0609020204030204" pitchFamily="49" charset="0"/>
              </a:rPr>
              <a:t>()</a:t>
            </a:r>
          </a:p>
          <a:p>
            <a:pPr>
              <a:lnSpc>
                <a:spcPts val="1600"/>
              </a:lnSpc>
            </a:pPr>
            <a:br>
              <a:rPr lang="en-IN" sz="1600" b="0" dirty="0">
                <a:solidFill>
                  <a:schemeClr val="tx1"/>
                </a:solidFill>
                <a:effectLst/>
                <a:latin typeface="Consolas" panose="020B0609020204030204" pitchFamily="49" charset="0"/>
              </a:rPr>
            </a:br>
            <a:r>
              <a:rPr lang="en-IN" sz="1600" b="0" dirty="0" err="1">
                <a:solidFill>
                  <a:schemeClr val="tx1"/>
                </a:solidFill>
                <a:effectLst/>
                <a:latin typeface="Consolas" panose="020B0609020204030204" pitchFamily="49" charset="0"/>
              </a:rPr>
              <a:t>plt.figure</a:t>
            </a:r>
            <a:r>
              <a:rPr lang="en-IN" sz="1600" b="0" dirty="0">
                <a:solidFill>
                  <a:schemeClr val="tx1"/>
                </a:solidFill>
                <a:effectLst/>
                <a:latin typeface="Consolas" panose="020B0609020204030204" pitchFamily="49" charset="0"/>
              </a:rPr>
              <a:t>(</a:t>
            </a:r>
            <a:r>
              <a:rPr lang="en-IN" sz="1600" b="0" dirty="0" err="1">
                <a:solidFill>
                  <a:schemeClr val="tx1"/>
                </a:solidFill>
                <a:effectLst/>
                <a:latin typeface="Consolas" panose="020B0609020204030204" pitchFamily="49" charset="0"/>
              </a:rPr>
              <a:t>figsize</a:t>
            </a:r>
            <a:r>
              <a:rPr lang="en-IN" sz="1600" b="0" dirty="0">
                <a:solidFill>
                  <a:schemeClr val="tx1"/>
                </a:solidFill>
                <a:effectLst/>
                <a:latin typeface="Consolas" panose="020B0609020204030204" pitchFamily="49" charset="0"/>
              </a:rPr>
              <a:t>=(20, 15))</a:t>
            </a:r>
          </a:p>
          <a:p>
            <a:pPr>
              <a:lnSpc>
                <a:spcPts val="1600"/>
              </a:lnSpc>
            </a:pPr>
            <a:r>
              <a:rPr lang="en-IN" sz="1600" b="0" dirty="0">
                <a:solidFill>
                  <a:schemeClr val="tx1"/>
                </a:solidFill>
                <a:effectLst/>
                <a:latin typeface="Consolas" panose="020B0609020204030204" pitchFamily="49" charset="0"/>
              </a:rPr>
              <a:t>for </a:t>
            </a:r>
            <a:r>
              <a:rPr lang="en-IN" sz="1600" b="0" dirty="0" err="1">
                <a:solidFill>
                  <a:schemeClr val="tx1"/>
                </a:solidFill>
                <a:effectLst/>
                <a:latin typeface="Consolas" panose="020B0609020204030204" pitchFamily="49" charset="0"/>
              </a:rPr>
              <a:t>i</a:t>
            </a:r>
            <a:r>
              <a:rPr lang="en-IN" sz="1600" b="0" dirty="0">
                <a:solidFill>
                  <a:schemeClr val="tx1"/>
                </a:solidFill>
                <a:effectLst/>
                <a:latin typeface="Consolas" panose="020B0609020204030204" pitchFamily="49" charset="0"/>
              </a:rPr>
              <a:t> in range(9):</a:t>
            </a:r>
          </a:p>
          <a:p>
            <a:pPr>
              <a:lnSpc>
                <a:spcPts val="1600"/>
              </a:lnSpc>
            </a:pPr>
            <a:r>
              <a:rPr lang="en-IN" sz="1600" b="0" dirty="0">
                <a:solidFill>
                  <a:schemeClr val="tx1"/>
                </a:solidFill>
                <a:effectLst/>
                <a:latin typeface="Consolas" panose="020B0609020204030204" pitchFamily="49" charset="0"/>
              </a:rPr>
              <a:t>    </a:t>
            </a:r>
            <a:r>
              <a:rPr lang="en-IN" sz="1600" b="0" dirty="0" err="1">
                <a:solidFill>
                  <a:schemeClr val="tx1"/>
                </a:solidFill>
                <a:effectLst/>
                <a:latin typeface="Consolas" panose="020B0609020204030204" pitchFamily="49" charset="0"/>
              </a:rPr>
              <a:t>plt.subplot</a:t>
            </a:r>
            <a:r>
              <a:rPr lang="en-IN" sz="1600" b="0" dirty="0">
                <a:solidFill>
                  <a:schemeClr val="tx1"/>
                </a:solidFill>
                <a:effectLst/>
                <a:latin typeface="Consolas" panose="020B0609020204030204" pitchFamily="49" charset="0"/>
              </a:rPr>
              <a:t>(4, 3,(i%12)+1)</a:t>
            </a:r>
          </a:p>
          <a:p>
            <a:pPr>
              <a:lnSpc>
                <a:spcPts val="1600"/>
              </a:lnSpc>
            </a:pPr>
            <a:r>
              <a:rPr lang="en-IN" sz="1600" b="0" dirty="0">
                <a:solidFill>
                  <a:schemeClr val="tx1"/>
                </a:solidFill>
                <a:effectLst/>
                <a:latin typeface="Consolas" panose="020B0609020204030204" pitchFamily="49" charset="0"/>
              </a:rPr>
              <a:t>    index = </a:t>
            </a:r>
            <a:r>
              <a:rPr lang="en-IN" sz="1600" b="0" dirty="0" err="1">
                <a:solidFill>
                  <a:schemeClr val="tx1"/>
                </a:solidFill>
                <a:effectLst/>
                <a:latin typeface="Consolas" panose="020B0609020204030204" pitchFamily="49" charset="0"/>
              </a:rPr>
              <a:t>np.random.randint</a:t>
            </a:r>
            <a:r>
              <a:rPr lang="en-IN" sz="1600" b="0" dirty="0">
                <a:solidFill>
                  <a:schemeClr val="tx1"/>
                </a:solidFill>
                <a:effectLst/>
                <a:latin typeface="Consolas" panose="020B0609020204030204" pitchFamily="49" charset="0"/>
              </a:rPr>
              <a:t>(15000)</a:t>
            </a:r>
          </a:p>
          <a:p>
            <a:pPr>
              <a:lnSpc>
                <a:spcPts val="1600"/>
              </a:lnSpc>
            </a:pPr>
            <a:r>
              <a:rPr lang="en-IN" sz="1600" b="0" dirty="0">
                <a:solidFill>
                  <a:schemeClr val="tx1"/>
                </a:solidFill>
                <a:effectLst/>
                <a:latin typeface="Consolas" panose="020B0609020204030204" pitchFamily="49" charset="0"/>
              </a:rPr>
              <a:t>    </a:t>
            </a:r>
            <a:r>
              <a:rPr lang="en-IN" sz="1600" b="0" dirty="0" err="1">
                <a:solidFill>
                  <a:schemeClr val="tx1"/>
                </a:solidFill>
                <a:effectLst/>
                <a:latin typeface="Consolas" panose="020B0609020204030204" pitchFamily="49" charset="0"/>
              </a:rPr>
              <a:t>plt.title</a:t>
            </a:r>
            <a:r>
              <a:rPr lang="en-IN" sz="1600" b="0" dirty="0">
                <a:solidFill>
                  <a:schemeClr val="tx1"/>
                </a:solidFill>
                <a:effectLst/>
                <a:latin typeface="Consolas" panose="020B0609020204030204" pitchFamily="49" charset="0"/>
              </a:rPr>
              <a:t>('This is of {0}'.format(</a:t>
            </a:r>
            <a:r>
              <a:rPr lang="en-IN" sz="1600" b="0" dirty="0" err="1">
                <a:solidFill>
                  <a:schemeClr val="tx1"/>
                </a:solidFill>
                <a:effectLst/>
                <a:latin typeface="Consolas" panose="020B0609020204030204" pitchFamily="49" charset="0"/>
              </a:rPr>
              <a:t>data.label</a:t>
            </a:r>
            <a:r>
              <a:rPr lang="en-IN" sz="1600" b="0" dirty="0">
                <a:solidFill>
                  <a:schemeClr val="tx1"/>
                </a:solidFill>
                <a:effectLst/>
                <a:latin typeface="Consolas" panose="020B0609020204030204" pitchFamily="49" charset="0"/>
              </a:rPr>
              <a:t>[index]))</a:t>
            </a:r>
          </a:p>
          <a:p>
            <a:pPr>
              <a:lnSpc>
                <a:spcPts val="1600"/>
              </a:lnSpc>
            </a:pPr>
            <a:r>
              <a:rPr lang="en-IN" sz="1600" b="0" dirty="0">
                <a:solidFill>
                  <a:schemeClr val="tx1"/>
                </a:solidFill>
                <a:effectLst/>
                <a:latin typeface="Consolas" panose="020B0609020204030204" pitchFamily="49" charset="0"/>
              </a:rPr>
              <a:t>    </a:t>
            </a:r>
            <a:r>
              <a:rPr lang="en-IN" sz="1600" b="0" dirty="0" err="1">
                <a:solidFill>
                  <a:schemeClr val="tx1"/>
                </a:solidFill>
                <a:effectLst/>
                <a:latin typeface="Consolas" panose="020B0609020204030204" pitchFamily="49" charset="0"/>
              </a:rPr>
              <a:t>plt.imshow</a:t>
            </a:r>
            <a:r>
              <a:rPr lang="en-IN" sz="1600" b="0" dirty="0">
                <a:solidFill>
                  <a:schemeClr val="tx1"/>
                </a:solidFill>
                <a:effectLst/>
                <a:latin typeface="Consolas" panose="020B0609020204030204" pitchFamily="49" charset="0"/>
              </a:rPr>
              <a:t>(</a:t>
            </a:r>
            <a:r>
              <a:rPr lang="en-IN" sz="1600" b="0" dirty="0" err="1">
                <a:solidFill>
                  <a:schemeClr val="tx1"/>
                </a:solidFill>
                <a:effectLst/>
                <a:latin typeface="Consolas" panose="020B0609020204030204" pitchFamily="49" charset="0"/>
              </a:rPr>
              <a:t>data.image</a:t>
            </a:r>
            <a:r>
              <a:rPr lang="en-IN" sz="1600" b="0" dirty="0">
                <a:solidFill>
                  <a:schemeClr val="tx1"/>
                </a:solidFill>
                <a:effectLst/>
                <a:latin typeface="Consolas" panose="020B0609020204030204" pitchFamily="49" charset="0"/>
              </a:rPr>
              <a:t>[index])</a:t>
            </a:r>
          </a:p>
          <a:p>
            <a:pPr>
              <a:lnSpc>
                <a:spcPts val="1600"/>
              </a:lnSpc>
            </a:pPr>
            <a:r>
              <a:rPr lang="en-IN" sz="1600" b="0" dirty="0">
                <a:solidFill>
                  <a:schemeClr val="tx1"/>
                </a:solidFill>
                <a:effectLst/>
                <a:latin typeface="Consolas" panose="020B0609020204030204" pitchFamily="49" charset="0"/>
              </a:rPr>
              <a:t>    </a:t>
            </a:r>
            <a:r>
              <a:rPr lang="en-IN" sz="1600" b="0" dirty="0" err="1">
                <a:solidFill>
                  <a:schemeClr val="tx1"/>
                </a:solidFill>
                <a:effectLst/>
                <a:latin typeface="Consolas" panose="020B0609020204030204" pitchFamily="49" charset="0"/>
              </a:rPr>
              <a:t>plt.tight_layout</a:t>
            </a:r>
            <a:r>
              <a:rPr lang="en-IN" sz="1600" b="0" dirty="0">
                <a:solidFill>
                  <a:schemeClr val="tx1"/>
                </a:solidFill>
                <a:effectLst/>
                <a:latin typeface="Consolas" panose="020B0609020204030204" pitchFamily="49" charset="0"/>
              </a:rPr>
              <a:t>()</a:t>
            </a:r>
          </a:p>
          <a:p>
            <a:pPr>
              <a:lnSpc>
                <a:spcPts val="1600"/>
              </a:lnSpc>
            </a:pPr>
            <a:br>
              <a:rPr lang="en-IN" sz="1600" b="0" dirty="0">
                <a:solidFill>
                  <a:schemeClr val="tx1"/>
                </a:solidFill>
                <a:effectLst/>
                <a:latin typeface="Consolas" panose="020B0609020204030204" pitchFamily="49" charset="0"/>
              </a:rPr>
            </a:br>
            <a:endParaRPr lang="en-IN" sz="1600" b="0" dirty="0">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714428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B5E1E6-17EE-0FF7-EFF2-C1F648EC08A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7D16CA4-A0AF-7B94-3EEC-3FAC48344EFC}"/>
              </a:ext>
            </a:extLst>
          </p:cNvPr>
          <p:cNvSpPr txBox="1"/>
          <p:nvPr/>
        </p:nvSpPr>
        <p:spPr>
          <a:xfrm>
            <a:off x="366657" y="643267"/>
            <a:ext cx="9118921" cy="639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1425"/>
              </a:lnSpc>
            </a:pPr>
            <a:br>
              <a:rPr lang="en-IN" sz="1600" b="0" dirty="0">
                <a:solidFill>
                  <a:schemeClr val="tx1"/>
                </a:solidFill>
                <a:effectLst/>
                <a:latin typeface="Consolas" panose="020B0609020204030204" pitchFamily="49" charset="0"/>
              </a:rPr>
            </a:br>
            <a:r>
              <a:rPr lang="en-IN" sz="1600" b="0" dirty="0">
                <a:solidFill>
                  <a:schemeClr val="tx1"/>
                </a:solidFill>
                <a:effectLst/>
                <a:latin typeface="Consolas" panose="020B0609020204030204" pitchFamily="49" charset="0"/>
              </a:rPr>
              <a:t>model = Sequential()</a:t>
            </a:r>
          </a:p>
          <a:p>
            <a:pPr>
              <a:lnSpc>
                <a:spcPts val="1425"/>
              </a:lnSpc>
            </a:pPr>
            <a:br>
              <a:rPr lang="en-IN" sz="1600" b="0" dirty="0">
                <a:solidFill>
                  <a:schemeClr val="tx1"/>
                </a:solidFill>
                <a:effectLst/>
                <a:latin typeface="Consolas" panose="020B0609020204030204" pitchFamily="49" charset="0"/>
              </a:rPr>
            </a:br>
            <a:r>
              <a:rPr lang="en-IN" sz="1600" b="0" dirty="0" err="1">
                <a:solidFill>
                  <a:schemeClr val="tx1"/>
                </a:solidFill>
                <a:effectLst/>
                <a:latin typeface="Consolas" panose="020B0609020204030204" pitchFamily="49" charset="0"/>
              </a:rPr>
              <a:t>model.add</a:t>
            </a:r>
            <a:r>
              <a:rPr lang="en-IN" sz="1600" b="0" dirty="0">
                <a:solidFill>
                  <a:schemeClr val="tx1"/>
                </a:solidFill>
                <a:effectLst/>
                <a:latin typeface="Consolas" panose="020B0609020204030204" pitchFamily="49" charset="0"/>
              </a:rPr>
              <a:t>(Conv2D(32, (3, 3), </a:t>
            </a:r>
            <a:r>
              <a:rPr lang="en-IN" sz="1600" b="0" dirty="0" err="1">
                <a:solidFill>
                  <a:schemeClr val="tx1"/>
                </a:solidFill>
                <a:effectLst/>
                <a:latin typeface="Consolas" panose="020B0609020204030204" pitchFamily="49" charset="0"/>
              </a:rPr>
              <a:t>input_shape</a:t>
            </a:r>
            <a:r>
              <a:rPr lang="en-IN" sz="1600" b="0" dirty="0">
                <a:solidFill>
                  <a:schemeClr val="tx1"/>
                </a:solidFill>
                <a:effectLst/>
                <a:latin typeface="Consolas" panose="020B0609020204030204" pitchFamily="49" charset="0"/>
              </a:rPr>
              <a:t>=(224, 224, 3)))</a:t>
            </a:r>
          </a:p>
          <a:p>
            <a:pPr>
              <a:lnSpc>
                <a:spcPts val="1425"/>
              </a:lnSpc>
            </a:pPr>
            <a:r>
              <a:rPr lang="en-IN" sz="1600" b="0" dirty="0" err="1">
                <a:solidFill>
                  <a:schemeClr val="tx1"/>
                </a:solidFill>
                <a:effectLst/>
                <a:latin typeface="Consolas" panose="020B0609020204030204" pitchFamily="49" charset="0"/>
              </a:rPr>
              <a:t>model.add</a:t>
            </a:r>
            <a:r>
              <a:rPr lang="en-IN" sz="1600" b="0" dirty="0">
                <a:solidFill>
                  <a:schemeClr val="tx1"/>
                </a:solidFill>
                <a:effectLst/>
                <a:latin typeface="Consolas" panose="020B0609020204030204" pitchFamily="49" charset="0"/>
              </a:rPr>
              <a:t>(Activation('</a:t>
            </a:r>
            <a:r>
              <a:rPr lang="en-IN" sz="1600" b="0" dirty="0" err="1">
                <a:solidFill>
                  <a:schemeClr val="tx1"/>
                </a:solidFill>
                <a:effectLst/>
                <a:latin typeface="Consolas" panose="020B0609020204030204" pitchFamily="49" charset="0"/>
              </a:rPr>
              <a:t>relu</a:t>
            </a:r>
            <a:r>
              <a:rPr lang="en-IN" sz="1600" b="0" dirty="0">
                <a:solidFill>
                  <a:schemeClr val="tx1"/>
                </a:solidFill>
                <a:effectLst/>
                <a:latin typeface="Consolas" panose="020B0609020204030204" pitchFamily="49" charset="0"/>
              </a:rPr>
              <a:t>'))</a:t>
            </a:r>
          </a:p>
          <a:p>
            <a:pPr>
              <a:lnSpc>
                <a:spcPts val="1425"/>
              </a:lnSpc>
            </a:pPr>
            <a:r>
              <a:rPr lang="en-IN" sz="1600" b="0" dirty="0" err="1">
                <a:solidFill>
                  <a:schemeClr val="tx1"/>
                </a:solidFill>
                <a:effectLst/>
                <a:latin typeface="Consolas" panose="020B0609020204030204" pitchFamily="49" charset="0"/>
              </a:rPr>
              <a:t>model.add</a:t>
            </a:r>
            <a:r>
              <a:rPr lang="en-IN" sz="1600" b="0" dirty="0">
                <a:solidFill>
                  <a:schemeClr val="tx1"/>
                </a:solidFill>
                <a:effectLst/>
                <a:latin typeface="Consolas" panose="020B0609020204030204" pitchFamily="49" charset="0"/>
              </a:rPr>
              <a:t>(MaxPooling2D())</a:t>
            </a:r>
          </a:p>
          <a:p>
            <a:pPr>
              <a:lnSpc>
                <a:spcPts val="1425"/>
              </a:lnSpc>
            </a:pPr>
            <a:br>
              <a:rPr lang="en-IN" sz="1600" b="0" dirty="0">
                <a:solidFill>
                  <a:schemeClr val="tx1"/>
                </a:solidFill>
                <a:effectLst/>
                <a:latin typeface="Consolas" panose="020B0609020204030204" pitchFamily="49" charset="0"/>
              </a:rPr>
            </a:br>
            <a:r>
              <a:rPr lang="en-IN" sz="1600" b="0" dirty="0" err="1">
                <a:solidFill>
                  <a:schemeClr val="tx1"/>
                </a:solidFill>
                <a:effectLst/>
                <a:latin typeface="Consolas" panose="020B0609020204030204" pitchFamily="49" charset="0"/>
              </a:rPr>
              <a:t>model.add</a:t>
            </a:r>
            <a:r>
              <a:rPr lang="en-IN" sz="1600" b="0" dirty="0">
                <a:solidFill>
                  <a:schemeClr val="tx1"/>
                </a:solidFill>
                <a:effectLst/>
                <a:latin typeface="Consolas" panose="020B0609020204030204" pitchFamily="49" charset="0"/>
              </a:rPr>
              <a:t>(Conv2D(64, (3, 3)))</a:t>
            </a:r>
          </a:p>
          <a:p>
            <a:pPr>
              <a:lnSpc>
                <a:spcPts val="1425"/>
              </a:lnSpc>
            </a:pPr>
            <a:r>
              <a:rPr lang="en-IN" sz="1600" b="0" dirty="0" err="1">
                <a:solidFill>
                  <a:schemeClr val="tx1"/>
                </a:solidFill>
                <a:effectLst/>
                <a:latin typeface="Consolas" panose="020B0609020204030204" pitchFamily="49" charset="0"/>
              </a:rPr>
              <a:t>model.add</a:t>
            </a:r>
            <a:r>
              <a:rPr lang="en-IN" sz="1600" b="0" dirty="0">
                <a:solidFill>
                  <a:schemeClr val="tx1"/>
                </a:solidFill>
                <a:effectLst/>
                <a:latin typeface="Consolas" panose="020B0609020204030204" pitchFamily="49" charset="0"/>
              </a:rPr>
              <a:t>(Activation('</a:t>
            </a:r>
            <a:r>
              <a:rPr lang="en-IN" sz="1600" b="0" dirty="0" err="1">
                <a:solidFill>
                  <a:schemeClr val="tx1"/>
                </a:solidFill>
                <a:effectLst/>
                <a:latin typeface="Consolas" panose="020B0609020204030204" pitchFamily="49" charset="0"/>
              </a:rPr>
              <a:t>relu</a:t>
            </a:r>
            <a:r>
              <a:rPr lang="en-IN" sz="1600" b="0" dirty="0">
                <a:solidFill>
                  <a:schemeClr val="tx1"/>
                </a:solidFill>
                <a:effectLst/>
                <a:latin typeface="Consolas" panose="020B0609020204030204" pitchFamily="49" charset="0"/>
              </a:rPr>
              <a:t>'))</a:t>
            </a:r>
          </a:p>
          <a:p>
            <a:pPr>
              <a:lnSpc>
                <a:spcPts val="1425"/>
              </a:lnSpc>
            </a:pPr>
            <a:r>
              <a:rPr lang="en-IN" sz="1600" b="0" dirty="0" err="1">
                <a:solidFill>
                  <a:schemeClr val="tx1"/>
                </a:solidFill>
                <a:effectLst/>
                <a:latin typeface="Consolas" panose="020B0609020204030204" pitchFamily="49" charset="0"/>
              </a:rPr>
              <a:t>model.add</a:t>
            </a:r>
            <a:r>
              <a:rPr lang="en-IN" sz="1600" b="0" dirty="0">
                <a:solidFill>
                  <a:schemeClr val="tx1"/>
                </a:solidFill>
                <a:effectLst/>
                <a:latin typeface="Consolas" panose="020B0609020204030204" pitchFamily="49" charset="0"/>
              </a:rPr>
              <a:t>(MaxPooling2D())</a:t>
            </a:r>
          </a:p>
          <a:p>
            <a:pPr>
              <a:lnSpc>
                <a:spcPts val="1425"/>
              </a:lnSpc>
            </a:pPr>
            <a:br>
              <a:rPr lang="en-IN" sz="1600" b="0" dirty="0">
                <a:solidFill>
                  <a:schemeClr val="tx1"/>
                </a:solidFill>
                <a:effectLst/>
                <a:latin typeface="Consolas" panose="020B0609020204030204" pitchFamily="49" charset="0"/>
              </a:rPr>
            </a:br>
            <a:r>
              <a:rPr lang="en-IN" sz="1600" b="0" dirty="0" err="1">
                <a:solidFill>
                  <a:schemeClr val="tx1"/>
                </a:solidFill>
                <a:effectLst/>
                <a:latin typeface="Consolas" panose="020B0609020204030204" pitchFamily="49" charset="0"/>
              </a:rPr>
              <a:t>model.add</a:t>
            </a:r>
            <a:r>
              <a:rPr lang="en-IN" sz="1600" b="0" dirty="0">
                <a:solidFill>
                  <a:schemeClr val="tx1"/>
                </a:solidFill>
                <a:effectLst/>
                <a:latin typeface="Consolas" panose="020B0609020204030204" pitchFamily="49" charset="0"/>
              </a:rPr>
              <a:t>(Conv2D(128, (3, 3)))</a:t>
            </a:r>
          </a:p>
          <a:p>
            <a:pPr>
              <a:lnSpc>
                <a:spcPts val="1425"/>
              </a:lnSpc>
            </a:pPr>
            <a:r>
              <a:rPr lang="en-IN" sz="1600" b="0" dirty="0" err="1">
                <a:solidFill>
                  <a:schemeClr val="tx1"/>
                </a:solidFill>
                <a:effectLst/>
                <a:latin typeface="Consolas" panose="020B0609020204030204" pitchFamily="49" charset="0"/>
              </a:rPr>
              <a:t>model.add</a:t>
            </a:r>
            <a:r>
              <a:rPr lang="en-IN" sz="1600" b="0" dirty="0">
                <a:solidFill>
                  <a:schemeClr val="tx1"/>
                </a:solidFill>
                <a:effectLst/>
                <a:latin typeface="Consolas" panose="020B0609020204030204" pitchFamily="49" charset="0"/>
              </a:rPr>
              <a:t>(Activation('</a:t>
            </a:r>
            <a:r>
              <a:rPr lang="en-IN" sz="1600" b="0" dirty="0" err="1">
                <a:solidFill>
                  <a:schemeClr val="tx1"/>
                </a:solidFill>
                <a:effectLst/>
                <a:latin typeface="Consolas" panose="020B0609020204030204" pitchFamily="49" charset="0"/>
              </a:rPr>
              <a:t>relu</a:t>
            </a:r>
            <a:r>
              <a:rPr lang="en-IN" sz="1600" b="0" dirty="0">
                <a:solidFill>
                  <a:schemeClr val="tx1"/>
                </a:solidFill>
                <a:effectLst/>
                <a:latin typeface="Consolas" panose="020B0609020204030204" pitchFamily="49" charset="0"/>
              </a:rPr>
              <a:t>'))</a:t>
            </a:r>
          </a:p>
          <a:p>
            <a:pPr>
              <a:lnSpc>
                <a:spcPts val="1425"/>
              </a:lnSpc>
            </a:pPr>
            <a:r>
              <a:rPr lang="en-IN" sz="1600" b="0" dirty="0" err="1">
                <a:solidFill>
                  <a:schemeClr val="tx1"/>
                </a:solidFill>
                <a:effectLst/>
                <a:latin typeface="Consolas" panose="020B0609020204030204" pitchFamily="49" charset="0"/>
              </a:rPr>
              <a:t>model.add</a:t>
            </a:r>
            <a:r>
              <a:rPr lang="en-IN" sz="1600" b="0" dirty="0">
                <a:solidFill>
                  <a:schemeClr val="tx1"/>
                </a:solidFill>
                <a:effectLst/>
                <a:latin typeface="Consolas" panose="020B0609020204030204" pitchFamily="49" charset="0"/>
              </a:rPr>
              <a:t>(MaxPooling2D())</a:t>
            </a:r>
          </a:p>
          <a:p>
            <a:pPr>
              <a:lnSpc>
                <a:spcPts val="1425"/>
              </a:lnSpc>
            </a:pPr>
            <a:br>
              <a:rPr lang="en-IN" sz="1600" b="0" dirty="0">
                <a:solidFill>
                  <a:schemeClr val="tx1"/>
                </a:solidFill>
                <a:effectLst/>
                <a:latin typeface="Consolas" panose="020B0609020204030204" pitchFamily="49" charset="0"/>
              </a:rPr>
            </a:br>
            <a:r>
              <a:rPr lang="en-IN" sz="1600" b="0" dirty="0" err="1">
                <a:solidFill>
                  <a:schemeClr val="tx1"/>
                </a:solidFill>
                <a:effectLst/>
                <a:latin typeface="Consolas" panose="020B0609020204030204" pitchFamily="49" charset="0"/>
              </a:rPr>
              <a:t>model.add</a:t>
            </a:r>
            <a:r>
              <a:rPr lang="en-IN" sz="1600" b="0" dirty="0">
                <a:solidFill>
                  <a:schemeClr val="tx1"/>
                </a:solidFill>
                <a:effectLst/>
                <a:latin typeface="Consolas" panose="020B0609020204030204" pitchFamily="49" charset="0"/>
              </a:rPr>
              <a:t>(Flatten())</a:t>
            </a:r>
          </a:p>
          <a:p>
            <a:pPr>
              <a:lnSpc>
                <a:spcPts val="1600"/>
              </a:lnSpc>
            </a:pPr>
            <a:br>
              <a:rPr lang="en-IN" sz="1600" b="0" dirty="0">
                <a:solidFill>
                  <a:schemeClr val="tx1"/>
                </a:solidFill>
                <a:effectLst/>
                <a:latin typeface="Consolas" panose="020B0609020204030204" pitchFamily="49" charset="0"/>
              </a:rPr>
            </a:br>
            <a:r>
              <a:rPr lang="en-IN" sz="1600" b="0" dirty="0" err="1">
                <a:solidFill>
                  <a:schemeClr val="tx1"/>
                </a:solidFill>
                <a:effectLst/>
                <a:latin typeface="Consolas" panose="020B0609020204030204" pitchFamily="49" charset="0"/>
              </a:rPr>
              <a:t>model.add</a:t>
            </a:r>
            <a:r>
              <a:rPr lang="en-IN" sz="1600" b="0" dirty="0">
                <a:solidFill>
                  <a:schemeClr val="tx1"/>
                </a:solidFill>
                <a:effectLst/>
                <a:latin typeface="Consolas" panose="020B0609020204030204" pitchFamily="49" charset="0"/>
              </a:rPr>
              <a:t>(Dense(256))</a:t>
            </a:r>
          </a:p>
          <a:p>
            <a:pPr>
              <a:lnSpc>
                <a:spcPts val="1425"/>
              </a:lnSpc>
            </a:pPr>
            <a:r>
              <a:rPr lang="en-IN" sz="1600" b="0" dirty="0" err="1">
                <a:solidFill>
                  <a:schemeClr val="tx1"/>
                </a:solidFill>
                <a:effectLst/>
                <a:latin typeface="Consolas" panose="020B0609020204030204" pitchFamily="49" charset="0"/>
              </a:rPr>
              <a:t>model.add</a:t>
            </a:r>
            <a:r>
              <a:rPr lang="en-IN" sz="1600" b="0" dirty="0">
                <a:solidFill>
                  <a:schemeClr val="tx1"/>
                </a:solidFill>
                <a:effectLst/>
                <a:latin typeface="Consolas" panose="020B0609020204030204" pitchFamily="49" charset="0"/>
              </a:rPr>
              <a:t>(Activation('</a:t>
            </a:r>
            <a:r>
              <a:rPr lang="en-IN" sz="1600" b="0" dirty="0" err="1">
                <a:solidFill>
                  <a:schemeClr val="tx1"/>
                </a:solidFill>
                <a:effectLst/>
                <a:latin typeface="Consolas" panose="020B0609020204030204" pitchFamily="49" charset="0"/>
              </a:rPr>
              <a:t>relu</a:t>
            </a:r>
            <a:r>
              <a:rPr lang="en-IN" sz="1600" b="0" dirty="0">
                <a:solidFill>
                  <a:schemeClr val="tx1"/>
                </a:solidFill>
                <a:effectLst/>
                <a:latin typeface="Consolas" panose="020B0609020204030204" pitchFamily="49" charset="0"/>
              </a:rPr>
              <a:t>'))</a:t>
            </a:r>
          </a:p>
          <a:p>
            <a:pPr>
              <a:lnSpc>
                <a:spcPts val="1425"/>
              </a:lnSpc>
            </a:pPr>
            <a:r>
              <a:rPr lang="en-IN" sz="1600" b="0" dirty="0" err="1">
                <a:solidFill>
                  <a:schemeClr val="tx1"/>
                </a:solidFill>
                <a:effectLst/>
                <a:latin typeface="Consolas" panose="020B0609020204030204" pitchFamily="49" charset="0"/>
              </a:rPr>
              <a:t>model.add</a:t>
            </a:r>
            <a:r>
              <a:rPr lang="en-IN" sz="1600" b="0" dirty="0">
                <a:solidFill>
                  <a:schemeClr val="tx1"/>
                </a:solidFill>
                <a:effectLst/>
                <a:latin typeface="Consolas" panose="020B0609020204030204" pitchFamily="49" charset="0"/>
              </a:rPr>
              <a:t>(Dropout(0.5))</a:t>
            </a:r>
          </a:p>
          <a:p>
            <a:pPr>
              <a:lnSpc>
                <a:spcPts val="1425"/>
              </a:lnSpc>
            </a:pPr>
            <a:r>
              <a:rPr lang="en-IN" sz="1600" b="0" dirty="0" err="1">
                <a:solidFill>
                  <a:schemeClr val="tx1"/>
                </a:solidFill>
                <a:effectLst/>
                <a:latin typeface="Consolas" panose="020B0609020204030204" pitchFamily="49" charset="0"/>
              </a:rPr>
              <a:t>model.add</a:t>
            </a:r>
            <a:r>
              <a:rPr lang="en-IN" sz="1600" b="0" dirty="0">
                <a:solidFill>
                  <a:schemeClr val="tx1"/>
                </a:solidFill>
                <a:effectLst/>
                <a:latin typeface="Consolas" panose="020B0609020204030204" pitchFamily="49" charset="0"/>
              </a:rPr>
              <a:t>(Dense(64))</a:t>
            </a:r>
          </a:p>
          <a:p>
            <a:pPr>
              <a:lnSpc>
                <a:spcPts val="1425"/>
              </a:lnSpc>
            </a:pPr>
            <a:r>
              <a:rPr lang="en-IN" sz="1600" b="0" dirty="0" err="1">
                <a:solidFill>
                  <a:schemeClr val="tx1"/>
                </a:solidFill>
                <a:effectLst/>
                <a:latin typeface="Consolas" panose="020B0609020204030204" pitchFamily="49" charset="0"/>
              </a:rPr>
              <a:t>model.add</a:t>
            </a:r>
            <a:r>
              <a:rPr lang="en-IN" sz="1600" b="0" dirty="0">
                <a:solidFill>
                  <a:schemeClr val="tx1"/>
                </a:solidFill>
                <a:effectLst/>
                <a:latin typeface="Consolas" panose="020B0609020204030204" pitchFamily="49" charset="0"/>
              </a:rPr>
              <a:t>(Activation('</a:t>
            </a:r>
            <a:r>
              <a:rPr lang="en-IN" sz="1600" b="0" dirty="0" err="1">
                <a:solidFill>
                  <a:schemeClr val="tx1"/>
                </a:solidFill>
                <a:effectLst/>
                <a:latin typeface="Consolas" panose="020B0609020204030204" pitchFamily="49" charset="0"/>
              </a:rPr>
              <a:t>relu</a:t>
            </a:r>
            <a:r>
              <a:rPr lang="en-IN" sz="1600" b="0" dirty="0">
                <a:solidFill>
                  <a:schemeClr val="tx1"/>
                </a:solidFill>
                <a:effectLst/>
                <a:latin typeface="Consolas" panose="020B0609020204030204" pitchFamily="49" charset="0"/>
              </a:rPr>
              <a:t>'))</a:t>
            </a:r>
          </a:p>
          <a:p>
            <a:pPr>
              <a:lnSpc>
                <a:spcPts val="1425"/>
              </a:lnSpc>
            </a:pPr>
            <a:r>
              <a:rPr lang="en-IN" sz="1600" b="0" dirty="0" err="1">
                <a:solidFill>
                  <a:schemeClr val="tx1"/>
                </a:solidFill>
                <a:effectLst/>
                <a:latin typeface="Consolas" panose="020B0609020204030204" pitchFamily="49" charset="0"/>
              </a:rPr>
              <a:t>model.add</a:t>
            </a:r>
            <a:r>
              <a:rPr lang="en-IN" sz="1600" b="0" dirty="0">
                <a:solidFill>
                  <a:schemeClr val="tx1"/>
                </a:solidFill>
                <a:effectLst/>
                <a:latin typeface="Consolas" panose="020B0609020204030204" pitchFamily="49" charset="0"/>
              </a:rPr>
              <a:t>(Dropout(0.5))</a:t>
            </a:r>
          </a:p>
          <a:p>
            <a:pPr>
              <a:lnSpc>
                <a:spcPts val="1425"/>
              </a:lnSpc>
            </a:pPr>
            <a:br>
              <a:rPr lang="en-IN" sz="1600" b="0" dirty="0">
                <a:solidFill>
                  <a:schemeClr val="tx1"/>
                </a:solidFill>
                <a:effectLst/>
                <a:latin typeface="Consolas" panose="020B0609020204030204" pitchFamily="49" charset="0"/>
              </a:rPr>
            </a:br>
            <a:r>
              <a:rPr lang="en-IN" sz="1600" b="0" dirty="0" err="1">
                <a:solidFill>
                  <a:schemeClr val="tx1"/>
                </a:solidFill>
                <a:effectLst/>
                <a:latin typeface="Consolas" panose="020B0609020204030204" pitchFamily="49" charset="0"/>
              </a:rPr>
              <a:t>model.add</a:t>
            </a:r>
            <a:r>
              <a:rPr lang="en-IN" sz="1600" b="0" dirty="0">
                <a:solidFill>
                  <a:schemeClr val="tx1"/>
                </a:solidFill>
                <a:effectLst/>
                <a:latin typeface="Consolas" panose="020B0609020204030204" pitchFamily="49" charset="0"/>
              </a:rPr>
              <a:t>(Dense(2))</a:t>
            </a:r>
          </a:p>
          <a:p>
            <a:pPr>
              <a:lnSpc>
                <a:spcPts val="1425"/>
              </a:lnSpc>
            </a:pPr>
            <a:r>
              <a:rPr lang="en-IN" sz="1600" b="0" dirty="0" err="1">
                <a:solidFill>
                  <a:schemeClr val="tx1"/>
                </a:solidFill>
                <a:effectLst/>
                <a:latin typeface="Consolas" panose="020B0609020204030204" pitchFamily="49" charset="0"/>
              </a:rPr>
              <a:t>model.add</a:t>
            </a:r>
            <a:r>
              <a:rPr lang="en-IN" sz="1600" b="0" dirty="0">
                <a:solidFill>
                  <a:schemeClr val="tx1"/>
                </a:solidFill>
                <a:effectLst/>
                <a:latin typeface="Consolas" panose="020B0609020204030204" pitchFamily="49" charset="0"/>
              </a:rPr>
              <a:t>(Activation('sigmoid'))</a:t>
            </a:r>
          </a:p>
          <a:p>
            <a:pPr>
              <a:lnSpc>
                <a:spcPts val="1425"/>
              </a:lnSpc>
            </a:pPr>
            <a:br>
              <a:rPr lang="en-IN" sz="1600" b="0" dirty="0">
                <a:solidFill>
                  <a:schemeClr val="tx1"/>
                </a:solidFill>
                <a:effectLst/>
                <a:latin typeface="Consolas" panose="020B0609020204030204" pitchFamily="49" charset="0"/>
              </a:rPr>
            </a:br>
            <a:r>
              <a:rPr lang="en-IN" sz="1600" b="0" dirty="0" err="1">
                <a:solidFill>
                  <a:schemeClr val="tx1"/>
                </a:solidFill>
                <a:effectLst/>
                <a:latin typeface="Consolas" panose="020B0609020204030204" pitchFamily="49" charset="0"/>
              </a:rPr>
              <a:t>model.compile</a:t>
            </a:r>
            <a:r>
              <a:rPr lang="en-IN" sz="1600" b="0" dirty="0">
                <a:solidFill>
                  <a:schemeClr val="tx1"/>
                </a:solidFill>
                <a:effectLst/>
                <a:latin typeface="Consolas" panose="020B0609020204030204" pitchFamily="49" charset="0"/>
              </a:rPr>
              <a:t>(loss = "</a:t>
            </a:r>
            <a:r>
              <a:rPr lang="en-IN" sz="1600" b="0" dirty="0" err="1">
                <a:solidFill>
                  <a:schemeClr val="tx1"/>
                </a:solidFill>
                <a:effectLst/>
                <a:latin typeface="Consolas" panose="020B0609020204030204" pitchFamily="49" charset="0"/>
              </a:rPr>
              <a:t>binary_crossentropy</a:t>
            </a:r>
            <a:r>
              <a:rPr lang="en-IN" sz="1600" b="0" dirty="0">
                <a:solidFill>
                  <a:schemeClr val="tx1"/>
                </a:solidFill>
                <a:effectLst/>
                <a:latin typeface="Consolas" panose="020B0609020204030204" pitchFamily="49" charset="0"/>
              </a:rPr>
              <a:t>",</a:t>
            </a:r>
          </a:p>
          <a:p>
            <a:pPr>
              <a:lnSpc>
                <a:spcPts val="1425"/>
              </a:lnSpc>
            </a:pPr>
            <a:r>
              <a:rPr lang="en-IN" sz="1600" b="0" dirty="0">
                <a:solidFill>
                  <a:schemeClr val="tx1"/>
                </a:solidFill>
                <a:effectLst/>
                <a:latin typeface="Consolas" panose="020B0609020204030204" pitchFamily="49" charset="0"/>
              </a:rPr>
              <a:t>              optimizer = "</a:t>
            </a:r>
            <a:r>
              <a:rPr lang="en-IN" sz="1600" b="0" dirty="0" err="1">
                <a:solidFill>
                  <a:schemeClr val="tx1"/>
                </a:solidFill>
                <a:effectLst/>
                <a:latin typeface="Consolas" panose="020B0609020204030204" pitchFamily="49" charset="0"/>
              </a:rPr>
              <a:t>adam</a:t>
            </a:r>
            <a:r>
              <a:rPr lang="en-IN" sz="1600" b="0" dirty="0">
                <a:solidFill>
                  <a:schemeClr val="tx1"/>
                </a:solidFill>
                <a:effectLst/>
                <a:latin typeface="Consolas" panose="020B0609020204030204" pitchFamily="49" charset="0"/>
              </a:rPr>
              <a:t>",</a:t>
            </a:r>
          </a:p>
          <a:p>
            <a:pPr>
              <a:lnSpc>
                <a:spcPts val="1425"/>
              </a:lnSpc>
            </a:pPr>
            <a:r>
              <a:rPr lang="en-IN" sz="1600" b="0" dirty="0">
                <a:solidFill>
                  <a:schemeClr val="tx1"/>
                </a:solidFill>
                <a:effectLst/>
                <a:latin typeface="Consolas" panose="020B0609020204030204" pitchFamily="49" charset="0"/>
              </a:rPr>
              <a:t>              metrics = ["accuracy"])</a:t>
            </a:r>
          </a:p>
          <a:p>
            <a:pPr>
              <a:lnSpc>
                <a:spcPts val="1425"/>
              </a:lnSpc>
            </a:pPr>
            <a:r>
              <a:rPr lang="en-IN" sz="1600" b="0" dirty="0" err="1">
                <a:solidFill>
                  <a:schemeClr val="tx1"/>
                </a:solidFill>
                <a:effectLst/>
                <a:latin typeface="Consolas" panose="020B0609020204030204" pitchFamily="49" charset="0"/>
              </a:rPr>
              <a:t>batch_size</a:t>
            </a:r>
            <a:r>
              <a:rPr lang="en-IN" sz="1600" b="0" dirty="0">
                <a:solidFill>
                  <a:schemeClr val="tx1"/>
                </a:solidFill>
                <a:effectLst/>
                <a:latin typeface="Consolas" panose="020B0609020204030204" pitchFamily="49" charset="0"/>
              </a:rPr>
              <a:t> = 64</a:t>
            </a:r>
          </a:p>
          <a:p>
            <a:pPr>
              <a:lnSpc>
                <a:spcPts val="1425"/>
              </a:lnSpc>
            </a:pPr>
            <a:br>
              <a:rPr lang="en-IN" sz="1600" b="0" dirty="0">
                <a:solidFill>
                  <a:schemeClr val="tx1"/>
                </a:solidFill>
                <a:effectLst/>
                <a:latin typeface="Consolas" panose="020B0609020204030204" pitchFamily="49" charset="0"/>
              </a:rPr>
            </a:br>
            <a:r>
              <a:rPr lang="en-IN" sz="1600" b="0" dirty="0" err="1">
                <a:solidFill>
                  <a:schemeClr val="tx1"/>
                </a:solidFill>
                <a:effectLst/>
                <a:latin typeface="Consolas" panose="020B0609020204030204" pitchFamily="49" charset="0"/>
              </a:rPr>
              <a:t>model.summary</a:t>
            </a:r>
            <a:r>
              <a:rPr lang="en-IN" sz="1600" b="0" dirty="0">
                <a:solidFill>
                  <a:schemeClr val="tx1"/>
                </a:solidFill>
                <a:effectLst/>
                <a:latin typeface="Consolas" panose="020B0609020204030204" pitchFamily="49" charset="0"/>
              </a:rPr>
              <a:t>()</a:t>
            </a:r>
          </a:p>
          <a:p>
            <a:pPr>
              <a:lnSpc>
                <a:spcPts val="1425"/>
              </a:lnSpc>
            </a:pPr>
            <a:br>
              <a:rPr lang="en-IN" sz="1600" b="0" dirty="0">
                <a:solidFill>
                  <a:schemeClr val="tx1"/>
                </a:solidFill>
                <a:effectLst/>
                <a:latin typeface="Consolas" panose="020B0609020204030204" pitchFamily="49" charset="0"/>
              </a:rPr>
            </a:br>
            <a:endParaRPr lang="en-IN" sz="1600" b="0" dirty="0">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160854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AB549F-2E0B-2CA6-F855-00B2ACD8C48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D3F9AA6-A801-6BBA-4D6A-40B54FDF6D3A}"/>
              </a:ext>
            </a:extLst>
          </p:cNvPr>
          <p:cNvSpPr txBox="1"/>
          <p:nvPr/>
        </p:nvSpPr>
        <p:spPr>
          <a:xfrm>
            <a:off x="386321" y="810415"/>
            <a:ext cx="9118921" cy="64545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1600"/>
              </a:lnSpc>
            </a:pPr>
            <a:br>
              <a:rPr lang="en-IN" sz="1600" b="0" dirty="0">
                <a:solidFill>
                  <a:schemeClr val="tx1"/>
                </a:solidFill>
                <a:effectLst/>
                <a:latin typeface="Consolas" panose="020B0609020204030204" pitchFamily="49" charset="0"/>
              </a:rPr>
            </a:br>
            <a:r>
              <a:rPr lang="en-IN" sz="1600" b="0" dirty="0" err="1">
                <a:solidFill>
                  <a:schemeClr val="tx1"/>
                </a:solidFill>
                <a:effectLst/>
                <a:latin typeface="Consolas" panose="020B0609020204030204" pitchFamily="49" charset="0"/>
              </a:rPr>
              <a:t>train_datagen</a:t>
            </a:r>
            <a:r>
              <a:rPr lang="en-IN" sz="1600" b="0" dirty="0">
                <a:solidFill>
                  <a:schemeClr val="tx1"/>
                </a:solidFill>
                <a:effectLst/>
                <a:latin typeface="Consolas" panose="020B0609020204030204" pitchFamily="49" charset="0"/>
              </a:rPr>
              <a:t> = </a:t>
            </a:r>
            <a:r>
              <a:rPr lang="en-IN" sz="1600" b="0" dirty="0" err="1">
                <a:solidFill>
                  <a:schemeClr val="tx1"/>
                </a:solidFill>
                <a:effectLst/>
                <a:latin typeface="Consolas" panose="020B0609020204030204" pitchFamily="49" charset="0"/>
              </a:rPr>
              <a:t>ImageDataGenerator</a:t>
            </a:r>
            <a:r>
              <a:rPr lang="en-IN" sz="1600" b="0" dirty="0">
                <a:solidFill>
                  <a:schemeClr val="tx1"/>
                </a:solidFill>
                <a:effectLst/>
                <a:latin typeface="Consolas" panose="020B0609020204030204" pitchFamily="49" charset="0"/>
              </a:rPr>
              <a:t>(rescale = 1./255)</a:t>
            </a:r>
          </a:p>
          <a:p>
            <a:pPr>
              <a:lnSpc>
                <a:spcPts val="1600"/>
              </a:lnSpc>
            </a:pPr>
            <a:br>
              <a:rPr lang="en-IN" sz="1600" b="0" dirty="0">
                <a:solidFill>
                  <a:schemeClr val="tx1"/>
                </a:solidFill>
                <a:effectLst/>
                <a:latin typeface="Consolas" panose="020B0609020204030204" pitchFamily="49" charset="0"/>
              </a:rPr>
            </a:br>
            <a:r>
              <a:rPr lang="en-IN" sz="1600" b="0" dirty="0" err="1">
                <a:solidFill>
                  <a:schemeClr val="tx1"/>
                </a:solidFill>
                <a:effectLst/>
                <a:latin typeface="Consolas" panose="020B0609020204030204" pitchFamily="49" charset="0"/>
              </a:rPr>
              <a:t>test_datagen</a:t>
            </a:r>
            <a:r>
              <a:rPr lang="en-IN" sz="1600" b="0" dirty="0">
                <a:solidFill>
                  <a:schemeClr val="tx1"/>
                </a:solidFill>
                <a:effectLst/>
                <a:latin typeface="Consolas" panose="020B0609020204030204" pitchFamily="49" charset="0"/>
              </a:rPr>
              <a:t> = </a:t>
            </a:r>
            <a:r>
              <a:rPr lang="en-IN" sz="1600" b="0" dirty="0" err="1">
                <a:solidFill>
                  <a:schemeClr val="tx1"/>
                </a:solidFill>
                <a:effectLst/>
                <a:latin typeface="Consolas" panose="020B0609020204030204" pitchFamily="49" charset="0"/>
              </a:rPr>
              <a:t>ImageDataGenerator</a:t>
            </a:r>
            <a:r>
              <a:rPr lang="en-IN" sz="1600" b="0" dirty="0">
                <a:solidFill>
                  <a:schemeClr val="tx1"/>
                </a:solidFill>
                <a:effectLst/>
                <a:latin typeface="Consolas" panose="020B0609020204030204" pitchFamily="49" charset="0"/>
              </a:rPr>
              <a:t>(rescale=1./255)</a:t>
            </a:r>
          </a:p>
          <a:p>
            <a:pPr>
              <a:lnSpc>
                <a:spcPts val="1600"/>
              </a:lnSpc>
            </a:pPr>
            <a:br>
              <a:rPr lang="en-IN" sz="1600" b="0" dirty="0">
                <a:solidFill>
                  <a:schemeClr val="tx1"/>
                </a:solidFill>
                <a:effectLst/>
                <a:latin typeface="Consolas" panose="020B0609020204030204" pitchFamily="49" charset="0"/>
              </a:rPr>
            </a:br>
            <a:r>
              <a:rPr lang="en-IN" sz="1600" b="0" dirty="0" err="1">
                <a:solidFill>
                  <a:schemeClr val="tx1"/>
                </a:solidFill>
                <a:effectLst/>
                <a:latin typeface="Consolas" panose="020B0609020204030204" pitchFamily="49" charset="0"/>
              </a:rPr>
              <a:t>train_generator</a:t>
            </a:r>
            <a:r>
              <a:rPr lang="en-IN" sz="1600" b="0" dirty="0">
                <a:solidFill>
                  <a:schemeClr val="tx1"/>
                </a:solidFill>
                <a:effectLst/>
                <a:latin typeface="Consolas" panose="020B0609020204030204" pitchFamily="49" charset="0"/>
              </a:rPr>
              <a:t> = </a:t>
            </a:r>
            <a:r>
              <a:rPr lang="en-IN" sz="1600" b="0" dirty="0" err="1">
                <a:solidFill>
                  <a:schemeClr val="tx1"/>
                </a:solidFill>
                <a:effectLst/>
                <a:latin typeface="Consolas" panose="020B0609020204030204" pitchFamily="49" charset="0"/>
              </a:rPr>
              <a:t>train_datagen.flow_from_directory</a:t>
            </a:r>
            <a:r>
              <a:rPr lang="en-IN" sz="1600" b="0" dirty="0">
                <a:solidFill>
                  <a:schemeClr val="tx1"/>
                </a:solidFill>
                <a:effectLst/>
                <a:latin typeface="Consolas" panose="020B0609020204030204" pitchFamily="49" charset="0"/>
              </a:rPr>
              <a:t>(</a:t>
            </a:r>
          </a:p>
          <a:p>
            <a:pPr>
              <a:lnSpc>
                <a:spcPts val="1600"/>
              </a:lnSpc>
            </a:pPr>
            <a:r>
              <a:rPr lang="en-IN" sz="1600" b="0" dirty="0">
                <a:solidFill>
                  <a:schemeClr val="tx1"/>
                </a:solidFill>
                <a:effectLst/>
                <a:latin typeface="Consolas" panose="020B0609020204030204" pitchFamily="49" charset="0"/>
              </a:rPr>
              <a:t>    </a:t>
            </a:r>
            <a:r>
              <a:rPr lang="en-IN" sz="1600" b="0" dirty="0" err="1">
                <a:solidFill>
                  <a:schemeClr val="tx1"/>
                </a:solidFill>
                <a:effectLst/>
                <a:latin typeface="Consolas" panose="020B0609020204030204" pitchFamily="49" charset="0"/>
              </a:rPr>
              <a:t>train_path</a:t>
            </a:r>
            <a:r>
              <a:rPr lang="en-IN" sz="1600" b="0" dirty="0">
                <a:solidFill>
                  <a:schemeClr val="tx1"/>
                </a:solidFill>
                <a:effectLst/>
                <a:latin typeface="Consolas" panose="020B0609020204030204" pitchFamily="49" charset="0"/>
              </a:rPr>
              <a:t>,</a:t>
            </a:r>
          </a:p>
          <a:p>
            <a:pPr>
              <a:lnSpc>
                <a:spcPts val="1600"/>
              </a:lnSpc>
            </a:pPr>
            <a:r>
              <a:rPr lang="en-IN" sz="1600" b="0" dirty="0">
                <a:solidFill>
                  <a:schemeClr val="tx1"/>
                </a:solidFill>
                <a:effectLst/>
                <a:latin typeface="Consolas" panose="020B0609020204030204" pitchFamily="49" charset="0"/>
              </a:rPr>
              <a:t>    </a:t>
            </a:r>
            <a:r>
              <a:rPr lang="en-IN" sz="1600" b="0" dirty="0" err="1">
                <a:solidFill>
                  <a:schemeClr val="tx1"/>
                </a:solidFill>
                <a:effectLst/>
                <a:latin typeface="Consolas" panose="020B0609020204030204" pitchFamily="49" charset="0"/>
              </a:rPr>
              <a:t>target_size</a:t>
            </a:r>
            <a:r>
              <a:rPr lang="en-IN" sz="1600" b="0" dirty="0">
                <a:solidFill>
                  <a:schemeClr val="tx1"/>
                </a:solidFill>
                <a:effectLst/>
                <a:latin typeface="Consolas" panose="020B0609020204030204" pitchFamily="49" charset="0"/>
              </a:rPr>
              <a:t> = (224, 224),</a:t>
            </a:r>
          </a:p>
          <a:p>
            <a:pPr>
              <a:lnSpc>
                <a:spcPts val="1600"/>
              </a:lnSpc>
            </a:pPr>
            <a:r>
              <a:rPr lang="en-IN" sz="1600" b="0" dirty="0">
                <a:solidFill>
                  <a:schemeClr val="tx1"/>
                </a:solidFill>
                <a:effectLst/>
                <a:latin typeface="Consolas" panose="020B0609020204030204" pitchFamily="49" charset="0"/>
              </a:rPr>
              <a:t>    </a:t>
            </a:r>
            <a:r>
              <a:rPr lang="en-IN" sz="1600" b="0" dirty="0" err="1">
                <a:solidFill>
                  <a:schemeClr val="tx1"/>
                </a:solidFill>
                <a:effectLst/>
                <a:latin typeface="Consolas" panose="020B0609020204030204" pitchFamily="49" charset="0"/>
              </a:rPr>
              <a:t>batch_size</a:t>
            </a:r>
            <a:r>
              <a:rPr lang="en-IN" sz="1600" b="0" dirty="0">
                <a:solidFill>
                  <a:schemeClr val="tx1"/>
                </a:solidFill>
                <a:effectLst/>
                <a:latin typeface="Consolas" panose="020B0609020204030204" pitchFamily="49" charset="0"/>
              </a:rPr>
              <a:t> = </a:t>
            </a:r>
            <a:r>
              <a:rPr lang="en-IN" sz="1600" b="0" dirty="0" err="1">
                <a:solidFill>
                  <a:schemeClr val="tx1"/>
                </a:solidFill>
                <a:effectLst/>
                <a:latin typeface="Consolas" panose="020B0609020204030204" pitchFamily="49" charset="0"/>
              </a:rPr>
              <a:t>batch_size</a:t>
            </a:r>
            <a:r>
              <a:rPr lang="en-IN" sz="1600" b="0" dirty="0">
                <a:solidFill>
                  <a:schemeClr val="tx1"/>
                </a:solidFill>
                <a:effectLst/>
                <a:latin typeface="Consolas" panose="020B0609020204030204" pitchFamily="49" charset="0"/>
              </a:rPr>
              <a:t>,</a:t>
            </a:r>
          </a:p>
          <a:p>
            <a:pPr>
              <a:lnSpc>
                <a:spcPts val="1600"/>
              </a:lnSpc>
            </a:pPr>
            <a:r>
              <a:rPr lang="en-IN" sz="1600" b="0" dirty="0">
                <a:solidFill>
                  <a:schemeClr val="tx1"/>
                </a:solidFill>
                <a:effectLst/>
                <a:latin typeface="Consolas" panose="020B0609020204030204" pitchFamily="49" charset="0"/>
              </a:rPr>
              <a:t>    </a:t>
            </a:r>
            <a:r>
              <a:rPr lang="en-IN" sz="1600" b="0" dirty="0" err="1">
                <a:solidFill>
                  <a:schemeClr val="tx1"/>
                </a:solidFill>
                <a:effectLst/>
                <a:latin typeface="Consolas" panose="020B0609020204030204" pitchFamily="49" charset="0"/>
              </a:rPr>
              <a:t>color_mode</a:t>
            </a:r>
            <a:r>
              <a:rPr lang="en-IN" sz="1600" b="0" dirty="0">
                <a:solidFill>
                  <a:schemeClr val="tx1"/>
                </a:solidFill>
                <a:effectLst/>
                <a:latin typeface="Consolas" panose="020B0609020204030204" pitchFamily="49" charset="0"/>
              </a:rPr>
              <a:t> = "</a:t>
            </a:r>
            <a:r>
              <a:rPr lang="en-IN" sz="1600" b="0" dirty="0" err="1">
                <a:solidFill>
                  <a:schemeClr val="tx1"/>
                </a:solidFill>
                <a:effectLst/>
                <a:latin typeface="Consolas" panose="020B0609020204030204" pitchFamily="49" charset="0"/>
              </a:rPr>
              <a:t>rgb</a:t>
            </a:r>
            <a:r>
              <a:rPr lang="en-IN" sz="1600" b="0" dirty="0">
                <a:solidFill>
                  <a:schemeClr val="tx1"/>
                </a:solidFill>
                <a:effectLst/>
                <a:latin typeface="Consolas" panose="020B0609020204030204" pitchFamily="49" charset="0"/>
              </a:rPr>
              <a:t>",</a:t>
            </a:r>
          </a:p>
          <a:p>
            <a:pPr>
              <a:lnSpc>
                <a:spcPts val="1600"/>
              </a:lnSpc>
            </a:pPr>
            <a:r>
              <a:rPr lang="en-IN" sz="1600" b="0" dirty="0">
                <a:solidFill>
                  <a:schemeClr val="tx1"/>
                </a:solidFill>
                <a:effectLst/>
                <a:latin typeface="Consolas" panose="020B0609020204030204" pitchFamily="49" charset="0"/>
              </a:rPr>
              <a:t>    </a:t>
            </a:r>
            <a:r>
              <a:rPr lang="en-IN" sz="1600" b="0" dirty="0" err="1">
                <a:solidFill>
                  <a:schemeClr val="tx1"/>
                </a:solidFill>
                <a:effectLst/>
                <a:latin typeface="Consolas" panose="020B0609020204030204" pitchFamily="49" charset="0"/>
              </a:rPr>
              <a:t>class_mode</a:t>
            </a:r>
            <a:r>
              <a:rPr lang="en-IN" sz="1600" b="0" dirty="0">
                <a:solidFill>
                  <a:schemeClr val="tx1"/>
                </a:solidFill>
                <a:effectLst/>
                <a:latin typeface="Consolas" panose="020B0609020204030204" pitchFamily="49" charset="0"/>
              </a:rPr>
              <a:t> = "categorical")</a:t>
            </a:r>
          </a:p>
          <a:p>
            <a:pPr>
              <a:lnSpc>
                <a:spcPts val="1600"/>
              </a:lnSpc>
            </a:pPr>
            <a:br>
              <a:rPr lang="en-IN" sz="1600" b="0" dirty="0">
                <a:solidFill>
                  <a:schemeClr val="tx1"/>
                </a:solidFill>
                <a:effectLst/>
                <a:latin typeface="Consolas" panose="020B0609020204030204" pitchFamily="49" charset="0"/>
              </a:rPr>
            </a:br>
            <a:r>
              <a:rPr lang="en-IN" sz="1600" b="0" dirty="0" err="1">
                <a:solidFill>
                  <a:schemeClr val="tx1"/>
                </a:solidFill>
                <a:effectLst/>
                <a:latin typeface="Consolas" panose="020B0609020204030204" pitchFamily="49" charset="0"/>
              </a:rPr>
              <a:t>test_generator</a:t>
            </a:r>
            <a:r>
              <a:rPr lang="en-IN" sz="1600" b="0" dirty="0">
                <a:solidFill>
                  <a:schemeClr val="tx1"/>
                </a:solidFill>
                <a:effectLst/>
                <a:latin typeface="Consolas" panose="020B0609020204030204" pitchFamily="49" charset="0"/>
              </a:rPr>
              <a:t> = </a:t>
            </a:r>
            <a:r>
              <a:rPr lang="en-IN" sz="1600" b="0" dirty="0" err="1">
                <a:solidFill>
                  <a:schemeClr val="tx1"/>
                </a:solidFill>
                <a:effectLst/>
                <a:latin typeface="Consolas" panose="020B0609020204030204" pitchFamily="49" charset="0"/>
              </a:rPr>
              <a:t>test_datagen.flow_from_directory</a:t>
            </a:r>
            <a:r>
              <a:rPr lang="en-IN" sz="1600" b="0" dirty="0">
                <a:solidFill>
                  <a:schemeClr val="tx1"/>
                </a:solidFill>
                <a:effectLst/>
                <a:latin typeface="Consolas" panose="020B0609020204030204" pitchFamily="49" charset="0"/>
              </a:rPr>
              <a:t>(</a:t>
            </a:r>
          </a:p>
          <a:p>
            <a:pPr>
              <a:lnSpc>
                <a:spcPts val="1600"/>
              </a:lnSpc>
            </a:pPr>
            <a:r>
              <a:rPr lang="en-IN" sz="1600" b="0" dirty="0">
                <a:solidFill>
                  <a:schemeClr val="tx1"/>
                </a:solidFill>
                <a:effectLst/>
                <a:latin typeface="Consolas" panose="020B0609020204030204" pitchFamily="49" charset="0"/>
              </a:rPr>
              <a:t>    </a:t>
            </a:r>
            <a:r>
              <a:rPr lang="en-IN" sz="1600" b="0" dirty="0" err="1">
                <a:solidFill>
                  <a:schemeClr val="tx1"/>
                </a:solidFill>
                <a:effectLst/>
                <a:latin typeface="Consolas" panose="020B0609020204030204" pitchFamily="49" charset="0"/>
              </a:rPr>
              <a:t>test_path</a:t>
            </a:r>
            <a:r>
              <a:rPr lang="en-IN" sz="1600" b="0" dirty="0">
                <a:solidFill>
                  <a:schemeClr val="tx1"/>
                </a:solidFill>
                <a:effectLst/>
                <a:latin typeface="Consolas" panose="020B0609020204030204" pitchFamily="49" charset="0"/>
              </a:rPr>
              <a:t>,</a:t>
            </a:r>
          </a:p>
          <a:p>
            <a:pPr>
              <a:lnSpc>
                <a:spcPts val="1600"/>
              </a:lnSpc>
            </a:pPr>
            <a:r>
              <a:rPr lang="en-IN" sz="1600" b="0" dirty="0">
                <a:solidFill>
                  <a:schemeClr val="tx1"/>
                </a:solidFill>
                <a:effectLst/>
                <a:latin typeface="Consolas" panose="020B0609020204030204" pitchFamily="49" charset="0"/>
              </a:rPr>
              <a:t>    </a:t>
            </a:r>
            <a:r>
              <a:rPr lang="en-IN" sz="1600" b="0" dirty="0" err="1">
                <a:solidFill>
                  <a:schemeClr val="tx1"/>
                </a:solidFill>
                <a:effectLst/>
                <a:latin typeface="Consolas" panose="020B0609020204030204" pitchFamily="49" charset="0"/>
              </a:rPr>
              <a:t>target_size</a:t>
            </a:r>
            <a:r>
              <a:rPr lang="en-IN" sz="1600" b="0" dirty="0">
                <a:solidFill>
                  <a:schemeClr val="tx1"/>
                </a:solidFill>
                <a:effectLst/>
                <a:latin typeface="Consolas" panose="020B0609020204030204" pitchFamily="49" charset="0"/>
              </a:rPr>
              <a:t> = (224, 224),</a:t>
            </a:r>
          </a:p>
          <a:p>
            <a:pPr>
              <a:lnSpc>
                <a:spcPts val="1600"/>
              </a:lnSpc>
            </a:pPr>
            <a:r>
              <a:rPr lang="en-IN" sz="1600" b="0" dirty="0">
                <a:solidFill>
                  <a:schemeClr val="tx1"/>
                </a:solidFill>
                <a:effectLst/>
                <a:latin typeface="Consolas" panose="020B0609020204030204" pitchFamily="49" charset="0"/>
              </a:rPr>
              <a:t>    </a:t>
            </a:r>
            <a:r>
              <a:rPr lang="en-IN" sz="1600" b="0" dirty="0" err="1">
                <a:solidFill>
                  <a:schemeClr val="tx1"/>
                </a:solidFill>
                <a:effectLst/>
                <a:latin typeface="Consolas" panose="020B0609020204030204" pitchFamily="49" charset="0"/>
              </a:rPr>
              <a:t>batch_size</a:t>
            </a:r>
            <a:r>
              <a:rPr lang="en-IN" sz="1600" b="0" dirty="0">
                <a:solidFill>
                  <a:schemeClr val="tx1"/>
                </a:solidFill>
                <a:effectLst/>
                <a:latin typeface="Consolas" panose="020B0609020204030204" pitchFamily="49" charset="0"/>
              </a:rPr>
              <a:t> = </a:t>
            </a:r>
            <a:r>
              <a:rPr lang="en-IN" sz="1600" b="0" dirty="0" err="1">
                <a:solidFill>
                  <a:schemeClr val="tx1"/>
                </a:solidFill>
                <a:effectLst/>
                <a:latin typeface="Consolas" panose="020B0609020204030204" pitchFamily="49" charset="0"/>
              </a:rPr>
              <a:t>batch_size</a:t>
            </a:r>
            <a:r>
              <a:rPr lang="en-IN" sz="1600" b="0" dirty="0">
                <a:solidFill>
                  <a:schemeClr val="tx1"/>
                </a:solidFill>
                <a:effectLst/>
                <a:latin typeface="Consolas" panose="020B0609020204030204" pitchFamily="49" charset="0"/>
              </a:rPr>
              <a:t>,</a:t>
            </a:r>
          </a:p>
          <a:p>
            <a:pPr>
              <a:lnSpc>
                <a:spcPts val="1600"/>
              </a:lnSpc>
            </a:pPr>
            <a:r>
              <a:rPr lang="en-IN" sz="1600" b="0" dirty="0">
                <a:solidFill>
                  <a:schemeClr val="tx1"/>
                </a:solidFill>
                <a:effectLst/>
                <a:latin typeface="Consolas" panose="020B0609020204030204" pitchFamily="49" charset="0"/>
              </a:rPr>
              <a:t>    </a:t>
            </a:r>
            <a:r>
              <a:rPr lang="en-IN" sz="1600" b="0" dirty="0" err="1">
                <a:solidFill>
                  <a:schemeClr val="tx1"/>
                </a:solidFill>
                <a:effectLst/>
                <a:latin typeface="Consolas" panose="020B0609020204030204" pitchFamily="49" charset="0"/>
              </a:rPr>
              <a:t>color_mode</a:t>
            </a:r>
            <a:r>
              <a:rPr lang="en-IN" sz="1600" b="0" dirty="0">
                <a:solidFill>
                  <a:schemeClr val="tx1"/>
                </a:solidFill>
                <a:effectLst/>
                <a:latin typeface="Consolas" panose="020B0609020204030204" pitchFamily="49" charset="0"/>
              </a:rPr>
              <a:t> = "</a:t>
            </a:r>
            <a:r>
              <a:rPr lang="en-IN" sz="1600" b="0" dirty="0" err="1">
                <a:solidFill>
                  <a:schemeClr val="tx1"/>
                </a:solidFill>
                <a:effectLst/>
                <a:latin typeface="Consolas" panose="020B0609020204030204" pitchFamily="49" charset="0"/>
              </a:rPr>
              <a:t>rgb</a:t>
            </a:r>
            <a:r>
              <a:rPr lang="en-IN" sz="1600" b="0" dirty="0">
                <a:solidFill>
                  <a:schemeClr val="tx1"/>
                </a:solidFill>
                <a:effectLst/>
                <a:latin typeface="Consolas" panose="020B0609020204030204" pitchFamily="49" charset="0"/>
              </a:rPr>
              <a:t>",</a:t>
            </a:r>
          </a:p>
          <a:p>
            <a:pPr>
              <a:lnSpc>
                <a:spcPts val="1600"/>
              </a:lnSpc>
            </a:pPr>
            <a:r>
              <a:rPr lang="en-IN" sz="1600" b="0" dirty="0">
                <a:solidFill>
                  <a:schemeClr val="tx1"/>
                </a:solidFill>
                <a:effectLst/>
                <a:latin typeface="Consolas" panose="020B0609020204030204" pitchFamily="49" charset="0"/>
              </a:rPr>
              <a:t>    </a:t>
            </a:r>
            <a:r>
              <a:rPr lang="en-IN" sz="1600" b="0" dirty="0" err="1">
                <a:solidFill>
                  <a:schemeClr val="tx1"/>
                </a:solidFill>
                <a:effectLst/>
                <a:latin typeface="Consolas" panose="020B0609020204030204" pitchFamily="49" charset="0"/>
              </a:rPr>
              <a:t>class_mode</a:t>
            </a:r>
            <a:r>
              <a:rPr lang="en-IN" sz="1600" b="0" dirty="0">
                <a:solidFill>
                  <a:schemeClr val="tx1"/>
                </a:solidFill>
                <a:effectLst/>
                <a:latin typeface="Consolas" panose="020B0609020204030204" pitchFamily="49" charset="0"/>
              </a:rPr>
              <a:t> = "categorical")</a:t>
            </a:r>
          </a:p>
          <a:p>
            <a:pPr>
              <a:lnSpc>
                <a:spcPts val="1600"/>
              </a:lnSpc>
            </a:pPr>
            <a:br>
              <a:rPr lang="en-IN" sz="1600" b="0" dirty="0">
                <a:solidFill>
                  <a:schemeClr val="tx1"/>
                </a:solidFill>
                <a:effectLst/>
                <a:latin typeface="Consolas" panose="020B0609020204030204" pitchFamily="49" charset="0"/>
              </a:rPr>
            </a:br>
            <a:r>
              <a:rPr lang="en-IN" sz="1600" b="0" dirty="0">
                <a:solidFill>
                  <a:schemeClr val="tx1"/>
                </a:solidFill>
                <a:effectLst/>
                <a:latin typeface="Consolas" panose="020B0609020204030204" pitchFamily="49" charset="0"/>
              </a:rPr>
              <a:t>hist = </a:t>
            </a:r>
            <a:r>
              <a:rPr lang="en-IN" sz="1600" b="0" dirty="0" err="1">
                <a:solidFill>
                  <a:schemeClr val="tx1"/>
                </a:solidFill>
                <a:effectLst/>
                <a:latin typeface="Consolas" panose="020B0609020204030204" pitchFamily="49" charset="0"/>
              </a:rPr>
              <a:t>model.fit</a:t>
            </a:r>
            <a:r>
              <a:rPr lang="en-IN" sz="1600" b="0" dirty="0">
                <a:solidFill>
                  <a:schemeClr val="tx1"/>
                </a:solidFill>
                <a:effectLst/>
                <a:latin typeface="Consolas" panose="020B0609020204030204" pitchFamily="49" charset="0"/>
              </a:rPr>
              <a:t>(</a:t>
            </a:r>
          </a:p>
          <a:p>
            <a:pPr>
              <a:lnSpc>
                <a:spcPts val="1600"/>
              </a:lnSpc>
            </a:pPr>
            <a:r>
              <a:rPr lang="en-IN" sz="1600" b="0" dirty="0">
                <a:solidFill>
                  <a:schemeClr val="tx1"/>
                </a:solidFill>
                <a:effectLst/>
                <a:latin typeface="Consolas" panose="020B0609020204030204" pitchFamily="49" charset="0"/>
              </a:rPr>
              <a:t>    </a:t>
            </a:r>
            <a:r>
              <a:rPr lang="en-IN" sz="1600" b="0" dirty="0" err="1">
                <a:solidFill>
                  <a:schemeClr val="tx1"/>
                </a:solidFill>
                <a:effectLst/>
                <a:latin typeface="Consolas" panose="020B0609020204030204" pitchFamily="49" charset="0"/>
              </a:rPr>
              <a:t>train_generator</a:t>
            </a:r>
            <a:r>
              <a:rPr lang="en-IN" sz="1600" b="0" dirty="0">
                <a:solidFill>
                  <a:schemeClr val="tx1"/>
                </a:solidFill>
                <a:effectLst/>
                <a:latin typeface="Consolas" panose="020B0609020204030204" pitchFamily="49" charset="0"/>
              </a:rPr>
              <a:t>,</a:t>
            </a:r>
          </a:p>
          <a:p>
            <a:pPr>
              <a:lnSpc>
                <a:spcPts val="1600"/>
              </a:lnSpc>
            </a:pPr>
            <a:r>
              <a:rPr lang="en-IN" sz="1600" b="0" dirty="0">
                <a:solidFill>
                  <a:schemeClr val="tx1"/>
                </a:solidFill>
                <a:effectLst/>
                <a:latin typeface="Consolas" panose="020B0609020204030204" pitchFamily="49" charset="0"/>
              </a:rPr>
              <a:t>    epochs=15,</a:t>
            </a:r>
          </a:p>
          <a:p>
            <a:pPr>
              <a:lnSpc>
                <a:spcPts val="1600"/>
              </a:lnSpc>
            </a:pPr>
            <a:r>
              <a:rPr lang="en-IN" sz="1600" b="0" dirty="0">
                <a:solidFill>
                  <a:schemeClr val="tx1"/>
                </a:solidFill>
                <a:effectLst/>
                <a:latin typeface="Consolas" panose="020B0609020204030204" pitchFamily="49" charset="0"/>
              </a:rPr>
              <a:t>    </a:t>
            </a:r>
            <a:r>
              <a:rPr lang="en-IN" sz="1600" b="0" dirty="0" err="1">
                <a:solidFill>
                  <a:schemeClr val="tx1"/>
                </a:solidFill>
                <a:effectLst/>
                <a:latin typeface="Consolas" panose="020B0609020204030204" pitchFamily="49" charset="0"/>
              </a:rPr>
              <a:t>validation_data</a:t>
            </a:r>
            <a:r>
              <a:rPr lang="en-IN" sz="1600" b="0" dirty="0">
                <a:solidFill>
                  <a:schemeClr val="tx1"/>
                </a:solidFill>
                <a:effectLst/>
                <a:latin typeface="Consolas" panose="020B0609020204030204" pitchFamily="49" charset="0"/>
              </a:rPr>
              <a:t>=</a:t>
            </a:r>
            <a:r>
              <a:rPr lang="en-IN" sz="1600" b="0" dirty="0" err="1">
                <a:solidFill>
                  <a:schemeClr val="tx1"/>
                </a:solidFill>
                <a:effectLst/>
                <a:latin typeface="Consolas" panose="020B0609020204030204" pitchFamily="49" charset="0"/>
              </a:rPr>
              <a:t>test_generator</a:t>
            </a:r>
            <a:r>
              <a:rPr lang="en-IN" sz="1600" b="0" dirty="0">
                <a:solidFill>
                  <a:schemeClr val="tx1"/>
                </a:solidFill>
                <a:effectLst/>
                <a:latin typeface="Consolas" panose="020B0609020204030204" pitchFamily="49" charset="0"/>
              </a:rPr>
              <a:t>)</a:t>
            </a:r>
          </a:p>
          <a:p>
            <a:pPr>
              <a:lnSpc>
                <a:spcPts val="1600"/>
              </a:lnSpc>
            </a:pPr>
            <a:br>
              <a:rPr lang="en-IN" sz="1600" b="0" dirty="0">
                <a:solidFill>
                  <a:schemeClr val="tx1"/>
                </a:solidFill>
                <a:effectLst/>
                <a:latin typeface="Consolas" panose="020B0609020204030204" pitchFamily="49" charset="0"/>
              </a:rPr>
            </a:br>
            <a:r>
              <a:rPr lang="en-IN" sz="1600" b="0" dirty="0" err="1">
                <a:solidFill>
                  <a:schemeClr val="tx1"/>
                </a:solidFill>
                <a:effectLst/>
                <a:latin typeface="Consolas" panose="020B0609020204030204" pitchFamily="49" charset="0"/>
              </a:rPr>
              <a:t>plt.figure</a:t>
            </a:r>
            <a:r>
              <a:rPr lang="en-IN" sz="1600" b="0" dirty="0">
                <a:solidFill>
                  <a:schemeClr val="tx1"/>
                </a:solidFill>
                <a:effectLst/>
                <a:latin typeface="Consolas" panose="020B0609020204030204" pitchFamily="49" charset="0"/>
              </a:rPr>
              <a:t>(</a:t>
            </a:r>
            <a:r>
              <a:rPr lang="en-IN" sz="1600" b="0" dirty="0" err="1">
                <a:solidFill>
                  <a:schemeClr val="tx1"/>
                </a:solidFill>
                <a:effectLst/>
                <a:latin typeface="Consolas" panose="020B0609020204030204" pitchFamily="49" charset="0"/>
              </a:rPr>
              <a:t>figsize</a:t>
            </a:r>
            <a:r>
              <a:rPr lang="en-IN" sz="1600" b="0" dirty="0">
                <a:solidFill>
                  <a:schemeClr val="tx1"/>
                </a:solidFill>
                <a:effectLst/>
                <a:latin typeface="Consolas" panose="020B0609020204030204" pitchFamily="49" charset="0"/>
              </a:rPr>
              <a:t>=(10,6))</a:t>
            </a:r>
          </a:p>
          <a:p>
            <a:pPr>
              <a:lnSpc>
                <a:spcPts val="1600"/>
              </a:lnSpc>
            </a:pPr>
            <a:r>
              <a:rPr lang="en-IN" sz="1600" b="0" dirty="0" err="1">
                <a:solidFill>
                  <a:schemeClr val="tx1"/>
                </a:solidFill>
                <a:effectLst/>
                <a:latin typeface="Consolas" panose="020B0609020204030204" pitchFamily="49" charset="0"/>
              </a:rPr>
              <a:t>plt.plot</a:t>
            </a:r>
            <a:r>
              <a:rPr lang="en-IN" sz="1600" b="0" dirty="0">
                <a:solidFill>
                  <a:schemeClr val="tx1"/>
                </a:solidFill>
                <a:effectLst/>
                <a:latin typeface="Consolas" panose="020B0609020204030204" pitchFamily="49" charset="0"/>
              </a:rPr>
              <a:t>(</a:t>
            </a:r>
            <a:r>
              <a:rPr lang="en-IN" sz="1600" b="0" dirty="0" err="1">
                <a:solidFill>
                  <a:schemeClr val="tx1"/>
                </a:solidFill>
                <a:effectLst/>
                <a:latin typeface="Consolas" panose="020B0609020204030204" pitchFamily="49" charset="0"/>
              </a:rPr>
              <a:t>hist.history</a:t>
            </a:r>
            <a:r>
              <a:rPr lang="en-IN" sz="1600" b="0" dirty="0">
                <a:solidFill>
                  <a:schemeClr val="tx1"/>
                </a:solidFill>
                <a:effectLst/>
                <a:latin typeface="Consolas" panose="020B0609020204030204" pitchFamily="49" charset="0"/>
              </a:rPr>
              <a:t>['accuracy'], label='Train Accuracy')</a:t>
            </a:r>
          </a:p>
          <a:p>
            <a:pPr>
              <a:lnSpc>
                <a:spcPts val="1600"/>
              </a:lnSpc>
            </a:pPr>
            <a:r>
              <a:rPr lang="en-IN" sz="1600" b="0" dirty="0" err="1">
                <a:solidFill>
                  <a:schemeClr val="tx1"/>
                </a:solidFill>
                <a:effectLst/>
                <a:latin typeface="Consolas" panose="020B0609020204030204" pitchFamily="49" charset="0"/>
              </a:rPr>
              <a:t>plt.plot</a:t>
            </a:r>
            <a:r>
              <a:rPr lang="en-IN" sz="1600" b="0" dirty="0">
                <a:solidFill>
                  <a:schemeClr val="tx1"/>
                </a:solidFill>
                <a:effectLst/>
                <a:latin typeface="Consolas" panose="020B0609020204030204" pitchFamily="49" charset="0"/>
              </a:rPr>
              <a:t>(</a:t>
            </a:r>
            <a:r>
              <a:rPr lang="en-IN" sz="1600" b="0" dirty="0" err="1">
                <a:solidFill>
                  <a:schemeClr val="tx1"/>
                </a:solidFill>
                <a:effectLst/>
                <a:latin typeface="Consolas" panose="020B0609020204030204" pitchFamily="49" charset="0"/>
              </a:rPr>
              <a:t>hist.history</a:t>
            </a:r>
            <a:r>
              <a:rPr lang="en-IN" sz="1600" b="0" dirty="0">
                <a:solidFill>
                  <a:schemeClr val="tx1"/>
                </a:solidFill>
                <a:effectLst/>
                <a:latin typeface="Consolas" panose="020B0609020204030204" pitchFamily="49" charset="0"/>
              </a:rPr>
              <a:t>['</a:t>
            </a:r>
            <a:r>
              <a:rPr lang="en-IN" sz="1600" b="0" dirty="0" err="1">
                <a:solidFill>
                  <a:schemeClr val="tx1"/>
                </a:solidFill>
                <a:effectLst/>
                <a:latin typeface="Consolas" panose="020B0609020204030204" pitchFamily="49" charset="0"/>
              </a:rPr>
              <a:t>val_accuracy</a:t>
            </a:r>
            <a:r>
              <a:rPr lang="en-IN" sz="1600" b="0" dirty="0">
                <a:solidFill>
                  <a:schemeClr val="tx1"/>
                </a:solidFill>
                <a:effectLst/>
                <a:latin typeface="Consolas" panose="020B0609020204030204" pitchFamily="49" charset="0"/>
              </a:rPr>
              <a:t>'], label=' Validation Accuracy')</a:t>
            </a:r>
          </a:p>
          <a:p>
            <a:pPr>
              <a:lnSpc>
                <a:spcPts val="1600"/>
              </a:lnSpc>
            </a:pPr>
            <a:r>
              <a:rPr lang="en-IN" sz="1600" b="0" dirty="0" err="1">
                <a:solidFill>
                  <a:schemeClr val="tx1"/>
                </a:solidFill>
                <a:effectLst/>
                <a:latin typeface="Consolas" panose="020B0609020204030204" pitchFamily="49" charset="0"/>
              </a:rPr>
              <a:t>plt.legend</a:t>
            </a:r>
            <a:r>
              <a:rPr lang="en-IN" sz="1600" b="0" dirty="0">
                <a:solidFill>
                  <a:schemeClr val="tx1"/>
                </a:solidFill>
                <a:effectLst/>
                <a:latin typeface="Consolas" panose="020B0609020204030204" pitchFamily="49" charset="0"/>
              </a:rPr>
              <a:t>()</a:t>
            </a:r>
          </a:p>
          <a:p>
            <a:pPr>
              <a:lnSpc>
                <a:spcPts val="1600"/>
              </a:lnSpc>
            </a:pPr>
            <a:r>
              <a:rPr lang="en-IN" sz="1600" b="0" dirty="0" err="1">
                <a:solidFill>
                  <a:schemeClr val="tx1"/>
                </a:solidFill>
                <a:effectLst/>
                <a:latin typeface="Consolas" panose="020B0609020204030204" pitchFamily="49" charset="0"/>
              </a:rPr>
              <a:t>plt.show</a:t>
            </a:r>
            <a:r>
              <a:rPr lang="en-IN" sz="1600" b="0" dirty="0">
                <a:solidFill>
                  <a:schemeClr val="tx1"/>
                </a:solidFill>
                <a:effectLst/>
                <a:latin typeface="Consolas" panose="020B0609020204030204" pitchFamily="49" charset="0"/>
              </a:rPr>
              <a:t>()</a:t>
            </a:r>
          </a:p>
          <a:p>
            <a:pPr>
              <a:lnSpc>
                <a:spcPts val="1600"/>
              </a:lnSpc>
            </a:pPr>
            <a:br>
              <a:rPr lang="en-IN" sz="1600" b="0" dirty="0">
                <a:solidFill>
                  <a:schemeClr val="tx1"/>
                </a:solidFill>
                <a:effectLst/>
                <a:latin typeface="Consolas" panose="020B0609020204030204" pitchFamily="49" charset="0"/>
              </a:rPr>
            </a:br>
            <a:endParaRPr lang="en-IN" sz="1600" b="0" dirty="0">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4131558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7B213F-F848-C288-07E3-07B9EE3F964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2A738DC-D432-C772-1F53-7F3506471956}"/>
              </a:ext>
            </a:extLst>
          </p:cNvPr>
          <p:cNvSpPr txBox="1"/>
          <p:nvPr/>
        </p:nvSpPr>
        <p:spPr>
          <a:xfrm>
            <a:off x="386321" y="608661"/>
            <a:ext cx="9118921" cy="62493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1600"/>
              </a:lnSpc>
            </a:pPr>
            <a:br>
              <a:rPr lang="en-IN" sz="1600" b="0" dirty="0">
                <a:solidFill>
                  <a:schemeClr val="tx1"/>
                </a:solidFill>
                <a:effectLst/>
                <a:latin typeface="Consolas" panose="020B0609020204030204" pitchFamily="49" charset="0"/>
              </a:rPr>
            </a:br>
            <a:r>
              <a:rPr lang="en-IN" sz="1600" b="0" dirty="0" err="1">
                <a:solidFill>
                  <a:schemeClr val="tx1"/>
                </a:solidFill>
                <a:effectLst/>
                <a:latin typeface="Consolas" panose="020B0609020204030204" pitchFamily="49" charset="0"/>
              </a:rPr>
              <a:t>plt.figure</a:t>
            </a:r>
            <a:r>
              <a:rPr lang="en-IN" sz="1600" b="0" dirty="0">
                <a:solidFill>
                  <a:schemeClr val="tx1"/>
                </a:solidFill>
                <a:effectLst/>
                <a:latin typeface="Consolas" panose="020B0609020204030204" pitchFamily="49" charset="0"/>
              </a:rPr>
              <a:t>(</a:t>
            </a:r>
            <a:r>
              <a:rPr lang="en-IN" sz="1600" b="0" dirty="0" err="1">
                <a:solidFill>
                  <a:schemeClr val="tx1"/>
                </a:solidFill>
                <a:effectLst/>
                <a:latin typeface="Consolas" panose="020B0609020204030204" pitchFamily="49" charset="0"/>
              </a:rPr>
              <a:t>figsize</a:t>
            </a:r>
            <a:r>
              <a:rPr lang="en-IN" sz="1600" b="0" dirty="0">
                <a:solidFill>
                  <a:schemeClr val="tx1"/>
                </a:solidFill>
                <a:effectLst/>
                <a:latin typeface="Consolas" panose="020B0609020204030204" pitchFamily="49" charset="0"/>
              </a:rPr>
              <a:t>=(10,6))</a:t>
            </a:r>
          </a:p>
          <a:p>
            <a:pPr>
              <a:lnSpc>
                <a:spcPts val="1600"/>
              </a:lnSpc>
            </a:pPr>
            <a:r>
              <a:rPr lang="en-IN" sz="1600" b="0" dirty="0" err="1">
                <a:solidFill>
                  <a:schemeClr val="tx1"/>
                </a:solidFill>
                <a:effectLst/>
                <a:latin typeface="Consolas" panose="020B0609020204030204" pitchFamily="49" charset="0"/>
              </a:rPr>
              <a:t>plt.plot</a:t>
            </a:r>
            <a:r>
              <a:rPr lang="en-IN" sz="1600" b="0" dirty="0">
                <a:solidFill>
                  <a:schemeClr val="tx1"/>
                </a:solidFill>
                <a:effectLst/>
                <a:latin typeface="Consolas" panose="020B0609020204030204" pitchFamily="49" charset="0"/>
              </a:rPr>
              <a:t>(</a:t>
            </a:r>
            <a:r>
              <a:rPr lang="en-IN" sz="1600" b="0" dirty="0" err="1">
                <a:solidFill>
                  <a:schemeClr val="tx1"/>
                </a:solidFill>
                <a:effectLst/>
                <a:latin typeface="Consolas" panose="020B0609020204030204" pitchFamily="49" charset="0"/>
              </a:rPr>
              <a:t>hist.history</a:t>
            </a:r>
            <a:r>
              <a:rPr lang="en-IN" sz="1600" b="0" dirty="0">
                <a:solidFill>
                  <a:schemeClr val="tx1"/>
                </a:solidFill>
                <a:effectLst/>
                <a:latin typeface="Consolas" panose="020B0609020204030204" pitchFamily="49" charset="0"/>
              </a:rPr>
              <a:t>['loss'], label='Training Loss')</a:t>
            </a:r>
          </a:p>
          <a:p>
            <a:pPr>
              <a:lnSpc>
                <a:spcPts val="1600"/>
              </a:lnSpc>
            </a:pPr>
            <a:r>
              <a:rPr lang="en-IN" sz="1600" b="0" dirty="0" err="1">
                <a:solidFill>
                  <a:schemeClr val="tx1"/>
                </a:solidFill>
                <a:effectLst/>
                <a:latin typeface="Consolas" panose="020B0609020204030204" pitchFamily="49" charset="0"/>
              </a:rPr>
              <a:t>plt.plot</a:t>
            </a:r>
            <a:r>
              <a:rPr lang="en-IN" sz="1600" b="0" dirty="0">
                <a:solidFill>
                  <a:schemeClr val="tx1"/>
                </a:solidFill>
                <a:effectLst/>
                <a:latin typeface="Consolas" panose="020B0609020204030204" pitchFamily="49" charset="0"/>
              </a:rPr>
              <a:t>(</a:t>
            </a:r>
            <a:r>
              <a:rPr lang="en-IN" sz="1600" b="0" dirty="0" err="1">
                <a:solidFill>
                  <a:schemeClr val="tx1"/>
                </a:solidFill>
                <a:effectLst/>
                <a:latin typeface="Consolas" panose="020B0609020204030204" pitchFamily="49" charset="0"/>
              </a:rPr>
              <a:t>hist.history</a:t>
            </a:r>
            <a:r>
              <a:rPr lang="en-IN" sz="1600" b="0" dirty="0">
                <a:solidFill>
                  <a:schemeClr val="tx1"/>
                </a:solidFill>
                <a:effectLst/>
                <a:latin typeface="Consolas" panose="020B0609020204030204" pitchFamily="49" charset="0"/>
              </a:rPr>
              <a:t>['</a:t>
            </a:r>
            <a:r>
              <a:rPr lang="en-IN" sz="1600" b="0" dirty="0" err="1">
                <a:solidFill>
                  <a:schemeClr val="tx1"/>
                </a:solidFill>
                <a:effectLst/>
                <a:latin typeface="Consolas" panose="020B0609020204030204" pitchFamily="49" charset="0"/>
              </a:rPr>
              <a:t>val_loss</a:t>
            </a:r>
            <a:r>
              <a:rPr lang="en-IN" sz="1600" b="0" dirty="0">
                <a:solidFill>
                  <a:schemeClr val="tx1"/>
                </a:solidFill>
                <a:effectLst/>
                <a:latin typeface="Consolas" panose="020B0609020204030204" pitchFamily="49" charset="0"/>
              </a:rPr>
              <a:t>'], label='Validation Loss')</a:t>
            </a:r>
          </a:p>
          <a:p>
            <a:pPr>
              <a:lnSpc>
                <a:spcPts val="1600"/>
              </a:lnSpc>
            </a:pPr>
            <a:r>
              <a:rPr lang="en-IN" sz="1600" b="0" dirty="0" err="1">
                <a:solidFill>
                  <a:schemeClr val="tx1"/>
                </a:solidFill>
                <a:effectLst/>
                <a:latin typeface="Consolas" panose="020B0609020204030204" pitchFamily="49" charset="0"/>
              </a:rPr>
              <a:t>plt.legend</a:t>
            </a:r>
            <a:r>
              <a:rPr lang="en-IN" sz="1600" b="0" dirty="0">
                <a:solidFill>
                  <a:schemeClr val="tx1"/>
                </a:solidFill>
                <a:effectLst/>
                <a:latin typeface="Consolas" panose="020B0609020204030204" pitchFamily="49" charset="0"/>
              </a:rPr>
              <a:t>()</a:t>
            </a:r>
          </a:p>
          <a:p>
            <a:pPr>
              <a:lnSpc>
                <a:spcPts val="1600"/>
              </a:lnSpc>
            </a:pPr>
            <a:r>
              <a:rPr lang="en-IN" sz="1600" b="0" dirty="0" err="1">
                <a:solidFill>
                  <a:schemeClr val="tx1"/>
                </a:solidFill>
                <a:effectLst/>
                <a:latin typeface="Consolas" panose="020B0609020204030204" pitchFamily="49" charset="0"/>
              </a:rPr>
              <a:t>plt.show</a:t>
            </a:r>
            <a:r>
              <a:rPr lang="en-IN" sz="1600" b="0" dirty="0">
                <a:solidFill>
                  <a:schemeClr val="tx1"/>
                </a:solidFill>
                <a:effectLst/>
                <a:latin typeface="Consolas" panose="020B0609020204030204" pitchFamily="49" charset="0"/>
              </a:rPr>
              <a:t>()</a:t>
            </a:r>
          </a:p>
          <a:p>
            <a:pPr>
              <a:lnSpc>
                <a:spcPts val="1600"/>
              </a:lnSpc>
            </a:pPr>
            <a:br>
              <a:rPr lang="en-IN" sz="1600" b="0" dirty="0">
                <a:solidFill>
                  <a:schemeClr val="tx1"/>
                </a:solidFill>
                <a:effectLst/>
                <a:latin typeface="Consolas" panose="020B0609020204030204" pitchFamily="49" charset="0"/>
              </a:rPr>
            </a:br>
            <a:r>
              <a:rPr lang="en-IN" sz="1600" b="0" dirty="0">
                <a:solidFill>
                  <a:schemeClr val="tx1"/>
                </a:solidFill>
                <a:effectLst/>
                <a:latin typeface="Consolas" panose="020B0609020204030204" pitchFamily="49" charset="0"/>
              </a:rPr>
              <a:t>def </a:t>
            </a:r>
            <a:r>
              <a:rPr lang="en-IN" sz="1600" b="0" dirty="0" err="1">
                <a:solidFill>
                  <a:schemeClr val="tx1"/>
                </a:solidFill>
                <a:effectLst/>
                <a:latin typeface="Consolas" panose="020B0609020204030204" pitchFamily="49" charset="0"/>
              </a:rPr>
              <a:t>predict_fun</a:t>
            </a:r>
            <a:r>
              <a:rPr lang="en-IN" sz="1600" b="0" dirty="0">
                <a:solidFill>
                  <a:schemeClr val="tx1"/>
                </a:solidFill>
                <a:effectLst/>
                <a:latin typeface="Consolas" panose="020B0609020204030204" pitchFamily="49" charset="0"/>
              </a:rPr>
              <a:t>(</a:t>
            </a:r>
            <a:r>
              <a:rPr lang="en-IN" sz="1600" b="0" dirty="0" err="1">
                <a:solidFill>
                  <a:schemeClr val="tx1"/>
                </a:solidFill>
                <a:effectLst/>
                <a:latin typeface="Consolas" panose="020B0609020204030204" pitchFamily="49" charset="0"/>
              </a:rPr>
              <a:t>img</a:t>
            </a:r>
            <a:r>
              <a:rPr lang="en-IN" sz="1600" b="0" dirty="0">
                <a:solidFill>
                  <a:schemeClr val="tx1"/>
                </a:solidFill>
                <a:effectLst/>
                <a:latin typeface="Consolas" panose="020B0609020204030204" pitchFamily="49" charset="0"/>
              </a:rPr>
              <a:t>):</a:t>
            </a:r>
          </a:p>
          <a:p>
            <a:pPr>
              <a:lnSpc>
                <a:spcPts val="1600"/>
              </a:lnSpc>
            </a:pPr>
            <a:r>
              <a:rPr lang="en-IN" sz="1600" b="0" dirty="0">
                <a:solidFill>
                  <a:schemeClr val="tx1"/>
                </a:solidFill>
                <a:effectLst/>
                <a:latin typeface="Consolas" panose="020B0609020204030204" pitchFamily="49" charset="0"/>
              </a:rPr>
              <a:t>  </a:t>
            </a:r>
            <a:r>
              <a:rPr lang="en-IN" sz="1600" b="0" dirty="0" err="1">
                <a:solidFill>
                  <a:schemeClr val="tx1"/>
                </a:solidFill>
                <a:effectLst/>
                <a:latin typeface="Consolas" panose="020B0609020204030204" pitchFamily="49" charset="0"/>
              </a:rPr>
              <a:t>plt.figure</a:t>
            </a:r>
            <a:r>
              <a:rPr lang="en-IN" sz="1600" b="0" dirty="0">
                <a:solidFill>
                  <a:schemeClr val="tx1"/>
                </a:solidFill>
                <a:effectLst/>
                <a:latin typeface="Consolas" panose="020B0609020204030204" pitchFamily="49" charset="0"/>
              </a:rPr>
              <a:t>(</a:t>
            </a:r>
            <a:r>
              <a:rPr lang="en-IN" sz="1600" b="0" dirty="0" err="1">
                <a:solidFill>
                  <a:schemeClr val="tx1"/>
                </a:solidFill>
                <a:effectLst/>
                <a:latin typeface="Consolas" panose="020B0609020204030204" pitchFamily="49" charset="0"/>
              </a:rPr>
              <a:t>figsize</a:t>
            </a:r>
            <a:r>
              <a:rPr lang="en-IN" sz="1600" b="0" dirty="0">
                <a:solidFill>
                  <a:schemeClr val="tx1"/>
                </a:solidFill>
                <a:effectLst/>
                <a:latin typeface="Consolas" panose="020B0609020204030204" pitchFamily="49" charset="0"/>
              </a:rPr>
              <a:t>=(6, 4))</a:t>
            </a:r>
          </a:p>
          <a:p>
            <a:pPr>
              <a:lnSpc>
                <a:spcPts val="1600"/>
              </a:lnSpc>
            </a:pPr>
            <a:r>
              <a:rPr lang="en-IN" sz="1600" b="0" dirty="0">
                <a:solidFill>
                  <a:schemeClr val="tx1"/>
                </a:solidFill>
                <a:effectLst/>
                <a:latin typeface="Consolas" panose="020B0609020204030204" pitchFamily="49" charset="0"/>
              </a:rPr>
              <a:t>  </a:t>
            </a:r>
            <a:r>
              <a:rPr lang="en-IN" sz="1600" b="0" dirty="0" err="1">
                <a:solidFill>
                  <a:schemeClr val="tx1"/>
                </a:solidFill>
                <a:effectLst/>
                <a:latin typeface="Consolas" panose="020B0609020204030204" pitchFamily="49" charset="0"/>
              </a:rPr>
              <a:t>plt.imshow</a:t>
            </a:r>
            <a:r>
              <a:rPr lang="en-IN" sz="1600" b="0" dirty="0">
                <a:solidFill>
                  <a:schemeClr val="tx1"/>
                </a:solidFill>
                <a:effectLst/>
                <a:latin typeface="Consolas" panose="020B0609020204030204" pitchFamily="49" charset="0"/>
              </a:rPr>
              <a:t>(cv2.cvtColor(</a:t>
            </a:r>
            <a:r>
              <a:rPr lang="en-IN" sz="1600" b="0" dirty="0" err="1">
                <a:solidFill>
                  <a:schemeClr val="tx1"/>
                </a:solidFill>
                <a:effectLst/>
                <a:latin typeface="Consolas" panose="020B0609020204030204" pitchFamily="49" charset="0"/>
              </a:rPr>
              <a:t>img</a:t>
            </a:r>
            <a:r>
              <a:rPr lang="en-IN" sz="1600" b="0" dirty="0">
                <a:solidFill>
                  <a:schemeClr val="tx1"/>
                </a:solidFill>
                <a:effectLst/>
                <a:latin typeface="Consolas" panose="020B0609020204030204" pitchFamily="49" charset="0"/>
              </a:rPr>
              <a:t>, cv2.COLOR_BGR2RGB))</a:t>
            </a:r>
          </a:p>
          <a:p>
            <a:pPr>
              <a:lnSpc>
                <a:spcPts val="1600"/>
              </a:lnSpc>
            </a:pPr>
            <a:r>
              <a:rPr lang="en-IN" sz="1600" b="0" dirty="0">
                <a:solidFill>
                  <a:schemeClr val="tx1"/>
                </a:solidFill>
                <a:effectLst/>
                <a:latin typeface="Consolas" panose="020B0609020204030204" pitchFamily="49" charset="0"/>
              </a:rPr>
              <a:t>  </a:t>
            </a:r>
            <a:r>
              <a:rPr lang="en-IN" sz="1600" b="0" dirty="0" err="1">
                <a:solidFill>
                  <a:schemeClr val="tx1"/>
                </a:solidFill>
                <a:effectLst/>
                <a:latin typeface="Consolas" panose="020B0609020204030204" pitchFamily="49" charset="0"/>
              </a:rPr>
              <a:t>plt.tight_layout</a:t>
            </a:r>
            <a:r>
              <a:rPr lang="en-IN" sz="1600" b="0" dirty="0">
                <a:solidFill>
                  <a:schemeClr val="tx1"/>
                </a:solidFill>
                <a:effectLst/>
                <a:latin typeface="Consolas" panose="020B0609020204030204" pitchFamily="49" charset="0"/>
              </a:rPr>
              <a:t>()</a:t>
            </a:r>
          </a:p>
          <a:p>
            <a:pPr>
              <a:lnSpc>
                <a:spcPts val="1600"/>
              </a:lnSpc>
            </a:pPr>
            <a:r>
              <a:rPr lang="en-IN" sz="1600" b="0" dirty="0">
                <a:solidFill>
                  <a:schemeClr val="tx1"/>
                </a:solidFill>
                <a:effectLst/>
                <a:latin typeface="Consolas" panose="020B0609020204030204" pitchFamily="49" charset="0"/>
              </a:rPr>
              <a:t>  </a:t>
            </a:r>
            <a:r>
              <a:rPr lang="en-IN" sz="1600" b="0" dirty="0" err="1">
                <a:solidFill>
                  <a:schemeClr val="tx1"/>
                </a:solidFill>
                <a:effectLst/>
                <a:latin typeface="Consolas" panose="020B0609020204030204" pitchFamily="49" charset="0"/>
              </a:rPr>
              <a:t>img</a:t>
            </a:r>
            <a:r>
              <a:rPr lang="en-IN" sz="1600" b="0" dirty="0">
                <a:solidFill>
                  <a:schemeClr val="tx1"/>
                </a:solidFill>
                <a:effectLst/>
                <a:latin typeface="Consolas" panose="020B0609020204030204" pitchFamily="49" charset="0"/>
              </a:rPr>
              <a:t> = cv2.resize(</a:t>
            </a:r>
            <a:r>
              <a:rPr lang="en-IN" sz="1600" b="0" dirty="0" err="1">
                <a:solidFill>
                  <a:schemeClr val="tx1"/>
                </a:solidFill>
                <a:effectLst/>
                <a:latin typeface="Consolas" panose="020B0609020204030204" pitchFamily="49" charset="0"/>
              </a:rPr>
              <a:t>img</a:t>
            </a:r>
            <a:r>
              <a:rPr lang="en-IN" sz="1600" b="0" dirty="0">
                <a:solidFill>
                  <a:schemeClr val="tx1"/>
                </a:solidFill>
                <a:effectLst/>
                <a:latin typeface="Consolas" panose="020B0609020204030204" pitchFamily="49" charset="0"/>
              </a:rPr>
              <a:t>, (224, 224))</a:t>
            </a:r>
          </a:p>
          <a:p>
            <a:pPr>
              <a:lnSpc>
                <a:spcPts val="1600"/>
              </a:lnSpc>
            </a:pPr>
            <a:r>
              <a:rPr lang="en-IN" sz="1600" b="0" dirty="0">
                <a:solidFill>
                  <a:schemeClr val="tx1"/>
                </a:solidFill>
                <a:effectLst/>
                <a:latin typeface="Consolas" panose="020B0609020204030204" pitchFamily="49" charset="0"/>
              </a:rPr>
              <a:t>  </a:t>
            </a:r>
            <a:r>
              <a:rPr lang="en-IN" sz="1600" b="0" dirty="0" err="1">
                <a:solidFill>
                  <a:schemeClr val="tx1"/>
                </a:solidFill>
                <a:effectLst/>
                <a:latin typeface="Consolas" panose="020B0609020204030204" pitchFamily="49" charset="0"/>
              </a:rPr>
              <a:t>img</a:t>
            </a:r>
            <a:r>
              <a:rPr lang="en-IN" sz="1600" b="0" dirty="0">
                <a:solidFill>
                  <a:schemeClr val="tx1"/>
                </a:solidFill>
                <a:effectLst/>
                <a:latin typeface="Consolas" panose="020B0609020204030204" pitchFamily="49" charset="0"/>
              </a:rPr>
              <a:t> = </a:t>
            </a:r>
            <a:r>
              <a:rPr lang="en-IN" sz="1600" b="0" dirty="0" err="1">
                <a:solidFill>
                  <a:schemeClr val="tx1"/>
                </a:solidFill>
                <a:effectLst/>
                <a:latin typeface="Consolas" panose="020B0609020204030204" pitchFamily="49" charset="0"/>
              </a:rPr>
              <a:t>np.reshape</a:t>
            </a:r>
            <a:r>
              <a:rPr lang="en-IN" sz="1600" b="0" dirty="0">
                <a:solidFill>
                  <a:schemeClr val="tx1"/>
                </a:solidFill>
                <a:effectLst/>
                <a:latin typeface="Consolas" panose="020B0609020204030204" pitchFamily="49" charset="0"/>
              </a:rPr>
              <a:t>(</a:t>
            </a:r>
            <a:r>
              <a:rPr lang="en-IN" sz="1600" b="0" dirty="0" err="1">
                <a:solidFill>
                  <a:schemeClr val="tx1"/>
                </a:solidFill>
                <a:effectLst/>
                <a:latin typeface="Consolas" panose="020B0609020204030204" pitchFamily="49" charset="0"/>
              </a:rPr>
              <a:t>img</a:t>
            </a:r>
            <a:r>
              <a:rPr lang="en-IN" sz="1600" b="0" dirty="0">
                <a:solidFill>
                  <a:schemeClr val="tx1"/>
                </a:solidFill>
                <a:effectLst/>
                <a:latin typeface="Consolas" panose="020B0609020204030204" pitchFamily="49" charset="0"/>
              </a:rPr>
              <a:t>, [-1, 224, 224, 3])</a:t>
            </a:r>
          </a:p>
          <a:p>
            <a:pPr>
              <a:lnSpc>
                <a:spcPts val="1600"/>
              </a:lnSpc>
            </a:pPr>
            <a:r>
              <a:rPr lang="en-IN" sz="1600" b="0" dirty="0">
                <a:solidFill>
                  <a:schemeClr val="tx1"/>
                </a:solidFill>
                <a:effectLst/>
                <a:latin typeface="Consolas" panose="020B0609020204030204" pitchFamily="49" charset="0"/>
              </a:rPr>
              <a:t>  result = </a:t>
            </a:r>
            <a:r>
              <a:rPr lang="en-IN" sz="1600" b="0" dirty="0" err="1">
                <a:solidFill>
                  <a:schemeClr val="tx1"/>
                </a:solidFill>
                <a:effectLst/>
                <a:latin typeface="Consolas" panose="020B0609020204030204" pitchFamily="49" charset="0"/>
              </a:rPr>
              <a:t>np.argmax</a:t>
            </a:r>
            <a:r>
              <a:rPr lang="en-IN" sz="1600" b="0" dirty="0">
                <a:solidFill>
                  <a:schemeClr val="tx1"/>
                </a:solidFill>
                <a:effectLst/>
                <a:latin typeface="Consolas" panose="020B0609020204030204" pitchFamily="49" charset="0"/>
              </a:rPr>
              <a:t>(</a:t>
            </a:r>
            <a:r>
              <a:rPr lang="en-IN" sz="1600" b="0" dirty="0" err="1">
                <a:solidFill>
                  <a:schemeClr val="tx1"/>
                </a:solidFill>
                <a:effectLst/>
                <a:latin typeface="Consolas" panose="020B0609020204030204" pitchFamily="49" charset="0"/>
              </a:rPr>
              <a:t>model.predict</a:t>
            </a:r>
            <a:r>
              <a:rPr lang="en-IN" sz="1600" b="0" dirty="0">
                <a:solidFill>
                  <a:schemeClr val="tx1"/>
                </a:solidFill>
                <a:effectLst/>
                <a:latin typeface="Consolas" panose="020B0609020204030204" pitchFamily="49" charset="0"/>
              </a:rPr>
              <a:t>(</a:t>
            </a:r>
            <a:r>
              <a:rPr lang="en-IN" sz="1600" b="0" dirty="0" err="1">
                <a:solidFill>
                  <a:schemeClr val="tx1"/>
                </a:solidFill>
                <a:effectLst/>
                <a:latin typeface="Consolas" panose="020B0609020204030204" pitchFamily="49" charset="0"/>
              </a:rPr>
              <a:t>img</a:t>
            </a:r>
            <a:r>
              <a:rPr lang="en-IN" sz="1600" b="0" dirty="0">
                <a:solidFill>
                  <a:schemeClr val="tx1"/>
                </a:solidFill>
                <a:effectLst/>
                <a:latin typeface="Consolas" panose="020B0609020204030204" pitchFamily="49" charset="0"/>
              </a:rPr>
              <a:t>))</a:t>
            </a:r>
          </a:p>
          <a:p>
            <a:pPr>
              <a:lnSpc>
                <a:spcPts val="1600"/>
              </a:lnSpc>
            </a:pPr>
            <a:r>
              <a:rPr lang="en-IN" sz="1600" b="0" dirty="0">
                <a:solidFill>
                  <a:schemeClr val="tx1"/>
                </a:solidFill>
                <a:effectLst/>
                <a:latin typeface="Consolas" panose="020B0609020204030204" pitchFamily="49" charset="0"/>
              </a:rPr>
              <a:t>  if result == 0:</a:t>
            </a:r>
          </a:p>
          <a:p>
            <a:pPr>
              <a:lnSpc>
                <a:spcPts val="1600"/>
              </a:lnSpc>
            </a:pPr>
            <a:r>
              <a:rPr lang="en-IN" sz="1600" b="0" dirty="0">
                <a:solidFill>
                  <a:schemeClr val="tx1"/>
                </a:solidFill>
                <a:effectLst/>
                <a:latin typeface="Consolas" panose="020B0609020204030204" pitchFamily="49" charset="0"/>
              </a:rPr>
              <a:t>    print('The image shown is Recyclable Waste')</a:t>
            </a:r>
          </a:p>
          <a:p>
            <a:pPr>
              <a:lnSpc>
                <a:spcPts val="1600"/>
              </a:lnSpc>
            </a:pPr>
            <a:r>
              <a:rPr lang="en-IN" sz="1600" b="0" dirty="0">
                <a:solidFill>
                  <a:schemeClr val="tx1"/>
                </a:solidFill>
                <a:effectLst/>
                <a:latin typeface="Consolas" panose="020B0609020204030204" pitchFamily="49" charset="0"/>
              </a:rPr>
              <a:t>  </a:t>
            </a:r>
            <a:r>
              <a:rPr lang="en-IN" sz="1600" b="0" dirty="0" err="1">
                <a:solidFill>
                  <a:schemeClr val="tx1"/>
                </a:solidFill>
                <a:effectLst/>
                <a:latin typeface="Consolas" panose="020B0609020204030204" pitchFamily="49" charset="0"/>
              </a:rPr>
              <a:t>elif</a:t>
            </a:r>
            <a:r>
              <a:rPr lang="en-IN" sz="1600" b="0" dirty="0">
                <a:solidFill>
                  <a:schemeClr val="tx1"/>
                </a:solidFill>
                <a:effectLst/>
                <a:latin typeface="Consolas" panose="020B0609020204030204" pitchFamily="49" charset="0"/>
              </a:rPr>
              <a:t> result == 1:</a:t>
            </a:r>
          </a:p>
          <a:p>
            <a:pPr>
              <a:lnSpc>
                <a:spcPts val="1600"/>
              </a:lnSpc>
            </a:pPr>
            <a:r>
              <a:rPr lang="en-IN" sz="1600" b="0" dirty="0">
                <a:solidFill>
                  <a:schemeClr val="tx1"/>
                </a:solidFill>
                <a:effectLst/>
                <a:latin typeface="Consolas" panose="020B0609020204030204" pitchFamily="49" charset="0"/>
              </a:rPr>
              <a:t>    print('The image shown is Organic Waste')</a:t>
            </a:r>
          </a:p>
          <a:p>
            <a:pPr>
              <a:lnSpc>
                <a:spcPts val="1600"/>
              </a:lnSpc>
            </a:pPr>
            <a:br>
              <a:rPr lang="en-IN" sz="1600" b="0" dirty="0">
                <a:solidFill>
                  <a:schemeClr val="tx1"/>
                </a:solidFill>
                <a:effectLst/>
                <a:latin typeface="Consolas" panose="020B0609020204030204" pitchFamily="49" charset="0"/>
              </a:rPr>
            </a:br>
            <a:r>
              <a:rPr lang="en-IN" sz="1600" b="0" dirty="0">
                <a:solidFill>
                  <a:schemeClr val="tx1"/>
                </a:solidFill>
                <a:effectLst/>
                <a:latin typeface="Consolas" panose="020B0609020204030204" pitchFamily="49" charset="0"/>
              </a:rPr>
              <a:t># Save the trained model</a:t>
            </a:r>
          </a:p>
          <a:p>
            <a:pPr>
              <a:lnSpc>
                <a:spcPts val="1600"/>
              </a:lnSpc>
            </a:pPr>
            <a:r>
              <a:rPr lang="en-IN" sz="1600" b="0" dirty="0" err="1">
                <a:solidFill>
                  <a:schemeClr val="tx1"/>
                </a:solidFill>
                <a:effectLst/>
                <a:latin typeface="Consolas" panose="020B0609020204030204" pitchFamily="49" charset="0"/>
              </a:rPr>
              <a:t>model.save</a:t>
            </a:r>
            <a:r>
              <a:rPr lang="en-IN" sz="1600" b="0" dirty="0">
                <a:solidFill>
                  <a:schemeClr val="tx1"/>
                </a:solidFill>
                <a:effectLst/>
                <a:latin typeface="Consolas" panose="020B0609020204030204" pitchFamily="49" charset="0"/>
              </a:rPr>
              <a:t>("waste_classifier.h5")</a:t>
            </a:r>
          </a:p>
          <a:p>
            <a:pPr>
              <a:lnSpc>
                <a:spcPts val="1600"/>
              </a:lnSpc>
            </a:pPr>
            <a:br>
              <a:rPr lang="en-IN" sz="1600" b="0" dirty="0">
                <a:solidFill>
                  <a:schemeClr val="tx1"/>
                </a:solidFill>
                <a:effectLst/>
                <a:latin typeface="Consolas" panose="020B0609020204030204" pitchFamily="49" charset="0"/>
              </a:rPr>
            </a:br>
            <a:r>
              <a:rPr lang="en-IN" sz="1600" b="0" dirty="0" err="1">
                <a:solidFill>
                  <a:schemeClr val="tx1"/>
                </a:solidFill>
                <a:effectLst/>
                <a:latin typeface="Consolas" panose="020B0609020204030204" pitchFamily="49" charset="0"/>
              </a:rPr>
              <a:t>test_img</a:t>
            </a:r>
            <a:r>
              <a:rPr lang="en-IN" sz="1600" b="0" dirty="0">
                <a:solidFill>
                  <a:schemeClr val="tx1"/>
                </a:solidFill>
                <a:effectLst/>
                <a:latin typeface="Consolas" panose="020B0609020204030204" pitchFamily="49" charset="0"/>
              </a:rPr>
              <a:t> = cv2.imread('/content/veg.jpg')</a:t>
            </a:r>
          </a:p>
          <a:p>
            <a:pPr>
              <a:lnSpc>
                <a:spcPts val="1600"/>
              </a:lnSpc>
            </a:pPr>
            <a:r>
              <a:rPr lang="en-IN" sz="1600" b="0" dirty="0" err="1">
                <a:solidFill>
                  <a:schemeClr val="tx1"/>
                </a:solidFill>
                <a:effectLst/>
                <a:latin typeface="Consolas" panose="020B0609020204030204" pitchFamily="49" charset="0"/>
              </a:rPr>
              <a:t>predict_fun</a:t>
            </a:r>
            <a:r>
              <a:rPr lang="en-IN" sz="1600" b="0" dirty="0">
                <a:solidFill>
                  <a:schemeClr val="tx1"/>
                </a:solidFill>
                <a:effectLst/>
                <a:latin typeface="Consolas" panose="020B0609020204030204" pitchFamily="49" charset="0"/>
              </a:rPr>
              <a:t>(</a:t>
            </a:r>
            <a:r>
              <a:rPr lang="en-IN" sz="1600" b="0" dirty="0" err="1">
                <a:solidFill>
                  <a:schemeClr val="tx1"/>
                </a:solidFill>
                <a:effectLst/>
                <a:latin typeface="Consolas" panose="020B0609020204030204" pitchFamily="49" charset="0"/>
              </a:rPr>
              <a:t>test_img</a:t>
            </a:r>
            <a:r>
              <a:rPr lang="en-IN" sz="1600" b="0" dirty="0">
                <a:solidFill>
                  <a:schemeClr val="tx1"/>
                </a:solidFill>
                <a:effectLst/>
                <a:latin typeface="Consolas" panose="020B0609020204030204" pitchFamily="49" charset="0"/>
              </a:rPr>
              <a:t>)</a:t>
            </a:r>
          </a:p>
          <a:p>
            <a:pPr>
              <a:lnSpc>
                <a:spcPts val="1600"/>
              </a:lnSpc>
            </a:pPr>
            <a:br>
              <a:rPr lang="en-IN" sz="1600" b="0" dirty="0">
                <a:solidFill>
                  <a:schemeClr val="tx1"/>
                </a:solidFill>
                <a:effectLst/>
                <a:latin typeface="Consolas" panose="020B0609020204030204" pitchFamily="49" charset="0"/>
              </a:rPr>
            </a:br>
            <a:r>
              <a:rPr lang="en-IN" sz="1600" b="0" dirty="0" err="1">
                <a:solidFill>
                  <a:schemeClr val="tx1"/>
                </a:solidFill>
                <a:effectLst/>
                <a:latin typeface="Consolas" panose="020B0609020204030204" pitchFamily="49" charset="0"/>
              </a:rPr>
              <a:t>test_img</a:t>
            </a:r>
            <a:r>
              <a:rPr lang="en-IN" sz="1600" b="0" dirty="0">
                <a:solidFill>
                  <a:schemeClr val="tx1"/>
                </a:solidFill>
                <a:effectLst/>
                <a:latin typeface="Consolas" panose="020B0609020204030204" pitchFamily="49" charset="0"/>
              </a:rPr>
              <a:t> = cv2.imread('/content/pls.jpg')</a:t>
            </a:r>
          </a:p>
          <a:p>
            <a:pPr>
              <a:lnSpc>
                <a:spcPts val="1600"/>
              </a:lnSpc>
            </a:pPr>
            <a:r>
              <a:rPr lang="en-IN" sz="1600" b="0" dirty="0" err="1">
                <a:solidFill>
                  <a:schemeClr val="tx1"/>
                </a:solidFill>
                <a:effectLst/>
                <a:latin typeface="Consolas" panose="020B0609020204030204" pitchFamily="49" charset="0"/>
              </a:rPr>
              <a:t>predict_fun</a:t>
            </a:r>
            <a:r>
              <a:rPr lang="en-IN" sz="1600" b="0" dirty="0">
                <a:solidFill>
                  <a:schemeClr val="tx1"/>
                </a:solidFill>
                <a:effectLst/>
                <a:latin typeface="Consolas" panose="020B0609020204030204" pitchFamily="49" charset="0"/>
              </a:rPr>
              <a:t>(</a:t>
            </a:r>
            <a:r>
              <a:rPr lang="en-IN" sz="1600" b="0" dirty="0" err="1">
                <a:solidFill>
                  <a:schemeClr val="tx1"/>
                </a:solidFill>
                <a:effectLst/>
                <a:latin typeface="Consolas" panose="020B0609020204030204" pitchFamily="49" charset="0"/>
              </a:rPr>
              <a:t>test_img</a:t>
            </a:r>
            <a:r>
              <a:rPr lang="en-IN" sz="1600" b="0" dirty="0">
                <a:solidFill>
                  <a:schemeClr val="tx1"/>
                </a:solidFill>
                <a:effectLst/>
                <a:latin typeface="Consolas" panose="020B0609020204030204" pitchFamily="49" charset="0"/>
              </a:rPr>
              <a:t>)</a:t>
            </a:r>
          </a:p>
          <a:p>
            <a:pPr>
              <a:lnSpc>
                <a:spcPts val="1600"/>
              </a:lnSpc>
            </a:pPr>
            <a:br>
              <a:rPr lang="en-IN" sz="1600" b="0" dirty="0">
                <a:solidFill>
                  <a:schemeClr val="tx1"/>
                </a:solidFill>
                <a:effectLst/>
                <a:latin typeface="Consolas" panose="020B0609020204030204" pitchFamily="49" charset="0"/>
              </a:rPr>
            </a:br>
            <a:r>
              <a:rPr lang="en-IN" sz="1600" b="0" dirty="0">
                <a:solidFill>
                  <a:schemeClr val="tx1"/>
                </a:solidFill>
                <a:effectLst/>
                <a:latin typeface="Consolas" panose="020B0609020204030204" pitchFamily="49" charset="0"/>
              </a:rPr>
              <a:t># Save the trained model</a:t>
            </a:r>
          </a:p>
          <a:p>
            <a:pPr>
              <a:lnSpc>
                <a:spcPts val="1600"/>
              </a:lnSpc>
            </a:pPr>
            <a:r>
              <a:rPr lang="en-IN" sz="1600" b="0" dirty="0" err="1">
                <a:solidFill>
                  <a:schemeClr val="tx1"/>
                </a:solidFill>
                <a:effectLst/>
                <a:latin typeface="Consolas" panose="020B0609020204030204" pitchFamily="49" charset="0"/>
              </a:rPr>
              <a:t>model.save</a:t>
            </a:r>
            <a:r>
              <a:rPr lang="en-IN" sz="1600" b="0" dirty="0">
                <a:solidFill>
                  <a:schemeClr val="tx1"/>
                </a:solidFill>
                <a:effectLst/>
                <a:latin typeface="Consolas" panose="020B0609020204030204" pitchFamily="49" charset="0"/>
              </a:rPr>
              <a:t>("waste_classifier.h5")</a:t>
            </a:r>
          </a:p>
        </p:txBody>
      </p:sp>
    </p:spTree>
    <p:extLst>
      <p:ext uri="{BB962C8B-B14F-4D97-AF65-F5344CB8AC3E}">
        <p14:creationId xmlns:p14="http://schemas.microsoft.com/office/powerpoint/2010/main" val="136198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8AB02E-D620-9AFF-3D2F-7F7A3D419019}"/>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Output Screenshot:</a:t>
            </a:r>
            <a:endParaRPr lang="en-IN" sz="1800" dirty="0">
              <a:solidFill>
                <a:srgbClr val="213163"/>
              </a:solidFill>
            </a:endParaRPr>
          </a:p>
        </p:txBody>
      </p:sp>
      <p:pic>
        <p:nvPicPr>
          <p:cNvPr id="4" name="Picture 3">
            <a:extLst>
              <a:ext uri="{FF2B5EF4-FFF2-40B4-BE49-F238E27FC236}">
                <a16:creationId xmlns:a16="http://schemas.microsoft.com/office/drawing/2014/main" id="{75BC4B89-CCD9-C736-433E-8E13F4E4B221}"/>
              </a:ext>
            </a:extLst>
          </p:cNvPr>
          <p:cNvPicPr>
            <a:picLocks noChangeAspect="1"/>
          </p:cNvPicPr>
          <p:nvPr/>
        </p:nvPicPr>
        <p:blipFill>
          <a:blip r:embed="rId2"/>
          <a:stretch>
            <a:fillRect/>
          </a:stretch>
        </p:blipFill>
        <p:spPr>
          <a:xfrm>
            <a:off x="149087" y="1548935"/>
            <a:ext cx="4092295" cy="4320914"/>
          </a:xfrm>
          <a:prstGeom prst="rect">
            <a:avLst/>
          </a:prstGeom>
        </p:spPr>
      </p:pic>
      <p:pic>
        <p:nvPicPr>
          <p:cNvPr id="6" name="Picture 5">
            <a:extLst>
              <a:ext uri="{FF2B5EF4-FFF2-40B4-BE49-F238E27FC236}">
                <a16:creationId xmlns:a16="http://schemas.microsoft.com/office/drawing/2014/main" id="{41738041-0663-3E8F-E7A1-CB358CD00F69}"/>
              </a:ext>
            </a:extLst>
          </p:cNvPr>
          <p:cNvPicPr>
            <a:picLocks noChangeAspect="1"/>
          </p:cNvPicPr>
          <p:nvPr/>
        </p:nvPicPr>
        <p:blipFill>
          <a:blip r:embed="rId3"/>
          <a:stretch>
            <a:fillRect/>
          </a:stretch>
        </p:blipFill>
        <p:spPr>
          <a:xfrm>
            <a:off x="4349243" y="1548935"/>
            <a:ext cx="4122777" cy="4359018"/>
          </a:xfrm>
          <a:prstGeom prst="rect">
            <a:avLst/>
          </a:prstGeom>
        </p:spPr>
      </p:pic>
      <p:pic>
        <p:nvPicPr>
          <p:cNvPr id="8" name="Picture 7">
            <a:extLst>
              <a:ext uri="{FF2B5EF4-FFF2-40B4-BE49-F238E27FC236}">
                <a16:creationId xmlns:a16="http://schemas.microsoft.com/office/drawing/2014/main" id="{B56FCF22-9682-2A7A-0D73-9B13A2FF3344}"/>
              </a:ext>
            </a:extLst>
          </p:cNvPr>
          <p:cNvPicPr>
            <a:picLocks noChangeAspect="1"/>
          </p:cNvPicPr>
          <p:nvPr/>
        </p:nvPicPr>
        <p:blipFill>
          <a:blip r:embed="rId4"/>
          <a:stretch>
            <a:fillRect/>
          </a:stretch>
        </p:blipFill>
        <p:spPr>
          <a:xfrm>
            <a:off x="8579881" y="1388261"/>
            <a:ext cx="3532931" cy="2664542"/>
          </a:xfrm>
          <a:prstGeom prst="rect">
            <a:avLst/>
          </a:prstGeom>
        </p:spPr>
      </p:pic>
      <p:pic>
        <p:nvPicPr>
          <p:cNvPr id="10" name="Picture 9">
            <a:extLst>
              <a:ext uri="{FF2B5EF4-FFF2-40B4-BE49-F238E27FC236}">
                <a16:creationId xmlns:a16="http://schemas.microsoft.com/office/drawing/2014/main" id="{B407F9EB-76D9-DCD7-EB06-2F02F98F1C0F}"/>
              </a:ext>
            </a:extLst>
          </p:cNvPr>
          <p:cNvPicPr>
            <a:picLocks noChangeAspect="1"/>
          </p:cNvPicPr>
          <p:nvPr/>
        </p:nvPicPr>
        <p:blipFill>
          <a:blip r:embed="rId5"/>
          <a:stretch>
            <a:fillRect/>
          </a:stretch>
        </p:blipFill>
        <p:spPr>
          <a:xfrm>
            <a:off x="8557654" y="4159043"/>
            <a:ext cx="3555158" cy="2477731"/>
          </a:xfrm>
          <a:prstGeom prst="rect">
            <a:avLst/>
          </a:prstGeom>
        </p:spPr>
      </p:pic>
    </p:spTree>
    <p:extLst>
      <p:ext uri="{BB962C8B-B14F-4D97-AF65-F5344CB8AC3E}">
        <p14:creationId xmlns:p14="http://schemas.microsoft.com/office/powerpoint/2010/main" val="662596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326020"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32829E28-6430-8198-F380-247ADA202F4F}"/>
              </a:ext>
            </a:extLst>
          </p:cNvPr>
          <p:cNvSpPr txBox="1"/>
          <p:nvPr/>
        </p:nvSpPr>
        <p:spPr>
          <a:xfrm>
            <a:off x="326020" y="1956122"/>
            <a:ext cx="11549605" cy="29392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50">
                <a:solidFill>
                  <a:schemeClr val="tx1"/>
                </a:solidFill>
                <a:latin typeface="Google Sans"/>
              </a:rPr>
              <a:t>Convolutional neural networks (CNNs) are a powerful tool for image classification that can accurately identify objects in images. CNNs can automatically learn and extract complex features, and are used in many applications. </a:t>
            </a:r>
          </a:p>
          <a:p>
            <a:r>
              <a:rPr lang="en-US" sz="1850">
                <a:solidFill>
                  <a:schemeClr val="tx1"/>
                </a:solidFill>
                <a:latin typeface="Google Sans"/>
              </a:rPr>
              <a:t>Conclusion</a:t>
            </a:r>
          </a:p>
          <a:p>
            <a:pPr marL="228600" indent="-228600">
              <a:buFont typeface=""/>
              <a:buChar char="•"/>
            </a:pPr>
            <a:r>
              <a:rPr lang="en-US" sz="1850">
                <a:solidFill>
                  <a:schemeClr val="tx1"/>
                </a:solidFill>
                <a:latin typeface="Google Sans"/>
              </a:rPr>
              <a:t>CNNs have revolutionized computer vision and can be used in many applications. </a:t>
            </a:r>
          </a:p>
          <a:p>
            <a:pPr marL="228600" indent="-228600">
              <a:buFont typeface=""/>
              <a:buChar char="•"/>
            </a:pPr>
            <a:r>
              <a:rPr lang="en-US" sz="1850">
                <a:solidFill>
                  <a:schemeClr val="tx1"/>
                </a:solidFill>
                <a:latin typeface="Google Sans"/>
              </a:rPr>
              <a:t>CNNs can be used for object recognition, medical image analysis, facial recognition, and art generation. </a:t>
            </a:r>
          </a:p>
          <a:p>
            <a:pPr marL="228600" indent="-228600">
              <a:buFont typeface=""/>
              <a:buChar char="•"/>
            </a:pPr>
            <a:r>
              <a:rPr lang="en-US" sz="1850">
                <a:solidFill>
                  <a:schemeClr val="tx1"/>
                </a:solidFill>
                <a:latin typeface="Google Sans"/>
              </a:rPr>
              <a:t>CNNs can be improved by balancing complexity with regularization techniques to avoid overfitting. </a:t>
            </a:r>
          </a:p>
          <a:p>
            <a:pPr marL="228600" indent="-228600">
              <a:buFont typeface=""/>
              <a:buChar char="•"/>
            </a:pPr>
            <a:r>
              <a:rPr lang="en-US" sz="1850">
                <a:solidFill>
                  <a:schemeClr val="tx1"/>
                </a:solidFill>
                <a:latin typeface="Google Sans"/>
              </a:rPr>
              <a:t>CNNs can be improved by adding more input layers and hidden neurons. </a:t>
            </a:r>
          </a:p>
          <a:p>
            <a:pPr>
              <a:buFont typeface=""/>
              <a:buChar char="•"/>
            </a:pPr>
            <a:r>
              <a:rPr lang="en-US" sz="1850">
                <a:solidFill>
                  <a:schemeClr val="tx1"/>
                </a:solidFill>
                <a:latin typeface="Google Sans"/>
              </a:rPr>
              <a:t>CNNs can be improved by using attention mechanisms, architectural innovations, and self-supervised learning</a:t>
            </a:r>
          </a:p>
          <a:p>
            <a:endParaRPr lang="en-US" sz="1850">
              <a:solidFill>
                <a:schemeClr val="tx1"/>
              </a:solidFill>
              <a:latin typeface="Google Sans"/>
            </a:endParaRPr>
          </a:p>
          <a:p>
            <a:endParaRPr lang="en-US" sz="1850">
              <a:solidFill>
                <a:schemeClr val="tx1"/>
              </a:solidFill>
              <a:latin typeface="Google Sans"/>
            </a:endParaRPr>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a:solidFill>
                  <a:srgbClr val="213163"/>
                </a:solidFill>
              </a:rPr>
              <a:t>Learning Objectives</a:t>
            </a:r>
            <a:endParaRPr lang="en-IN" sz="200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a:solidFill>
                  <a:schemeClr val="tx1"/>
                </a:solidFill>
                <a:latin typeface="+mn-lt"/>
              </a:rPr>
              <a:t>GOAL</a:t>
            </a:r>
          </a:p>
        </p:txBody>
      </p:sp>
      <p:sp>
        <p:nvSpPr>
          <p:cNvPr id="8" name="TextBox 7">
            <a:extLst>
              <a:ext uri="{FF2B5EF4-FFF2-40B4-BE49-F238E27FC236}">
                <a16:creationId xmlns:a16="http://schemas.microsoft.com/office/drawing/2014/main" id="{25D3AA87-7FFC-7328-05CB-6129E2DDCD11}"/>
              </a:ext>
            </a:extLst>
          </p:cNvPr>
          <p:cNvSpPr txBox="1"/>
          <p:nvPr/>
        </p:nvSpPr>
        <p:spPr>
          <a:xfrm>
            <a:off x="875818" y="1985058"/>
            <a:ext cx="5492187" cy="18162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50" b="1">
                <a:solidFill>
                  <a:schemeClr val="tx1"/>
                </a:solidFill>
                <a:latin typeface="Google Sans"/>
              </a:rPr>
              <a:t>CNN is supervised learning technique for finding patterns in images to classify and recognize objects, classes and categories. CNN architecture has three layers Convolution layers, Rectified linear unit, and Pooling layers. CNN also use to classify audio, time series and signal data.</a:t>
            </a:r>
            <a:endParaRPr lang="en-US" sz="1850" b="1">
              <a:solidFill>
                <a:schemeClr val="tx1"/>
              </a:solidFill>
            </a:endParaRP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a:solidFill>
                  <a:srgbClr val="213163"/>
                </a:solidFill>
              </a:rPr>
              <a:t>T</a:t>
            </a:r>
            <a:r>
              <a:rPr lang="en-IN" sz="2000" b="1" err="1">
                <a:solidFill>
                  <a:srgbClr val="213163"/>
                </a:solidFill>
              </a:rPr>
              <a:t>ools</a:t>
            </a:r>
            <a:r>
              <a:rPr lang="en-IN" sz="2000" b="1">
                <a:solidFill>
                  <a:srgbClr val="213163"/>
                </a:solidFill>
              </a:rPr>
              <a:t> and Technology used </a:t>
            </a:r>
          </a:p>
        </p:txBody>
      </p:sp>
      <p:sp>
        <p:nvSpPr>
          <p:cNvPr id="2" name="TextBox 1">
            <a:extLst>
              <a:ext uri="{FF2B5EF4-FFF2-40B4-BE49-F238E27FC236}">
                <a16:creationId xmlns:a16="http://schemas.microsoft.com/office/drawing/2014/main" id="{205411D6-D809-F083-C922-B241574B8F60}"/>
              </a:ext>
            </a:extLst>
          </p:cNvPr>
          <p:cNvSpPr txBox="1"/>
          <p:nvPr/>
        </p:nvSpPr>
        <p:spPr>
          <a:xfrm>
            <a:off x="383894" y="2071869"/>
            <a:ext cx="10729731"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tx1"/>
                </a:solidFill>
                <a:latin typeface="Google Sans"/>
              </a:rPr>
              <a:t>CNN is supervised learning technique for finding patterns in images to classify and recognize objects, classes and categories. CNN architecture has three layers Convolution layers, Rectified linear unit, and Pooling layers. CNN also use to classify audio, time series and signal data</a:t>
            </a:r>
          </a:p>
          <a:p>
            <a:r>
              <a:rPr lang="en-US" sz="1600">
                <a:solidFill>
                  <a:schemeClr val="tx1"/>
                </a:solidFill>
              </a:rPr>
              <a:t> </a:t>
            </a:r>
            <a:r>
              <a:rPr lang="en-US" sz="2400">
                <a:solidFill>
                  <a:schemeClr val="tx1"/>
                </a:solidFill>
              </a:rPr>
              <a:t>convolutional neural network (CNN) is a type of artificial neural network used primarily for image recognition and processing, due to its ability to recognize patterns in images.</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a:solidFill>
                  <a:srgbClr val="213163"/>
                </a:solidFill>
              </a:rPr>
              <a:t>Methodology</a:t>
            </a:r>
            <a:r>
              <a:rPr lang="en-US" sz="1800" b="1">
                <a:solidFill>
                  <a:srgbClr val="213163"/>
                </a:solidFill>
              </a:rPr>
              <a:t> </a:t>
            </a:r>
            <a:endParaRPr lang="en-IN" sz="1800">
              <a:solidFill>
                <a:srgbClr val="213163"/>
              </a:solidFill>
            </a:endParaRPr>
          </a:p>
        </p:txBody>
      </p:sp>
      <p:sp>
        <p:nvSpPr>
          <p:cNvPr id="2" name="TextBox 1">
            <a:extLst>
              <a:ext uri="{FF2B5EF4-FFF2-40B4-BE49-F238E27FC236}">
                <a16:creationId xmlns:a16="http://schemas.microsoft.com/office/drawing/2014/main" id="{7E270EC3-C772-216D-138D-6F9926332630}"/>
              </a:ext>
            </a:extLst>
          </p:cNvPr>
          <p:cNvSpPr txBox="1"/>
          <p:nvPr/>
        </p:nvSpPr>
        <p:spPr>
          <a:xfrm>
            <a:off x="104172" y="1415970"/>
            <a:ext cx="10990161" cy="5786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50">
                <a:solidFill>
                  <a:schemeClr val="tx1"/>
                </a:solidFill>
                <a:latin typeface="Google Sans"/>
              </a:rPr>
              <a:t>The methodology for a Convolutional Neural Network (CNN) model for image classification involves breaking down images into smaller pieces to identify patterns. These patterns help the CNN recognize objects, such as shapes and edges. </a:t>
            </a:r>
          </a:p>
          <a:p>
            <a:r>
              <a:rPr lang="en-US" sz="1850">
                <a:solidFill>
                  <a:schemeClr val="tx1"/>
                </a:solidFill>
                <a:latin typeface="Google Sans"/>
              </a:rPr>
              <a:t>Steps in the CNN model methodology </a:t>
            </a:r>
          </a:p>
          <a:p>
            <a:pPr>
              <a:buFont typeface=""/>
              <a:buAutoNum type="arabicPeriod"/>
            </a:pPr>
            <a:r>
              <a:rPr lang="en-US" sz="1850" b="1">
                <a:solidFill>
                  <a:schemeClr val="tx1"/>
                </a:solidFill>
                <a:latin typeface="Google Sans"/>
              </a:rPr>
              <a:t>Import libraries</a:t>
            </a:r>
            <a:r>
              <a:rPr lang="en-US" sz="1850">
                <a:solidFill>
                  <a:schemeClr val="tx1"/>
                </a:solidFill>
                <a:latin typeface="Google Sans"/>
              </a:rPr>
              <a:t>: Import libraries like TensorFlow</a:t>
            </a:r>
          </a:p>
          <a:p>
            <a:pPr>
              <a:buFont typeface=""/>
              <a:buAutoNum type="arabicPeriod" startAt="2"/>
            </a:pPr>
            <a:r>
              <a:rPr lang="en-US" sz="1850" b="1">
                <a:solidFill>
                  <a:schemeClr val="tx1"/>
                </a:solidFill>
                <a:latin typeface="Google Sans"/>
              </a:rPr>
              <a:t>Set up directory structure</a:t>
            </a:r>
            <a:r>
              <a:rPr lang="en-US" sz="1850">
                <a:solidFill>
                  <a:schemeClr val="tx1"/>
                </a:solidFill>
                <a:latin typeface="Google Sans"/>
              </a:rPr>
              <a:t>: Create a directory structure for the image data</a:t>
            </a:r>
          </a:p>
          <a:p>
            <a:pPr>
              <a:buFont typeface=""/>
              <a:buAutoNum type="arabicPeriod" startAt="3"/>
            </a:pPr>
            <a:r>
              <a:rPr lang="en-US" sz="1850" b="1">
                <a:solidFill>
                  <a:schemeClr val="tx1"/>
                </a:solidFill>
                <a:latin typeface="Google Sans"/>
              </a:rPr>
              <a:t>Create image data generators</a:t>
            </a:r>
            <a:r>
              <a:rPr lang="en-US" sz="1850">
                <a:solidFill>
                  <a:schemeClr val="tx1"/>
                </a:solidFill>
                <a:latin typeface="Google Sans"/>
              </a:rPr>
              <a:t>: Create generators to flow data from directories</a:t>
            </a:r>
          </a:p>
          <a:p>
            <a:pPr>
              <a:buFont typeface=""/>
              <a:buAutoNum type="arabicPeriod" startAt="4"/>
            </a:pPr>
            <a:r>
              <a:rPr lang="en-US" sz="1850" b="1">
                <a:solidFill>
                  <a:schemeClr val="tx1"/>
                </a:solidFill>
                <a:latin typeface="Google Sans"/>
              </a:rPr>
              <a:t>Train the CNN model</a:t>
            </a:r>
            <a:r>
              <a:rPr lang="en-US" sz="1850">
                <a:solidFill>
                  <a:schemeClr val="tx1"/>
                </a:solidFill>
                <a:latin typeface="Google Sans"/>
              </a:rPr>
              <a:t>: Train the CNN model using the image data</a:t>
            </a:r>
          </a:p>
          <a:p>
            <a:pPr>
              <a:buFont typeface=""/>
              <a:buAutoNum type="arabicPeriod" startAt="5"/>
            </a:pPr>
            <a:r>
              <a:rPr lang="en-US" sz="1850" b="1">
                <a:solidFill>
                  <a:schemeClr val="tx1"/>
                </a:solidFill>
                <a:latin typeface="Google Sans"/>
              </a:rPr>
              <a:t>Evaluate the model</a:t>
            </a:r>
            <a:r>
              <a:rPr lang="en-US" sz="1850">
                <a:solidFill>
                  <a:schemeClr val="tx1"/>
                </a:solidFill>
                <a:latin typeface="Google Sans"/>
              </a:rPr>
              <a:t>: Evaluate the performance of the CNN model</a:t>
            </a:r>
          </a:p>
          <a:p>
            <a:r>
              <a:rPr lang="en-US" sz="1850">
                <a:solidFill>
                  <a:schemeClr val="tx1"/>
                </a:solidFill>
                <a:latin typeface="Google Sans"/>
              </a:rPr>
              <a:t>CNN model architecture</a:t>
            </a:r>
          </a:p>
          <a:p>
            <a:pPr marL="228600" indent="-228600">
              <a:buFont typeface=""/>
              <a:buChar char="•"/>
            </a:pPr>
            <a:r>
              <a:rPr lang="en-US" sz="1850" b="1">
                <a:solidFill>
                  <a:schemeClr val="tx1"/>
                </a:solidFill>
                <a:latin typeface="Google Sans"/>
              </a:rPr>
              <a:t>Convolutional layer</a:t>
            </a:r>
            <a:r>
              <a:rPr lang="en-US" sz="1850">
                <a:solidFill>
                  <a:schemeClr val="tx1"/>
                </a:solidFill>
                <a:latin typeface="Google Sans"/>
              </a:rPr>
              <a:t>: Applies filters to the input image to capture local patterns </a:t>
            </a:r>
          </a:p>
          <a:p>
            <a:pPr marL="228600" indent="-228600">
              <a:buFont typeface=""/>
              <a:buChar char="•"/>
            </a:pPr>
            <a:r>
              <a:rPr lang="en-US" sz="1850" b="1">
                <a:solidFill>
                  <a:schemeClr val="tx1"/>
                </a:solidFill>
                <a:latin typeface="Google Sans"/>
              </a:rPr>
              <a:t>Activation layer</a:t>
            </a:r>
            <a:r>
              <a:rPr lang="en-US" sz="1850">
                <a:solidFill>
                  <a:schemeClr val="tx1"/>
                </a:solidFill>
                <a:latin typeface="Google Sans"/>
              </a:rPr>
              <a:t>: Introduces non-linearity using activation functions like </a:t>
            </a:r>
            <a:r>
              <a:rPr lang="en-US" sz="1850" err="1">
                <a:solidFill>
                  <a:schemeClr val="tx1"/>
                </a:solidFill>
                <a:latin typeface="Google Sans"/>
              </a:rPr>
              <a:t>ReLU</a:t>
            </a:r>
            <a:r>
              <a:rPr lang="en-US" sz="1850">
                <a:solidFill>
                  <a:schemeClr val="tx1"/>
                </a:solidFill>
                <a:latin typeface="Google Sans"/>
              </a:rPr>
              <a:t> </a:t>
            </a:r>
          </a:p>
          <a:p>
            <a:pPr marL="228600" indent="-228600">
              <a:buFont typeface=""/>
              <a:buChar char="•"/>
            </a:pPr>
            <a:r>
              <a:rPr lang="en-US" sz="1850" b="1">
                <a:solidFill>
                  <a:schemeClr val="tx1"/>
                </a:solidFill>
                <a:latin typeface="Google Sans"/>
              </a:rPr>
              <a:t>Pooling layer</a:t>
            </a:r>
            <a:r>
              <a:rPr lang="en-US" sz="1850">
                <a:solidFill>
                  <a:schemeClr val="tx1"/>
                </a:solidFill>
                <a:latin typeface="Google Sans"/>
              </a:rPr>
              <a:t>: Reduces spatial dimensions while retaining important information </a:t>
            </a:r>
          </a:p>
          <a:p>
            <a:pPr marL="228600" indent="-228600">
              <a:buFont typeface=""/>
              <a:buChar char="•"/>
            </a:pPr>
            <a:r>
              <a:rPr lang="en-US" sz="1850" b="1">
                <a:solidFill>
                  <a:schemeClr val="tx1"/>
                </a:solidFill>
                <a:latin typeface="Google Sans"/>
              </a:rPr>
              <a:t>Dense layer</a:t>
            </a:r>
            <a:r>
              <a:rPr lang="en-US" sz="1850">
                <a:solidFill>
                  <a:schemeClr val="tx1"/>
                </a:solidFill>
                <a:latin typeface="Google Sans"/>
              </a:rPr>
              <a:t>: Also known as a fully connected layer </a:t>
            </a:r>
          </a:p>
          <a:p>
            <a:r>
              <a:rPr lang="en-US" sz="1850">
                <a:solidFill>
                  <a:schemeClr val="tx1"/>
                </a:solidFill>
                <a:latin typeface="Google Sans"/>
              </a:rPr>
              <a:t>CNN model advantages</a:t>
            </a:r>
          </a:p>
          <a:p>
            <a:pPr marL="228600" indent="-228600">
              <a:buFont typeface=""/>
              <a:buChar char="•"/>
            </a:pPr>
            <a:r>
              <a:rPr lang="en-US" sz="1850">
                <a:solidFill>
                  <a:schemeClr val="tx1"/>
                </a:solidFill>
                <a:latin typeface="Google Sans"/>
              </a:rPr>
              <a:t>CNNs are inspired by how animals process visual information to recognize objects </a:t>
            </a:r>
          </a:p>
          <a:p>
            <a:pPr marL="228600" indent="-228600">
              <a:buFont typeface=""/>
              <a:buChar char="•"/>
            </a:pPr>
            <a:r>
              <a:rPr lang="en-US" sz="1850">
                <a:solidFill>
                  <a:schemeClr val="tx1"/>
                </a:solidFill>
                <a:latin typeface="Google Sans"/>
              </a:rPr>
              <a:t>CNNs are efficient because they use the same filters across different parts of an image </a:t>
            </a:r>
          </a:p>
          <a:p>
            <a:pPr>
              <a:buFont typeface=""/>
              <a:buChar char="•"/>
            </a:pPr>
            <a:r>
              <a:rPr lang="en-US" sz="1850">
                <a:solidFill>
                  <a:schemeClr val="tx1"/>
                </a:solidFill>
                <a:latin typeface="Google Sans"/>
              </a:rPr>
              <a:t>CNNs are a popular method for image classification </a:t>
            </a:r>
          </a:p>
          <a:p>
            <a:endParaRPr lang="en-US" sz="1850">
              <a:solidFill>
                <a:schemeClr val="tx1"/>
              </a:solidFill>
              <a:latin typeface="Google Sans"/>
            </a:endParaRPr>
          </a:p>
          <a:p>
            <a:endParaRPr lang="en-US" sz="1850">
              <a:solidFill>
                <a:schemeClr val="tx1"/>
              </a:solidFill>
              <a:latin typeface="Google Sans"/>
            </a:endParaRP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11205132" cy="2123658"/>
          </a:xfrm>
          <a:prstGeom prst="rect">
            <a:avLst/>
          </a:prstGeom>
          <a:noFill/>
        </p:spPr>
        <p:txBody>
          <a:bodyPr wrap="square" lIns="91440" tIns="45720" rIns="91440" bIns="45720" anchor="t">
            <a:spAutoFit/>
          </a:bodyPr>
          <a:lstStyle/>
          <a:p>
            <a:r>
              <a:rPr lang="en-US" sz="4400" dirty="0">
                <a:solidFill>
                  <a:schemeClr val="tx1"/>
                </a:solidFill>
              </a:rPr>
              <a:t>The problem statement for a CNN model for image classification is to build a model that can classify images based on their content</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TextBox 1">
            <a:extLst>
              <a:ext uri="{FF2B5EF4-FFF2-40B4-BE49-F238E27FC236}">
                <a16:creationId xmlns:a16="http://schemas.microsoft.com/office/drawing/2014/main" id="{AD97E204-7D1D-9566-BB4F-81FBBACB571F}"/>
              </a:ext>
            </a:extLst>
          </p:cNvPr>
          <p:cNvSpPr txBox="1"/>
          <p:nvPr/>
        </p:nvSpPr>
        <p:spPr>
          <a:xfrm>
            <a:off x="258502" y="1714982"/>
            <a:ext cx="9118921" cy="12311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50" dirty="0">
                <a:solidFill>
                  <a:schemeClr val="tx1"/>
                </a:solidFill>
                <a:latin typeface="Google Sans"/>
              </a:rPr>
              <a:t>CNN methods in image processing involve using convolutional layers to detect features, pooling layers to </a:t>
            </a:r>
            <a:r>
              <a:rPr lang="en-US" sz="1850" dirty="0" err="1">
                <a:solidFill>
                  <a:schemeClr val="tx1"/>
                </a:solidFill>
                <a:latin typeface="Google Sans"/>
              </a:rPr>
              <a:t>downsample</a:t>
            </a:r>
            <a:r>
              <a:rPr lang="en-US" sz="1850" dirty="0">
                <a:solidFill>
                  <a:schemeClr val="tx1"/>
                </a:solidFill>
                <a:latin typeface="Google Sans"/>
              </a:rPr>
              <a:t> data, and fully connected layers for classification. Activation functions add non-linearity, optimization algorithms adjust parameters, and regularization techniques prevent overfitting</a:t>
            </a:r>
            <a:endParaRPr lang="en-US" sz="1850" dirty="0">
              <a:solidFill>
                <a:schemeClr val="tx1"/>
              </a:solidFill>
            </a:endParaRP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A9152-25D7-83F6-46B6-262D819A69C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A53D1CC-5490-0828-0F4A-490867C15F10}"/>
              </a:ext>
            </a:extLst>
          </p:cNvPr>
          <p:cNvSpPr txBox="1"/>
          <p:nvPr/>
        </p:nvSpPr>
        <p:spPr>
          <a:xfrm>
            <a:off x="258502" y="828270"/>
            <a:ext cx="6102626" cy="400110"/>
          </a:xfrm>
          <a:prstGeom prst="rect">
            <a:avLst/>
          </a:prstGeom>
          <a:noFill/>
        </p:spPr>
        <p:txBody>
          <a:bodyPr wrap="square">
            <a:spAutoFit/>
          </a:bodyPr>
          <a:lstStyle/>
          <a:p>
            <a:r>
              <a:rPr lang="en-US" sz="2000" b="1" dirty="0">
                <a:solidFill>
                  <a:srgbClr val="213163"/>
                </a:solidFill>
              </a:rPr>
              <a:t>Algorithm:</a:t>
            </a:r>
            <a:endParaRPr lang="en-IN" sz="2000" b="1" dirty="0">
              <a:solidFill>
                <a:srgbClr val="213163"/>
              </a:solidFill>
            </a:endParaRPr>
          </a:p>
        </p:txBody>
      </p:sp>
      <p:sp>
        <p:nvSpPr>
          <p:cNvPr id="2" name="TextBox 1">
            <a:extLst>
              <a:ext uri="{FF2B5EF4-FFF2-40B4-BE49-F238E27FC236}">
                <a16:creationId xmlns:a16="http://schemas.microsoft.com/office/drawing/2014/main" id="{0EE034C1-5764-60BB-17F5-B3A9E81AED70}"/>
              </a:ext>
            </a:extLst>
          </p:cNvPr>
          <p:cNvSpPr txBox="1"/>
          <p:nvPr/>
        </p:nvSpPr>
        <p:spPr>
          <a:xfrm>
            <a:off x="258502" y="1228380"/>
            <a:ext cx="10989601" cy="5642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07000"/>
              </a:lnSpc>
              <a:spcAft>
                <a:spcPts val="800"/>
              </a:spcAft>
            </a:pPr>
            <a:r>
              <a:rPr lang="en-IN" sz="1400" b="1" kern="100" dirty="0">
                <a:effectLst/>
                <a:latin typeface="Calibri" panose="020F0502020204030204" pitchFamily="34" charset="0"/>
                <a:ea typeface="Calibri" panose="020F0502020204030204" pitchFamily="34" charset="0"/>
                <a:cs typeface="Mangal" panose="02040503050203030202" pitchFamily="18" charset="0"/>
              </a:rPr>
              <a:t>Step 1: Download the Dataset</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tabLst>
                <a:tab pos="457200" algn="l"/>
              </a:tabLst>
            </a:pPr>
            <a:r>
              <a:rPr lang="en-IN" sz="1400" kern="100" dirty="0">
                <a:effectLst/>
                <a:latin typeface="Calibri" panose="020F0502020204030204" pitchFamily="34" charset="0"/>
                <a:ea typeface="Calibri" panose="020F0502020204030204" pitchFamily="34" charset="0"/>
                <a:cs typeface="Mangal" panose="02040503050203030202" pitchFamily="18" charset="0"/>
              </a:rPr>
              <a:t>Import the </a:t>
            </a:r>
            <a:r>
              <a:rPr lang="en-IN" sz="1400" kern="100" dirty="0" err="1">
                <a:effectLst/>
                <a:latin typeface="Calibri" panose="020F0502020204030204" pitchFamily="34" charset="0"/>
                <a:ea typeface="Calibri" panose="020F0502020204030204" pitchFamily="34" charset="0"/>
                <a:cs typeface="Mangal" panose="02040503050203030202" pitchFamily="18" charset="0"/>
              </a:rPr>
              <a:t>kagglehub</a:t>
            </a:r>
            <a:r>
              <a:rPr lang="en-IN" sz="1400" kern="100" dirty="0">
                <a:effectLst/>
                <a:latin typeface="Calibri" panose="020F0502020204030204" pitchFamily="34" charset="0"/>
                <a:ea typeface="Calibri" panose="020F0502020204030204" pitchFamily="34" charset="0"/>
                <a:cs typeface="Mangal" panose="02040503050203030202" pitchFamily="18" charset="0"/>
              </a:rPr>
              <a:t> library.</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tabLst>
                <a:tab pos="457200" algn="l"/>
              </a:tabLst>
            </a:pPr>
            <a:r>
              <a:rPr lang="en-IN" sz="1400" kern="100" dirty="0">
                <a:effectLst/>
                <a:latin typeface="Calibri" panose="020F0502020204030204" pitchFamily="34" charset="0"/>
                <a:ea typeface="Calibri" panose="020F0502020204030204" pitchFamily="34" charset="0"/>
                <a:cs typeface="Mangal" panose="02040503050203030202" pitchFamily="18" charset="0"/>
              </a:rPr>
              <a:t>Download the dataset </a:t>
            </a:r>
            <a:r>
              <a:rPr lang="en-IN" sz="1400" kern="100" dirty="0" err="1">
                <a:effectLst/>
                <a:latin typeface="Calibri" panose="020F0502020204030204" pitchFamily="34" charset="0"/>
                <a:ea typeface="Calibri" panose="020F0502020204030204" pitchFamily="34" charset="0"/>
                <a:cs typeface="Mangal" panose="02040503050203030202" pitchFamily="18" charset="0"/>
              </a:rPr>
              <a:t>techsash</a:t>
            </a:r>
            <a:r>
              <a:rPr lang="en-IN" sz="1400" kern="100" dirty="0">
                <a:effectLst/>
                <a:latin typeface="Calibri" panose="020F0502020204030204" pitchFamily="34" charset="0"/>
                <a:ea typeface="Calibri" panose="020F0502020204030204" pitchFamily="34" charset="0"/>
                <a:cs typeface="Mangal" panose="02040503050203030202" pitchFamily="18" charset="0"/>
              </a:rPr>
              <a:t>/waste-classification-data using </a:t>
            </a:r>
            <a:r>
              <a:rPr lang="en-IN" sz="1400" kern="100" dirty="0" err="1">
                <a:effectLst/>
                <a:latin typeface="Calibri" panose="020F0502020204030204" pitchFamily="34" charset="0"/>
                <a:ea typeface="Calibri" panose="020F0502020204030204" pitchFamily="34" charset="0"/>
                <a:cs typeface="Mangal" panose="02040503050203030202" pitchFamily="18" charset="0"/>
              </a:rPr>
              <a:t>kagglehub.dataset_download</a:t>
            </a:r>
            <a:r>
              <a:rPr lang="en-IN" sz="1400" kern="100" dirty="0">
                <a:effectLst/>
                <a:latin typeface="Calibri" panose="020F0502020204030204" pitchFamily="34" charset="0"/>
                <a:ea typeface="Calibri" panose="020F0502020204030204" pitchFamily="34" charset="0"/>
                <a:cs typeface="Mangal" panose="02040503050203030202" pitchFamily="18" charset="0"/>
              </a:rPr>
              <a:t>().</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tabLst>
                <a:tab pos="457200" algn="l"/>
              </a:tabLst>
            </a:pPr>
            <a:r>
              <a:rPr lang="en-IN" sz="1400" kern="100" dirty="0">
                <a:effectLst/>
                <a:latin typeface="Calibri" panose="020F0502020204030204" pitchFamily="34" charset="0"/>
                <a:ea typeface="Calibri" panose="020F0502020204030204" pitchFamily="34" charset="0"/>
                <a:cs typeface="Mangal" panose="02040503050203030202" pitchFamily="18" charset="0"/>
              </a:rPr>
              <a:t>Print the dataset path.</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400" b="1" kern="100" dirty="0">
                <a:effectLst/>
                <a:latin typeface="Calibri" panose="020F0502020204030204" pitchFamily="34" charset="0"/>
                <a:ea typeface="Calibri" panose="020F0502020204030204" pitchFamily="34" charset="0"/>
                <a:cs typeface="Mangal" panose="02040503050203030202" pitchFamily="18" charset="0"/>
              </a:rPr>
              <a:t>Step 2: Import Required Libraries</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tabLst>
                <a:tab pos="457200" algn="l"/>
              </a:tabLst>
            </a:pPr>
            <a:r>
              <a:rPr lang="en-IN" sz="1400" kern="100" dirty="0">
                <a:effectLst/>
                <a:latin typeface="Calibri" panose="020F0502020204030204" pitchFamily="34" charset="0"/>
                <a:ea typeface="Calibri" panose="020F0502020204030204" pitchFamily="34" charset="0"/>
                <a:cs typeface="Mangal" panose="02040503050203030202" pitchFamily="18" charset="0"/>
              </a:rPr>
              <a:t>Import necessary Python libraries such as: </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numpy</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for numerical operations.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streamlit</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for UI development.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pandas for handling data.</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matplotlib.pyplot</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for visualization.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cv2 for image processing.</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tqdm</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for progress bar visualization.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tensorflow.keras</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for building a deep learning model.</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kern="100" dirty="0">
                <a:effectLst/>
                <a:latin typeface="Calibri" panose="020F0502020204030204" pitchFamily="34" charset="0"/>
                <a:ea typeface="Calibri" panose="020F0502020204030204" pitchFamily="34" charset="0"/>
                <a:cs typeface="Mangal" panose="02040503050203030202" pitchFamily="18" charset="0"/>
              </a:rPr>
              <a:t>Step 3: Define Paths to Dataset</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tabLst>
                <a:tab pos="457200" algn="l"/>
              </a:tabLst>
            </a:pPr>
            <a:r>
              <a:rPr lang="en-IN" sz="1400" kern="100" dirty="0">
                <a:effectLst/>
                <a:latin typeface="Calibri" panose="020F0502020204030204" pitchFamily="34" charset="0"/>
                <a:ea typeface="Calibri" panose="020F0502020204030204" pitchFamily="34" charset="0"/>
                <a:cs typeface="Mangal" panose="02040503050203030202" pitchFamily="18" charset="0"/>
              </a:rPr>
              <a:t>Set </a:t>
            </a:r>
            <a:r>
              <a:rPr lang="en-IN" sz="1400" kern="100" dirty="0" err="1">
                <a:effectLst/>
                <a:latin typeface="Calibri" panose="020F0502020204030204" pitchFamily="34" charset="0"/>
                <a:ea typeface="Calibri" panose="020F0502020204030204" pitchFamily="34" charset="0"/>
                <a:cs typeface="Mangal" panose="02040503050203030202" pitchFamily="18" charset="0"/>
              </a:rPr>
              <a:t>train_path</a:t>
            </a:r>
            <a:r>
              <a:rPr lang="en-IN" sz="1400" kern="100" dirty="0">
                <a:effectLst/>
                <a:latin typeface="Calibri" panose="020F0502020204030204" pitchFamily="34" charset="0"/>
                <a:ea typeface="Calibri" panose="020F0502020204030204" pitchFamily="34" charset="0"/>
                <a:cs typeface="Mangal" panose="02040503050203030202" pitchFamily="18" charset="0"/>
              </a:rPr>
              <a:t> and </a:t>
            </a:r>
            <a:r>
              <a:rPr lang="en-IN" sz="1400" kern="100" dirty="0" err="1">
                <a:effectLst/>
                <a:latin typeface="Calibri" panose="020F0502020204030204" pitchFamily="34" charset="0"/>
                <a:ea typeface="Calibri" panose="020F0502020204030204" pitchFamily="34" charset="0"/>
                <a:cs typeface="Mangal" panose="02040503050203030202" pitchFamily="18" charset="0"/>
              </a:rPr>
              <a:t>test_path</a:t>
            </a:r>
            <a:r>
              <a:rPr lang="en-IN" sz="1400" kern="100" dirty="0">
                <a:effectLst/>
                <a:latin typeface="Calibri" panose="020F0502020204030204" pitchFamily="34" charset="0"/>
                <a:ea typeface="Calibri" panose="020F0502020204030204" pitchFamily="34" charset="0"/>
                <a:cs typeface="Mangal" panose="02040503050203030202" pitchFamily="18" charset="0"/>
              </a:rPr>
              <a:t> to point to dataset directories: </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/root/.cache/</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kagglehub</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/datasets/</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techsash</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/waste-classification-data/versions/1/DATASET/TRAIN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/root/.cache/</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kagglehub</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/datasets/</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techsash</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/waste-classification-data/versions/1/DATASET/TEST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88925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A9EF6A-A1F9-2200-FDD6-6D8DB53D8E9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911E6A1-8F26-F8E8-2EB6-BC6004E62F8A}"/>
              </a:ext>
            </a:extLst>
          </p:cNvPr>
          <p:cNvSpPr txBox="1"/>
          <p:nvPr/>
        </p:nvSpPr>
        <p:spPr>
          <a:xfrm>
            <a:off x="248670" y="1066053"/>
            <a:ext cx="9118921" cy="60698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07000"/>
              </a:lnSpc>
              <a:spcAft>
                <a:spcPts val="800"/>
              </a:spcAft>
            </a:pPr>
            <a:r>
              <a:rPr lang="en-IN" sz="1400" b="1" kern="100" dirty="0">
                <a:effectLst/>
                <a:latin typeface="Calibri" panose="020F0502020204030204" pitchFamily="34" charset="0"/>
                <a:ea typeface="Calibri" panose="020F0502020204030204" pitchFamily="34" charset="0"/>
                <a:cs typeface="Mangal" panose="02040503050203030202" pitchFamily="18" charset="0"/>
              </a:rPr>
              <a:t>Step 4: Load and Process Images</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tabLst>
                <a:tab pos="457200" algn="l"/>
              </a:tabLst>
            </a:pPr>
            <a:r>
              <a:rPr lang="en-IN" sz="1400" kern="100" dirty="0">
                <a:effectLst/>
                <a:latin typeface="Calibri" panose="020F0502020204030204" pitchFamily="34" charset="0"/>
                <a:ea typeface="Calibri" panose="020F0502020204030204" pitchFamily="34" charset="0"/>
                <a:cs typeface="Mangal" panose="02040503050203030202" pitchFamily="18" charset="0"/>
              </a:rPr>
              <a:t>Initialize two empty lists: </a:t>
            </a:r>
            <a:r>
              <a:rPr lang="en-IN" sz="1400" kern="100" dirty="0" err="1">
                <a:effectLst/>
                <a:latin typeface="Calibri" panose="020F0502020204030204" pitchFamily="34" charset="0"/>
                <a:ea typeface="Calibri" panose="020F0502020204030204" pitchFamily="34" charset="0"/>
                <a:cs typeface="Mangal" panose="02040503050203030202" pitchFamily="18" charset="0"/>
              </a:rPr>
              <a:t>x_data</a:t>
            </a:r>
            <a:r>
              <a:rPr lang="en-IN" sz="1400" kern="100" dirty="0">
                <a:effectLst/>
                <a:latin typeface="Calibri" panose="020F0502020204030204" pitchFamily="34" charset="0"/>
                <a:ea typeface="Calibri" panose="020F0502020204030204" pitchFamily="34" charset="0"/>
                <a:cs typeface="Mangal" panose="02040503050203030202" pitchFamily="18" charset="0"/>
              </a:rPr>
              <a:t> (for images) and </a:t>
            </a:r>
            <a:r>
              <a:rPr lang="en-IN" sz="1400" kern="100" dirty="0" err="1">
                <a:effectLst/>
                <a:latin typeface="Calibri" panose="020F0502020204030204" pitchFamily="34" charset="0"/>
                <a:ea typeface="Calibri" panose="020F0502020204030204" pitchFamily="34" charset="0"/>
                <a:cs typeface="Mangal" panose="02040503050203030202" pitchFamily="18" charset="0"/>
              </a:rPr>
              <a:t>y_data</a:t>
            </a:r>
            <a:r>
              <a:rPr lang="en-IN" sz="1400" kern="100" dirty="0">
                <a:effectLst/>
                <a:latin typeface="Calibri" panose="020F0502020204030204" pitchFamily="34" charset="0"/>
                <a:ea typeface="Calibri" panose="020F0502020204030204" pitchFamily="34" charset="0"/>
                <a:cs typeface="Mangal" panose="02040503050203030202" pitchFamily="18" charset="0"/>
              </a:rPr>
              <a:t> (for labels).</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tabLst>
                <a:tab pos="457200" algn="l"/>
              </a:tabLst>
            </a:pPr>
            <a:r>
              <a:rPr lang="en-IN" sz="1400" kern="100" dirty="0">
                <a:effectLst/>
                <a:latin typeface="Calibri" panose="020F0502020204030204" pitchFamily="34" charset="0"/>
                <a:ea typeface="Calibri" panose="020F0502020204030204" pitchFamily="34" charset="0"/>
                <a:cs typeface="Mangal" panose="02040503050203030202" pitchFamily="18" charset="0"/>
              </a:rPr>
              <a:t>Iterate over each category in </a:t>
            </a:r>
            <a:r>
              <a:rPr lang="en-IN" sz="1400" kern="100" dirty="0" err="1">
                <a:effectLst/>
                <a:latin typeface="Calibri" panose="020F0502020204030204" pitchFamily="34" charset="0"/>
                <a:ea typeface="Calibri" panose="020F0502020204030204" pitchFamily="34" charset="0"/>
                <a:cs typeface="Mangal" panose="02040503050203030202" pitchFamily="18" charset="0"/>
              </a:rPr>
              <a:t>train_path</a:t>
            </a:r>
            <a:r>
              <a:rPr lang="en-IN" sz="1400" kern="100" dirty="0">
                <a:effectLst/>
                <a:latin typeface="Calibri" panose="020F0502020204030204" pitchFamily="34" charset="0"/>
                <a:ea typeface="Calibri" panose="020F0502020204030204" pitchFamily="34" charset="0"/>
                <a:cs typeface="Mangal" panose="02040503050203030202" pitchFamily="18" charset="0"/>
              </a:rPr>
              <a:t>: </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Read image files in each category.</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Convert each image to RGB format using cv2.cvtColor().</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Append image data to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x_data</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and corresponding category label to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y_data</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400" kern="100" dirty="0">
                <a:effectLst/>
                <a:latin typeface="Calibri" panose="020F0502020204030204" pitchFamily="34" charset="0"/>
                <a:ea typeface="Calibri" panose="020F0502020204030204" pitchFamily="34" charset="0"/>
                <a:cs typeface="Mangal" panose="02040503050203030202" pitchFamily="18" charset="0"/>
              </a:rPr>
              <a:t>Create a Pandas </a:t>
            </a:r>
            <a:r>
              <a:rPr lang="en-IN" sz="1400" kern="100" dirty="0" err="1">
                <a:effectLst/>
                <a:latin typeface="Calibri" panose="020F0502020204030204" pitchFamily="34" charset="0"/>
                <a:ea typeface="Calibri" panose="020F0502020204030204" pitchFamily="34" charset="0"/>
                <a:cs typeface="Mangal" panose="02040503050203030202" pitchFamily="18" charset="0"/>
              </a:rPr>
              <a:t>DataFrame</a:t>
            </a:r>
            <a:r>
              <a:rPr lang="en-IN" sz="1400" kern="100" dirty="0">
                <a:effectLst/>
                <a:latin typeface="Calibri" panose="020F0502020204030204" pitchFamily="34" charset="0"/>
                <a:ea typeface="Calibri" panose="020F0502020204030204" pitchFamily="34" charset="0"/>
                <a:cs typeface="Mangal" panose="02040503050203030202" pitchFamily="18" charset="0"/>
              </a:rPr>
              <a:t> data to store images and labels.</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400" b="1" kern="100" dirty="0">
                <a:effectLst/>
                <a:latin typeface="Calibri" panose="020F0502020204030204" pitchFamily="34" charset="0"/>
                <a:ea typeface="Calibri" panose="020F0502020204030204" pitchFamily="34" charset="0"/>
                <a:cs typeface="Mangal" panose="02040503050203030202" pitchFamily="18" charset="0"/>
              </a:rPr>
              <a:t>Step 5: Visualize Data Distribution</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tabLst>
                <a:tab pos="457200" algn="l"/>
              </a:tabLst>
            </a:pPr>
            <a:r>
              <a:rPr lang="en-IN" sz="1400" kern="100" dirty="0">
                <a:effectLst/>
                <a:latin typeface="Calibri" panose="020F0502020204030204" pitchFamily="34" charset="0"/>
                <a:ea typeface="Calibri" panose="020F0502020204030204" pitchFamily="34" charset="0"/>
                <a:cs typeface="Mangal" panose="02040503050203030202" pitchFamily="18" charset="0"/>
              </a:rPr>
              <a:t>Use </a:t>
            </a:r>
            <a:r>
              <a:rPr lang="en-IN" sz="1400" kern="100" dirty="0" err="1">
                <a:effectLst/>
                <a:latin typeface="Calibri" panose="020F0502020204030204" pitchFamily="34" charset="0"/>
                <a:ea typeface="Calibri" panose="020F0502020204030204" pitchFamily="34" charset="0"/>
                <a:cs typeface="Mangal" panose="02040503050203030202" pitchFamily="18" charset="0"/>
              </a:rPr>
              <a:t>plt.pie</a:t>
            </a:r>
            <a:r>
              <a:rPr lang="en-IN" sz="1400" kern="100" dirty="0">
                <a:effectLst/>
                <a:latin typeface="Calibri" panose="020F0502020204030204" pitchFamily="34" charset="0"/>
                <a:ea typeface="Calibri" panose="020F0502020204030204" pitchFamily="34" charset="0"/>
                <a:cs typeface="Mangal" panose="02040503050203030202" pitchFamily="18" charset="0"/>
              </a:rPr>
              <a:t>() to plot the label distribution.</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tabLst>
                <a:tab pos="457200" algn="l"/>
              </a:tabLst>
            </a:pPr>
            <a:r>
              <a:rPr lang="en-IN" sz="1400" kern="100" dirty="0">
                <a:effectLst/>
                <a:latin typeface="Calibri" panose="020F0502020204030204" pitchFamily="34" charset="0"/>
                <a:ea typeface="Calibri" panose="020F0502020204030204" pitchFamily="34" charset="0"/>
                <a:cs typeface="Mangal" panose="02040503050203030202" pitchFamily="18" charset="0"/>
              </a:rPr>
              <a:t>Use </a:t>
            </a:r>
            <a:r>
              <a:rPr lang="en-IN" sz="1400" kern="100" dirty="0" err="1">
                <a:effectLst/>
                <a:latin typeface="Calibri" panose="020F0502020204030204" pitchFamily="34" charset="0"/>
                <a:ea typeface="Calibri" panose="020F0502020204030204" pitchFamily="34" charset="0"/>
                <a:cs typeface="Mangal" panose="02040503050203030202" pitchFamily="18" charset="0"/>
              </a:rPr>
              <a:t>plt.figure</a:t>
            </a:r>
            <a:r>
              <a:rPr lang="en-IN" sz="1400" kern="100" dirty="0">
                <a:effectLst/>
                <a:latin typeface="Calibri" panose="020F0502020204030204" pitchFamily="34" charset="0"/>
                <a:ea typeface="Calibri" panose="020F0502020204030204" pitchFamily="34" charset="0"/>
                <a:cs typeface="Mangal" panose="02040503050203030202" pitchFamily="18" charset="0"/>
              </a:rPr>
              <a:t>() and </a:t>
            </a:r>
            <a:r>
              <a:rPr lang="en-IN" sz="1400" kern="100" dirty="0" err="1">
                <a:effectLst/>
                <a:latin typeface="Calibri" panose="020F0502020204030204" pitchFamily="34" charset="0"/>
                <a:ea typeface="Calibri" panose="020F0502020204030204" pitchFamily="34" charset="0"/>
                <a:cs typeface="Mangal" panose="02040503050203030202" pitchFamily="18" charset="0"/>
              </a:rPr>
              <a:t>plt.subplot</a:t>
            </a:r>
            <a:r>
              <a:rPr lang="en-IN" sz="1400" kern="100" dirty="0">
                <a:effectLst/>
                <a:latin typeface="Calibri" panose="020F0502020204030204" pitchFamily="34" charset="0"/>
                <a:ea typeface="Calibri" panose="020F0502020204030204" pitchFamily="34" charset="0"/>
                <a:cs typeface="Mangal" panose="02040503050203030202" pitchFamily="18" charset="0"/>
              </a:rPr>
              <a:t>() to display a few random images with their corresponding labels.</a:t>
            </a:r>
          </a:p>
          <a:p>
            <a:pPr>
              <a:lnSpc>
                <a:spcPct val="107000"/>
              </a:lnSpc>
              <a:spcAft>
                <a:spcPts val="800"/>
              </a:spcAft>
            </a:pPr>
            <a:r>
              <a:rPr lang="en-IN" sz="1400" b="1" kern="100" dirty="0">
                <a:effectLst/>
                <a:latin typeface="Calibri" panose="020F0502020204030204" pitchFamily="34" charset="0"/>
                <a:ea typeface="Calibri" panose="020F0502020204030204" pitchFamily="34" charset="0"/>
                <a:cs typeface="Mangal" panose="02040503050203030202" pitchFamily="18" charset="0"/>
              </a:rPr>
              <a:t>Step 6: Define and Build CNN Model</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tabLst>
                <a:tab pos="457200" algn="l"/>
              </a:tabLst>
            </a:pPr>
            <a:r>
              <a:rPr lang="en-IN" sz="1400" kern="100" dirty="0">
                <a:effectLst/>
                <a:latin typeface="Calibri" panose="020F0502020204030204" pitchFamily="34" charset="0"/>
                <a:ea typeface="Calibri" panose="020F0502020204030204" pitchFamily="34" charset="0"/>
                <a:cs typeface="Mangal" panose="02040503050203030202" pitchFamily="18" charset="0"/>
              </a:rPr>
              <a:t>Initialize a Sequential model.</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tabLst>
                <a:tab pos="457200" algn="l"/>
              </a:tabLst>
            </a:pPr>
            <a:r>
              <a:rPr lang="en-IN" sz="1400" kern="100" dirty="0">
                <a:effectLst/>
                <a:latin typeface="Calibri" panose="020F0502020204030204" pitchFamily="34" charset="0"/>
                <a:ea typeface="Calibri" panose="020F0502020204030204" pitchFamily="34" charset="0"/>
                <a:cs typeface="Mangal" panose="02040503050203030202" pitchFamily="18" charset="0"/>
              </a:rPr>
              <a:t>Add the following convolutional layers: </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First layer:</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32 filters, (3×3) kernel,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ReLU</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activation,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MaxPooling</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Second layer:</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64 filters, (3×3) kernel,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ReLU</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activation,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MaxPooling</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Third layer:</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128 filters, (3×3) kernel,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ReLU</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activation,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MaxPooling</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400" kern="100" dirty="0">
                <a:effectLst/>
                <a:latin typeface="Calibri" panose="020F0502020204030204" pitchFamily="34" charset="0"/>
                <a:ea typeface="Calibri" panose="020F0502020204030204" pitchFamily="34" charset="0"/>
                <a:cs typeface="Mangal" panose="02040503050203030202" pitchFamily="18" charset="0"/>
              </a:rPr>
              <a:t>Flatten the output.</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tabLst>
                <a:tab pos="457200" algn="l"/>
              </a:tabLst>
            </a:pP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497379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DFE80-E124-607B-F133-7AE39A21EE5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9043C3A-5B3D-CB87-D9F6-ED3963913D07}"/>
              </a:ext>
            </a:extLst>
          </p:cNvPr>
          <p:cNvSpPr txBox="1"/>
          <p:nvPr/>
        </p:nvSpPr>
        <p:spPr>
          <a:xfrm>
            <a:off x="189677" y="839911"/>
            <a:ext cx="9118921" cy="5637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lvl="0" indent="-342900">
              <a:lnSpc>
                <a:spcPct val="107000"/>
              </a:lnSpc>
              <a:spcAft>
                <a:spcPts val="800"/>
              </a:spcAft>
              <a:tabLst>
                <a:tab pos="457200" algn="l"/>
              </a:tabLst>
            </a:pPr>
            <a:r>
              <a:rPr lang="en-IN" sz="1400" kern="100" dirty="0">
                <a:effectLst/>
                <a:latin typeface="Calibri" panose="020F0502020204030204" pitchFamily="34" charset="0"/>
                <a:ea typeface="Calibri" panose="020F0502020204030204" pitchFamily="34" charset="0"/>
                <a:cs typeface="Mangal" panose="02040503050203030202" pitchFamily="18" charset="0"/>
              </a:rPr>
              <a:t>Add fully connected layers: </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Dense layer with 256 neurons,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ReLU</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activation, dropout (0.5).</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Dense layer with 64 neurons,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ReLU</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activation, dropout (0.5).</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Output layer with 2 neurons, Sigmoid activation.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400" kern="100" dirty="0">
                <a:effectLst/>
                <a:latin typeface="Calibri" panose="020F0502020204030204" pitchFamily="34" charset="0"/>
                <a:ea typeface="Calibri" panose="020F0502020204030204" pitchFamily="34" charset="0"/>
                <a:cs typeface="Mangal" panose="02040503050203030202" pitchFamily="18" charset="0"/>
              </a:rPr>
              <a:t>Compile the model using: </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binary_crossentropy</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loss.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adam</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optimizer.</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accuracy as a metric.</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400" kern="100" dirty="0">
                <a:effectLst/>
                <a:latin typeface="Calibri" panose="020F0502020204030204" pitchFamily="34" charset="0"/>
                <a:ea typeface="Calibri" panose="020F0502020204030204" pitchFamily="34" charset="0"/>
                <a:cs typeface="Mangal" panose="02040503050203030202" pitchFamily="18" charset="0"/>
              </a:rPr>
              <a:t>Display model summary using </a:t>
            </a:r>
            <a:r>
              <a:rPr lang="en-IN" sz="1400" kern="100" dirty="0" err="1">
                <a:effectLst/>
                <a:latin typeface="Calibri" panose="020F0502020204030204" pitchFamily="34" charset="0"/>
                <a:ea typeface="Calibri" panose="020F0502020204030204" pitchFamily="34" charset="0"/>
                <a:cs typeface="Mangal" panose="02040503050203030202" pitchFamily="18" charset="0"/>
              </a:rPr>
              <a:t>model.summary</a:t>
            </a:r>
            <a:r>
              <a:rPr lang="en-IN" sz="1400" kern="100" dirty="0">
                <a:effectLst/>
                <a:latin typeface="Calibri" panose="020F0502020204030204" pitchFamily="34" charset="0"/>
                <a:ea typeface="Calibri" panose="020F0502020204030204" pitchFamily="34" charset="0"/>
                <a:cs typeface="Mangal" panose="02040503050203030202" pitchFamily="18" charset="0"/>
              </a:rPr>
              <a:t>().</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400" b="1" kern="100" dirty="0">
                <a:effectLst/>
                <a:latin typeface="Calibri" panose="020F0502020204030204" pitchFamily="34" charset="0"/>
                <a:ea typeface="Calibri" panose="020F0502020204030204" pitchFamily="34" charset="0"/>
                <a:cs typeface="Mangal" panose="02040503050203030202" pitchFamily="18" charset="0"/>
              </a:rPr>
              <a:t>Step 7: Data Augmentation for Training</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tabLst>
                <a:tab pos="457200" algn="l"/>
              </a:tabLst>
            </a:pPr>
            <a:r>
              <a:rPr lang="en-IN" sz="1400" kern="100" dirty="0">
                <a:effectLst/>
                <a:latin typeface="Calibri" panose="020F0502020204030204" pitchFamily="34" charset="0"/>
                <a:ea typeface="Calibri" panose="020F0502020204030204" pitchFamily="34" charset="0"/>
                <a:cs typeface="Mangal" panose="02040503050203030202" pitchFamily="18" charset="0"/>
              </a:rPr>
              <a:t>Use </a:t>
            </a:r>
            <a:r>
              <a:rPr lang="en-IN" sz="1400" kern="100" dirty="0" err="1">
                <a:effectLst/>
                <a:latin typeface="Calibri" panose="020F0502020204030204" pitchFamily="34" charset="0"/>
                <a:ea typeface="Calibri" panose="020F0502020204030204" pitchFamily="34" charset="0"/>
                <a:cs typeface="Mangal" panose="02040503050203030202" pitchFamily="18" charset="0"/>
              </a:rPr>
              <a:t>ImageDataGenerator</a:t>
            </a:r>
            <a:r>
              <a:rPr lang="en-IN" sz="1400" kern="100" dirty="0">
                <a:effectLst/>
                <a:latin typeface="Calibri" panose="020F0502020204030204" pitchFamily="34" charset="0"/>
                <a:ea typeface="Calibri" panose="020F0502020204030204" pitchFamily="34" charset="0"/>
                <a:cs typeface="Mangal" panose="02040503050203030202" pitchFamily="18" charset="0"/>
              </a:rPr>
              <a:t> to apply rescaling (1./255) to images.</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tabLst>
                <a:tab pos="457200" algn="l"/>
              </a:tabLst>
            </a:pPr>
            <a:r>
              <a:rPr lang="en-IN" sz="1400" kern="100" dirty="0">
                <a:effectLst/>
                <a:latin typeface="Calibri" panose="020F0502020204030204" pitchFamily="34" charset="0"/>
                <a:ea typeface="Calibri" panose="020F0502020204030204" pitchFamily="34" charset="0"/>
                <a:cs typeface="Mangal" panose="02040503050203030202" pitchFamily="18" charset="0"/>
              </a:rPr>
              <a:t>Define </a:t>
            </a:r>
            <a:r>
              <a:rPr lang="en-IN" sz="1400" kern="100" dirty="0" err="1">
                <a:effectLst/>
                <a:latin typeface="Calibri" panose="020F0502020204030204" pitchFamily="34" charset="0"/>
                <a:ea typeface="Calibri" panose="020F0502020204030204" pitchFamily="34" charset="0"/>
                <a:cs typeface="Mangal" panose="02040503050203030202" pitchFamily="18" charset="0"/>
              </a:rPr>
              <a:t>train_generator</a:t>
            </a:r>
            <a:r>
              <a:rPr lang="en-IN" sz="1400" kern="100" dirty="0">
                <a:effectLst/>
                <a:latin typeface="Calibri" panose="020F0502020204030204" pitchFamily="34" charset="0"/>
                <a:ea typeface="Calibri" panose="020F0502020204030204" pitchFamily="34" charset="0"/>
                <a:cs typeface="Mangal" panose="02040503050203030202" pitchFamily="18" charset="0"/>
              </a:rPr>
              <a:t> and </a:t>
            </a:r>
            <a:r>
              <a:rPr lang="en-IN" sz="1400" kern="100" dirty="0" err="1">
                <a:effectLst/>
                <a:latin typeface="Calibri" panose="020F0502020204030204" pitchFamily="34" charset="0"/>
                <a:ea typeface="Calibri" panose="020F0502020204030204" pitchFamily="34" charset="0"/>
                <a:cs typeface="Mangal" panose="02040503050203030202" pitchFamily="18" charset="0"/>
              </a:rPr>
              <a:t>test_generator</a:t>
            </a:r>
            <a:r>
              <a:rPr lang="en-IN" sz="1400" kern="100" dirty="0">
                <a:effectLst/>
                <a:latin typeface="Calibri" panose="020F0502020204030204" pitchFamily="34" charset="0"/>
                <a:ea typeface="Calibri" panose="020F0502020204030204" pitchFamily="34" charset="0"/>
                <a:cs typeface="Mangal" panose="02040503050203030202" pitchFamily="18" charset="0"/>
              </a:rPr>
              <a:t>: </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Load images from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train_path</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test_path</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Resize images to (224, 224).</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Use batch size of 64.</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Set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color</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mode to RGB.</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400" dirty="0">
                <a:effectLst/>
                <a:latin typeface="Calibri" panose="020F0502020204030204" pitchFamily="34" charset="0"/>
                <a:ea typeface="Calibri" panose="020F0502020204030204" pitchFamily="34" charset="0"/>
                <a:cs typeface="Mangal" panose="02040503050203030202" pitchFamily="18" charset="0"/>
              </a:rPr>
              <a:t>Use categorical class mode</a:t>
            </a:r>
            <a:endParaRPr lang="en-US" sz="1850" dirty="0">
              <a:solidFill>
                <a:schemeClr val="tx1"/>
              </a:solidFill>
            </a:endParaRPr>
          </a:p>
        </p:txBody>
      </p:sp>
    </p:spTree>
    <p:extLst>
      <p:ext uri="{BB962C8B-B14F-4D97-AF65-F5344CB8AC3E}">
        <p14:creationId xmlns:p14="http://schemas.microsoft.com/office/powerpoint/2010/main" val="2672345169"/>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0</TotalTime>
  <Words>2243</Words>
  <Application>Microsoft Office PowerPoint</Application>
  <PresentationFormat>Widescreen</PresentationFormat>
  <Paragraphs>231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Consolas</vt:lpstr>
      <vt:lpstr>Courier New</vt:lpstr>
      <vt:lpstr>Google Sans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ARIJIT DUTTA</cp:lastModifiedBy>
  <cp:revision>2</cp:revision>
  <dcterms:created xsi:type="dcterms:W3CDTF">2024-12-31T09:40:01Z</dcterms:created>
  <dcterms:modified xsi:type="dcterms:W3CDTF">2025-02-09T17:32:13Z</dcterms:modified>
</cp:coreProperties>
</file>