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yptography.stackexhange.com/" TargetMode="External" /><Relationship Id="rId3" Type="http://schemas.openxmlformats.org/officeDocument/2006/relationships/hyperlink" Target="https://flask.palletsprojects.com/en/3.0.x/" TargetMode="External" /><Relationship Id="rId7" Type="http://schemas.openxmlformats.org/officeDocument/2006/relationships/hyperlink" Target="https://stackoverflow.com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docs.python.org/3/library/gzip.html" TargetMode="External" /><Relationship Id="rId5" Type="http://schemas.openxmlformats.org/officeDocument/2006/relationships/hyperlink" Target="https://docs.python.org/3/library/hashlib.html" TargetMode="External" /><Relationship Id="rId4" Type="http://schemas.openxmlformats.org/officeDocument/2006/relationships/hyperlink" Target="https://cryptography.io/en/latest/hazmat/primitives/aead/#cryptography.hazmat.primitives.ciphers.aead.AESGCM" TargetMode="External" /><Relationship Id="rId9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141" y="1712000"/>
            <a:ext cx="5924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1670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Develop a functional solution that incorporates the security of the ML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g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31038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ARTISYN</a:t>
            </a: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2046" y="87451"/>
            <a:ext cx="8212183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MODEL AUTHENTICATION &amp; SECURITY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7454" y="642381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ARTISYN</a:t>
            </a:r>
            <a:endParaRPr lang="en-IN" sz="16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s 11">
            <a:extLst>
              <a:ext uri="{FF2B5EF4-FFF2-40B4-BE49-F238E27FC236}">
                <a16:creationId xmlns:a16="http://schemas.microsoft.com/office/drawing/2014/main" id="{2BA25E5E-18E8-64BB-723D-03166123BBAB}"/>
              </a:ext>
            </a:extLst>
          </p:cNvPr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A4E7E93-FF17-8160-61D6-CD35BAFBB5D9}"/>
              </a:ext>
            </a:extLst>
          </p:cNvPr>
          <p:cNvSpPr txBox="1"/>
          <p:nvPr/>
        </p:nvSpPr>
        <p:spPr>
          <a:xfrm>
            <a:off x="497205" y="1565089"/>
            <a:ext cx="541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SOLUTION:</a:t>
            </a:r>
          </a:p>
          <a:p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Implementation of a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cryptography-based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security solution for protecting the integrity of an ML Model in browser context.</a:t>
            </a:r>
          </a:p>
          <a:p>
            <a:endParaRPr lang="en-US"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Enables secure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client-side authentication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ML model is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encrypted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and then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compressed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in the server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during frontend first run and sent to client.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Model is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decompressed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cached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in the client and subsequently the cached model is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Encryption using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AESGCM-256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ensures the model binaries are not tampered with.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Compression/Decompression using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DEFLATE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ensures lossless data transmission over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Cryptographic hashing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technique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SHA-256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used to ensure model integrity before execution.</a:t>
            </a:r>
          </a:p>
        </p:txBody>
      </p:sp>
      <p:sp>
        <p:nvSpPr>
          <p:cNvPr id="8" name="Rectangles 4">
            <a:extLst>
              <a:ext uri="{FF2B5EF4-FFF2-40B4-BE49-F238E27FC236}">
                <a16:creationId xmlns:a16="http://schemas.microsoft.com/office/drawing/2014/main" id="{6AF66A13-EB3E-3816-62C6-E06D80F34B2A}"/>
              </a:ext>
            </a:extLst>
          </p:cNvPr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D72645A-75E7-9328-C8C9-9EC250BBBE7D}"/>
              </a:ext>
            </a:extLst>
          </p:cNvPr>
          <p:cNvSpPr txBox="1"/>
          <p:nvPr/>
        </p:nvSpPr>
        <p:spPr>
          <a:xfrm>
            <a:off x="6114415" y="1570101"/>
            <a:ext cx="5513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lang="en-I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Client-side authentication allows for data processing by model in the client machine itself, thereby </a:t>
            </a:r>
            <a:r>
              <a:rPr lang="en-US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decreasing server load</a:t>
            </a: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Suitable for </a:t>
            </a:r>
            <a:r>
              <a:rPr 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use in poor network conditions</a:t>
            </a:r>
            <a:r>
              <a:rPr 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due to reduction in network traffic.</a:t>
            </a:r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3" name="Rectangles 7">
            <a:extLst>
              <a:ext uri="{FF2B5EF4-FFF2-40B4-BE49-F238E27FC236}">
                <a16:creationId xmlns:a16="http://schemas.microsoft.com/office/drawing/2014/main" id="{B3F2EF68-9207-5976-9F24-AF89E7381F28}"/>
              </a:ext>
            </a:extLst>
          </p:cNvPr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5B739E1-016E-0E46-BE59-845C49985E27}"/>
              </a:ext>
            </a:extLst>
          </p:cNvPr>
          <p:cNvSpPr txBox="1"/>
          <p:nvPr/>
        </p:nvSpPr>
        <p:spPr>
          <a:xfrm>
            <a:off x="6129655" y="3922776"/>
            <a:ext cx="5513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Dynamic ciphertext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for every encryption.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Fast encryption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due to efficiency of AESGCM-256.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Two-tier security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via server-side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hash verification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that prevents tampered model from executing on the client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permanently blocks access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to that client.</a:t>
            </a:r>
            <a:endParaRPr lang="en-US"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ARTISYN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1AEF73-509F-516C-15E5-97C51838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708" y="831268"/>
            <a:ext cx="5827250" cy="5469466"/>
          </a:xfrm>
          <a:prstGeom prst="rect">
            <a:avLst/>
          </a:prstGeom>
        </p:spPr>
      </p:pic>
      <p:sp>
        <p:nvSpPr>
          <p:cNvPr id="14" name="Rectangles 4">
            <a:extLst>
              <a:ext uri="{FF2B5EF4-FFF2-40B4-BE49-F238E27FC236}">
                <a16:creationId xmlns:a16="http://schemas.microsoft.com/office/drawing/2014/main" id="{923E7E36-6AE6-00F1-BF35-ECE5C8BE8C0E}"/>
              </a:ext>
            </a:extLst>
          </p:cNvPr>
          <p:cNvSpPr/>
          <p:nvPr/>
        </p:nvSpPr>
        <p:spPr>
          <a:xfrm>
            <a:off x="3161107" y="804175"/>
            <a:ext cx="6110452" cy="552349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s 4">
            <a:extLst>
              <a:ext uri="{FF2B5EF4-FFF2-40B4-BE49-F238E27FC236}">
                <a16:creationId xmlns:a16="http://schemas.microsoft.com/office/drawing/2014/main" id="{9C60586A-75DF-0E22-B101-EC54650C4176}"/>
              </a:ext>
            </a:extLst>
          </p:cNvPr>
          <p:cNvSpPr/>
          <p:nvPr/>
        </p:nvSpPr>
        <p:spPr>
          <a:xfrm>
            <a:off x="148107" y="2003481"/>
            <a:ext cx="2771775" cy="405136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0B4AE-0D3C-1549-F3E0-F71C93769039}"/>
              </a:ext>
            </a:extLst>
          </p:cNvPr>
          <p:cNvSpPr txBox="1"/>
          <p:nvPr/>
        </p:nvSpPr>
        <p:spPr>
          <a:xfrm>
            <a:off x="160173" y="2044005"/>
            <a:ext cx="27602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Technologies Used: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Client-side: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Server-side: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Encryption: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AESGCM-256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Compression: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DEFLATE (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Hashing: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SHA-256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A9AFAD76-729E-94FD-DCAE-AFA94798886A}"/>
              </a:ext>
            </a:extLst>
          </p:cNvPr>
          <p:cNvSpPr/>
          <p:nvPr/>
        </p:nvSpPr>
        <p:spPr>
          <a:xfrm>
            <a:off x="9378629" y="2127618"/>
            <a:ext cx="2519602" cy="131190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95FE0-B7AC-18EE-6F31-4AECB39E1215}"/>
              </a:ext>
            </a:extLst>
          </p:cNvPr>
          <p:cNvSpPr txBox="1"/>
          <p:nvPr/>
        </p:nvSpPr>
        <p:spPr>
          <a:xfrm>
            <a:off x="9407197" y="2183406"/>
            <a:ext cx="2378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Product Status: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Product is currently in </a:t>
            </a:r>
            <a:r>
              <a:rPr lang="en-US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ALPHA</a:t>
            </a: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stage of development.</a:t>
            </a:r>
            <a:endParaRPr lang="en-US" dirty="0"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CE5AA-B9BD-9CBC-DE1D-7D7FC0ADC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859" y="4035296"/>
            <a:ext cx="2445142" cy="20195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ARTISYN</a:t>
            </a:r>
            <a:endParaRPr lang="en-IN" sz="1600" dirty="0"/>
          </a:p>
        </p:txBody>
      </p:sp>
      <p:sp>
        <p:nvSpPr>
          <p:cNvPr id="2" name="Rectangles 11">
            <a:extLst>
              <a:ext uri="{FF2B5EF4-FFF2-40B4-BE49-F238E27FC236}">
                <a16:creationId xmlns:a16="http://schemas.microsoft.com/office/drawing/2014/main" id="{FE724E57-67E3-C469-595E-16969CC3C5E2}"/>
              </a:ext>
            </a:extLst>
          </p:cNvPr>
          <p:cNvSpPr/>
          <p:nvPr/>
        </p:nvSpPr>
        <p:spPr>
          <a:xfrm>
            <a:off x="434975" y="1331785"/>
            <a:ext cx="5543550" cy="300119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7CA2F8DD-466E-7213-18B6-89ACC6071233}"/>
              </a:ext>
            </a:extLst>
          </p:cNvPr>
          <p:cNvSpPr txBox="1"/>
          <p:nvPr/>
        </p:nvSpPr>
        <p:spPr>
          <a:xfrm>
            <a:off x="497205" y="1470660"/>
            <a:ext cx="54190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Feasibility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Technologies used for development are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free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open-source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, without major licensing restrictions.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Software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product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eradicates additional costs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associated with components of hardware products.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Limited availability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of authentication systems with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secure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client-side model processing, thereby making the product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commercially viable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Low operational costs due to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automation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less human intervention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s 11">
            <a:extLst>
              <a:ext uri="{FF2B5EF4-FFF2-40B4-BE49-F238E27FC236}">
                <a16:creationId xmlns:a16="http://schemas.microsoft.com/office/drawing/2014/main" id="{DCE396C2-A41E-ED5D-5BCB-84645F8E19A0}"/>
              </a:ext>
            </a:extLst>
          </p:cNvPr>
          <p:cNvSpPr/>
          <p:nvPr/>
        </p:nvSpPr>
        <p:spPr>
          <a:xfrm>
            <a:off x="6275705" y="1329244"/>
            <a:ext cx="5543550" cy="300373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214862B-C232-349A-6059-A253AC695DC1}"/>
              </a:ext>
            </a:extLst>
          </p:cNvPr>
          <p:cNvSpPr txBox="1"/>
          <p:nvPr/>
        </p:nvSpPr>
        <p:spPr>
          <a:xfrm>
            <a:off x="6275705" y="1461780"/>
            <a:ext cx="54190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Potential Challenges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Cutting-edge technologies are prone to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bugs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security vulnerabilities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which may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compromise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Some useful sources of reference are available only via a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premium subscription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Varying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customer/client demands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market </a:t>
            </a:r>
            <a:r>
              <a:rPr lang="en-US" b="1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competitons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may pose a challenge for commercial </a:t>
            </a:r>
            <a:r>
              <a:rPr lang="en-US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availablity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Server downtime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can affect operational efficiency.</a:t>
            </a:r>
          </a:p>
        </p:txBody>
      </p:sp>
      <p:sp>
        <p:nvSpPr>
          <p:cNvPr id="9" name="Rectangles 11">
            <a:extLst>
              <a:ext uri="{FF2B5EF4-FFF2-40B4-BE49-F238E27FC236}">
                <a16:creationId xmlns:a16="http://schemas.microsoft.com/office/drawing/2014/main" id="{4D5FFAA5-8C2A-A74B-940C-D8C3AB523908}"/>
              </a:ext>
            </a:extLst>
          </p:cNvPr>
          <p:cNvSpPr/>
          <p:nvPr/>
        </p:nvSpPr>
        <p:spPr>
          <a:xfrm>
            <a:off x="434975" y="4566853"/>
            <a:ext cx="11384282" cy="161703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5A9DAB4D-C286-25B2-A6BA-055E83A03CDE}"/>
              </a:ext>
            </a:extLst>
          </p:cNvPr>
          <p:cNvSpPr txBox="1"/>
          <p:nvPr/>
        </p:nvSpPr>
        <p:spPr>
          <a:xfrm>
            <a:off x="434974" y="4605188"/>
            <a:ext cx="11322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Strategies For Overcoming the Challenges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Usage of libraries and packages that the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regularly maintained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well-supported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by their developers.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Referring to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free and publicly-accessible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sources of reference like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documentations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sites like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stackoverflow.com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Make the product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free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open-source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knocking off potential competition. The Linux Kernel is the best example of a free and open-source commercial success.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ARTISYN</a:t>
            </a:r>
            <a:endParaRPr lang="en-IN" sz="1600" dirty="0"/>
          </a:p>
        </p:txBody>
      </p:sp>
      <p:sp>
        <p:nvSpPr>
          <p:cNvPr id="2" name="Rectangles 11">
            <a:extLst>
              <a:ext uri="{FF2B5EF4-FFF2-40B4-BE49-F238E27FC236}">
                <a16:creationId xmlns:a16="http://schemas.microsoft.com/office/drawing/2014/main" id="{50B7D649-F62E-2C09-37F4-4F4CAF8DD827}"/>
              </a:ext>
            </a:extLst>
          </p:cNvPr>
          <p:cNvSpPr/>
          <p:nvPr/>
        </p:nvSpPr>
        <p:spPr>
          <a:xfrm>
            <a:off x="434974" y="1331784"/>
            <a:ext cx="11147425" cy="43578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941C47-FC7D-445F-E0B4-A79C56B7B9D6}"/>
              </a:ext>
            </a:extLst>
          </p:cNvPr>
          <p:cNvSpPr txBox="1"/>
          <p:nvPr/>
        </p:nvSpPr>
        <p:spPr>
          <a:xfrm>
            <a:off x="497205" y="1470660"/>
            <a:ext cx="110174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Server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operational efficiency is increased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because the image authentication and its associated processing is handled by the model running in the client itself, thus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reducing server load.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Allows for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seamless usage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over varying network conditions once the cache has been generated.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Uses the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DEFLATE algorithm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compression of the model during transmission from server to client, thus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eliminating any potential data loss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due to compression.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Comes with the robust security of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AES-256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GCM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mode, which is practically not feasible to be breached by brute force attacks with currently available technology.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SHA-256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hash verification of decrypted model files in the client by the server allows the server to determine if the client has a tampered model. Since model tampering is not usually done by a typical user, it is a sign of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intrusion attempt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and such clients are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immediately blocked access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to the system to prevent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potential security breaches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8" y="1376560"/>
            <a:ext cx="84005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3"/>
              </a:rPr>
              <a:t>https://flask.palletsprojects.com/en/3.0.x/</a:t>
            </a:r>
            <a:endParaRPr lang="en-US" sz="20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hlinkClick r:id="rId4"/>
              </a:rPr>
              <a:t>https://cryptography.io/en/latest/hazmat/primitives/aead/#cryptography.hazmat.primitives.ciphers.aead.AESGCM</a:t>
            </a:r>
            <a:endParaRPr lang="en-IN" sz="20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5"/>
              </a:rPr>
              <a:t>https://docs.python.org/3/library/hashlib.html</a:t>
            </a:r>
            <a:endParaRPr lang="en-US" sz="2000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https://docs.python.org/3/library/gzip.html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g-IN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</a:t>
            </a:r>
            <a:r>
              <a:rPr lang="en-IN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stackoverflow</a:t>
            </a:r>
            <a:r>
              <a:rPr lang="hg-IN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.com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g-IN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8"/>
              </a:rPr>
              <a:t>https://</a:t>
            </a:r>
            <a:r>
              <a:rPr lang="en-IN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8"/>
              </a:rPr>
              <a:t>cryptography.stackexhange.com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Guidance from seniors and teachers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ARTISYN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737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MODEL AUTHENTICATION &amp; SECURITY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Arijit Kumar Das</cp:lastModifiedBy>
  <cp:revision>153</cp:revision>
  <dcterms:created xsi:type="dcterms:W3CDTF">2013-12-12T18:46:50Z</dcterms:created>
  <dcterms:modified xsi:type="dcterms:W3CDTF">2024-09-28T07:20:45Z</dcterms:modified>
  <cp:category/>
</cp:coreProperties>
</file>