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57" r:id="rId2"/>
  </p:sldMasterIdLst>
  <p:notesMasterIdLst>
    <p:notesMasterId r:id="rId53"/>
  </p:notesMasterIdLst>
  <p:handoutMasterIdLst>
    <p:handoutMasterId r:id="rId54"/>
  </p:handoutMasterIdLst>
  <p:sldIdLst>
    <p:sldId id="552" r:id="rId3"/>
    <p:sldId id="553" r:id="rId4"/>
    <p:sldId id="526" r:id="rId5"/>
    <p:sldId id="554" r:id="rId6"/>
    <p:sldId id="597" r:id="rId7"/>
    <p:sldId id="527" r:id="rId8"/>
    <p:sldId id="598" r:id="rId9"/>
    <p:sldId id="535" r:id="rId10"/>
    <p:sldId id="545" r:id="rId11"/>
    <p:sldId id="546" r:id="rId12"/>
    <p:sldId id="547" r:id="rId13"/>
    <p:sldId id="548" r:id="rId14"/>
    <p:sldId id="549" r:id="rId15"/>
    <p:sldId id="550" r:id="rId16"/>
    <p:sldId id="551" r:id="rId17"/>
    <p:sldId id="380" r:id="rId18"/>
    <p:sldId id="516" r:id="rId19"/>
    <p:sldId id="517" r:id="rId20"/>
    <p:sldId id="518" r:id="rId21"/>
    <p:sldId id="531" r:id="rId22"/>
    <p:sldId id="532" r:id="rId23"/>
    <p:sldId id="533" r:id="rId24"/>
    <p:sldId id="534" r:id="rId25"/>
    <p:sldId id="536" r:id="rId26"/>
    <p:sldId id="538" r:id="rId27"/>
    <p:sldId id="519" r:id="rId28"/>
    <p:sldId id="477" r:id="rId29"/>
    <p:sldId id="539" r:id="rId30"/>
    <p:sldId id="540" r:id="rId31"/>
    <p:sldId id="541" r:id="rId32"/>
    <p:sldId id="542" r:id="rId33"/>
    <p:sldId id="473" r:id="rId34"/>
    <p:sldId id="479" r:id="rId35"/>
    <p:sldId id="478" r:id="rId36"/>
    <p:sldId id="520" r:id="rId37"/>
    <p:sldId id="403" r:id="rId38"/>
    <p:sldId id="404" r:id="rId39"/>
    <p:sldId id="405" r:id="rId40"/>
    <p:sldId id="406" r:id="rId41"/>
    <p:sldId id="407" r:id="rId42"/>
    <p:sldId id="408" r:id="rId43"/>
    <p:sldId id="521" r:id="rId44"/>
    <p:sldId id="522" r:id="rId45"/>
    <p:sldId id="368" r:id="rId46"/>
    <p:sldId id="372" r:id="rId47"/>
    <p:sldId id="525" r:id="rId48"/>
    <p:sldId id="373" r:id="rId49"/>
    <p:sldId id="524" r:id="rId50"/>
    <p:sldId id="514" r:id="rId51"/>
    <p:sldId id="595" r:id="rId52"/>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81" d="100"/>
          <a:sy n="81" d="100"/>
        </p:scale>
        <p:origin x="1963" y="48"/>
      </p:cViewPr>
      <p:guideLst>
        <p:guide orient="horz" pos="2280"/>
        <p:guide pos="277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dirty="0">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200" b="0">
                <a:solidFill>
                  <a:schemeClr val="tx1"/>
                </a:solidFill>
              </a:rPr>
              <a:pPr/>
              <a:t>40</a:t>
            </a:fld>
            <a:endParaRPr lang="en-US" sz="1200" b="0" dirty="0">
              <a:solidFill>
                <a:schemeClr val="tx1"/>
              </a:solidFill>
            </a:endParaRPr>
          </a:p>
        </p:txBody>
      </p:sp>
    </p:spTree>
    <p:extLst>
      <p:ext uri="{BB962C8B-B14F-4D97-AF65-F5344CB8AC3E}">
        <p14:creationId xmlns:p14="http://schemas.microsoft.com/office/powerpoint/2010/main" val="1699232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200" b="0">
                <a:solidFill>
                  <a:schemeClr val="tx1"/>
                </a:solidFill>
              </a:rPr>
              <a:pPr/>
              <a:t>41</a:t>
            </a:fld>
            <a:endParaRPr lang="en-US" sz="1200" b="0" dirty="0">
              <a:solidFill>
                <a:schemeClr val="tx1"/>
              </a:solidFill>
            </a:endParaRPr>
          </a:p>
        </p:txBody>
      </p:sp>
    </p:spTree>
    <p:extLst>
      <p:ext uri="{BB962C8B-B14F-4D97-AF65-F5344CB8AC3E}">
        <p14:creationId xmlns:p14="http://schemas.microsoft.com/office/powerpoint/2010/main" val="890729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200" b="0">
                <a:solidFill>
                  <a:schemeClr val="tx1"/>
                </a:solidFill>
              </a:rPr>
              <a:pPr/>
              <a:t>45</a:t>
            </a:fld>
            <a:endParaRPr lang="en-US" sz="1200" b="0" dirty="0">
              <a:solidFill>
                <a:schemeClr val="tx1"/>
              </a:solidFill>
            </a:endParaRPr>
          </a:p>
        </p:txBody>
      </p:sp>
    </p:spTree>
    <p:extLst>
      <p:ext uri="{BB962C8B-B14F-4D97-AF65-F5344CB8AC3E}">
        <p14:creationId xmlns:p14="http://schemas.microsoft.com/office/powerpoint/2010/main" val="157812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200" b="0">
                <a:solidFill>
                  <a:schemeClr val="tx1"/>
                </a:solidFill>
              </a:rPr>
              <a:pPr/>
              <a:t>47</a:t>
            </a:fld>
            <a:endParaRPr lang="en-US" sz="1200" b="0" dirty="0">
              <a:solidFill>
                <a:schemeClr val="tx1"/>
              </a:solidFill>
            </a:endParaRPr>
          </a:p>
        </p:txBody>
      </p:sp>
    </p:spTree>
    <p:extLst>
      <p:ext uri="{BB962C8B-B14F-4D97-AF65-F5344CB8AC3E}">
        <p14:creationId xmlns:p14="http://schemas.microsoft.com/office/powerpoint/2010/main" val="2524025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28-Oct-2010,</a:t>
            </a:r>
            <a:r>
              <a:rPr lang="en-US" baseline="0" dirty="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48</a:t>
            </a:fld>
            <a:endParaRPr lang="en-US" altLang="zh-CN"/>
          </a:p>
        </p:txBody>
      </p:sp>
    </p:spTree>
    <p:extLst>
      <p:ext uri="{BB962C8B-B14F-4D97-AF65-F5344CB8AC3E}">
        <p14:creationId xmlns:p14="http://schemas.microsoft.com/office/powerpoint/2010/main" val="201436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6</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9</a:t>
            </a:fld>
            <a:endParaRPr lang="en-US"/>
          </a:p>
        </p:txBody>
      </p:sp>
    </p:spTree>
    <p:extLst>
      <p:ext uri="{BB962C8B-B14F-4D97-AF65-F5344CB8AC3E}">
        <p14:creationId xmlns:p14="http://schemas.microsoft.com/office/powerpoint/2010/main" val="124240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10</a:t>
            </a:fld>
            <a:endParaRPr lang="en-US"/>
          </a:p>
        </p:txBody>
      </p:sp>
    </p:spTree>
    <p:extLst>
      <p:ext uri="{BB962C8B-B14F-4D97-AF65-F5344CB8AC3E}">
        <p14:creationId xmlns:p14="http://schemas.microsoft.com/office/powerpoint/2010/main" val="245563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200" b="0">
                <a:solidFill>
                  <a:schemeClr val="tx1"/>
                </a:solidFill>
              </a:rPr>
              <a:pPr/>
              <a:t>16</a:t>
            </a:fld>
            <a:endParaRPr lang="en-US" sz="1200" b="0" dirty="0">
              <a:solidFill>
                <a:schemeClr val="tx1"/>
              </a:solidFill>
            </a:endParaRPr>
          </a:p>
        </p:txBody>
      </p:sp>
    </p:spTree>
    <p:extLst>
      <p:ext uri="{BB962C8B-B14F-4D97-AF65-F5344CB8AC3E}">
        <p14:creationId xmlns:p14="http://schemas.microsoft.com/office/powerpoint/2010/main" val="2982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200" b="0">
                <a:solidFill>
                  <a:schemeClr val="tx1"/>
                </a:solidFill>
              </a:rPr>
              <a:pPr/>
              <a:t>36</a:t>
            </a:fld>
            <a:endParaRPr lang="en-US" sz="1200" b="0" dirty="0">
              <a:solidFill>
                <a:schemeClr val="tx1"/>
              </a:solidFill>
            </a:endParaRPr>
          </a:p>
        </p:txBody>
      </p:sp>
    </p:spTree>
    <p:extLst>
      <p:ext uri="{BB962C8B-B14F-4D97-AF65-F5344CB8AC3E}">
        <p14:creationId xmlns:p14="http://schemas.microsoft.com/office/powerpoint/2010/main" val="352540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200" b="0">
                <a:solidFill>
                  <a:schemeClr val="tx1"/>
                </a:solidFill>
              </a:rPr>
              <a:pPr/>
              <a:t>37</a:t>
            </a:fld>
            <a:endParaRPr lang="en-US" sz="1200" b="0" dirty="0">
              <a:solidFill>
                <a:schemeClr val="tx1"/>
              </a:solidFill>
            </a:endParaRPr>
          </a:p>
        </p:txBody>
      </p:sp>
    </p:spTree>
    <p:extLst>
      <p:ext uri="{BB962C8B-B14F-4D97-AF65-F5344CB8AC3E}">
        <p14:creationId xmlns:p14="http://schemas.microsoft.com/office/powerpoint/2010/main" val="188990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200" b="0">
                <a:solidFill>
                  <a:schemeClr val="tx1"/>
                </a:solidFill>
              </a:rPr>
              <a:pPr/>
              <a:t>38</a:t>
            </a:fld>
            <a:endParaRPr lang="en-US" sz="1200" b="0" dirty="0">
              <a:solidFill>
                <a:schemeClr val="tx1"/>
              </a:solidFill>
            </a:endParaRPr>
          </a:p>
        </p:txBody>
      </p:sp>
    </p:spTree>
    <p:extLst>
      <p:ext uri="{BB962C8B-B14F-4D97-AF65-F5344CB8AC3E}">
        <p14:creationId xmlns:p14="http://schemas.microsoft.com/office/powerpoint/2010/main" val="2105133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200" b="0">
                <a:solidFill>
                  <a:schemeClr val="tx1"/>
                </a:solidFill>
              </a:rPr>
              <a:pPr/>
              <a:t>39</a:t>
            </a:fld>
            <a:endParaRPr lang="en-US" sz="1200" b="0" dirty="0">
              <a:solidFill>
                <a:schemeClr val="tx1"/>
              </a:solidFill>
            </a:endParaRPr>
          </a:p>
        </p:txBody>
      </p:sp>
    </p:spTree>
    <p:extLst>
      <p:ext uri="{BB962C8B-B14F-4D97-AF65-F5344CB8AC3E}">
        <p14:creationId xmlns:p14="http://schemas.microsoft.com/office/powerpoint/2010/main" val="268813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t>26 November 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t>26 November 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t>26 November 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1CEE6C59-41A9-48A0-B703-383DB188A768}" type="datetime3">
              <a:rPr lang="en-US" smtClean="0">
                <a:solidFill>
                  <a:srgbClr val="FFFFFF"/>
                </a:solidFill>
              </a:rPr>
              <a:t>26 November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fld id="{A64A0C8C-CCD6-490B-8438-E116FA7061B1}" type="datetime3">
              <a:rPr lang="en-US" smtClean="0">
                <a:solidFill>
                  <a:srgbClr val="FFFFFF"/>
                </a:solidFill>
              </a:rPr>
              <a:t>26 November 2021</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F859DEAF-04D9-4B36-AE54-C8ECB642DD79}" type="datetime3">
              <a:rPr lang="en-US" smtClean="0">
                <a:solidFill>
                  <a:srgbClr val="FFFFFF"/>
                </a:solidFill>
              </a:rPr>
              <a:t>26 November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79F27BD3-3298-4D6F-91F7-B68D71B9CB80}" type="datetime3">
              <a:rPr lang="en-US" smtClean="0">
                <a:solidFill>
                  <a:srgbClr val="FFFFFF"/>
                </a:solidFill>
              </a:rPr>
              <a:t>26 November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F1B87C6B-8638-46C6-B279-4E7221A16A93}" type="datetime3">
              <a:rPr lang="en-US" smtClean="0">
                <a:solidFill>
                  <a:srgbClr val="FFFFFF"/>
                </a:solidFill>
              </a:rPr>
              <a:t>26 November 2021</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3878D123-532B-4345-B449-60C691DF57DD}" type="datetime3">
              <a:rPr lang="en-US" smtClean="0">
                <a:solidFill>
                  <a:srgbClr val="FFFFFF"/>
                </a:solidFill>
              </a:rPr>
              <a:t>26 November 2021</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29A4FC77-AC89-4173-852E-A2E816891AB8}" type="datetime3">
              <a:rPr lang="en-US" smtClean="0">
                <a:solidFill>
                  <a:srgbClr val="FFFFFF"/>
                </a:solidFill>
              </a:rPr>
              <a:t>26 November 2021</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328AC373-6A51-4BC1-BE4C-ADBEBED383A4}" type="datetime3">
              <a:rPr lang="en-US" smtClean="0">
                <a:solidFill>
                  <a:srgbClr val="FFFFFF"/>
                </a:solidFill>
              </a:rPr>
              <a:t>26 November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t>26 November 2021</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E3D75D1-E2F2-48FA-8292-A30A1EC2F57A}" type="datetime3">
              <a:rPr lang="en-US" smtClean="0">
                <a:solidFill>
                  <a:srgbClr val="FFFFFF"/>
                </a:solidFill>
              </a:rPr>
              <a:t>26 November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209E660A-97BB-477F-806F-6CB7EFE08018}" type="datetime3">
              <a:rPr lang="en-US" smtClean="0">
                <a:solidFill>
                  <a:srgbClr val="FFFFFF"/>
                </a:solidFill>
              </a:rPr>
              <a:t>26 November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384C012D-DA44-475A-A049-84B1B2D5A2DA}" type="datetime3">
              <a:rPr lang="en-US" smtClean="0">
                <a:solidFill>
                  <a:srgbClr val="FFFFFF"/>
                </a:solidFill>
              </a:rPr>
              <a:t>26 November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t>26 November 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t>26 November 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t>26 November 2021</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t>26 November 2021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t>26 November 2021</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t>26 November 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t>26 November 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t>26 November 2021</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CAF6B2C0-9833-434D-B405-3C79C0075900}" type="datetime3">
              <a:rPr lang="en-US" b="0" smtClean="0">
                <a:solidFill>
                  <a:srgbClr val="FFFFFF"/>
                </a:solidFill>
              </a:rPr>
              <a:t>26 November 2021</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fsan@juniv.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wmf"/><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emf"/><Relationship Id="rId2" Type="http://schemas.openxmlformats.org/officeDocument/2006/relationships/notesSlide" Target="../notesSlides/notesSlide4.xml"/><Relationship Id="rId16"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w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assroom.google.com/c/NDM3NDc1ODQwNzU5?cjc=mtfdx6e" TargetMode="External"/><Relationship Id="rId2" Type="http://schemas.openxmlformats.org/officeDocument/2006/relationships/hyperlink" Target="https://classroom.google.com/c/MzE2NTQwNjY1NzEx?cjc=mkewv7u" TargetMode="Externa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forms.gle/bK2eK9LySLan356S6" TargetMode="External"/><Relationship Id="rId2" Type="http://schemas.openxmlformats.org/officeDocument/2006/relationships/hyperlink" Target="https://forms.gle/VJiUmGbSmj4i4zhF7"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mailto:rafsan@juniv.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1103870"/>
            <a:ext cx="8915400" cy="3925330"/>
          </a:xfrm>
          <a:noFill/>
        </p:spPr>
        <p:txBody>
          <a:bodyPr/>
          <a:lstStyle/>
          <a:p>
            <a:r>
              <a:rPr lang="en-US" sz="4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Welcome to</a:t>
            </a:r>
          </a:p>
          <a:p>
            <a:endParaRPr lang="en-US" sz="4000" b="1" dirty="0">
              <a:solidFill>
                <a:srgbClr val="0000CC"/>
              </a:solidFill>
            </a:endParaRPr>
          </a:p>
          <a:p>
            <a:r>
              <a:rPr lang="en-US" sz="4000" b="1" dirty="0">
                <a:solidFill>
                  <a:schemeClr val="accent4"/>
                </a:solidFill>
              </a:rPr>
              <a:t>PMSCS 670</a:t>
            </a:r>
          </a:p>
          <a:p>
            <a:r>
              <a:rPr lang="en-US" sz="4000" b="1" dirty="0">
                <a:solidFill>
                  <a:schemeClr val="accent4"/>
                </a:solidFill>
              </a:rPr>
              <a:t>Software Testing</a:t>
            </a:r>
          </a:p>
        </p:txBody>
      </p:sp>
      <p:sp>
        <p:nvSpPr>
          <p:cNvPr id="4" name="Rectangle 7"/>
          <p:cNvSpPr txBox="1">
            <a:spLocks noChangeArrowheads="1"/>
          </p:cNvSpPr>
          <p:nvPr/>
        </p:nvSpPr>
        <p:spPr bwMode="auto">
          <a:xfrm>
            <a:off x="76200" y="4769224"/>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2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Assistant Professor</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Department of Computer Science and Engineering</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Jahangirnagar University </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Email: </a:t>
            </a:r>
            <a:r>
              <a:rPr lang="en-US" sz="1800" b="0" kern="0" dirty="0">
                <a:solidFill>
                  <a:srgbClr val="0000CC"/>
                </a:solidFill>
                <a:latin typeface="Gill Sans MT" panose="020B0502020104020203"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rafsan@juniv.edu</a:t>
            </a:r>
            <a:r>
              <a:rPr lang="en-US" sz="1800" b="0" kern="0" dirty="0">
                <a:solidFill>
                  <a:srgbClr val="0000CC"/>
                </a:solidFill>
                <a:latin typeface="Gill Sans MT" panose="020B0502020104020203"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2129160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a:t>Software is a Skin that Surrounds Our Civilization</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10</a:t>
            </a:fld>
            <a:endParaRPr lang="en-US" sz="900" b="0">
              <a:solidFill>
                <a:schemeClr val="tx1"/>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solidFill>
                  <a:schemeClr val="tx1"/>
                </a:solidFill>
                <a:latin typeface="Comic Sans MS" pitchFamily="66" charset="0"/>
              </a:rPr>
              <a:t>Quote due to Dr. Mark Harman</a:t>
            </a:r>
          </a:p>
        </p:txBody>
      </p:sp>
    </p:spTree>
    <p:extLst>
      <p:ext uri="{BB962C8B-B14F-4D97-AF65-F5344CB8AC3E}">
        <p14:creationId xmlns:p14="http://schemas.microsoft.com/office/powerpoint/2010/main" val="3755499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Software</a:t>
            </a:r>
          </a:p>
        </p:txBody>
      </p:sp>
      <p:sp>
        <p:nvSpPr>
          <p:cNvPr id="3" name="Content Placeholder 2"/>
          <p:cNvSpPr>
            <a:spLocks noGrp="1"/>
          </p:cNvSpPr>
          <p:nvPr>
            <p:ph idx="1"/>
          </p:nvPr>
        </p:nvSpPr>
        <p:spPr/>
        <p:txBody>
          <a:bodyPr/>
          <a:lstStyle/>
          <a:p>
            <a:pPr algn="just"/>
            <a:r>
              <a:rPr lang="en-US" b="1" dirty="0"/>
              <a:t>Quality software </a:t>
            </a:r>
            <a:r>
              <a:rPr lang="en-US" dirty="0"/>
              <a:t>refers to a software which is </a:t>
            </a:r>
            <a:r>
              <a:rPr lang="en-US" dirty="0">
                <a:solidFill>
                  <a:srgbClr val="C00000"/>
                </a:solidFill>
              </a:rPr>
              <a:t>reasonably bug or defect free</a:t>
            </a:r>
            <a:r>
              <a:rPr lang="en-US" dirty="0"/>
              <a:t>, is </a:t>
            </a:r>
            <a:r>
              <a:rPr lang="en-US" dirty="0">
                <a:solidFill>
                  <a:srgbClr val="C00000"/>
                </a:solidFill>
              </a:rPr>
              <a:t>delivered in time and within the specified budget</a:t>
            </a:r>
            <a:r>
              <a:rPr lang="en-US" dirty="0"/>
              <a:t>, </a:t>
            </a:r>
            <a:r>
              <a:rPr lang="en-US" dirty="0">
                <a:solidFill>
                  <a:srgbClr val="C00000"/>
                </a:solidFill>
              </a:rPr>
              <a:t>meets the requirements and/or expectations</a:t>
            </a:r>
            <a:r>
              <a:rPr lang="en-US" dirty="0"/>
              <a:t>, and is </a:t>
            </a:r>
            <a:r>
              <a:rPr lang="en-US" dirty="0">
                <a:solidFill>
                  <a:srgbClr val="C00000"/>
                </a:solidFill>
              </a:rPr>
              <a:t>maintainable</a:t>
            </a:r>
            <a:r>
              <a:rPr lang="en-US" dirty="0"/>
              <a:t>.</a:t>
            </a:r>
          </a:p>
          <a:p>
            <a:r>
              <a:rPr lang="en-US" dirty="0"/>
              <a:t>In the software engineering context, software quality reflects both </a:t>
            </a:r>
            <a:r>
              <a:rPr lang="en-US" b="1" dirty="0"/>
              <a:t>functional quality</a:t>
            </a:r>
            <a:r>
              <a:rPr lang="en-US" dirty="0"/>
              <a:t> as well as </a:t>
            </a:r>
            <a:r>
              <a:rPr lang="en-US" b="1" dirty="0"/>
              <a:t>structural quality</a:t>
            </a:r>
            <a:r>
              <a:rPr lang="en-US" dirty="0"/>
              <a:t>.</a:t>
            </a:r>
          </a:p>
          <a:p>
            <a:pPr lvl="1"/>
            <a:r>
              <a:rPr lang="en-US" b="1" dirty="0"/>
              <a:t>Software Functional Quality</a:t>
            </a:r>
            <a:r>
              <a:rPr lang="en-US" dirty="0"/>
              <a:t> − It reflects how well it satisfies a given design, based on the </a:t>
            </a:r>
            <a:r>
              <a:rPr lang="en-US" dirty="0">
                <a:solidFill>
                  <a:srgbClr val="C00000"/>
                </a:solidFill>
              </a:rPr>
              <a:t>functional requirements or specifications</a:t>
            </a:r>
            <a:r>
              <a:rPr lang="en-US" dirty="0"/>
              <a:t>.</a:t>
            </a:r>
          </a:p>
          <a:p>
            <a:pPr lvl="1"/>
            <a:r>
              <a:rPr lang="en-US" b="1" dirty="0"/>
              <a:t>Software Structural Quality</a:t>
            </a:r>
            <a:r>
              <a:rPr lang="en-US" dirty="0"/>
              <a:t> − It deals with the handling of non-functional requirements that support the delivery of the functional requirements, such as </a:t>
            </a:r>
            <a:r>
              <a:rPr lang="en-US" dirty="0">
                <a:solidFill>
                  <a:srgbClr val="C00000"/>
                </a:solidFill>
              </a:rPr>
              <a:t>robustness or maintainability</a:t>
            </a:r>
            <a:r>
              <a:rPr lang="en-US" dirty="0"/>
              <a:t>, and the degree to which the software was produced correctly.</a:t>
            </a:r>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23329423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Software </a:t>
            </a:r>
            <a:r>
              <a:rPr lang="en-US" dirty="0" err="1"/>
              <a:t>Cont</a:t>
            </a:r>
            <a:r>
              <a:rPr lang="en-US" dirty="0"/>
              <a:t>…</a:t>
            </a:r>
          </a:p>
        </p:txBody>
      </p:sp>
      <p:sp>
        <p:nvSpPr>
          <p:cNvPr id="3" name="Content Placeholder 2"/>
          <p:cNvSpPr>
            <a:spLocks noGrp="1"/>
          </p:cNvSpPr>
          <p:nvPr>
            <p:ph idx="1"/>
          </p:nvPr>
        </p:nvSpPr>
        <p:spPr/>
        <p:txBody>
          <a:bodyPr/>
          <a:lstStyle/>
          <a:p>
            <a:r>
              <a:rPr lang="en-US" b="1" dirty="0"/>
              <a:t>Software Quality Assurance</a:t>
            </a:r>
            <a:r>
              <a:rPr lang="en-US" dirty="0"/>
              <a:t> − Software Quality Assurance (SQA) is a </a:t>
            </a:r>
            <a:r>
              <a:rPr lang="en-US" dirty="0">
                <a:solidFill>
                  <a:srgbClr val="C00000"/>
                </a:solidFill>
              </a:rPr>
              <a:t>set of activities to ensure the quality </a:t>
            </a:r>
            <a:r>
              <a:rPr lang="en-US" dirty="0"/>
              <a:t>in </a:t>
            </a:r>
            <a:r>
              <a:rPr lang="en-US" dirty="0">
                <a:solidFill>
                  <a:srgbClr val="C00000"/>
                </a:solidFill>
              </a:rPr>
              <a:t>software engineering processes that ultimately result in quality software products</a:t>
            </a:r>
            <a:r>
              <a:rPr lang="en-US" dirty="0"/>
              <a:t>. The activities establish and evaluate the processes that produce products. It involves </a:t>
            </a:r>
            <a:r>
              <a:rPr lang="en-US" dirty="0">
                <a:solidFill>
                  <a:srgbClr val="C00000"/>
                </a:solidFill>
              </a:rPr>
              <a:t>process-focused</a:t>
            </a:r>
            <a:r>
              <a:rPr lang="en-US" dirty="0"/>
              <a:t> action.</a:t>
            </a:r>
          </a:p>
          <a:p>
            <a:endParaRPr lang="en-US" dirty="0"/>
          </a:p>
          <a:p>
            <a:r>
              <a:rPr lang="en-US" b="1" dirty="0"/>
              <a:t>Software Quality Control</a:t>
            </a:r>
            <a:r>
              <a:rPr lang="en-US" dirty="0"/>
              <a:t> − Software Quality Control (SQC) is a </a:t>
            </a:r>
            <a:r>
              <a:rPr lang="en-US" dirty="0">
                <a:solidFill>
                  <a:srgbClr val="C00000"/>
                </a:solidFill>
              </a:rPr>
              <a:t>set of activities to ensure the quality in software products</a:t>
            </a:r>
            <a:r>
              <a:rPr lang="en-US" dirty="0"/>
              <a:t>. These activities focus on determining the defects in the actual products produced. It involves </a:t>
            </a:r>
            <a:r>
              <a:rPr lang="en-US" dirty="0">
                <a:solidFill>
                  <a:srgbClr val="C00000"/>
                </a:solidFill>
              </a:rPr>
              <a:t>product-focused</a:t>
            </a:r>
            <a:r>
              <a:rPr lang="en-US" dirty="0"/>
              <a:t> action.</a:t>
            </a:r>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1618910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Quality Challenges</a:t>
            </a:r>
          </a:p>
        </p:txBody>
      </p:sp>
      <p:sp>
        <p:nvSpPr>
          <p:cNvPr id="3" name="Content Placeholder 2"/>
          <p:cNvSpPr>
            <a:spLocks noGrp="1"/>
          </p:cNvSpPr>
          <p:nvPr>
            <p:ph idx="1"/>
          </p:nvPr>
        </p:nvSpPr>
        <p:spPr/>
        <p:txBody>
          <a:bodyPr/>
          <a:lstStyle/>
          <a:p>
            <a:r>
              <a:rPr lang="en-US" dirty="0"/>
              <a:t>In the software industry, the </a:t>
            </a:r>
            <a:r>
              <a:rPr lang="en-US" dirty="0">
                <a:solidFill>
                  <a:srgbClr val="C00000"/>
                </a:solidFill>
              </a:rPr>
              <a:t>developers will never declare that the software is free of defects</a:t>
            </a:r>
            <a:r>
              <a:rPr lang="en-US" dirty="0"/>
              <a:t>, unlike other industrial product manufacturers usually do. </a:t>
            </a:r>
          </a:p>
          <a:p>
            <a:r>
              <a:rPr lang="en-US" dirty="0"/>
              <a:t>This difference is due to the following reasons.</a:t>
            </a:r>
          </a:p>
          <a:p>
            <a:pPr lvl="1" algn="just"/>
            <a:r>
              <a:rPr lang="en-US" b="1" dirty="0"/>
              <a:t>Product Complexity </a:t>
            </a:r>
            <a:r>
              <a:rPr lang="en-US" dirty="0"/>
              <a:t>- It is the number of operational modes the product permits. Normally, an </a:t>
            </a:r>
            <a:r>
              <a:rPr lang="en-US" dirty="0">
                <a:solidFill>
                  <a:srgbClr val="C00000"/>
                </a:solidFill>
              </a:rPr>
              <a:t>industrial product allows only less than a few thousand modes of operation </a:t>
            </a:r>
            <a:r>
              <a:rPr lang="en-US" dirty="0"/>
              <a:t>with different combinations of its machine settings. However, </a:t>
            </a:r>
            <a:r>
              <a:rPr lang="en-US" dirty="0">
                <a:solidFill>
                  <a:srgbClr val="C00000"/>
                </a:solidFill>
              </a:rPr>
              <a:t>software packages allow millions of operational possibilities</a:t>
            </a:r>
            <a:r>
              <a:rPr lang="en-US" dirty="0"/>
              <a:t>. Hence, assuring of all these operational possibilities correctly is a major challenge to the software industry.</a:t>
            </a:r>
          </a:p>
          <a:p>
            <a:pPr lvl="1" algn="just"/>
            <a:r>
              <a:rPr lang="en-US" b="1" dirty="0"/>
              <a:t>Product Visibility </a:t>
            </a:r>
            <a:r>
              <a:rPr lang="en-US" dirty="0"/>
              <a:t>- Since </a:t>
            </a:r>
            <a:r>
              <a:rPr lang="en-US" dirty="0">
                <a:solidFill>
                  <a:srgbClr val="C00000"/>
                </a:solidFill>
              </a:rPr>
              <a:t>the industrial products are visible</a:t>
            </a:r>
            <a:r>
              <a:rPr lang="en-US" dirty="0"/>
              <a:t>, most of its defects can be detected during the manufacturing process. Also the absence of a part in an industrial product can be easily detected in the product but, the </a:t>
            </a:r>
            <a:r>
              <a:rPr lang="en-US" dirty="0">
                <a:solidFill>
                  <a:srgbClr val="C00000"/>
                </a:solidFill>
              </a:rPr>
              <a:t>defects in software products which are stored on diskettes or CDs are invisible</a:t>
            </a:r>
            <a:r>
              <a:rPr lang="en-US" dirty="0"/>
              <a:t>.</a:t>
            </a:r>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dirty="0"/>
          </a:p>
        </p:txBody>
      </p:sp>
    </p:spTree>
    <p:extLst>
      <p:ext uri="{BB962C8B-B14F-4D97-AF65-F5344CB8AC3E}">
        <p14:creationId xmlns:p14="http://schemas.microsoft.com/office/powerpoint/2010/main" val="4793912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29603"/>
            <a:ext cx="9048750" cy="869517"/>
          </a:xfrm>
        </p:spPr>
        <p:txBody>
          <a:bodyPr/>
          <a:lstStyle/>
          <a:p>
            <a:r>
              <a:rPr lang="en-US" dirty="0"/>
              <a:t>Software vs Other Products</a:t>
            </a:r>
          </a:p>
        </p:txBody>
      </p:sp>
      <p:sp>
        <p:nvSpPr>
          <p:cNvPr id="3" name="Content Placeholder 2"/>
          <p:cNvSpPr>
            <a:spLocks noGrp="1"/>
          </p:cNvSpPr>
          <p:nvPr>
            <p:ph idx="1"/>
          </p:nvPr>
        </p:nvSpPr>
        <p:spPr/>
        <p:txBody>
          <a:bodyPr/>
          <a:lstStyle/>
          <a:p>
            <a:r>
              <a:rPr lang="en-US" dirty="0"/>
              <a:t>Comparison </a:t>
            </a:r>
            <a:r>
              <a:rPr lang="en-US" b="1" dirty="0"/>
              <a:t>software products</a:t>
            </a:r>
            <a:r>
              <a:rPr lang="en-US" dirty="0"/>
              <a:t> vs </a:t>
            </a:r>
            <a:r>
              <a:rPr lang="en-US" b="1" dirty="0"/>
              <a:t>industrial products</a:t>
            </a:r>
            <a:r>
              <a:rPr lang="en-US" dirty="0"/>
              <a:t>:</a:t>
            </a:r>
          </a:p>
          <a:p>
            <a:pPr marL="457200" lvl="1" indent="0">
              <a:buNone/>
            </a:pPr>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6219008"/>
              </p:ext>
            </p:extLst>
          </p:nvPr>
        </p:nvGraphicFramePr>
        <p:xfrm>
          <a:off x="650875" y="1721224"/>
          <a:ext cx="8049372" cy="4304675"/>
        </p:xfrm>
        <a:graphic>
          <a:graphicData uri="http://schemas.openxmlformats.org/drawingml/2006/table">
            <a:tbl>
              <a:tblPr>
                <a:tableStyleId>{ED083AE6-46FA-4A59-8FB0-9F97EB10719F}</a:tableStyleId>
              </a:tblPr>
              <a:tblGrid>
                <a:gridCol w="2455396">
                  <a:extLst>
                    <a:ext uri="{9D8B030D-6E8A-4147-A177-3AD203B41FA5}">
                      <a16:colId xmlns:a16="http://schemas.microsoft.com/office/drawing/2014/main" val="20000"/>
                    </a:ext>
                  </a:extLst>
                </a:gridCol>
                <a:gridCol w="2716305">
                  <a:extLst>
                    <a:ext uri="{9D8B030D-6E8A-4147-A177-3AD203B41FA5}">
                      <a16:colId xmlns:a16="http://schemas.microsoft.com/office/drawing/2014/main" val="20001"/>
                    </a:ext>
                  </a:extLst>
                </a:gridCol>
                <a:gridCol w="2877671">
                  <a:extLst>
                    <a:ext uri="{9D8B030D-6E8A-4147-A177-3AD203B41FA5}">
                      <a16:colId xmlns:a16="http://schemas.microsoft.com/office/drawing/2014/main" val="20002"/>
                    </a:ext>
                  </a:extLst>
                </a:gridCol>
              </a:tblGrid>
              <a:tr h="551329">
                <a:tc>
                  <a:txBody>
                    <a:bodyPr/>
                    <a:lstStyle/>
                    <a:p>
                      <a:pPr algn="ctr" fontAlgn="t"/>
                      <a:r>
                        <a:rPr lang="en-US" b="1" dirty="0">
                          <a:effectLst/>
                        </a:rPr>
                        <a:t>Characteristic</a:t>
                      </a:r>
                    </a:p>
                  </a:txBody>
                  <a:tcPr marL="76200" marR="76200" marT="76200" marB="76200"/>
                </a:tc>
                <a:tc>
                  <a:txBody>
                    <a:bodyPr/>
                    <a:lstStyle/>
                    <a:p>
                      <a:pPr algn="ctr" fontAlgn="t"/>
                      <a:r>
                        <a:rPr lang="en-US" b="1" dirty="0">
                          <a:effectLst/>
                        </a:rPr>
                        <a:t>Software Products</a:t>
                      </a:r>
                    </a:p>
                  </a:txBody>
                  <a:tcPr marL="76200" marR="76200" marT="76200" marB="76200"/>
                </a:tc>
                <a:tc>
                  <a:txBody>
                    <a:bodyPr/>
                    <a:lstStyle/>
                    <a:p>
                      <a:pPr algn="ctr" fontAlgn="t"/>
                      <a:r>
                        <a:rPr lang="en-US" b="1" dirty="0">
                          <a:effectLst/>
                        </a:rPr>
                        <a:t>Other Industrial Products</a:t>
                      </a:r>
                    </a:p>
                  </a:txBody>
                  <a:tcPr marL="76200" marR="76200" marT="76200" marB="76200"/>
                </a:tc>
                <a:extLst>
                  <a:ext uri="{0D108BD9-81ED-4DB2-BD59-A6C34878D82A}">
                    <a16:rowId xmlns:a16="http://schemas.microsoft.com/office/drawing/2014/main" val="10000"/>
                  </a:ext>
                </a:extLst>
              </a:tr>
              <a:tr h="644064">
                <a:tc>
                  <a:txBody>
                    <a:bodyPr/>
                    <a:lstStyle/>
                    <a:p>
                      <a:pPr fontAlgn="t"/>
                      <a:r>
                        <a:rPr lang="en-US">
                          <a:effectLst/>
                        </a:rPr>
                        <a:t>Complexity</a:t>
                      </a:r>
                    </a:p>
                  </a:txBody>
                  <a:tcPr marL="76200" marR="76200" marT="76200" marB="76200"/>
                </a:tc>
                <a:tc>
                  <a:txBody>
                    <a:bodyPr/>
                    <a:lstStyle/>
                    <a:p>
                      <a:pPr fontAlgn="t"/>
                      <a:r>
                        <a:rPr lang="en-US">
                          <a:effectLst/>
                        </a:rPr>
                        <a:t>Millions of operational options</a:t>
                      </a:r>
                    </a:p>
                  </a:txBody>
                  <a:tcPr marL="76200" marR="76200" marT="76200" marB="76200"/>
                </a:tc>
                <a:tc>
                  <a:txBody>
                    <a:bodyPr/>
                    <a:lstStyle/>
                    <a:p>
                      <a:pPr fontAlgn="t"/>
                      <a:r>
                        <a:rPr lang="en-US" dirty="0">
                          <a:effectLst/>
                        </a:rPr>
                        <a:t>Thousand operational options</a:t>
                      </a:r>
                    </a:p>
                  </a:txBody>
                  <a:tcPr marL="76200" marR="76200" marT="76200" marB="76200"/>
                </a:tc>
                <a:extLst>
                  <a:ext uri="{0D108BD9-81ED-4DB2-BD59-A6C34878D82A}">
                    <a16:rowId xmlns:a16="http://schemas.microsoft.com/office/drawing/2014/main" val="10001"/>
                  </a:ext>
                </a:extLst>
              </a:tr>
              <a:tr h="896090">
                <a:tc>
                  <a:txBody>
                    <a:bodyPr/>
                    <a:lstStyle/>
                    <a:p>
                      <a:pPr fontAlgn="t"/>
                      <a:r>
                        <a:rPr lang="en-US" dirty="0">
                          <a:effectLst/>
                        </a:rPr>
                        <a:t>Visibility of product</a:t>
                      </a:r>
                    </a:p>
                  </a:txBody>
                  <a:tcPr marL="76200" marR="76200" marT="76200" marB="76200"/>
                </a:tc>
                <a:tc>
                  <a:txBody>
                    <a:bodyPr/>
                    <a:lstStyle/>
                    <a:p>
                      <a:pPr fontAlgn="ctr"/>
                      <a:r>
                        <a:rPr lang="en-US" dirty="0">
                          <a:effectLst/>
                        </a:rPr>
                        <a:t>Invisible Product. Difficult to detect defects by sight</a:t>
                      </a:r>
                    </a:p>
                  </a:txBody>
                  <a:tcPr marL="76200" marR="76200" marT="76200" marB="76200" anchor="ctr"/>
                </a:tc>
                <a:tc>
                  <a:txBody>
                    <a:bodyPr/>
                    <a:lstStyle/>
                    <a:p>
                      <a:pPr fontAlgn="t"/>
                      <a:r>
                        <a:rPr lang="en-US" dirty="0">
                          <a:effectLst/>
                        </a:rPr>
                        <a:t>Visible Product. Effective detection of defects by sight</a:t>
                      </a:r>
                    </a:p>
                  </a:txBody>
                  <a:tcPr marL="76200" marR="76200" marT="76200" marB="76200"/>
                </a:tc>
                <a:extLst>
                  <a:ext uri="{0D108BD9-81ED-4DB2-BD59-A6C34878D82A}">
                    <a16:rowId xmlns:a16="http://schemas.microsoft.com/office/drawing/2014/main" val="10002"/>
                  </a:ext>
                </a:extLst>
              </a:tr>
              <a:tr h="2156216">
                <a:tc>
                  <a:txBody>
                    <a:bodyPr/>
                    <a:lstStyle/>
                    <a:p>
                      <a:pPr fontAlgn="ctr"/>
                      <a:r>
                        <a:rPr lang="en-US" dirty="0">
                          <a:effectLst/>
                        </a:rPr>
                        <a:t>Nature of development and production process</a:t>
                      </a:r>
                    </a:p>
                  </a:txBody>
                  <a:tcPr marL="76200" marR="76200" marT="76200" marB="76200" anchor="ctr"/>
                </a:tc>
                <a:tc>
                  <a:txBody>
                    <a:bodyPr/>
                    <a:lstStyle/>
                    <a:p>
                      <a:pPr fontAlgn="ctr"/>
                      <a:r>
                        <a:rPr lang="en-US" dirty="0">
                          <a:effectLst/>
                        </a:rPr>
                        <a:t>Can detect defects in only </a:t>
                      </a:r>
                      <a:r>
                        <a:rPr lang="en-US" dirty="0">
                          <a:solidFill>
                            <a:srgbClr val="C00000"/>
                          </a:solidFill>
                          <a:effectLst/>
                        </a:rPr>
                        <a:t>development</a:t>
                      </a:r>
                      <a:r>
                        <a:rPr lang="en-US" baseline="0" dirty="0">
                          <a:solidFill>
                            <a:srgbClr val="C00000"/>
                          </a:solidFill>
                          <a:effectLst/>
                        </a:rPr>
                        <a:t> </a:t>
                      </a:r>
                      <a:r>
                        <a:rPr lang="en-US" dirty="0">
                          <a:effectLst/>
                        </a:rPr>
                        <a:t>phase</a:t>
                      </a:r>
                    </a:p>
                  </a:txBody>
                  <a:tcPr marL="76200" marR="76200" marT="76200" marB="76200" anchor="ctr"/>
                </a:tc>
                <a:tc>
                  <a:txBody>
                    <a:bodyPr/>
                    <a:lstStyle/>
                    <a:p>
                      <a:pPr fontAlgn="t">
                        <a:buFont typeface="Arial" panose="020B0604020202020204" pitchFamily="34" charset="0"/>
                        <a:buNone/>
                      </a:pPr>
                      <a:r>
                        <a:rPr lang="en-US" dirty="0">
                          <a:effectLst/>
                        </a:rPr>
                        <a:t>Can detect defects in all of the following phases</a:t>
                      </a:r>
                    </a:p>
                    <a:p>
                      <a:pPr fontAlgn="t">
                        <a:buFont typeface="Arial" panose="020B0604020202020204" pitchFamily="34" charset="0"/>
                        <a:buChar char="•"/>
                      </a:pPr>
                      <a:r>
                        <a:rPr lang="en-US" dirty="0">
                          <a:solidFill>
                            <a:srgbClr val="C00000"/>
                          </a:solidFill>
                          <a:effectLst/>
                        </a:rPr>
                        <a:t>Product development</a:t>
                      </a:r>
                    </a:p>
                    <a:p>
                      <a:pPr fontAlgn="t">
                        <a:buFont typeface="Arial" panose="020B0604020202020204" pitchFamily="34" charset="0"/>
                        <a:buChar char="•"/>
                      </a:pPr>
                      <a:r>
                        <a:rPr lang="en-US" dirty="0">
                          <a:solidFill>
                            <a:srgbClr val="C00000"/>
                          </a:solidFill>
                          <a:effectLst/>
                        </a:rPr>
                        <a:t>Product production planning</a:t>
                      </a:r>
                    </a:p>
                    <a:p>
                      <a:pPr fontAlgn="t">
                        <a:buFont typeface="Arial" panose="020B0604020202020204" pitchFamily="34" charset="0"/>
                        <a:buChar char="•"/>
                      </a:pPr>
                      <a:r>
                        <a:rPr lang="en-US" dirty="0">
                          <a:solidFill>
                            <a:srgbClr val="C00000"/>
                          </a:solidFill>
                          <a:effectLst/>
                        </a:rPr>
                        <a:t>Manufacturing</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62277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
        <p:nvSpPr>
          <p:cNvPr id="7" name="Rectangle 7"/>
          <p:cNvSpPr txBox="1">
            <a:spLocks noChangeArrowheads="1"/>
          </p:cNvSpPr>
          <p:nvPr/>
        </p:nvSpPr>
        <p:spPr bwMode="auto">
          <a:xfrm>
            <a:off x="385855" y="3094034"/>
            <a:ext cx="8713695" cy="141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0" indent="0" algn="ctr">
              <a:buNone/>
            </a:pPr>
            <a:r>
              <a:rPr lang="en-US" sz="4400" b="1" kern="0" dirty="0">
                <a:latin typeface="Verdana" panose="020B0604030504040204" pitchFamily="34" charset="0"/>
                <a:ea typeface="Verdana" panose="020B0604030504040204" pitchFamily="34" charset="0"/>
              </a:rPr>
              <a:t>How we will get quality software?</a:t>
            </a:r>
            <a:endParaRPr lang="en-US" sz="3200" b="1" kern="0" dirty="0">
              <a:solidFill>
                <a:schemeClr val="tx2"/>
              </a:solidFill>
            </a:endParaRPr>
          </a:p>
        </p:txBody>
      </p:sp>
    </p:spTree>
    <p:extLst>
      <p:ext uri="{BB962C8B-B14F-4D97-AF65-F5344CB8AC3E}">
        <p14:creationId xmlns:p14="http://schemas.microsoft.com/office/powerpoint/2010/main" val="36367967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16</a:t>
            </a:fld>
            <a:endParaRPr lang="en-US" sz="900" b="0">
              <a:solidFill>
                <a:schemeClr val="tx1"/>
              </a:solidFill>
            </a:endParaRPr>
          </a:p>
        </p:txBody>
      </p:sp>
      <p:sp>
        <p:nvSpPr>
          <p:cNvPr id="48134" name="Rectangle 3"/>
          <p:cNvSpPr>
            <a:spLocks noGrp="1" noChangeArrowheads="1"/>
          </p:cNvSpPr>
          <p:nvPr>
            <p:ph type="body" idx="1"/>
          </p:nvPr>
        </p:nvSpPr>
        <p:spPr>
          <a:xfrm>
            <a:off x="138113" y="1102411"/>
            <a:ext cx="8867775" cy="3768432"/>
          </a:xfrm>
        </p:spPr>
        <p:txBody>
          <a:bodyPr/>
          <a:lstStyle/>
          <a:p>
            <a:r>
              <a:rPr lang="en-US" dirty="0">
                <a:solidFill>
                  <a:schemeClr val="accent5">
                    <a:lumMod val="50000"/>
                  </a:schemeClr>
                </a:solidFill>
              </a:rPr>
              <a:t>Software </a:t>
            </a:r>
            <a:r>
              <a:rPr lang="en-US" dirty="0">
                <a:solidFill>
                  <a:srgbClr val="0000CC"/>
                </a:solidFill>
              </a:rPr>
              <a:t>Fault</a:t>
            </a:r>
            <a:r>
              <a:rPr lang="en-US" dirty="0">
                <a:solidFill>
                  <a:schemeClr val="accent5">
                    <a:lumMod val="50000"/>
                  </a:schemeClr>
                </a:solidFill>
              </a:rPr>
              <a:t> </a:t>
            </a:r>
            <a:r>
              <a:rPr lang="en-US" dirty="0"/>
              <a:t>: A static defect in the software</a:t>
            </a:r>
          </a:p>
          <a:p>
            <a:endParaRPr lang="en-US" dirty="0"/>
          </a:p>
          <a:p>
            <a:r>
              <a:rPr lang="en-US" dirty="0">
                <a:solidFill>
                  <a:schemeClr val="accent5">
                    <a:lumMod val="50000"/>
                  </a:schemeClr>
                </a:solidFill>
              </a:rPr>
              <a:t>Software </a:t>
            </a:r>
            <a:r>
              <a:rPr lang="en-US" dirty="0">
                <a:solidFill>
                  <a:srgbClr val="0000CC"/>
                </a:solidFill>
              </a:rPr>
              <a:t>Error</a:t>
            </a:r>
            <a:r>
              <a:rPr lang="en-US" dirty="0">
                <a:solidFill>
                  <a:schemeClr val="accent5">
                    <a:lumMod val="50000"/>
                  </a:schemeClr>
                </a:solidFill>
              </a:rPr>
              <a:t> : </a:t>
            </a:r>
            <a:r>
              <a:rPr lang="en-US" dirty="0"/>
              <a:t>An incorrect internal state that is the manifestation of some fault</a:t>
            </a:r>
          </a:p>
          <a:p>
            <a:endParaRPr lang="en-US" dirty="0">
              <a:solidFill>
                <a:schemeClr val="accent5">
                  <a:lumMod val="50000"/>
                </a:schemeClr>
              </a:solidFill>
            </a:endParaRPr>
          </a:p>
          <a:p>
            <a:r>
              <a:rPr lang="en-US" dirty="0">
                <a:solidFill>
                  <a:schemeClr val="accent5">
                    <a:lumMod val="50000"/>
                  </a:schemeClr>
                </a:solidFill>
              </a:rPr>
              <a:t>Software </a:t>
            </a:r>
            <a:r>
              <a:rPr lang="en-US" dirty="0">
                <a:solidFill>
                  <a:srgbClr val="0000CC"/>
                </a:solidFill>
              </a:rPr>
              <a:t>Failure</a:t>
            </a:r>
            <a:r>
              <a:rPr lang="en-US" dirty="0">
                <a:solidFill>
                  <a:schemeClr val="accent5">
                    <a:lumMod val="50000"/>
                  </a:schemeClr>
                </a:solidFill>
              </a:rPr>
              <a:t> </a:t>
            </a:r>
            <a:r>
              <a:rPr lang="en-US" dirty="0"/>
              <a:t>: External, incorrect behavior with respect to the requirements or other description of the expected behavior</a:t>
            </a:r>
          </a:p>
          <a:p>
            <a:endParaRPr lang="en-US" dirty="0"/>
          </a:p>
        </p:txBody>
      </p:sp>
      <p:sp>
        <p:nvSpPr>
          <p:cNvPr id="168964" name="Text Box 4"/>
          <p:cNvSpPr txBox="1">
            <a:spLocks noChangeArrowheads="1"/>
          </p:cNvSpPr>
          <p:nvPr/>
        </p:nvSpPr>
        <p:spPr bwMode="auto">
          <a:xfrm>
            <a:off x="565150" y="4970070"/>
            <a:ext cx="8013700" cy="1200329"/>
          </a:xfrm>
          <a:prstGeom prst="rect">
            <a:avLst/>
          </a:prstGeom>
          <a:solidFill>
            <a:schemeClr val="accent3">
              <a:lumMod val="95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0000CC"/>
                </a:solidFill>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a:solidFill>
                  <a:srgbClr val="0000CC"/>
                </a:solidFill>
                <a:latin typeface="Gill Sans MT" pitchFamily="34" charset="0"/>
                <a:cs typeface="Arial" pitchFamily="34" charset="0"/>
              </a:rPr>
              <a:t>Software does not degrade.</a:t>
            </a:r>
            <a:endParaRPr lang="en-US" dirty="0">
              <a:solidFill>
                <a:srgbClr val="0000CC"/>
              </a:solidFill>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a:t>Software Faults, Errors &amp; Failures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and Failure Example</a:t>
            </a:r>
          </a:p>
        </p:txBody>
      </p:sp>
      <p:sp>
        <p:nvSpPr>
          <p:cNvPr id="3" name="Content Placeholder 2"/>
          <p:cNvSpPr>
            <a:spLocks noGrp="1"/>
          </p:cNvSpPr>
          <p:nvPr>
            <p:ph idx="1"/>
          </p:nvPr>
        </p:nvSpPr>
        <p:spPr/>
        <p:txBody>
          <a:bodyPr/>
          <a:lstStyle/>
          <a:p>
            <a:r>
              <a:rPr lang="en-US" sz="2800" dirty="0"/>
              <a:t>A patient gives a doctor a list of </a:t>
            </a:r>
            <a:r>
              <a:rPr lang="en-US" sz="2800" dirty="0">
                <a:solidFill>
                  <a:srgbClr val="FF0000"/>
                </a:solidFill>
              </a:rPr>
              <a:t>symptoms</a:t>
            </a:r>
          </a:p>
          <a:p>
            <a:pPr lvl="1"/>
            <a:r>
              <a:rPr lang="en-US" sz="2400" dirty="0">
                <a:solidFill>
                  <a:schemeClr val="tx2"/>
                </a:solidFill>
              </a:rPr>
              <a:t>Failures</a:t>
            </a:r>
          </a:p>
          <a:p>
            <a:r>
              <a:rPr lang="en-US" sz="2800" dirty="0"/>
              <a:t>The doctor tries to </a:t>
            </a:r>
            <a:r>
              <a:rPr lang="en-US" sz="2800" dirty="0">
                <a:solidFill>
                  <a:srgbClr val="FF0000"/>
                </a:solidFill>
              </a:rPr>
              <a:t>diagnose the root cause</a:t>
            </a:r>
            <a:r>
              <a:rPr lang="en-US" dirty="0">
                <a:solidFill>
                  <a:srgbClr val="FF0000"/>
                </a:solidFill>
              </a:rPr>
              <a:t> </a:t>
            </a:r>
            <a:r>
              <a:rPr lang="en-US" dirty="0"/>
              <a:t>of</a:t>
            </a:r>
            <a:r>
              <a:rPr lang="en-US" sz="2800" dirty="0"/>
              <a:t> the </a:t>
            </a:r>
            <a:r>
              <a:rPr lang="en-US" sz="2800" dirty="0">
                <a:solidFill>
                  <a:schemeClr val="tx2"/>
                </a:solidFill>
              </a:rPr>
              <a:t>ailment</a:t>
            </a:r>
          </a:p>
          <a:p>
            <a:pPr lvl="1"/>
            <a:r>
              <a:rPr lang="en-US" sz="2400" dirty="0">
                <a:solidFill>
                  <a:schemeClr val="tx2"/>
                </a:solidFill>
              </a:rPr>
              <a:t>Fault</a:t>
            </a:r>
          </a:p>
          <a:p>
            <a:r>
              <a:rPr lang="en-US" sz="2800" dirty="0"/>
              <a:t>The doctor may look for </a:t>
            </a:r>
            <a:r>
              <a:rPr lang="en-US" sz="2800" dirty="0">
                <a:solidFill>
                  <a:srgbClr val="FF0000"/>
                </a:solidFill>
              </a:rPr>
              <a:t>anomalous internal conditions </a:t>
            </a:r>
            <a:r>
              <a:rPr lang="en-US" sz="2800" dirty="0"/>
              <a:t>(high blood pressure, irregular heartbeat, bacteria in the blood stream)</a:t>
            </a:r>
          </a:p>
          <a:p>
            <a:pPr lvl="1"/>
            <a:r>
              <a:rPr lang="en-US" sz="2400" dirty="0">
                <a:solidFill>
                  <a:schemeClr val="tx2"/>
                </a:solidFill>
              </a:rPr>
              <a:t>Errors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
        <p:nvSpPr>
          <p:cNvPr id="8" name="Text Box 4"/>
          <p:cNvSpPr txBox="1">
            <a:spLocks noChangeArrowheads="1"/>
          </p:cNvSpPr>
          <p:nvPr/>
        </p:nvSpPr>
        <p:spPr bwMode="auto">
          <a:xfrm>
            <a:off x="565150" y="4686300"/>
            <a:ext cx="8013700" cy="1532727"/>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0000CC"/>
                </a:solidFill>
                <a:latin typeface="Gill Sans MT" panose="020B0502020104020203" pitchFamily="34" charset="0"/>
                <a:ea typeface="Verdana" panose="020B0604030504040204" pitchFamily="34" charset="0"/>
                <a:cs typeface="Arial" pitchFamily="34" charset="0"/>
              </a:rPr>
              <a:t>Most medical problems result from external attacks (bacteria, viruses) or physical degradation as we age.</a:t>
            </a:r>
          </a:p>
          <a:p>
            <a:pPr algn="ctr">
              <a:lnSpc>
                <a:spcPct val="90000"/>
              </a:lnSpc>
              <a:spcBef>
                <a:spcPct val="30000"/>
              </a:spcBef>
              <a:buSzPct val="75000"/>
              <a:buFont typeface="Monotype Sorts" charset="2"/>
              <a:buNone/>
              <a:defRPr/>
            </a:pPr>
            <a:r>
              <a:rPr lang="en-US" sz="2400" dirty="0">
                <a:solidFill>
                  <a:srgbClr val="0000CC"/>
                </a:solidFill>
                <a:latin typeface="Gill Sans MT" panose="020B0502020104020203" pitchFamily="34" charset="0"/>
                <a:ea typeface="Verdana" panose="020B0604030504040204" pitchFamily="34" charset="0"/>
                <a:cs typeface="Arial" pitchFamily="34" charset="0"/>
              </a:rPr>
              <a:t>Software faults were there at the beginning and do not “appear” when a part wears out.</a:t>
            </a:r>
            <a:endParaRPr lang="en-US" dirty="0">
              <a:solidFill>
                <a:srgbClr val="0000CC"/>
              </a:solidFill>
              <a:latin typeface="Gill Sans MT" panose="020B0502020104020203"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Concrete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
        <p:nvSpPr>
          <p:cNvPr id="7" name="TextBox 6"/>
          <p:cNvSpPr txBox="1">
            <a:spLocks noChangeArrowheads="1"/>
          </p:cNvSpPr>
          <p:nvPr/>
        </p:nvSpPr>
        <p:spPr bwMode="auto">
          <a:xfrm>
            <a:off x="205946" y="1980739"/>
            <a:ext cx="8781535" cy="4093428"/>
          </a:xfrm>
          <a:prstGeom prst="rect">
            <a:avLst/>
          </a:prstGeom>
          <a:solidFill>
            <a:schemeClr val="accent3">
              <a:lumMod val="95000"/>
            </a:schemeClr>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solidFill>
                  <a:srgbClr val="0000CC"/>
                </a:solidFill>
                <a:latin typeface="Courier New" panose="02070309020205020404" pitchFamily="49" charset="0"/>
                <a:ea typeface="Arial Unicode MS" pitchFamily="34" charset="-128"/>
                <a:cs typeface="Courier New" panose="02070309020205020404" pitchFamily="49" charset="0"/>
              </a:rPr>
              <a:t>public static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numZero</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a:t>
            </a:r>
          </a:p>
          <a:p>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Effects: If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is null throw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NullPointerException</a:t>
            </a:r>
            <a:endPar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endParaRPr>
          </a:p>
          <a:p>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 else return the number of occurrences of 0 in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arr</a:t>
            </a:r>
            <a:endPar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endParaRP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count = 0;</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for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1;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&lt;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arr.length</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if</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 0)</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count++;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return</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count;</a:t>
            </a:r>
          </a:p>
          <a:p>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p:txBody>
      </p:sp>
      <p:sp>
        <p:nvSpPr>
          <p:cNvPr id="8" name="Oval 7"/>
          <p:cNvSpPr/>
          <p:nvPr/>
        </p:nvSpPr>
        <p:spPr bwMode="auto">
          <a:xfrm>
            <a:off x="1999433" y="3138363"/>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2945690" y="1444431"/>
            <a:ext cx="1003223" cy="1762665"/>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Fault</a:t>
            </a:r>
            <a:r>
              <a:rPr kumimoji="0" lang="en-US" sz="2000" b="1" i="0" u="none" strike="noStrike" cap="none" normalizeH="0" baseline="0" dirty="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a:t>
            </a:r>
            <a:r>
              <a:rPr kumimoji="0" lang="en-US" sz="2000" b="1" i="0" u="sng" strike="noStrike" cap="none" normalizeH="0" baseline="0" dirty="0">
                <a:ln>
                  <a:noFill/>
                </a:ln>
                <a:solidFill>
                  <a:schemeClr val="tx1"/>
                </a:solidFill>
                <a:effectLst/>
                <a:latin typeface="+mj-lt"/>
              </a:rPr>
              <a:t>1</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kumimoji="0" lang="en-US" sz="2000" b="1" i="0" u="none" strike="noStrike" cap="none" normalizeH="0" dirty="0">
                <a:ln>
                  <a:noFill/>
                </a:ln>
                <a:solidFill>
                  <a:schemeClr val="tx1"/>
                </a:solidFill>
                <a:effectLst/>
                <a:latin typeface="+mj-lt"/>
              </a:rPr>
              <a:t>1</a:t>
            </a:r>
          </a:p>
          <a:p>
            <a:r>
              <a:rPr lang="en-US" baseline="0" dirty="0">
                <a:solidFill>
                  <a:schemeClr val="tx1"/>
                </a:solidFill>
                <a:latin typeface="Gill Sans MT" pitchFamily="34" charset="0"/>
              </a:rPr>
              <a:t>Actual:</a:t>
            </a:r>
            <a:r>
              <a:rPr lang="en-US" dirty="0">
                <a:solidFill>
                  <a:schemeClr val="tx1"/>
                </a:solidFill>
                <a:latin typeface="Gill Sans MT" pitchFamily="34" charset="0"/>
              </a:rPr>
              <a:t> </a:t>
            </a:r>
            <a:r>
              <a:rPr lang="en-US" dirty="0">
                <a:solidFill>
                  <a:schemeClr val="tx1"/>
                </a:solidFill>
              </a:rPr>
              <a:t>1</a:t>
            </a:r>
            <a:endParaRPr kumimoji="0" lang="en-US" sz="2000" b="1" i="0" u="none" strike="noStrike" cap="none" normalizeH="0" baseline="0" dirty="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[ 0, 2, 7 ]</a:t>
            </a:r>
          </a:p>
          <a:p>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lang="en-US" dirty="0">
                <a:solidFill>
                  <a:schemeClr val="tx1"/>
                </a:solidFill>
              </a:rPr>
              <a:t>1</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1"/>
                </a:solidFill>
                <a:latin typeface="Gill Sans MT" pitchFamily="34" charset="0"/>
              </a:rPr>
              <a:t>Actual:</a:t>
            </a:r>
            <a:r>
              <a:rPr lang="en-US" dirty="0">
                <a:solidFill>
                  <a:schemeClr val="tx1"/>
                </a:solidFill>
                <a:latin typeface="Gill Sans MT" pitchFamily="34" charset="0"/>
              </a:rPr>
              <a:t> 0</a:t>
            </a:r>
            <a:endParaRPr kumimoji="0" lang="en-US" sz="2000" b="1" i="0" u="none" strike="noStrike" cap="none" normalizeH="0" baseline="0" dirty="0">
              <a:ln>
                <a:noFill/>
              </a:ln>
              <a:solidFill>
                <a:schemeClr val="tx1"/>
              </a:solidFill>
              <a:effectLst/>
              <a:latin typeface="Gill Sans MT" pitchFamily="34" charset="0"/>
            </a:endParaRPr>
          </a:p>
        </p:txBody>
      </p:sp>
      <p:sp>
        <p:nvSpPr>
          <p:cNvPr id="16" name="Rounded Rectangle 15"/>
          <p:cNvSpPr/>
          <p:nvPr/>
        </p:nvSpPr>
        <p:spPr bwMode="auto">
          <a:xfrm>
            <a:off x="3680528" y="3607701"/>
            <a:ext cx="2856906" cy="916064"/>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none</a:t>
            </a:r>
            <a:endParaRPr kumimoji="0" lang="en-US" sz="2000" b="1" i="0" u="none" strike="noStrike" cap="none" normalizeH="0" baseline="0" dirty="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Error propagates to the variable count</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count is 0 at the return statement</a:t>
            </a:r>
            <a:endParaRPr kumimoji="0" lang="en-US" sz="2000" b="1" i="0" u="none" strike="noStrike" cap="none" normalizeH="0" baseline="0" dirty="0">
              <a:ln>
                <a:noFill/>
              </a:ln>
              <a:solidFill>
                <a:schemeClr val="tx1"/>
              </a:solidFill>
              <a:effectLst/>
              <a:latin typeface="Gill Sans MT" pitchFamily="34" charset="0"/>
            </a:endParaRPr>
          </a:p>
        </p:txBody>
      </p:sp>
      <p:cxnSp>
        <p:nvCxnSpPr>
          <p:cNvPr id="18" name="Straight Connector 17"/>
          <p:cNvCxnSpPr>
            <a:stCxn id="16" idx="0"/>
            <a:endCxn id="14" idx="1"/>
          </p:cNvCxnSpPr>
          <p:nvPr/>
        </p:nvCxnSpPr>
        <p:spPr bwMode="auto">
          <a:xfrm flipV="1">
            <a:off x="5108981" y="2783662"/>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Bug</a:t>
            </a:r>
          </a:p>
        </p:txBody>
      </p:sp>
      <p:sp>
        <p:nvSpPr>
          <p:cNvPr id="3" name="Content Placeholder 2"/>
          <p:cNvSpPr>
            <a:spLocks noGrp="1"/>
          </p:cNvSpPr>
          <p:nvPr>
            <p:ph idx="1"/>
          </p:nvPr>
        </p:nvSpPr>
        <p:spPr/>
        <p:txBody>
          <a:bodyPr/>
          <a:lstStyle/>
          <a:p>
            <a:r>
              <a:rPr lang="en-US" sz="2400" i="1" dirty="0">
                <a:solidFill>
                  <a:schemeClr val="tx2"/>
                </a:solidFill>
              </a:rPr>
              <a:t>Bug</a:t>
            </a:r>
            <a:r>
              <a:rPr lang="en-US" sz="2400" dirty="0"/>
              <a:t> is used informally</a:t>
            </a:r>
          </a:p>
          <a:p>
            <a:r>
              <a:rPr lang="en-US" sz="2400" dirty="0"/>
              <a:t>Sometimes </a:t>
            </a:r>
            <a:r>
              <a:rPr lang="en-US" sz="2400" dirty="0">
                <a:solidFill>
                  <a:schemeClr val="tx2"/>
                </a:solidFill>
              </a:rPr>
              <a:t>speakers mean fault</a:t>
            </a:r>
            <a:r>
              <a:rPr lang="en-US" sz="2400" dirty="0"/>
              <a:t>, sometimes </a:t>
            </a:r>
            <a:r>
              <a:rPr lang="en-US" sz="2400" dirty="0">
                <a:solidFill>
                  <a:schemeClr val="tx2"/>
                </a:solidFill>
              </a:rPr>
              <a:t>error</a:t>
            </a:r>
            <a:r>
              <a:rPr lang="en-US" sz="2400" dirty="0"/>
              <a:t>, sometimes </a:t>
            </a:r>
            <a:r>
              <a:rPr lang="en-US" sz="2400" dirty="0">
                <a:solidFill>
                  <a:schemeClr val="tx2"/>
                </a:solidFill>
              </a:rPr>
              <a:t>failure</a:t>
            </a:r>
            <a:r>
              <a:rPr lang="en-US" sz="2400" dirty="0"/>
              <a:t> … often the speaker doesn’t know what it means !</a:t>
            </a:r>
          </a:p>
          <a:p>
            <a:r>
              <a:rPr lang="en-US" sz="2400" dirty="0"/>
              <a:t>This class will try to use words that have </a:t>
            </a:r>
            <a:r>
              <a:rPr lang="en-US" sz="2400" dirty="0">
                <a:solidFill>
                  <a:schemeClr val="tx2"/>
                </a:solidFill>
              </a:rPr>
              <a:t>precise</a:t>
            </a:r>
            <a:r>
              <a:rPr lang="en-US" sz="2400" dirty="0"/>
              <a:t>, </a:t>
            </a:r>
            <a:r>
              <a:rPr lang="en-US" sz="2400" dirty="0">
                <a:solidFill>
                  <a:schemeClr val="tx2"/>
                </a:solidFill>
              </a:rPr>
              <a:t>defined</a:t>
            </a:r>
            <a:r>
              <a:rPr lang="en-US" sz="2400" dirty="0"/>
              <a:t>, and </a:t>
            </a:r>
            <a:r>
              <a:rPr lang="en-US" sz="2400" dirty="0">
                <a:solidFill>
                  <a:schemeClr val="tx2"/>
                </a:solidFill>
              </a:rPr>
              <a:t>unambiguous</a:t>
            </a:r>
            <a:r>
              <a:rPr lang="en-US" sz="2400" dirty="0"/>
              <a:t> meanings</a:t>
            </a:r>
          </a:p>
          <a:p>
            <a:endParaRPr lang="en-US" sz="24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Bookman Old Style" pitchFamily="18" charset="0"/>
                </a:rPr>
                <a:t>BUG</a:t>
              </a: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solidFill>
            <a:schemeClr val="bg2">
              <a:lumMod val="20000"/>
              <a:lumOff val="80000"/>
            </a:schemeClr>
          </a:solidFill>
          <a:ln w="12700" algn="ctr">
            <a:solidFill>
              <a:srgbClr val="FF0000"/>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solidFill>
            <a:schemeClr val="bg2">
              <a:lumMod val="20000"/>
              <a:lumOff val="80000"/>
            </a:schemeClr>
          </a:solidFill>
          <a:ln w="12700" algn="ctr">
            <a:solidFill>
              <a:srgbClr val="FF0000"/>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96838"/>
            <a:ext cx="9048750" cy="629303"/>
          </a:xfrm>
        </p:spPr>
        <p:txBody>
          <a:bodyPr/>
          <a:lstStyle/>
          <a:p>
            <a:r>
              <a:rPr lang="en-US" dirty="0"/>
              <a:t>Course Overview</a:t>
            </a:r>
          </a:p>
        </p:txBody>
      </p:sp>
      <p:sp>
        <p:nvSpPr>
          <p:cNvPr id="3" name="Content Placeholder 2"/>
          <p:cNvSpPr>
            <a:spLocks noGrp="1"/>
          </p:cNvSpPr>
          <p:nvPr>
            <p:ph idx="1"/>
          </p:nvPr>
        </p:nvSpPr>
        <p:spPr>
          <a:xfrm>
            <a:off x="152400" y="810703"/>
            <a:ext cx="8839200" cy="5638800"/>
          </a:xfrm>
        </p:spPr>
        <p:txBody>
          <a:bodyPr/>
          <a:lstStyle/>
          <a:p>
            <a:r>
              <a:rPr lang="en-US" b="1" dirty="0">
                <a:solidFill>
                  <a:schemeClr val="tx2"/>
                </a:solidFill>
              </a:rPr>
              <a:t>Objective</a:t>
            </a:r>
            <a:r>
              <a:rPr lang="en-US" dirty="0"/>
              <a:t>: How to design effective tests, both at the unit and system level</a:t>
            </a:r>
          </a:p>
          <a:p>
            <a:r>
              <a:rPr lang="en-US" b="1" dirty="0">
                <a:solidFill>
                  <a:schemeClr val="tx2"/>
                </a:solidFill>
              </a:rPr>
              <a:t>Readings</a:t>
            </a:r>
            <a:r>
              <a:rPr lang="en-US" dirty="0"/>
              <a:t>: Lecture materials and reference book.</a:t>
            </a:r>
          </a:p>
          <a:p>
            <a:r>
              <a:rPr lang="en-US" b="1" dirty="0"/>
              <a:t>Marks Distribution</a:t>
            </a:r>
            <a:r>
              <a:rPr lang="en-US" dirty="0"/>
              <a:t>(In-Class[40]+Final[60])</a:t>
            </a:r>
          </a:p>
          <a:p>
            <a:pPr lvl="1"/>
            <a:r>
              <a:rPr lang="en-US" dirty="0"/>
              <a:t>Class Tests-25%</a:t>
            </a:r>
          </a:p>
          <a:p>
            <a:pPr lvl="1"/>
            <a:r>
              <a:rPr lang="en-US" dirty="0"/>
              <a:t>Assignments-5%</a:t>
            </a:r>
          </a:p>
          <a:p>
            <a:pPr lvl="1"/>
            <a:r>
              <a:rPr lang="en-US" dirty="0"/>
              <a:t>Attendance-10%</a:t>
            </a:r>
          </a:p>
          <a:p>
            <a:pPr lvl="1"/>
            <a:r>
              <a:rPr lang="en-US" dirty="0"/>
              <a:t>Final-60%</a:t>
            </a:r>
          </a:p>
          <a:p>
            <a:r>
              <a:rPr lang="en-US" b="1" dirty="0">
                <a:solidFill>
                  <a:schemeClr val="tx2"/>
                </a:solidFill>
              </a:rPr>
              <a:t>Tutorials</a:t>
            </a:r>
            <a:r>
              <a:rPr lang="en-US" dirty="0"/>
              <a:t>: </a:t>
            </a:r>
          </a:p>
          <a:p>
            <a:pPr lvl="1"/>
            <a:r>
              <a:rPr lang="en-US" dirty="0"/>
              <a:t>There will be 3(Descriptive(1) + MCQ(2) ) tutorials</a:t>
            </a:r>
            <a:endParaRPr lang="en-US" b="1" dirty="0"/>
          </a:p>
          <a:p>
            <a:r>
              <a:rPr lang="en-US" b="1" dirty="0">
                <a:solidFill>
                  <a:schemeClr val="tx2"/>
                </a:solidFill>
              </a:rPr>
              <a:t>Assignments</a:t>
            </a:r>
            <a:r>
              <a:rPr lang="en-US" dirty="0"/>
              <a:t>: 2 assignments</a:t>
            </a:r>
          </a:p>
          <a:p>
            <a:pPr lvl="1"/>
            <a:r>
              <a:rPr lang="en-US" dirty="0"/>
              <a:t>Should be submitted before the deadline</a:t>
            </a:r>
          </a:p>
          <a:p>
            <a:r>
              <a:rPr lang="en-US" b="1" dirty="0">
                <a:solidFill>
                  <a:schemeClr val="tx2"/>
                </a:solidFill>
              </a:rPr>
              <a:t>Final</a:t>
            </a:r>
            <a:r>
              <a:rPr lang="en-US" dirty="0"/>
              <a:t>: Comprehensive closed-book</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a:t>
            </a:fld>
            <a:endParaRPr lang="en-US" dirty="0"/>
          </a:p>
        </p:txBody>
      </p:sp>
    </p:spTree>
    <p:extLst>
      <p:ext uri="{BB962C8B-B14F-4D97-AF65-F5344CB8AC3E}">
        <p14:creationId xmlns:p14="http://schemas.microsoft.com/office/powerpoint/2010/main" val="3933395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70327"/>
            <a:ext cx="7772400" cy="1143000"/>
          </a:xfrm>
        </p:spPr>
        <p:txBody>
          <a:bodyPr/>
          <a:lstStyle/>
          <a:p>
            <a:pPr eaLnBrk="1" hangingPunct="1"/>
            <a:r>
              <a:rPr lang="en-US" altLang="en-US" dirty="0"/>
              <a:t>What is a computer bug?</a:t>
            </a: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1132821"/>
            <a:ext cx="25654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228600" y="797859"/>
            <a:ext cx="8686800" cy="4114800"/>
          </a:xfrm>
        </p:spPr>
        <p:txBody>
          <a:bodyPr/>
          <a:lstStyle/>
          <a:p>
            <a:pPr eaLnBrk="1" hangingPunct="1">
              <a:lnSpc>
                <a:spcPct val="90000"/>
              </a:lnSpc>
            </a:pPr>
            <a:r>
              <a:rPr lang="en-US" altLang="en-US" sz="2800" dirty="0"/>
              <a:t>In 1947 Harvard University was operating a room-sized computer called the Mark II.</a:t>
            </a:r>
          </a:p>
          <a:p>
            <a:pPr lvl="1" eaLnBrk="1" hangingPunct="1">
              <a:lnSpc>
                <a:spcPct val="90000"/>
              </a:lnSpc>
            </a:pPr>
            <a:r>
              <a:rPr lang="en-US" altLang="en-US" sz="2400" dirty="0"/>
              <a:t>mechanical relays </a:t>
            </a:r>
          </a:p>
          <a:p>
            <a:pPr lvl="1" eaLnBrk="1" hangingPunct="1">
              <a:lnSpc>
                <a:spcPct val="90000"/>
              </a:lnSpc>
            </a:pPr>
            <a:r>
              <a:rPr lang="en-US" altLang="en-US" sz="2400" dirty="0"/>
              <a:t>glowing vacuum tubes</a:t>
            </a:r>
          </a:p>
          <a:p>
            <a:pPr lvl="1" eaLnBrk="1" hangingPunct="1">
              <a:lnSpc>
                <a:spcPct val="90000"/>
              </a:lnSpc>
            </a:pPr>
            <a:r>
              <a:rPr lang="en-US" altLang="en-US" sz="2400" dirty="0"/>
              <a:t>technicians program the computer by reconfiguring it </a:t>
            </a:r>
          </a:p>
          <a:p>
            <a:pPr lvl="1" eaLnBrk="1" hangingPunct="1">
              <a:lnSpc>
                <a:spcPct val="90000"/>
              </a:lnSpc>
            </a:pPr>
            <a:r>
              <a:rPr lang="en-US" altLang="en-US" sz="2400" dirty="0"/>
              <a:t>Technicians had to change the occasional vacuum tube.</a:t>
            </a:r>
          </a:p>
          <a:p>
            <a:pPr eaLnBrk="1" hangingPunct="1">
              <a:lnSpc>
                <a:spcPct val="90000"/>
              </a:lnSpc>
            </a:pPr>
            <a:r>
              <a:rPr lang="en-US" altLang="en-US" sz="2800" dirty="0"/>
              <a:t>A moth flew into the computer and was zapped by the high voltage when it landed on a relay.</a:t>
            </a:r>
          </a:p>
          <a:p>
            <a:pPr eaLnBrk="1" hangingPunct="1">
              <a:lnSpc>
                <a:spcPct val="90000"/>
              </a:lnSpc>
            </a:pPr>
            <a:endParaRPr lang="en-US" altLang="en-US" sz="2800" dirty="0"/>
          </a:p>
          <a:p>
            <a:pPr eaLnBrk="1" hangingPunct="1">
              <a:lnSpc>
                <a:spcPct val="90000"/>
              </a:lnSpc>
            </a:pPr>
            <a:r>
              <a:rPr lang="en-US" altLang="en-US" sz="2800" dirty="0"/>
              <a:t>Hence, the first computer bug!</a:t>
            </a:r>
          </a:p>
          <a:p>
            <a:pPr lvl="1" eaLnBrk="1" hangingPunct="1">
              <a:lnSpc>
                <a:spcPct val="90000"/>
              </a:lnSpc>
            </a:pPr>
            <a:r>
              <a:rPr lang="en-US" altLang="en-US" sz="2400" dirty="0"/>
              <a:t>I am not making this up :-) </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33875"/>
            <a:ext cx="2133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8986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7625" y="-10738"/>
            <a:ext cx="9048750" cy="869517"/>
          </a:xfrm>
        </p:spPr>
        <p:txBody>
          <a:bodyPr/>
          <a:lstStyle/>
          <a:p>
            <a:pPr eaLnBrk="1" hangingPunct="1"/>
            <a:r>
              <a:rPr lang="en-US" altLang="en-US" dirty="0"/>
              <a:t>Bugs a.k.a. …</a:t>
            </a:r>
          </a:p>
        </p:txBody>
      </p:sp>
      <p:sp>
        <p:nvSpPr>
          <p:cNvPr id="15363" name="Rectangle 3"/>
          <p:cNvSpPr>
            <a:spLocks noGrp="1" noChangeArrowheads="1"/>
          </p:cNvSpPr>
          <p:nvPr>
            <p:ph type="body" idx="1"/>
          </p:nvPr>
        </p:nvSpPr>
        <p:spPr>
          <a:xfrm>
            <a:off x="632012" y="1618129"/>
            <a:ext cx="3048000" cy="4114800"/>
          </a:xfrm>
        </p:spPr>
        <p:txBody>
          <a:bodyPr/>
          <a:lstStyle/>
          <a:p>
            <a:pPr eaLnBrk="1" hangingPunct="1"/>
            <a:r>
              <a:rPr lang="en-US" altLang="en-US" sz="2800" dirty="0"/>
              <a:t>Defect</a:t>
            </a:r>
          </a:p>
          <a:p>
            <a:pPr eaLnBrk="1" hangingPunct="1"/>
            <a:r>
              <a:rPr lang="en-US" altLang="en-US" sz="2800" dirty="0"/>
              <a:t>Fault</a:t>
            </a:r>
          </a:p>
          <a:p>
            <a:pPr eaLnBrk="1" hangingPunct="1"/>
            <a:r>
              <a:rPr lang="en-US" altLang="en-US" sz="2800" dirty="0"/>
              <a:t>Problem</a:t>
            </a:r>
          </a:p>
          <a:p>
            <a:pPr eaLnBrk="1" hangingPunct="1"/>
            <a:r>
              <a:rPr lang="en-US" altLang="en-US" sz="2800" dirty="0"/>
              <a:t>Error</a:t>
            </a:r>
          </a:p>
          <a:p>
            <a:pPr eaLnBrk="1" hangingPunct="1"/>
            <a:r>
              <a:rPr lang="en-US" altLang="en-US" sz="2800" dirty="0"/>
              <a:t>Incident</a:t>
            </a:r>
          </a:p>
          <a:p>
            <a:pPr eaLnBrk="1" hangingPunct="1"/>
            <a:r>
              <a:rPr lang="en-US" altLang="en-US" sz="2800" dirty="0"/>
              <a:t>Anomaly</a:t>
            </a:r>
          </a:p>
          <a:p>
            <a:pPr eaLnBrk="1" hangingPunct="1"/>
            <a:r>
              <a:rPr lang="en-US" altLang="en-US" sz="2800" dirty="0"/>
              <a:t>Variance</a:t>
            </a:r>
          </a:p>
          <a:p>
            <a:pPr eaLnBrk="1" hangingPunct="1">
              <a:buFontTx/>
              <a:buNone/>
            </a:pPr>
            <a:endParaRPr lang="en-US" altLang="en-US" sz="2800" dirty="0"/>
          </a:p>
        </p:txBody>
      </p:sp>
      <p:sp>
        <p:nvSpPr>
          <p:cNvPr id="15364" name="Rectangle 4"/>
          <p:cNvSpPr>
            <a:spLocks noChangeArrowheads="1"/>
          </p:cNvSpPr>
          <p:nvPr/>
        </p:nvSpPr>
        <p:spPr bwMode="auto">
          <a:xfrm>
            <a:off x="4787152" y="1618129"/>
            <a:ext cx="326763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Failure</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Inconsistency</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Product Anomaly</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Product Incidence</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Feature :-)</a:t>
            </a:r>
          </a:p>
        </p:txBody>
      </p:sp>
      <p:sp>
        <p:nvSpPr>
          <p:cNvPr id="5" name="Text Box 4"/>
          <p:cNvSpPr txBox="1">
            <a:spLocks noChangeArrowheads="1"/>
          </p:cNvSpPr>
          <p:nvPr/>
        </p:nvSpPr>
        <p:spPr bwMode="auto">
          <a:xfrm>
            <a:off x="497915" y="5910528"/>
            <a:ext cx="8013700" cy="480131"/>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800" dirty="0">
                <a:solidFill>
                  <a:srgbClr val="0000CC"/>
                </a:solidFill>
                <a:latin typeface="Gill Sans MT" panose="020B0502020104020203" pitchFamily="34" charset="0"/>
                <a:ea typeface="Verdana" panose="020B0604030504040204" pitchFamily="34" charset="0"/>
                <a:cs typeface="Arial" pitchFamily="34" charset="0"/>
              </a:rPr>
              <a:t>We will use the term in proper way.</a:t>
            </a:r>
            <a:endParaRPr lang="en-US" sz="2400" dirty="0">
              <a:solidFill>
                <a:srgbClr val="0000CC"/>
              </a:solidFill>
              <a:latin typeface="Gill Sans MT" panose="020B0502020104020203"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3014728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625" y="43050"/>
            <a:ext cx="9048750" cy="869517"/>
          </a:xfrm>
        </p:spPr>
        <p:txBody>
          <a:bodyPr/>
          <a:lstStyle/>
          <a:p>
            <a:pPr eaLnBrk="1" hangingPunct="1"/>
            <a:r>
              <a:rPr lang="en-US" altLang="en-US" dirty="0"/>
              <a:t>Defective Software </a:t>
            </a:r>
          </a:p>
        </p:txBody>
      </p:sp>
      <p:sp>
        <p:nvSpPr>
          <p:cNvPr id="16387" name="Rectangle 3"/>
          <p:cNvSpPr>
            <a:spLocks noGrp="1" noChangeArrowheads="1"/>
          </p:cNvSpPr>
          <p:nvPr>
            <p:ph type="body" idx="1"/>
          </p:nvPr>
        </p:nvSpPr>
        <p:spPr/>
        <p:txBody>
          <a:bodyPr/>
          <a:lstStyle/>
          <a:p>
            <a:pPr eaLnBrk="1" hangingPunct="1">
              <a:lnSpc>
                <a:spcPct val="150000"/>
              </a:lnSpc>
            </a:pPr>
            <a:r>
              <a:rPr lang="en-US" altLang="en-US" dirty="0"/>
              <a:t>We develop programs that contain defects  </a:t>
            </a:r>
            <a:endParaRPr lang="en-US" altLang="en-US" dirty="0">
              <a:solidFill>
                <a:srgbClr val="FE2602"/>
              </a:solidFill>
            </a:endParaRPr>
          </a:p>
          <a:p>
            <a:pPr lvl="1" eaLnBrk="1" hangingPunct="1">
              <a:lnSpc>
                <a:spcPct val="150000"/>
              </a:lnSpc>
            </a:pPr>
            <a:r>
              <a:rPr lang="en-US" altLang="en-US" dirty="0"/>
              <a:t>How many? What kind?</a:t>
            </a:r>
          </a:p>
          <a:p>
            <a:pPr eaLnBrk="1" hangingPunct="1">
              <a:lnSpc>
                <a:spcPct val="150000"/>
              </a:lnSpc>
            </a:pPr>
            <a:r>
              <a:rPr lang="en-US" altLang="en-US" dirty="0"/>
              <a:t>Hard to predict the future, however…</a:t>
            </a:r>
            <a:br>
              <a:rPr lang="en-US" altLang="en-US" dirty="0"/>
            </a:br>
            <a:r>
              <a:rPr lang="en-US" altLang="en-US" dirty="0"/>
              <a:t>it is highly likely, that the software we (including you!)  will develop in the future will not be significantly better. </a:t>
            </a:r>
          </a:p>
        </p:txBody>
      </p:sp>
    </p:spTree>
    <p:extLst>
      <p:ext uri="{BB962C8B-B14F-4D97-AF65-F5344CB8AC3E}">
        <p14:creationId xmlns:p14="http://schemas.microsoft.com/office/powerpoint/2010/main" val="14684637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Sources of Problems</a:t>
            </a:r>
          </a:p>
        </p:txBody>
      </p:sp>
      <p:sp>
        <p:nvSpPr>
          <p:cNvPr id="17411" name="Rectangle 3"/>
          <p:cNvSpPr>
            <a:spLocks noGrp="1" noChangeArrowheads="1"/>
          </p:cNvSpPr>
          <p:nvPr>
            <p:ph type="body" idx="1"/>
          </p:nvPr>
        </p:nvSpPr>
        <p:spPr>
          <a:xfrm>
            <a:off x="309283" y="1080247"/>
            <a:ext cx="8659906" cy="4997824"/>
          </a:xfrm>
        </p:spPr>
        <p:txBody>
          <a:bodyPr/>
          <a:lstStyle/>
          <a:p>
            <a:pPr algn="just" eaLnBrk="1" hangingPunct="1"/>
            <a:r>
              <a:rPr lang="en-US" altLang="en-US" sz="2400" b="1" u="sng" dirty="0"/>
              <a:t>Requirements Definition:</a:t>
            </a:r>
            <a:r>
              <a:rPr lang="en-US" altLang="en-US" sz="2400" dirty="0"/>
              <a:t> Erroneous, incomplete, inconsistent requirements.</a:t>
            </a:r>
          </a:p>
          <a:p>
            <a:pPr algn="just" eaLnBrk="1" hangingPunct="1"/>
            <a:r>
              <a:rPr lang="en-US" altLang="en-US" sz="2400" b="1" u="sng" dirty="0"/>
              <a:t>Design:</a:t>
            </a:r>
            <a:r>
              <a:rPr lang="en-US" altLang="en-US" sz="2400" dirty="0"/>
              <a:t>  Fundamental design flaws in the software.</a:t>
            </a:r>
          </a:p>
          <a:p>
            <a:pPr algn="just" eaLnBrk="1" hangingPunct="1"/>
            <a:r>
              <a:rPr lang="en-US" altLang="en-US" sz="2400" b="1" u="sng" dirty="0"/>
              <a:t>Implementation:</a:t>
            </a:r>
            <a:r>
              <a:rPr lang="en-US" altLang="en-US" sz="2400" dirty="0"/>
              <a:t>  Mistakes in chip fabrication, wiring, programming faults, malicious code.</a:t>
            </a:r>
          </a:p>
          <a:p>
            <a:pPr algn="just" eaLnBrk="1" hangingPunct="1"/>
            <a:r>
              <a:rPr lang="en-US" altLang="en-US" sz="2400" b="1" u="sng" dirty="0"/>
              <a:t>Support Systems:</a:t>
            </a:r>
            <a:r>
              <a:rPr lang="en-US" altLang="en-US" sz="2400" dirty="0"/>
              <a:t>  Poor programming languages, faulty compilers and debuggers, misleading development tools.</a:t>
            </a:r>
          </a:p>
          <a:p>
            <a:pPr algn="just" eaLnBrk="1" hangingPunct="1"/>
            <a:r>
              <a:rPr lang="en-US" altLang="en-US" sz="2400" b="1" u="sng" dirty="0"/>
              <a:t>Inadequate Testing of Software:</a:t>
            </a:r>
            <a:r>
              <a:rPr lang="en-US" altLang="en-US" sz="2400" dirty="0"/>
              <a:t> Incomplete testing, poor verification, mistakes in debugging.</a:t>
            </a:r>
          </a:p>
          <a:p>
            <a:pPr algn="just" eaLnBrk="1" hangingPunct="1"/>
            <a:r>
              <a:rPr lang="en-US" altLang="en-US" sz="2400" b="1" u="sng" dirty="0"/>
              <a:t>Evolution:</a:t>
            </a:r>
            <a:r>
              <a:rPr lang="en-US" altLang="en-US" sz="2400" dirty="0"/>
              <a:t>  Sloppy redevelopment or maintenance, introduction of new flaws in attempts to fix old flaws, incremental escalation to inordinate complexity.</a:t>
            </a:r>
          </a:p>
          <a:p>
            <a:pPr algn="just" eaLnBrk="1" hangingPunct="1"/>
            <a:endParaRPr lang="en-US" altLang="en-US" sz="2400" dirty="0"/>
          </a:p>
        </p:txBody>
      </p:sp>
    </p:spTree>
    <p:extLst>
      <p:ext uri="{BB962C8B-B14F-4D97-AF65-F5344CB8AC3E}">
        <p14:creationId xmlns:p14="http://schemas.microsoft.com/office/powerpoint/2010/main" val="20811556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6188" y="-94129"/>
            <a:ext cx="9753600" cy="1066800"/>
          </a:xfrm>
        </p:spPr>
        <p:txBody>
          <a:bodyPr/>
          <a:lstStyle/>
          <a:p>
            <a:pPr eaLnBrk="1" hangingPunct="1"/>
            <a:r>
              <a:rPr lang="en-US" altLang="en-US" dirty="0"/>
              <a:t>Adverse Effects of Faulty S/W</a:t>
            </a:r>
          </a:p>
        </p:txBody>
      </p:sp>
      <p:sp>
        <p:nvSpPr>
          <p:cNvPr id="19459" name="Rectangle 3"/>
          <p:cNvSpPr>
            <a:spLocks noGrp="1" noChangeArrowheads="1"/>
          </p:cNvSpPr>
          <p:nvPr>
            <p:ph type="body" idx="1"/>
          </p:nvPr>
        </p:nvSpPr>
        <p:spPr/>
        <p:txBody>
          <a:bodyPr/>
          <a:lstStyle/>
          <a:p>
            <a:pPr eaLnBrk="1" hangingPunct="1"/>
            <a:r>
              <a:rPr lang="en-US" altLang="en-US" b="1" u="sng" dirty="0"/>
              <a:t>Communications:</a:t>
            </a:r>
            <a:r>
              <a:rPr lang="en-US" altLang="en-US" dirty="0"/>
              <a:t> Loss or corruption of communication media, non-delivery of data.</a:t>
            </a:r>
          </a:p>
          <a:p>
            <a:pPr eaLnBrk="1" hangingPunct="1"/>
            <a:endParaRPr lang="en-US" altLang="en-US" sz="1800" dirty="0"/>
          </a:p>
          <a:p>
            <a:pPr eaLnBrk="1" hangingPunct="1"/>
            <a:r>
              <a:rPr lang="en-US" altLang="en-US" b="1" u="sng" dirty="0"/>
              <a:t>Space Applications:</a:t>
            </a:r>
            <a:r>
              <a:rPr lang="en-US" altLang="en-US" dirty="0"/>
              <a:t> Lost lives, launch delays.</a:t>
            </a:r>
          </a:p>
          <a:p>
            <a:pPr eaLnBrk="1" hangingPunct="1"/>
            <a:endParaRPr lang="en-US" altLang="en-US" sz="2000" dirty="0"/>
          </a:p>
          <a:p>
            <a:pPr eaLnBrk="1" hangingPunct="1"/>
            <a:r>
              <a:rPr lang="en-US" altLang="en-US" b="1" u="sng" dirty="0"/>
              <a:t>Defense and Warfare:</a:t>
            </a:r>
            <a:r>
              <a:rPr lang="en-US" altLang="en-US" dirty="0"/>
              <a:t> Misidentification of friend or foe.</a:t>
            </a:r>
          </a:p>
          <a:p>
            <a:pPr eaLnBrk="1" hangingPunct="1"/>
            <a:endParaRPr lang="en-US" altLang="en-US" sz="2000" dirty="0"/>
          </a:p>
          <a:p>
            <a:pPr eaLnBrk="1" hangingPunct="1"/>
            <a:r>
              <a:rPr lang="en-US" altLang="en-US" b="1" u="sng" dirty="0"/>
              <a:t>Transportation:</a:t>
            </a:r>
            <a:r>
              <a:rPr lang="en-US" altLang="en-US" dirty="0"/>
              <a:t>  Deaths, delays, sudden acceleration, inability to brake.</a:t>
            </a:r>
          </a:p>
          <a:p>
            <a:pPr eaLnBrk="1" hangingPunct="1"/>
            <a:endParaRPr lang="en-US" altLang="en-US" sz="2000" dirty="0"/>
          </a:p>
          <a:p>
            <a:pPr eaLnBrk="1" hangingPunct="1"/>
            <a:r>
              <a:rPr lang="en-US" altLang="en-US" b="1" u="sng" dirty="0"/>
              <a:t>Safety-critical Applications:</a:t>
            </a:r>
            <a:r>
              <a:rPr lang="en-US" altLang="en-US" dirty="0"/>
              <a:t> Death, injuries.</a:t>
            </a:r>
          </a:p>
          <a:p>
            <a:pPr eaLnBrk="1" hangingPunct="1"/>
            <a:endParaRPr lang="en-US" altLang="en-US" sz="2000" dirty="0"/>
          </a:p>
          <a:p>
            <a:pPr eaLnBrk="1" hangingPunct="1"/>
            <a:r>
              <a:rPr lang="en-US" altLang="en-US" b="1" u="sng" dirty="0"/>
              <a:t>Electric Power:</a:t>
            </a:r>
            <a:r>
              <a:rPr lang="en-US" altLang="en-US" dirty="0"/>
              <a:t>  Death, injuries, power outages, long-term health hazards (radiation).</a:t>
            </a:r>
          </a:p>
          <a:p>
            <a:pPr eaLnBrk="1" hangingPunct="1"/>
            <a:endParaRPr lang="en-US" altLang="en-US" dirty="0"/>
          </a:p>
        </p:txBody>
      </p:sp>
    </p:spTree>
    <p:extLst>
      <p:ext uri="{BB962C8B-B14F-4D97-AF65-F5344CB8AC3E}">
        <p14:creationId xmlns:p14="http://schemas.microsoft.com/office/powerpoint/2010/main" val="23098638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1" y="1089211"/>
            <a:ext cx="8767482" cy="5674659"/>
          </a:xfrm>
        </p:spPr>
        <p:txBody>
          <a:bodyPr/>
          <a:lstStyle/>
          <a:p>
            <a:pPr eaLnBrk="1" hangingPunct="1">
              <a:lnSpc>
                <a:spcPct val="90000"/>
              </a:lnSpc>
            </a:pPr>
            <a:r>
              <a:rPr lang="en-US" altLang="en-US" sz="2800" b="1" u="sng" dirty="0"/>
              <a:t>Money Management:</a:t>
            </a:r>
            <a:r>
              <a:rPr lang="en-US" altLang="en-US" sz="2800" dirty="0"/>
              <a:t>  Fraud, violation of privacy, shutdown of stock exchanges and banks, negative interest rates.</a:t>
            </a:r>
          </a:p>
          <a:p>
            <a:pPr eaLnBrk="1" hangingPunct="1">
              <a:lnSpc>
                <a:spcPct val="90000"/>
              </a:lnSpc>
            </a:pPr>
            <a:endParaRPr lang="en-US" altLang="en-US" sz="2800" dirty="0"/>
          </a:p>
          <a:p>
            <a:pPr eaLnBrk="1" hangingPunct="1">
              <a:lnSpc>
                <a:spcPct val="80000"/>
              </a:lnSpc>
            </a:pPr>
            <a:r>
              <a:rPr lang="en-US" altLang="en-US" sz="2800" b="1" u="sng" dirty="0"/>
              <a:t>Control of Elections:</a:t>
            </a:r>
            <a:r>
              <a:rPr lang="en-US" altLang="en-US" sz="2800" dirty="0"/>
              <a:t>  Wrong results (intentional or non-intentional).</a:t>
            </a:r>
          </a:p>
          <a:p>
            <a:pPr eaLnBrk="1" hangingPunct="1">
              <a:lnSpc>
                <a:spcPct val="80000"/>
              </a:lnSpc>
            </a:pPr>
            <a:endParaRPr lang="en-US" altLang="en-US" sz="2800" dirty="0"/>
          </a:p>
          <a:p>
            <a:pPr eaLnBrk="1" hangingPunct="1">
              <a:lnSpc>
                <a:spcPct val="90000"/>
              </a:lnSpc>
            </a:pPr>
            <a:r>
              <a:rPr lang="en-US" altLang="en-US" sz="2800" b="1" u="sng" dirty="0"/>
              <a:t>Control of Jails:</a:t>
            </a:r>
            <a:r>
              <a:rPr lang="en-US" altLang="en-US" sz="2800" dirty="0"/>
              <a:t>  Technology-aided escape attempts and successes, accidental release of inmates, failures in software controlled locks.</a:t>
            </a:r>
          </a:p>
          <a:p>
            <a:pPr eaLnBrk="1" hangingPunct="1">
              <a:lnSpc>
                <a:spcPct val="90000"/>
              </a:lnSpc>
            </a:pPr>
            <a:endParaRPr lang="en-US" altLang="en-US" sz="2800" dirty="0"/>
          </a:p>
          <a:p>
            <a:pPr eaLnBrk="1" hangingPunct="1">
              <a:lnSpc>
                <a:spcPct val="70000"/>
              </a:lnSpc>
            </a:pPr>
            <a:r>
              <a:rPr lang="en-US" altLang="en-US" sz="2800" b="1" u="sng" dirty="0"/>
              <a:t>Law Enforcement:</a:t>
            </a:r>
            <a:r>
              <a:rPr lang="en-US" altLang="en-US" sz="2800" dirty="0"/>
              <a:t>  False arrests and imprisonments.</a:t>
            </a:r>
          </a:p>
        </p:txBody>
      </p:sp>
      <p:sp>
        <p:nvSpPr>
          <p:cNvPr id="6" name="Rectangle 2"/>
          <p:cNvSpPr>
            <a:spLocks noGrp="1" noChangeArrowheads="1"/>
          </p:cNvSpPr>
          <p:nvPr>
            <p:ph type="title"/>
          </p:nvPr>
        </p:nvSpPr>
        <p:spPr>
          <a:xfrm>
            <a:off x="-206188" y="-94129"/>
            <a:ext cx="9753600" cy="1066800"/>
          </a:xfrm>
        </p:spPr>
        <p:txBody>
          <a:bodyPr/>
          <a:lstStyle/>
          <a:p>
            <a:pPr eaLnBrk="1" hangingPunct="1"/>
            <a:r>
              <a:rPr lang="en-US" altLang="en-US" dirty="0"/>
              <a:t>Adverse Effects of Faulty S/W Cont.</a:t>
            </a:r>
          </a:p>
        </p:txBody>
      </p:sp>
    </p:spTree>
    <p:extLst>
      <p:ext uri="{BB962C8B-B14F-4D97-AF65-F5344CB8AC3E}">
        <p14:creationId xmlns:p14="http://schemas.microsoft.com/office/powerpoint/2010/main" val="8723842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solidFill>
            <a:schemeClr val="bg2">
              <a:lumMod val="20000"/>
              <a:lumOff val="80000"/>
            </a:schemeClr>
          </a:solidFill>
          <a:ln>
            <a:solidFill>
              <a:srgbClr val="FF0000"/>
            </a:solidFill>
          </a:ln>
        </p:spPr>
      </p:pic>
      <p:sp>
        <p:nvSpPr>
          <p:cNvPr id="9219" name="Title 1"/>
          <p:cNvSpPr>
            <a:spLocks noGrp="1"/>
          </p:cNvSpPr>
          <p:nvPr>
            <p:ph type="title"/>
          </p:nvPr>
        </p:nvSpPr>
        <p:spPr>
          <a:xfrm>
            <a:off x="55717" y="96838"/>
            <a:ext cx="9048750" cy="915987"/>
          </a:xfrm>
        </p:spPr>
        <p:txBody>
          <a:bodyPr/>
          <a:lstStyle/>
          <a:p>
            <a:r>
              <a:rPr lang="en-US"/>
              <a:t>Spectacular Software Failures</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26</a:t>
            </a:fld>
            <a:endParaRPr lang="en-US" sz="900" b="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Intel’s Pentium FDIV fault</a:t>
            </a:r>
            <a:r>
              <a:rPr lang="en-US" sz="2400" b="0" kern="0" dirty="0">
                <a:solidFill>
                  <a:schemeClr val="tx1"/>
                </a:solidFill>
                <a:latin typeface="Gill Sans MT" pitchFamily="34" charset="0"/>
              </a:rPr>
              <a:t> : Public relations nightmare</a:t>
            </a: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machine</a:t>
            </a:r>
            <a:r>
              <a:rPr lang="en-US" sz="2400" b="0" kern="0" dirty="0">
                <a:solidFill>
                  <a:schemeClr val="tx1"/>
                </a:solidFill>
                <a:latin typeface="Gill Sans MT" pitchFamily="34" charset="0"/>
              </a:rPr>
              <a:t> : Poor testing of safety-critical software can cost </a:t>
            </a:r>
            <a:r>
              <a:rPr lang="en-US" sz="2400" b="0" i="1" kern="0" dirty="0">
                <a:solidFill>
                  <a:schemeClr val="tx1"/>
                </a:solidFill>
                <a:latin typeface="Gill Sans MT" pitchFamily="34" charset="0"/>
              </a:rPr>
              <a:t>lives </a:t>
            </a:r>
            <a:r>
              <a:rPr lang="en-US" sz="2400" b="0" kern="0" dirty="0">
                <a:solidFill>
                  <a:schemeClr val="tx1"/>
                </a:solidFill>
                <a:latin typeface="Gill Sans MT" pitchFamily="34" charset="0"/>
              </a:rPr>
              <a:t>: 3 patients were killed</a:t>
            </a: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solidFill>
                  <a:srgbClr val="0000CC"/>
                </a:solidFill>
              </a:rPr>
              <a:t>Mars Polar</a:t>
            </a:r>
            <a:br>
              <a:rPr lang="en-US" dirty="0">
                <a:solidFill>
                  <a:srgbClr val="0000CC"/>
                </a:solidFill>
              </a:rPr>
            </a:br>
            <a:r>
              <a:rPr lang="en-US" dirty="0">
                <a:solidFill>
                  <a:srgbClr val="0000CC"/>
                </a:solidFill>
              </a:rPr>
              <a:t>Lander crash</a:t>
            </a:r>
            <a:br>
              <a:rPr lang="en-US" dirty="0">
                <a:solidFill>
                  <a:srgbClr val="0000CC"/>
                </a:solidFill>
              </a:rPr>
            </a:br>
            <a:r>
              <a:rPr lang="en-US" dirty="0">
                <a:solidFill>
                  <a:srgbClr val="0000CC"/>
                </a:solidFill>
              </a:rPr>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solidFill>
                  <a:srgbClr val="0000CC"/>
                </a:solidFill>
              </a:rPr>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chemeClr val="accent4"/>
                </a:solidFill>
              </a:rPr>
              <a:t>Ariane</a:t>
            </a:r>
            <a:r>
              <a:rPr lang="en-US" dirty="0">
                <a:solidFill>
                  <a:schemeClr val="accent4"/>
                </a:solidFill>
              </a:rPr>
              <a:t> 5:</a:t>
            </a:r>
            <a:br>
              <a:rPr lang="en-US" dirty="0">
                <a:solidFill>
                  <a:schemeClr val="accent4"/>
                </a:solidFill>
              </a:rPr>
            </a:br>
            <a:r>
              <a:rPr lang="en-US" dirty="0">
                <a:solidFill>
                  <a:schemeClr val="accent4"/>
                </a:solidFill>
              </a:rPr>
              <a:t>exception-handling</a:t>
            </a:r>
            <a:br>
              <a:rPr lang="en-US" dirty="0">
                <a:solidFill>
                  <a:schemeClr val="accent4"/>
                </a:solidFill>
              </a:rPr>
            </a:br>
            <a:r>
              <a:rPr lang="en-US" dirty="0">
                <a:solidFill>
                  <a:schemeClr val="accent4"/>
                </a:solidFill>
              </a:rPr>
              <a:t>bug :  forced self</a:t>
            </a:r>
            <a:br>
              <a:rPr lang="en-US" dirty="0">
                <a:solidFill>
                  <a:schemeClr val="accent4"/>
                </a:solidFill>
              </a:rPr>
            </a:br>
            <a:r>
              <a:rPr lang="en-US" dirty="0">
                <a:solidFill>
                  <a:schemeClr val="accent4"/>
                </a:solidFill>
              </a:rPr>
              <a:t>destruct on maiden</a:t>
            </a:r>
            <a:br>
              <a:rPr lang="en-US" dirty="0">
                <a:solidFill>
                  <a:schemeClr val="accent4"/>
                </a:solidFill>
              </a:rPr>
            </a:br>
            <a:r>
              <a:rPr lang="en-US" dirty="0">
                <a:solidFill>
                  <a:schemeClr val="accent4"/>
                </a:solidFill>
              </a:rPr>
              <a:t>flight (64-bit to 16-bit</a:t>
            </a:r>
            <a:br>
              <a:rPr lang="en-US" dirty="0">
                <a:solidFill>
                  <a:schemeClr val="accent4"/>
                </a:solidFill>
              </a:rPr>
            </a:br>
            <a:r>
              <a:rPr lang="en-US" dirty="0">
                <a:solidFill>
                  <a:schemeClr val="accent4"/>
                </a:solidFill>
              </a:rPr>
              <a:t>conversion:  about</a:t>
            </a:r>
            <a:br>
              <a:rPr lang="en-US" dirty="0">
                <a:solidFill>
                  <a:schemeClr val="accent4"/>
                </a:solidFill>
              </a:rPr>
            </a:br>
            <a:r>
              <a:rPr lang="en-US" dirty="0">
                <a:solidFill>
                  <a:schemeClr val="accent4"/>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7199700" cy="954107"/>
          </a:xfrm>
          <a:prstGeom prst="rect">
            <a:avLst/>
          </a:prstGeom>
          <a:solidFill>
            <a:schemeClr val="bg2">
              <a:lumMod val="20000"/>
              <a:lumOff val="80000"/>
            </a:schemeClr>
          </a:solidFill>
          <a:ln w="19050">
            <a:solidFill>
              <a:srgbClr val="FF0000"/>
            </a:solidFill>
            <a:miter lim="800000"/>
            <a:headEnd type="none" w="sm" len="sm"/>
            <a:tailEnd type="none" w="sm" len="sm"/>
          </a:ln>
          <a:effectLst/>
        </p:spPr>
        <p:txBody>
          <a:bodyPr wrap="square">
            <a:spAutoFit/>
          </a:bodyPr>
          <a:lstStyle/>
          <a:p>
            <a:pPr algn="ctr">
              <a:defRPr/>
            </a:pPr>
            <a:r>
              <a:rPr lang="en-US" altLang="zh-CN" sz="2800" dirty="0">
                <a:solidFill>
                  <a:srgbClr val="0000CC"/>
                </a:solidFill>
                <a:latin typeface="Gill Sans MT" pitchFamily="34" charset="0"/>
                <a:ea typeface="宋体" charset="-122"/>
              </a:rPr>
              <a:t>We need our software to be</a:t>
            </a:r>
            <a:r>
              <a:rPr lang="en-US" altLang="zh-CN" dirty="0">
                <a:solidFill>
                  <a:srgbClr val="0000CC"/>
                </a:solidFill>
                <a:latin typeface="Gill Sans MT" pitchFamily="34" charset="0"/>
                <a:ea typeface="宋体" charset="-122"/>
              </a:rPr>
              <a:t> </a:t>
            </a:r>
            <a:r>
              <a:rPr lang="en-US" altLang="zh-CN" sz="2800" dirty="0">
                <a:solidFill>
                  <a:srgbClr val="0000CC"/>
                </a:solidFill>
                <a:latin typeface="Kristen ITC" pitchFamily="66" charset="0"/>
                <a:ea typeface="宋体" charset="-122"/>
              </a:rPr>
              <a:t>dependable.</a:t>
            </a:r>
          </a:p>
          <a:p>
            <a:pPr algn="ctr">
              <a:defRPr/>
            </a:pPr>
            <a:r>
              <a:rPr lang="en-US" sz="2800" i="1" dirty="0">
                <a:solidFill>
                  <a:srgbClr val="0000CC"/>
                </a:solidFill>
                <a:latin typeface="Gill Sans MT" pitchFamily="34" charset="0"/>
                <a:ea typeface="宋体" charset="-122"/>
              </a:rPr>
              <a:t>Testing</a:t>
            </a:r>
            <a:r>
              <a:rPr lang="en-US" sz="2800" dirty="0">
                <a:solidFill>
                  <a:srgbClr val="0000CC"/>
                </a:solidFill>
                <a:latin typeface="Gill Sans MT" pitchFamily="34" charset="0"/>
                <a:ea typeface="宋体" charset="-122"/>
              </a:rPr>
              <a:t> is </a:t>
            </a:r>
            <a:r>
              <a:rPr lang="en-US" sz="2800" i="1" dirty="0">
                <a:solidFill>
                  <a:srgbClr val="0000CC"/>
                </a:solidFill>
                <a:latin typeface="Gill Sans MT" pitchFamily="34" charset="0"/>
                <a:ea typeface="宋体" charset="-122"/>
              </a:rPr>
              <a:t>one</a:t>
            </a:r>
            <a:r>
              <a:rPr lang="en-US" sz="2800" dirty="0">
                <a:solidFill>
                  <a:srgbClr val="0000CC"/>
                </a:solidFill>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Ariane 5 explosion</a:t>
            </a:r>
            <a:r>
              <a:rPr lang="en-US" sz="2400" b="0" kern="0" dirty="0">
                <a:solidFill>
                  <a:schemeClr val="tx1"/>
                </a:solidFill>
                <a:latin typeface="Gill Sans MT" pitchFamily="34" charset="0"/>
              </a:rPr>
              <a:t> </a:t>
            </a:r>
            <a:r>
              <a:rPr lang="en-US" sz="2400" b="0" kern="0">
                <a:solidFill>
                  <a:schemeClr val="tx1"/>
                </a:solidFill>
                <a:latin typeface="Gill Sans MT" pitchFamily="34" charset="0"/>
              </a:rPr>
              <a:t>: Millions of $$</a:t>
            </a:r>
            <a:endParaRPr lang="en-US" sz="2400" b="0" kern="0" dirty="0">
              <a:solidFill>
                <a:schemeClr val="tx1"/>
              </a:solidFill>
              <a:latin typeface="Gill Sans MT" pitchFamily="34" charset="0"/>
            </a:endParaRPr>
          </a:p>
        </p:txBody>
      </p:sp>
    </p:spTree>
    <p:extLst>
      <p:ext uri="{BB962C8B-B14F-4D97-AF65-F5344CB8AC3E}">
        <p14:creationId xmlns:p14="http://schemas.microsoft.com/office/powerpoint/2010/main" val="1531907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Northeast Blackout of 2003</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27</a:t>
            </a:fld>
            <a:endParaRPr lang="en-US" sz="900" b="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Affected 10 million people in Ontario, Canada</a:t>
            </a:r>
            <a:endParaRPr lang="en-GB" sz="1800" dirty="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Affected 40 million people in 8 US states</a:t>
            </a:r>
            <a:endParaRPr lang="en-GB" sz="1800" dirty="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Financial losses of</a:t>
            </a:r>
          </a:p>
          <a:p>
            <a:pPr algn="ctr">
              <a:spcBef>
                <a:spcPct val="20000"/>
              </a:spcBef>
              <a:defRPr/>
            </a:pPr>
            <a:r>
              <a:rPr lang="nb-NO" sz="1800" dirty="0">
                <a:solidFill>
                  <a:srgbClr val="000000"/>
                </a:solidFill>
                <a:latin typeface="Arial" pitchFamily="34" charset="0"/>
                <a:cs typeface="Arial" pitchFamily="34" charset="0"/>
              </a:rPr>
              <a:t>$6 Billion USD</a:t>
            </a:r>
            <a:endParaRPr lang="en-GB" sz="1800" dirty="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chemeClr val="tx1"/>
                </a:solidFill>
                <a:latin typeface="Arial" pitchFamily="34" charset="0"/>
                <a:cs typeface="Arial" pitchFamily="34" charset="0"/>
              </a:rPr>
              <a:t>The </a:t>
            </a:r>
            <a:r>
              <a:rPr lang="nb-NO" sz="1800" dirty="0">
                <a:solidFill>
                  <a:srgbClr val="0000CC"/>
                </a:solidFill>
                <a:latin typeface="Arial" pitchFamily="34" charset="0"/>
                <a:cs typeface="Arial" pitchFamily="34" charset="0"/>
              </a:rPr>
              <a:t>alarm system </a:t>
            </a:r>
            <a:r>
              <a:rPr lang="nb-NO" sz="1800" dirty="0">
                <a:solidFill>
                  <a:schemeClr val="tx1"/>
                </a:solidFill>
                <a:latin typeface="Arial" pitchFamily="34" charset="0"/>
                <a:cs typeface="Arial" pitchFamily="34" charset="0"/>
              </a:rPr>
              <a:t>in the energy management system failed due to a </a:t>
            </a:r>
            <a:r>
              <a:rPr lang="nb-NO" sz="1800" dirty="0">
                <a:solidFill>
                  <a:srgbClr val="0000CC"/>
                </a:solidFill>
                <a:latin typeface="Arial" pitchFamily="34" charset="0"/>
                <a:cs typeface="Arial" pitchFamily="34" charset="0"/>
              </a:rPr>
              <a:t>software error </a:t>
            </a:r>
            <a:r>
              <a:rPr lang="nb-NO" sz="1800" dirty="0">
                <a:solidFill>
                  <a:schemeClr val="tx1"/>
                </a:solidFill>
                <a:latin typeface="Arial" pitchFamily="34" charset="0"/>
                <a:cs typeface="Arial" pitchFamily="34" charset="0"/>
              </a:rPr>
              <a:t>and operators were not informed of the power overload in the system</a:t>
            </a:r>
            <a:endParaRPr lang="en-GB" sz="1800" dirty="0">
              <a:solidFill>
                <a:schemeClr val="tx1"/>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Bank Generosity</a:t>
            </a:r>
          </a:p>
        </p:txBody>
      </p:sp>
      <p:sp>
        <p:nvSpPr>
          <p:cNvPr id="34819" name="Rectangle 3"/>
          <p:cNvSpPr>
            <a:spLocks noGrp="1" noChangeArrowheads="1"/>
          </p:cNvSpPr>
          <p:nvPr>
            <p:ph type="body" idx="1"/>
          </p:nvPr>
        </p:nvSpPr>
        <p:spPr>
          <a:xfrm>
            <a:off x="685800" y="1116106"/>
            <a:ext cx="7772400" cy="4419600"/>
          </a:xfrm>
        </p:spPr>
        <p:txBody>
          <a:bodyPr/>
          <a:lstStyle/>
          <a:p>
            <a:pPr eaLnBrk="1" hangingPunct="1"/>
            <a:r>
              <a:rPr lang="en-US" altLang="en-US" dirty="0"/>
              <a:t>A Norwegian bank ATM consistently dispersed 10 times the amount required.  </a:t>
            </a:r>
          </a:p>
          <a:p>
            <a:pPr eaLnBrk="1" hangingPunct="1"/>
            <a:endParaRPr lang="en-US" altLang="en-US" dirty="0"/>
          </a:p>
          <a:p>
            <a:pPr eaLnBrk="1" hangingPunct="1"/>
            <a:r>
              <a:rPr lang="en-US" altLang="en-US" dirty="0"/>
              <a:t>Many people joyously joined the queues as the word spread.</a:t>
            </a:r>
          </a:p>
        </p:txBody>
      </p:sp>
    </p:spTree>
    <p:extLst>
      <p:ext uri="{BB962C8B-B14F-4D97-AF65-F5344CB8AC3E}">
        <p14:creationId xmlns:p14="http://schemas.microsoft.com/office/powerpoint/2010/main" val="108593784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Bank Generosity (Cont’d)</a:t>
            </a:r>
          </a:p>
        </p:txBody>
      </p:sp>
      <p:sp>
        <p:nvSpPr>
          <p:cNvPr id="35843" name="Rectangle 3"/>
          <p:cNvSpPr>
            <a:spLocks noGrp="1" noChangeArrowheads="1"/>
          </p:cNvSpPr>
          <p:nvPr>
            <p:ph type="body" idx="1"/>
          </p:nvPr>
        </p:nvSpPr>
        <p:spPr/>
        <p:txBody>
          <a:bodyPr/>
          <a:lstStyle/>
          <a:p>
            <a:pPr eaLnBrk="1" hangingPunct="1"/>
            <a:r>
              <a:rPr lang="en-US" altLang="en-US" dirty="0"/>
              <a:t>A software flaw caused a UK bank to duplicate every transfer  payment request for half an hour.  </a:t>
            </a:r>
          </a:p>
          <a:p>
            <a:pPr eaLnBrk="1" hangingPunct="1"/>
            <a:endParaRPr lang="en-US" altLang="en-US" dirty="0"/>
          </a:p>
          <a:p>
            <a:pPr eaLnBrk="1" hangingPunct="1"/>
            <a:r>
              <a:rPr lang="en-US" altLang="en-US" dirty="0"/>
              <a:t>The bank lost 2 billion British pounds!  </a:t>
            </a:r>
          </a:p>
          <a:p>
            <a:pPr eaLnBrk="1" hangingPunct="1"/>
            <a:endParaRPr lang="en-US" altLang="en-US" dirty="0"/>
          </a:p>
          <a:p>
            <a:pPr eaLnBrk="1" hangingPunct="1"/>
            <a:r>
              <a:rPr lang="en-US" altLang="en-US" dirty="0"/>
              <a:t>The bank eventually recovered the funds but lost half a million pounds in potential interest.</a:t>
            </a:r>
          </a:p>
          <a:p>
            <a:pPr eaLnBrk="1" hangingPunct="1"/>
            <a:endParaRPr lang="en-US" altLang="en-US" dirty="0"/>
          </a:p>
        </p:txBody>
      </p:sp>
    </p:spTree>
    <p:extLst>
      <p:ext uri="{BB962C8B-B14F-4D97-AF65-F5344CB8AC3E}">
        <p14:creationId xmlns:p14="http://schemas.microsoft.com/office/powerpoint/2010/main" val="30141535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3</a:t>
            </a:fld>
            <a:endParaRPr lang="en-US" dirty="0"/>
          </a:p>
        </p:txBody>
      </p:sp>
      <p:sp>
        <p:nvSpPr>
          <p:cNvPr id="8" name="Title 1"/>
          <p:cNvSpPr>
            <a:spLocks noGrp="1"/>
          </p:cNvSpPr>
          <p:nvPr>
            <p:ph type="title"/>
          </p:nvPr>
        </p:nvSpPr>
        <p:spPr>
          <a:xfrm>
            <a:off x="47625" y="96838"/>
            <a:ext cx="9048750" cy="869517"/>
          </a:xfrm>
        </p:spPr>
        <p:txBody>
          <a:bodyPr/>
          <a:lstStyle/>
          <a:p>
            <a:r>
              <a:rPr lang="en-US" dirty="0"/>
              <a:t>Learning Objectives</a:t>
            </a:r>
          </a:p>
        </p:txBody>
      </p:sp>
      <p:sp>
        <p:nvSpPr>
          <p:cNvPr id="11" name="Content Placeholder 2"/>
          <p:cNvSpPr>
            <a:spLocks noGrp="1"/>
          </p:cNvSpPr>
          <p:nvPr>
            <p:ph idx="1"/>
          </p:nvPr>
        </p:nvSpPr>
        <p:spPr>
          <a:xfrm>
            <a:off x="152400" y="761083"/>
            <a:ext cx="8839200" cy="5791200"/>
          </a:xfrm>
        </p:spPr>
        <p:txBody>
          <a:bodyPr/>
          <a:lstStyle/>
          <a:p>
            <a:r>
              <a:rPr lang="en-US" dirty="0"/>
              <a:t>Students will become </a:t>
            </a:r>
            <a:r>
              <a:rPr lang="en-US" dirty="0">
                <a:solidFill>
                  <a:schemeClr val="tx2"/>
                </a:solidFill>
              </a:rPr>
              <a:t>better testers</a:t>
            </a:r>
          </a:p>
          <a:p>
            <a:pPr lvl="1"/>
            <a:r>
              <a:rPr lang="en-US" dirty="0"/>
              <a:t>Knowledge and skills for creating high-quality tests at all levels</a:t>
            </a:r>
          </a:p>
          <a:p>
            <a:r>
              <a:rPr lang="en-US" dirty="0"/>
              <a:t>Students will become </a:t>
            </a:r>
            <a:r>
              <a:rPr lang="en-US" dirty="0">
                <a:solidFill>
                  <a:schemeClr val="tx2"/>
                </a:solidFill>
              </a:rPr>
              <a:t>better programmers</a:t>
            </a:r>
          </a:p>
          <a:p>
            <a:pPr lvl="1"/>
            <a:r>
              <a:rPr lang="en-US" dirty="0"/>
              <a:t>More aware of potential problems in software</a:t>
            </a:r>
          </a:p>
          <a:p>
            <a:pPr lvl="1"/>
            <a:r>
              <a:rPr lang="en-US" dirty="0"/>
              <a:t>Knowledge and skills for creating high-quality developer tests</a:t>
            </a:r>
          </a:p>
          <a:p>
            <a:r>
              <a:rPr lang="en-US" dirty="0"/>
              <a:t>Students will become </a:t>
            </a:r>
            <a:r>
              <a:rPr lang="en-US" dirty="0">
                <a:solidFill>
                  <a:schemeClr val="tx2"/>
                </a:solidFill>
              </a:rPr>
              <a:t>better engineers</a:t>
            </a:r>
          </a:p>
          <a:p>
            <a:pPr lvl="1"/>
            <a:r>
              <a:rPr lang="en-US" dirty="0"/>
              <a:t>A quality-first engineering mindset</a:t>
            </a:r>
          </a:p>
          <a:p>
            <a:pPr lvl="1"/>
            <a:r>
              <a:rPr lang="en-US" dirty="0"/>
              <a:t>Know how to both program and test in a seamless and unified manner</a:t>
            </a:r>
          </a:p>
          <a:p>
            <a:r>
              <a:rPr lang="en-US" dirty="0"/>
              <a:t>Students will become </a:t>
            </a:r>
            <a:r>
              <a:rPr lang="en-US" dirty="0">
                <a:solidFill>
                  <a:schemeClr val="tx2"/>
                </a:solidFill>
              </a:rPr>
              <a:t>better thinkers</a:t>
            </a:r>
          </a:p>
          <a:p>
            <a:pPr lvl="1"/>
            <a:r>
              <a:rPr lang="en-US" dirty="0"/>
              <a:t>Encouragement to approach software problem solving in logical, analytical ways</a:t>
            </a:r>
          </a:p>
        </p:txBody>
      </p:sp>
    </p:spTree>
    <p:extLst>
      <p:ext uri="{BB962C8B-B14F-4D97-AF65-F5344CB8AC3E}">
        <p14:creationId xmlns:p14="http://schemas.microsoft.com/office/powerpoint/2010/main" val="184072355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Making Rupee!</a:t>
            </a:r>
          </a:p>
        </p:txBody>
      </p:sp>
      <p:sp>
        <p:nvSpPr>
          <p:cNvPr id="36867" name="Rectangle 3"/>
          <p:cNvSpPr>
            <a:spLocks noGrp="1" noChangeArrowheads="1"/>
          </p:cNvSpPr>
          <p:nvPr>
            <p:ph type="body" idx="1"/>
          </p:nvPr>
        </p:nvSpPr>
        <p:spPr>
          <a:xfrm>
            <a:off x="578223" y="966354"/>
            <a:ext cx="8323729" cy="4667963"/>
          </a:xfrm>
        </p:spPr>
        <p:txBody>
          <a:bodyPr/>
          <a:lstStyle/>
          <a:p>
            <a:pPr eaLnBrk="1" hangingPunct="1">
              <a:lnSpc>
                <a:spcPct val="90000"/>
              </a:lnSpc>
            </a:pPr>
            <a:r>
              <a:rPr lang="en-US" altLang="en-US" dirty="0"/>
              <a:t>An Australian man purchased $104,500 worth of Sri Lankan Rupees.</a:t>
            </a:r>
          </a:p>
          <a:p>
            <a:pPr eaLnBrk="1" hangingPunct="1">
              <a:lnSpc>
                <a:spcPct val="90000"/>
              </a:lnSpc>
            </a:pPr>
            <a:endParaRPr lang="en-US" altLang="en-US" dirty="0"/>
          </a:p>
          <a:p>
            <a:pPr eaLnBrk="1" hangingPunct="1">
              <a:lnSpc>
                <a:spcPct val="90000"/>
              </a:lnSpc>
            </a:pPr>
            <a:r>
              <a:rPr lang="en-US" altLang="en-US" dirty="0"/>
              <a:t>The next day he sold the Rupees to another bank for $440,258.</a:t>
            </a:r>
          </a:p>
          <a:p>
            <a:pPr eaLnBrk="1" hangingPunct="1">
              <a:lnSpc>
                <a:spcPct val="90000"/>
              </a:lnSpc>
            </a:pPr>
            <a:endParaRPr lang="en-US" altLang="en-US" dirty="0"/>
          </a:p>
          <a:p>
            <a:pPr eaLnBrk="1" hangingPunct="1">
              <a:lnSpc>
                <a:spcPct val="90000"/>
              </a:lnSpc>
            </a:pPr>
            <a:r>
              <a:rPr lang="en-US" altLang="en-US" dirty="0"/>
              <a:t>The first bank’s software had displayed a bogus exchange rate in the Rupee position!</a:t>
            </a:r>
          </a:p>
          <a:p>
            <a:pPr eaLnBrk="1" hangingPunct="1">
              <a:lnSpc>
                <a:spcPct val="90000"/>
              </a:lnSpc>
            </a:pPr>
            <a:endParaRPr lang="en-US" altLang="en-US" dirty="0"/>
          </a:p>
          <a:p>
            <a:pPr eaLnBrk="1" hangingPunct="1">
              <a:lnSpc>
                <a:spcPct val="90000"/>
              </a:lnSpc>
            </a:pPr>
            <a:r>
              <a:rPr lang="en-US" altLang="en-US" dirty="0"/>
              <a:t>A judge ruled that the man had acted without intended fraud and could keep the extra $335,758!</a:t>
            </a:r>
          </a:p>
        </p:txBody>
      </p:sp>
    </p:spTree>
    <p:extLst>
      <p:ext uri="{BB962C8B-B14F-4D97-AF65-F5344CB8AC3E}">
        <p14:creationId xmlns:p14="http://schemas.microsoft.com/office/powerpoint/2010/main" val="312660097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en-US" altLang="en-US"/>
              <a:t>Bug in BoNY Software</a:t>
            </a:r>
          </a:p>
        </p:txBody>
      </p:sp>
      <p:sp>
        <p:nvSpPr>
          <p:cNvPr id="37891" name="Rectangle 1027"/>
          <p:cNvSpPr>
            <a:spLocks noGrp="1" noChangeArrowheads="1"/>
          </p:cNvSpPr>
          <p:nvPr>
            <p:ph type="body" idx="1"/>
          </p:nvPr>
        </p:nvSpPr>
        <p:spPr/>
        <p:txBody>
          <a:bodyPr/>
          <a:lstStyle/>
          <a:p>
            <a:pPr eaLnBrk="1" hangingPunct="1"/>
            <a:r>
              <a:rPr lang="en-US" altLang="en-US" dirty="0"/>
              <a:t>The Bank of New York (</a:t>
            </a:r>
            <a:r>
              <a:rPr lang="en-US" altLang="en-US" dirty="0" err="1"/>
              <a:t>BoNY</a:t>
            </a:r>
            <a:r>
              <a:rPr lang="en-US" altLang="en-US" dirty="0"/>
              <a:t>) had a $32 billion overdraft as the result of a 16-bit integer counter that went unchecked.  </a:t>
            </a:r>
          </a:p>
          <a:p>
            <a:pPr eaLnBrk="1" hangingPunct="1"/>
            <a:endParaRPr lang="en-US" altLang="en-US" dirty="0"/>
          </a:p>
          <a:p>
            <a:pPr eaLnBrk="1" hangingPunct="1"/>
            <a:r>
              <a:rPr lang="en-US" altLang="en-US" dirty="0" err="1"/>
              <a:t>BoNY</a:t>
            </a:r>
            <a:r>
              <a:rPr lang="en-US" altLang="en-US" dirty="0"/>
              <a:t> was unable to process the incoming credits from security transfers, while the NY Federal Reserve automatically debited </a:t>
            </a:r>
            <a:r>
              <a:rPr lang="en-US" altLang="en-US" dirty="0" err="1"/>
              <a:t>BoNY’s</a:t>
            </a:r>
            <a:r>
              <a:rPr lang="en-US" altLang="en-US" dirty="0"/>
              <a:t> cash account.</a:t>
            </a:r>
          </a:p>
          <a:p>
            <a:pPr eaLnBrk="1" hangingPunct="1"/>
            <a:endParaRPr lang="en-US" altLang="en-US" dirty="0"/>
          </a:p>
          <a:p>
            <a:pPr eaLnBrk="1" hangingPunct="1"/>
            <a:r>
              <a:rPr lang="en-US" altLang="en-US" dirty="0" err="1"/>
              <a:t>BoNY</a:t>
            </a:r>
            <a:r>
              <a:rPr lang="en-US" altLang="en-US" dirty="0"/>
              <a:t> had to borrow $24 billion to cover itself for one day until the software was fixed.</a:t>
            </a:r>
          </a:p>
          <a:p>
            <a:pPr eaLnBrk="1" hangingPunct="1"/>
            <a:endParaRPr lang="en-US" altLang="en-US" dirty="0"/>
          </a:p>
          <a:p>
            <a:pPr eaLnBrk="1" hangingPunct="1"/>
            <a:r>
              <a:rPr lang="en-US" altLang="en-US" dirty="0"/>
              <a:t>The bug cost </a:t>
            </a:r>
            <a:r>
              <a:rPr lang="en-US" altLang="en-US" dirty="0" err="1"/>
              <a:t>BoNY</a:t>
            </a:r>
            <a:r>
              <a:rPr lang="en-US" altLang="en-US" dirty="0"/>
              <a:t> $5 million in interest payments.</a:t>
            </a:r>
          </a:p>
          <a:p>
            <a:pPr eaLnBrk="1" hangingPunct="1"/>
            <a:endParaRPr lang="en-US" altLang="en-US" dirty="0"/>
          </a:p>
        </p:txBody>
      </p:sp>
    </p:spTree>
    <p:extLst>
      <p:ext uri="{BB962C8B-B14F-4D97-AF65-F5344CB8AC3E}">
        <p14:creationId xmlns:p14="http://schemas.microsoft.com/office/powerpoint/2010/main" val="413832180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Costly Software Failures</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32</a:t>
            </a:fld>
            <a:endParaRPr lang="en-US" sz="900" b="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services : $6.5 million per hour (just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applications : $2.4 million per hour (in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2007 : Symantec says that most </a:t>
            </a:r>
            <a:r>
              <a:rPr lang="en-US" sz="2800" b="0" kern="0" dirty="0">
                <a:solidFill>
                  <a:srgbClr val="0000CC"/>
                </a:solidFill>
                <a:latin typeface="Gill Sans MT" pitchFamily="34" charset="0"/>
              </a:rPr>
              <a:t>security vulnerabilities</a:t>
            </a:r>
            <a:r>
              <a:rPr lang="en-US" sz="2800" b="0" kern="0" dirty="0">
                <a:solidFill>
                  <a:srgbClr val="FFFF00"/>
                </a:solidFill>
                <a:latin typeface="Gill Sans MT" pitchFamily="34" charset="0"/>
              </a:rPr>
              <a:t>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891463"/>
            <a:ext cx="9061450" cy="954107"/>
          </a:xfrm>
          <a:prstGeom prst="rect">
            <a:avLst/>
          </a:prstGeom>
          <a:solidFill>
            <a:schemeClr val="bg2">
              <a:lumMod val="20000"/>
              <a:lumOff val="80000"/>
            </a:schemeClr>
          </a:solidFill>
          <a:ln w="19050">
            <a:solidFill>
              <a:srgbClr val="FF0000"/>
            </a:solidFill>
            <a:miter lim="800000"/>
            <a:headEnd type="none" w="sm" len="sm"/>
            <a:tailEnd type="none" w="sm" len="sm"/>
          </a:ln>
          <a:effectLst/>
        </p:spPr>
        <p:txBody>
          <a:bodyPr>
            <a:spAutoFit/>
          </a:bodyPr>
          <a:lstStyle/>
          <a:p>
            <a:pPr algn="ctr">
              <a:defRPr/>
            </a:pPr>
            <a:r>
              <a:rPr lang="en-US" altLang="zh-CN" sz="2400" dirty="0">
                <a:solidFill>
                  <a:srgbClr val="0000CC"/>
                </a:solidFill>
                <a:latin typeface="Gill Sans MT" pitchFamily="34" charset="0"/>
                <a:ea typeface="宋体" charset="-122"/>
              </a:rPr>
              <a:t>World-wide </a:t>
            </a:r>
            <a:r>
              <a:rPr lang="en-US" altLang="zh-CN" sz="2800" dirty="0">
                <a:solidFill>
                  <a:srgbClr val="0000CC"/>
                </a:solidFill>
                <a:latin typeface="Gill Sans MT" pitchFamily="34" charset="0"/>
                <a:ea typeface="宋体" charset="-122"/>
              </a:rPr>
              <a:t>monetary loss due </a:t>
            </a:r>
            <a:r>
              <a:rPr lang="en-US" altLang="zh-CN" dirty="0">
                <a:solidFill>
                  <a:srgbClr val="0000CC"/>
                </a:solidFill>
                <a:latin typeface="Gill Sans MT" pitchFamily="34" charset="0"/>
                <a:ea typeface="宋体" charset="-122"/>
              </a:rPr>
              <a:t>to</a:t>
            </a:r>
            <a:r>
              <a:rPr lang="en-US" altLang="zh-CN" sz="2800" dirty="0">
                <a:solidFill>
                  <a:srgbClr val="0000CC"/>
                </a:solidFill>
                <a:latin typeface="Gill Sans MT" pitchFamily="34" charset="0"/>
                <a:ea typeface="宋体" charset="-122"/>
              </a:rPr>
              <a:t> poor software </a:t>
            </a:r>
            <a:r>
              <a:rPr lang="en-US" altLang="zh-CN" dirty="0">
                <a:solidFill>
                  <a:srgbClr val="0000CC"/>
                </a:solidFill>
                <a:latin typeface="Gill Sans MT" pitchFamily="34" charset="0"/>
                <a:ea typeface="宋体" charset="-122"/>
              </a:rPr>
              <a:t>is </a:t>
            </a:r>
            <a:r>
              <a:rPr lang="en-US" altLang="zh-CN" sz="2800" dirty="0">
                <a:solidFill>
                  <a:srgbClr val="0000CC"/>
                </a:solidFill>
                <a:latin typeface="Kristen ITC" pitchFamily="66" charset="0"/>
                <a:ea typeface="宋体" charset="-122"/>
              </a:rPr>
              <a:t>shocking</a:t>
            </a:r>
            <a:endParaRPr lang="en-US" sz="2800" dirty="0">
              <a:solidFill>
                <a:srgbClr val="0000CC"/>
              </a:solidFill>
              <a:latin typeface="Kristen ITC" pitchFamily="66"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a:t> More </a:t>
            </a:r>
            <a:r>
              <a:rPr lang="en-US" sz="2800" b="0" dirty="0">
                <a:solidFill>
                  <a:srgbClr val="0000CC"/>
                </a:solidFill>
              </a:rPr>
              <a:t>safety </a:t>
            </a:r>
            <a:r>
              <a:rPr lang="en-US" sz="2800" b="0" dirty="0"/>
              <a:t>critical, </a:t>
            </a:r>
            <a:r>
              <a:rPr lang="en-US" sz="2800" b="0" dirty="0">
                <a:solidFill>
                  <a:srgbClr val="0000CC"/>
                </a:solidFill>
              </a:rPr>
              <a:t>real-time </a:t>
            </a:r>
            <a:r>
              <a:rPr lang="en-US" sz="2800" b="0" dirty="0"/>
              <a:t>software</a:t>
            </a:r>
          </a:p>
          <a:p>
            <a:r>
              <a:rPr lang="en-US" sz="2800" b="0" dirty="0"/>
              <a:t> </a:t>
            </a:r>
            <a:r>
              <a:rPr lang="en-US" sz="2800" b="0" dirty="0">
                <a:solidFill>
                  <a:schemeClr val="tx2"/>
                </a:solidFill>
              </a:rPr>
              <a:t>Embedded</a:t>
            </a:r>
            <a:r>
              <a:rPr lang="en-US" sz="2800" b="0" dirty="0"/>
              <a:t> software is ubiquitous … check your pockets</a:t>
            </a:r>
          </a:p>
          <a:p>
            <a:r>
              <a:rPr lang="en-US" sz="2800" b="0" dirty="0"/>
              <a:t> </a:t>
            </a:r>
            <a:r>
              <a:rPr lang="en-US" sz="2800" b="0" dirty="0">
                <a:solidFill>
                  <a:schemeClr val="tx2"/>
                </a:solidFill>
              </a:rPr>
              <a:t>Enterprise</a:t>
            </a:r>
            <a:r>
              <a:rPr lang="en-US" sz="2800" b="0" dirty="0"/>
              <a:t> applications means bigger programs, more users</a:t>
            </a:r>
          </a:p>
          <a:p>
            <a:r>
              <a:rPr lang="en-US" sz="2800" b="0" dirty="0"/>
              <a:t> Paradoxically, free software </a:t>
            </a:r>
            <a:r>
              <a:rPr lang="en-US" sz="2800" b="0" dirty="0">
                <a:solidFill>
                  <a:schemeClr val="tx2"/>
                </a:solidFill>
              </a:rPr>
              <a:t>increases</a:t>
            </a:r>
            <a:r>
              <a:rPr lang="en-US" sz="2800" b="0" dirty="0"/>
              <a:t> our expectations !</a:t>
            </a:r>
          </a:p>
          <a:p>
            <a:pPr>
              <a:lnSpc>
                <a:spcPct val="80000"/>
              </a:lnSpc>
            </a:pPr>
            <a:r>
              <a:rPr lang="en-US" sz="2800" b="0" dirty="0"/>
              <a:t> </a:t>
            </a:r>
            <a:r>
              <a:rPr lang="en-US" sz="2800" b="0" dirty="0">
                <a:solidFill>
                  <a:srgbClr val="0000CC"/>
                </a:solidFill>
              </a:rPr>
              <a:t>Security </a:t>
            </a:r>
            <a:r>
              <a:rPr lang="en-US" sz="2800" b="0" dirty="0"/>
              <a:t>is now all about software faults</a:t>
            </a:r>
          </a:p>
          <a:p>
            <a:pPr lvl="1"/>
            <a:r>
              <a:rPr lang="en-US" sz="2400" b="0" dirty="0">
                <a:solidFill>
                  <a:schemeClr val="tx2"/>
                </a:solidFill>
              </a:rPr>
              <a:t>Secure</a:t>
            </a:r>
            <a:r>
              <a:rPr lang="en-US" sz="2400" b="0" dirty="0"/>
              <a:t> software is </a:t>
            </a:r>
            <a:r>
              <a:rPr lang="en-US" sz="2400" b="0" dirty="0">
                <a:solidFill>
                  <a:schemeClr val="tx2"/>
                </a:solidFill>
              </a:rPr>
              <a:t>reliable</a:t>
            </a:r>
            <a:r>
              <a:rPr lang="en-US" sz="2400" b="0" dirty="0"/>
              <a:t> software</a:t>
            </a:r>
          </a:p>
          <a:p>
            <a:r>
              <a:rPr lang="en-US" sz="2800" b="0" dirty="0"/>
              <a:t> The </a:t>
            </a:r>
            <a:r>
              <a:rPr lang="en-US" sz="2800" b="0" dirty="0">
                <a:solidFill>
                  <a:schemeClr val="tx2"/>
                </a:solidFill>
              </a:rPr>
              <a:t>web</a:t>
            </a:r>
            <a:r>
              <a:rPr lang="en-US" sz="2800" b="0" dirty="0"/>
              <a:t> offers a new deployment platform</a:t>
            </a:r>
          </a:p>
          <a:p>
            <a:pPr lvl="1"/>
            <a:r>
              <a:rPr lang="en-US" sz="2400" b="0" dirty="0"/>
              <a:t>Very </a:t>
            </a:r>
            <a:r>
              <a:rPr lang="en-US" sz="2400" b="0" dirty="0">
                <a:solidFill>
                  <a:schemeClr val="tx2"/>
                </a:solidFill>
              </a:rPr>
              <a:t>competitive</a:t>
            </a:r>
            <a:r>
              <a:rPr lang="en-US" sz="2400" b="0" dirty="0"/>
              <a:t> and very </a:t>
            </a:r>
            <a:r>
              <a:rPr lang="en-US" sz="2400" b="0" dirty="0">
                <a:solidFill>
                  <a:schemeClr val="tx2"/>
                </a:solidFill>
              </a:rPr>
              <a:t>available</a:t>
            </a:r>
            <a:r>
              <a:rPr lang="en-US" sz="2400" b="0" dirty="0"/>
              <a:t> to more users</a:t>
            </a:r>
          </a:p>
          <a:p>
            <a:pPr lvl="1"/>
            <a:r>
              <a:rPr lang="en-US" sz="2400" b="0" dirty="0"/>
              <a:t>Web apps are distributed</a:t>
            </a:r>
          </a:p>
          <a:p>
            <a:pPr lvl="1"/>
            <a:r>
              <a:rPr lang="en-US" sz="2400" b="0" dirty="0">
                <a:solidFill>
                  <a:srgbClr val="0000CC"/>
                </a:solidFill>
              </a:rPr>
              <a:t>Web apps</a:t>
            </a:r>
            <a:r>
              <a:rPr lang="en-US" sz="2400" b="0" dirty="0"/>
              <a:t> must be highly reliable</a:t>
            </a:r>
          </a:p>
          <a:p>
            <a:endParaRPr lang="en-US" sz="1800" b="0" dirty="0"/>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33</a:t>
            </a:fld>
            <a:endParaRPr lang="en-US" altLang="zh-CN" sz="900" b="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solidFill>
            <a:schemeClr val="bg2">
              <a:lumMod val="20000"/>
              <a:lumOff val="80000"/>
            </a:schemeClr>
          </a:solidFill>
          <a:ln w="12700">
            <a:solidFill>
              <a:srgbClr val="FF0000"/>
            </a:solidFill>
            <a:miter lim="800000"/>
            <a:headEnd/>
            <a:tailEnd/>
          </a:ln>
          <a:effectLst/>
        </p:spPr>
        <p:txBody>
          <a:bodyPr>
            <a:spAutoFit/>
          </a:bodyPr>
          <a:lstStyle/>
          <a:p>
            <a:pPr algn="ctr" eaLnBrk="1" hangingPunct="1">
              <a:spcBef>
                <a:spcPct val="50000"/>
              </a:spcBef>
              <a:defRPr/>
            </a:pPr>
            <a:r>
              <a:rPr lang="en-US" sz="2800" i="1" dirty="0">
                <a:solidFill>
                  <a:srgbClr val="0000CC"/>
                </a:solidFill>
                <a:latin typeface="Gill Sans MT" pitchFamily="34" charset="0"/>
                <a:cs typeface="Arial" pitchFamily="34" charset="0"/>
              </a:rPr>
              <a:t>Industry desperately needs our inventions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What Does This Mean?</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34</a:t>
            </a:fld>
            <a:endParaRPr lang="en-US" sz="900" b="0">
              <a:solidFill>
                <a:schemeClr val="tx1"/>
              </a:solidFill>
            </a:endParaRPr>
          </a:p>
        </p:txBody>
      </p:sp>
      <p:sp>
        <p:nvSpPr>
          <p:cNvPr id="7" name="Rectangle 8"/>
          <p:cNvSpPr>
            <a:spLocks noChangeArrowheads="1"/>
          </p:cNvSpPr>
          <p:nvPr/>
        </p:nvSpPr>
        <p:spPr bwMode="auto">
          <a:xfrm>
            <a:off x="929390" y="2507634"/>
            <a:ext cx="7247744" cy="1127481"/>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Software testing is getting more important</a:t>
            </a:r>
            <a:endParaRPr lang="en-US" dirty="0">
              <a:solidFill>
                <a:srgbClr val="0000CC"/>
              </a:solidFill>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674942"/>
            <a:ext cx="8198069" cy="1127481"/>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What are our goals ?</a:t>
            </a:r>
            <a:endParaRPr lang="en-US" dirty="0">
              <a:solidFill>
                <a:srgbClr val="0000CC"/>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 (</a:t>
            </a:r>
            <a:r>
              <a:rPr lang="en-US" sz="3200" i="1" dirty="0"/>
              <a:t>IEEE</a:t>
            </a:r>
            <a:r>
              <a:rPr lang="en-US" dirty="0"/>
              <a:t>)</a:t>
            </a:r>
          </a:p>
        </p:txBody>
      </p:sp>
      <p:sp>
        <p:nvSpPr>
          <p:cNvPr id="3" name="Content Placeholder 2"/>
          <p:cNvSpPr>
            <a:spLocks noGrp="1"/>
          </p:cNvSpPr>
          <p:nvPr>
            <p:ph idx="1"/>
          </p:nvPr>
        </p:nvSpPr>
        <p:spPr>
          <a:xfrm>
            <a:off x="88900" y="1517300"/>
            <a:ext cx="8966200" cy="5043921"/>
          </a:xfrm>
        </p:spPr>
        <p:txBody>
          <a:bodyPr/>
          <a:lstStyle/>
          <a:p>
            <a:r>
              <a:rPr lang="en-US" dirty="0">
                <a:solidFill>
                  <a:srgbClr val="0000CC"/>
                </a:solidFill>
              </a:rPr>
              <a:t>Verification </a:t>
            </a:r>
            <a:r>
              <a:rPr lang="en-US" dirty="0"/>
              <a:t>: The process of determining whether the products of a given phase of the software development process fulfill the requirements established during the previous phase</a:t>
            </a:r>
          </a:p>
          <a:p>
            <a:endParaRPr lang="en-US" dirty="0"/>
          </a:p>
          <a:p>
            <a:r>
              <a:rPr lang="en-US" dirty="0">
                <a:solidFill>
                  <a:srgbClr val="0000CC"/>
                </a:solidFill>
              </a:rPr>
              <a:t>Validation </a:t>
            </a:r>
            <a:r>
              <a:rPr lang="en-US" dirty="0"/>
              <a:t>: The process of evaluating software at the end of software development  to ensure compliance with intended usage</a:t>
            </a:r>
          </a:p>
          <a:p>
            <a:pPr lvl="1"/>
            <a:endParaRPr lang="en-US" dirty="0"/>
          </a:p>
          <a:p>
            <a:pPr lvl="1"/>
            <a:endParaRPr lang="en-US" dirty="0"/>
          </a:p>
          <a:p>
            <a:pPr lvl="1"/>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
        <p:nvSpPr>
          <p:cNvPr id="7" name="Text Box 5"/>
          <p:cNvSpPr txBox="1">
            <a:spLocks noChangeArrowheads="1"/>
          </p:cNvSpPr>
          <p:nvPr/>
        </p:nvSpPr>
        <p:spPr bwMode="auto">
          <a:xfrm>
            <a:off x="0" y="5902891"/>
            <a:ext cx="9144000" cy="523220"/>
          </a:xfrm>
          <a:prstGeom prst="rect">
            <a:avLst/>
          </a:prstGeom>
          <a:solidFill>
            <a:schemeClr val="bg2">
              <a:lumMod val="20000"/>
              <a:lumOff val="80000"/>
            </a:schemeClr>
          </a:solidFill>
          <a:ln w="12700">
            <a:solidFill>
              <a:srgbClr val="FF0000"/>
            </a:solidFill>
            <a:miter lim="800000"/>
            <a:headEnd/>
            <a:tailEnd/>
          </a:ln>
          <a:effectLst/>
        </p:spPr>
        <p:txBody>
          <a:bodyPr wrap="square">
            <a:spAutoFit/>
          </a:bodyPr>
          <a:lstStyle/>
          <a:p>
            <a:pPr algn="ctr" eaLnBrk="1" hangingPunct="1">
              <a:spcBef>
                <a:spcPct val="50000"/>
              </a:spcBef>
              <a:defRPr/>
            </a:pPr>
            <a:r>
              <a:rPr lang="en-US" sz="2800" i="1" dirty="0">
                <a:solidFill>
                  <a:srgbClr val="0000CC"/>
                </a:solidFill>
                <a:latin typeface="Gill Sans MT" pitchFamily="34" charset="0"/>
                <a:cs typeface="Arial" pitchFamily="34" charset="0"/>
              </a:rPr>
              <a:t>IV&amp;V stands for “independent verification and validation”</a:t>
            </a:r>
          </a:p>
        </p:txBody>
      </p:sp>
    </p:spTree>
    <p:extLst>
      <p:ext uri="{BB962C8B-B14F-4D97-AF65-F5344CB8AC3E}">
        <p14:creationId xmlns:p14="http://schemas.microsoft.com/office/powerpoint/2010/main" val="1623954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smtClean="0">
                <a:solidFill>
                  <a:schemeClr val="tx1"/>
                </a:solidFill>
              </a:rPr>
              <a:pPr/>
              <a:t>36</a:t>
            </a:fld>
            <a:endParaRPr lang="en-US" sz="900" b="0">
              <a:solidFill>
                <a:schemeClr val="tx1"/>
              </a:solidFill>
            </a:endParaRPr>
          </a:p>
        </p:txBody>
      </p:sp>
      <p:sp>
        <p:nvSpPr>
          <p:cNvPr id="78853" name="Rectangle 2"/>
          <p:cNvSpPr>
            <a:spLocks noGrp="1" noChangeArrowheads="1"/>
          </p:cNvSpPr>
          <p:nvPr>
            <p:ph type="title"/>
          </p:nvPr>
        </p:nvSpPr>
        <p:spPr>
          <a:xfrm>
            <a:off x="596900" y="42862"/>
            <a:ext cx="7924800" cy="1373243"/>
          </a:xfrm>
        </p:spPr>
        <p:txBody>
          <a:bodyPr/>
          <a:lstStyle/>
          <a:p>
            <a:r>
              <a:rPr lang="en-US" dirty="0"/>
              <a:t>Testing Goals Based on Test Process Maturity</a:t>
            </a:r>
          </a:p>
        </p:txBody>
      </p:sp>
      <p:sp>
        <p:nvSpPr>
          <p:cNvPr id="78854" name="Rectangle 3"/>
          <p:cNvSpPr>
            <a:spLocks noGrp="1" noChangeArrowheads="1"/>
          </p:cNvSpPr>
          <p:nvPr>
            <p:ph type="body" idx="1"/>
          </p:nvPr>
        </p:nvSpPr>
        <p:spPr>
          <a:xfrm>
            <a:off x="138113" y="1406525"/>
            <a:ext cx="8867775" cy="781050"/>
          </a:xfrm>
        </p:spPr>
        <p:txBody>
          <a:bodyPr/>
          <a:lstStyle/>
          <a:p>
            <a:pPr>
              <a:buClr>
                <a:schemeClr val="tx1"/>
              </a:buClr>
              <a:buSzTx/>
              <a:buFont typeface="Wingdings" pitchFamily="2" charset="2"/>
              <a:buChar char="§"/>
            </a:pPr>
            <a:r>
              <a:rPr lang="en-US" sz="2800" b="0" dirty="0">
                <a:solidFill>
                  <a:srgbClr val="0000CC"/>
                </a:solidFill>
              </a:rPr>
              <a:t>Level 0</a:t>
            </a:r>
            <a:r>
              <a:rPr lang="en-US" sz="2800" b="0" dirty="0"/>
              <a:t> : There’s no difference between </a:t>
            </a:r>
            <a:r>
              <a:rPr lang="en-US" sz="2800" b="0" dirty="0">
                <a:solidFill>
                  <a:srgbClr val="0000CC"/>
                </a:solidFill>
              </a:rPr>
              <a:t>testing and debugging</a:t>
            </a:r>
          </a:p>
        </p:txBody>
      </p:sp>
      <p:sp>
        <p:nvSpPr>
          <p:cNvPr id="193540" name="Rectangle 4"/>
          <p:cNvSpPr>
            <a:spLocks noChangeArrowheads="1"/>
          </p:cNvSpPr>
          <p:nvPr/>
        </p:nvSpPr>
        <p:spPr bwMode="auto">
          <a:xfrm>
            <a:off x="134938" y="2289175"/>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b="0" dirty="0">
                <a:solidFill>
                  <a:srgbClr val="0000CC"/>
                </a:solidFill>
                <a:latin typeface="Gill Sans MT" pitchFamily="34" charset="0"/>
                <a:cs typeface="Arial" pitchFamily="34" charset="0"/>
              </a:rPr>
              <a:t>Level 1</a:t>
            </a:r>
            <a:r>
              <a:rPr lang="en-US" sz="2800" b="0" dirty="0">
                <a:solidFill>
                  <a:schemeClr val="tx1"/>
                </a:solidFill>
                <a:latin typeface="Gill Sans MT" pitchFamily="34" charset="0"/>
                <a:cs typeface="Arial" pitchFamily="34" charset="0"/>
              </a:rPr>
              <a:t> : The purpose of testing is to show </a:t>
            </a:r>
            <a:r>
              <a:rPr lang="en-US" sz="2800" b="0" dirty="0">
                <a:solidFill>
                  <a:srgbClr val="0000CC"/>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b="0" dirty="0">
                <a:solidFill>
                  <a:srgbClr val="0000CC"/>
                </a:solidFill>
                <a:latin typeface="Gill Sans MT" pitchFamily="34" charset="0"/>
                <a:cs typeface="Arial" pitchFamily="34" charset="0"/>
              </a:rPr>
              <a:t>Level 2</a:t>
            </a:r>
            <a:r>
              <a:rPr lang="en-US" sz="2800" b="0" dirty="0">
                <a:solidFill>
                  <a:schemeClr val="tx1"/>
                </a:solidFill>
                <a:latin typeface="Gill Sans MT" pitchFamily="34" charset="0"/>
                <a:cs typeface="Arial" pitchFamily="34" charset="0"/>
              </a:rPr>
              <a:t> : The purpose of testing is to show that the software </a:t>
            </a:r>
            <a:r>
              <a:rPr lang="en-US" sz="2800" b="0" dirty="0">
                <a:solidFill>
                  <a:srgbClr val="0000CC"/>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b="0" dirty="0">
                <a:solidFill>
                  <a:srgbClr val="0000CC"/>
                </a:solidFill>
                <a:latin typeface="Gill Sans MT" pitchFamily="34" charset="0"/>
                <a:cs typeface="Arial" pitchFamily="34" charset="0"/>
              </a:rPr>
              <a:t>Level 3</a:t>
            </a:r>
            <a:r>
              <a:rPr lang="en-US" sz="2800" b="0" dirty="0">
                <a:solidFill>
                  <a:schemeClr val="tx1"/>
                </a:solidFill>
                <a:latin typeface="Gill Sans MT" pitchFamily="34" charset="0"/>
                <a:cs typeface="Arial" pitchFamily="34" charset="0"/>
              </a:rPr>
              <a:t> : The purpose of testing is not to prove anything specific, but to </a:t>
            </a:r>
            <a:r>
              <a:rPr lang="en-US" sz="2800" b="0" dirty="0">
                <a:solidFill>
                  <a:srgbClr val="0000CC"/>
                </a:solidFill>
                <a:latin typeface="Gill Sans MT" pitchFamily="34" charset="0"/>
                <a:cs typeface="Arial" pitchFamily="34" charset="0"/>
              </a:rPr>
              <a:t>reduce the risk </a:t>
            </a:r>
            <a:r>
              <a:rPr lang="en-US" sz="2800" b="0" dirty="0">
                <a:solidFill>
                  <a:schemeClr val="tx1"/>
                </a:solidFill>
                <a:latin typeface="Gill Sans MT" pitchFamily="34" charset="0"/>
                <a:cs typeface="Arial" pitchFamily="34" charset="0"/>
              </a:rPr>
              <a:t>of using the software</a:t>
            </a:r>
          </a:p>
          <a:p>
            <a:pPr marL="285750" indent="-285750">
              <a:lnSpc>
                <a:spcPct val="90000"/>
              </a:lnSpc>
              <a:spcBef>
                <a:spcPct val="30000"/>
              </a:spcBef>
              <a:buFont typeface="Wingdings" pitchFamily="2" charset="2"/>
              <a:buChar char="§"/>
            </a:pPr>
            <a:r>
              <a:rPr lang="en-US" sz="2800" b="0" dirty="0">
                <a:solidFill>
                  <a:srgbClr val="0000CC"/>
                </a:solidFill>
                <a:latin typeface="Gill Sans MT" pitchFamily="34" charset="0"/>
                <a:cs typeface="Arial" pitchFamily="34" charset="0"/>
              </a:rPr>
              <a:t>Level 4</a:t>
            </a:r>
            <a:r>
              <a:rPr lang="en-US" sz="2800" b="0" dirty="0">
                <a:solidFill>
                  <a:schemeClr val="tx1"/>
                </a:solidFill>
                <a:latin typeface="Gill Sans MT" pitchFamily="34" charset="0"/>
                <a:cs typeface="Arial" pitchFamily="34" charset="0"/>
              </a:rPr>
              <a:t> : Testing is a </a:t>
            </a:r>
            <a:r>
              <a:rPr lang="en-US" sz="2800" b="0" dirty="0">
                <a:solidFill>
                  <a:srgbClr val="0000CC"/>
                </a:solidFill>
                <a:latin typeface="Gill Sans MT" pitchFamily="34" charset="0"/>
                <a:cs typeface="Arial" pitchFamily="34" charset="0"/>
              </a:rPr>
              <a:t>mental discipline </a:t>
            </a:r>
            <a:r>
              <a:rPr lang="en-US" sz="2800" b="0" dirty="0">
                <a:solidFill>
                  <a:schemeClr val="tx1"/>
                </a:solidFill>
                <a:latin typeface="Gill Sans MT" pitchFamily="34" charset="0"/>
                <a:cs typeface="Arial" pitchFamily="34" charset="0"/>
              </a:rPr>
              <a:t>that helps all IT professionals </a:t>
            </a:r>
            <a:r>
              <a:rPr lang="en-US" sz="2800" b="0" dirty="0">
                <a:solidFill>
                  <a:srgbClr val="0000CC"/>
                </a:solidFill>
                <a:latin typeface="Gill Sans MT" pitchFamily="34" charset="0"/>
                <a:cs typeface="Arial" pitchFamily="34" charset="0"/>
              </a:rPr>
              <a:t>develop higher quality software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par>
                          <p:cTn id="7" fill="hold" nodeType="withGroup">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93540">
                                            <p:txEl>
                                              <p:pRg st="1" end="1"/>
                                            </p:txEl>
                                          </p:spTgt>
                                        </p:tgtEl>
                                        <p:attrNameLst>
                                          <p:attrName>style.visibility</p:attrName>
                                        </p:attrNameLst>
                                      </p:cBhvr>
                                      <p:to>
                                        <p:strVal val="visible"/>
                                      </p:to>
                                    </p:set>
                                  </p:childTnLst>
                                </p:cTn>
                              </p:par>
                            </p:childTnLst>
                          </p:cTn>
                        </p:par>
                        <p:par>
                          <p:cTn id="10" fill="hold" nodeType="withGroup">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93540">
                                            <p:txEl>
                                              <p:pRg st="2" end="2"/>
                                            </p:txEl>
                                          </p:spTgt>
                                        </p:tgtEl>
                                        <p:attrNameLst>
                                          <p:attrName>style.visibility</p:attrName>
                                        </p:attrNameLst>
                                      </p:cBhvr>
                                      <p:to>
                                        <p:strVal val="visible"/>
                                      </p:to>
                                    </p:set>
                                  </p:childTnLst>
                                </p:cTn>
                              </p:par>
                            </p:childTnLst>
                          </p:cTn>
                        </p:par>
                        <p:par>
                          <p:cTn id="13" fill="hold" nodeType="withGroup">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smtClean="0">
                <a:solidFill>
                  <a:schemeClr val="tx1"/>
                </a:solidFill>
              </a:rPr>
              <a:pPr/>
              <a:t>37</a:t>
            </a:fld>
            <a:endParaRPr lang="en-US" sz="900" b="0">
              <a:solidFill>
                <a:schemeClr val="tx1"/>
              </a:solidFill>
            </a:endParaRPr>
          </a:p>
        </p:txBody>
      </p:sp>
      <p:sp>
        <p:nvSpPr>
          <p:cNvPr id="79877" name="Rectangle 2"/>
          <p:cNvSpPr>
            <a:spLocks noGrp="1" noChangeArrowheads="1"/>
          </p:cNvSpPr>
          <p:nvPr>
            <p:ph type="title"/>
          </p:nvPr>
        </p:nvSpPr>
        <p:spPr>
          <a:xfrm>
            <a:off x="685800" y="96838"/>
            <a:ext cx="7772400" cy="919162"/>
          </a:xfrm>
        </p:spPr>
        <p:txBody>
          <a:bodyPr/>
          <a:lstStyle/>
          <a:p>
            <a:r>
              <a:rPr lang="en-US"/>
              <a:t>Level 0 Thinking</a:t>
            </a:r>
          </a:p>
        </p:txBody>
      </p:sp>
      <p:sp>
        <p:nvSpPr>
          <p:cNvPr id="79878" name="Rectangle 3"/>
          <p:cNvSpPr>
            <a:spLocks noGrp="1" noChangeArrowheads="1"/>
          </p:cNvSpPr>
          <p:nvPr>
            <p:ph type="body" idx="1"/>
          </p:nvPr>
        </p:nvSpPr>
        <p:spPr>
          <a:xfrm>
            <a:off x="138113" y="914401"/>
            <a:ext cx="8867775" cy="5462588"/>
          </a:xfrm>
        </p:spPr>
        <p:txBody>
          <a:bodyPr/>
          <a:lstStyle/>
          <a:p>
            <a:r>
              <a:rPr lang="en-US" sz="3200" b="0" dirty="0">
                <a:solidFill>
                  <a:srgbClr val="0000CC"/>
                </a:solidFill>
              </a:rPr>
              <a:t>Testing</a:t>
            </a:r>
            <a:r>
              <a:rPr lang="en-US" sz="3200" b="0" dirty="0"/>
              <a:t> is the </a:t>
            </a:r>
            <a:r>
              <a:rPr lang="en-US" sz="3200" b="0" dirty="0">
                <a:solidFill>
                  <a:srgbClr val="0000CC"/>
                </a:solidFill>
              </a:rPr>
              <a:t>same </a:t>
            </a:r>
            <a:r>
              <a:rPr lang="en-US" sz="3200" b="0" dirty="0"/>
              <a:t>as </a:t>
            </a:r>
            <a:r>
              <a:rPr lang="en-US" sz="3200" b="0" dirty="0">
                <a:solidFill>
                  <a:srgbClr val="0000CC"/>
                </a:solidFill>
              </a:rPr>
              <a:t>debugging</a:t>
            </a:r>
          </a:p>
          <a:p>
            <a:pPr lvl="1"/>
            <a:endParaRPr lang="en-US" sz="2400" b="0" dirty="0"/>
          </a:p>
          <a:p>
            <a:r>
              <a:rPr lang="en-US" sz="3200" b="0" dirty="0"/>
              <a:t>Does </a:t>
            </a:r>
            <a:r>
              <a:rPr lang="en-US" sz="3200" b="0" u="sng" dirty="0"/>
              <a:t>not</a:t>
            </a:r>
            <a:r>
              <a:rPr lang="en-US" sz="3200" b="0" dirty="0"/>
              <a:t> distinguish between incorrect </a:t>
            </a:r>
            <a:r>
              <a:rPr lang="en-US" sz="3200" b="0" dirty="0">
                <a:solidFill>
                  <a:srgbClr val="0000CC"/>
                </a:solidFill>
              </a:rPr>
              <a:t>behavior </a:t>
            </a:r>
            <a:r>
              <a:rPr lang="en-US" sz="3200" b="0" dirty="0"/>
              <a:t>and mistakes in the program</a:t>
            </a:r>
          </a:p>
          <a:p>
            <a:pPr lvl="1"/>
            <a:endParaRPr lang="en-US" sz="2400" b="0" dirty="0"/>
          </a:p>
          <a:p>
            <a:r>
              <a:rPr lang="en-US" sz="3200" b="0" dirty="0"/>
              <a:t>Does </a:t>
            </a:r>
            <a:r>
              <a:rPr lang="en-US" sz="3200" b="0" u="sng" dirty="0"/>
              <a:t>not</a:t>
            </a:r>
            <a:r>
              <a:rPr lang="en-US" sz="3200" b="0" dirty="0"/>
              <a:t> help develop software that is </a:t>
            </a:r>
            <a:r>
              <a:rPr lang="en-US" sz="3200" b="0" dirty="0">
                <a:solidFill>
                  <a:srgbClr val="0000CC"/>
                </a:solidFill>
              </a:rPr>
              <a:t>reliable </a:t>
            </a:r>
            <a:r>
              <a:rPr lang="en-US" sz="3200" b="0" dirty="0"/>
              <a:t>or </a:t>
            </a:r>
            <a:r>
              <a:rPr lang="en-US" sz="3200" b="0" dirty="0">
                <a:solidFill>
                  <a:srgbClr val="0000CC"/>
                </a:solidFill>
              </a:rPr>
              <a:t>safe</a:t>
            </a:r>
          </a:p>
        </p:txBody>
      </p:sp>
      <p:sp>
        <p:nvSpPr>
          <p:cNvPr id="194564" name="Text Box 4"/>
          <p:cNvSpPr txBox="1">
            <a:spLocks noChangeArrowheads="1"/>
          </p:cNvSpPr>
          <p:nvPr/>
        </p:nvSpPr>
        <p:spPr bwMode="auto">
          <a:xfrm>
            <a:off x="486032" y="5257800"/>
            <a:ext cx="8171935" cy="523220"/>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itchFamily="34" charset="0"/>
                <a:cs typeface="Arial" pitchFamily="34" charset="0"/>
              </a:rPr>
              <a:t>This is what we teach undergraduate CS majors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smtClean="0">
                <a:solidFill>
                  <a:schemeClr val="tx1"/>
                </a:solidFill>
              </a:rPr>
              <a:pPr/>
              <a:t>38</a:t>
            </a:fld>
            <a:endParaRPr lang="en-US" sz="900" b="0">
              <a:solidFill>
                <a:schemeClr val="tx1"/>
              </a:solidFill>
            </a:endParaRPr>
          </a:p>
        </p:txBody>
      </p:sp>
      <p:sp>
        <p:nvSpPr>
          <p:cNvPr id="80901" name="Rectangle 2"/>
          <p:cNvSpPr>
            <a:spLocks noGrp="1" noChangeArrowheads="1"/>
          </p:cNvSpPr>
          <p:nvPr>
            <p:ph type="title"/>
          </p:nvPr>
        </p:nvSpPr>
        <p:spPr/>
        <p:txBody>
          <a:bodyPr/>
          <a:lstStyle/>
          <a:p>
            <a:r>
              <a:rPr lang="en-US"/>
              <a:t>Level 1 Thinking</a:t>
            </a:r>
          </a:p>
        </p:txBody>
      </p:sp>
      <p:sp>
        <p:nvSpPr>
          <p:cNvPr id="80902" name="Rectangle 3"/>
          <p:cNvSpPr>
            <a:spLocks noGrp="1" noChangeArrowheads="1"/>
          </p:cNvSpPr>
          <p:nvPr>
            <p:ph type="body" idx="1"/>
          </p:nvPr>
        </p:nvSpPr>
        <p:spPr>
          <a:xfrm>
            <a:off x="140677" y="904352"/>
            <a:ext cx="8882743" cy="4612193"/>
          </a:xfrm>
        </p:spPr>
        <p:txBody>
          <a:bodyPr/>
          <a:lstStyle/>
          <a:p>
            <a:r>
              <a:rPr lang="en-US" sz="3200" b="0" dirty="0"/>
              <a:t>Purpose is to show </a:t>
            </a:r>
            <a:r>
              <a:rPr lang="en-US" sz="3200" b="0" dirty="0">
                <a:solidFill>
                  <a:srgbClr val="0000CC"/>
                </a:solidFill>
              </a:rPr>
              <a:t>correctness</a:t>
            </a:r>
          </a:p>
          <a:p>
            <a:r>
              <a:rPr lang="en-US" sz="3200" b="0" dirty="0"/>
              <a:t>Correctness is </a:t>
            </a:r>
            <a:r>
              <a:rPr lang="en-US" sz="3200" b="0" dirty="0">
                <a:solidFill>
                  <a:srgbClr val="0000CC"/>
                </a:solidFill>
              </a:rPr>
              <a:t>impossible </a:t>
            </a:r>
            <a:r>
              <a:rPr lang="en-US" sz="3200" b="0" dirty="0"/>
              <a:t>to achieve</a:t>
            </a:r>
          </a:p>
          <a:p>
            <a:r>
              <a:rPr lang="en-US" sz="3200" b="0" dirty="0"/>
              <a:t>What do we know if </a:t>
            </a:r>
            <a:r>
              <a:rPr lang="en-US" sz="3200" b="0" dirty="0">
                <a:solidFill>
                  <a:srgbClr val="0000CC"/>
                </a:solidFill>
              </a:rPr>
              <a:t>no failures</a:t>
            </a:r>
            <a:r>
              <a:rPr lang="en-US" sz="3200" b="0" dirty="0"/>
              <a:t>?</a:t>
            </a:r>
          </a:p>
          <a:p>
            <a:pPr lvl="1"/>
            <a:r>
              <a:rPr lang="en-US" sz="2400" b="0" dirty="0"/>
              <a:t>Good software or bad tests?</a:t>
            </a:r>
          </a:p>
          <a:p>
            <a:r>
              <a:rPr lang="en-US" sz="3200" b="0" dirty="0">
                <a:solidFill>
                  <a:srgbClr val="0000CC"/>
                </a:solidFill>
              </a:rPr>
              <a:t>Test engineers </a:t>
            </a:r>
            <a:r>
              <a:rPr lang="en-US" sz="3200" b="0" dirty="0"/>
              <a:t>have no:</a:t>
            </a:r>
          </a:p>
          <a:p>
            <a:pPr lvl="1"/>
            <a:r>
              <a:rPr lang="en-US" sz="2400" b="0" dirty="0"/>
              <a:t>Strict goal</a:t>
            </a:r>
          </a:p>
          <a:p>
            <a:pPr lvl="1"/>
            <a:r>
              <a:rPr lang="en-US" sz="2400" b="0" dirty="0"/>
              <a:t>Real stopping rule</a:t>
            </a:r>
          </a:p>
          <a:p>
            <a:pPr lvl="1"/>
            <a:r>
              <a:rPr lang="en-US" sz="2400" b="0" dirty="0"/>
              <a:t>Formal test technique</a:t>
            </a:r>
          </a:p>
          <a:p>
            <a:pPr lvl="1"/>
            <a:r>
              <a:rPr lang="en-US" sz="2400" b="0" dirty="0"/>
              <a:t>Test managers are </a:t>
            </a:r>
            <a:r>
              <a:rPr lang="en-US" sz="2400" b="0" dirty="0">
                <a:solidFill>
                  <a:srgbClr val="0000CC"/>
                </a:solidFill>
                <a:latin typeface="Comic Sans MS" pitchFamily="66" charset="0"/>
              </a:rPr>
              <a:t>powerless</a:t>
            </a:r>
          </a:p>
        </p:txBody>
      </p:sp>
      <p:sp>
        <p:nvSpPr>
          <p:cNvPr id="195588" name="Text Box 4"/>
          <p:cNvSpPr txBox="1">
            <a:spLocks noChangeArrowheads="1"/>
          </p:cNvSpPr>
          <p:nvPr/>
        </p:nvSpPr>
        <p:spPr bwMode="auto">
          <a:xfrm>
            <a:off x="634064" y="5629876"/>
            <a:ext cx="7895968" cy="523220"/>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itchFamily="34" charset="0"/>
                <a:cs typeface="Arial" pitchFamily="34" charset="0"/>
              </a:rPr>
              <a:t>This is what hardware engineers often expect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smtClean="0">
                <a:solidFill>
                  <a:schemeClr val="tx1"/>
                </a:solidFill>
              </a:rPr>
              <a:pPr/>
              <a:t>39</a:t>
            </a:fld>
            <a:endParaRPr lang="en-US" sz="900" b="0">
              <a:solidFill>
                <a:schemeClr val="tx1"/>
              </a:solidFill>
            </a:endParaRPr>
          </a:p>
        </p:txBody>
      </p:sp>
      <p:sp>
        <p:nvSpPr>
          <p:cNvPr id="81925" name="Rectangle 2"/>
          <p:cNvSpPr>
            <a:spLocks noGrp="1" noChangeArrowheads="1"/>
          </p:cNvSpPr>
          <p:nvPr>
            <p:ph type="title"/>
          </p:nvPr>
        </p:nvSpPr>
        <p:spPr/>
        <p:txBody>
          <a:bodyPr/>
          <a:lstStyle/>
          <a:p>
            <a:r>
              <a:rPr lang="en-US"/>
              <a:t>Level 2 Thinking</a:t>
            </a:r>
          </a:p>
        </p:txBody>
      </p:sp>
      <p:sp>
        <p:nvSpPr>
          <p:cNvPr id="81926" name="Rectangle 3"/>
          <p:cNvSpPr>
            <a:spLocks noGrp="1" noChangeArrowheads="1"/>
          </p:cNvSpPr>
          <p:nvPr>
            <p:ph type="body" idx="1"/>
          </p:nvPr>
        </p:nvSpPr>
        <p:spPr>
          <a:xfrm>
            <a:off x="138113" y="787400"/>
            <a:ext cx="8867775" cy="5589588"/>
          </a:xfrm>
        </p:spPr>
        <p:txBody>
          <a:bodyPr/>
          <a:lstStyle/>
          <a:p>
            <a:r>
              <a:rPr lang="en-US" sz="3200" b="0" dirty="0"/>
              <a:t>Purpose is to show </a:t>
            </a:r>
            <a:r>
              <a:rPr lang="en-US" sz="3200" b="0" dirty="0">
                <a:solidFill>
                  <a:srgbClr val="0000CC"/>
                </a:solidFill>
              </a:rPr>
              <a:t>failures</a:t>
            </a:r>
          </a:p>
          <a:p>
            <a:pPr lvl="1"/>
            <a:endParaRPr lang="en-US" sz="2400" b="0" dirty="0"/>
          </a:p>
          <a:p>
            <a:r>
              <a:rPr lang="en-US" sz="3200" b="0" dirty="0"/>
              <a:t>Looking for failures is a </a:t>
            </a:r>
            <a:r>
              <a:rPr lang="en-US" sz="3200" b="0" dirty="0">
                <a:solidFill>
                  <a:srgbClr val="FF0000"/>
                </a:solidFill>
              </a:rPr>
              <a:t>negative</a:t>
            </a:r>
            <a:r>
              <a:rPr lang="en-US" sz="3200" b="0" dirty="0">
                <a:solidFill>
                  <a:srgbClr val="0000CC"/>
                </a:solidFill>
              </a:rPr>
              <a:t> </a:t>
            </a:r>
            <a:r>
              <a:rPr lang="en-US" sz="3200" b="0" dirty="0"/>
              <a:t>activity</a:t>
            </a:r>
          </a:p>
          <a:p>
            <a:pPr lvl="1"/>
            <a:endParaRPr lang="en-US" sz="2400" b="0" dirty="0"/>
          </a:p>
          <a:p>
            <a:r>
              <a:rPr lang="en-US" sz="3200" b="0" dirty="0"/>
              <a:t>Puts testers and developers into an </a:t>
            </a:r>
            <a:r>
              <a:rPr lang="en-US" sz="3200" b="0" dirty="0">
                <a:solidFill>
                  <a:srgbClr val="FF0000"/>
                </a:solidFill>
              </a:rPr>
              <a:t>adversarial</a:t>
            </a:r>
            <a:r>
              <a:rPr lang="en-US" sz="3200" b="0" dirty="0">
                <a:solidFill>
                  <a:srgbClr val="0000CC"/>
                </a:solidFill>
              </a:rPr>
              <a:t> </a:t>
            </a:r>
            <a:r>
              <a:rPr lang="en-US" sz="3200" b="0" dirty="0"/>
              <a:t>relationship</a:t>
            </a:r>
          </a:p>
          <a:p>
            <a:pPr lvl="1"/>
            <a:endParaRPr lang="en-US" sz="2400" b="0" dirty="0"/>
          </a:p>
          <a:p>
            <a:r>
              <a:rPr lang="en-US" sz="3200" b="0" dirty="0"/>
              <a:t>What if there are </a:t>
            </a:r>
            <a:r>
              <a:rPr lang="en-US" sz="3200" b="0" dirty="0">
                <a:solidFill>
                  <a:srgbClr val="0000CC"/>
                </a:solidFill>
              </a:rPr>
              <a:t>no failures</a:t>
            </a:r>
            <a:r>
              <a:rPr lang="en-US" sz="3200" b="0" dirty="0"/>
              <a:t>?</a:t>
            </a:r>
          </a:p>
        </p:txBody>
      </p:sp>
      <p:sp>
        <p:nvSpPr>
          <p:cNvPr id="196612" name="Text Box 4"/>
          <p:cNvSpPr txBox="1">
            <a:spLocks noChangeArrowheads="1"/>
          </p:cNvSpPr>
          <p:nvPr/>
        </p:nvSpPr>
        <p:spPr bwMode="auto">
          <a:xfrm>
            <a:off x="989055" y="4953000"/>
            <a:ext cx="7165889" cy="1169551"/>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anose="020B0502020104020203" pitchFamily="34" charset="0"/>
                <a:cs typeface="Arial" pitchFamily="34" charset="0"/>
              </a:rPr>
              <a:t>This describes most software companies.</a:t>
            </a:r>
          </a:p>
          <a:p>
            <a:pPr algn="ctr">
              <a:spcBef>
                <a:spcPct val="50000"/>
              </a:spcBef>
              <a:defRPr/>
            </a:pPr>
            <a:r>
              <a:rPr lang="en-US" sz="2800" dirty="0">
                <a:solidFill>
                  <a:srgbClr val="0000CC"/>
                </a:solidFill>
                <a:latin typeface="Gill Sans MT" panose="020B0502020104020203" pitchFamily="34" charset="0"/>
                <a:cs typeface="Arial" pitchFamily="34" charset="0"/>
              </a:rPr>
              <a:t>How can we move to a </a:t>
            </a:r>
            <a:r>
              <a:rPr lang="en-US" sz="2800" i="1" u="sng" dirty="0">
                <a:solidFill>
                  <a:srgbClr val="0000CC"/>
                </a:solidFill>
                <a:latin typeface="Gill Sans MT" panose="020B0502020104020203" pitchFamily="34" charset="0"/>
                <a:cs typeface="Arial" pitchFamily="34" charset="0"/>
              </a:rPr>
              <a:t>team approach</a:t>
            </a:r>
            <a:r>
              <a:rPr lang="en-US" sz="2800" dirty="0">
                <a:solidFill>
                  <a:srgbClr val="0000CC"/>
                </a:solidFill>
                <a:latin typeface="Gill Sans MT" panose="020B0502020104020203" pitchFamily="34" charset="0"/>
                <a:cs typeface="Arial" pitchFamily="34"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4</a:t>
            </a:fld>
            <a:endParaRPr lang="en-US" dirty="0"/>
          </a:p>
        </p:txBody>
      </p:sp>
      <p:sp>
        <p:nvSpPr>
          <p:cNvPr id="8" name="Title 1"/>
          <p:cNvSpPr>
            <a:spLocks noGrp="1"/>
          </p:cNvSpPr>
          <p:nvPr>
            <p:ph type="title"/>
          </p:nvPr>
        </p:nvSpPr>
        <p:spPr>
          <a:xfrm>
            <a:off x="47625" y="96838"/>
            <a:ext cx="9048750" cy="869517"/>
          </a:xfrm>
        </p:spPr>
        <p:txBody>
          <a:bodyPr/>
          <a:lstStyle/>
          <a:p>
            <a:r>
              <a:rPr lang="en-US" dirty="0"/>
              <a:t>Text Book</a:t>
            </a:r>
          </a:p>
        </p:txBody>
      </p:sp>
      <p:sp>
        <p:nvSpPr>
          <p:cNvPr id="9" name="Content Placeholder 2"/>
          <p:cNvSpPr>
            <a:spLocks noGrp="1"/>
          </p:cNvSpPr>
          <p:nvPr>
            <p:ph idx="1"/>
          </p:nvPr>
        </p:nvSpPr>
        <p:spPr>
          <a:xfrm>
            <a:off x="399302" y="1229372"/>
            <a:ext cx="8839200" cy="4343400"/>
          </a:xfrm>
        </p:spPr>
        <p:txBody>
          <a:bodyPr/>
          <a:lstStyle/>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Introduction to Software Testing (2</a:t>
            </a:r>
            <a:r>
              <a:rPr lang="en-US" baseline="30000" dirty="0"/>
              <a:t>nd</a:t>
            </a:r>
            <a:r>
              <a:rPr lang="en-US" dirty="0"/>
              <a:t> Edition)</a:t>
            </a:r>
          </a:p>
          <a:p>
            <a:pPr marL="914400" lvl="1" indent="-514350"/>
            <a:r>
              <a:rPr lang="en-US" dirty="0"/>
              <a:t>By Paul Ammann and Jeff Offutt </a:t>
            </a:r>
          </a:p>
          <a:p>
            <a:pPr marL="914400" lvl="1" indent="-514350"/>
            <a:endParaRPr lang="en-US" dirty="0"/>
          </a:p>
          <a:p>
            <a:pPr marL="514350" indent="-514350">
              <a:buFont typeface="+mj-lt"/>
              <a:buAutoNum type="arabicPeriod"/>
            </a:pPr>
            <a:r>
              <a:rPr lang="en-US" dirty="0"/>
              <a:t>Software Testing, A Craftsman’s Approach, 3rd Edition</a:t>
            </a:r>
          </a:p>
          <a:p>
            <a:pPr marL="914400" lvl="1" indent="-514350"/>
            <a:r>
              <a:rPr lang="en-US" dirty="0"/>
              <a:t>By Paul C. Jorgensen</a:t>
            </a:r>
          </a:p>
        </p:txBody>
      </p:sp>
    </p:spTree>
    <p:extLst>
      <p:ext uri="{BB962C8B-B14F-4D97-AF65-F5344CB8AC3E}">
        <p14:creationId xmlns:p14="http://schemas.microsoft.com/office/powerpoint/2010/main" val="4623748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smtClean="0">
                <a:solidFill>
                  <a:schemeClr val="tx1"/>
                </a:solidFill>
              </a:rPr>
              <a:pPr/>
              <a:t>40</a:t>
            </a:fld>
            <a:endParaRPr lang="en-US" sz="900" b="0">
              <a:solidFill>
                <a:schemeClr val="tx1"/>
              </a:solidFill>
            </a:endParaRPr>
          </a:p>
        </p:txBody>
      </p:sp>
      <p:sp>
        <p:nvSpPr>
          <p:cNvPr id="82949" name="Rectangle 2"/>
          <p:cNvSpPr>
            <a:spLocks noGrp="1" noChangeArrowheads="1"/>
          </p:cNvSpPr>
          <p:nvPr>
            <p:ph type="title"/>
          </p:nvPr>
        </p:nvSpPr>
        <p:spPr/>
        <p:txBody>
          <a:bodyPr/>
          <a:lstStyle/>
          <a:p>
            <a:r>
              <a:rPr lang="en-US"/>
              <a:t>Level 3 Thinking</a:t>
            </a:r>
          </a:p>
        </p:txBody>
      </p:sp>
      <p:sp>
        <p:nvSpPr>
          <p:cNvPr id="82950" name="Rectangle 3"/>
          <p:cNvSpPr>
            <a:spLocks noGrp="1" noChangeArrowheads="1"/>
          </p:cNvSpPr>
          <p:nvPr>
            <p:ph type="body" idx="1"/>
          </p:nvPr>
        </p:nvSpPr>
        <p:spPr>
          <a:xfrm>
            <a:off x="138113" y="815975"/>
            <a:ext cx="8867775" cy="5561013"/>
          </a:xfrm>
        </p:spPr>
        <p:txBody>
          <a:bodyPr/>
          <a:lstStyle/>
          <a:p>
            <a:r>
              <a:rPr lang="en-US" sz="3200" b="0" dirty="0"/>
              <a:t>Testing can only show the </a:t>
            </a:r>
            <a:r>
              <a:rPr lang="en-US" sz="3200" b="0" dirty="0">
                <a:solidFill>
                  <a:srgbClr val="0000CC"/>
                </a:solidFill>
              </a:rPr>
              <a:t>presence of failures</a:t>
            </a:r>
          </a:p>
          <a:p>
            <a:pPr lvl="1"/>
            <a:endParaRPr lang="en-US" sz="2400" b="0" dirty="0"/>
          </a:p>
          <a:p>
            <a:r>
              <a:rPr lang="en-US" sz="3200" b="0" dirty="0"/>
              <a:t>Whenever we use software, we incur some </a:t>
            </a:r>
            <a:r>
              <a:rPr lang="en-US" sz="3200" b="0" dirty="0">
                <a:solidFill>
                  <a:srgbClr val="0000CC"/>
                </a:solidFill>
              </a:rPr>
              <a:t>risk</a:t>
            </a:r>
          </a:p>
          <a:p>
            <a:pPr lvl="1"/>
            <a:endParaRPr lang="en-US" sz="2400" b="0" dirty="0"/>
          </a:p>
          <a:p>
            <a:r>
              <a:rPr lang="en-US" sz="3200" b="0" dirty="0"/>
              <a:t>Risk may be </a:t>
            </a:r>
            <a:r>
              <a:rPr lang="en-US" sz="3200" b="0" dirty="0">
                <a:solidFill>
                  <a:srgbClr val="0000CC"/>
                </a:solidFill>
              </a:rPr>
              <a:t>small </a:t>
            </a:r>
            <a:r>
              <a:rPr lang="en-US" sz="3200" b="0" dirty="0"/>
              <a:t>and consequences </a:t>
            </a:r>
            <a:r>
              <a:rPr lang="en-US" sz="3200" b="0" dirty="0">
                <a:solidFill>
                  <a:srgbClr val="0000CC"/>
                </a:solidFill>
              </a:rPr>
              <a:t>unimportant</a:t>
            </a:r>
          </a:p>
          <a:p>
            <a:pPr lvl="1"/>
            <a:endParaRPr lang="en-US" sz="2400" b="0" dirty="0"/>
          </a:p>
          <a:p>
            <a:r>
              <a:rPr lang="en-US" sz="3200" b="0" dirty="0"/>
              <a:t>Risk may be </a:t>
            </a:r>
            <a:r>
              <a:rPr lang="en-US" sz="3200" b="0" dirty="0">
                <a:solidFill>
                  <a:srgbClr val="FF0000"/>
                </a:solidFill>
              </a:rPr>
              <a:t>great</a:t>
            </a:r>
            <a:r>
              <a:rPr lang="en-US" sz="3200" b="0" dirty="0">
                <a:solidFill>
                  <a:srgbClr val="0000CC"/>
                </a:solidFill>
              </a:rPr>
              <a:t> </a:t>
            </a:r>
            <a:r>
              <a:rPr lang="en-US" sz="3200" b="0" dirty="0"/>
              <a:t>and consequences </a:t>
            </a:r>
            <a:r>
              <a:rPr lang="en-US" sz="3200" b="0" dirty="0">
                <a:solidFill>
                  <a:srgbClr val="FF0000"/>
                </a:solidFill>
              </a:rPr>
              <a:t>catastrophic</a:t>
            </a:r>
          </a:p>
          <a:p>
            <a:pPr lvl="1"/>
            <a:endParaRPr lang="en-US" sz="2400" b="0" dirty="0"/>
          </a:p>
          <a:p>
            <a:r>
              <a:rPr lang="en-US" sz="3200" b="0" dirty="0">
                <a:solidFill>
                  <a:srgbClr val="0000CC"/>
                </a:solidFill>
              </a:rPr>
              <a:t>Testers</a:t>
            </a:r>
            <a:r>
              <a:rPr lang="en-US" sz="3200" b="0" dirty="0"/>
              <a:t> and </a:t>
            </a:r>
            <a:r>
              <a:rPr lang="en-US" sz="3200" b="0" dirty="0">
                <a:solidFill>
                  <a:srgbClr val="0000CC"/>
                </a:solidFill>
              </a:rPr>
              <a:t>developers</a:t>
            </a:r>
            <a:r>
              <a:rPr lang="en-US" sz="3200" b="0" dirty="0"/>
              <a:t> cooperate to </a:t>
            </a:r>
            <a:r>
              <a:rPr lang="en-US" sz="3200" b="0" dirty="0">
                <a:solidFill>
                  <a:srgbClr val="0000CC"/>
                </a:solidFill>
              </a:rPr>
              <a:t>reduce </a:t>
            </a:r>
            <a:r>
              <a:rPr lang="en-US" sz="3200" b="0" dirty="0">
                <a:solidFill>
                  <a:srgbClr val="FF0000"/>
                </a:solidFill>
              </a:rPr>
              <a:t>risk</a:t>
            </a:r>
          </a:p>
        </p:txBody>
      </p:sp>
      <p:sp>
        <p:nvSpPr>
          <p:cNvPr id="197636" name="Text Box 4"/>
          <p:cNvSpPr txBox="1">
            <a:spLocks noChangeArrowheads="1"/>
          </p:cNvSpPr>
          <p:nvPr/>
        </p:nvSpPr>
        <p:spPr bwMode="auto">
          <a:xfrm>
            <a:off x="115329" y="5573462"/>
            <a:ext cx="8913341" cy="523220"/>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itchFamily="34" charset="0"/>
                <a:cs typeface="Arial" pitchFamily="34" charset="0"/>
              </a:rPr>
              <a:t>It describes a few “enlightened” software companies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smtClean="0">
                <a:solidFill>
                  <a:schemeClr val="tx1"/>
                </a:solidFill>
              </a:rPr>
              <a:pPr/>
              <a:t>41</a:t>
            </a:fld>
            <a:endParaRPr lang="en-US" sz="900" b="0">
              <a:solidFill>
                <a:schemeClr val="tx1"/>
              </a:solidFill>
            </a:endParaRPr>
          </a:p>
        </p:txBody>
      </p:sp>
      <p:sp>
        <p:nvSpPr>
          <p:cNvPr id="83973" name="Rectangle 2"/>
          <p:cNvSpPr>
            <a:spLocks noGrp="1" noChangeArrowheads="1"/>
          </p:cNvSpPr>
          <p:nvPr>
            <p:ph type="title"/>
          </p:nvPr>
        </p:nvSpPr>
        <p:spPr/>
        <p:txBody>
          <a:bodyPr/>
          <a:lstStyle/>
          <a:p>
            <a:r>
              <a:rPr lang="en-US"/>
              <a:t>Level 4 Thinking</a:t>
            </a:r>
          </a:p>
        </p:txBody>
      </p:sp>
      <p:sp>
        <p:nvSpPr>
          <p:cNvPr id="83974" name="Rectangle 3"/>
          <p:cNvSpPr>
            <a:spLocks noGrp="1" noChangeArrowheads="1"/>
          </p:cNvSpPr>
          <p:nvPr>
            <p:ph type="body" idx="1"/>
          </p:nvPr>
        </p:nvSpPr>
        <p:spPr>
          <a:xfrm>
            <a:off x="76200" y="898525"/>
            <a:ext cx="8991600" cy="5135563"/>
          </a:xfrm>
        </p:spPr>
        <p:txBody>
          <a:bodyPr/>
          <a:lstStyle/>
          <a:p>
            <a:pPr algn="ctr">
              <a:buFont typeface="Monotype Sorts" charset="2"/>
              <a:buNone/>
            </a:pPr>
            <a:r>
              <a:rPr lang="en-US" sz="3600" b="0" dirty="0">
                <a:solidFill>
                  <a:schemeClr val="tx2"/>
                </a:solidFill>
              </a:rPr>
              <a:t>A mental discipline that increases quality</a:t>
            </a:r>
          </a:p>
          <a:p>
            <a:endParaRPr lang="en-US" sz="2800" b="0" dirty="0"/>
          </a:p>
          <a:p>
            <a:r>
              <a:rPr lang="en-US" sz="2800" b="0" dirty="0"/>
              <a:t>Testing is only </a:t>
            </a:r>
            <a:r>
              <a:rPr lang="en-US" sz="2800" b="0" dirty="0">
                <a:solidFill>
                  <a:srgbClr val="0000CC"/>
                </a:solidFill>
              </a:rPr>
              <a:t>one way</a:t>
            </a:r>
            <a:r>
              <a:rPr lang="en-US" sz="2800" b="0" dirty="0"/>
              <a:t> to increase quality</a:t>
            </a:r>
          </a:p>
          <a:p>
            <a:pPr lvl="1"/>
            <a:endParaRPr lang="en-US" b="0" dirty="0"/>
          </a:p>
          <a:p>
            <a:r>
              <a:rPr lang="en-US" sz="2800" b="0" dirty="0"/>
              <a:t>Test engineers can become </a:t>
            </a:r>
            <a:r>
              <a:rPr lang="en-US" sz="2800" b="0" dirty="0">
                <a:solidFill>
                  <a:srgbClr val="0000CC"/>
                </a:solidFill>
              </a:rPr>
              <a:t>technical leaders </a:t>
            </a:r>
            <a:r>
              <a:rPr lang="en-US" sz="2800" b="0" dirty="0"/>
              <a:t>of the project</a:t>
            </a:r>
          </a:p>
          <a:p>
            <a:pPr lvl="1"/>
            <a:endParaRPr lang="en-US" b="0" dirty="0"/>
          </a:p>
          <a:p>
            <a:r>
              <a:rPr lang="en-US" sz="2800" b="0" dirty="0"/>
              <a:t>Primary responsibility is to </a:t>
            </a:r>
            <a:r>
              <a:rPr lang="en-US" sz="2800" b="0" dirty="0">
                <a:solidFill>
                  <a:srgbClr val="0000CC"/>
                </a:solidFill>
              </a:rPr>
              <a:t>measure and improve </a:t>
            </a:r>
            <a:r>
              <a:rPr lang="en-US" sz="2800" b="0" dirty="0"/>
              <a:t>software quality</a:t>
            </a:r>
          </a:p>
          <a:p>
            <a:pPr lvl="1"/>
            <a:endParaRPr lang="en-US" b="0" dirty="0"/>
          </a:p>
          <a:p>
            <a:r>
              <a:rPr lang="en-US" sz="2800" b="0" dirty="0"/>
              <a:t>Their expertise should </a:t>
            </a:r>
            <a:r>
              <a:rPr lang="en-US" sz="2800" b="0" dirty="0">
                <a:solidFill>
                  <a:srgbClr val="0000CC"/>
                </a:solidFill>
              </a:rPr>
              <a:t>help the developers</a:t>
            </a:r>
          </a:p>
        </p:txBody>
      </p:sp>
      <p:sp>
        <p:nvSpPr>
          <p:cNvPr id="198660" name="Text Box 4"/>
          <p:cNvSpPr txBox="1">
            <a:spLocks noChangeArrowheads="1"/>
          </p:cNvSpPr>
          <p:nvPr/>
        </p:nvSpPr>
        <p:spPr bwMode="auto">
          <a:xfrm>
            <a:off x="685800" y="5839908"/>
            <a:ext cx="7772400" cy="531813"/>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lgn="ctr">
              <a:spcBef>
                <a:spcPct val="50000"/>
              </a:spcBef>
              <a:defRPr/>
            </a:pPr>
            <a:r>
              <a:rPr lang="en-US" sz="2800" b="0" dirty="0">
                <a:solidFill>
                  <a:srgbClr val="0000CC"/>
                </a:solidFill>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You?</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sp>
        <p:nvSpPr>
          <p:cNvPr id="7" name="Rectangle 8"/>
          <p:cNvSpPr>
            <a:spLocks noChangeArrowheads="1"/>
          </p:cNvSpPr>
          <p:nvPr/>
        </p:nvSpPr>
        <p:spPr bwMode="auto">
          <a:xfrm>
            <a:off x="929390" y="929691"/>
            <a:ext cx="7247744" cy="1127481"/>
          </a:xfrm>
          <a:prstGeom prst="rect">
            <a:avLst/>
          </a:prstGeom>
          <a:solidFill>
            <a:schemeClr val="bg2">
              <a:lumMod val="20000"/>
              <a:lumOff val="80000"/>
            </a:schemeClr>
          </a:solidFill>
          <a:ln w="9525">
            <a:solidFill>
              <a:srgbClr val="FF0000"/>
            </a:solidFill>
            <a:miter lim="800000"/>
            <a:headEnd/>
            <a:tailEnd/>
          </a:ln>
          <a:effectLst/>
        </p:spPr>
        <p:txBody>
          <a:bodyPr anchor="ct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Are you at level 0, 1, or 2 ?</a:t>
            </a:r>
            <a:endParaRPr lang="en-US" dirty="0">
              <a:solidFill>
                <a:srgbClr val="0000CC"/>
              </a:solidFill>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944226" y="2473913"/>
            <a:ext cx="7247744" cy="1612570"/>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Or 3?</a:t>
            </a:r>
          </a:p>
        </p:txBody>
      </p:sp>
      <p:sp>
        <p:nvSpPr>
          <p:cNvPr id="10" name="Rectangle 8"/>
          <p:cNvSpPr>
            <a:spLocks noChangeArrowheads="1"/>
          </p:cNvSpPr>
          <p:nvPr/>
        </p:nvSpPr>
        <p:spPr bwMode="auto">
          <a:xfrm>
            <a:off x="767249" y="4584590"/>
            <a:ext cx="7602043" cy="1612570"/>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We hope to teach you to become “change agents” in your workplace …</a:t>
            </a:r>
          </a:p>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Goals : Why Each Test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
        <p:nvSpPr>
          <p:cNvPr id="7" name="Rectangle 3"/>
          <p:cNvSpPr txBox="1">
            <a:spLocks noChangeArrowheads="1"/>
          </p:cNvSpPr>
          <p:nvPr/>
        </p:nvSpPr>
        <p:spPr bwMode="auto">
          <a:xfrm>
            <a:off x="196850"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a:solidFill>
                  <a:srgbClr val="0000CC"/>
                </a:solidFill>
                <a:latin typeface="Gill Sans MT" pitchFamily="34" charset="0"/>
              </a:rPr>
              <a:t>Written test objectives </a:t>
            </a:r>
            <a:r>
              <a:rPr lang="en-US" sz="3200" dirty="0">
                <a:latin typeface="Gill Sans MT" pitchFamily="34" charset="0"/>
              </a:rPr>
              <a:t>and </a:t>
            </a:r>
            <a:r>
              <a:rPr lang="en-US" sz="3200" dirty="0">
                <a:solidFill>
                  <a:srgbClr val="0000CC"/>
                </a:solidFill>
                <a:latin typeface="Gill Sans MT" pitchFamily="34" charset="0"/>
              </a:rPr>
              <a:t>requirements</a:t>
            </a:r>
            <a:r>
              <a:rPr lang="en-US" sz="3200" dirty="0">
                <a:latin typeface="Gill Sans MT" pitchFamily="34" charset="0"/>
              </a:rPr>
              <a:t> must be documented</a:t>
            </a:r>
            <a:endParaRPr lang="en-US" sz="2800" dirty="0">
              <a:latin typeface="Gill Sans MT" pitchFamily="34" charset="0"/>
            </a:endParaRPr>
          </a:p>
          <a:p>
            <a:r>
              <a:rPr lang="en-US" sz="3200" dirty="0">
                <a:latin typeface="Gill Sans MT" pitchFamily="34" charset="0"/>
              </a:rPr>
              <a:t>What are your planned </a:t>
            </a:r>
            <a:r>
              <a:rPr lang="en-US" sz="3200" dirty="0">
                <a:solidFill>
                  <a:schemeClr val="tx2"/>
                </a:solidFill>
                <a:latin typeface="Gill Sans MT" pitchFamily="34" charset="0"/>
              </a:rPr>
              <a:t>coverage</a:t>
            </a:r>
            <a:r>
              <a:rPr lang="en-US" sz="3200" dirty="0">
                <a:latin typeface="Gill Sans MT" pitchFamily="34" charset="0"/>
              </a:rPr>
              <a:t> levels?</a:t>
            </a:r>
          </a:p>
          <a:p>
            <a:r>
              <a:rPr lang="en-US" sz="3200" dirty="0">
                <a:latin typeface="Gill Sans MT" pitchFamily="34" charset="0"/>
              </a:rPr>
              <a:t>How much testing is </a:t>
            </a:r>
            <a:r>
              <a:rPr lang="en-US" sz="3200" dirty="0">
                <a:solidFill>
                  <a:srgbClr val="0000CC"/>
                </a:solidFill>
                <a:latin typeface="Gill Sans MT" pitchFamily="34" charset="0"/>
              </a:rPr>
              <a:t>enough</a:t>
            </a:r>
            <a:r>
              <a:rPr lang="en-US" sz="3200" dirty="0">
                <a:latin typeface="Gill Sans MT" pitchFamily="34" charset="0"/>
              </a:rPr>
              <a:t>?</a:t>
            </a:r>
          </a:p>
          <a:p>
            <a:r>
              <a:rPr lang="en-US" sz="3200" dirty="0">
                <a:latin typeface="Gill Sans MT" pitchFamily="34" charset="0"/>
              </a:rPr>
              <a:t>Common objective – </a:t>
            </a:r>
            <a:r>
              <a:rPr lang="en-US" sz="3200" dirty="0">
                <a:solidFill>
                  <a:srgbClr val="0000CC"/>
                </a:solidFill>
                <a:latin typeface="Gill Sans MT" pitchFamily="34" charset="0"/>
              </a:rPr>
              <a:t>spend the budget </a:t>
            </a:r>
            <a:r>
              <a:rPr lang="en-US" sz="4000" dirty="0">
                <a:latin typeface="Gill Sans MT" pitchFamily="34" charset="0"/>
              </a:rPr>
              <a:t>…</a:t>
            </a:r>
            <a:r>
              <a:rPr lang="en-US" sz="3200" dirty="0">
                <a:latin typeface="Gill Sans MT" pitchFamily="34" charset="0"/>
              </a:rPr>
              <a:t> </a:t>
            </a:r>
            <a:r>
              <a:rPr lang="en-US" sz="3200" dirty="0">
                <a:solidFill>
                  <a:schemeClr val="tx2"/>
                </a:solidFill>
                <a:latin typeface="Gill Sans MT" pitchFamily="34" charset="0"/>
              </a:rPr>
              <a:t>test until the ship-date</a:t>
            </a:r>
            <a:r>
              <a:rPr lang="en-US" sz="3200" dirty="0">
                <a:latin typeface="Gill Sans MT" pitchFamily="34" charset="0"/>
              </a:rPr>
              <a:t> …</a:t>
            </a:r>
          </a:p>
          <a:p>
            <a:pPr lvl="1"/>
            <a:r>
              <a:rPr lang="en-US" sz="2800" dirty="0">
                <a:latin typeface="Gill Sans MT" pitchFamily="34" charset="0"/>
              </a:rPr>
              <a:t>Sometimes called the “</a:t>
            </a:r>
            <a:r>
              <a:rPr lang="en-US" sz="2800" dirty="0">
                <a:solidFill>
                  <a:schemeClr val="tx2"/>
                </a:solidFill>
                <a:latin typeface="Comic Sans MS" pitchFamily="66" charset="0"/>
              </a:rPr>
              <a:t>date criterion</a:t>
            </a:r>
            <a:r>
              <a:rPr lang="en-US" sz="2800" dirty="0">
                <a:latin typeface="Gill Sans MT" pitchFamily="34" charset="0"/>
              </a:rPr>
              <a:t>”</a:t>
            </a:r>
          </a:p>
        </p:txBody>
      </p:sp>
      <p:sp>
        <p:nvSpPr>
          <p:cNvPr id="8" name="Text Box 4"/>
          <p:cNvSpPr txBox="1">
            <a:spLocks noChangeArrowheads="1"/>
          </p:cNvSpPr>
          <p:nvPr/>
        </p:nvSpPr>
        <p:spPr bwMode="auto">
          <a:xfrm>
            <a:off x="979488" y="1057275"/>
            <a:ext cx="7183437" cy="958850"/>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spcBef>
                <a:spcPct val="50000"/>
              </a:spcBef>
              <a:defRPr/>
            </a:pPr>
            <a:r>
              <a:rPr lang="en-US" sz="2800" dirty="0">
                <a:solidFill>
                  <a:srgbClr val="0000CC"/>
                </a:solidFill>
                <a:latin typeface="Comic Sans MS" pitchFamily="66" charset="0"/>
                <a:cs typeface="Arial" pitchFamily="34" charset="0"/>
              </a:rPr>
              <a:t>If you don’t know </a:t>
            </a:r>
            <a:r>
              <a:rPr lang="en-US" sz="2800" u="sng" dirty="0">
                <a:solidFill>
                  <a:srgbClr val="0000CC"/>
                </a:solidFill>
                <a:latin typeface="Comic Sans MS" pitchFamily="66" charset="0"/>
                <a:cs typeface="Arial" pitchFamily="34" charset="0"/>
              </a:rPr>
              <a:t>why</a:t>
            </a:r>
            <a:r>
              <a:rPr lang="en-US" sz="2800" dirty="0">
                <a:solidFill>
                  <a:srgbClr val="0000CC"/>
                </a:solidFill>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smtClean="0">
                <a:solidFill>
                  <a:schemeClr val="tx1"/>
                </a:solidFill>
              </a:rPr>
              <a:pPr/>
              <a:t>44</a:t>
            </a:fld>
            <a:endParaRPr lang="en-US" sz="900" b="0">
              <a:solidFill>
                <a:schemeClr val="tx1"/>
              </a:solidFill>
            </a:endParaRPr>
          </a:p>
        </p:txBody>
      </p:sp>
      <p:sp>
        <p:nvSpPr>
          <p:cNvPr id="17414" name="Rectangle 2"/>
          <p:cNvSpPr>
            <a:spLocks noGrp="1" noChangeArrowheads="1"/>
          </p:cNvSpPr>
          <p:nvPr>
            <p:ph type="title"/>
          </p:nvPr>
        </p:nvSpPr>
        <p:spPr/>
        <p:txBody>
          <a:bodyPr/>
          <a:lstStyle/>
          <a:p>
            <a:r>
              <a:rPr lang="en-US"/>
              <a:t>Here! Test This!</a:t>
            </a:r>
          </a:p>
        </p:txBody>
      </p:sp>
      <p:grpSp>
        <p:nvGrpSpPr>
          <p:cNvPr id="2" name="Group 3"/>
          <p:cNvGrpSpPr>
            <a:grpSpLocks/>
          </p:cNvGrpSpPr>
          <p:nvPr/>
        </p:nvGrpSpPr>
        <p:grpSpPr bwMode="auto">
          <a:xfrm>
            <a:off x="2654300" y="1973263"/>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CC"/>
                  </a:solidFill>
                </a:rPr>
                <a:t>MicroSteff</a:t>
              </a:r>
              <a:r>
                <a:rPr lang="en-US" dirty="0">
                  <a:solidFill>
                    <a:srgbClr val="0000CC"/>
                  </a:solidFill>
                </a:rPr>
                <a:t> – big</a:t>
              </a:r>
            </a:p>
            <a:p>
              <a:r>
                <a:rPr lang="en-US" dirty="0">
                  <a:solidFill>
                    <a:srgbClr val="0000CC"/>
                  </a:solidFill>
                </a:rPr>
                <a:t>software system</a:t>
              </a:r>
            </a:p>
            <a:p>
              <a:r>
                <a:rPr lang="en-US" dirty="0">
                  <a:solidFill>
                    <a:srgbClr val="0000CC"/>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solidFill>
                    <a:srgbClr val="0000CC"/>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3157538" y="1828800"/>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a:solidFill>
                    <a:srgbClr val="000000"/>
                  </a:solidFill>
                  <a:latin typeface="Comic Sans MS" pitchFamily="66" charset="0"/>
                  <a:cs typeface="Arial" pitchFamily="34" charset="0"/>
                </a:rPr>
                <a:t>Jan/2011</a:t>
              </a:r>
            </a:p>
          </p:txBody>
        </p:sp>
      </p:grpSp>
      <p:sp>
        <p:nvSpPr>
          <p:cNvPr id="17418" name="Text Box 26"/>
          <p:cNvSpPr txBox="1">
            <a:spLocks noChangeArrowheads="1"/>
          </p:cNvSpPr>
          <p:nvPr/>
        </p:nvSpPr>
        <p:spPr bwMode="auto">
          <a:xfrm>
            <a:off x="457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418"/>
                                        </p:tgtEl>
                                        <p:attrNameLst>
                                          <p:attrName>style.visibility</p:attrName>
                                        </p:attrNameLst>
                                      </p:cBhvr>
                                      <p:to>
                                        <p:strVal val="hidden"/>
                                      </p:to>
                                    </p:set>
                                  </p:childTnLst>
                                </p:cTn>
                              </p:par>
                            </p:childTnLst>
                          </p:cTn>
                        </p:par>
                        <p:par>
                          <p:cTn id="19" fill="hold">
                            <p:stCondLst>
                              <p:cond delay="0"/>
                            </p:stCondLst>
                            <p:childTnLst>
                              <p:par>
                                <p:cTn id="20" presetID="9"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nodeType="clickEffect">
                                  <p:stCondLst>
                                    <p:cond delay="0"/>
                                  </p:stCondLst>
                                  <p:childTnLst>
                                    <p:anim calcmode="lin" valueType="num">
                                      <p:cBhvr>
                                        <p:cTn id="26" dur="500"/>
                                        <p:tgtEl>
                                          <p:spTgt spid="2"/>
                                        </p:tgtEl>
                                        <p:attrNameLst>
                                          <p:attrName>ppt_w</p:attrName>
                                        </p:attrNameLst>
                                      </p:cBhvr>
                                      <p:tavLst>
                                        <p:tav tm="0">
                                          <p:val>
                                            <p:strVal val="ppt_w"/>
                                          </p:val>
                                        </p:tav>
                                        <p:tav tm="100000">
                                          <p:val>
                                            <p:fltVal val="0"/>
                                          </p:val>
                                        </p:tav>
                                      </p:tavLst>
                                    </p:anim>
                                    <p:anim calcmode="lin" valueType="num">
                                      <p:cBhvr>
                                        <p:cTn id="27" dur="500"/>
                                        <p:tgtEl>
                                          <p:spTgt spid="2"/>
                                        </p:tgtEl>
                                        <p:attrNameLst>
                                          <p:attrName>ppt_h</p:attrName>
                                        </p:attrNameLst>
                                      </p:cBhvr>
                                      <p:tavLst>
                                        <p:tav tm="0">
                                          <p:val>
                                            <p:strVal val="ppt_h"/>
                                          </p:val>
                                        </p:tav>
                                        <p:tav tm="100000">
                                          <p:val>
                                            <p:fltVal val="0"/>
                                          </p:val>
                                        </p:tav>
                                      </p:tavLst>
                                    </p:anim>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smtClean="0">
                <a:solidFill>
                  <a:schemeClr val="tx1"/>
                </a:solidFill>
              </a:rPr>
              <a:pPr/>
              <a:t>45</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Why Each Test ?</a:t>
            </a:r>
          </a:p>
        </p:txBody>
      </p:sp>
      <p:sp>
        <p:nvSpPr>
          <p:cNvPr id="20486" name="Rectangle 3"/>
          <p:cNvSpPr>
            <a:spLocks noGrp="1" noChangeArrowheads="1"/>
          </p:cNvSpPr>
          <p:nvPr>
            <p:ph type="body" idx="1"/>
          </p:nvPr>
        </p:nvSpPr>
        <p:spPr>
          <a:xfrm>
            <a:off x="182562" y="966355"/>
            <a:ext cx="8778875" cy="3914775"/>
          </a:xfrm>
        </p:spPr>
        <p:txBody>
          <a:bodyPr/>
          <a:lstStyle/>
          <a:p>
            <a:r>
              <a:rPr lang="en-US" sz="3200" dirty="0"/>
              <a:t>1980: “The software shall be easily </a:t>
            </a:r>
            <a:r>
              <a:rPr lang="en-US" sz="3200" dirty="0">
                <a:solidFill>
                  <a:srgbClr val="0000CC"/>
                </a:solidFill>
              </a:rPr>
              <a:t>maintainable</a:t>
            </a:r>
            <a:r>
              <a:rPr lang="en-US" sz="3200" dirty="0"/>
              <a:t>”</a:t>
            </a:r>
          </a:p>
          <a:p>
            <a:pPr lvl="1"/>
            <a:endParaRPr lang="en-US" sz="2800" dirty="0"/>
          </a:p>
          <a:p>
            <a:r>
              <a:rPr lang="en-US" sz="3200" dirty="0"/>
              <a:t>Threshold </a:t>
            </a:r>
            <a:r>
              <a:rPr lang="en-US" sz="3200" dirty="0">
                <a:solidFill>
                  <a:srgbClr val="0000CC"/>
                </a:solidFill>
              </a:rPr>
              <a:t>reliability </a:t>
            </a:r>
            <a:r>
              <a:rPr lang="en-US" sz="3200" dirty="0"/>
              <a:t>requirements?</a:t>
            </a:r>
          </a:p>
          <a:p>
            <a:pPr lvl="1"/>
            <a:endParaRPr lang="en-US" sz="2800" dirty="0"/>
          </a:p>
          <a:p>
            <a:r>
              <a:rPr lang="en-US" sz="3200" dirty="0"/>
              <a:t>What fact does each test try to </a:t>
            </a:r>
            <a:r>
              <a:rPr lang="en-US" sz="3200" dirty="0">
                <a:solidFill>
                  <a:srgbClr val="0000CC"/>
                </a:solidFill>
              </a:rPr>
              <a:t>verify</a:t>
            </a:r>
            <a:r>
              <a:rPr lang="en-US" sz="3200" dirty="0"/>
              <a:t>?</a:t>
            </a:r>
          </a:p>
          <a:p>
            <a:pPr lvl="1"/>
            <a:endParaRPr lang="en-US" sz="2800" dirty="0"/>
          </a:p>
          <a:p>
            <a:r>
              <a:rPr lang="en-US" sz="3200" dirty="0">
                <a:solidFill>
                  <a:srgbClr val="0000CC"/>
                </a:solidFill>
              </a:rPr>
              <a:t>Requirements </a:t>
            </a:r>
            <a:r>
              <a:rPr lang="en-US" sz="3200" dirty="0"/>
              <a:t>definition teams need testers!</a:t>
            </a:r>
          </a:p>
        </p:txBody>
      </p:sp>
      <p:sp>
        <p:nvSpPr>
          <p:cNvPr id="158724" name="Text Box 4"/>
          <p:cNvSpPr txBox="1">
            <a:spLocks noChangeArrowheads="1"/>
          </p:cNvSpPr>
          <p:nvPr/>
        </p:nvSpPr>
        <p:spPr bwMode="auto">
          <a:xfrm>
            <a:off x="203199" y="5172699"/>
            <a:ext cx="8737600" cy="1385887"/>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spcBef>
                <a:spcPct val="50000"/>
              </a:spcBef>
              <a:defRPr/>
            </a:pPr>
            <a:r>
              <a:rPr lang="en-US" sz="2800" dirty="0">
                <a:solidFill>
                  <a:srgbClr val="0000CC"/>
                </a:solidFill>
                <a:latin typeface="Comic Sans MS" pitchFamily="66" charset="0"/>
                <a:cs typeface="Arial" pitchFamily="34" charset="0"/>
              </a:rPr>
              <a:t>If you don’t start planning for each test when the functional requirements are formed, you’ll never know why you’re conducting the test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pic>
        <p:nvPicPr>
          <p:cNvPr id="1026" name="Picture 2" descr="Image may contain: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517" y="821408"/>
            <a:ext cx="6800966" cy="573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93479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smtClean="0">
                <a:solidFill>
                  <a:schemeClr val="tx1"/>
                </a:solidFill>
              </a:rPr>
              <a:pPr/>
              <a:t>47</a:t>
            </a:fld>
            <a:endParaRPr lang="en-US" sz="900" b="0">
              <a:solidFill>
                <a:schemeClr val="tx1"/>
              </a:solidFill>
            </a:endParaRPr>
          </a:p>
        </p:txBody>
      </p:sp>
      <p:sp>
        <p:nvSpPr>
          <p:cNvPr id="21509" name="Rectangle 2"/>
          <p:cNvSpPr>
            <a:spLocks noGrp="1" noChangeArrowheads="1"/>
          </p:cNvSpPr>
          <p:nvPr>
            <p:ph type="title"/>
          </p:nvPr>
        </p:nvSpPr>
        <p:spPr/>
        <p:txBody>
          <a:bodyPr/>
          <a:lstStyle/>
          <a:p>
            <a:r>
              <a:rPr lang="en-US"/>
              <a:t>Cost of </a:t>
            </a:r>
            <a:r>
              <a:rPr lang="en-US" u="sng"/>
              <a:t>Not</a:t>
            </a:r>
            <a:r>
              <a:rPr lang="en-US"/>
              <a:t> Testing</a:t>
            </a:r>
          </a:p>
        </p:txBody>
      </p:sp>
      <p:sp>
        <p:nvSpPr>
          <p:cNvPr id="21510" name="Rectangle 3"/>
          <p:cNvSpPr>
            <a:spLocks noGrp="1" noChangeArrowheads="1"/>
          </p:cNvSpPr>
          <p:nvPr>
            <p:ph type="body" idx="1"/>
          </p:nvPr>
        </p:nvSpPr>
        <p:spPr>
          <a:xfrm>
            <a:off x="264319" y="1128125"/>
            <a:ext cx="8615362" cy="4049460"/>
          </a:xfrm>
        </p:spPr>
        <p:txBody>
          <a:bodyPr/>
          <a:lstStyle/>
          <a:p>
            <a:r>
              <a:rPr lang="en-US" sz="3200" dirty="0"/>
              <a:t>Testing is the </a:t>
            </a:r>
            <a:r>
              <a:rPr lang="en-US" sz="3200" dirty="0">
                <a:solidFill>
                  <a:schemeClr val="tx2"/>
                </a:solidFill>
              </a:rPr>
              <a:t>most time consuming</a:t>
            </a:r>
            <a:r>
              <a:rPr lang="en-US" sz="3200" dirty="0"/>
              <a:t> and expensive part of software development</a:t>
            </a:r>
          </a:p>
          <a:p>
            <a:r>
              <a:rPr lang="en-US" sz="3200" u="sng" dirty="0"/>
              <a:t>Not</a:t>
            </a:r>
            <a:r>
              <a:rPr lang="en-US" sz="3200" dirty="0"/>
              <a:t> testing is even </a:t>
            </a:r>
            <a:r>
              <a:rPr lang="en-US" sz="3200" dirty="0">
                <a:solidFill>
                  <a:srgbClr val="0000CC"/>
                </a:solidFill>
              </a:rPr>
              <a:t>more expensive</a:t>
            </a:r>
          </a:p>
          <a:p>
            <a:r>
              <a:rPr lang="en-US" sz="3200" dirty="0"/>
              <a:t>If we have </a:t>
            </a:r>
            <a:r>
              <a:rPr lang="en-US" sz="3200" dirty="0">
                <a:solidFill>
                  <a:srgbClr val="0000CC"/>
                </a:solidFill>
              </a:rPr>
              <a:t>too little testing effort </a:t>
            </a:r>
            <a:r>
              <a:rPr lang="en-US" sz="3200" dirty="0"/>
              <a:t>early, the </a:t>
            </a:r>
            <a:r>
              <a:rPr lang="en-US" sz="3200" dirty="0">
                <a:solidFill>
                  <a:srgbClr val="0000CC"/>
                </a:solidFill>
              </a:rPr>
              <a:t>cost of testing increases</a:t>
            </a:r>
          </a:p>
          <a:p>
            <a:r>
              <a:rPr lang="en-US" sz="3200" dirty="0"/>
              <a:t>Planning for testing after development is </a:t>
            </a:r>
            <a:r>
              <a:rPr lang="en-US" sz="3200" dirty="0">
                <a:solidFill>
                  <a:srgbClr val="0000CC"/>
                </a:solidFill>
              </a:rPr>
              <a:t>prohibitively</a:t>
            </a:r>
            <a:r>
              <a:rPr lang="en-US" sz="3200" dirty="0">
                <a:solidFill>
                  <a:srgbClr val="FFFF00"/>
                </a:solidFill>
              </a:rPr>
              <a:t> </a:t>
            </a:r>
            <a:r>
              <a:rPr lang="en-US" sz="3200" dirty="0"/>
              <a:t>expensive</a:t>
            </a:r>
            <a:endParaRPr lang="en-US" sz="2800" dirty="0"/>
          </a:p>
        </p:txBody>
      </p:sp>
      <p:sp>
        <p:nvSpPr>
          <p:cNvPr id="159748" name="Text Box 4"/>
          <p:cNvSpPr txBox="1">
            <a:spLocks noChangeArrowheads="1"/>
          </p:cNvSpPr>
          <p:nvPr/>
        </p:nvSpPr>
        <p:spPr bwMode="auto">
          <a:xfrm>
            <a:off x="1578200" y="5598176"/>
            <a:ext cx="5987600" cy="954107"/>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Comic Sans MS" pitchFamily="66" charset="0"/>
                <a:cs typeface="Arial" pitchFamily="34" charset="0"/>
              </a:rPr>
              <a:t>Poor Program Managers might say: “Testing is too expensive.”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80010" y="1165860"/>
            <a:ext cx="8995410" cy="4949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Cost of Late Testing</a:t>
            </a:r>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48</a:t>
            </a:fld>
            <a:endParaRPr lang="en-US" altLang="zh-CN"/>
          </a:p>
        </p:txBody>
      </p:sp>
      <p:sp>
        <p:nvSpPr>
          <p:cNvPr id="13" name="TextBox 12"/>
          <p:cNvSpPr txBox="1"/>
          <p:nvPr/>
        </p:nvSpPr>
        <p:spPr>
          <a:xfrm>
            <a:off x="152400" y="1108710"/>
            <a:ext cx="525780" cy="400110"/>
          </a:xfrm>
          <a:prstGeom prst="rect">
            <a:avLst/>
          </a:prstGeom>
          <a:noFill/>
        </p:spPr>
        <p:txBody>
          <a:bodyPr wrap="square" rtlCol="0">
            <a:spAutoFit/>
          </a:bodyPr>
          <a:lstStyle/>
          <a:p>
            <a:pPr algn="r"/>
            <a:r>
              <a:rPr lang="en-US" dirty="0">
                <a:solidFill>
                  <a:srgbClr val="0000CC"/>
                </a:solidFill>
              </a:rPr>
              <a:t>60</a:t>
            </a:r>
          </a:p>
        </p:txBody>
      </p:sp>
      <p:grpSp>
        <p:nvGrpSpPr>
          <p:cNvPr id="16" name="Group 70"/>
          <p:cNvGrpSpPr/>
          <p:nvPr/>
        </p:nvGrpSpPr>
        <p:grpSpPr>
          <a:xfrm>
            <a:off x="152400" y="1336589"/>
            <a:ext cx="6749848" cy="2900399"/>
            <a:chOff x="186690" y="1588049"/>
            <a:chExt cx="6749848" cy="2900399"/>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400110"/>
            </a:xfrm>
            <a:prstGeom prst="rect">
              <a:avLst/>
            </a:prstGeom>
            <a:noFill/>
          </p:spPr>
          <p:txBody>
            <a:bodyPr wrap="square" rtlCol="0">
              <a:spAutoFit/>
            </a:bodyPr>
            <a:lstStyle/>
            <a:p>
              <a:pPr algn="r"/>
              <a:r>
                <a:rPr lang="en-US" dirty="0">
                  <a:solidFill>
                    <a:srgbClr val="0000CC"/>
                  </a:solidFill>
                </a:rPr>
                <a:t>50</a:t>
              </a:r>
            </a:p>
          </p:txBody>
        </p:sp>
        <p:sp>
          <p:nvSpPr>
            <p:cNvPr id="15" name="TextBox 14"/>
            <p:cNvSpPr txBox="1"/>
            <p:nvPr/>
          </p:nvSpPr>
          <p:spPr>
            <a:xfrm>
              <a:off x="186690" y="2260600"/>
              <a:ext cx="525780" cy="400110"/>
            </a:xfrm>
            <a:prstGeom prst="rect">
              <a:avLst/>
            </a:prstGeom>
            <a:noFill/>
          </p:spPr>
          <p:txBody>
            <a:bodyPr wrap="square" rtlCol="0">
              <a:spAutoFit/>
            </a:bodyPr>
            <a:lstStyle/>
            <a:p>
              <a:pPr algn="r"/>
              <a:r>
                <a:rPr lang="en-US" dirty="0">
                  <a:solidFill>
                    <a:srgbClr val="0000CC"/>
                  </a:solidFill>
                </a:rPr>
                <a:t>40</a:t>
              </a:r>
            </a:p>
          </p:txBody>
        </p:sp>
        <p:sp>
          <p:nvSpPr>
            <p:cNvPr id="17" name="TextBox 16"/>
            <p:cNvSpPr txBox="1"/>
            <p:nvPr/>
          </p:nvSpPr>
          <p:spPr>
            <a:xfrm>
              <a:off x="186690" y="2710815"/>
              <a:ext cx="525780" cy="400110"/>
            </a:xfrm>
            <a:prstGeom prst="rect">
              <a:avLst/>
            </a:prstGeom>
            <a:noFill/>
          </p:spPr>
          <p:txBody>
            <a:bodyPr wrap="square" rtlCol="0">
              <a:spAutoFit/>
            </a:bodyPr>
            <a:lstStyle/>
            <a:p>
              <a:pPr algn="r"/>
              <a:r>
                <a:rPr lang="en-US" dirty="0">
                  <a:solidFill>
                    <a:srgbClr val="0000CC"/>
                  </a:solidFill>
                </a:rPr>
                <a:t>30</a:t>
              </a:r>
            </a:p>
          </p:txBody>
        </p:sp>
        <p:sp>
          <p:nvSpPr>
            <p:cNvPr id="18" name="TextBox 17"/>
            <p:cNvSpPr txBox="1"/>
            <p:nvPr/>
          </p:nvSpPr>
          <p:spPr>
            <a:xfrm>
              <a:off x="186690" y="3161030"/>
              <a:ext cx="525780" cy="400110"/>
            </a:xfrm>
            <a:prstGeom prst="rect">
              <a:avLst/>
            </a:prstGeom>
            <a:noFill/>
          </p:spPr>
          <p:txBody>
            <a:bodyPr wrap="square" rtlCol="0">
              <a:spAutoFit/>
            </a:bodyPr>
            <a:lstStyle/>
            <a:p>
              <a:pPr algn="r"/>
              <a:r>
                <a:rPr lang="en-US" dirty="0">
                  <a:solidFill>
                    <a:srgbClr val="0000CC"/>
                  </a:solidFill>
                </a:rPr>
                <a:t>20</a:t>
              </a:r>
            </a:p>
          </p:txBody>
        </p:sp>
        <p:sp>
          <p:nvSpPr>
            <p:cNvPr id="19" name="TextBox 18"/>
            <p:cNvSpPr txBox="1"/>
            <p:nvPr/>
          </p:nvSpPr>
          <p:spPr>
            <a:xfrm>
              <a:off x="186690" y="3611245"/>
              <a:ext cx="525780" cy="400110"/>
            </a:xfrm>
            <a:prstGeom prst="rect">
              <a:avLst/>
            </a:prstGeom>
            <a:noFill/>
          </p:spPr>
          <p:txBody>
            <a:bodyPr wrap="square" rtlCol="0">
              <a:spAutoFit/>
            </a:bodyPr>
            <a:lstStyle/>
            <a:p>
              <a:pPr algn="r"/>
              <a:r>
                <a:rPr lang="en-US" dirty="0">
                  <a:solidFill>
                    <a:srgbClr val="0000CC"/>
                  </a:solidFill>
                </a:rPr>
                <a:t>10</a:t>
              </a:r>
            </a:p>
          </p:txBody>
        </p:sp>
        <p:sp>
          <p:nvSpPr>
            <p:cNvPr id="20" name="TextBox 19"/>
            <p:cNvSpPr txBox="1"/>
            <p:nvPr/>
          </p:nvSpPr>
          <p:spPr>
            <a:xfrm>
              <a:off x="186690" y="4061460"/>
              <a:ext cx="525780" cy="400110"/>
            </a:xfrm>
            <a:prstGeom prst="rect">
              <a:avLst/>
            </a:prstGeom>
            <a:noFill/>
          </p:spPr>
          <p:txBody>
            <a:bodyPr wrap="square" rtlCol="0">
              <a:spAutoFit/>
            </a:bodyPr>
            <a:lstStyle/>
            <a:p>
              <a:pPr algn="r"/>
              <a:r>
                <a:rPr lang="en-US" dirty="0">
                  <a:solidFill>
                    <a:srgbClr val="0000CC"/>
                  </a:solidFill>
                </a:rPr>
                <a:t>0</a:t>
              </a:r>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5503428" y="361810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304821"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07461" y="387254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86069" y="179725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88732"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86974"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82151" y="225047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91379" y="348293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98322" y="403157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86184"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86970"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87089"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515298"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62372" y="4754871"/>
            <a:ext cx="2160270" cy="400110"/>
          </a:xfrm>
          <a:prstGeom prst="rect">
            <a:avLst/>
          </a:prstGeom>
          <a:noFill/>
        </p:spPr>
        <p:txBody>
          <a:bodyPr wrap="square" rtlCol="0" anchor="ctr">
            <a:spAutoFit/>
          </a:bodyPr>
          <a:lstStyle/>
          <a:p>
            <a:pPr algn="r"/>
            <a:r>
              <a:rPr lang="en-US" dirty="0">
                <a:solidFill>
                  <a:srgbClr val="0000CC"/>
                </a:solidFill>
                <a:latin typeface="Comic Sans MS" pitchFamily="66" charset="0"/>
              </a:rPr>
              <a:t>Requirements</a:t>
            </a:r>
          </a:p>
        </p:txBody>
      </p:sp>
      <p:sp>
        <p:nvSpPr>
          <p:cNvPr id="82" name="TextBox 81"/>
          <p:cNvSpPr txBox="1"/>
          <p:nvPr/>
        </p:nvSpPr>
        <p:spPr>
          <a:xfrm rot="19048443">
            <a:off x="1388832" y="4917508"/>
            <a:ext cx="2641499" cy="400110"/>
          </a:xfrm>
          <a:prstGeom prst="rect">
            <a:avLst/>
          </a:prstGeom>
          <a:noFill/>
        </p:spPr>
        <p:txBody>
          <a:bodyPr wrap="square" rtlCol="0" anchor="ctr">
            <a:spAutoFit/>
          </a:bodyPr>
          <a:lstStyle/>
          <a:p>
            <a:pPr algn="r"/>
            <a:r>
              <a:rPr lang="en-US" dirty="0" err="1">
                <a:solidFill>
                  <a:srgbClr val="0000CC"/>
                </a:solidFill>
                <a:latin typeface="Comic Sans MS" pitchFamily="66" charset="0"/>
              </a:rPr>
              <a:t>Prog</a:t>
            </a:r>
            <a:r>
              <a:rPr lang="en-US" dirty="0">
                <a:solidFill>
                  <a:srgbClr val="0000CC"/>
                </a:solidFill>
                <a:latin typeface="Comic Sans MS" pitchFamily="66" charset="0"/>
              </a:rPr>
              <a:t> / Unit Test</a:t>
            </a:r>
          </a:p>
        </p:txBody>
      </p:sp>
      <p:sp>
        <p:nvSpPr>
          <p:cNvPr id="83" name="TextBox 82"/>
          <p:cNvSpPr txBox="1"/>
          <p:nvPr/>
        </p:nvSpPr>
        <p:spPr>
          <a:xfrm rot="19048443">
            <a:off x="449537" y="4898602"/>
            <a:ext cx="2585557" cy="400110"/>
          </a:xfrm>
          <a:prstGeom prst="rect">
            <a:avLst/>
          </a:prstGeom>
          <a:noFill/>
        </p:spPr>
        <p:txBody>
          <a:bodyPr wrap="square" rtlCol="0" anchor="ctr">
            <a:spAutoFit/>
          </a:bodyPr>
          <a:lstStyle/>
          <a:p>
            <a:pPr algn="r"/>
            <a:r>
              <a:rPr lang="en-US" dirty="0">
                <a:solidFill>
                  <a:srgbClr val="0000CC"/>
                </a:solidFill>
                <a:latin typeface="Comic Sans MS" pitchFamily="66" charset="0"/>
              </a:rPr>
              <a:t>Design</a:t>
            </a:r>
          </a:p>
        </p:txBody>
      </p:sp>
      <p:sp>
        <p:nvSpPr>
          <p:cNvPr id="84" name="TextBox 83"/>
          <p:cNvSpPr txBox="1"/>
          <p:nvPr/>
        </p:nvSpPr>
        <p:spPr>
          <a:xfrm rot="19048443">
            <a:off x="2201512" y="5100685"/>
            <a:ext cx="2912939" cy="400110"/>
          </a:xfrm>
          <a:prstGeom prst="rect">
            <a:avLst/>
          </a:prstGeom>
          <a:noFill/>
        </p:spPr>
        <p:txBody>
          <a:bodyPr wrap="square" rtlCol="0" anchor="ctr">
            <a:spAutoFit/>
          </a:bodyPr>
          <a:lstStyle/>
          <a:p>
            <a:pPr algn="r"/>
            <a:r>
              <a:rPr lang="en-US" dirty="0">
                <a:solidFill>
                  <a:srgbClr val="0000CC"/>
                </a:solidFill>
                <a:latin typeface="Comic Sans MS" pitchFamily="66" charset="0"/>
              </a:rPr>
              <a:t>Integration Test</a:t>
            </a:r>
          </a:p>
        </p:txBody>
      </p:sp>
      <p:sp>
        <p:nvSpPr>
          <p:cNvPr id="87" name="TextBox 86"/>
          <p:cNvSpPr txBox="1"/>
          <p:nvPr/>
        </p:nvSpPr>
        <p:spPr>
          <a:xfrm>
            <a:off x="7005711" y="2331720"/>
            <a:ext cx="2152357" cy="1323439"/>
          </a:xfrm>
          <a:prstGeom prst="rect">
            <a:avLst/>
          </a:prstGeom>
          <a:noFill/>
        </p:spPr>
        <p:txBody>
          <a:bodyPr wrap="square" rtlCol="0">
            <a:spAutoFit/>
          </a:bodyPr>
          <a:lstStyle/>
          <a:p>
            <a:r>
              <a:rPr lang="en-US" sz="1600" dirty="0">
                <a:solidFill>
                  <a:srgbClr val="0000CC"/>
                </a:solidFill>
                <a:latin typeface="Comic Sans MS" pitchFamily="66" charset="0"/>
              </a:rPr>
              <a:t>Fault origin (%)</a:t>
            </a:r>
          </a:p>
          <a:p>
            <a:endParaRPr lang="en-US" sz="1600" dirty="0">
              <a:latin typeface="Comic Sans MS" pitchFamily="66" charset="0"/>
            </a:endParaRPr>
          </a:p>
          <a:p>
            <a:r>
              <a:rPr lang="en-US" sz="1600" dirty="0">
                <a:solidFill>
                  <a:srgbClr val="0000CC"/>
                </a:solidFill>
                <a:latin typeface="Comic Sans MS" pitchFamily="66" charset="0"/>
              </a:rPr>
              <a:t>Fault detection (%)</a:t>
            </a:r>
          </a:p>
          <a:p>
            <a:endParaRPr lang="en-US" sz="1600" dirty="0">
              <a:latin typeface="Comic Sans MS" pitchFamily="66" charset="0"/>
            </a:endParaRPr>
          </a:p>
          <a:p>
            <a:r>
              <a:rPr lang="en-US" sz="1600" dirty="0">
                <a:solidFill>
                  <a:srgbClr val="0000CC"/>
                </a:solidFill>
                <a:latin typeface="Comic Sans MS" pitchFamily="66" charset="0"/>
              </a:rPr>
              <a:t>Unit cost (X)</a:t>
            </a:r>
          </a:p>
        </p:txBody>
      </p:sp>
      <p:sp>
        <p:nvSpPr>
          <p:cNvPr id="88" name="Rectangle 87"/>
          <p:cNvSpPr/>
          <p:nvPr/>
        </p:nvSpPr>
        <p:spPr>
          <a:xfrm>
            <a:off x="6909971"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09971"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09971"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74734" y="6173788"/>
            <a:ext cx="9006205" cy="338554"/>
          </a:xfrm>
          <a:prstGeom prst="rect">
            <a:avLst/>
          </a:prstGeom>
          <a:noFill/>
          <a:ln w="9525">
            <a:noFill/>
            <a:miter lim="800000"/>
            <a:headEnd/>
            <a:tailEnd/>
          </a:ln>
        </p:spPr>
        <p:txBody>
          <a:bodyPr wrap="square">
            <a:spAutoFit/>
          </a:bodyPr>
          <a:lstStyle/>
          <a:p>
            <a:pPr algn="ctr"/>
            <a:r>
              <a:rPr lang="en-US" sz="1600" dirty="0">
                <a:solidFill>
                  <a:schemeClr val="tx1"/>
                </a:solidFill>
                <a:latin typeface="Gill Sans MT" pitchFamily="34" charset="0"/>
              </a:rPr>
              <a:t>Software Engineering Institute; Carnegie Mellon University; Handbook CMU/SEI-96-HB-002</a:t>
            </a:r>
          </a:p>
        </p:txBody>
      </p:sp>
      <p:sp>
        <p:nvSpPr>
          <p:cNvPr id="95" name="TextBox 94"/>
          <p:cNvSpPr txBox="1">
            <a:spLocks noChangeArrowheads="1"/>
          </p:cNvSpPr>
          <p:nvPr/>
        </p:nvSpPr>
        <p:spPr bwMode="auto">
          <a:xfrm>
            <a:off x="825500" y="1289685"/>
            <a:ext cx="4997074" cy="400110"/>
          </a:xfrm>
          <a:prstGeom prst="rect">
            <a:avLst/>
          </a:prstGeom>
          <a:noFill/>
          <a:ln w="9525">
            <a:noFill/>
            <a:miter lim="800000"/>
            <a:headEnd/>
            <a:tailEnd/>
          </a:ln>
        </p:spPr>
        <p:txBody>
          <a:bodyPr wrap="none">
            <a:spAutoFit/>
          </a:bodyPr>
          <a:lstStyle/>
          <a:p>
            <a:r>
              <a:rPr lang="en-US" sz="2000" b="1" dirty="0">
                <a:solidFill>
                  <a:schemeClr val="tx2"/>
                </a:solidFill>
              </a:rPr>
              <a:t>Assume $1000 unit cost, per fault, 100 faults</a:t>
            </a:r>
          </a:p>
        </p:txBody>
      </p:sp>
      <p:grpSp>
        <p:nvGrpSpPr>
          <p:cNvPr id="21" name="Group 26"/>
          <p:cNvGrpSpPr>
            <a:grpSpLocks/>
          </p:cNvGrpSpPr>
          <p:nvPr/>
        </p:nvGrpSpPr>
        <p:grpSpPr bwMode="auto">
          <a:xfrm rot="1822050">
            <a:off x="1248728" y="3377883"/>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sz="1800" dirty="0"/>
                <a:t>$6K</a:t>
              </a:r>
            </a:p>
          </p:txBody>
        </p:sp>
      </p:grpSp>
      <p:grpSp>
        <p:nvGrpSpPr>
          <p:cNvPr id="22" name="Group 27"/>
          <p:cNvGrpSpPr>
            <a:grpSpLocks/>
          </p:cNvGrpSpPr>
          <p:nvPr/>
        </p:nvGrpSpPr>
        <p:grpSpPr bwMode="auto">
          <a:xfrm rot="2197571">
            <a:off x="2260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sz="1800" dirty="0"/>
                <a:t>$13K</a:t>
              </a:r>
            </a:p>
          </p:txBody>
        </p:sp>
      </p:grpSp>
      <p:grpSp>
        <p:nvGrpSpPr>
          <p:cNvPr id="23" name="Group 28"/>
          <p:cNvGrpSpPr>
            <a:grpSpLocks/>
          </p:cNvGrpSpPr>
          <p:nvPr/>
        </p:nvGrpSpPr>
        <p:grpSpPr bwMode="auto">
          <a:xfrm rot="2053068">
            <a:off x="3260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sz="1800" dirty="0"/>
                <a:t>$20K</a:t>
              </a:r>
            </a:p>
          </p:txBody>
        </p:sp>
      </p:grpSp>
      <p:grpSp>
        <p:nvGrpSpPr>
          <p:cNvPr id="25" name="Group 30"/>
          <p:cNvGrpSpPr>
            <a:grpSpLocks/>
          </p:cNvGrpSpPr>
          <p:nvPr/>
        </p:nvGrpSpPr>
        <p:grpSpPr bwMode="auto">
          <a:xfrm rot="2354308">
            <a:off x="5201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sz="1800" dirty="0"/>
                <a:t>$360K</a:t>
              </a:r>
            </a:p>
          </p:txBody>
        </p:sp>
      </p:grpSp>
      <p:grpSp>
        <p:nvGrpSpPr>
          <p:cNvPr id="26" name="Group 31"/>
          <p:cNvGrpSpPr>
            <a:grpSpLocks/>
          </p:cNvGrpSpPr>
          <p:nvPr/>
        </p:nvGrpSpPr>
        <p:grpSpPr bwMode="auto">
          <a:xfrm rot="-1487245">
            <a:off x="6024563" y="1371283"/>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sz="1800" dirty="0"/>
                <a:t>$250K</a:t>
              </a:r>
            </a:p>
          </p:txBody>
        </p:sp>
      </p:grpSp>
      <p:sp>
        <p:nvSpPr>
          <p:cNvPr id="76" name="Rectangle 75"/>
          <p:cNvSpPr/>
          <p:nvPr/>
        </p:nvSpPr>
        <p:spPr>
          <a:xfrm>
            <a:off x="6306460"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301325"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3200330" y="5100685"/>
            <a:ext cx="2912939" cy="400110"/>
          </a:xfrm>
          <a:prstGeom prst="rect">
            <a:avLst/>
          </a:prstGeom>
          <a:noFill/>
        </p:spPr>
        <p:txBody>
          <a:bodyPr wrap="square" rtlCol="0" anchor="ctr">
            <a:spAutoFit/>
          </a:bodyPr>
          <a:lstStyle/>
          <a:p>
            <a:pPr algn="r"/>
            <a:r>
              <a:rPr lang="en-US" dirty="0">
                <a:solidFill>
                  <a:srgbClr val="0000CC"/>
                </a:solidFill>
                <a:latin typeface="Comic Sans MS" pitchFamily="66" charset="0"/>
              </a:rPr>
              <a:t>System Test</a:t>
            </a:r>
          </a:p>
        </p:txBody>
      </p:sp>
      <p:sp>
        <p:nvSpPr>
          <p:cNvPr id="86" name="TextBox 85"/>
          <p:cNvSpPr txBox="1"/>
          <p:nvPr/>
        </p:nvSpPr>
        <p:spPr>
          <a:xfrm rot="19048443">
            <a:off x="4233436" y="5100685"/>
            <a:ext cx="2912939" cy="400110"/>
          </a:xfrm>
          <a:prstGeom prst="rect">
            <a:avLst/>
          </a:prstGeom>
          <a:noFill/>
        </p:spPr>
        <p:txBody>
          <a:bodyPr wrap="square" rtlCol="0" anchor="ctr">
            <a:spAutoFit/>
          </a:bodyPr>
          <a:lstStyle/>
          <a:p>
            <a:pPr algn="r"/>
            <a:r>
              <a:rPr lang="en-US" dirty="0">
                <a:solidFill>
                  <a:srgbClr val="0000CC"/>
                </a:solidFill>
                <a:latin typeface="Comic Sans MS" pitchFamily="66" charset="0"/>
              </a:rPr>
              <a:t>Post-Deployment</a:t>
            </a:r>
          </a:p>
        </p:txBody>
      </p:sp>
      <p:grpSp>
        <p:nvGrpSpPr>
          <p:cNvPr id="79" name="Group 29"/>
          <p:cNvGrpSpPr>
            <a:grpSpLocks/>
          </p:cNvGrpSpPr>
          <p:nvPr/>
        </p:nvGrpSpPr>
        <p:grpSpPr bwMode="auto">
          <a:xfrm rot="1653092">
            <a:off x="4233526" y="2807175"/>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96838"/>
            <a:ext cx="9048750" cy="1301038"/>
          </a:xfrm>
        </p:spPr>
        <p:txBody>
          <a:bodyPr/>
          <a:lstStyle/>
          <a:p>
            <a:r>
              <a:rPr lang="en-US" dirty="0"/>
              <a:t>Summary:</a:t>
            </a:r>
            <a:br>
              <a:rPr lang="en-US" dirty="0"/>
            </a:br>
            <a:r>
              <a:rPr lang="en-US" dirty="0"/>
              <a:t>Why Do We Test Software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49</a:t>
            </a:fld>
            <a:endParaRPr lang="en-US"/>
          </a:p>
        </p:txBody>
      </p:sp>
      <p:sp>
        <p:nvSpPr>
          <p:cNvPr id="7" name="Rectangle 8"/>
          <p:cNvSpPr>
            <a:spLocks noChangeArrowheads="1"/>
          </p:cNvSpPr>
          <p:nvPr/>
        </p:nvSpPr>
        <p:spPr bwMode="auto">
          <a:xfrm>
            <a:off x="945574" y="1694098"/>
            <a:ext cx="7247744" cy="1127481"/>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1143526" y="3570100"/>
            <a:ext cx="6875048" cy="1814862"/>
          </a:xfrm>
          <a:prstGeom prst="rect">
            <a:avLst/>
          </a:prstGeom>
          <a:solidFill>
            <a:schemeClr val="bg2">
              <a:lumMod val="20000"/>
              <a:lumOff val="80000"/>
            </a:schemeClr>
          </a:solidFill>
          <a:ln w="9525">
            <a:solidFill>
              <a:srgbClr val="FF0000"/>
            </a:solidFill>
            <a:miter lim="800000"/>
            <a:headEnd/>
            <a:tailEnd/>
          </a:ln>
          <a:effectLst/>
        </p:spPr>
        <p:txBody>
          <a:bodyPr/>
          <a:lstStyle/>
          <a:p>
            <a:pPr marL="457200" indent="-457200">
              <a:spcBef>
                <a:spcPct val="20000"/>
              </a:spcBef>
              <a:buFont typeface="Arial" pitchFamily="34" charset="0"/>
              <a:buChar char="•"/>
              <a:defRPr/>
            </a:pPr>
            <a:r>
              <a:rPr lang="en-US" sz="3200" dirty="0">
                <a:solidFill>
                  <a:srgbClr val="0000CC"/>
                </a:solidFill>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a:solidFill>
                  <a:srgbClr val="0000CC"/>
                </a:solidFill>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a:solidFill>
                  <a:srgbClr val="0000CC"/>
                </a:solidFill>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Google Classroom Code: </a:t>
            </a:r>
            <a:r>
              <a:rPr lang="en-US" b="1" i="0" dirty="0">
                <a:solidFill>
                  <a:srgbClr val="202124"/>
                </a:solidFill>
                <a:effectLst/>
              </a:rPr>
              <a:t>mtfdx6e</a:t>
            </a:r>
            <a:endParaRPr lang="en-US" b="1" dirty="0"/>
          </a:p>
          <a:p>
            <a:pPr marL="0" indent="0">
              <a:buNone/>
            </a:pPr>
            <a:r>
              <a:rPr lang="en-US" dirty="0"/>
              <a:t>or</a:t>
            </a:r>
          </a:p>
          <a:p>
            <a:r>
              <a:rPr lang="en-US" dirty="0"/>
              <a:t>Google Classroom Invitation Link:</a:t>
            </a:r>
          </a:p>
          <a:p>
            <a:endParaRPr lang="en-US" dirty="0"/>
          </a:p>
          <a:p>
            <a:endParaRPr lang="en-US" dirty="0"/>
          </a:p>
          <a:p>
            <a:endParaRPr lang="en-US" dirty="0"/>
          </a:p>
          <a:p>
            <a:endParaRPr lang="en-US" dirty="0"/>
          </a:p>
          <a:p>
            <a:pPr marL="0" indent="0">
              <a:buNone/>
            </a:pPr>
            <a:endParaRPr lang="en-US" dirty="0">
              <a:hlinkClick r:id="rId2"/>
            </a:endParaRPr>
          </a:p>
          <a:p>
            <a:pPr marL="0" indent="0">
              <a:buNone/>
            </a:pPr>
            <a:r>
              <a:rPr lang="en-US" dirty="0">
                <a:solidFill>
                  <a:srgbClr val="0000CC"/>
                </a:solidFill>
                <a:hlinkClick r:id="rId3">
                  <a:extLst>
                    <a:ext uri="{A12FA001-AC4F-418D-AE19-62706E023703}">
                      <ahyp:hlinkClr xmlns:ahyp="http://schemas.microsoft.com/office/drawing/2018/hyperlinkcolor" val="tx"/>
                    </a:ext>
                  </a:extLst>
                </a:hlinkClick>
              </a:rPr>
              <a:t>https://classroom.google.com/c/NDM3NDc1ODQwNzU5?cjc=mtfdx6e</a:t>
            </a:r>
            <a:r>
              <a:rPr lang="en-US" dirty="0"/>
              <a:t> </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5" name="Title 1"/>
          <p:cNvSpPr>
            <a:spLocks noGrp="1"/>
          </p:cNvSpPr>
          <p:nvPr>
            <p:ph type="title"/>
          </p:nvPr>
        </p:nvSpPr>
        <p:spPr>
          <a:xfrm>
            <a:off x="47625" y="96839"/>
            <a:ext cx="9048750" cy="733156"/>
          </a:xfrm>
        </p:spPr>
        <p:txBody>
          <a:bodyPr/>
          <a:lstStyle/>
          <a:p>
            <a:r>
              <a:rPr lang="en-US" dirty="0"/>
              <a:t>Google Classroom</a:t>
            </a:r>
          </a:p>
        </p:txBody>
      </p:sp>
      <p:pic>
        <p:nvPicPr>
          <p:cNvPr id="7" name="Picture 6">
            <a:extLst>
              <a:ext uri="{FF2B5EF4-FFF2-40B4-BE49-F238E27FC236}">
                <a16:creationId xmlns:a16="http://schemas.microsoft.com/office/drawing/2014/main" id="{3924228F-C83C-4A92-94BF-D42B580C4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898" y="2467072"/>
            <a:ext cx="2536203" cy="2536203"/>
          </a:xfrm>
          <a:prstGeom prst="rect">
            <a:avLst/>
          </a:prstGeom>
        </p:spPr>
      </p:pic>
    </p:spTree>
    <p:extLst>
      <p:ext uri="{BB962C8B-B14F-4D97-AF65-F5344CB8AC3E}">
        <p14:creationId xmlns:p14="http://schemas.microsoft.com/office/powerpoint/2010/main" val="360803880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Please fill-out this form: </a:t>
            </a:r>
          </a:p>
          <a:p>
            <a:endParaRPr lang="en-US" dirty="0"/>
          </a:p>
          <a:p>
            <a:endParaRPr lang="en-US" dirty="0"/>
          </a:p>
          <a:p>
            <a:endParaRPr lang="en-US" dirty="0"/>
          </a:p>
          <a:p>
            <a:endParaRPr lang="en-US" dirty="0"/>
          </a:p>
          <a:p>
            <a:pPr marL="0" indent="0" algn="ctr">
              <a:buNone/>
            </a:pPr>
            <a:endParaRPr lang="en-US" dirty="0">
              <a:hlinkClick r:id="rId2"/>
            </a:endParaRPr>
          </a:p>
          <a:p>
            <a:pPr marL="0" indent="0" algn="ctr">
              <a:buNone/>
            </a:pPr>
            <a:r>
              <a:rPr lang="en-US" dirty="0">
                <a:hlinkClick r:id="rId3"/>
              </a:rPr>
              <a:t>https://forms.gle/bK2eK9LySLan356S6</a:t>
            </a:r>
            <a:r>
              <a:rPr lang="en-US" dirty="0"/>
              <a:t>   </a:t>
            </a:r>
          </a:p>
          <a:p>
            <a:pPr marL="0" indent="0" algn="ctr">
              <a:buNone/>
            </a:pPr>
            <a:endParaRPr lang="en-US" dirty="0"/>
          </a:p>
          <a:p>
            <a:r>
              <a:rPr lang="en-US" dirty="0"/>
              <a:t>My email: </a:t>
            </a:r>
            <a:r>
              <a:rPr lang="en-US" dirty="0">
                <a:hlinkClick r:id="rId4"/>
              </a:rPr>
              <a:t>rafsan@juniv.edu</a:t>
            </a:r>
            <a:r>
              <a:rPr lang="en-US" dirty="0"/>
              <a:t> </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50</a:t>
            </a:fld>
            <a:endParaRPr lang="en-US" dirty="0"/>
          </a:p>
        </p:txBody>
      </p:sp>
      <p:sp>
        <p:nvSpPr>
          <p:cNvPr id="5" name="Title 1"/>
          <p:cNvSpPr>
            <a:spLocks noGrp="1"/>
          </p:cNvSpPr>
          <p:nvPr>
            <p:ph type="title"/>
          </p:nvPr>
        </p:nvSpPr>
        <p:spPr>
          <a:xfrm>
            <a:off x="47625" y="96839"/>
            <a:ext cx="9048750" cy="733156"/>
          </a:xfrm>
        </p:spPr>
        <p:txBody>
          <a:bodyPr/>
          <a:lstStyle/>
          <a:p>
            <a:r>
              <a:rPr lang="en-US" dirty="0"/>
              <a:t>Survey- First Day</a:t>
            </a:r>
          </a:p>
        </p:txBody>
      </p:sp>
      <p:pic>
        <p:nvPicPr>
          <p:cNvPr id="6" name="Picture 5">
            <a:extLst>
              <a:ext uri="{FF2B5EF4-FFF2-40B4-BE49-F238E27FC236}">
                <a16:creationId xmlns:a16="http://schemas.microsoft.com/office/drawing/2014/main" id="{DC5ADFC4-35F1-4258-AE77-F94982EA5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1032" y="1248265"/>
            <a:ext cx="2441935" cy="2441935"/>
          </a:xfrm>
          <a:prstGeom prst="rect">
            <a:avLst/>
          </a:prstGeom>
        </p:spPr>
      </p:pic>
    </p:spTree>
    <p:extLst>
      <p:ext uri="{BB962C8B-B14F-4D97-AF65-F5344CB8AC3E}">
        <p14:creationId xmlns:p14="http://schemas.microsoft.com/office/powerpoint/2010/main" val="33051413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1103870"/>
            <a:ext cx="8915400" cy="3925330"/>
          </a:xfrm>
          <a:noFill/>
        </p:spPr>
        <p:txBody>
          <a:bodyPr/>
          <a:lstStyle/>
          <a:p>
            <a:r>
              <a:rPr lang="en-US" sz="4000" b="1" dirty="0">
                <a:solidFill>
                  <a:schemeClr val="accent4"/>
                </a:solidFill>
              </a:rPr>
              <a:t>PMSCS 670</a:t>
            </a:r>
          </a:p>
          <a:p>
            <a:r>
              <a:rPr lang="en-US" sz="4000" b="1" dirty="0">
                <a:solidFill>
                  <a:schemeClr val="accent4"/>
                </a:solidFill>
              </a:rPr>
              <a:t>Software Testing</a:t>
            </a:r>
          </a:p>
          <a:p>
            <a:endParaRPr lang="en-US" sz="4000" b="1" dirty="0">
              <a:solidFill>
                <a:schemeClr val="accent4"/>
              </a:solidFill>
            </a:endParaRPr>
          </a:p>
          <a:p>
            <a:r>
              <a:rPr lang="en-US" sz="4000" b="1" dirty="0">
                <a:solidFill>
                  <a:schemeClr val="accent4"/>
                </a:solidFill>
              </a:rPr>
              <a:t>Lecture 1</a:t>
            </a:r>
          </a:p>
        </p:txBody>
      </p:sp>
      <p:sp>
        <p:nvSpPr>
          <p:cNvPr id="9" name="Rectangle 7"/>
          <p:cNvSpPr txBox="1">
            <a:spLocks noChangeArrowheads="1"/>
          </p:cNvSpPr>
          <p:nvPr/>
        </p:nvSpPr>
        <p:spPr bwMode="auto">
          <a:xfrm>
            <a:off x="114300" y="5105400"/>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p:txBody>
      </p:sp>
    </p:spTree>
    <p:extLst>
      <p:ext uri="{BB962C8B-B14F-4D97-AF65-F5344CB8AC3E}">
        <p14:creationId xmlns:p14="http://schemas.microsoft.com/office/powerpoint/2010/main" val="28665424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idx="1"/>
          </p:nvPr>
        </p:nvSpPr>
        <p:spPr/>
        <p:txBody>
          <a:bodyPr/>
          <a:lstStyle/>
          <a:p>
            <a:r>
              <a:rPr lang="en-US" dirty="0"/>
              <a:t>Software is a program that enables a computer to perform a specific task.</a:t>
            </a:r>
          </a:p>
          <a:p>
            <a:r>
              <a:rPr lang="en-US" sz="2400" dirty="0"/>
              <a:t>This includes:</a:t>
            </a:r>
          </a:p>
          <a:p>
            <a:pPr lvl="1"/>
            <a:r>
              <a:rPr lang="en-US" sz="2000" dirty="0">
                <a:solidFill>
                  <a:srgbClr val="FF0000"/>
                </a:solidFill>
              </a:rPr>
              <a:t>application software </a:t>
            </a:r>
            <a:r>
              <a:rPr lang="en-US" sz="2000" dirty="0"/>
              <a:t>such as a </a:t>
            </a:r>
            <a:r>
              <a:rPr lang="en-US" sz="2000" dirty="0">
                <a:solidFill>
                  <a:srgbClr val="FF0000"/>
                </a:solidFill>
              </a:rPr>
              <a:t>word processor</a:t>
            </a:r>
            <a:r>
              <a:rPr lang="en-US" sz="2000" dirty="0"/>
              <a:t>, which enables a user to perform a task, </a:t>
            </a:r>
          </a:p>
          <a:p>
            <a:pPr lvl="1"/>
            <a:r>
              <a:rPr lang="en-US" sz="2000" dirty="0">
                <a:solidFill>
                  <a:srgbClr val="FF0000"/>
                </a:solidFill>
              </a:rPr>
              <a:t>system software </a:t>
            </a:r>
            <a:r>
              <a:rPr lang="en-US" sz="2000" dirty="0"/>
              <a:t>such as an </a:t>
            </a:r>
            <a:r>
              <a:rPr lang="en-US" sz="2000" dirty="0">
                <a:solidFill>
                  <a:srgbClr val="FF0000"/>
                </a:solidFill>
              </a:rPr>
              <a:t>operating system</a:t>
            </a:r>
            <a:r>
              <a:rPr lang="en-US" sz="2000" dirty="0"/>
              <a:t>, which enables other software to run properly, by interfacing with hardware and with other software.</a:t>
            </a:r>
          </a:p>
          <a:p>
            <a:r>
              <a:rPr lang="en-US" dirty="0"/>
              <a:t>Practical computer systems divide software into three major classes: </a:t>
            </a:r>
          </a:p>
          <a:p>
            <a:pPr lvl="1"/>
            <a:r>
              <a:rPr lang="en-US" dirty="0"/>
              <a:t>system software, </a:t>
            </a:r>
          </a:p>
          <a:p>
            <a:pPr lvl="1"/>
            <a:r>
              <a:rPr lang="en-US" dirty="0"/>
              <a:t>programming software and </a:t>
            </a:r>
          </a:p>
          <a:p>
            <a:pPr lvl="1"/>
            <a:r>
              <a:rPr lang="en-US" dirty="0"/>
              <a:t>application software, </a:t>
            </a:r>
          </a:p>
          <a:p>
            <a:pPr marL="457200" lvl="1" indent="0">
              <a:buNone/>
            </a:pPr>
            <a:r>
              <a:rPr lang="en-US" dirty="0"/>
              <a:t>although the distinction is arbitrary, and often blurred.</a:t>
            </a:r>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dirty="0"/>
          </a:p>
        </p:txBody>
      </p:sp>
    </p:spTree>
    <p:extLst>
      <p:ext uri="{BB962C8B-B14F-4D97-AF65-F5344CB8AC3E}">
        <p14:creationId xmlns:p14="http://schemas.microsoft.com/office/powerpoint/2010/main" val="6958939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Testing?</a:t>
            </a:r>
          </a:p>
        </p:txBody>
      </p:sp>
      <p:sp>
        <p:nvSpPr>
          <p:cNvPr id="3" name="Content Placeholder 2"/>
          <p:cNvSpPr>
            <a:spLocks noGrp="1"/>
          </p:cNvSpPr>
          <p:nvPr>
            <p:ph idx="1"/>
          </p:nvPr>
        </p:nvSpPr>
        <p:spPr/>
        <p:txBody>
          <a:bodyPr/>
          <a:lstStyle/>
          <a:p>
            <a:pPr algn="just"/>
            <a:r>
              <a:rPr lang="en-US" b="1" dirty="0"/>
              <a:t>Software testing</a:t>
            </a:r>
            <a:r>
              <a:rPr lang="en-US" dirty="0"/>
              <a:t> is a process, to </a:t>
            </a:r>
            <a:r>
              <a:rPr lang="en-US" dirty="0">
                <a:solidFill>
                  <a:srgbClr val="FF0000"/>
                </a:solidFill>
              </a:rPr>
              <a:t>evaluate the functionality</a:t>
            </a:r>
            <a:r>
              <a:rPr lang="en-US" dirty="0"/>
              <a:t> of a software application with an intent to find whether the developed </a:t>
            </a:r>
            <a:r>
              <a:rPr lang="en-US" dirty="0">
                <a:solidFill>
                  <a:srgbClr val="FF0000"/>
                </a:solidFill>
              </a:rPr>
              <a:t>software met the specified requirements or not </a:t>
            </a:r>
            <a:r>
              <a:rPr lang="en-US" dirty="0"/>
              <a:t>and to </a:t>
            </a:r>
            <a:r>
              <a:rPr lang="en-US" dirty="0">
                <a:solidFill>
                  <a:srgbClr val="FF0000"/>
                </a:solidFill>
              </a:rPr>
              <a:t>identify the defects to ensure </a:t>
            </a:r>
            <a:r>
              <a:rPr lang="en-US" dirty="0"/>
              <a:t>that the product is </a:t>
            </a:r>
            <a:r>
              <a:rPr lang="en-US" dirty="0">
                <a:solidFill>
                  <a:srgbClr val="FF0000"/>
                </a:solidFill>
              </a:rPr>
              <a:t>defect free </a:t>
            </a:r>
            <a:r>
              <a:rPr lang="en-US" dirty="0"/>
              <a:t>in order to produce the quality product.</a:t>
            </a:r>
          </a:p>
          <a:p>
            <a:pPr algn="just"/>
            <a:endParaRPr lang="en-US" dirty="0"/>
          </a:p>
          <a:p>
            <a:pPr algn="just"/>
            <a:r>
              <a:rPr lang="en-US" b="1" dirty="0">
                <a:solidFill>
                  <a:schemeClr val="tx2"/>
                </a:solidFill>
              </a:rPr>
              <a:t>According to ANSI/IEEE 1059 standard </a:t>
            </a:r>
            <a:r>
              <a:rPr lang="en-US" dirty="0">
                <a:solidFill>
                  <a:schemeClr val="tx2"/>
                </a:solidFill>
              </a:rPr>
              <a:t>– Software testing is a </a:t>
            </a:r>
            <a:r>
              <a:rPr lang="en-US" dirty="0">
                <a:solidFill>
                  <a:srgbClr val="FF0000"/>
                </a:solidFill>
              </a:rPr>
              <a:t>process of analyzing a software </a:t>
            </a:r>
            <a:r>
              <a:rPr lang="en-US" dirty="0">
                <a:solidFill>
                  <a:schemeClr val="tx2"/>
                </a:solidFill>
              </a:rPr>
              <a:t>item to </a:t>
            </a:r>
            <a:r>
              <a:rPr lang="en-US" dirty="0">
                <a:solidFill>
                  <a:srgbClr val="FF0000"/>
                </a:solidFill>
              </a:rPr>
              <a:t>detect the differences between existing and required conditions </a:t>
            </a:r>
            <a:r>
              <a:rPr lang="en-US" dirty="0">
                <a:solidFill>
                  <a:schemeClr val="tx2"/>
                </a:solidFill>
              </a:rPr>
              <a:t>(i.e., defects) and to </a:t>
            </a:r>
            <a:r>
              <a:rPr lang="en-US" dirty="0">
                <a:solidFill>
                  <a:srgbClr val="FF0000"/>
                </a:solidFill>
              </a:rPr>
              <a:t>evaluate the features</a:t>
            </a:r>
            <a:r>
              <a:rPr lang="en-US" dirty="0">
                <a:solidFill>
                  <a:schemeClr val="tx2"/>
                </a:solidFill>
              </a:rPr>
              <a:t> of the software item.</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a:t>
            </a:fld>
            <a:endParaRPr lang="en-US" dirty="0"/>
          </a:p>
        </p:txBody>
      </p:sp>
    </p:spTree>
    <p:extLst>
      <p:ext uri="{BB962C8B-B14F-4D97-AF65-F5344CB8AC3E}">
        <p14:creationId xmlns:p14="http://schemas.microsoft.com/office/powerpoint/2010/main" val="1272306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Software in the 21st Century</a:t>
            </a:r>
          </a:p>
        </p:txBody>
      </p:sp>
      <p:sp>
        <p:nvSpPr>
          <p:cNvPr id="5123" name="Content Placeholder 2"/>
          <p:cNvSpPr>
            <a:spLocks noGrp="1"/>
          </p:cNvSpPr>
          <p:nvPr>
            <p:ph idx="1"/>
          </p:nvPr>
        </p:nvSpPr>
        <p:spPr>
          <a:xfrm>
            <a:off x="88899" y="770021"/>
            <a:ext cx="9189571" cy="5606967"/>
          </a:xfrm>
        </p:spPr>
        <p:txBody>
          <a:bodyPr/>
          <a:lstStyle/>
          <a:p>
            <a:r>
              <a:rPr lang="en-US" sz="2800" b="0" dirty="0"/>
              <a:t>Software defines </a:t>
            </a:r>
            <a:r>
              <a:rPr lang="en-US" sz="2800" b="0" dirty="0">
                <a:solidFill>
                  <a:srgbClr val="FF0000"/>
                </a:solidFill>
              </a:rPr>
              <a:t>behavior</a:t>
            </a:r>
            <a:endParaRPr lang="en-US" b="0" dirty="0">
              <a:solidFill>
                <a:srgbClr val="FF0000"/>
              </a:solidFill>
            </a:endParaRPr>
          </a:p>
          <a:p>
            <a:pPr lvl="1"/>
            <a:r>
              <a:rPr lang="en-US" b="0" dirty="0"/>
              <a:t>network routers, finance, switching networks, other infrastructure</a:t>
            </a:r>
          </a:p>
          <a:p>
            <a:r>
              <a:rPr lang="en-US" sz="2800" b="0" dirty="0"/>
              <a:t>Today’s software </a:t>
            </a:r>
            <a:r>
              <a:rPr lang="en-US" sz="2800" b="0" dirty="0">
                <a:solidFill>
                  <a:schemeClr val="tx2"/>
                </a:solidFill>
              </a:rPr>
              <a:t>market</a:t>
            </a:r>
            <a:r>
              <a:rPr lang="en-US" sz="2800" b="0" dirty="0"/>
              <a:t> :</a:t>
            </a:r>
          </a:p>
          <a:p>
            <a:pPr lvl="1"/>
            <a:r>
              <a:rPr lang="en-US" b="0" dirty="0"/>
              <a:t>is much </a:t>
            </a:r>
            <a:r>
              <a:rPr lang="en-US" b="0" dirty="0">
                <a:solidFill>
                  <a:schemeClr val="tx2"/>
                </a:solidFill>
              </a:rPr>
              <a:t>bigger</a:t>
            </a:r>
          </a:p>
          <a:p>
            <a:pPr lvl="1"/>
            <a:r>
              <a:rPr lang="en-US" b="0" dirty="0"/>
              <a:t>is more </a:t>
            </a:r>
            <a:r>
              <a:rPr lang="en-US" b="0" dirty="0">
                <a:solidFill>
                  <a:schemeClr val="tx2"/>
                </a:solidFill>
              </a:rPr>
              <a:t>competitive</a:t>
            </a:r>
          </a:p>
          <a:p>
            <a:pPr lvl="1"/>
            <a:r>
              <a:rPr lang="en-US" b="0" dirty="0"/>
              <a:t>has more </a:t>
            </a:r>
            <a:r>
              <a:rPr lang="en-US" b="0" dirty="0">
                <a:solidFill>
                  <a:schemeClr val="tx2"/>
                </a:solidFill>
              </a:rPr>
              <a:t>users</a:t>
            </a:r>
          </a:p>
          <a:p>
            <a:r>
              <a:rPr lang="en-US" sz="2800" b="0" dirty="0"/>
              <a:t>Embedded Control Applications</a:t>
            </a:r>
          </a:p>
          <a:p>
            <a:pPr lvl="1"/>
            <a:r>
              <a:rPr lang="en-US" b="0" dirty="0"/>
              <a:t>airplanes, air traffic control</a:t>
            </a:r>
          </a:p>
          <a:p>
            <a:pPr lvl="1"/>
            <a:r>
              <a:rPr lang="en-US" b="0" dirty="0"/>
              <a:t>spaceships</a:t>
            </a:r>
          </a:p>
          <a:p>
            <a:pPr lvl="1"/>
            <a:r>
              <a:rPr lang="en-US" b="0" dirty="0"/>
              <a:t>watches</a:t>
            </a:r>
          </a:p>
          <a:p>
            <a:pPr lvl="1"/>
            <a:r>
              <a:rPr lang="en-US" b="0" dirty="0"/>
              <a:t>ovens</a:t>
            </a:r>
          </a:p>
          <a:p>
            <a:pPr lvl="1">
              <a:lnSpc>
                <a:spcPct val="80000"/>
              </a:lnSpc>
            </a:pPr>
            <a:r>
              <a:rPr lang="en-US" b="0" dirty="0"/>
              <a:t>remote controllers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9</a:t>
            </a:fld>
            <a:endParaRPr lang="en-US" sz="900" b="0" dirty="0">
              <a:solidFill>
                <a:schemeClr val="tx1"/>
              </a:solidFill>
            </a:endParaRPr>
          </a:p>
        </p:txBody>
      </p:sp>
      <p:sp>
        <p:nvSpPr>
          <p:cNvPr id="5127" name="Text Box 4"/>
          <p:cNvSpPr txBox="1">
            <a:spLocks noChangeArrowheads="1"/>
          </p:cNvSpPr>
          <p:nvPr/>
        </p:nvSpPr>
        <p:spPr bwMode="auto">
          <a:xfrm>
            <a:off x="4360954" y="4037098"/>
            <a:ext cx="398967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memory seats </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PDAs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DVD players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cell phones</a:t>
            </a:r>
          </a:p>
        </p:txBody>
      </p:sp>
    </p:spTree>
    <p:extLst>
      <p:ext uri="{BB962C8B-B14F-4D97-AF65-F5344CB8AC3E}">
        <p14:creationId xmlns:p14="http://schemas.microsoft.com/office/powerpoint/2010/main" val="2613470115"/>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3058</TotalTime>
  <Pages>49</Pages>
  <Words>3310</Words>
  <Application>Microsoft Office PowerPoint</Application>
  <PresentationFormat>On-screen Show (4:3)</PresentationFormat>
  <Paragraphs>496</Paragraphs>
  <Slides>50</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50</vt:i4>
      </vt:variant>
    </vt:vector>
  </HeadingPairs>
  <TitlesOfParts>
    <vt:vector size="62" baseType="lpstr">
      <vt:lpstr>Arial</vt:lpstr>
      <vt:lpstr>Bookman Old Style</vt:lpstr>
      <vt:lpstr>Comic Sans MS</vt:lpstr>
      <vt:lpstr>Courier New</vt:lpstr>
      <vt:lpstr>Gill Sans MT</vt:lpstr>
      <vt:lpstr>Kristen ITC</vt:lpstr>
      <vt:lpstr>Monotype Sorts</vt:lpstr>
      <vt:lpstr>Times New Roman</vt:lpstr>
      <vt:lpstr>Verdana</vt:lpstr>
      <vt:lpstr>Wingdings</vt:lpstr>
      <vt:lpstr>intro</vt:lpstr>
      <vt:lpstr>Blank Presentation</vt:lpstr>
      <vt:lpstr>PowerPoint Presentation</vt:lpstr>
      <vt:lpstr>Course Overview</vt:lpstr>
      <vt:lpstr>Learning Objectives</vt:lpstr>
      <vt:lpstr>Text Book</vt:lpstr>
      <vt:lpstr>Google Classroom</vt:lpstr>
      <vt:lpstr>PowerPoint Presentation</vt:lpstr>
      <vt:lpstr>What is Software?</vt:lpstr>
      <vt:lpstr>What is Software Testing?</vt:lpstr>
      <vt:lpstr>Software in the 21st Century</vt:lpstr>
      <vt:lpstr>Software is a Skin that Surrounds Our Civilization</vt:lpstr>
      <vt:lpstr>Quality Software</vt:lpstr>
      <vt:lpstr>Quality Software Cont…</vt:lpstr>
      <vt:lpstr>The Software Quality Challenges</vt:lpstr>
      <vt:lpstr>Software vs Other Products</vt:lpstr>
      <vt:lpstr>PowerPoint Presentation</vt:lpstr>
      <vt:lpstr>Software Faults, Errors &amp; Failures</vt:lpstr>
      <vt:lpstr>Fault and Failure Example</vt:lpstr>
      <vt:lpstr>A Concrete Example</vt:lpstr>
      <vt:lpstr>The Term Bug</vt:lpstr>
      <vt:lpstr>What is a computer bug?</vt:lpstr>
      <vt:lpstr>Bugs a.k.a. …</vt:lpstr>
      <vt:lpstr>Defective Software </vt:lpstr>
      <vt:lpstr>Sources of Problems</vt:lpstr>
      <vt:lpstr>Adverse Effects of Faulty S/W</vt:lpstr>
      <vt:lpstr>Adverse Effects of Faulty S/W Cont.</vt:lpstr>
      <vt:lpstr>Spectacular Software Failures</vt:lpstr>
      <vt:lpstr>Northeast Blackout of 2003</vt:lpstr>
      <vt:lpstr>Bank Generosity</vt:lpstr>
      <vt:lpstr>Bank Generosity (Cont’d)</vt:lpstr>
      <vt:lpstr>Making Rupee!</vt:lpstr>
      <vt:lpstr>Bug in BoNY Software</vt:lpstr>
      <vt:lpstr>Costly Software Failures</vt:lpstr>
      <vt:lpstr>Testing in the 21st Century</vt:lpstr>
      <vt:lpstr>What Does This Mean?</vt:lpstr>
      <vt:lpstr>Verification &amp; Validation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Testing</vt:lpstr>
      <vt:lpstr>Cost of Not Testing</vt:lpstr>
      <vt:lpstr>Cost of Late Testing</vt:lpstr>
      <vt:lpstr>Summary: Why Do We Test Software ?</vt:lpstr>
      <vt:lpstr>Survey- First Day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Rafsan Jani</cp:lastModifiedBy>
  <cp:revision>294</cp:revision>
  <cp:lastPrinted>2015-08-31T19:39:18Z</cp:lastPrinted>
  <dcterms:created xsi:type="dcterms:W3CDTF">1996-06-15T03:21:08Z</dcterms:created>
  <dcterms:modified xsi:type="dcterms:W3CDTF">2021-11-26T13:11:16Z</dcterms:modified>
</cp:coreProperties>
</file>