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505" r:id="rId3"/>
    <p:sldId id="434" r:id="rId4"/>
    <p:sldId id="435" r:id="rId5"/>
    <p:sldId id="526" r:id="rId6"/>
    <p:sldId id="527" r:id="rId7"/>
    <p:sldId id="400" r:id="rId8"/>
    <p:sldId id="401" r:id="rId9"/>
    <p:sldId id="438" r:id="rId10"/>
    <p:sldId id="404" r:id="rId11"/>
    <p:sldId id="442" r:id="rId12"/>
    <p:sldId id="405" r:id="rId13"/>
    <p:sldId id="392" r:id="rId14"/>
    <p:sldId id="393" r:id="rId15"/>
    <p:sldId id="528" r:id="rId16"/>
    <p:sldId id="642" r:id="rId17"/>
    <p:sldId id="643" r:id="rId18"/>
    <p:sldId id="644" r:id="rId19"/>
    <p:sldId id="645" r:id="rId20"/>
    <p:sldId id="632" r:id="rId21"/>
    <p:sldId id="641" r:id="rId22"/>
    <p:sldId id="633" r:id="rId23"/>
    <p:sldId id="634" r:id="rId24"/>
    <p:sldId id="635" r:id="rId25"/>
    <p:sldId id="636" r:id="rId26"/>
    <p:sldId id="637" r:id="rId27"/>
    <p:sldId id="638" r:id="rId28"/>
    <p:sldId id="1349" r:id="rId29"/>
    <p:sldId id="1350" r:id="rId30"/>
    <p:sldId id="1351" r:id="rId31"/>
    <p:sldId id="1352" r:id="rId32"/>
    <p:sldId id="1353" r:id="rId33"/>
    <p:sldId id="1354" r:id="rId34"/>
    <p:sldId id="1355" r:id="rId35"/>
    <p:sldId id="1356" r:id="rId36"/>
    <p:sldId id="1357" r:id="rId37"/>
    <p:sldId id="1358" r:id="rId38"/>
    <p:sldId id="1359" r:id="rId39"/>
    <p:sldId id="1360" r:id="rId40"/>
    <p:sldId id="1361" r:id="rId41"/>
    <p:sldId id="1362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7" r:id="rId62"/>
    <p:sldId id="288" r:id="rId63"/>
    <p:sldId id="289" r:id="rId64"/>
    <p:sldId id="290" r:id="rId65"/>
    <p:sldId id="291" r:id="rId66"/>
    <p:sldId id="1363" r:id="rId67"/>
    <p:sldId id="1364" r:id="rId68"/>
    <p:sldId id="1365" r:id="rId69"/>
    <p:sldId id="1366" r:id="rId70"/>
    <p:sldId id="1367" r:id="rId71"/>
    <p:sldId id="1368" r:id="rId72"/>
    <p:sldId id="1369" r:id="rId73"/>
    <p:sldId id="1370" r:id="rId74"/>
    <p:sldId id="1371" r:id="rId75"/>
    <p:sldId id="1372" r:id="rId76"/>
    <p:sldId id="1373" r:id="rId77"/>
    <p:sldId id="1374" r:id="rId78"/>
    <p:sldId id="1375" r:id="rId79"/>
    <p:sldId id="1376" r:id="rId80"/>
    <p:sldId id="1377" r:id="rId81"/>
    <p:sldId id="1378" r:id="rId82"/>
    <p:sldId id="1379" r:id="rId83"/>
    <p:sldId id="1380" r:id="rId84"/>
    <p:sldId id="1381" r:id="rId85"/>
    <p:sldId id="1382" r:id="rId86"/>
    <p:sldId id="1383" r:id="rId87"/>
    <p:sldId id="1441" r:id="rId88"/>
    <p:sldId id="1442" r:id="rId89"/>
    <p:sldId id="2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E4F3-E6BD-4231-8B07-8A27752A98C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1B1F-401D-4D46-B143-DA6C51A9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DF41FD8-C524-4FFE-99B8-B8D80D157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3F1ADA9C-9674-44F1-8D2D-FAF28A2DE6DC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7517DF3-0AB6-49FB-8D28-337D8675D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7713"/>
            <a:ext cx="6554787" cy="3687762"/>
          </a:xfrm>
          <a:ln cap="flat"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F398C51-B3ED-4E68-8D58-E74760A4B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C88D08C-A8A8-4FE6-B4C0-9803F8985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D6EE74-DB8E-43DC-8866-65C5F0827CD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E9B4045-1095-40A0-8E94-AB82CD3DF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81571CC-B0D9-4E2C-8474-999751182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22BBC7C-3B6E-4FD3-B593-20DF5116B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BED5FC-9B5D-421A-8C7D-F6B8CB05B48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C45BE03-1DCF-4378-BAC6-9F46A8568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392ABFF-5EA1-4667-9BD2-C35786FE5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"/>
              <a:t>~ 10 - 15 minutes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"/>
              <a:t>Need to reread the papers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B16824A-38D3-469F-ADF5-AC7C16D8C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39030664-FCBA-45F3-92DE-480F605299FA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DD140A2-5342-45B0-BD28-385B070FB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7713"/>
            <a:ext cx="6554787" cy="3687762"/>
          </a:xfrm>
          <a:ln cap="flat"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9657135-98B2-46D8-861F-B5A32B92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train using the Caffe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8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point is average accuracy</a:t>
            </a:r>
            <a:r>
              <a:rPr lang="en-US" baseline="0" dirty="0"/>
              <a:t> over validation set. Variants because of different 500 classes.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729AE5-C272-D541-AB9D-5A0158E76B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4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8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15" name="Shape 6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FIRST layers generic for this A / B combination</a:t>
            </a:r>
          </a:p>
          <a:p>
            <a:pPr lvl="0">
              <a:defRPr sz="1800"/>
            </a:pPr>
            <a:r>
              <a:rPr sz="2200"/>
              <a:t>OVERALL drop by the end is not large! (MANY RELATED CATEGORIES)</a:t>
            </a:r>
          </a:p>
          <a:p>
            <a:pPr lvl="0">
              <a:defRPr sz="1800"/>
            </a:pPr>
            <a:r>
              <a:rPr sz="2200"/>
              <a:t>CURIOUS BUMP IN MIDDLE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15D17A3-3068-4FFA-9E72-BCA05D0C3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870C221C-42E0-4FF3-87F2-3162D9B265F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C24130D-7889-4896-AD84-B25B79C4B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7713"/>
            <a:ext cx="6554787" cy="3687762"/>
          </a:xfrm>
          <a:ln cap="flat"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48BB447-83D6-42A5-ACC3-E4B9B7D95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</a:t>
            </a:r>
            <a:r>
              <a:rPr lang="en-US" baseline="0" dirty="0"/>
              <a:t> chop half of the network, randomly initialize the rest of the network, keep the weights frozen, u have optimization issues. A 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729AE5-C272-D541-AB9D-5A0158E76B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1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14" name="Shape 7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previously shown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19" name="Shape 7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previously shown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4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4" name="Shape 7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previously shown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5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previously shown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4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 previously shown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9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"/>
              <a:t>Should be ~25 minutes in by this point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C829B19-5BA3-4EE3-996C-4FA65E91C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D72E5A-791A-4034-A051-297D51D1930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7B3CEBD-7DF0-49CC-BCCA-97F4E776D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69AB898-DA0F-43E7-9FC5-AE66F8D07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B9F0AFB-D6F0-404B-A33D-EB540DFD1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950DB7-4E8F-4BF3-902A-6A4E0878CBB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768FCC8-C478-4D2A-9CE7-95A801688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E5552D9-7407-4210-8146-EBBDA4214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5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AB15A2B-F1EF-433F-A430-F226AA543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D7B764-E41C-4185-970A-5E6B2DBBD5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EFDC957-ED7D-4FA9-BAB6-FDE11A767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5FCE89E-FBF6-447B-A6A8-B5BBF3307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1321DE5-DF99-4DE3-9455-F785E3B39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643A62-67B2-4D9B-9AD5-E169E47087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32B7D03-8656-4F08-A9A4-69A3FAAAD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BDD08E8-F6BE-4761-8391-38353C3E7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4E0953E-49B3-485A-89D6-1D037FD3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2EDE8B-B09B-44C1-A4D1-94DEC76F59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F5C289D-31AD-4B2A-9C7A-7B6B8AA96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D6B6E20-4EC2-4FA1-B2FC-3EFE9CC41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0318293-32E5-4B47-80CF-48DCD1A9F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DF18B6-EEFC-41F0-9EB1-4F3C30CD1F2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4D323F-7614-4216-9CDD-8AF34F368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91050" cy="344328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0DD4FA7-DFA2-49D0-8B00-260A5E32D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F0F6-82F1-4DCF-AAFF-15454A1B8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4C12-8694-4C07-8F31-13F8F566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5A9C-99FB-4D9F-88EF-CF684E90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34BA-453E-4C94-894F-F0A2409DEC46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5C6E-B75F-41ED-9D09-2905B7EB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3DC-BBBE-456E-8D7C-D937FF3C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9F2A-D44A-40A8-9355-DBB967D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4AAE-53D6-4A2D-818F-8B85CE554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4D03-83D2-4BCA-9C4B-C00E1E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73F-2B29-46D1-A2AC-4D9F760ED934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F0F7-3660-49D4-9686-B3D132E0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D388-ADD7-4C98-8194-CAC0A290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BCA6-37D0-40A1-AA03-60F1C2ED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B953-1817-49EF-9A1B-129A935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F36-36B4-4F9F-BD44-B91B0A0D4A77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6FF7-CEE6-41D3-B155-D1269C16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2FEF-CEF5-4EB6-A247-4846695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044A-1D14-4496-AF06-03D5243C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2964-2446-4704-B876-3E77FC34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CC13-6399-4320-B3B2-C8AAA22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08FF-E621-44FE-9BE2-ED6CFD8C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1241-A7E9-4876-8604-A082AFF1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334C-46B8-4162-9A5A-70245CF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5657-B755-46AD-83C2-B05BBFA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8D8-A0E0-4C41-A61B-204445D0DFBA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A837-9C66-4561-B0D8-4581CC3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11B6-D550-41B4-8907-FDE98506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41D3-D5A4-4C3A-80DF-473C87C5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37AD-7B8B-45EC-8E94-B33627B4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DD312-12E2-4983-87D5-38DEA40C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8DC4D-145D-479F-AB0D-FCA8F0DB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465-17A4-4856-8CA5-52D3E2732972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61F2E-988D-4F56-A1BA-B2BAF76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7927-3051-46C2-ACD9-EF5C84A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244-E379-4828-841F-AFFEF16D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AF96-FB53-4B2F-B8CD-D11206C2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7593-095C-47EA-AE9E-D81ED8D6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6746-3454-4FB6-A779-6D0745CD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C1EC-973F-4F51-89E4-F6EDBACFB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E2C8C-C3A5-40EC-A14E-7A554F0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15B-6712-413A-B1A4-A12F21A6501E}" type="datetime1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EF6C2-927C-4C22-A059-F52DF48A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9115-74F5-4F48-8FA0-D2DEFFE0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68F-A7C1-4A53-BBB8-056885F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D794C-B436-48D6-8A07-2202478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0D5-629A-4687-91C7-546683A9AC87}" type="datetime1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01C97-E1A6-4F2A-8053-3661181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CBE0-16B5-4F3C-9D34-5F924B5E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378F5-6DEA-4B97-AAFF-B312C0C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E117-A352-43AD-984F-97F70796F02F}" type="datetime1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B106-B9CC-4EA4-B002-13D2D5EF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ABB3-6860-4E48-9152-B1BE5EB2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F251-1A41-4FFD-8AF3-749A058C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719-97BE-4183-996E-7D7DB1F4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9BEE-59ED-4F7A-A7F8-5316C4F6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1DD4-EEBC-44DA-96C4-57703651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441-3206-4B4D-A963-C4A7CD422A06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3305-0321-48F4-97CE-CA79C9B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049C-5436-48D5-BDF0-04583B38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D77-E6E5-4738-8BF8-61A82E9A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E381-B6FD-4A4D-B459-D07F0C54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74D2-EEE7-48F4-AC82-FFA42B97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3AC78-BBE5-4B6D-B593-4D8BD80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04D-D39A-4F28-89A2-9AD47E70CE90}" type="datetime1">
              <a:rPr lang="en-US" smtClean="0"/>
              <a:t>10/23/2021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36C9-B25F-47BA-AB2F-D69BFEC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7F2DF-8915-4D33-9055-A691631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115F-2746-41A6-A700-CC962B60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A68B-58E4-46D9-8116-53B14CB2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CDB6-6067-49E1-909F-D40D1D3833C1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BDE9-DF53-47E5-BCA1-73CC1BE8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56F8-D8D0-413F-AC5C-DB597B28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wiki/Model-Zo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EE9E-E40F-4C11-8ADB-340EBB31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87" y="1296955"/>
            <a:ext cx="11103429" cy="4404050"/>
          </a:xfrm>
        </p:spPr>
        <p:txBody>
          <a:bodyPr>
            <a:normAutofit fontScale="90000"/>
          </a:bodyPr>
          <a:lstStyle/>
          <a:p>
            <a:pPr marL="351038" lvl="1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Expert System </a:t>
            </a:r>
            <a:b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 Neural Network (ANN)</a:t>
            </a:r>
          </a:p>
        </p:txBody>
      </p:sp>
    </p:spTree>
    <p:extLst>
      <p:ext uri="{BB962C8B-B14F-4D97-AF65-F5344CB8AC3E}">
        <p14:creationId xmlns:p14="http://schemas.microsoft.com/office/powerpoint/2010/main" val="20326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45E16B0-822F-4569-BE19-86B66ACDB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8EE66-32EB-4E38-AC5B-8B15E7CD45D9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/>
          </a:p>
        </p:txBody>
      </p:sp>
      <p:pic>
        <p:nvPicPr>
          <p:cNvPr id="23555" name="Picture 3" descr="FIG7-05">
            <a:extLst>
              <a:ext uri="{FF2B5EF4-FFF2-40B4-BE49-F238E27FC236}">
                <a16:creationId xmlns:a16="http://schemas.microsoft.com/office/drawing/2014/main" id="{E6CF5272-01B1-4026-82E3-3F9CA26D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9" t="20000" b="20000"/>
          <a:stretch>
            <a:fillRect/>
          </a:stretch>
        </p:blipFill>
        <p:spPr bwMode="auto">
          <a:xfrm>
            <a:off x="5461000" y="1703389"/>
            <a:ext cx="52070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A3407B89-05B9-467C-9E9E-121DEC44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6" y="1803401"/>
            <a:ext cx="1552575" cy="12414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DE01AB41-0054-49F4-85EE-413ADD85EFF7}"/>
              </a:ext>
            </a:extLst>
          </p:cNvPr>
          <p:cNvSpPr>
            <a:spLocks/>
          </p:cNvSpPr>
          <p:nvPr/>
        </p:nvSpPr>
        <p:spPr bwMode="auto">
          <a:xfrm rot="16200000">
            <a:off x="2376488" y="2147482854"/>
            <a:ext cx="1588" cy="1587"/>
          </a:xfrm>
          <a:prstGeom prst="borderCallout2">
            <a:avLst>
              <a:gd name="adj1" fmla="val -5"/>
              <a:gd name="adj2" fmla="val -7000000"/>
              <a:gd name="adj3" fmla="val -5"/>
              <a:gd name="adj4" fmla="val -7000000"/>
              <a:gd name="adj5" fmla="val -5"/>
              <a:gd name="adj6" fmla="val -7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B80310B9-8506-4CBC-81E1-26000E80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9" y="1611313"/>
            <a:ext cx="2852737" cy="3479800"/>
          </a:xfrm>
          <a:prstGeom prst="wedgeRectCallout">
            <a:avLst>
              <a:gd name="adj1" fmla="val 75375"/>
              <a:gd name="adj2" fmla="val -4014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Explanation Facility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Allows a user to understand how the expert system arrived at certain conclusions or results.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For example: it allows a doctor to find out the logic or rationale of the diagnosis made by a medical expert system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7FD394-6C7A-4937-B2B6-89C145109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3557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1" name="Slide Number Placeholder 4">
            <a:extLst>
              <a:ext uri="{FF2B5EF4-FFF2-40B4-BE49-F238E27FC236}">
                <a16:creationId xmlns:a16="http://schemas.microsoft.com/office/drawing/2014/main" id="{4F64042A-7F7E-48B8-A6C7-74523803A4F5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AD14742-8503-49B6-AC04-8EEA2805933B}" type="slidenum">
              <a:rPr lang="en-US" altLang="en-US" sz="17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7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E132E15D-6A5C-4BA1-9E35-35412B557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CF326-4E32-46A1-8563-2182E24807C0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/>
          </a:p>
        </p:txBody>
      </p:sp>
      <p:pic>
        <p:nvPicPr>
          <p:cNvPr id="25603" name="Picture 3" descr="FIG7-05">
            <a:extLst>
              <a:ext uri="{FF2B5EF4-FFF2-40B4-BE49-F238E27FC236}">
                <a16:creationId xmlns:a16="http://schemas.microsoft.com/office/drawing/2014/main" id="{DF3A9376-2639-4E2B-AD23-6AD5F15F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9" t="20000" b="20000"/>
          <a:stretch>
            <a:fillRect/>
          </a:stretch>
        </p:blipFill>
        <p:spPr bwMode="auto">
          <a:xfrm>
            <a:off x="5461000" y="1703389"/>
            <a:ext cx="52070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3968A698-D810-4873-8B9B-97A3B9D8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6" y="3829051"/>
            <a:ext cx="1552575" cy="12414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CF35B1D9-3948-4774-8911-A4E348F7E828}"/>
              </a:ext>
            </a:extLst>
          </p:cNvPr>
          <p:cNvSpPr>
            <a:spLocks/>
          </p:cNvSpPr>
          <p:nvPr/>
        </p:nvSpPr>
        <p:spPr bwMode="auto">
          <a:xfrm rot="16200000">
            <a:off x="2376488" y="2147482854"/>
            <a:ext cx="1588" cy="1587"/>
          </a:xfrm>
          <a:prstGeom prst="borderCallout2">
            <a:avLst>
              <a:gd name="adj1" fmla="val -5"/>
              <a:gd name="adj2" fmla="val -7000000"/>
              <a:gd name="adj3" fmla="val -5"/>
              <a:gd name="adj4" fmla="val -7000000"/>
              <a:gd name="adj5" fmla="val -5"/>
              <a:gd name="adj6" fmla="val -7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62B897F4-3A04-45EF-A571-98176340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1657351"/>
            <a:ext cx="2852738" cy="3133725"/>
          </a:xfrm>
          <a:prstGeom prst="wedgeRectCallout">
            <a:avLst>
              <a:gd name="adj1" fmla="val 127241"/>
              <a:gd name="adj2" fmla="val 19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Knowledge acquisition facility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Provide convenient and efficient means of capturing and storing all the components of the knowledge base.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Acts as an interface between experts and the knowledge base.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631B71-27A6-4A8F-90D6-94E3289B6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3557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9" name="Slide Number Placeholder 4">
            <a:extLst>
              <a:ext uri="{FF2B5EF4-FFF2-40B4-BE49-F238E27FC236}">
                <a16:creationId xmlns:a16="http://schemas.microsoft.com/office/drawing/2014/main" id="{45F2C8CE-1E57-4E29-931F-529ADEA8C2F7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831EF1-B917-45A7-B0F3-8353F8ABE76D}" type="slidenum">
              <a:rPr lang="en-US" altLang="en-US" sz="17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7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DAA6E8AB-DC05-4C46-8E03-0A6CCCDF5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B0535-8232-45ED-812D-FED04DA22A12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/>
          </a:p>
        </p:txBody>
      </p:sp>
      <p:pic>
        <p:nvPicPr>
          <p:cNvPr id="27651" name="Picture 3" descr="FIG7-05">
            <a:extLst>
              <a:ext uri="{FF2B5EF4-FFF2-40B4-BE49-F238E27FC236}">
                <a16:creationId xmlns:a16="http://schemas.microsoft.com/office/drawing/2014/main" id="{3BD8D5DF-82B5-49AC-90E0-021EA26C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9" t="20000" b="20000"/>
          <a:stretch>
            <a:fillRect/>
          </a:stretch>
        </p:blipFill>
        <p:spPr bwMode="auto">
          <a:xfrm>
            <a:off x="5461000" y="1703389"/>
            <a:ext cx="52070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097B978F-E232-4528-92C6-BBF78128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426" y="3798889"/>
            <a:ext cx="1552575" cy="12414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3CF348B0-5E7D-45BA-9245-DAEF60F444C2}"/>
              </a:ext>
            </a:extLst>
          </p:cNvPr>
          <p:cNvSpPr>
            <a:spLocks/>
          </p:cNvSpPr>
          <p:nvPr/>
        </p:nvSpPr>
        <p:spPr bwMode="auto">
          <a:xfrm rot="16200000">
            <a:off x="2376488" y="2147482854"/>
            <a:ext cx="1588" cy="1587"/>
          </a:xfrm>
          <a:prstGeom prst="borderCallout2">
            <a:avLst>
              <a:gd name="adj1" fmla="val -5"/>
              <a:gd name="adj2" fmla="val -7000000"/>
              <a:gd name="adj3" fmla="val -5"/>
              <a:gd name="adj4" fmla="val -7000000"/>
              <a:gd name="adj5" fmla="val -5"/>
              <a:gd name="adj6" fmla="val -7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DC5BBD1D-07BE-4848-B435-67EDA5F0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9" y="1611314"/>
            <a:ext cx="2852737" cy="3698875"/>
          </a:xfrm>
          <a:prstGeom prst="wedgeRectCallout">
            <a:avLst>
              <a:gd name="adj1" fmla="val 191903"/>
              <a:gd name="adj2" fmla="val 1720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User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Specialized user interface software employed for designing, creating, updating, and using expert systems.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main purpose of the user interface is to make the development and use of an expert system easier for users and decision makers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95F0FEF-29A1-4615-A147-09EF5D9C3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3557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7" name="Slide Number Placeholder 4">
            <a:extLst>
              <a:ext uri="{FF2B5EF4-FFF2-40B4-BE49-F238E27FC236}">
                <a16:creationId xmlns:a16="http://schemas.microsoft.com/office/drawing/2014/main" id="{0C2B8D69-F1E0-484E-ABDF-E0807C7A73ED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8EBEEF3-EA62-4B93-B448-8D246DAE3F66}" type="slidenum">
              <a:rPr lang="en-US" altLang="en-US" sz="17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7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IG7-09">
            <a:extLst>
              <a:ext uri="{FF2B5EF4-FFF2-40B4-BE49-F238E27FC236}">
                <a16:creationId xmlns:a16="http://schemas.microsoft.com/office/drawing/2014/main" id="{561EF680-0190-42AF-BD33-3F8F6998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6" t="23750" b="25000"/>
          <a:stretch>
            <a:fillRect/>
          </a:stretch>
        </p:blipFill>
        <p:spPr bwMode="auto">
          <a:xfrm>
            <a:off x="2465389" y="1709738"/>
            <a:ext cx="718343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86E25E-B167-4CCC-8CAF-00A166ACE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216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 in Developing and Using Expert Systems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01502D22-D936-4548-9D8F-689149E5DEF1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8C43531-54C4-4AA7-A9DC-501E5CFE2CDC}" type="slidenum">
              <a:rPr lang="en-US" altLang="en-US" sz="17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7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>
            <a:extLst>
              <a:ext uri="{FF2B5EF4-FFF2-40B4-BE49-F238E27FC236}">
                <a16:creationId xmlns:a16="http://schemas.microsoft.com/office/drawing/2014/main" id="{C56EB842-BEB1-4470-9136-04CADD89F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17651"/>
            <a:ext cx="8686800" cy="5122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Domain</a:t>
            </a:r>
          </a:p>
          <a:p>
            <a:pPr lvl="1" eaLnBrk="1" hangingPunct="1">
              <a:lnSpc>
                <a:spcPct val="9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area of knowledge addressed by the expert system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Domain Expert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individual or group who has the expertise or knowledge one is trying to capture in the expert system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Knowledge Engineer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An individual who has training or expertise in the design, development, implementation, and maintenance of an expert system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Knowledge User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individual or group who uses and benefits from the expert 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9F4EEA-3A94-42C6-9C55-40F21F501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216025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 in Developing and Using Expert Systems…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278CC5F7-C4A7-4FDA-91C6-2B97713A2E95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8A99533-ACE9-43BE-A32F-B58A55BB0EC1}" type="slidenum">
              <a:rPr lang="en-US" altLang="en-US" sz="17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7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8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build="p" bldLvl="2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DB18C22-F2F0-404B-9412-7435A6DFD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876"/>
            <a:ext cx="9144000" cy="12033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 Systems Development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5A0BA066-E1A2-4F3F-8B44-1346D0FCFB25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3D2A98B-2786-4214-8F3E-69DA3119C77C}" type="slidenum">
              <a:rPr lang="en-US" altLang="en-US" sz="17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700" b="1">
              <a:solidFill>
                <a:srgbClr val="990000"/>
              </a:solidFill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CDA7B66-6B7B-4005-9823-A6C4F28A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1"/>
            <a:ext cx="9144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400"/>
              <a:t>Steps in the expert system development process</a:t>
            </a:r>
          </a:p>
        </p:txBody>
      </p:sp>
      <p:pic>
        <p:nvPicPr>
          <p:cNvPr id="33798" name="Picture 6" descr="Fig 7-6">
            <a:extLst>
              <a:ext uri="{FF2B5EF4-FFF2-40B4-BE49-F238E27FC236}">
                <a16:creationId xmlns:a16="http://schemas.microsoft.com/office/drawing/2014/main" id="{FC31C6EF-9D79-4F9B-A9D5-38B894EB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1"/>
            <a:ext cx="9144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0DB6-DFDD-4278-8EA6-5479BD94D2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3DB6F8-D683-4765-89C1-BA97F31699F5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42C1-E725-48EB-8A76-E86BA2FF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1985-BF99-4F7B-BB22-9ECFD51D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E5F917B3-6DC5-46E5-B6F3-4445F93EEF80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16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7CB7534F-CD2F-4D91-B87E-44116FEAB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>
                <a:latin typeface="Georgia" pitchFamily="18" charset="0"/>
              </a:rPr>
              <a:t>What is ANN?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531E8F70-42F7-4742-A386-9A8314446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4582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A neural network can be defined as a model of reasoning based on the human brain.</a:t>
            </a: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The brain consists of a densly interconnected set of nerve cells   (information processing units) called neurons.</a:t>
            </a: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Human brain has 10 billion neurons and 60 trillion connections.</a:t>
            </a: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ANN’s are a type of artificial intelligence that attempts to           imitate the way a human brain works. </a:t>
            </a: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The approach is beginning to prove useful in certain areas that     involve recognizing complex patterns, 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altLang="en-US" sz="2000">
                <a:latin typeface="Times New Roman" panose="02020603050405020304" pitchFamily="18" charset="0"/>
              </a:rPr>
              <a:t>such as voice recognition and image recognition.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869BDA-8A11-4ABF-AFB8-98DFD0E985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98720E-3CFE-42D9-A8A3-101BC8F6C37F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0024826-6F98-4AB0-8088-458BE6A07D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44E5AD-F647-4279-AC23-0E5666B7E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E52C460C-EB2D-4DC3-8DCC-9BF4634F2361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17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2F74A50-AF20-427A-9791-DF2AC59481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latin typeface="Georgia" panose="02040502050405020303" pitchFamily="18" charset="0"/>
              </a:rPr>
              <a:t>Biological Neuron</a:t>
            </a:r>
            <a:r>
              <a:rPr lang="en-US" altLang="en-US" sz="2500">
                <a:solidFill>
                  <a:srgbClr val="FFFF00"/>
                </a:solidFill>
              </a:rPr>
              <a:t> </a:t>
            </a:r>
            <a:r>
              <a:rPr lang="en-US" altLang="en-US" sz="380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8198" name="Picture 3">
            <a:extLst>
              <a:ext uri="{FF2B5EF4-FFF2-40B4-BE49-F238E27FC236}">
                <a16:creationId xmlns:a16="http://schemas.microsoft.com/office/drawing/2014/main" id="{866C6B9E-73C1-412C-AFA3-56AB36DD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74738"/>
            <a:ext cx="6629400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4">
            <a:extLst>
              <a:ext uri="{FF2B5EF4-FFF2-40B4-BE49-F238E27FC236}">
                <a16:creationId xmlns:a16="http://schemas.microsoft.com/office/drawing/2014/main" id="{4ADA312C-66A5-4160-8606-F51A896B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03726"/>
            <a:ext cx="8001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sz="2000" b="0">
                <a:cs typeface="Arial" panose="020B0604020202020204" pitchFamily="34" charset="0"/>
              </a:rPr>
              <a:t>A neuron has a cell body, a branching </a:t>
            </a:r>
            <a:r>
              <a:rPr kumimoji="0" lang="en-US" altLang="en-US" sz="2000">
                <a:cs typeface="Arial" panose="020B0604020202020204" pitchFamily="34" charset="0"/>
              </a:rPr>
              <a:t>i</a:t>
            </a:r>
            <a:r>
              <a:rPr kumimoji="0" lang="en-US" altLang="en-US" sz="2000" b="0">
                <a:cs typeface="Arial" panose="020B0604020202020204" pitchFamily="34" charset="0"/>
              </a:rPr>
              <a:t>nput structure and a branching  </a:t>
            </a:r>
            <a:r>
              <a:rPr kumimoji="0" lang="en-US" altLang="en-US" sz="2000">
                <a:cs typeface="Arial" panose="020B0604020202020204" pitchFamily="34" charset="0"/>
              </a:rPr>
              <a:t>o</a:t>
            </a:r>
            <a:r>
              <a:rPr kumimoji="0" lang="en-US" altLang="en-US" sz="2000" b="0">
                <a:cs typeface="Arial" panose="020B0604020202020204" pitchFamily="34" charset="0"/>
              </a:rPr>
              <a:t>utput structure (the axon)</a:t>
            </a:r>
          </a:p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sz="2000" b="0">
                <a:cs typeface="Arial" panose="020B0604020202020204" pitchFamily="34" charset="0"/>
              </a:rPr>
              <a:t>Axons connect to dendrites via synapses.</a:t>
            </a:r>
          </a:p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sz="2000" b="0">
                <a:cs typeface="Arial" panose="020B0604020202020204" pitchFamily="34" charset="0"/>
              </a:rPr>
              <a:t>Electro-chemical signals are propagated from the dendrites input, through the cell body, and down the axon to other neurons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1073-22A8-457E-B805-3B0C5F47D0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347814-3A94-471F-B330-9206D4335538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088D-EDF9-418B-BDB4-8B927B85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3B51-79A0-407D-AB5F-20267C6D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95A0DCDB-45C8-4EF4-8E8C-81812D16F8A5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18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40B506FF-77E4-4793-BE7C-5DED231A5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1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>
                <a:latin typeface="Georgia" pitchFamily="18" charset="0"/>
              </a:rPr>
              <a:t>Models of Neuron</a:t>
            </a:r>
          </a:p>
        </p:txBody>
      </p:sp>
      <p:sp>
        <p:nvSpPr>
          <p:cNvPr id="9222" name="Text Box 3">
            <a:extLst>
              <a:ext uri="{FF2B5EF4-FFF2-40B4-BE49-F238E27FC236}">
                <a16:creationId xmlns:a16="http://schemas.microsoft.com/office/drawing/2014/main" id="{F82FDC1F-DFDA-46B4-8F4D-722A5C414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76962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b="0" dirty="0">
                <a:cs typeface="Arial" panose="020B0604020202020204" pitchFamily="34" charset="0"/>
              </a:rPr>
              <a:t>Neuron is an information processing unit</a:t>
            </a:r>
          </a:p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b="0" dirty="0">
                <a:cs typeface="Arial" panose="020B0604020202020204" pitchFamily="34" charset="0"/>
              </a:rPr>
              <a:t>A set of synapses or connecting links</a:t>
            </a:r>
          </a:p>
          <a:p>
            <a:pPr lvl="1" algn="l" eaLnBrk="1" latinLnBrk="0" hangingPunct="1"/>
            <a:r>
              <a:rPr kumimoji="0" lang="en-US" altLang="en-US" b="0" dirty="0">
                <a:cs typeface="Arial" panose="020B0604020202020204" pitchFamily="34" charset="0"/>
              </a:rPr>
              <a:t>–characterized by weight or strength</a:t>
            </a:r>
          </a:p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b="0" dirty="0">
                <a:cs typeface="Arial" panose="020B0604020202020204" pitchFamily="34" charset="0"/>
              </a:rPr>
              <a:t>An adder</a:t>
            </a:r>
          </a:p>
          <a:p>
            <a:pPr lvl="1" algn="l" eaLnBrk="1" latinLnBrk="0" hangingPunct="1"/>
            <a:r>
              <a:rPr kumimoji="0" lang="en-US" altLang="en-US" b="0" dirty="0">
                <a:cs typeface="Arial" panose="020B0604020202020204" pitchFamily="34" charset="0"/>
              </a:rPr>
              <a:t>–summing the input signals weighted by synapses</a:t>
            </a:r>
          </a:p>
          <a:p>
            <a:pPr lvl="1" algn="l" eaLnBrk="1" latinLnBrk="0" hangingPunct="1"/>
            <a:r>
              <a:rPr kumimoji="0" lang="en-US" altLang="en-US" b="0" dirty="0">
                <a:cs typeface="Arial" panose="020B0604020202020204" pitchFamily="34" charset="0"/>
              </a:rPr>
              <a:t>–a linear combiner</a:t>
            </a:r>
          </a:p>
          <a:p>
            <a:pPr algn="l" eaLnBrk="1" latinLnBrk="0" hangingPunct="1"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kumimoji="0" lang="en-US" altLang="en-US" b="0" dirty="0">
                <a:cs typeface="Arial" panose="020B0604020202020204" pitchFamily="34" charset="0"/>
              </a:rPr>
              <a:t>An activation function</a:t>
            </a:r>
          </a:p>
          <a:p>
            <a:pPr lvl="1" algn="l" eaLnBrk="1" latinLnBrk="0" hangingPunct="1"/>
            <a:r>
              <a:rPr kumimoji="0" lang="en-US" altLang="en-US" b="0" dirty="0">
                <a:cs typeface="Arial" panose="020B0604020202020204" pitchFamily="34" charset="0"/>
              </a:rPr>
              <a:t>–also called squashing function</a:t>
            </a:r>
          </a:p>
          <a:p>
            <a:pPr lvl="2" algn="l" eaLnBrk="1" latinLnBrk="0" hangingPunct="1"/>
            <a:r>
              <a:rPr kumimoji="0" lang="en-US" altLang="en-US" b="0" dirty="0">
                <a:cs typeface="Arial" panose="020B0604020202020204" pitchFamily="34" charset="0"/>
              </a:rPr>
              <a:t> -squash (limits) the output to some finite values</a:t>
            </a:r>
          </a:p>
          <a:p>
            <a:pPr algn="l" eaLnBrk="1" latinLnBrk="0" hangingPunct="1"/>
            <a:endParaRPr kumimoji="0" lang="en-US" altLang="en-US" sz="2000" b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24BA-8FF0-495E-9275-38D2E77012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47859D-FECA-40A9-A98E-E920B4BAF9F3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973A-A6C4-4A1F-B749-9E730D7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A356-CAA5-4739-B543-203AF9F5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6B5FECD1-00F8-4028-BE92-CF0C2525C81F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19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8FA043CB-5293-4F43-B69D-4E5732237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391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>
                <a:latin typeface="Georgia" pitchFamily="18" charset="0"/>
              </a:rPr>
              <a:t>Model of Neuron</a:t>
            </a:r>
            <a:r>
              <a:rPr lang="en-US"/>
              <a:t> </a:t>
            </a:r>
          </a:p>
        </p:txBody>
      </p:sp>
      <p:pic>
        <p:nvPicPr>
          <p:cNvPr id="10246" name="Picture 3">
            <a:extLst>
              <a:ext uri="{FF2B5EF4-FFF2-40B4-BE49-F238E27FC236}">
                <a16:creationId xmlns:a16="http://schemas.microsoft.com/office/drawing/2014/main" id="{5B25E580-DDEB-4096-9417-1EF6E432EEB0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219201"/>
            <a:ext cx="8229600" cy="4906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8646A70-FF12-40F8-BE63-777B0212C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4214" y="1035050"/>
            <a:ext cx="8180387" cy="4927600"/>
          </a:xfrm>
        </p:spPr>
        <p:txBody>
          <a:bodyPr vert="horz" lIns="9144" tIns="9144" rIns="9144" bIns="9144" rtlCol="0">
            <a:normAutofit/>
          </a:bodyPr>
          <a:lstStyle/>
          <a:p>
            <a:pPr>
              <a:lnSpc>
                <a:spcPct val="120000"/>
              </a:lnSpc>
              <a:buClr>
                <a:srgbClr val="0000CC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An </a:t>
            </a:r>
            <a:r>
              <a:rPr lang="en-US" altLang="en-US" b="1" dirty="0">
                <a:solidFill>
                  <a:srgbClr val="FF0000"/>
                </a:solidFill>
              </a:rPr>
              <a:t>expert system</a:t>
            </a:r>
            <a:r>
              <a:rPr lang="en-US" altLang="en-US" dirty="0"/>
              <a:t> consists of </a:t>
            </a:r>
            <a:r>
              <a:rPr lang="en-US" altLang="en-US" b="1" dirty="0"/>
              <a:t>hardware and software that stores knowledge</a:t>
            </a:r>
            <a:r>
              <a:rPr lang="en-US" altLang="en-US" dirty="0"/>
              <a:t> and </a:t>
            </a:r>
            <a:r>
              <a:rPr lang="en-US" altLang="en-US" b="1" dirty="0"/>
              <a:t>makes inferences, enabling a novice</a:t>
            </a:r>
            <a:r>
              <a:rPr lang="en-US" altLang="en-US" dirty="0"/>
              <a:t> to perform at the level of an expert.</a:t>
            </a:r>
          </a:p>
          <a:p>
            <a:pPr>
              <a:lnSpc>
                <a:spcPct val="120000"/>
              </a:lnSpc>
              <a:buClr>
                <a:srgbClr val="0000CC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Expert systems</a:t>
            </a:r>
            <a:r>
              <a:rPr lang="en-US" altLang="en-US" dirty="0"/>
              <a:t> have many applications:</a:t>
            </a:r>
          </a:p>
          <a:p>
            <a:pPr indent="1588">
              <a:lnSpc>
                <a:spcPct val="120000"/>
              </a:lnSpc>
              <a:buClr>
                <a:srgbClr val="0000CC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Business  </a:t>
            </a:r>
          </a:p>
          <a:p>
            <a:pPr indent="1588">
              <a:lnSpc>
                <a:spcPct val="120000"/>
              </a:lnSpc>
              <a:buClr>
                <a:srgbClr val="0000CC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Diagnosis</a:t>
            </a:r>
          </a:p>
          <a:p>
            <a:pPr indent="1588">
              <a:lnSpc>
                <a:spcPct val="120000"/>
              </a:lnSpc>
              <a:buClr>
                <a:srgbClr val="0000CC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Industry</a:t>
            </a:r>
          </a:p>
          <a:p>
            <a:pPr indent="1588">
              <a:lnSpc>
                <a:spcPct val="120000"/>
              </a:lnSpc>
              <a:buClr>
                <a:srgbClr val="0000CC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etc…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EBD482-FB0C-4EF8-A68C-6BB6E1CE9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67951"/>
            <a:ext cx="8001000" cy="838524"/>
          </a:xfrm>
        </p:spPr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 System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E6EE9927-3A86-4629-8722-B303AAEF4756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2636ECA-DB47-44AA-83E9-FEFAA98BF4E8}" type="slidenum">
              <a:rPr lang="en-US" altLang="en-US" sz="20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0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F7E2-76F9-4007-A81C-6976405A0A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E4A5F3-E79D-48FF-97C9-DBE5BB1DA453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2921-C6AC-4BD8-9AEA-3E64B18C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DAE3-2D49-4FD7-BDCF-2A0198F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A0BE1174-F5F3-4287-A8CA-41462D883FD8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20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28738" name="Rectangle 2050">
            <a:extLst>
              <a:ext uri="{FF2B5EF4-FFF2-40B4-BE49-F238E27FC236}">
                <a16:creationId xmlns:a16="http://schemas.microsoft.com/office/drawing/2014/main" id="{C1D14B2C-2085-4481-B789-86C95972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latin typeface="Georgia" pitchFamily="18" charset="0"/>
              </a:rPr>
              <a:t>Requirements to Build an ANN</a:t>
            </a:r>
          </a:p>
        </p:txBody>
      </p:sp>
      <p:sp>
        <p:nvSpPr>
          <p:cNvPr id="11270" name="Rectangle 2051">
            <a:extLst>
              <a:ext uri="{FF2B5EF4-FFF2-40B4-BE49-F238E27FC236}">
                <a16:creationId xmlns:a16="http://schemas.microsoft.com/office/drawing/2014/main" id="{6BC4C94A-AFA4-41FD-A487-412B9479D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7724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</a:rPr>
              <a:t>How many neurons are to be used?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</a:rPr>
              <a:t>How the neurons are to be connected to form a     network.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</a:rPr>
              <a:t>Which learning algorithm to use?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</a:rPr>
              <a:t>How to train the neural network?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</a:rPr>
              <a:t>Training: Initialize the weights of the network and update    the weights from a set of training examples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80F20386-5300-4CCE-9E05-39F3364FB4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84C5B3-0A7A-4E67-8431-BA2127DEAF54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5E7AD9FB-D689-4F91-BC78-1D34EB9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B6FAF947-7650-456B-A45D-5FC09684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C0671308-7FB4-438F-B76D-5394384C2362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21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12D13C46-FAEB-4A91-8775-A0241AFC3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latin typeface="Georgia" pitchFamily="18" charset="0"/>
              </a:rPr>
              <a:t>Diagram of a Neuron</a:t>
            </a:r>
          </a:p>
        </p:txBody>
      </p:sp>
      <p:grpSp>
        <p:nvGrpSpPr>
          <p:cNvPr id="12294" name="Group 35">
            <a:extLst>
              <a:ext uri="{FF2B5EF4-FFF2-40B4-BE49-F238E27FC236}">
                <a16:creationId xmlns:a16="http://schemas.microsoft.com/office/drawing/2014/main" id="{F356879D-9EB6-43FB-8670-A2CA553FB681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2044700"/>
            <a:ext cx="7150100" cy="3822700"/>
            <a:chOff x="536" y="1288"/>
            <a:chExt cx="4504" cy="2408"/>
          </a:xfrm>
        </p:grpSpPr>
        <p:sp>
          <p:nvSpPr>
            <p:cNvPr id="12295" name="Oval 10">
              <a:extLst>
                <a:ext uri="{FF2B5EF4-FFF2-40B4-BE49-F238E27FC236}">
                  <a16:creationId xmlns:a16="http://schemas.microsoft.com/office/drawing/2014/main" id="{66576177-BDFA-48F5-8222-9C99CA90B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326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Oval 4">
              <a:extLst>
                <a:ext uri="{FF2B5EF4-FFF2-40B4-BE49-F238E27FC236}">
                  <a16:creationId xmlns:a16="http://schemas.microsoft.com/office/drawing/2014/main" id="{8D03172D-8F62-432B-9F1A-63620211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24"/>
              <a:ext cx="1056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Text Box 5">
              <a:extLst>
                <a:ext uri="{FF2B5EF4-FFF2-40B4-BE49-F238E27FC236}">
                  <a16:creationId xmlns:a16="http://schemas.microsoft.com/office/drawing/2014/main" id="{A2D2D8BD-34DC-4AFF-A9B0-D5E854CC8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392"/>
              <a:ext cx="7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en-US"/>
                <a:t>Neuron</a:t>
              </a:r>
            </a:p>
          </p:txBody>
        </p:sp>
        <p:sp>
          <p:nvSpPr>
            <p:cNvPr id="12298" name="Oval 6">
              <a:extLst>
                <a:ext uri="{FF2B5EF4-FFF2-40B4-BE49-F238E27FC236}">
                  <a16:creationId xmlns:a16="http://schemas.microsoft.com/office/drawing/2014/main" id="{5CBC9CF4-BFF0-4AEB-BAFD-C48B945C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162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" name="Text Box 7">
              <a:extLst>
                <a:ext uri="{FF2B5EF4-FFF2-40B4-BE49-F238E27FC236}">
                  <a16:creationId xmlns:a16="http://schemas.microsoft.com/office/drawing/2014/main" id="{60CF391F-B69D-4FA9-B9C1-70714142F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1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w</a:t>
              </a:r>
              <a:r>
                <a:rPr lang="en-US" altLang="en-US" b="0" baseline="-25000"/>
                <a:t>1</a:t>
              </a:r>
            </a:p>
          </p:txBody>
        </p:sp>
        <p:sp>
          <p:nvSpPr>
            <p:cNvPr id="12300" name="Oval 8">
              <a:extLst>
                <a:ext uri="{FF2B5EF4-FFF2-40B4-BE49-F238E27FC236}">
                  <a16:creationId xmlns:a16="http://schemas.microsoft.com/office/drawing/2014/main" id="{3D685DB4-26B1-4D6F-97BB-3A059C0C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3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Text Box 9">
              <a:extLst>
                <a:ext uri="{FF2B5EF4-FFF2-40B4-BE49-F238E27FC236}">
                  <a16:creationId xmlns:a16="http://schemas.microsoft.com/office/drawing/2014/main" id="{99EED434-F28A-48DA-A41C-3F75BE479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23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w</a:t>
              </a:r>
              <a:r>
                <a:rPr lang="en-US" altLang="en-US" b="0" baseline="-25000"/>
                <a:t>2</a:t>
              </a:r>
            </a:p>
          </p:txBody>
        </p:sp>
        <p:sp>
          <p:nvSpPr>
            <p:cNvPr id="12302" name="Text Box 11">
              <a:extLst>
                <a:ext uri="{FF2B5EF4-FFF2-40B4-BE49-F238E27FC236}">
                  <a16:creationId xmlns:a16="http://schemas.microsoft.com/office/drawing/2014/main" id="{0FFD9DBE-5BA5-4878-8EE5-63328F03D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33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w</a:t>
              </a:r>
              <a:r>
                <a:rPr lang="en-US" altLang="en-US" b="0" baseline="-25000"/>
                <a:t>n</a:t>
              </a:r>
            </a:p>
          </p:txBody>
        </p:sp>
        <p:sp>
          <p:nvSpPr>
            <p:cNvPr id="12303" name="Oval 12">
              <a:extLst>
                <a:ext uri="{FF2B5EF4-FFF2-40B4-BE49-F238E27FC236}">
                  <a16:creationId xmlns:a16="http://schemas.microsoft.com/office/drawing/2014/main" id="{FF69E40C-A068-4130-85F1-02992088A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3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" name="Text Box 13">
              <a:extLst>
                <a:ext uri="{FF2B5EF4-FFF2-40B4-BE49-F238E27FC236}">
                  <a16:creationId xmlns:a16="http://schemas.microsoft.com/office/drawing/2014/main" id="{1C73EE3A-DD97-48E0-97D6-F7DEB7310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24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Y</a:t>
              </a:r>
              <a:endParaRPr lang="en-US" altLang="en-US" b="0" baseline="-25000"/>
            </a:p>
          </p:txBody>
        </p:sp>
        <p:sp>
          <p:nvSpPr>
            <p:cNvPr id="12305" name="Text Box 14">
              <a:extLst>
                <a:ext uri="{FF2B5EF4-FFF2-40B4-BE49-F238E27FC236}">
                  <a16:creationId xmlns:a16="http://schemas.microsoft.com/office/drawing/2014/main" id="{1C30BDD9-41C8-4B8D-AE61-DBA49858E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76"/>
              <a:ext cx="336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/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/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/>
                <a:t>.</a:t>
              </a:r>
            </a:p>
          </p:txBody>
        </p:sp>
        <p:sp>
          <p:nvSpPr>
            <p:cNvPr id="12306" name="Line 15">
              <a:extLst>
                <a:ext uri="{FF2B5EF4-FFF2-40B4-BE49-F238E27FC236}">
                  <a16:creationId xmlns:a16="http://schemas.microsoft.com/office/drawing/2014/main" id="{066A70CB-9B76-48FA-9495-C6AB863A6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6">
              <a:extLst>
                <a:ext uri="{FF2B5EF4-FFF2-40B4-BE49-F238E27FC236}">
                  <a16:creationId xmlns:a16="http://schemas.microsoft.com/office/drawing/2014/main" id="{3A5D9898-8DFF-4D86-8EF3-075533651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25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8">
              <a:extLst>
                <a:ext uri="{FF2B5EF4-FFF2-40B4-BE49-F238E27FC236}">
                  <a16:creationId xmlns:a16="http://schemas.microsoft.com/office/drawing/2014/main" id="{B4458CB1-26BF-4402-89AC-442430CF9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183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21">
              <a:extLst>
                <a:ext uri="{FF2B5EF4-FFF2-40B4-BE49-F238E27FC236}">
                  <a16:creationId xmlns:a16="http://schemas.microsoft.com/office/drawing/2014/main" id="{BE1AAA0D-F265-43FB-8B8A-F13ADA20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22">
              <a:extLst>
                <a:ext uri="{FF2B5EF4-FFF2-40B4-BE49-F238E27FC236}">
                  <a16:creationId xmlns:a16="http://schemas.microsoft.com/office/drawing/2014/main" id="{19168067-CBFB-4AFC-862A-5422ED481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51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Text Box 23">
              <a:extLst>
                <a:ext uri="{FF2B5EF4-FFF2-40B4-BE49-F238E27FC236}">
                  <a16:creationId xmlns:a16="http://schemas.microsoft.com/office/drawing/2014/main" id="{C4AC48FC-F326-4ED6-A7B7-0D2F46634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x</a:t>
              </a:r>
              <a:r>
                <a:rPr lang="en-US" altLang="en-US" sz="1800" b="0" baseline="-25000"/>
                <a:t>1</a:t>
              </a:r>
            </a:p>
          </p:txBody>
        </p:sp>
        <p:sp>
          <p:nvSpPr>
            <p:cNvPr id="12312" name="Text Box 24">
              <a:extLst>
                <a:ext uri="{FF2B5EF4-FFF2-40B4-BE49-F238E27FC236}">
                  <a16:creationId xmlns:a16="http://schemas.microsoft.com/office/drawing/2014/main" id="{E76A01A3-90F5-46C6-886F-441F46E42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" y="24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x</a:t>
              </a:r>
              <a:r>
                <a:rPr lang="en-US" altLang="en-US" sz="1800" b="0" baseline="-25000"/>
                <a:t>2</a:t>
              </a:r>
            </a:p>
          </p:txBody>
        </p:sp>
        <p:sp>
          <p:nvSpPr>
            <p:cNvPr id="12313" name="Text Box 25">
              <a:extLst>
                <a:ext uri="{FF2B5EF4-FFF2-40B4-BE49-F238E27FC236}">
                  <a16:creationId xmlns:a16="http://schemas.microsoft.com/office/drawing/2014/main" id="{700F286F-1F4E-44DB-BAF6-02E99CB6C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" y="33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x</a:t>
              </a:r>
              <a:r>
                <a:rPr lang="en-US" altLang="en-US" sz="1800" b="0" baseline="-25000"/>
                <a:t>3</a:t>
              </a:r>
            </a:p>
          </p:txBody>
        </p:sp>
        <p:sp>
          <p:nvSpPr>
            <p:cNvPr id="12314" name="Line 26">
              <a:extLst>
                <a:ext uri="{FF2B5EF4-FFF2-40B4-BE49-F238E27FC236}">
                  <a16:creationId xmlns:a16="http://schemas.microsoft.com/office/drawing/2014/main" id="{B3B3EB4A-DCD9-4DBD-93A8-9383E8DB7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10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27">
              <a:extLst>
                <a:ext uri="{FF2B5EF4-FFF2-40B4-BE49-F238E27FC236}">
                  <a16:creationId xmlns:a16="http://schemas.microsoft.com/office/drawing/2014/main" id="{2240D614-13F8-407A-BA30-8677E14A0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28">
              <a:extLst>
                <a:ext uri="{FF2B5EF4-FFF2-40B4-BE49-F238E27FC236}">
                  <a16:creationId xmlns:a16="http://schemas.microsoft.com/office/drawing/2014/main" id="{1A2B4066-47AB-44AA-8DE6-21F5C452B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2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Text Box 29">
              <a:extLst>
                <a:ext uri="{FF2B5EF4-FFF2-40B4-BE49-F238E27FC236}">
                  <a16:creationId xmlns:a16="http://schemas.microsoft.com/office/drawing/2014/main" id="{A43AFDDD-D62A-4224-BB0E-0B9C7E2D5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148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Input signals</a:t>
              </a:r>
            </a:p>
          </p:txBody>
        </p:sp>
        <p:sp>
          <p:nvSpPr>
            <p:cNvPr id="12318" name="Text Box 30">
              <a:extLst>
                <a:ext uri="{FF2B5EF4-FFF2-40B4-BE49-F238E27FC236}">
                  <a16:creationId xmlns:a16="http://schemas.microsoft.com/office/drawing/2014/main" id="{A69CE474-6452-4123-923B-F1DBC476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128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Weight</a:t>
              </a:r>
            </a:p>
          </p:txBody>
        </p:sp>
        <p:sp>
          <p:nvSpPr>
            <p:cNvPr id="12319" name="Text Box 31">
              <a:extLst>
                <a:ext uri="{FF2B5EF4-FFF2-40B4-BE49-F238E27FC236}">
                  <a16:creationId xmlns:a16="http://schemas.microsoft.com/office/drawing/2014/main" id="{BC9B841D-0823-48D6-8AAD-D2ECD29D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28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Output Signals</a:t>
              </a:r>
            </a:p>
          </p:txBody>
        </p:sp>
        <p:sp>
          <p:nvSpPr>
            <p:cNvPr id="12320" name="Line 33">
              <a:extLst>
                <a:ext uri="{FF2B5EF4-FFF2-40B4-BE49-F238E27FC236}">
                  <a16:creationId xmlns:a16="http://schemas.microsoft.com/office/drawing/2014/main" id="{39005656-73C9-43E8-9137-A7CAA660E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7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34">
              <a:extLst>
                <a:ext uri="{FF2B5EF4-FFF2-40B4-BE49-F238E27FC236}">
                  <a16:creationId xmlns:a16="http://schemas.microsoft.com/office/drawing/2014/main" id="{B4FFA7B5-8E8B-49FF-8537-D2914A78E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576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65F1-18D8-442C-AFD7-0A2AF56884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76FC6C-881D-414A-852F-B2346399A587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9774-6C25-4D62-A5B6-0DBC3862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2ADF-CD34-4C13-BFB4-7079D05D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9AF1ECEC-0D08-4156-BC16-F75D1160D7DE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22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678E7041-73A5-47C8-895D-D8CDD7E07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14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Georgia" pitchFamily="18" charset="0"/>
              </a:rPr>
              <a:t>How Does the Neuron Determine     its Output?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EF09D627-8B0C-4EF8-9C96-2EC7A9C0E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286000"/>
            <a:ext cx="8001000" cy="3657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The neuron computes the weighted sum of the input signals  and compares the result with a threshold value of, T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h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If the net weighted input is less than the threshold the neuron output is –1.</a:t>
            </a: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If the net weighted input is greater than or equal to the           threshold, the neuron becomes activated and its output          attains a value +1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(This type of activation function is called a sign function)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11C22D4F-B8F5-4AB3-8EB0-74719ACB4F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AA08DF-C5E7-4B64-A8B7-5CB2AFA9249A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8FFEB7B9-7179-45C6-A9F1-BB8471A7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7D42C26B-FFFD-486F-BB19-DC6FCA80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A3E0C705-070A-4EB1-AC04-8CE57806344C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23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FA95C37D-99F3-4BAF-9BCC-87BA2CDBC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>
                <a:latin typeface="Georgia" pitchFamily="18" charset="0"/>
              </a:rPr>
              <a:t>Example of NN: The Perceptron</a:t>
            </a:r>
          </a:p>
        </p:txBody>
      </p:sp>
      <p:grpSp>
        <p:nvGrpSpPr>
          <p:cNvPr id="1031" name="Group 3">
            <a:extLst>
              <a:ext uri="{FF2B5EF4-FFF2-40B4-BE49-F238E27FC236}">
                <a16:creationId xmlns:a16="http://schemas.microsoft.com/office/drawing/2014/main" id="{776790F7-D9FB-45B3-AF18-B0B41D15FA35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1905001"/>
            <a:ext cx="7353300" cy="3902075"/>
            <a:chOff x="744" y="1200"/>
            <a:chExt cx="4632" cy="2458"/>
          </a:xfrm>
        </p:grpSpPr>
        <p:sp>
          <p:nvSpPr>
            <p:cNvPr id="1036" name="Oval 4">
              <a:extLst>
                <a:ext uri="{FF2B5EF4-FFF2-40B4-BE49-F238E27FC236}">
                  <a16:creationId xmlns:a16="http://schemas.microsoft.com/office/drawing/2014/main" id="{14BB77FE-A955-4C24-8DDB-2D1311A1A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20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Rectangle 5">
              <a:extLst>
                <a:ext uri="{FF2B5EF4-FFF2-40B4-BE49-F238E27FC236}">
                  <a16:creationId xmlns:a16="http://schemas.microsoft.com/office/drawing/2014/main" id="{5FBE7209-6FCA-4331-976E-34DB15F13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52"/>
              <a:ext cx="528" cy="4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" name="Rectangle 6">
              <a:extLst>
                <a:ext uri="{FF2B5EF4-FFF2-40B4-BE49-F238E27FC236}">
                  <a16:creationId xmlns:a16="http://schemas.microsoft.com/office/drawing/2014/main" id="{DD2FAAB7-66C6-49A7-9134-BCFF711D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2936"/>
              <a:ext cx="33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Oval 7">
              <a:extLst>
                <a:ext uri="{FF2B5EF4-FFF2-40B4-BE49-F238E27FC236}">
                  <a16:creationId xmlns:a16="http://schemas.microsoft.com/office/drawing/2014/main" id="{75A855BD-1D73-4D76-A8DE-F3F54A14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728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" name="Text Box 8">
              <a:extLst>
                <a:ext uri="{FF2B5EF4-FFF2-40B4-BE49-F238E27FC236}">
                  <a16:creationId xmlns:a16="http://schemas.microsoft.com/office/drawing/2014/main" id="{C5D858A4-D67D-4B63-969D-DD8461C88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77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en-US" b="0"/>
                <a:t>w1</a:t>
              </a:r>
            </a:p>
          </p:txBody>
        </p:sp>
        <p:sp>
          <p:nvSpPr>
            <p:cNvPr id="1041" name="Oval 9">
              <a:extLst>
                <a:ext uri="{FF2B5EF4-FFF2-40B4-BE49-F238E27FC236}">
                  <a16:creationId xmlns:a16="http://schemas.microsoft.com/office/drawing/2014/main" id="{D7225056-A7BC-4CB4-A155-D28F6E5A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58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Text Box 10">
              <a:extLst>
                <a:ext uri="{FF2B5EF4-FFF2-40B4-BE49-F238E27FC236}">
                  <a16:creationId xmlns:a16="http://schemas.microsoft.com/office/drawing/2014/main" id="{0F3BF529-6201-4618-9FB1-A2E3BBF81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65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en-US" b="0"/>
                <a:t>w2</a:t>
              </a:r>
            </a:p>
          </p:txBody>
        </p:sp>
        <p:sp>
          <p:nvSpPr>
            <p:cNvPr id="1043" name="Text Box 11">
              <a:extLst>
                <a:ext uri="{FF2B5EF4-FFF2-40B4-BE49-F238E27FC236}">
                  <a16:creationId xmlns:a16="http://schemas.microsoft.com/office/drawing/2014/main" id="{96C6CBC0-9775-4922-9BD5-0B838B02C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6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en-US">
                  <a:cs typeface="Times New Roman" panose="02020603050405020304" pitchFamily="18" charset="0"/>
                </a:rPr>
                <a:t>Σ</a:t>
              </a:r>
              <a:endParaRPr lang="en-US" altLang="en-US"/>
            </a:p>
          </p:txBody>
        </p:sp>
        <p:sp>
          <p:nvSpPr>
            <p:cNvPr id="1044" name="Line 12">
              <a:extLst>
                <a:ext uri="{FF2B5EF4-FFF2-40B4-BE49-F238E27FC236}">
                  <a16:creationId xmlns:a16="http://schemas.microsoft.com/office/drawing/2014/main" id="{DB31D6E8-C56D-4711-94BE-5608466AD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165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13">
              <a:extLst>
                <a:ext uri="{FF2B5EF4-FFF2-40B4-BE49-F238E27FC236}">
                  <a16:creationId xmlns:a16="http://schemas.microsoft.com/office/drawing/2014/main" id="{C1EC3BA4-1DF5-4264-B0C5-060F75174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880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14">
              <a:extLst>
                <a:ext uri="{FF2B5EF4-FFF2-40B4-BE49-F238E27FC236}">
                  <a16:creationId xmlns:a16="http://schemas.microsoft.com/office/drawing/2014/main" id="{6CF88A9E-5AA5-46E4-B1C6-1326CEDEA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6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15">
              <a:extLst>
                <a:ext uri="{FF2B5EF4-FFF2-40B4-BE49-F238E27FC236}">
                  <a16:creationId xmlns:a16="http://schemas.microsoft.com/office/drawing/2014/main" id="{76E11032-4FEF-4E31-9F62-DC764D75C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30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16">
              <a:extLst>
                <a:ext uri="{FF2B5EF4-FFF2-40B4-BE49-F238E27FC236}">
                  <a16:creationId xmlns:a16="http://schemas.microsoft.com/office/drawing/2014/main" id="{99A2E018-B1B3-44C6-B35B-43212B3E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Text Box 17">
              <a:extLst>
                <a:ext uri="{FF2B5EF4-FFF2-40B4-BE49-F238E27FC236}">
                  <a16:creationId xmlns:a16="http://schemas.microsoft.com/office/drawing/2014/main" id="{7B0E07B8-3EE2-40CC-B278-538037626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94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en-US"/>
                <a:t>Th</a:t>
              </a:r>
            </a:p>
          </p:txBody>
        </p:sp>
        <p:sp>
          <p:nvSpPr>
            <p:cNvPr id="1050" name="Line 18">
              <a:extLst>
                <a:ext uri="{FF2B5EF4-FFF2-40B4-BE49-F238E27FC236}">
                  <a16:creationId xmlns:a16="http://schemas.microsoft.com/office/drawing/2014/main" id="{68FB4E53-7C94-4DA8-81E0-5F88417F3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19">
              <a:extLst>
                <a:ext uri="{FF2B5EF4-FFF2-40B4-BE49-F238E27FC236}">
                  <a16:creationId xmlns:a16="http://schemas.microsoft.com/office/drawing/2014/main" id="{D089CAFA-9CA5-4E9C-BFBF-9ED43CB2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08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Threshold</a:t>
              </a:r>
            </a:p>
          </p:txBody>
        </p:sp>
        <p:sp>
          <p:nvSpPr>
            <p:cNvPr id="1052" name="Text Box 20">
              <a:extLst>
                <a:ext uri="{FF2B5EF4-FFF2-40B4-BE49-F238E27FC236}">
                  <a16:creationId xmlns:a16="http://schemas.microsoft.com/office/drawing/2014/main" id="{13C4275E-4987-4CB2-AEFA-72EA7C7EB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Linear       Combiner</a:t>
              </a:r>
            </a:p>
          </p:txBody>
        </p:sp>
        <p:sp>
          <p:nvSpPr>
            <p:cNvPr id="1053" name="Text Box 21">
              <a:extLst>
                <a:ext uri="{FF2B5EF4-FFF2-40B4-BE49-F238E27FC236}">
                  <a16:creationId xmlns:a16="http://schemas.microsoft.com/office/drawing/2014/main" id="{B9992421-8A7D-4DF3-9F74-52E91B59E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200"/>
              <a:ext cx="7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000" b="0">
                  <a:ea typeface="MS PGothic" panose="020B0600070205080204" pitchFamily="34" charset="-128"/>
                </a:rPr>
                <a:t>　</a:t>
              </a:r>
              <a:r>
                <a:rPr lang="en-US" altLang="en-US" sz="2000" b="0"/>
                <a:t>Hard </a:t>
              </a:r>
              <a:r>
                <a:rPr lang="en-US" altLang="ja-JP" sz="2000" b="0">
                  <a:ea typeface="MS PGothic" panose="020B0600070205080204" pitchFamily="34" charset="-128"/>
                </a:rPr>
                <a:t>　　</a:t>
              </a:r>
              <a:r>
                <a:rPr lang="en-US" altLang="en-US" sz="2000" b="0"/>
                <a:t>Limiter</a:t>
              </a:r>
            </a:p>
          </p:txBody>
        </p:sp>
        <p:grpSp>
          <p:nvGrpSpPr>
            <p:cNvPr id="1054" name="Group 22">
              <a:extLst>
                <a:ext uri="{FF2B5EF4-FFF2-40B4-BE49-F238E27FC236}">
                  <a16:creationId xmlns:a16="http://schemas.microsoft.com/office/drawing/2014/main" id="{C7245CAC-A66E-41FB-8947-C8A1BFCF6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2016"/>
              <a:ext cx="336" cy="288"/>
              <a:chOff x="1920" y="3120"/>
              <a:chExt cx="384" cy="384"/>
            </a:xfrm>
          </p:grpSpPr>
          <p:sp>
            <p:nvSpPr>
              <p:cNvPr id="1057" name="Line 23">
                <a:extLst>
                  <a:ext uri="{FF2B5EF4-FFF2-40B4-BE49-F238E27FC236}">
                    <a16:creationId xmlns:a16="http://schemas.microsoft.com/office/drawing/2014/main" id="{37A1A803-4660-442F-9275-98DED8625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24">
                <a:extLst>
                  <a:ext uri="{FF2B5EF4-FFF2-40B4-BE49-F238E27FC236}">
                    <a16:creationId xmlns:a16="http://schemas.microsoft.com/office/drawing/2014/main" id="{024C28B4-26C4-4C0B-B27E-9A4995114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" name="Line 25">
                <a:extLst>
                  <a:ext uri="{FF2B5EF4-FFF2-40B4-BE49-F238E27FC236}">
                    <a16:creationId xmlns:a16="http://schemas.microsoft.com/office/drawing/2014/main" id="{E209DD85-7BA9-4510-97DA-5816D732C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" name="Line 26">
              <a:extLst>
                <a:ext uri="{FF2B5EF4-FFF2-40B4-BE49-F238E27FC236}">
                  <a16:creationId xmlns:a16="http://schemas.microsoft.com/office/drawing/2014/main" id="{87D5DA6A-E101-47CA-AED9-FB45DC0C9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Text Box 27">
              <a:extLst>
                <a:ext uri="{FF2B5EF4-FFF2-40B4-BE49-F238E27FC236}">
                  <a16:creationId xmlns:a16="http://schemas.microsoft.com/office/drawing/2014/main" id="{8C6C2928-213C-4901-921A-205B47A88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68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000" b="0" dirty="0">
                  <a:ea typeface="MS PGothic" panose="020B0600070205080204" pitchFamily="34" charset="-128"/>
                </a:rPr>
                <a:t>Y-output</a:t>
              </a:r>
            </a:p>
          </p:txBody>
        </p:sp>
      </p:grpSp>
      <p:sp>
        <p:nvSpPr>
          <p:cNvPr id="1032" name="Text Box 28">
            <a:extLst>
              <a:ext uri="{FF2B5EF4-FFF2-40B4-BE49-F238E27FC236}">
                <a16:creationId xmlns:a16="http://schemas.microsoft.com/office/drawing/2014/main" id="{675739C9-F602-4FF0-82D1-CDA51F34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x1</a:t>
            </a:r>
          </a:p>
        </p:txBody>
      </p:sp>
      <p:sp>
        <p:nvSpPr>
          <p:cNvPr id="1033" name="Text Box 29">
            <a:extLst>
              <a:ext uri="{FF2B5EF4-FFF2-40B4-BE49-F238E27FC236}">
                <a16:creationId xmlns:a16="http://schemas.microsoft.com/office/drawing/2014/main" id="{81ADF52C-E255-4FB6-9EE8-580D2108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x2</a:t>
            </a:r>
          </a:p>
        </p:txBody>
      </p:sp>
      <p:graphicFrame>
        <p:nvGraphicFramePr>
          <p:cNvPr id="1026" name="Object 30">
            <a:extLst>
              <a:ext uri="{FF2B5EF4-FFF2-40B4-BE49-F238E27FC236}">
                <a16:creationId xmlns:a16="http://schemas.microsoft.com/office/drawing/2014/main" id="{5E6C9B6B-F520-4664-9E4D-E7CFC4971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5219700"/>
          <a:ext cx="185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812520" imgH="317160" progId="Equation.DSMT4">
                  <p:embed/>
                </p:oleObj>
              </mc:Choice>
              <mc:Fallback>
                <p:oleObj name="Equation" r:id="rId3" imgW="812520" imgH="317160" progId="Equation.DSMT4">
                  <p:embed/>
                  <p:pic>
                    <p:nvPicPr>
                      <p:cNvPr id="1026" name="Object 30">
                        <a:extLst>
                          <a:ext uri="{FF2B5EF4-FFF2-40B4-BE49-F238E27FC236}">
                            <a16:creationId xmlns:a16="http://schemas.microsoft.com/office/drawing/2014/main" id="{5E6C9B6B-F520-4664-9E4D-E7CFC4971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219700"/>
                        <a:ext cx="185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31">
            <a:extLst>
              <a:ext uri="{FF2B5EF4-FFF2-40B4-BE49-F238E27FC236}">
                <a16:creationId xmlns:a16="http://schemas.microsoft.com/office/drawing/2014/main" id="{5A0404E4-081C-4F13-AD51-6034CA08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35664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v"/>
            </a:pPr>
            <a:r>
              <a:rPr lang="en-US" altLang="en-US" sz="2000" b="0"/>
              <a:t>Step &amp; sign activation function called hard limit functions.</a:t>
            </a:r>
          </a:p>
        </p:txBody>
      </p:sp>
      <p:sp>
        <p:nvSpPr>
          <p:cNvPr id="1035" name="Text Box 32">
            <a:extLst>
              <a:ext uri="{FF2B5EF4-FFF2-40B4-BE49-F238E27FC236}">
                <a16:creationId xmlns:a16="http://schemas.microsoft.com/office/drawing/2014/main" id="{5841EB58-1CB9-4A83-923A-87AEAE4F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295401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33"/>
              </a:buClr>
              <a:buFont typeface="Wingdings" panose="05000000000000000000" pitchFamily="2" charset="2"/>
              <a:buChar char="v"/>
            </a:pPr>
            <a:r>
              <a:rPr lang="en-US" altLang="en-US" sz="2000" b="0"/>
              <a:t>Single neuron with adjustable synaptic weight and a hard limiter.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FB2B22-F6F5-4D86-9FEB-9D9E6DAA93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C7AA92-EDB5-46EF-A258-E48CE336E7CB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5919D0-E6D0-492D-9547-80CADDCF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6FE28D-15B6-4CC8-B578-1444D168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A2C52745-7BCC-4988-8F59-628E4107AD86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24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31810" name="Rectangle 2">
            <a:extLst>
              <a:ext uri="{FF2B5EF4-FFF2-40B4-BE49-F238E27FC236}">
                <a16:creationId xmlns:a16="http://schemas.microsoft.com/office/drawing/2014/main" id="{F046538F-5EB7-431F-A762-A7653A80A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Georgia" pitchFamily="18" charset="0"/>
              </a:rPr>
              <a:t>How Does the Perceptron Learn?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37E1119E-A61B-462C-ADEC-7735F7495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305800" cy="4572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Step 1: Initialization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Set the initial weights w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,w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,….</a:t>
            </a:r>
            <a:r>
              <a:rPr lang="en-US" altLang="en-US" sz="2400" dirty="0" err="1">
                <a:latin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and Threshold-Th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Step 2: Activation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Active the perceptron by applying inputs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(p),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(p)…..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(p) and desired output Y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</a:rPr>
              <a:t>(p). Where p iteration, n number of inputs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Step 3: Weight Training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Update the weight of the perceptron.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Step 4: Iteration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Increase iteration p by one, go back to step 2 and repeat the process.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848450F8-5A60-46D7-BCD9-888E0820C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4419600"/>
          <a:ext cx="6254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841400" imgH="190440" progId="Equation.DSMT4">
                  <p:embed/>
                </p:oleObj>
              </mc:Choice>
              <mc:Fallback>
                <p:oleObj name="Equation" r:id="rId3" imgW="1841400" imgH="190440" progId="Equation.DSMT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848450F8-5A60-46D7-BCD9-888E0820C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419600"/>
                        <a:ext cx="6254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E9190538-6160-4035-9F83-E2D42A53C1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7986C-1780-4C03-A543-D751850F0AAF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E690C8DF-83C4-4508-8F1D-19E631D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F8A3456B-1EA5-4122-AF8A-F54D7B67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EF916C99-423B-4956-8978-D82BE41EDF1B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25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CEF82B25-E7D3-46D2-9910-9BD1A9674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Georgia" pitchFamily="18" charset="0"/>
              </a:rPr>
              <a:t>Train a Perceptron to Perform          Logical AND operation (1)</a:t>
            </a:r>
          </a:p>
        </p:txBody>
      </p:sp>
      <p:graphicFrame>
        <p:nvGraphicFramePr>
          <p:cNvPr id="632835" name="Group 3">
            <a:extLst>
              <a:ext uri="{FF2B5EF4-FFF2-40B4-BE49-F238E27FC236}">
                <a16:creationId xmlns:a16="http://schemas.microsoft.com/office/drawing/2014/main" id="{642ABF30-0D82-49A0-B483-7D938880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62309"/>
              </p:ext>
            </p:extLst>
          </p:nvPr>
        </p:nvGraphicFramePr>
        <p:xfrm>
          <a:off x="2209800" y="1701800"/>
          <a:ext cx="8286750" cy="42418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Epoch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Inputs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Initial 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Final 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Threshold=0.2, Learning rate = 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462" name="Line 123">
            <a:extLst>
              <a:ext uri="{FF2B5EF4-FFF2-40B4-BE49-F238E27FC236}">
                <a16:creationId xmlns:a16="http://schemas.microsoft.com/office/drawing/2014/main" id="{1AD432ED-F37E-4717-AE7A-E0490BD9AD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590800"/>
            <a:ext cx="3124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" name="Line 124">
            <a:extLst>
              <a:ext uri="{FF2B5EF4-FFF2-40B4-BE49-F238E27FC236}">
                <a16:creationId xmlns:a16="http://schemas.microsoft.com/office/drawing/2014/main" id="{A9E3EF50-79BA-4133-AAFA-DA411644C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667000"/>
            <a:ext cx="3124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ate Placeholder 3">
            <a:extLst>
              <a:ext uri="{FF2B5EF4-FFF2-40B4-BE49-F238E27FC236}">
                <a16:creationId xmlns:a16="http://schemas.microsoft.com/office/drawing/2014/main" id="{315000E5-8C1E-4ACA-8E7A-1053BFB74C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3AD089-6734-4E6D-ABEF-75EB994E9991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124" name="Footer Placeholder 4">
            <a:extLst>
              <a:ext uri="{FF2B5EF4-FFF2-40B4-BE49-F238E27FC236}">
                <a16:creationId xmlns:a16="http://schemas.microsoft.com/office/drawing/2014/main" id="{0E7A86BE-11BD-4C89-AF25-4DD16CF0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125" name="Slide Number Placeholder 5">
            <a:extLst>
              <a:ext uri="{FF2B5EF4-FFF2-40B4-BE49-F238E27FC236}">
                <a16:creationId xmlns:a16="http://schemas.microsoft.com/office/drawing/2014/main" id="{85F76B9D-F113-46CA-862D-E48E5C56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C555D399-2E37-45B1-928D-23374C99A508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26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33858" name="Rectangle 2">
            <a:extLst>
              <a:ext uri="{FF2B5EF4-FFF2-40B4-BE49-F238E27FC236}">
                <a16:creationId xmlns:a16="http://schemas.microsoft.com/office/drawing/2014/main" id="{861C7AD7-ACB9-475E-9CCE-DA06E3DA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Georgia" pitchFamily="18" charset="0"/>
              </a:rPr>
              <a:t>Train a </a:t>
            </a:r>
            <a:r>
              <a:rPr lang="en-US" sz="3200" b="1" dirty="0" err="1">
                <a:latin typeface="Georgia" pitchFamily="18" charset="0"/>
              </a:rPr>
              <a:t>Perceptron</a:t>
            </a:r>
            <a:r>
              <a:rPr lang="en-US" sz="3200" b="1" dirty="0">
                <a:latin typeface="Georgia" pitchFamily="18" charset="0"/>
              </a:rPr>
              <a:t> to Perform          Logical AND operation (2)</a:t>
            </a:r>
          </a:p>
        </p:txBody>
      </p:sp>
      <p:graphicFrame>
        <p:nvGraphicFramePr>
          <p:cNvPr id="633859" name="Group 3">
            <a:extLst>
              <a:ext uri="{FF2B5EF4-FFF2-40B4-BE49-F238E27FC236}">
                <a16:creationId xmlns:a16="http://schemas.microsoft.com/office/drawing/2014/main" id="{C1183553-5B51-49F0-A98F-3764DD487116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701800"/>
          <a:ext cx="8286750" cy="42418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Epoch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Inputs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Initial 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Final 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Threshold=0.2, Learning rate = 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Date Placeholder 3">
            <a:extLst>
              <a:ext uri="{FF2B5EF4-FFF2-40B4-BE49-F238E27FC236}">
                <a16:creationId xmlns:a16="http://schemas.microsoft.com/office/drawing/2014/main" id="{C08249E9-E2CD-41F2-99E0-BA49A3284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6C6F86-CD02-4242-B5D1-8992E39D3C87}" type="datetime4">
              <a:rPr lang="en-US"/>
              <a:pPr>
                <a:defRPr/>
              </a:pPr>
              <a:t>October 23, 2021</a:t>
            </a:fld>
            <a:endParaRPr lang="en-US" altLang="ko-KR"/>
          </a:p>
        </p:txBody>
      </p:sp>
      <p:sp>
        <p:nvSpPr>
          <p:cNvPr id="80" name="Footer Placeholder 4">
            <a:extLst>
              <a:ext uri="{FF2B5EF4-FFF2-40B4-BE49-F238E27FC236}">
                <a16:creationId xmlns:a16="http://schemas.microsoft.com/office/drawing/2014/main" id="{A9DF0836-B86D-40E6-A5EC-1E9E0814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Artificial Intelligence</a:t>
            </a:r>
          </a:p>
        </p:txBody>
      </p: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EA55DF82-C0BE-4A97-A018-0B3613C3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40ACE00F-3DA7-49C2-B4D7-D9F4D3EEA337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27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62E08169-9B06-4306-8E23-BC7AF1B44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latin typeface="Georgia" pitchFamily="18" charset="0"/>
              </a:rPr>
              <a:t>Train a Perceptron to Perform          Logical AND operation (3)</a:t>
            </a:r>
          </a:p>
        </p:txBody>
      </p:sp>
      <p:graphicFrame>
        <p:nvGraphicFramePr>
          <p:cNvPr id="635013" name="Group 133">
            <a:extLst>
              <a:ext uri="{FF2B5EF4-FFF2-40B4-BE49-F238E27FC236}">
                <a16:creationId xmlns:a16="http://schemas.microsoft.com/office/drawing/2014/main" id="{7D256D6F-98A8-4810-BCF8-8480E1F67C7C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514600"/>
          <a:ext cx="8286750" cy="267179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7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Epoch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Inputs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Y(d)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Initial Weight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Error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Final Weight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x1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x2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Yd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w2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Gulim" pitchFamily="34" charset="-127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0.1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4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Gulim" pitchFamily="34" charset="-127"/>
                        </a:rPr>
                        <a:t>Threshold=0.2, Learning rate = 0.1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2169850" y="30767"/>
            <a:ext cx="7775700" cy="5586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sz="3000" dirty="0"/>
          </a:p>
          <a:p>
            <a:pPr algn="ctr"/>
            <a:endParaRPr sz="3000" dirty="0"/>
          </a:p>
          <a:p>
            <a:pPr algn="ctr"/>
            <a:r>
              <a:rPr lang="en" sz="3000" dirty="0"/>
              <a:t>“You need a lot of a data if you want to train/use CNNs”</a:t>
            </a:r>
          </a:p>
        </p:txBody>
      </p:sp>
    </p:spTree>
    <p:extLst>
      <p:ext uri="{BB962C8B-B14F-4D97-AF65-F5344CB8AC3E}">
        <p14:creationId xmlns:p14="http://schemas.microsoft.com/office/powerpoint/2010/main" val="1496257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2169850" y="1"/>
            <a:ext cx="7775700" cy="5586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sz="3000" dirty="0"/>
          </a:p>
          <a:p>
            <a:pPr algn="ctr"/>
            <a:endParaRPr sz="3000" dirty="0"/>
          </a:p>
          <a:p>
            <a:pPr algn="ctr"/>
            <a:r>
              <a:rPr lang="en" sz="3000" dirty="0"/>
              <a:t>“You need a lot of a data if you want to train/use CNNs”</a:t>
            </a:r>
          </a:p>
        </p:txBody>
      </p:sp>
    </p:spTree>
    <p:extLst>
      <p:ext uri="{BB962C8B-B14F-4D97-AF65-F5344CB8AC3E}">
        <p14:creationId xmlns:p14="http://schemas.microsoft.com/office/powerpoint/2010/main" val="161583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7004E043-51A0-483E-8DBD-4809AD28F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B04D2-76B3-496A-A96C-BFAB5BD92495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2B02EEE6-81F5-45A2-AEDC-C520C4A78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3763" y="1676400"/>
            <a:ext cx="8229600" cy="4419600"/>
          </a:xfrm>
        </p:spPr>
        <p:txBody>
          <a:bodyPr/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Can explain its reasoning or suggested decisions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Can display “intelligent” behavior  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Can draw conclusions from complex relationships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Can provide portable knowledge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Can deal with uncertainty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C5F8E6-A307-491E-A65E-1A317432A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8367" y="198437"/>
            <a:ext cx="8001000" cy="1127125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and Limitations of an Expert System</a:t>
            </a:r>
            <a:endParaRPr lang="en-US" sz="3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1702577" y="159268"/>
            <a:ext cx="81365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Transfer Learning with CNNs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2" y="1048550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2630527" y="1048567"/>
            <a:ext cx="19886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1. Train on </a:t>
            </a:r>
          </a:p>
          <a:p>
            <a:r>
              <a:rPr lang="en"/>
              <a:t>Imagenet</a:t>
            </a:r>
          </a:p>
        </p:txBody>
      </p:sp>
    </p:spTree>
    <p:extLst>
      <p:ext uri="{BB962C8B-B14F-4D97-AF65-F5344CB8AC3E}">
        <p14:creationId xmlns:p14="http://schemas.microsoft.com/office/powerpoint/2010/main" val="225279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1702577" y="159268"/>
            <a:ext cx="81365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Transfer Learning with CNNs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2" y="1048550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2630527" y="1048567"/>
            <a:ext cx="19886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1. Train on </a:t>
            </a:r>
          </a:p>
          <a:p>
            <a:r>
              <a:rPr lang="en"/>
              <a:t>Imagenet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27" y="1048534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5183051" y="1048535"/>
            <a:ext cx="19886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2. Small dataset:</a:t>
            </a:r>
          </a:p>
          <a:p>
            <a:r>
              <a:rPr lang="en" dirty="0"/>
              <a:t>feature extractor</a:t>
            </a:r>
          </a:p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4132926" y="5359400"/>
            <a:ext cx="884999" cy="47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40" name="Shape 340"/>
          <p:cNvCxnSpPr>
            <a:endCxn id="339" idx="3"/>
          </p:cNvCxnSpPr>
          <p:nvPr/>
        </p:nvCxnSpPr>
        <p:spPr>
          <a:xfrm rot="10800000">
            <a:off x="5017924" y="5597400"/>
            <a:ext cx="459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1" name="Shape 341"/>
          <p:cNvSpPr/>
          <p:nvPr/>
        </p:nvSpPr>
        <p:spPr>
          <a:xfrm>
            <a:off x="4988802" y="1468102"/>
            <a:ext cx="224099" cy="3801599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5251813" y="3071037"/>
            <a:ext cx="12719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Freeze these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460003" y="5339267"/>
            <a:ext cx="944100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Train this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22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702577" y="159268"/>
            <a:ext cx="81365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Transfer Learning with CNNs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2" y="1048550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2630527" y="1048567"/>
            <a:ext cx="19886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1. Train on </a:t>
            </a:r>
          </a:p>
          <a:p>
            <a:r>
              <a:rPr lang="en"/>
              <a:t>Imagenet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102" y="1059154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8272200" y="856465"/>
            <a:ext cx="2395800" cy="18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3. Medium dataset:</a:t>
            </a:r>
          </a:p>
          <a:p>
            <a:r>
              <a:rPr lang="en" b="1" dirty="0"/>
              <a:t>finetuning</a:t>
            </a:r>
          </a:p>
          <a:p>
            <a:endParaRPr dirty="0">
              <a:solidFill>
                <a:srgbClr val="FF0000"/>
              </a:solidFill>
            </a:endParaRPr>
          </a:p>
          <a:p>
            <a:r>
              <a:rPr lang="en" dirty="0">
                <a:solidFill>
                  <a:srgbClr val="FF0000"/>
                </a:solidFill>
              </a:rPr>
              <a:t>more data = retrain more of the network (or all of it)</a:t>
            </a:r>
          </a:p>
        </p:txBody>
      </p:sp>
      <p:sp>
        <p:nvSpPr>
          <p:cNvPr id="354" name="Shape 354"/>
          <p:cNvSpPr/>
          <p:nvPr/>
        </p:nvSpPr>
        <p:spPr>
          <a:xfrm>
            <a:off x="7174702" y="4207867"/>
            <a:ext cx="884999" cy="1638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55" name="Shape 355"/>
          <p:cNvCxnSpPr>
            <a:endCxn id="354" idx="3"/>
          </p:cNvCxnSpPr>
          <p:nvPr/>
        </p:nvCxnSpPr>
        <p:spPr>
          <a:xfrm rot="10800000">
            <a:off x="8059699" y="5026867"/>
            <a:ext cx="594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27" y="1048534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5017952" y="878968"/>
            <a:ext cx="19886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2. Small dataset:</a:t>
            </a:r>
          </a:p>
          <a:p>
            <a:r>
              <a:rPr lang="en" b="1" dirty="0"/>
              <a:t>feature extractor</a:t>
            </a:r>
          </a:p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132926" y="5359400"/>
            <a:ext cx="884999" cy="47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59" name="Shape 359"/>
          <p:cNvCxnSpPr>
            <a:endCxn id="358" idx="3"/>
          </p:cNvCxnSpPr>
          <p:nvPr/>
        </p:nvCxnSpPr>
        <p:spPr>
          <a:xfrm rot="10800000">
            <a:off x="5017924" y="5597400"/>
            <a:ext cx="459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0" name="Shape 360"/>
          <p:cNvSpPr/>
          <p:nvPr/>
        </p:nvSpPr>
        <p:spPr>
          <a:xfrm>
            <a:off x="4988802" y="1468102"/>
            <a:ext cx="224099" cy="3801599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5251813" y="3071037"/>
            <a:ext cx="12719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Freeze these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460003" y="5339267"/>
            <a:ext cx="944100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Train this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002502" y="1468100"/>
            <a:ext cx="224099" cy="2680000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8288363" y="2570104"/>
            <a:ext cx="1550813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Freeze these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8654553" y="4788867"/>
            <a:ext cx="1308597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Train this</a:t>
            </a:r>
          </a:p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85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1702577" y="159268"/>
            <a:ext cx="81365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Transfer Learning with CNNs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2" y="1048550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2630527" y="1048567"/>
            <a:ext cx="19886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1. Train on </a:t>
            </a:r>
          </a:p>
          <a:p>
            <a:r>
              <a:rPr lang="en"/>
              <a:t>Imagenet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102" y="1059154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8254611" y="878993"/>
            <a:ext cx="2395800" cy="18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3. Medium dataset:</a:t>
            </a:r>
          </a:p>
          <a:p>
            <a:r>
              <a:rPr lang="en" b="1" dirty="0"/>
              <a:t>finetuning</a:t>
            </a:r>
          </a:p>
          <a:p>
            <a:endParaRPr dirty="0">
              <a:solidFill>
                <a:srgbClr val="FF0000"/>
              </a:solidFill>
            </a:endParaRPr>
          </a:p>
          <a:p>
            <a:r>
              <a:rPr lang="en" dirty="0">
                <a:solidFill>
                  <a:srgbClr val="FF0000"/>
                </a:solidFill>
              </a:rPr>
              <a:t>more data = retrain more of the network (or all of it)</a:t>
            </a:r>
          </a:p>
        </p:txBody>
      </p:sp>
      <p:sp>
        <p:nvSpPr>
          <p:cNvPr id="376" name="Shape 376"/>
          <p:cNvSpPr/>
          <p:nvPr/>
        </p:nvSpPr>
        <p:spPr>
          <a:xfrm>
            <a:off x="7174702" y="4207867"/>
            <a:ext cx="884999" cy="1638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77" name="Shape 377"/>
          <p:cNvCxnSpPr>
            <a:endCxn id="376" idx="3"/>
          </p:cNvCxnSpPr>
          <p:nvPr/>
        </p:nvCxnSpPr>
        <p:spPr>
          <a:xfrm rot="10800000">
            <a:off x="8059699" y="5026867"/>
            <a:ext cx="594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27" y="1048534"/>
            <a:ext cx="695649" cy="47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5017952" y="837044"/>
            <a:ext cx="1988699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2. Small dataset:</a:t>
            </a:r>
          </a:p>
          <a:p>
            <a:r>
              <a:rPr lang="en" b="1" dirty="0"/>
              <a:t>feature extractor</a:t>
            </a:r>
          </a:p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132926" y="5359400"/>
            <a:ext cx="884999" cy="47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81" name="Shape 381"/>
          <p:cNvCxnSpPr>
            <a:endCxn id="380" idx="3"/>
          </p:cNvCxnSpPr>
          <p:nvPr/>
        </p:nvCxnSpPr>
        <p:spPr>
          <a:xfrm rot="10800000">
            <a:off x="5017924" y="5597400"/>
            <a:ext cx="459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2" name="Shape 382"/>
          <p:cNvSpPr/>
          <p:nvPr/>
        </p:nvSpPr>
        <p:spPr>
          <a:xfrm>
            <a:off x="4988802" y="1468102"/>
            <a:ext cx="224099" cy="3801599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5251813" y="3071037"/>
            <a:ext cx="1271999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Freeze these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5460003" y="5339267"/>
            <a:ext cx="944100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Train this</a:t>
            </a:r>
          </a:p>
          <a:p>
            <a:endParaRPr/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8002502" y="1468100"/>
            <a:ext cx="224099" cy="2680000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8288363" y="2570104"/>
            <a:ext cx="1550813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Freeze these</a:t>
            </a:r>
          </a:p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8654553" y="4788867"/>
            <a:ext cx="1318122" cy="4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Train this</a:t>
            </a:r>
          </a:p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8254612" y="3046104"/>
            <a:ext cx="2300561" cy="156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00FF"/>
                </a:solidFill>
              </a:rPr>
              <a:t>tip: use only ~1/10th of the original learning rate in finetuning top layer, and ~1/100th on intermediate layers</a:t>
            </a:r>
          </a:p>
        </p:txBody>
      </p:sp>
    </p:spTree>
    <p:extLst>
      <p:ext uri="{BB962C8B-B14F-4D97-AF65-F5344CB8AC3E}">
        <p14:creationId xmlns:p14="http://schemas.microsoft.com/office/powerpoint/2010/main" val="23964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1685402" y="124167"/>
            <a:ext cx="8821199" cy="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i="1" dirty="0">
                <a:solidFill>
                  <a:schemeClr val="bg1"/>
                </a:solidFill>
              </a:rPr>
              <a:t>CNN Features off-the-shelf: an Astounding Baseline for Recognition</a:t>
            </a:r>
          </a:p>
          <a:p>
            <a:endParaRPr lang="en" i="1" dirty="0"/>
          </a:p>
          <a:p>
            <a:endParaRPr lang="en" i="1" dirty="0"/>
          </a:p>
          <a:p>
            <a:r>
              <a:rPr lang="en" i="1" dirty="0"/>
              <a:t>[Razavian et al, 2014]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325" y="1370469"/>
            <a:ext cx="6142500" cy="4412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Shape 396"/>
          <p:cNvCxnSpPr/>
          <p:nvPr/>
        </p:nvCxnSpPr>
        <p:spPr>
          <a:xfrm>
            <a:off x="4186150" y="1061200"/>
            <a:ext cx="0" cy="503079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7" name="Shape 397"/>
          <p:cNvSpPr txBox="1"/>
          <p:nvPr/>
        </p:nvSpPr>
        <p:spPr>
          <a:xfrm>
            <a:off x="1685402" y="1246400"/>
            <a:ext cx="2358199" cy="16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" i="1" dirty="0"/>
          </a:p>
          <a:p>
            <a:r>
              <a:rPr lang="en" i="1" dirty="0"/>
              <a:t>DeCAF: A Deep Convolutional Activation Feature for Generic Visual Recognition</a:t>
            </a:r>
          </a:p>
          <a:p>
            <a:r>
              <a:rPr lang="en" i="1" dirty="0"/>
              <a:t>[Donahue*, Jia*, et al., 2013]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701" y="3576599"/>
            <a:ext cx="2175599" cy="10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171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2" y="108103"/>
            <a:ext cx="863825" cy="5911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Shape 405"/>
          <p:cNvCxnSpPr/>
          <p:nvPr/>
        </p:nvCxnSpPr>
        <p:spPr>
          <a:xfrm rot="10800000">
            <a:off x="2594649" y="815732"/>
            <a:ext cx="1002900" cy="4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6" name="Shape 406"/>
          <p:cNvSpPr txBox="1"/>
          <p:nvPr/>
        </p:nvSpPr>
        <p:spPr>
          <a:xfrm>
            <a:off x="3046577" y="1314433"/>
            <a:ext cx="1529699" cy="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more generic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2577924" y="3172635"/>
            <a:ext cx="1104600" cy="2095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8" name="Shape 408"/>
          <p:cNvSpPr txBox="1"/>
          <p:nvPr/>
        </p:nvSpPr>
        <p:spPr>
          <a:xfrm>
            <a:off x="3071777" y="2537333"/>
            <a:ext cx="1529699" cy="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more specific</a:t>
            </a:r>
          </a:p>
        </p:txBody>
      </p:sp>
      <p:graphicFrame>
        <p:nvGraphicFramePr>
          <p:cNvPr id="409" name="Shape 409"/>
          <p:cNvGraphicFramePr/>
          <p:nvPr/>
        </p:nvGraphicFramePr>
        <p:xfrm>
          <a:off x="4735351" y="1159500"/>
          <a:ext cx="5645625" cy="4668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82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0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 dirty="0"/>
                        <a:t>very similar dataset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very different dataset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72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 dirty="0"/>
                        <a:t>very little data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?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?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quite a lot of data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?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?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662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2" y="108103"/>
            <a:ext cx="863825" cy="5911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/>
          <p:nvPr/>
        </p:nvCxnSpPr>
        <p:spPr>
          <a:xfrm rot="10800000">
            <a:off x="2594649" y="815732"/>
            <a:ext cx="1002900" cy="4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7" name="Shape 417"/>
          <p:cNvSpPr txBox="1"/>
          <p:nvPr/>
        </p:nvSpPr>
        <p:spPr>
          <a:xfrm>
            <a:off x="3046577" y="1314433"/>
            <a:ext cx="1529699" cy="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more generic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2577924" y="3172635"/>
            <a:ext cx="1104600" cy="2095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9" name="Shape 419"/>
          <p:cNvSpPr txBox="1"/>
          <p:nvPr/>
        </p:nvSpPr>
        <p:spPr>
          <a:xfrm>
            <a:off x="3071777" y="2537333"/>
            <a:ext cx="1529699" cy="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more specific</a:t>
            </a:r>
          </a:p>
        </p:txBody>
      </p:sp>
      <p:graphicFrame>
        <p:nvGraphicFramePr>
          <p:cNvPr id="420" name="Shape 420"/>
          <p:cNvGraphicFramePr/>
          <p:nvPr/>
        </p:nvGraphicFramePr>
        <p:xfrm>
          <a:off x="4868701" y="1041684"/>
          <a:ext cx="5645625" cy="47568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21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0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 dirty="0"/>
                        <a:t>very similar dataset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very different dataset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very little data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Use Linear Classifier on top layer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?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70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quite a lot of data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Finetune a few layers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?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58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2" y="108103"/>
            <a:ext cx="863825" cy="5911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Shape 427"/>
          <p:cNvCxnSpPr/>
          <p:nvPr/>
        </p:nvCxnSpPr>
        <p:spPr>
          <a:xfrm rot="10800000">
            <a:off x="2594649" y="815732"/>
            <a:ext cx="1002900" cy="4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8" name="Shape 428"/>
          <p:cNvSpPr txBox="1"/>
          <p:nvPr/>
        </p:nvSpPr>
        <p:spPr>
          <a:xfrm>
            <a:off x="3046577" y="1314433"/>
            <a:ext cx="1529699" cy="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more generic</a:t>
            </a:r>
          </a:p>
        </p:txBody>
      </p:sp>
      <p:cxnSp>
        <p:nvCxnSpPr>
          <p:cNvPr id="429" name="Shape 429"/>
          <p:cNvCxnSpPr/>
          <p:nvPr/>
        </p:nvCxnSpPr>
        <p:spPr>
          <a:xfrm flipH="1">
            <a:off x="2577924" y="3172635"/>
            <a:ext cx="1104600" cy="2095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0" name="Shape 430"/>
          <p:cNvSpPr txBox="1"/>
          <p:nvPr/>
        </p:nvSpPr>
        <p:spPr>
          <a:xfrm>
            <a:off x="3071777" y="2537333"/>
            <a:ext cx="1529699" cy="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more specific</a:t>
            </a:r>
          </a:p>
        </p:txBody>
      </p:sp>
      <p:graphicFrame>
        <p:nvGraphicFramePr>
          <p:cNvPr id="431" name="Shape 431"/>
          <p:cNvGraphicFramePr/>
          <p:nvPr/>
        </p:nvGraphicFramePr>
        <p:xfrm>
          <a:off x="4724401" y="1085851"/>
          <a:ext cx="5789925" cy="48351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0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very similar dataset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very different dataset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very little data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Use Linear Classifier on top layer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You’re in trouble… </a:t>
                      </a:r>
                      <a:br>
                        <a:rPr lang="en" sz="2000" dirty="0"/>
                      </a:br>
                      <a:r>
                        <a:rPr lang="en" sz="2000" dirty="0"/>
                        <a:t>Try linear classifier from different stages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quite a lot of data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Finetune a few layers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/>
                        <a:t>Finetune a larger number of layers</a:t>
                      </a:r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1974402" y="226635"/>
            <a:ext cx="8464199" cy="28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bg1"/>
                </a:solidFill>
              </a:rPr>
              <a:t>Transfer learning with CNNs is pervasive…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r>
              <a:rPr lang="en" sz="2400" dirty="0">
                <a:solidFill>
                  <a:srgbClr val="000000"/>
                </a:solidFill>
              </a:rPr>
              <a:t>(it’s the norm, not an exception)</a:t>
            </a:r>
          </a:p>
        </p:txBody>
      </p:sp>
      <p:grpSp>
        <p:nvGrpSpPr>
          <p:cNvPr id="438" name="Shape 438"/>
          <p:cNvGrpSpPr/>
          <p:nvPr/>
        </p:nvGrpSpPr>
        <p:grpSpPr>
          <a:xfrm>
            <a:off x="1861688" y="1751199"/>
            <a:ext cx="3049149" cy="3303789"/>
            <a:chOff x="399775" y="1395975"/>
            <a:chExt cx="3633399" cy="2952624"/>
          </a:xfrm>
        </p:grpSpPr>
        <p:pic>
          <p:nvPicPr>
            <p:cNvPr id="439" name="Shape 4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775" y="1466625"/>
              <a:ext cx="3633399" cy="288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Shape 440"/>
            <p:cNvSpPr/>
            <p:nvPr/>
          </p:nvSpPr>
          <p:spPr>
            <a:xfrm>
              <a:off x="399775" y="1395975"/>
              <a:ext cx="1436399" cy="416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675" y="2450332"/>
            <a:ext cx="3282690" cy="24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1808850" y="4025267"/>
            <a:ext cx="1577399" cy="8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Object Detection </a:t>
            </a:r>
            <a:br>
              <a:rPr lang="en" dirty="0"/>
            </a:br>
            <a:r>
              <a:rPr lang="en" dirty="0"/>
              <a:t>(Faster R-CNN)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096126" y="1813235"/>
            <a:ext cx="3342475" cy="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Image Captioning: CNN+RNN</a:t>
            </a:r>
          </a:p>
        </p:txBody>
      </p:sp>
    </p:spTree>
    <p:extLst>
      <p:ext uri="{BB962C8B-B14F-4D97-AF65-F5344CB8AC3E}">
        <p14:creationId xmlns:p14="http://schemas.microsoft.com/office/powerpoint/2010/main" val="3384056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1861687" y="226635"/>
            <a:ext cx="8701538" cy="28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bg1"/>
                </a:solidFill>
              </a:rPr>
              <a:t>Transfer learning with CNNs is pervasive…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r>
              <a:rPr lang="en" sz="2400" dirty="0">
                <a:solidFill>
                  <a:srgbClr val="000000"/>
                </a:solidFill>
              </a:rPr>
              <a:t>(it’s the norm, not an exception)</a:t>
            </a:r>
          </a:p>
        </p:txBody>
      </p:sp>
      <p:grpSp>
        <p:nvGrpSpPr>
          <p:cNvPr id="450" name="Shape 450"/>
          <p:cNvGrpSpPr/>
          <p:nvPr/>
        </p:nvGrpSpPr>
        <p:grpSpPr>
          <a:xfrm>
            <a:off x="1861688" y="1751199"/>
            <a:ext cx="3049149" cy="3303789"/>
            <a:chOff x="399775" y="1395975"/>
            <a:chExt cx="3633399" cy="2952624"/>
          </a:xfrm>
        </p:grpSpPr>
        <p:pic>
          <p:nvPicPr>
            <p:cNvPr id="451" name="Shape 4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775" y="1466625"/>
              <a:ext cx="3633399" cy="288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Shape 452"/>
            <p:cNvSpPr/>
            <p:nvPr/>
          </p:nvSpPr>
          <p:spPr>
            <a:xfrm>
              <a:off x="399775" y="1395975"/>
              <a:ext cx="1436399" cy="416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53" name="Shape 4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675" y="2450332"/>
            <a:ext cx="3282690" cy="24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>
            <a:off x="7020675" y="3909641"/>
            <a:ext cx="1308300" cy="82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1634077" y="4025267"/>
            <a:ext cx="1577399" cy="8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Object Detection </a:t>
            </a:r>
            <a:br>
              <a:rPr lang="en"/>
            </a:br>
            <a:r>
              <a:rPr lang="en"/>
              <a:t>(Faster R-CNN)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986875" y="2718202"/>
            <a:ext cx="1808400" cy="9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FF0000"/>
                </a:solidFill>
              </a:rPr>
              <a:t>CNN pretrained on ImageNet</a:t>
            </a:r>
          </a:p>
        </p:txBody>
      </p:sp>
      <p:cxnSp>
        <p:nvCxnSpPr>
          <p:cNvPr id="458" name="Shape 458"/>
          <p:cNvCxnSpPr>
            <a:stCxn id="457" idx="2"/>
            <a:endCxn id="459" idx="3"/>
          </p:cNvCxnSpPr>
          <p:nvPr/>
        </p:nvCxnSpPr>
        <p:spPr>
          <a:xfrm flipH="1">
            <a:off x="4452275" y="3658199"/>
            <a:ext cx="1438800" cy="78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0" name="Shape 460"/>
          <p:cNvCxnSpPr>
            <a:stCxn id="457" idx="2"/>
            <a:endCxn id="454" idx="1"/>
          </p:cNvCxnSpPr>
          <p:nvPr/>
        </p:nvCxnSpPr>
        <p:spPr>
          <a:xfrm>
            <a:off x="5891075" y="3658199"/>
            <a:ext cx="1129500" cy="66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9" name="Shape 459"/>
          <p:cNvSpPr/>
          <p:nvPr/>
        </p:nvSpPr>
        <p:spPr>
          <a:xfrm>
            <a:off x="3436600" y="4025268"/>
            <a:ext cx="1015800" cy="83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443"/>
          <p:cNvSpPr txBox="1"/>
          <p:nvPr/>
        </p:nvSpPr>
        <p:spPr>
          <a:xfrm>
            <a:off x="7096126" y="1813235"/>
            <a:ext cx="3342475" cy="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Image Captioning: CNN+RNN</a:t>
            </a:r>
          </a:p>
        </p:txBody>
      </p:sp>
    </p:spTree>
    <p:extLst>
      <p:ext uri="{BB962C8B-B14F-4D97-AF65-F5344CB8AC3E}">
        <p14:creationId xmlns:p14="http://schemas.microsoft.com/office/powerpoint/2010/main" val="114639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85095B4-12BA-46C3-9D7A-2F8E18F98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A86FD-FE87-4899-98D5-D8FC5CB571F5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2EB91CC3-5605-4DFC-AD0D-5F0184CCB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1219200"/>
            <a:ext cx="8229600" cy="2133600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Not widely used or tested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Difficult to use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Limited to relatively narrow problems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Cannot readily deal with “mixed” knowledge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Possibility of error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961CF8-EACD-49F3-865A-D676C2563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66701"/>
            <a:ext cx="8001000" cy="625475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of an Expert System…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41912C-1845-4D42-A727-3115163A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34290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/>
              <a:t> Cannot refine its own knowledge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/>
              <a:t> Difficult to maintain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/>
              <a:t> May have high development costs</a:t>
            </a: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b="1" kern="0" dirty="0"/>
              <a:t>Expert system shell</a:t>
            </a:r>
          </a:p>
          <a:p>
            <a:pPr lvl="2" algn="just" eaLnBrk="1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altLang="en-US" sz="1800" kern="0" dirty="0"/>
              <a:t>A collection of software packages and tools used to develop expert systems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/>
              <a:t> Raises legal and ethical concerns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974402" y="226635"/>
            <a:ext cx="8464199" cy="28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bg1"/>
                </a:solidFill>
              </a:rPr>
              <a:t>Transfer learning with CNNs is pervasive…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r>
              <a:rPr lang="en" sz="2400" dirty="0">
                <a:solidFill>
                  <a:srgbClr val="000000"/>
                </a:solidFill>
              </a:rPr>
              <a:t>(it’s the norm, not an exception)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1861688" y="1751199"/>
            <a:ext cx="3049149" cy="3303789"/>
            <a:chOff x="399775" y="1395975"/>
            <a:chExt cx="3633399" cy="2952624"/>
          </a:xfrm>
        </p:grpSpPr>
        <p:pic>
          <p:nvPicPr>
            <p:cNvPr id="468" name="Shape 4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775" y="1466625"/>
              <a:ext cx="3633399" cy="2881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Shape 469"/>
            <p:cNvSpPr/>
            <p:nvPr/>
          </p:nvSpPr>
          <p:spPr>
            <a:xfrm>
              <a:off x="399775" y="1395975"/>
              <a:ext cx="1436399" cy="416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675" y="2450332"/>
            <a:ext cx="3282690" cy="249577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7020675" y="3909641"/>
            <a:ext cx="1308300" cy="82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441277" y="4195699"/>
            <a:ext cx="1913399" cy="7856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1634077" y="4025267"/>
            <a:ext cx="1577399" cy="8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Object Detection </a:t>
            </a:r>
            <a:br>
              <a:rPr lang="en"/>
            </a:br>
            <a:r>
              <a:rPr lang="en"/>
              <a:t>(Faster R-CNN)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986875" y="2718202"/>
            <a:ext cx="1808400" cy="9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FF0000"/>
                </a:solidFill>
              </a:rPr>
              <a:t>CNN pretrained on ImageNet</a:t>
            </a:r>
          </a:p>
        </p:txBody>
      </p:sp>
      <p:cxnSp>
        <p:nvCxnSpPr>
          <p:cNvPr id="476" name="Shape 476"/>
          <p:cNvCxnSpPr>
            <a:stCxn id="475" idx="2"/>
            <a:endCxn id="477" idx="3"/>
          </p:cNvCxnSpPr>
          <p:nvPr/>
        </p:nvCxnSpPr>
        <p:spPr>
          <a:xfrm flipH="1">
            <a:off x="4452275" y="3658199"/>
            <a:ext cx="1438800" cy="78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8" name="Shape 478"/>
          <p:cNvCxnSpPr>
            <a:stCxn id="475" idx="2"/>
            <a:endCxn id="471" idx="1"/>
          </p:cNvCxnSpPr>
          <p:nvPr/>
        </p:nvCxnSpPr>
        <p:spPr>
          <a:xfrm>
            <a:off x="5891075" y="3658199"/>
            <a:ext cx="1129500" cy="66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9" name="Shape 479"/>
          <p:cNvSpPr txBox="1"/>
          <p:nvPr/>
        </p:nvSpPr>
        <p:spPr>
          <a:xfrm>
            <a:off x="6256427" y="5104902"/>
            <a:ext cx="2629199" cy="9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>
                <a:solidFill>
                  <a:srgbClr val="38761D"/>
                </a:solidFill>
              </a:rPr>
              <a:t>Word vectors pretrained from word2vec</a:t>
            </a:r>
          </a:p>
        </p:txBody>
      </p:sp>
      <p:cxnSp>
        <p:nvCxnSpPr>
          <p:cNvPr id="480" name="Shape 480"/>
          <p:cNvCxnSpPr>
            <a:stCxn id="479" idx="3"/>
            <a:endCxn id="472" idx="2"/>
          </p:cNvCxnSpPr>
          <p:nvPr/>
        </p:nvCxnSpPr>
        <p:spPr>
          <a:xfrm rot="10800000" flipH="1">
            <a:off x="8885624" y="4981300"/>
            <a:ext cx="512400" cy="5936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7" name="Shape 477"/>
          <p:cNvSpPr/>
          <p:nvPr/>
        </p:nvSpPr>
        <p:spPr>
          <a:xfrm>
            <a:off x="3436600" y="4025268"/>
            <a:ext cx="1015800" cy="83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443"/>
          <p:cNvSpPr txBox="1"/>
          <p:nvPr/>
        </p:nvSpPr>
        <p:spPr>
          <a:xfrm>
            <a:off x="7096126" y="1813235"/>
            <a:ext cx="3342475" cy="5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Image Captioning: CNN+RNN</a:t>
            </a:r>
          </a:p>
        </p:txBody>
      </p:sp>
    </p:spTree>
    <p:extLst>
      <p:ext uri="{BB962C8B-B14F-4D97-AF65-F5344CB8AC3E}">
        <p14:creationId xmlns:p14="http://schemas.microsoft.com/office/powerpoint/2010/main" val="3916413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2127452" y="76200"/>
            <a:ext cx="7937099" cy="5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bg1"/>
                </a:solidFill>
              </a:rPr>
              <a:t>Takeaway for your projects/beyond:</a:t>
            </a:r>
          </a:p>
          <a:p>
            <a:endParaRPr lang="en" sz="2400" dirty="0"/>
          </a:p>
          <a:p>
            <a:r>
              <a:rPr lang="en" sz="2400" dirty="0"/>
              <a:t>Have some dataset of interest but it has &lt; ~1M images?</a:t>
            </a:r>
          </a:p>
          <a:p>
            <a:endParaRPr sz="2400" dirty="0"/>
          </a:p>
          <a:p>
            <a:pPr marL="457200" indent="-381000">
              <a:buSzPct val="100000"/>
              <a:buAutoNum type="arabicPeriod"/>
            </a:pPr>
            <a:r>
              <a:rPr lang="en" sz="2400" dirty="0"/>
              <a:t>Find a very large dataset that has similar data, train a big ConvNet there.</a:t>
            </a:r>
          </a:p>
          <a:p>
            <a:pPr marL="457200" indent="-381000">
              <a:buSzPct val="100000"/>
              <a:buAutoNum type="arabicPeriod"/>
            </a:pPr>
            <a:r>
              <a:rPr lang="en" sz="2400" dirty="0"/>
              <a:t>Transfer learn to your dataset</a:t>
            </a:r>
          </a:p>
          <a:p>
            <a:endParaRPr sz="3000" dirty="0"/>
          </a:p>
          <a:p>
            <a:endParaRPr sz="3000" dirty="0"/>
          </a:p>
        </p:txBody>
      </p:sp>
      <p:sp>
        <p:nvSpPr>
          <p:cNvPr id="487" name="Shape 487"/>
          <p:cNvSpPr txBox="1"/>
          <p:nvPr/>
        </p:nvSpPr>
        <p:spPr>
          <a:xfrm>
            <a:off x="1736050" y="4426968"/>
            <a:ext cx="8889600" cy="135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Caffe ConvNet library  has a </a:t>
            </a:r>
            <a:r>
              <a:rPr lang="en" sz="2400" b="1"/>
              <a:t>“Model Zoo” </a:t>
            </a:r>
            <a:r>
              <a:rPr lang="en" sz="2400"/>
              <a:t>of pretrained models:</a:t>
            </a:r>
          </a:p>
          <a:p>
            <a:r>
              <a:rPr lang="en" sz="2400" u="sng">
                <a:solidFill>
                  <a:srgbClr val="1155CC"/>
                </a:solidFill>
                <a:hlinkClick r:id="rId3"/>
              </a:rPr>
              <a:t>https://github.com/BVLC/caffe/wiki/Model-Zoo</a:t>
            </a:r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0746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18" name="Shape 318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20" name="Shape 320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22" name="Shape 322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23" name="Shape 323"/>
          <p:cNvSpPr/>
          <p:nvPr/>
        </p:nvSpPr>
        <p:spPr>
          <a:xfrm>
            <a:off x="9199678" y="1075453"/>
            <a:ext cx="145713" cy="2708479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24" name="Shape 324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25" name="Shape 325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27" name="Shape 327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29" name="Shape 329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31" name="Shape 331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332173" y="4362545"/>
            <a:ext cx="1699278" cy="6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300">
                <a:solidFill>
                  <a:srgbClr val="FF2600"/>
                </a:solidFill>
              </a:rPr>
              <a:t> Images</a:t>
            </a:r>
          </a:p>
        </p:txBody>
      </p:sp>
      <p:pic>
        <p:nvPicPr>
          <p:cNvPr id="333" name="imnet_example_0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886" y="5159828"/>
            <a:ext cx="598714" cy="529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net_example_0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574471" y="5081451"/>
            <a:ext cx="609600" cy="59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net_example_0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3222171" y="5087984"/>
            <a:ext cx="658586" cy="555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net_example_03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3918857" y="5061858"/>
            <a:ext cx="789214" cy="646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net_example_04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2198914" y="5780314"/>
            <a:ext cx="636814" cy="568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net_example_05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2960915" y="5734595"/>
            <a:ext cx="729343" cy="653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net_example_06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3815443" y="5675813"/>
            <a:ext cx="647700" cy="76417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2681565" y="6410547"/>
            <a:ext cx="1188684" cy="33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 sz="4200"/>
            </a:lvl1pPr>
          </a:lstStyle>
          <a:p>
            <a:pPr lvl="0">
              <a:defRPr sz="1800"/>
            </a:pPr>
            <a:r>
              <a:rPr sz="1900"/>
              <a:t>500 Classes</a:t>
            </a:r>
          </a:p>
        </p:txBody>
      </p:sp>
      <p:sp>
        <p:nvSpPr>
          <p:cNvPr id="341" name="Shape 341"/>
          <p:cNvSpPr/>
          <p:nvPr/>
        </p:nvSpPr>
        <p:spPr>
          <a:xfrm>
            <a:off x="8449165" y="4506236"/>
            <a:ext cx="1552772" cy="6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300">
                <a:solidFill>
                  <a:srgbClr val="FF2600"/>
                </a:solidFill>
              </a:rPr>
              <a:t> Labels</a:t>
            </a:r>
          </a:p>
        </p:txBody>
      </p:sp>
      <p:sp>
        <p:nvSpPr>
          <p:cNvPr id="342" name="Shape 342"/>
          <p:cNvSpPr/>
          <p:nvPr/>
        </p:nvSpPr>
        <p:spPr>
          <a:xfrm>
            <a:off x="9270423" y="3790037"/>
            <a:ext cx="0" cy="873544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43" name="Shape 343"/>
          <p:cNvSpPr/>
          <p:nvPr/>
        </p:nvSpPr>
        <p:spPr>
          <a:xfrm>
            <a:off x="3167743" y="3707291"/>
            <a:ext cx="0" cy="804101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44" name="Shape 344"/>
          <p:cNvSpPr/>
          <p:nvPr/>
        </p:nvSpPr>
        <p:spPr>
          <a:xfrm>
            <a:off x="5122875" y="5827642"/>
            <a:ext cx="523659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Train using Caffe framework (Jia et al.)</a:t>
            </a:r>
          </a:p>
        </p:txBody>
      </p:sp>
    </p:spTree>
    <p:extLst>
      <p:ext uri="{BB962C8B-B14F-4D97-AF65-F5344CB8AC3E}">
        <p14:creationId xmlns:p14="http://schemas.microsoft.com/office/powerpoint/2010/main" val="823249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167743" y="3707291"/>
            <a:ext cx="0" cy="804101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47" name="Shape 347"/>
          <p:cNvSpPr/>
          <p:nvPr/>
        </p:nvSpPr>
        <p:spPr>
          <a:xfrm>
            <a:off x="9270423" y="3089365"/>
            <a:ext cx="0" cy="1574216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48" name="Shape 348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49" name="Shape 349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51" name="Shape 351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53" name="Shape 353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54" name="Shape 354"/>
          <p:cNvSpPr/>
          <p:nvPr/>
        </p:nvSpPr>
        <p:spPr>
          <a:xfrm>
            <a:off x="9199054" y="1701438"/>
            <a:ext cx="146958" cy="1456509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55" name="Shape 355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56" name="Shape 356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58" name="Shape 358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60" name="Shape 360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62" name="Shape 362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332173" y="4362545"/>
            <a:ext cx="1699278" cy="6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300">
                <a:solidFill>
                  <a:srgbClr val="FF2600"/>
                </a:solidFill>
              </a:rPr>
              <a:t> Images</a:t>
            </a:r>
          </a:p>
        </p:txBody>
      </p:sp>
      <p:pic>
        <p:nvPicPr>
          <p:cNvPr id="364" name="imnet_example_00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915886" y="5159828"/>
            <a:ext cx="598714" cy="529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net_example_01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2574471" y="5081451"/>
            <a:ext cx="609600" cy="59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net_example_02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3222171" y="5087984"/>
            <a:ext cx="658586" cy="555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net_example_03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3918857" y="5061858"/>
            <a:ext cx="789214" cy="646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net_example_04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2198914" y="5780314"/>
            <a:ext cx="636814" cy="568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net_example_05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2960915" y="5734595"/>
            <a:ext cx="729343" cy="653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net_example_06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3815443" y="5675813"/>
            <a:ext cx="647700" cy="764177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>
            <a:off x="2681565" y="6410547"/>
            <a:ext cx="1188684" cy="33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 sz="4200"/>
            </a:lvl1pPr>
          </a:lstStyle>
          <a:p>
            <a:pPr lvl="0">
              <a:defRPr sz="1800"/>
            </a:pPr>
            <a:r>
              <a:rPr sz="1900"/>
              <a:t>500 Classes</a:t>
            </a:r>
          </a:p>
        </p:txBody>
      </p:sp>
      <p:sp>
        <p:nvSpPr>
          <p:cNvPr id="372" name="Shape 372"/>
          <p:cNvSpPr/>
          <p:nvPr/>
        </p:nvSpPr>
        <p:spPr>
          <a:xfrm>
            <a:off x="8449165" y="4506236"/>
            <a:ext cx="1552772" cy="6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300">
                <a:solidFill>
                  <a:srgbClr val="FF2600"/>
                </a:solidFill>
              </a:rPr>
              <a:t> Labels</a:t>
            </a:r>
          </a:p>
        </p:txBody>
      </p:sp>
      <p:sp>
        <p:nvSpPr>
          <p:cNvPr id="373" name="Shape 373"/>
          <p:cNvSpPr/>
          <p:nvPr/>
        </p:nvSpPr>
        <p:spPr>
          <a:xfrm>
            <a:off x="5122875" y="5827642"/>
            <a:ext cx="523659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Train using Caffe framework (Jia et al.)</a:t>
            </a:r>
          </a:p>
        </p:txBody>
      </p:sp>
    </p:spTree>
    <p:extLst>
      <p:ext uri="{BB962C8B-B14F-4D97-AF65-F5344CB8AC3E}">
        <p14:creationId xmlns:p14="http://schemas.microsoft.com/office/powerpoint/2010/main" val="2017760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imnet_example_0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886" y="5159828"/>
            <a:ext cx="598714" cy="529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net_example_0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574471" y="5081451"/>
            <a:ext cx="609600" cy="59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net_example_0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3222171" y="5087984"/>
            <a:ext cx="658586" cy="555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net_example_03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3918857" y="5061858"/>
            <a:ext cx="789214" cy="646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net_example_04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2198914" y="5780314"/>
            <a:ext cx="636814" cy="568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net_example_05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2960915" y="5734595"/>
            <a:ext cx="729343" cy="653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net_example_06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3815443" y="5675813"/>
            <a:ext cx="647700" cy="764177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2681565" y="6410547"/>
            <a:ext cx="1188684" cy="33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 sz="4200"/>
            </a:lvl1pPr>
          </a:lstStyle>
          <a:p>
            <a:pPr lvl="0">
              <a:defRPr sz="1800"/>
            </a:pPr>
            <a:r>
              <a:rPr sz="1900"/>
              <a:t>500 Classes</a:t>
            </a:r>
          </a:p>
        </p:txBody>
      </p:sp>
      <p:sp>
        <p:nvSpPr>
          <p:cNvPr id="385" name="Shape 385"/>
          <p:cNvSpPr/>
          <p:nvPr/>
        </p:nvSpPr>
        <p:spPr>
          <a:xfrm>
            <a:off x="3167743" y="3707291"/>
            <a:ext cx="0" cy="804101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86" name="Shape 386"/>
          <p:cNvSpPr/>
          <p:nvPr/>
        </p:nvSpPr>
        <p:spPr>
          <a:xfrm>
            <a:off x="9270423" y="3089365"/>
            <a:ext cx="0" cy="1574216"/>
          </a:xfrm>
          <a:prstGeom prst="line">
            <a:avLst/>
          </a:prstGeom>
          <a:ln w="381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87" name="Shape 387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88" name="Shape 388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90" name="Shape 390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92" name="Shape 392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93" name="Shape 393"/>
          <p:cNvSpPr/>
          <p:nvPr/>
        </p:nvSpPr>
        <p:spPr>
          <a:xfrm>
            <a:off x="9199054" y="1701438"/>
            <a:ext cx="146958" cy="1456509"/>
          </a:xfrm>
          <a:prstGeom prst="rect">
            <a:avLst/>
          </a:pr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394" name="Shape 394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95" name="Shape 395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97" name="Shape 397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99" name="Shape 399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01" name="Shape 401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332173" y="4362545"/>
            <a:ext cx="1699278" cy="6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300">
                <a:solidFill>
                  <a:srgbClr val="FF2600"/>
                </a:solidFill>
              </a:rPr>
              <a:t> Images</a:t>
            </a:r>
          </a:p>
        </p:txBody>
      </p:sp>
      <p:sp>
        <p:nvSpPr>
          <p:cNvPr id="403" name="Shape 403"/>
          <p:cNvSpPr/>
          <p:nvPr/>
        </p:nvSpPr>
        <p:spPr>
          <a:xfrm>
            <a:off x="8449165" y="4506236"/>
            <a:ext cx="1552772" cy="64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3300">
                <a:solidFill>
                  <a:srgbClr val="FF2600"/>
                </a:solidFill>
              </a:rPr>
              <a:t> Labels</a:t>
            </a:r>
          </a:p>
        </p:txBody>
      </p:sp>
      <p:sp>
        <p:nvSpPr>
          <p:cNvPr id="404" name="Shape 404"/>
          <p:cNvSpPr/>
          <p:nvPr/>
        </p:nvSpPr>
        <p:spPr>
          <a:xfrm>
            <a:off x="5122875" y="5827642"/>
            <a:ext cx="523659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Train using Caffe framework (Jia et al.)</a:t>
            </a:r>
          </a:p>
        </p:txBody>
      </p:sp>
    </p:spTree>
    <p:extLst>
      <p:ext uri="{BB962C8B-B14F-4D97-AF65-F5344CB8AC3E}">
        <p14:creationId xmlns:p14="http://schemas.microsoft.com/office/powerpoint/2010/main" val="402138424"/>
      </p:ext>
    </p:extLst>
  </p:cSld>
  <p:clrMapOvr>
    <a:masterClrMapping/>
  </p:clrMapOvr>
  <p:transition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8471107" y="1500597"/>
            <a:ext cx="766025" cy="3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07" name="Shape 407"/>
          <p:cNvSpPr/>
          <p:nvPr/>
        </p:nvSpPr>
        <p:spPr>
          <a:xfrm>
            <a:off x="7793605" y="891955"/>
            <a:ext cx="715858" cy="121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 flipV="1">
            <a:off x="7746092" y="1499654"/>
            <a:ext cx="146438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09" name="Shape 409"/>
          <p:cNvSpPr/>
          <p:nvPr/>
        </p:nvSpPr>
        <p:spPr>
          <a:xfrm>
            <a:off x="7105483" y="891955"/>
            <a:ext cx="715858" cy="121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634642" y="97972"/>
            <a:ext cx="101945" cy="2803370"/>
          </a:xfrm>
          <a:prstGeom prst="rect">
            <a:avLst/>
          </a:pr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11" name="Shape 411"/>
          <p:cNvSpPr/>
          <p:nvPr/>
        </p:nvSpPr>
        <p:spPr>
          <a:xfrm>
            <a:off x="8904799" y="97972"/>
            <a:ext cx="101944" cy="2803370"/>
          </a:xfrm>
          <a:prstGeom prst="rect">
            <a:avLst/>
          </a:pr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12" name="Shape 412"/>
          <p:cNvSpPr/>
          <p:nvPr/>
        </p:nvSpPr>
        <p:spPr>
          <a:xfrm>
            <a:off x="9174514" y="990575"/>
            <a:ext cx="102815" cy="1018162"/>
          </a:xfrm>
          <a:prstGeom prst="rect">
            <a:avLst/>
          </a:pr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13" name="Shape 413"/>
          <p:cNvSpPr/>
          <p:nvPr/>
        </p:nvSpPr>
        <p:spPr>
          <a:xfrm flipV="1">
            <a:off x="7060661" y="1499656"/>
            <a:ext cx="146439" cy="1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14" name="Shape 414"/>
          <p:cNvSpPr/>
          <p:nvPr/>
        </p:nvSpPr>
        <p:spPr>
          <a:xfrm>
            <a:off x="6413237" y="890074"/>
            <a:ext cx="715858" cy="121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 flipV="1">
            <a:off x="6375229" y="1499656"/>
            <a:ext cx="146439" cy="1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16" name="Shape 416"/>
          <p:cNvSpPr/>
          <p:nvPr/>
        </p:nvSpPr>
        <p:spPr>
          <a:xfrm>
            <a:off x="5661703" y="701188"/>
            <a:ext cx="772136" cy="1601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 flipV="1">
            <a:off x="5651717" y="1499656"/>
            <a:ext cx="146439" cy="1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18" name="Shape 418"/>
          <p:cNvSpPr/>
          <p:nvPr/>
        </p:nvSpPr>
        <p:spPr>
          <a:xfrm>
            <a:off x="5123706" y="429183"/>
            <a:ext cx="622038" cy="2142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V="1">
            <a:off x="5194763" y="1499656"/>
            <a:ext cx="146439" cy="1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20" name="Shape 420"/>
          <p:cNvSpPr/>
          <p:nvPr/>
        </p:nvSpPr>
        <p:spPr>
          <a:xfrm>
            <a:off x="4730192" y="116295"/>
            <a:ext cx="526381" cy="2766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325367" y="2381524"/>
            <a:ext cx="1621972" cy="574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/>
          <a:lstStyle/>
          <a:p>
            <a:pPr lvl="0">
              <a:defRPr sz="1800"/>
            </a:pPr>
            <a:r>
              <a:rPr sz="3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2800">
                <a:solidFill>
                  <a:srgbClr val="FF2600"/>
                </a:solidFill>
              </a:rPr>
              <a:t> Images</a:t>
            </a:r>
          </a:p>
        </p:txBody>
      </p:sp>
      <p:sp>
        <p:nvSpPr>
          <p:cNvPr id="422" name="Shape 422"/>
          <p:cNvSpPr/>
          <p:nvPr/>
        </p:nvSpPr>
        <p:spPr>
          <a:xfrm>
            <a:off x="8471445" y="4896940"/>
            <a:ext cx="766026" cy="3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23" name="Shape 423"/>
          <p:cNvSpPr/>
          <p:nvPr/>
        </p:nvSpPr>
        <p:spPr>
          <a:xfrm>
            <a:off x="7793944" y="4288297"/>
            <a:ext cx="715858" cy="121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 flipV="1">
            <a:off x="7746432" y="4895997"/>
            <a:ext cx="146439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25" name="Shape 425"/>
          <p:cNvSpPr/>
          <p:nvPr/>
        </p:nvSpPr>
        <p:spPr>
          <a:xfrm>
            <a:off x="7105821" y="4288297"/>
            <a:ext cx="715858" cy="121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8634980" y="3494314"/>
            <a:ext cx="101944" cy="2803370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27" name="Shape 427"/>
          <p:cNvSpPr/>
          <p:nvPr/>
        </p:nvSpPr>
        <p:spPr>
          <a:xfrm>
            <a:off x="8905138" y="3494314"/>
            <a:ext cx="101944" cy="2803370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28" name="Shape 428"/>
          <p:cNvSpPr/>
          <p:nvPr/>
        </p:nvSpPr>
        <p:spPr>
          <a:xfrm>
            <a:off x="9174854" y="4386918"/>
            <a:ext cx="102815" cy="1018162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29" name="Shape 429"/>
          <p:cNvSpPr/>
          <p:nvPr/>
        </p:nvSpPr>
        <p:spPr>
          <a:xfrm flipV="1">
            <a:off x="7060999" y="4895997"/>
            <a:ext cx="146438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30" name="Shape 430"/>
          <p:cNvSpPr/>
          <p:nvPr/>
        </p:nvSpPr>
        <p:spPr>
          <a:xfrm>
            <a:off x="6413575" y="4286417"/>
            <a:ext cx="715858" cy="121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 flipV="1">
            <a:off x="6375567" y="4895997"/>
            <a:ext cx="146439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32" name="Shape 432"/>
          <p:cNvSpPr/>
          <p:nvPr/>
        </p:nvSpPr>
        <p:spPr>
          <a:xfrm>
            <a:off x="5662042" y="4097531"/>
            <a:ext cx="772136" cy="1601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5652056" y="4895997"/>
            <a:ext cx="146439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34" name="Shape 434"/>
          <p:cNvSpPr/>
          <p:nvPr/>
        </p:nvSpPr>
        <p:spPr>
          <a:xfrm>
            <a:off x="5124045" y="3825525"/>
            <a:ext cx="622038" cy="2142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 flipV="1">
            <a:off x="5195101" y="4895997"/>
            <a:ext cx="146438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36" name="Shape 436"/>
          <p:cNvSpPr/>
          <p:nvPr/>
        </p:nvSpPr>
        <p:spPr>
          <a:xfrm>
            <a:off x="4730531" y="3512638"/>
            <a:ext cx="526381" cy="2766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324101" y="5669281"/>
            <a:ext cx="1621971" cy="58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/>
          <a:lstStyle/>
          <a:p>
            <a:pPr lvl="0">
              <a:defRPr sz="1800"/>
            </a:pPr>
            <a:r>
              <a:rPr sz="3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800">
                <a:solidFill>
                  <a:srgbClr val="0433FF"/>
                </a:solidFill>
              </a:rPr>
              <a:t> Images</a:t>
            </a:r>
          </a:p>
        </p:txBody>
      </p:sp>
      <p:grpSp>
        <p:nvGrpSpPr>
          <p:cNvPr id="445" name="Group 445"/>
          <p:cNvGrpSpPr/>
          <p:nvPr/>
        </p:nvGrpSpPr>
        <p:grpSpPr>
          <a:xfrm>
            <a:off x="1964872" y="1314594"/>
            <a:ext cx="2144487" cy="1058449"/>
            <a:chOff x="0" y="0"/>
            <a:chExt cx="5003801" cy="2058093"/>
          </a:xfrm>
        </p:grpSpPr>
        <p:pic>
          <p:nvPicPr>
            <p:cNvPr id="438" name="imnet_example_00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309"/>
              <a:ext cx="1072941" cy="790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imnet_example_01.jp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0233" y="29261"/>
              <a:ext cx="1092449" cy="8876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imnet_example_02.jp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340958" y="39015"/>
              <a:ext cx="1180235" cy="829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imnet_example_03.jp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589471" y="0"/>
              <a:ext cx="1414331" cy="965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imnet_example_04.jp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07207" y="1072939"/>
              <a:ext cx="1141219" cy="848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3" name="imnet_example_05.jp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872767" y="1004661"/>
              <a:ext cx="1307037" cy="975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mnet_example_06.jp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404144" y="916875"/>
              <a:ext cx="1160727" cy="1141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3" name="Group 453"/>
          <p:cNvGrpSpPr/>
          <p:nvPr/>
        </p:nvGrpSpPr>
        <p:grpSpPr>
          <a:xfrm>
            <a:off x="2051957" y="4413508"/>
            <a:ext cx="2166256" cy="1240450"/>
            <a:chOff x="0" y="0"/>
            <a:chExt cx="5054597" cy="2411985"/>
          </a:xfrm>
        </p:grpSpPr>
        <p:pic>
          <p:nvPicPr>
            <p:cNvPr id="446" name="imnet_example_07.jp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268458" cy="12204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imnet_example_08.jp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249233" y="124923"/>
              <a:ext cx="1499086" cy="999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imnet_example_09.jp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623395" y="76876"/>
              <a:ext cx="1114704" cy="10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9" name="imnet_example_10.jp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776531" y="115314"/>
              <a:ext cx="1278067" cy="893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0" name="imnet_example_11.jpg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26723" y="1412599"/>
              <a:ext cx="1278066" cy="9801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imnet_example_12.jpg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1883463" y="1297283"/>
              <a:ext cx="1374162" cy="10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2" name="imnet_example_13.jpg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3199964" y="1191578"/>
              <a:ext cx="1018609" cy="1220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4" name="Shape 454"/>
          <p:cNvSpPr/>
          <p:nvPr/>
        </p:nvSpPr>
        <p:spPr>
          <a:xfrm>
            <a:off x="9507708" y="1327488"/>
            <a:ext cx="1045029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baseA</a:t>
            </a:r>
          </a:p>
        </p:txBody>
      </p:sp>
      <p:sp>
        <p:nvSpPr>
          <p:cNvPr id="455" name="Shape 455"/>
          <p:cNvSpPr/>
          <p:nvPr/>
        </p:nvSpPr>
        <p:spPr>
          <a:xfrm>
            <a:off x="9508672" y="4651985"/>
            <a:ext cx="1045029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baseB</a:t>
            </a:r>
          </a:p>
        </p:txBody>
      </p:sp>
    </p:spTree>
    <p:extLst>
      <p:ext uri="{BB962C8B-B14F-4D97-AF65-F5344CB8AC3E}">
        <p14:creationId xmlns:p14="http://schemas.microsoft.com/office/powerpoint/2010/main" val="3394177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result_transfer_pres_00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47294" y="209882"/>
            <a:ext cx="8915400" cy="5891916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>
            <a:off x="3428546" y="372292"/>
            <a:ext cx="114300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59" name="Shape 459"/>
          <p:cNvSpPr/>
          <p:nvPr/>
        </p:nvSpPr>
        <p:spPr>
          <a:xfrm>
            <a:off x="3220779" y="440326"/>
            <a:ext cx="7092982" cy="366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0" name="Shape 460"/>
          <p:cNvSpPr/>
          <p:nvPr/>
        </p:nvSpPr>
        <p:spPr>
          <a:xfrm>
            <a:off x="3554187" y="372292"/>
            <a:ext cx="108857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1" name="Shape 461"/>
          <p:cNvSpPr/>
          <p:nvPr/>
        </p:nvSpPr>
        <p:spPr>
          <a:xfrm>
            <a:off x="3640365" y="372292"/>
            <a:ext cx="108857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2" name="Shape 462"/>
          <p:cNvSpPr/>
          <p:nvPr/>
        </p:nvSpPr>
        <p:spPr>
          <a:xfrm>
            <a:off x="4490358" y="372292"/>
            <a:ext cx="174171" cy="18222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3" name="Shape 463"/>
          <p:cNvSpPr/>
          <p:nvPr/>
        </p:nvSpPr>
        <p:spPr>
          <a:xfrm>
            <a:off x="4441373" y="372292"/>
            <a:ext cx="108857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4" name="Shape 464"/>
          <p:cNvSpPr/>
          <p:nvPr/>
        </p:nvSpPr>
        <p:spPr>
          <a:xfrm>
            <a:off x="4664530" y="378824"/>
            <a:ext cx="108857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5" name="Shape 465"/>
          <p:cNvSpPr/>
          <p:nvPr/>
        </p:nvSpPr>
        <p:spPr>
          <a:xfrm>
            <a:off x="4773387" y="372292"/>
            <a:ext cx="108857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6" name="Shape 466"/>
          <p:cNvSpPr/>
          <p:nvPr/>
        </p:nvSpPr>
        <p:spPr>
          <a:xfrm>
            <a:off x="5660571" y="372292"/>
            <a:ext cx="114300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7" name="Shape 467"/>
          <p:cNvSpPr/>
          <p:nvPr/>
        </p:nvSpPr>
        <p:spPr>
          <a:xfrm>
            <a:off x="5551715" y="372292"/>
            <a:ext cx="108857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8" name="Shape 468"/>
          <p:cNvSpPr/>
          <p:nvPr/>
        </p:nvSpPr>
        <p:spPr>
          <a:xfrm>
            <a:off x="5774873" y="372292"/>
            <a:ext cx="108857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69" name="Shape 469"/>
          <p:cNvSpPr/>
          <p:nvPr/>
        </p:nvSpPr>
        <p:spPr>
          <a:xfrm>
            <a:off x="5883730" y="372292"/>
            <a:ext cx="108857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0" name="Shape 470"/>
          <p:cNvSpPr/>
          <p:nvPr/>
        </p:nvSpPr>
        <p:spPr>
          <a:xfrm>
            <a:off x="6770914" y="372291"/>
            <a:ext cx="114300" cy="2638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1" name="Shape 471"/>
          <p:cNvSpPr/>
          <p:nvPr/>
        </p:nvSpPr>
        <p:spPr>
          <a:xfrm>
            <a:off x="6662058" y="372293"/>
            <a:ext cx="108857" cy="2638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2" name="Shape 472"/>
          <p:cNvSpPr/>
          <p:nvPr/>
        </p:nvSpPr>
        <p:spPr>
          <a:xfrm>
            <a:off x="6885215" y="372293"/>
            <a:ext cx="108857" cy="2638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3" name="Shape 473"/>
          <p:cNvSpPr/>
          <p:nvPr/>
        </p:nvSpPr>
        <p:spPr>
          <a:xfrm>
            <a:off x="6994073" y="372293"/>
            <a:ext cx="108857" cy="2638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4" name="Shape 474"/>
          <p:cNvSpPr/>
          <p:nvPr/>
        </p:nvSpPr>
        <p:spPr>
          <a:xfrm>
            <a:off x="7881257" y="372291"/>
            <a:ext cx="114300" cy="3735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5" name="Shape 475"/>
          <p:cNvSpPr/>
          <p:nvPr/>
        </p:nvSpPr>
        <p:spPr>
          <a:xfrm>
            <a:off x="7772401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6" name="Shape 476"/>
          <p:cNvSpPr/>
          <p:nvPr/>
        </p:nvSpPr>
        <p:spPr>
          <a:xfrm>
            <a:off x="7995558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7" name="Shape 477"/>
          <p:cNvSpPr/>
          <p:nvPr/>
        </p:nvSpPr>
        <p:spPr>
          <a:xfrm>
            <a:off x="8104415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8" name="Shape 478"/>
          <p:cNvSpPr/>
          <p:nvPr/>
        </p:nvSpPr>
        <p:spPr>
          <a:xfrm>
            <a:off x="8991600" y="372291"/>
            <a:ext cx="114300" cy="3735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79" name="Shape 479"/>
          <p:cNvSpPr/>
          <p:nvPr/>
        </p:nvSpPr>
        <p:spPr>
          <a:xfrm>
            <a:off x="8882744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0" name="Shape 480"/>
          <p:cNvSpPr/>
          <p:nvPr/>
        </p:nvSpPr>
        <p:spPr>
          <a:xfrm>
            <a:off x="9105901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1" name="Shape 481"/>
          <p:cNvSpPr/>
          <p:nvPr/>
        </p:nvSpPr>
        <p:spPr>
          <a:xfrm>
            <a:off x="9214758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2" name="Shape 482"/>
          <p:cNvSpPr/>
          <p:nvPr/>
        </p:nvSpPr>
        <p:spPr>
          <a:xfrm>
            <a:off x="10101943" y="372291"/>
            <a:ext cx="114300" cy="4826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3" name="Shape 483"/>
          <p:cNvSpPr/>
          <p:nvPr/>
        </p:nvSpPr>
        <p:spPr>
          <a:xfrm>
            <a:off x="9993087" y="372291"/>
            <a:ext cx="108857" cy="4826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4" name="Shape 484"/>
          <p:cNvSpPr/>
          <p:nvPr/>
        </p:nvSpPr>
        <p:spPr>
          <a:xfrm>
            <a:off x="10216244" y="372291"/>
            <a:ext cx="108857" cy="4826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5" name="Shape 485"/>
          <p:cNvSpPr/>
          <p:nvPr/>
        </p:nvSpPr>
        <p:spPr>
          <a:xfrm>
            <a:off x="10325101" y="372291"/>
            <a:ext cx="108857" cy="4826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6" name="Shape 486"/>
          <p:cNvSpPr/>
          <p:nvPr/>
        </p:nvSpPr>
        <p:spPr>
          <a:xfrm>
            <a:off x="2362200" y="4062550"/>
            <a:ext cx="1932214" cy="280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7" name="Shape 487"/>
          <p:cNvSpPr/>
          <p:nvPr/>
        </p:nvSpPr>
        <p:spPr>
          <a:xfrm>
            <a:off x="2362200" y="4838155"/>
            <a:ext cx="1779814" cy="280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488" name="Shape 488"/>
          <p:cNvSpPr/>
          <p:nvPr/>
        </p:nvSpPr>
        <p:spPr>
          <a:xfrm>
            <a:off x="8545660" y="4189368"/>
            <a:ext cx="1932214" cy="1267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pic>
        <p:nvPicPr>
          <p:cNvPr id="489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20779" y="5867943"/>
            <a:ext cx="6376371" cy="35631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487"/>
          <p:cNvSpPr/>
          <p:nvPr/>
        </p:nvSpPr>
        <p:spPr>
          <a:xfrm>
            <a:off x="2427514" y="5119007"/>
            <a:ext cx="1714500" cy="3374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</p:spTree>
    <p:extLst>
      <p:ext uri="{BB962C8B-B14F-4D97-AF65-F5344CB8AC3E}">
        <p14:creationId xmlns:p14="http://schemas.microsoft.com/office/powerpoint/2010/main" val="191696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7"/>
          <p:cNvGrpSpPr/>
          <p:nvPr/>
        </p:nvGrpSpPr>
        <p:grpSpPr>
          <a:xfrm>
            <a:off x="2351139" y="424543"/>
            <a:ext cx="7733974" cy="4761412"/>
            <a:chOff x="44252" y="0"/>
            <a:chExt cx="18045938" cy="9258300"/>
          </a:xfrm>
        </p:grpSpPr>
        <p:sp>
          <p:nvSpPr>
            <p:cNvPr id="491" name="Shape 491"/>
            <p:cNvSpPr/>
            <p:nvPr/>
          </p:nvSpPr>
          <p:spPr>
            <a:xfrm flipH="1">
              <a:off x="1949662" y="6383119"/>
              <a:ext cx="1" cy="15635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16189249" y="5181598"/>
              <a:ext cx="1" cy="30609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676774" y="3901518"/>
              <a:ext cx="2554788" cy="8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11417224" y="2208530"/>
              <a:ext cx="2387473" cy="33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9" y="8214"/>
                  </a:moveTo>
                  <a:lnTo>
                    <a:pt x="5654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5654" y="8174"/>
                  </a:lnTo>
                  <a:lnTo>
                    <a:pt x="0" y="0"/>
                  </a:lnTo>
                  <a:lnTo>
                    <a:pt x="15878" y="2"/>
                  </a:lnTo>
                  <a:lnTo>
                    <a:pt x="21600" y="8187"/>
                  </a:lnTo>
                  <a:lnTo>
                    <a:pt x="5654" y="8174"/>
                  </a:lnTo>
                  <a:lnTo>
                    <a:pt x="21595" y="8179"/>
                  </a:lnTo>
                  <a:lnTo>
                    <a:pt x="21503" y="21575"/>
                  </a:lnTo>
                  <a:lnTo>
                    <a:pt x="5654" y="21600"/>
                  </a:lnTo>
                  <a:lnTo>
                    <a:pt x="5689" y="8214"/>
                  </a:lnTo>
                  <a:close/>
                </a:path>
              </a:pathLst>
            </a:cu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 flipV="1">
              <a:off x="11258762" y="3898896"/>
              <a:ext cx="488390" cy="4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9122254" y="2208530"/>
              <a:ext cx="2387473" cy="33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9" y="8214"/>
                  </a:moveTo>
                  <a:lnTo>
                    <a:pt x="5654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5654" y="8174"/>
                  </a:lnTo>
                  <a:lnTo>
                    <a:pt x="0" y="0"/>
                  </a:lnTo>
                  <a:lnTo>
                    <a:pt x="15878" y="2"/>
                  </a:lnTo>
                  <a:lnTo>
                    <a:pt x="21600" y="8187"/>
                  </a:lnTo>
                  <a:lnTo>
                    <a:pt x="5654" y="8174"/>
                  </a:lnTo>
                  <a:lnTo>
                    <a:pt x="21595" y="8179"/>
                  </a:lnTo>
                  <a:lnTo>
                    <a:pt x="21503" y="21575"/>
                  </a:lnTo>
                  <a:lnTo>
                    <a:pt x="5654" y="21600"/>
                  </a:lnTo>
                  <a:lnTo>
                    <a:pt x="5689" y="8214"/>
                  </a:lnTo>
                  <a:close/>
                </a:path>
              </a:pathLst>
            </a:cu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4222181" y="0"/>
              <a:ext cx="339997" cy="7797807"/>
            </a:xfrm>
            <a:prstGeom prst="rect">
              <a:avLst/>
            </a:pr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15123191" y="0"/>
              <a:ext cx="339997" cy="7797807"/>
            </a:xfrm>
            <a:prstGeom prst="rect">
              <a:avLst/>
            </a:pr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16022722" y="2482850"/>
              <a:ext cx="342901" cy="2832100"/>
            </a:xfrm>
            <a:prstGeom prst="rect">
              <a:avLst/>
            </a:pr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8972762" y="3898900"/>
              <a:ext cx="488390" cy="3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6813525" y="2203298"/>
              <a:ext cx="2387474" cy="33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9" y="8214"/>
                  </a:moveTo>
                  <a:lnTo>
                    <a:pt x="5654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5654" y="8174"/>
                  </a:lnTo>
                  <a:lnTo>
                    <a:pt x="0" y="0"/>
                  </a:lnTo>
                  <a:lnTo>
                    <a:pt x="15878" y="2"/>
                  </a:lnTo>
                  <a:lnTo>
                    <a:pt x="21600" y="8187"/>
                  </a:lnTo>
                  <a:lnTo>
                    <a:pt x="5654" y="8174"/>
                  </a:lnTo>
                  <a:lnTo>
                    <a:pt x="21595" y="8179"/>
                  </a:lnTo>
                  <a:lnTo>
                    <a:pt x="21503" y="21575"/>
                  </a:lnTo>
                  <a:lnTo>
                    <a:pt x="5654" y="21600"/>
                  </a:lnTo>
                  <a:lnTo>
                    <a:pt x="5689" y="8214"/>
                  </a:lnTo>
                  <a:close/>
                </a:path>
              </a:pathLst>
            </a:cu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 flipV="1">
              <a:off x="6686762" y="3898900"/>
              <a:ext cx="488390" cy="3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4307068" y="1677894"/>
              <a:ext cx="2575168" cy="445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80" y="8174"/>
                  </a:moveTo>
                  <a:lnTo>
                    <a:pt x="6880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6880" y="8174"/>
                  </a:lnTo>
                  <a:lnTo>
                    <a:pt x="0" y="0"/>
                  </a:lnTo>
                  <a:lnTo>
                    <a:pt x="14716" y="24"/>
                  </a:lnTo>
                  <a:lnTo>
                    <a:pt x="21600" y="8174"/>
                  </a:lnTo>
                  <a:lnTo>
                    <a:pt x="6880" y="8174"/>
                  </a:lnTo>
                  <a:lnTo>
                    <a:pt x="21567" y="8174"/>
                  </a:lnTo>
                  <a:lnTo>
                    <a:pt x="21567" y="21600"/>
                  </a:lnTo>
                  <a:lnTo>
                    <a:pt x="6880" y="21600"/>
                  </a:lnTo>
                  <a:lnTo>
                    <a:pt x="6880" y="8174"/>
                  </a:lnTo>
                  <a:close/>
                </a:path>
              </a:pathLst>
            </a:custGeom>
            <a:solidFill>
              <a:srgbClr val="FB979A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4252" y="7594600"/>
              <a:ext cx="4060996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rPr>
                <a:t>A</a:t>
              </a:r>
              <a:r>
                <a:rPr sz="3300">
                  <a:solidFill>
                    <a:srgbClr val="FF2600"/>
                  </a:solidFill>
                </a:rPr>
                <a:t> Images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14317233" y="7874000"/>
              <a:ext cx="3772959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rPr>
                <a:t>A</a:t>
              </a:r>
              <a:r>
                <a:rPr sz="3300">
                  <a:solidFill>
                    <a:srgbClr val="FF2600"/>
                  </a:solidFill>
                </a:rPr>
                <a:t> Labels</a:t>
              </a:r>
            </a:p>
          </p:txBody>
        </p:sp>
        <p:sp>
          <p:nvSpPr>
            <p:cNvPr id="506" name="Shape 506"/>
            <p:cNvSpPr/>
            <p:nvPr/>
          </p:nvSpPr>
          <p:spPr>
            <a:xfrm flipV="1">
              <a:off x="4273762" y="3898900"/>
              <a:ext cx="488390" cy="3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sp>
        <p:nvSpPr>
          <p:cNvPr id="508" name="Shape 508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10" name="Shape 510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76758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1000" fill="hold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516"/>
          <p:cNvGrpSpPr/>
          <p:nvPr/>
        </p:nvGrpSpPr>
        <p:grpSpPr>
          <a:xfrm>
            <a:off x="2351139" y="3089365"/>
            <a:ext cx="7733974" cy="2096590"/>
            <a:chOff x="21850" y="0"/>
            <a:chExt cx="18045938" cy="4076701"/>
          </a:xfrm>
        </p:grpSpPr>
        <p:sp>
          <p:nvSpPr>
            <p:cNvPr id="512" name="Shape 512"/>
            <p:cNvSpPr/>
            <p:nvPr/>
          </p:nvSpPr>
          <p:spPr>
            <a:xfrm flipH="1">
              <a:off x="1927259" y="1201521"/>
              <a:ext cx="1" cy="15635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16166845" y="0"/>
              <a:ext cx="1" cy="30609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849" y="2413001"/>
              <a:ext cx="4060996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Images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14294830" y="2692401"/>
              <a:ext cx="3772959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Labels</a:t>
              </a:r>
            </a:p>
          </p:txBody>
        </p:sp>
      </p:grpSp>
      <p:sp>
        <p:nvSpPr>
          <p:cNvPr id="517" name="Shape 517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18" name="Shape 518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20" name="Shape 520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22" name="Shape 522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23" name="Shape 523"/>
          <p:cNvSpPr/>
          <p:nvPr/>
        </p:nvSpPr>
        <p:spPr>
          <a:xfrm>
            <a:off x="9199054" y="1701438"/>
            <a:ext cx="146958" cy="1456509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24" name="Shape 524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25" name="Shape 525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27" name="Shape 527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29" name="Shape 529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31" name="Shape 531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4" name="Group 534"/>
          <p:cNvGrpSpPr/>
          <p:nvPr/>
        </p:nvGrpSpPr>
        <p:grpSpPr>
          <a:xfrm>
            <a:off x="3222172" y="2712749"/>
            <a:ext cx="250372" cy="376617"/>
            <a:chOff x="0" y="0"/>
            <a:chExt cx="584200" cy="732309"/>
          </a:xfrm>
        </p:grpSpPr>
        <p:sp>
          <p:nvSpPr>
            <p:cNvPr id="532" name="Shape 532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3967844" y="2769327"/>
            <a:ext cx="250371" cy="376617"/>
            <a:chOff x="0" y="0"/>
            <a:chExt cx="584200" cy="732309"/>
          </a:xfrm>
        </p:grpSpPr>
        <p:sp>
          <p:nvSpPr>
            <p:cNvPr id="535" name="Shape 535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4288" y="5576286"/>
            <a:ext cx="682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Hypothesis: if transferred features are specific to task A, performance drops. Otherwise the performance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31911488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9398850" y="2002644"/>
            <a:ext cx="1219200" cy="84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transfer</a:t>
            </a:r>
          </a:p>
          <a:p>
            <a:pPr lvl="0">
              <a:defRPr sz="1800"/>
            </a:pPr>
            <a:r>
              <a:rPr sz="2600"/>
              <a:t>AnB</a:t>
            </a:r>
          </a:p>
        </p:txBody>
      </p:sp>
      <p:grpSp>
        <p:nvGrpSpPr>
          <p:cNvPr id="544" name="Group 544"/>
          <p:cNvGrpSpPr/>
          <p:nvPr/>
        </p:nvGrpSpPr>
        <p:grpSpPr>
          <a:xfrm>
            <a:off x="2351139" y="3089365"/>
            <a:ext cx="7733974" cy="2096590"/>
            <a:chOff x="21850" y="0"/>
            <a:chExt cx="18045938" cy="4076701"/>
          </a:xfrm>
        </p:grpSpPr>
        <p:sp>
          <p:nvSpPr>
            <p:cNvPr id="540" name="Shape 540"/>
            <p:cNvSpPr/>
            <p:nvPr/>
          </p:nvSpPr>
          <p:spPr>
            <a:xfrm flipH="1">
              <a:off x="1927259" y="1201521"/>
              <a:ext cx="1" cy="15635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16166845" y="0"/>
              <a:ext cx="1" cy="30609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542" name="Shape 542"/>
            <p:cNvSpPr/>
            <p:nvPr/>
          </p:nvSpPr>
          <p:spPr>
            <a:xfrm>
              <a:off x="21849" y="2413001"/>
              <a:ext cx="4060996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Images</a:t>
              </a:r>
            </a:p>
          </p:txBody>
        </p:sp>
        <p:sp>
          <p:nvSpPr>
            <p:cNvPr id="543" name="Shape 543"/>
            <p:cNvSpPr/>
            <p:nvPr/>
          </p:nvSpPr>
          <p:spPr>
            <a:xfrm>
              <a:off x="14294830" y="2692401"/>
              <a:ext cx="3772959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Labels</a:t>
              </a:r>
            </a:p>
          </p:txBody>
        </p:sp>
      </p:grpSp>
      <p:sp>
        <p:nvSpPr>
          <p:cNvPr id="545" name="Shape 545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46" name="Shape 546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48" name="Shape 548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50" name="Shape 550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51" name="Shape 551"/>
          <p:cNvSpPr/>
          <p:nvPr/>
        </p:nvSpPr>
        <p:spPr>
          <a:xfrm>
            <a:off x="9199054" y="1701438"/>
            <a:ext cx="146958" cy="1456509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52" name="Shape 552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53" name="Shape 553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55" name="Shape 555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57" name="Shape 557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59" name="Shape 559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FB979A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62" name="Group 562"/>
          <p:cNvGrpSpPr/>
          <p:nvPr/>
        </p:nvGrpSpPr>
        <p:grpSpPr>
          <a:xfrm>
            <a:off x="3096986" y="2769327"/>
            <a:ext cx="250372" cy="376617"/>
            <a:chOff x="0" y="0"/>
            <a:chExt cx="584200" cy="732309"/>
          </a:xfrm>
        </p:grpSpPr>
        <p:sp>
          <p:nvSpPr>
            <p:cNvPr id="560" name="Shape 560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561" name="Shape 561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3967844" y="2769327"/>
            <a:ext cx="250371" cy="376617"/>
            <a:chOff x="0" y="0"/>
            <a:chExt cx="584200" cy="732309"/>
          </a:xfrm>
        </p:grpSpPr>
        <p:sp>
          <p:nvSpPr>
            <p:cNvPr id="563" name="Shape 563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4163787" y="3801401"/>
            <a:ext cx="3864429" cy="2828000"/>
            <a:chOff x="-215900" y="-22443"/>
            <a:chExt cx="9017000" cy="5498887"/>
          </a:xfrm>
        </p:grpSpPr>
        <p:grpSp>
          <p:nvGrpSpPr>
            <p:cNvPr id="583" name="Group 583"/>
            <p:cNvGrpSpPr/>
            <p:nvPr/>
          </p:nvGrpSpPr>
          <p:grpSpPr>
            <a:xfrm>
              <a:off x="-215900" y="1564843"/>
              <a:ext cx="9017000" cy="3911601"/>
              <a:chOff x="-215900" y="-139700"/>
              <a:chExt cx="9017000" cy="3911600"/>
            </a:xfrm>
          </p:grpSpPr>
          <p:pic>
            <p:nvPicPr>
              <p:cNvPr id="566" name="Picture 565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15900" y="-139700"/>
                <a:ext cx="9017000" cy="3911600"/>
              </a:xfrm>
              <a:prstGeom prst="rect">
                <a:avLst/>
              </a:prstGeom>
              <a:effectLst>
                <a:outerShdw blurRad="127000" dist="76200" dir="2700000" rotWithShape="0">
                  <a:srgbClr val="000000">
                    <a:alpha val="75000"/>
                  </a:srgbClr>
                </a:outerShdw>
              </a:effectLst>
            </p:spPr>
          </p:pic>
          <p:sp>
            <p:nvSpPr>
              <p:cNvPr id="567" name="Shape 567"/>
              <p:cNvSpPr/>
              <p:nvPr/>
            </p:nvSpPr>
            <p:spPr>
              <a:xfrm>
                <a:off x="5472827" y="1661308"/>
                <a:ext cx="1059495" cy="4"/>
              </a:xfrm>
              <a:prstGeom prst="lin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0998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4535769" y="960780"/>
                <a:ext cx="990109" cy="140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89" y="8214"/>
                    </a:moveTo>
                    <a:lnTo>
                      <a:pt x="5654" y="21600"/>
                    </a:lnTo>
                    <a:lnTo>
                      <a:pt x="0" y="13463"/>
                    </a:lnTo>
                    <a:lnTo>
                      <a:pt x="0" y="25"/>
                    </a:lnTo>
                    <a:lnTo>
                      <a:pt x="5654" y="8174"/>
                    </a:lnTo>
                    <a:lnTo>
                      <a:pt x="0" y="0"/>
                    </a:lnTo>
                    <a:lnTo>
                      <a:pt x="15878" y="2"/>
                    </a:lnTo>
                    <a:lnTo>
                      <a:pt x="21600" y="8187"/>
                    </a:lnTo>
                    <a:lnTo>
                      <a:pt x="5654" y="8174"/>
                    </a:lnTo>
                    <a:lnTo>
                      <a:pt x="21595" y="8179"/>
                    </a:lnTo>
                    <a:lnTo>
                      <a:pt x="21503" y="21575"/>
                    </a:lnTo>
                    <a:lnTo>
                      <a:pt x="5654" y="21600"/>
                    </a:lnTo>
                    <a:lnTo>
                      <a:pt x="5689" y="8214"/>
                    </a:lnTo>
                    <a:close/>
                  </a:path>
                </a:pathLst>
              </a:cu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 flipV="1">
                <a:off x="4470052" y="1660224"/>
                <a:ext cx="202541" cy="2"/>
              </a:xfrm>
              <a:prstGeom prst="lin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0998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3584019" y="960780"/>
                <a:ext cx="990109" cy="140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89" y="8214"/>
                    </a:moveTo>
                    <a:lnTo>
                      <a:pt x="5654" y="21600"/>
                    </a:lnTo>
                    <a:lnTo>
                      <a:pt x="0" y="13463"/>
                    </a:lnTo>
                    <a:lnTo>
                      <a:pt x="0" y="25"/>
                    </a:lnTo>
                    <a:lnTo>
                      <a:pt x="5654" y="8174"/>
                    </a:lnTo>
                    <a:lnTo>
                      <a:pt x="0" y="0"/>
                    </a:lnTo>
                    <a:lnTo>
                      <a:pt x="15878" y="2"/>
                    </a:lnTo>
                    <a:lnTo>
                      <a:pt x="21600" y="8187"/>
                    </a:lnTo>
                    <a:lnTo>
                      <a:pt x="5654" y="8174"/>
                    </a:lnTo>
                    <a:lnTo>
                      <a:pt x="21595" y="8179"/>
                    </a:lnTo>
                    <a:lnTo>
                      <a:pt x="21503" y="21575"/>
                    </a:lnTo>
                    <a:lnTo>
                      <a:pt x="5654" y="21600"/>
                    </a:lnTo>
                    <a:lnTo>
                      <a:pt x="5689" y="8214"/>
                    </a:lnTo>
                    <a:close/>
                  </a:path>
                </a:pathLst>
              </a:cu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5699009" y="46927"/>
                <a:ext cx="141000" cy="3226601"/>
              </a:xfrm>
              <a:prstGeom prst="rect">
                <a:avLst/>
              </a:pr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52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200"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6072669" y="46927"/>
                <a:ext cx="141001" cy="3226601"/>
              </a:xfrm>
              <a:prstGeom prst="rect">
                <a:avLst/>
              </a:pr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52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200"/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6445713" y="1074288"/>
                <a:ext cx="142205" cy="1171876"/>
              </a:xfrm>
              <a:prstGeom prst="rect">
                <a:avLst/>
              </a:pr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52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200"/>
              </a:p>
            </p:txBody>
          </p:sp>
          <p:sp>
            <p:nvSpPr>
              <p:cNvPr id="574" name="Shape 574"/>
              <p:cNvSpPr/>
              <p:nvPr/>
            </p:nvSpPr>
            <p:spPr>
              <a:xfrm flipV="1">
                <a:off x="3522026" y="1660224"/>
                <a:ext cx="202541" cy="2"/>
              </a:xfrm>
              <a:prstGeom prst="lin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0998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2626571" y="958614"/>
                <a:ext cx="990109" cy="140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89" y="8214"/>
                    </a:moveTo>
                    <a:lnTo>
                      <a:pt x="5654" y="21600"/>
                    </a:lnTo>
                    <a:lnTo>
                      <a:pt x="0" y="13463"/>
                    </a:lnTo>
                    <a:lnTo>
                      <a:pt x="0" y="25"/>
                    </a:lnTo>
                    <a:lnTo>
                      <a:pt x="5654" y="8174"/>
                    </a:lnTo>
                    <a:lnTo>
                      <a:pt x="0" y="0"/>
                    </a:lnTo>
                    <a:lnTo>
                      <a:pt x="15878" y="2"/>
                    </a:lnTo>
                    <a:lnTo>
                      <a:pt x="21600" y="8187"/>
                    </a:lnTo>
                    <a:lnTo>
                      <a:pt x="5654" y="8174"/>
                    </a:lnTo>
                    <a:lnTo>
                      <a:pt x="21595" y="8179"/>
                    </a:lnTo>
                    <a:lnTo>
                      <a:pt x="21503" y="21575"/>
                    </a:lnTo>
                    <a:lnTo>
                      <a:pt x="5654" y="21600"/>
                    </a:lnTo>
                    <a:lnTo>
                      <a:pt x="5689" y="8214"/>
                    </a:lnTo>
                    <a:close/>
                  </a:path>
                </a:pathLst>
              </a:cu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76" name="Shape 576"/>
              <p:cNvSpPr/>
              <p:nvPr/>
            </p:nvSpPr>
            <p:spPr>
              <a:xfrm flipV="1">
                <a:off x="2574001" y="1660224"/>
                <a:ext cx="202540" cy="2"/>
              </a:xfrm>
              <a:prstGeom prst="lin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0998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587119" y="741211"/>
                <a:ext cx="1067947" cy="1843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8174"/>
                    </a:moveTo>
                    <a:lnTo>
                      <a:pt x="6880" y="21600"/>
                    </a:lnTo>
                    <a:lnTo>
                      <a:pt x="0" y="13463"/>
                    </a:lnTo>
                    <a:lnTo>
                      <a:pt x="0" y="25"/>
                    </a:lnTo>
                    <a:lnTo>
                      <a:pt x="6880" y="8174"/>
                    </a:lnTo>
                    <a:lnTo>
                      <a:pt x="0" y="0"/>
                    </a:lnTo>
                    <a:lnTo>
                      <a:pt x="14716" y="24"/>
                    </a:lnTo>
                    <a:lnTo>
                      <a:pt x="21600" y="8174"/>
                    </a:lnTo>
                    <a:lnTo>
                      <a:pt x="6880" y="8174"/>
                    </a:lnTo>
                    <a:lnTo>
                      <a:pt x="21567" y="8174"/>
                    </a:lnTo>
                    <a:lnTo>
                      <a:pt x="21567" y="21600"/>
                    </a:lnTo>
                    <a:lnTo>
                      <a:pt x="6880" y="21600"/>
                    </a:lnTo>
                    <a:lnTo>
                      <a:pt x="6880" y="8174"/>
                    </a:lnTo>
                    <a:close/>
                  </a:path>
                </a:pathLst>
              </a:cu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78" name="Shape 578"/>
              <p:cNvSpPr/>
              <p:nvPr/>
            </p:nvSpPr>
            <p:spPr>
              <a:xfrm flipV="1">
                <a:off x="1573307" y="1660224"/>
                <a:ext cx="202540" cy="2"/>
              </a:xfrm>
              <a:prstGeom prst="lin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0998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843012" y="428142"/>
                <a:ext cx="860344" cy="2465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292" y="8176"/>
                    </a:moveTo>
                    <a:lnTo>
                      <a:pt x="11390" y="21600"/>
                    </a:lnTo>
                    <a:lnTo>
                      <a:pt x="0" y="13424"/>
                    </a:lnTo>
                    <a:lnTo>
                      <a:pt x="0" y="25"/>
                    </a:lnTo>
                    <a:lnTo>
                      <a:pt x="11292" y="8176"/>
                    </a:lnTo>
                    <a:lnTo>
                      <a:pt x="0" y="0"/>
                    </a:lnTo>
                    <a:lnTo>
                      <a:pt x="10262" y="1"/>
                    </a:lnTo>
                    <a:lnTo>
                      <a:pt x="21558" y="8176"/>
                    </a:lnTo>
                    <a:lnTo>
                      <a:pt x="11292" y="8176"/>
                    </a:lnTo>
                    <a:lnTo>
                      <a:pt x="21600" y="8176"/>
                    </a:lnTo>
                    <a:lnTo>
                      <a:pt x="21558" y="21600"/>
                    </a:lnTo>
                    <a:lnTo>
                      <a:pt x="11390" y="21600"/>
                    </a:lnTo>
                    <a:lnTo>
                      <a:pt x="11292" y="8176"/>
                    </a:lnTo>
                    <a:close/>
                  </a:path>
                </a:pathLst>
              </a:cu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 flipV="1">
                <a:off x="941289" y="1660224"/>
                <a:ext cx="202541" cy="2"/>
              </a:xfrm>
              <a:prstGeom prst="lin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0998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298739" y="68016"/>
                <a:ext cx="728041" cy="3184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61" y="8201"/>
                    </a:moveTo>
                    <a:lnTo>
                      <a:pt x="17361" y="21600"/>
                    </a:lnTo>
                    <a:lnTo>
                      <a:pt x="0" y="13424"/>
                    </a:lnTo>
                    <a:lnTo>
                      <a:pt x="0" y="25"/>
                    </a:lnTo>
                    <a:lnTo>
                      <a:pt x="17361" y="8201"/>
                    </a:lnTo>
                    <a:lnTo>
                      <a:pt x="0" y="0"/>
                    </a:lnTo>
                    <a:lnTo>
                      <a:pt x="4174" y="0"/>
                    </a:lnTo>
                    <a:lnTo>
                      <a:pt x="21600" y="8201"/>
                    </a:lnTo>
                    <a:lnTo>
                      <a:pt x="17361" y="8201"/>
                    </a:lnTo>
                    <a:lnTo>
                      <a:pt x="21544" y="8201"/>
                    </a:lnTo>
                    <a:lnTo>
                      <a:pt x="21544" y="21600"/>
                    </a:lnTo>
                    <a:lnTo>
                      <a:pt x="17361" y="21600"/>
                    </a:lnTo>
                    <a:lnTo>
                      <a:pt x="17361" y="8201"/>
                    </a:lnTo>
                    <a:close/>
                  </a:path>
                </a:pathLst>
              </a:custGeom>
              <a:solidFill>
                <a:srgbClr val="9D99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6907420" y="1363826"/>
                <a:ext cx="1790701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/>
                </a:lvl1pPr>
              </a:lstStyle>
              <a:p>
                <a:pPr lvl="0">
                  <a:defRPr sz="1800"/>
                </a:pPr>
                <a:r>
                  <a:rPr sz="1800"/>
                  <a:t>baseB</a:t>
                </a:r>
              </a:p>
            </p:txBody>
          </p:sp>
        </p:grpSp>
        <p:grpSp>
          <p:nvGrpSpPr>
            <p:cNvPr id="586" name="Group 586"/>
            <p:cNvGrpSpPr/>
            <p:nvPr/>
          </p:nvGrpSpPr>
          <p:grpSpPr>
            <a:xfrm>
              <a:off x="863329" y="-22443"/>
              <a:ext cx="5012217" cy="1334737"/>
              <a:chOff x="0" y="-22443"/>
              <a:chExt cx="5012215" cy="1334736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0" y="-22443"/>
                <a:ext cx="3972444" cy="977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/>
                </a:pPr>
                <a:r>
                  <a:rPr sz="2600" dirty="0"/>
                  <a:t>Compare to</a:t>
                </a: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3946023" y="550803"/>
                <a:ext cx="1066192" cy="761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600" extrusionOk="0">
                    <a:moveTo>
                      <a:pt x="0" y="0"/>
                    </a:moveTo>
                    <a:cubicBezTo>
                      <a:pt x="7385" y="0"/>
                      <a:pt x="21600" y="1637"/>
                      <a:pt x="21447" y="21600"/>
                    </a:cubicBezTo>
                  </a:path>
                </a:pathLst>
              </a:cu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629521"/>
      </p:ext>
    </p:extLst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4F843651-6E80-49C3-A0F3-E1ADB2F59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69876"/>
            <a:ext cx="8001000" cy="708025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583F71E6-D9A8-4BE5-89DC-B14411CE3C51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116705F-EBD3-4F48-ABE1-FCDE2915BD09}" type="slidenum">
              <a:rPr lang="en-US" altLang="en-US" sz="20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2000" b="1">
              <a:solidFill>
                <a:srgbClr val="990000"/>
              </a:solidFill>
            </a:endParaRPr>
          </a:p>
        </p:txBody>
      </p:sp>
      <p:pic>
        <p:nvPicPr>
          <p:cNvPr id="14341" name="Picture 3" descr="FIG7-05">
            <a:extLst>
              <a:ext uri="{FF2B5EF4-FFF2-40B4-BE49-F238E27FC236}">
                <a16:creationId xmlns:a16="http://schemas.microsoft.com/office/drawing/2014/main" id="{42DC18FF-FE5F-405C-9094-E2BE8B68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9" t="20000" b="20000"/>
          <a:stretch>
            <a:fillRect/>
          </a:stretch>
        </p:blipFill>
        <p:spPr bwMode="auto">
          <a:xfrm>
            <a:off x="3276601" y="1295401"/>
            <a:ext cx="5662613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result_transfer_pres_00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633"/>
            <a:ext cx="8915400" cy="589191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hape 590"/>
          <p:cNvSpPr/>
          <p:nvPr/>
        </p:nvSpPr>
        <p:spPr>
          <a:xfrm>
            <a:off x="3439886" y="372292"/>
            <a:ext cx="114300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1" name="Shape 591"/>
          <p:cNvSpPr/>
          <p:nvPr/>
        </p:nvSpPr>
        <p:spPr>
          <a:xfrm>
            <a:off x="3331030" y="372292"/>
            <a:ext cx="108857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2" name="Shape 592"/>
          <p:cNvSpPr/>
          <p:nvPr/>
        </p:nvSpPr>
        <p:spPr>
          <a:xfrm>
            <a:off x="3554186" y="372292"/>
            <a:ext cx="217714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3" name="Shape 593"/>
          <p:cNvSpPr/>
          <p:nvPr/>
        </p:nvSpPr>
        <p:spPr>
          <a:xfrm>
            <a:off x="4550229" y="372291"/>
            <a:ext cx="114300" cy="18092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4" name="Shape 594"/>
          <p:cNvSpPr/>
          <p:nvPr/>
        </p:nvSpPr>
        <p:spPr>
          <a:xfrm>
            <a:off x="4441373" y="372293"/>
            <a:ext cx="108857" cy="18353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5" name="Shape 595"/>
          <p:cNvSpPr/>
          <p:nvPr/>
        </p:nvSpPr>
        <p:spPr>
          <a:xfrm>
            <a:off x="4664529" y="378824"/>
            <a:ext cx="217714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6" name="Shape 596"/>
          <p:cNvSpPr/>
          <p:nvPr/>
        </p:nvSpPr>
        <p:spPr>
          <a:xfrm>
            <a:off x="5660571" y="372292"/>
            <a:ext cx="114300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7" name="Shape 597"/>
          <p:cNvSpPr/>
          <p:nvPr/>
        </p:nvSpPr>
        <p:spPr>
          <a:xfrm>
            <a:off x="5551715" y="372292"/>
            <a:ext cx="108857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8" name="Shape 598"/>
          <p:cNvSpPr/>
          <p:nvPr/>
        </p:nvSpPr>
        <p:spPr>
          <a:xfrm>
            <a:off x="5774872" y="372292"/>
            <a:ext cx="217714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599" name="Shape 599"/>
          <p:cNvSpPr/>
          <p:nvPr/>
        </p:nvSpPr>
        <p:spPr>
          <a:xfrm>
            <a:off x="6770914" y="372291"/>
            <a:ext cx="114300" cy="2638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0" name="Shape 600"/>
          <p:cNvSpPr/>
          <p:nvPr/>
        </p:nvSpPr>
        <p:spPr>
          <a:xfrm>
            <a:off x="6662058" y="372293"/>
            <a:ext cx="108857" cy="2638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1" name="Shape 601"/>
          <p:cNvSpPr/>
          <p:nvPr/>
        </p:nvSpPr>
        <p:spPr>
          <a:xfrm>
            <a:off x="6885214" y="372291"/>
            <a:ext cx="217714" cy="26386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2" name="Shape 602"/>
          <p:cNvSpPr/>
          <p:nvPr/>
        </p:nvSpPr>
        <p:spPr>
          <a:xfrm>
            <a:off x="7881257" y="372291"/>
            <a:ext cx="114300" cy="3735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3" name="Shape 603"/>
          <p:cNvSpPr/>
          <p:nvPr/>
        </p:nvSpPr>
        <p:spPr>
          <a:xfrm>
            <a:off x="7772401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4" name="Shape 604"/>
          <p:cNvSpPr/>
          <p:nvPr/>
        </p:nvSpPr>
        <p:spPr>
          <a:xfrm>
            <a:off x="7995557" y="372293"/>
            <a:ext cx="217714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5" name="Shape 605"/>
          <p:cNvSpPr/>
          <p:nvPr/>
        </p:nvSpPr>
        <p:spPr>
          <a:xfrm>
            <a:off x="8991600" y="372291"/>
            <a:ext cx="114300" cy="3735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6" name="Shape 606"/>
          <p:cNvSpPr/>
          <p:nvPr/>
        </p:nvSpPr>
        <p:spPr>
          <a:xfrm>
            <a:off x="8882744" y="372293"/>
            <a:ext cx="108857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7" name="Shape 607"/>
          <p:cNvSpPr/>
          <p:nvPr/>
        </p:nvSpPr>
        <p:spPr>
          <a:xfrm>
            <a:off x="9105900" y="372293"/>
            <a:ext cx="217714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8" name="Shape 608"/>
          <p:cNvSpPr/>
          <p:nvPr/>
        </p:nvSpPr>
        <p:spPr>
          <a:xfrm>
            <a:off x="10101943" y="372291"/>
            <a:ext cx="114300" cy="4826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09" name="Shape 609"/>
          <p:cNvSpPr/>
          <p:nvPr/>
        </p:nvSpPr>
        <p:spPr>
          <a:xfrm>
            <a:off x="9993087" y="372291"/>
            <a:ext cx="108857" cy="4826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10" name="Shape 610"/>
          <p:cNvSpPr/>
          <p:nvPr/>
        </p:nvSpPr>
        <p:spPr>
          <a:xfrm>
            <a:off x="10216243" y="372292"/>
            <a:ext cx="217714" cy="4826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11" name="Shape 611"/>
          <p:cNvSpPr/>
          <p:nvPr/>
        </p:nvSpPr>
        <p:spPr>
          <a:xfrm>
            <a:off x="2362201" y="5068390"/>
            <a:ext cx="1774371" cy="280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12" name="Shape 612"/>
          <p:cNvSpPr/>
          <p:nvPr/>
        </p:nvSpPr>
        <p:spPr>
          <a:xfrm>
            <a:off x="2362201" y="4741818"/>
            <a:ext cx="1774371" cy="280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pic>
        <p:nvPicPr>
          <p:cNvPr id="613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232069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 advAuto="0"/>
      <p:bldP spid="595" grpId="0" animBg="1" advAuto="0"/>
      <p:bldP spid="598" grpId="0" animBg="1" advAuto="0"/>
      <p:bldP spid="601" grpId="0" animBg="1" advAuto="0"/>
      <p:bldP spid="604" grpId="0" animBg="1" advAuto="0"/>
      <p:bldP spid="607" grpId="0" animBg="1" advAuto="0"/>
      <p:bldP spid="610" grpId="0" animBg="1" advAuto="0"/>
      <p:bldP spid="611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roup 633"/>
          <p:cNvGrpSpPr/>
          <p:nvPr/>
        </p:nvGrpSpPr>
        <p:grpSpPr>
          <a:xfrm>
            <a:off x="2351139" y="424543"/>
            <a:ext cx="7733974" cy="4761412"/>
            <a:chOff x="21850" y="0"/>
            <a:chExt cx="18045938" cy="9258300"/>
          </a:xfrm>
        </p:grpSpPr>
        <p:sp>
          <p:nvSpPr>
            <p:cNvPr id="617" name="Shape 617"/>
            <p:cNvSpPr/>
            <p:nvPr/>
          </p:nvSpPr>
          <p:spPr>
            <a:xfrm flipH="1">
              <a:off x="1927259" y="6383119"/>
              <a:ext cx="1" cy="15635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16166845" y="5181598"/>
              <a:ext cx="1" cy="30609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654371" y="3901518"/>
              <a:ext cx="2554788" cy="8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11394820" y="2208530"/>
              <a:ext cx="2387474" cy="33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9" y="8214"/>
                  </a:moveTo>
                  <a:lnTo>
                    <a:pt x="5654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5654" y="8174"/>
                  </a:lnTo>
                  <a:lnTo>
                    <a:pt x="0" y="0"/>
                  </a:lnTo>
                  <a:lnTo>
                    <a:pt x="15878" y="2"/>
                  </a:lnTo>
                  <a:lnTo>
                    <a:pt x="21600" y="8187"/>
                  </a:lnTo>
                  <a:lnTo>
                    <a:pt x="5654" y="8174"/>
                  </a:lnTo>
                  <a:lnTo>
                    <a:pt x="21595" y="8179"/>
                  </a:lnTo>
                  <a:lnTo>
                    <a:pt x="21503" y="21575"/>
                  </a:lnTo>
                  <a:lnTo>
                    <a:pt x="5654" y="21600"/>
                  </a:lnTo>
                  <a:lnTo>
                    <a:pt x="5689" y="8214"/>
                  </a:lnTo>
                  <a:close/>
                </a:path>
              </a:pathLst>
            </a:cu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V="1">
              <a:off x="11236359" y="3898896"/>
              <a:ext cx="488389" cy="4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9099850" y="2208530"/>
              <a:ext cx="2387474" cy="33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9" y="8214"/>
                  </a:moveTo>
                  <a:lnTo>
                    <a:pt x="5654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5654" y="8174"/>
                  </a:lnTo>
                  <a:lnTo>
                    <a:pt x="0" y="0"/>
                  </a:lnTo>
                  <a:lnTo>
                    <a:pt x="15878" y="2"/>
                  </a:lnTo>
                  <a:lnTo>
                    <a:pt x="21600" y="8187"/>
                  </a:lnTo>
                  <a:lnTo>
                    <a:pt x="5654" y="8174"/>
                  </a:lnTo>
                  <a:lnTo>
                    <a:pt x="21595" y="8179"/>
                  </a:lnTo>
                  <a:lnTo>
                    <a:pt x="21503" y="21575"/>
                  </a:lnTo>
                  <a:lnTo>
                    <a:pt x="5654" y="21600"/>
                  </a:lnTo>
                  <a:lnTo>
                    <a:pt x="5689" y="8214"/>
                  </a:lnTo>
                  <a:close/>
                </a:path>
              </a:pathLst>
            </a:cu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9778" y="0"/>
              <a:ext cx="339996" cy="7797807"/>
            </a:xfrm>
            <a:prstGeom prst="rect">
              <a:avLst/>
            </a:pr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15100788" y="0"/>
              <a:ext cx="339996" cy="7797807"/>
            </a:xfrm>
            <a:prstGeom prst="rect">
              <a:avLst/>
            </a:pr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16000319" y="2482850"/>
              <a:ext cx="342901" cy="2832100"/>
            </a:xfrm>
            <a:prstGeom prst="rect">
              <a:avLst/>
            </a:pr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26" name="Shape 626"/>
            <p:cNvSpPr/>
            <p:nvPr/>
          </p:nvSpPr>
          <p:spPr>
            <a:xfrm flipV="1">
              <a:off x="8950359" y="3898900"/>
              <a:ext cx="488389" cy="3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6791123" y="2203298"/>
              <a:ext cx="2387473" cy="33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9" y="8214"/>
                  </a:moveTo>
                  <a:lnTo>
                    <a:pt x="5654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5654" y="8174"/>
                  </a:lnTo>
                  <a:lnTo>
                    <a:pt x="0" y="0"/>
                  </a:lnTo>
                  <a:lnTo>
                    <a:pt x="15878" y="2"/>
                  </a:lnTo>
                  <a:lnTo>
                    <a:pt x="21600" y="8187"/>
                  </a:lnTo>
                  <a:lnTo>
                    <a:pt x="5654" y="8174"/>
                  </a:lnTo>
                  <a:lnTo>
                    <a:pt x="21595" y="8179"/>
                  </a:lnTo>
                  <a:lnTo>
                    <a:pt x="21503" y="21575"/>
                  </a:lnTo>
                  <a:lnTo>
                    <a:pt x="5654" y="21600"/>
                  </a:lnTo>
                  <a:lnTo>
                    <a:pt x="5689" y="8214"/>
                  </a:lnTo>
                  <a:close/>
                </a:path>
              </a:pathLst>
            </a:cu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 flipV="1">
              <a:off x="6664359" y="3898900"/>
              <a:ext cx="488389" cy="3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84665" y="1677894"/>
              <a:ext cx="2575168" cy="445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80" y="8174"/>
                  </a:moveTo>
                  <a:lnTo>
                    <a:pt x="6880" y="21600"/>
                  </a:lnTo>
                  <a:lnTo>
                    <a:pt x="0" y="13463"/>
                  </a:lnTo>
                  <a:lnTo>
                    <a:pt x="0" y="25"/>
                  </a:lnTo>
                  <a:lnTo>
                    <a:pt x="6880" y="8174"/>
                  </a:lnTo>
                  <a:lnTo>
                    <a:pt x="0" y="0"/>
                  </a:lnTo>
                  <a:lnTo>
                    <a:pt x="14716" y="24"/>
                  </a:lnTo>
                  <a:lnTo>
                    <a:pt x="21600" y="8174"/>
                  </a:lnTo>
                  <a:lnTo>
                    <a:pt x="6880" y="8174"/>
                  </a:lnTo>
                  <a:lnTo>
                    <a:pt x="21567" y="8174"/>
                  </a:lnTo>
                  <a:lnTo>
                    <a:pt x="21567" y="21600"/>
                  </a:lnTo>
                  <a:lnTo>
                    <a:pt x="6880" y="21600"/>
                  </a:lnTo>
                  <a:lnTo>
                    <a:pt x="6880" y="8174"/>
                  </a:lnTo>
                  <a:close/>
                </a:path>
              </a:pathLst>
            </a:custGeom>
            <a:solidFill>
              <a:srgbClr val="9D99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1849" y="7594600"/>
              <a:ext cx="4060996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Images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14294830" y="7874000"/>
              <a:ext cx="3772959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Labels</a:t>
              </a:r>
            </a:p>
          </p:txBody>
        </p:sp>
        <p:sp>
          <p:nvSpPr>
            <p:cNvPr id="632" name="Shape 632"/>
            <p:cNvSpPr/>
            <p:nvPr/>
          </p:nvSpPr>
          <p:spPr>
            <a:xfrm flipV="1">
              <a:off x="4251359" y="3898900"/>
              <a:ext cx="488390" cy="3"/>
            </a:xfrm>
            <a:prstGeom prst="lin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sp>
        <p:nvSpPr>
          <p:cNvPr id="634" name="Shape 634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36" name="Shape 636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6443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1000" fill="hold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roup 642"/>
          <p:cNvGrpSpPr/>
          <p:nvPr/>
        </p:nvGrpSpPr>
        <p:grpSpPr>
          <a:xfrm>
            <a:off x="2351139" y="3089365"/>
            <a:ext cx="7733974" cy="2096590"/>
            <a:chOff x="21850" y="0"/>
            <a:chExt cx="18045938" cy="4076701"/>
          </a:xfrm>
        </p:grpSpPr>
        <p:sp>
          <p:nvSpPr>
            <p:cNvPr id="638" name="Shape 638"/>
            <p:cNvSpPr/>
            <p:nvPr/>
          </p:nvSpPr>
          <p:spPr>
            <a:xfrm flipH="1">
              <a:off x="1927259" y="1201521"/>
              <a:ext cx="1" cy="15635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16166845" y="0"/>
              <a:ext cx="1" cy="30609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21849" y="2413001"/>
              <a:ext cx="4060996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Images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14294830" y="2692401"/>
              <a:ext cx="3772959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Labels</a:t>
              </a:r>
            </a:p>
          </p:txBody>
        </p:sp>
      </p:grpSp>
      <p:sp>
        <p:nvSpPr>
          <p:cNvPr id="643" name="Shape 643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44" name="Shape 644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46" name="Shape 646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48" name="Shape 648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49" name="Shape 649"/>
          <p:cNvSpPr/>
          <p:nvPr/>
        </p:nvSpPr>
        <p:spPr>
          <a:xfrm>
            <a:off x="9199054" y="1701438"/>
            <a:ext cx="146958" cy="1456509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50" name="Shape 650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51" name="Shape 651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53" name="Shape 653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55" name="Shape 655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57" name="Shape 657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60" name="Group 660"/>
          <p:cNvGrpSpPr/>
          <p:nvPr/>
        </p:nvGrpSpPr>
        <p:grpSpPr>
          <a:xfrm>
            <a:off x="3096986" y="2769327"/>
            <a:ext cx="250372" cy="376617"/>
            <a:chOff x="0" y="0"/>
            <a:chExt cx="584200" cy="732309"/>
          </a:xfrm>
        </p:grpSpPr>
        <p:sp>
          <p:nvSpPr>
            <p:cNvPr id="658" name="Shape 658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63" name="Group 663"/>
          <p:cNvGrpSpPr/>
          <p:nvPr/>
        </p:nvGrpSpPr>
        <p:grpSpPr>
          <a:xfrm>
            <a:off x="3967844" y="2769327"/>
            <a:ext cx="250371" cy="376617"/>
            <a:chOff x="0" y="0"/>
            <a:chExt cx="584200" cy="732309"/>
          </a:xfrm>
        </p:grpSpPr>
        <p:sp>
          <p:nvSpPr>
            <p:cNvPr id="661" name="Shape 661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796800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roup 669"/>
          <p:cNvGrpSpPr/>
          <p:nvPr/>
        </p:nvGrpSpPr>
        <p:grpSpPr>
          <a:xfrm>
            <a:off x="2351139" y="3089365"/>
            <a:ext cx="7733974" cy="2096590"/>
            <a:chOff x="21850" y="0"/>
            <a:chExt cx="18045938" cy="4076701"/>
          </a:xfrm>
        </p:grpSpPr>
        <p:sp>
          <p:nvSpPr>
            <p:cNvPr id="665" name="Shape 665"/>
            <p:cNvSpPr/>
            <p:nvPr/>
          </p:nvSpPr>
          <p:spPr>
            <a:xfrm flipH="1">
              <a:off x="1927259" y="1201521"/>
              <a:ext cx="1" cy="15635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66" name="Shape 666"/>
            <p:cNvSpPr/>
            <p:nvPr/>
          </p:nvSpPr>
          <p:spPr>
            <a:xfrm>
              <a:off x="16166845" y="0"/>
              <a:ext cx="1" cy="30609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099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849" y="2413001"/>
              <a:ext cx="4060996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Images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14294830" y="2692401"/>
              <a:ext cx="3772959" cy="1384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9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sz="3300">
                  <a:solidFill>
                    <a:srgbClr val="0433FF"/>
                  </a:solidFill>
                </a:rPr>
                <a:t> Labels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8193649" y="2431038"/>
            <a:ext cx="1094909" cy="4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71" name="Shape 671"/>
          <p:cNvSpPr/>
          <p:nvPr/>
        </p:nvSpPr>
        <p:spPr>
          <a:xfrm>
            <a:off x="7225270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 flipV="1">
            <a:off x="7157357" y="2429689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73" name="Shape 673"/>
          <p:cNvSpPr/>
          <p:nvPr/>
        </p:nvSpPr>
        <p:spPr>
          <a:xfrm>
            <a:off x="6241712" y="156035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8427395" y="424544"/>
            <a:ext cx="145713" cy="4010301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75" name="Shape 675"/>
          <p:cNvSpPr/>
          <p:nvPr/>
        </p:nvSpPr>
        <p:spPr>
          <a:xfrm>
            <a:off x="8813542" y="424544"/>
            <a:ext cx="145713" cy="4010301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76" name="Shape 676"/>
          <p:cNvSpPr/>
          <p:nvPr/>
        </p:nvSpPr>
        <p:spPr>
          <a:xfrm>
            <a:off x="9199054" y="1701438"/>
            <a:ext cx="146958" cy="1456509"/>
          </a:xfrm>
          <a:prstGeom prst="rect">
            <a:avLst/>
          </a:pr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77" name="Shape 677"/>
          <p:cNvSpPr/>
          <p:nvPr/>
        </p:nvSpPr>
        <p:spPr>
          <a:xfrm flipV="1">
            <a:off x="6177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78" name="Shape 678"/>
          <p:cNvSpPr/>
          <p:nvPr/>
        </p:nvSpPr>
        <p:spPr>
          <a:xfrm>
            <a:off x="5252257" y="1557669"/>
            <a:ext cx="1023203" cy="17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9" y="8214"/>
                </a:moveTo>
                <a:lnTo>
                  <a:pt x="5654" y="21600"/>
                </a:lnTo>
                <a:lnTo>
                  <a:pt x="0" y="13463"/>
                </a:lnTo>
                <a:lnTo>
                  <a:pt x="0" y="25"/>
                </a:lnTo>
                <a:lnTo>
                  <a:pt x="5654" y="8174"/>
                </a:lnTo>
                <a:lnTo>
                  <a:pt x="0" y="0"/>
                </a:lnTo>
                <a:lnTo>
                  <a:pt x="15878" y="2"/>
                </a:lnTo>
                <a:lnTo>
                  <a:pt x="21600" y="8187"/>
                </a:lnTo>
                <a:lnTo>
                  <a:pt x="5654" y="8174"/>
                </a:lnTo>
                <a:lnTo>
                  <a:pt x="21595" y="8179"/>
                </a:lnTo>
                <a:lnTo>
                  <a:pt x="21503" y="21575"/>
                </a:lnTo>
                <a:lnTo>
                  <a:pt x="5654" y="21600"/>
                </a:lnTo>
                <a:lnTo>
                  <a:pt x="5689" y="821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 flipV="1">
            <a:off x="5197929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80" name="Shape 680"/>
          <p:cNvSpPr/>
          <p:nvPr/>
        </p:nvSpPr>
        <p:spPr>
          <a:xfrm>
            <a:off x="4178059" y="1287460"/>
            <a:ext cx="1103644" cy="2291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80" y="8174"/>
                </a:moveTo>
                <a:lnTo>
                  <a:pt x="6880" y="21600"/>
                </a:lnTo>
                <a:lnTo>
                  <a:pt x="0" y="13463"/>
                </a:lnTo>
                <a:lnTo>
                  <a:pt x="0" y="25"/>
                </a:lnTo>
                <a:lnTo>
                  <a:pt x="6880" y="8174"/>
                </a:lnTo>
                <a:lnTo>
                  <a:pt x="0" y="0"/>
                </a:lnTo>
                <a:lnTo>
                  <a:pt x="14716" y="24"/>
                </a:lnTo>
                <a:lnTo>
                  <a:pt x="21600" y="8174"/>
                </a:lnTo>
                <a:lnTo>
                  <a:pt x="6880" y="8174"/>
                </a:lnTo>
                <a:lnTo>
                  <a:pt x="21567" y="8174"/>
                </a:lnTo>
                <a:lnTo>
                  <a:pt x="21567" y="21600"/>
                </a:lnTo>
                <a:lnTo>
                  <a:pt x="6880" y="21600"/>
                </a:lnTo>
                <a:lnTo>
                  <a:pt x="6880" y="8174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 flipV="1">
            <a:off x="4163786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82" name="Shape 682"/>
          <p:cNvSpPr/>
          <p:nvPr/>
        </p:nvSpPr>
        <p:spPr>
          <a:xfrm>
            <a:off x="3409081" y="898350"/>
            <a:ext cx="889102" cy="306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2" y="8176"/>
                </a:moveTo>
                <a:lnTo>
                  <a:pt x="11390" y="21600"/>
                </a:lnTo>
                <a:lnTo>
                  <a:pt x="0" y="13424"/>
                </a:lnTo>
                <a:lnTo>
                  <a:pt x="0" y="25"/>
                </a:lnTo>
                <a:lnTo>
                  <a:pt x="11292" y="8176"/>
                </a:lnTo>
                <a:lnTo>
                  <a:pt x="0" y="0"/>
                </a:lnTo>
                <a:lnTo>
                  <a:pt x="10262" y="1"/>
                </a:lnTo>
                <a:lnTo>
                  <a:pt x="21558" y="8176"/>
                </a:lnTo>
                <a:lnTo>
                  <a:pt x="11292" y="8176"/>
                </a:lnTo>
                <a:lnTo>
                  <a:pt x="21600" y="8176"/>
                </a:lnTo>
                <a:lnTo>
                  <a:pt x="21558" y="21600"/>
                </a:lnTo>
                <a:lnTo>
                  <a:pt x="11390" y="21600"/>
                </a:lnTo>
                <a:lnTo>
                  <a:pt x="11292" y="8176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 flipV="1">
            <a:off x="3510643" y="2429691"/>
            <a:ext cx="209310" cy="2"/>
          </a:xfrm>
          <a:prstGeom prst="line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21099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684" name="Shape 684"/>
          <p:cNvSpPr/>
          <p:nvPr/>
        </p:nvSpPr>
        <p:spPr>
          <a:xfrm>
            <a:off x="2846614" y="450754"/>
            <a:ext cx="752376" cy="395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1" y="8201"/>
                </a:moveTo>
                <a:lnTo>
                  <a:pt x="17361" y="21600"/>
                </a:lnTo>
                <a:lnTo>
                  <a:pt x="0" y="13424"/>
                </a:lnTo>
                <a:lnTo>
                  <a:pt x="0" y="25"/>
                </a:lnTo>
                <a:lnTo>
                  <a:pt x="17361" y="8201"/>
                </a:lnTo>
                <a:lnTo>
                  <a:pt x="0" y="0"/>
                </a:lnTo>
                <a:lnTo>
                  <a:pt x="4174" y="0"/>
                </a:lnTo>
                <a:lnTo>
                  <a:pt x="21600" y="8201"/>
                </a:lnTo>
                <a:lnTo>
                  <a:pt x="17361" y="8201"/>
                </a:lnTo>
                <a:lnTo>
                  <a:pt x="21544" y="8201"/>
                </a:lnTo>
                <a:lnTo>
                  <a:pt x="21544" y="21600"/>
                </a:lnTo>
                <a:lnTo>
                  <a:pt x="17361" y="21600"/>
                </a:lnTo>
                <a:lnTo>
                  <a:pt x="17361" y="8201"/>
                </a:lnTo>
                <a:close/>
              </a:path>
            </a:pathLst>
          </a:custGeom>
          <a:solidFill>
            <a:srgbClr val="9D99FE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7" name="Group 687"/>
          <p:cNvGrpSpPr/>
          <p:nvPr/>
        </p:nvGrpSpPr>
        <p:grpSpPr>
          <a:xfrm>
            <a:off x="3096986" y="2769327"/>
            <a:ext cx="250372" cy="376617"/>
            <a:chOff x="0" y="0"/>
            <a:chExt cx="584200" cy="732309"/>
          </a:xfrm>
        </p:grpSpPr>
        <p:sp>
          <p:nvSpPr>
            <p:cNvPr id="685" name="Shape 685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3967844" y="2769327"/>
            <a:ext cx="250371" cy="376617"/>
            <a:chOff x="0" y="0"/>
            <a:chExt cx="584200" cy="732309"/>
          </a:xfrm>
        </p:grpSpPr>
        <p:sp>
          <p:nvSpPr>
            <p:cNvPr id="688" name="Shape 688"/>
            <p:cNvSpPr/>
            <p:nvPr/>
          </p:nvSpPr>
          <p:spPr>
            <a:xfrm>
              <a:off x="0" y="262409"/>
              <a:ext cx="584200" cy="469901"/>
            </a:xfrm>
            <a:prstGeom prst="roundRect">
              <a:avLst>
                <a:gd name="adj" fmla="val 31095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5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137082" y="0"/>
              <a:ext cx="315469" cy="28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98"/>
                  </a:moveTo>
                  <a:cubicBezTo>
                    <a:pt x="0" y="14787"/>
                    <a:pt x="500" y="0"/>
                    <a:pt x="10748" y="0"/>
                  </a:cubicBezTo>
                  <a:cubicBezTo>
                    <a:pt x="20996" y="0"/>
                    <a:pt x="21600" y="15153"/>
                    <a:pt x="21600" y="21600"/>
                  </a:cubicBezTo>
                </a:path>
              </a:pathLst>
            </a:cu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9398850" y="2002644"/>
            <a:ext cx="1219200" cy="84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selffer</a:t>
            </a:r>
          </a:p>
          <a:p>
            <a:pPr lvl="0">
              <a:defRPr sz="1800"/>
            </a:pPr>
            <a:r>
              <a:rPr sz="2600"/>
              <a:t>BnB</a:t>
            </a:r>
          </a:p>
        </p:txBody>
      </p:sp>
    </p:spTree>
    <p:extLst>
      <p:ext uri="{BB962C8B-B14F-4D97-AF65-F5344CB8AC3E}">
        <p14:creationId xmlns:p14="http://schemas.microsoft.com/office/powerpoint/2010/main" val="3468104332"/>
      </p:ext>
    </p:extLst>
  </p:cSld>
  <p:clrMapOvr>
    <a:masterClrMapping/>
  </p:clrMapOvr>
  <p:transition spd="med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result_transfer_pres_00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633"/>
            <a:ext cx="8915400" cy="5891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result_transfer_pres_00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633"/>
            <a:ext cx="8915400" cy="5891916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Shape 695"/>
          <p:cNvSpPr/>
          <p:nvPr/>
        </p:nvSpPr>
        <p:spPr>
          <a:xfrm>
            <a:off x="3336472" y="372292"/>
            <a:ext cx="217714" cy="17504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96" name="Shape 696"/>
          <p:cNvSpPr/>
          <p:nvPr/>
        </p:nvSpPr>
        <p:spPr>
          <a:xfrm>
            <a:off x="4446814" y="378823"/>
            <a:ext cx="217714" cy="18092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97" name="Shape 697"/>
          <p:cNvSpPr/>
          <p:nvPr/>
        </p:nvSpPr>
        <p:spPr>
          <a:xfrm>
            <a:off x="5557157" y="372292"/>
            <a:ext cx="217714" cy="19659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98" name="Shape 698"/>
          <p:cNvSpPr/>
          <p:nvPr/>
        </p:nvSpPr>
        <p:spPr>
          <a:xfrm>
            <a:off x="6667500" y="372291"/>
            <a:ext cx="217714" cy="26386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699" name="Shape 699"/>
          <p:cNvSpPr/>
          <p:nvPr/>
        </p:nvSpPr>
        <p:spPr>
          <a:xfrm>
            <a:off x="7777843" y="372293"/>
            <a:ext cx="217714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00" name="Shape 700"/>
          <p:cNvSpPr/>
          <p:nvPr/>
        </p:nvSpPr>
        <p:spPr>
          <a:xfrm>
            <a:off x="8888186" y="372293"/>
            <a:ext cx="217714" cy="3735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01" name="Shape 701"/>
          <p:cNvSpPr/>
          <p:nvPr/>
        </p:nvSpPr>
        <p:spPr>
          <a:xfrm>
            <a:off x="9998529" y="372292"/>
            <a:ext cx="217714" cy="4826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02" name="Shape 702"/>
          <p:cNvSpPr/>
          <p:nvPr/>
        </p:nvSpPr>
        <p:spPr>
          <a:xfrm>
            <a:off x="2383973" y="4754881"/>
            <a:ext cx="1774371" cy="280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pic>
        <p:nvPicPr>
          <p:cNvPr id="703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677847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result_transfer_pres_01_crop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300" y="136877"/>
            <a:ext cx="8915400" cy="5891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5445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result_transfer_pres_02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161"/>
            <a:ext cx="8915400" cy="5891917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Shape 709"/>
          <p:cNvSpPr/>
          <p:nvPr/>
        </p:nvSpPr>
        <p:spPr>
          <a:xfrm>
            <a:off x="6885479" y="1583199"/>
            <a:ext cx="1579410" cy="69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100"/>
              <a:t>Fragile</a:t>
            </a:r>
          </a:p>
          <a:p>
            <a:pPr lvl="0">
              <a:defRPr sz="1800"/>
            </a:pPr>
            <a:r>
              <a:rPr sz="2100"/>
              <a:t>co-adaptation</a:t>
            </a:r>
          </a:p>
        </p:txBody>
      </p:sp>
      <p:sp>
        <p:nvSpPr>
          <p:cNvPr id="710" name="Shape 710"/>
          <p:cNvSpPr/>
          <p:nvPr/>
        </p:nvSpPr>
        <p:spPr>
          <a:xfrm>
            <a:off x="4450629" y="549531"/>
            <a:ext cx="3125938" cy="37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2100"/>
              <a:t>Performance drops due to...</a:t>
            </a:r>
          </a:p>
        </p:txBody>
      </p:sp>
      <p:pic>
        <p:nvPicPr>
          <p:cNvPr id="711" name="result_transfer_pres_00_crop.pdf"/>
          <p:cNvPicPr/>
          <p:nvPr/>
        </p:nvPicPr>
        <p:blipFill>
          <a:blip r:embed="rId4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Shape 712"/>
          <p:cNvSpPr/>
          <p:nvPr/>
        </p:nvSpPr>
        <p:spPr>
          <a:xfrm>
            <a:off x="8452896" y="2363705"/>
            <a:ext cx="1730499" cy="69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100"/>
              <a:t>Representation</a:t>
            </a:r>
          </a:p>
          <a:p>
            <a:pPr lvl="0">
              <a:defRPr sz="1800"/>
            </a:pPr>
            <a:r>
              <a:rPr sz="210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17590311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 animBg="1" advAuto="0"/>
      <p:bldP spid="710" grpId="0" animBg="1" advAuto="0"/>
      <p:bldP spid="712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result_transfer_pres_03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161"/>
            <a:ext cx="8915400" cy="5891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result_transfer_pres_00_crop.pdf"/>
          <p:cNvPicPr/>
          <p:nvPr/>
        </p:nvPicPr>
        <p:blipFill>
          <a:blip r:embed="rId4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07457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result_transfer_pres_04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161"/>
            <a:ext cx="8915400" cy="5891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result_transfer_pres_00_crop.pdf"/>
          <p:cNvPicPr/>
          <p:nvPr/>
        </p:nvPicPr>
        <p:blipFill>
          <a:blip r:embed="rId4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89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result_transfer_pres_05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5579" y="137161"/>
            <a:ext cx="8915400" cy="5891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result_transfer_pres_00_crop.pdf"/>
          <p:cNvPicPr/>
          <p:nvPr/>
        </p:nvPicPr>
        <p:blipFill>
          <a:blip r:embed="rId4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915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C573129-D896-4719-A3F7-459DEB619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915400" cy="4572000"/>
          </a:xfrm>
        </p:spPr>
        <p:txBody>
          <a:bodyPr vert="horz" lIns="9144" tIns="9144" rIns="9144" bIns="9144" rtlCol="0"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500" dirty="0"/>
              <a:t>An expert system consists of </a:t>
            </a:r>
            <a:r>
              <a:rPr lang="en-US" altLang="en-US" sz="2500" b="1" dirty="0"/>
              <a:t>a collection of integrated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related components</a:t>
            </a:r>
            <a:r>
              <a:rPr lang="en-US" altLang="en-US" sz="2500" dirty="0"/>
              <a:t>, including a knowledge base, an inference engine, an explanation facility, a knowledge base acquisition facility, and a user interface.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500" dirty="0"/>
              <a:t>The user interacts with the interface, which interacts with the </a:t>
            </a:r>
            <a:r>
              <a:rPr lang="en-US" altLang="en-US" sz="2500" b="1" dirty="0"/>
              <a:t>inference engine</a:t>
            </a:r>
            <a:r>
              <a:rPr lang="en-US" altLang="en-US" sz="2500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500" dirty="0"/>
              <a:t>The </a:t>
            </a:r>
            <a:r>
              <a:rPr lang="en-US" altLang="en-US" sz="2500" b="1" dirty="0"/>
              <a:t>inference engine</a:t>
            </a:r>
            <a:r>
              <a:rPr lang="en-US" altLang="en-US" sz="2500" dirty="0"/>
              <a:t> interacts with the other expert system components.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500" dirty="0"/>
              <a:t>These components must work together to provide expertise.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sz="2500" dirty="0"/>
              <a:t>The </a:t>
            </a:r>
            <a:r>
              <a:rPr lang="en-US" altLang="en-US" sz="2500" b="1" dirty="0"/>
              <a:t>inference engine</a:t>
            </a:r>
            <a:r>
              <a:rPr lang="en-US" altLang="en-US" sz="2500" dirty="0"/>
              <a:t> coordinating the flow of knowledge to other components of the expert system.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599DD4C-C27D-4755-8E7A-6872845B3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001000" cy="8382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BF4438B-AC11-4FB1-9E0B-BC781C9D1986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B8C8E1-652E-44A4-99CA-5E6402E79D91}" type="slidenum">
              <a:rPr lang="en-US" altLang="en-US" sz="20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0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result_transfer_pres_06_crop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6008" y="137161"/>
            <a:ext cx="8914542" cy="5891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result_transfer_pres_00_crop.pdf"/>
          <p:cNvPicPr/>
          <p:nvPr/>
        </p:nvPicPr>
        <p:blipFill>
          <a:blip r:embed="rId4"/>
          <a:srcRect l="29425" t="95999" r="23260"/>
          <a:stretch>
            <a:fillRect/>
          </a:stretch>
        </p:blipFill>
        <p:spPr>
          <a:xfrm>
            <a:off x="3220779" y="579990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3021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/>
        </p:nvSpPr>
        <p:spPr>
          <a:xfrm>
            <a:off x="2506842" y="1921848"/>
            <a:ext cx="838578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gecko</a:t>
            </a:r>
          </a:p>
        </p:txBody>
      </p:sp>
      <p:sp>
        <p:nvSpPr>
          <p:cNvPr id="743" name="Shape 743"/>
          <p:cNvSpPr/>
          <p:nvPr/>
        </p:nvSpPr>
        <p:spPr>
          <a:xfrm>
            <a:off x="8815506" y="2352922"/>
            <a:ext cx="98591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7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toucan</a:t>
            </a:r>
          </a:p>
        </p:txBody>
      </p:sp>
      <p:sp>
        <p:nvSpPr>
          <p:cNvPr id="744" name="Shape 744"/>
          <p:cNvSpPr/>
          <p:nvPr/>
        </p:nvSpPr>
        <p:spPr>
          <a:xfrm>
            <a:off x="3135863" y="4220911"/>
            <a:ext cx="112641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C9D20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panther</a:t>
            </a:r>
          </a:p>
        </p:txBody>
      </p:sp>
      <p:sp>
        <p:nvSpPr>
          <p:cNvPr id="745" name="Shape 745"/>
          <p:cNvSpPr/>
          <p:nvPr/>
        </p:nvSpPr>
        <p:spPr>
          <a:xfrm>
            <a:off x="3712212" y="4913242"/>
            <a:ext cx="861859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CB70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rabbit</a:t>
            </a:r>
          </a:p>
        </p:txBody>
      </p:sp>
      <p:sp>
        <p:nvSpPr>
          <p:cNvPr id="746" name="Shape 746"/>
          <p:cNvSpPr/>
          <p:nvPr/>
        </p:nvSpPr>
        <p:spPr>
          <a:xfrm>
            <a:off x="7726298" y="3900871"/>
            <a:ext cx="551390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A1A50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lion</a:t>
            </a:r>
          </a:p>
        </p:txBody>
      </p:sp>
      <p:sp>
        <p:nvSpPr>
          <p:cNvPr id="747" name="Shape 747"/>
          <p:cNvSpPr/>
          <p:nvPr/>
        </p:nvSpPr>
        <p:spPr>
          <a:xfrm>
            <a:off x="8711133" y="3391419"/>
            <a:ext cx="144909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DC5F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binoculars</a:t>
            </a:r>
          </a:p>
        </p:txBody>
      </p:sp>
      <p:sp>
        <p:nvSpPr>
          <p:cNvPr id="748" name="Shape 748"/>
          <p:cNvSpPr/>
          <p:nvPr/>
        </p:nvSpPr>
        <p:spPr>
          <a:xfrm>
            <a:off x="7272777" y="2960345"/>
            <a:ext cx="1138465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D52F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radiator</a:t>
            </a:r>
          </a:p>
        </p:txBody>
      </p:sp>
      <p:sp>
        <p:nvSpPr>
          <p:cNvPr id="749" name="Shape 749"/>
          <p:cNvSpPr/>
          <p:nvPr/>
        </p:nvSpPr>
        <p:spPr>
          <a:xfrm>
            <a:off x="8604644" y="4429916"/>
            <a:ext cx="138234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AC37F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bookshop</a:t>
            </a:r>
          </a:p>
        </p:txBody>
      </p:sp>
      <p:sp>
        <p:nvSpPr>
          <p:cNvPr id="750" name="Shape 750"/>
          <p:cNvSpPr/>
          <p:nvPr/>
        </p:nvSpPr>
        <p:spPr>
          <a:xfrm>
            <a:off x="3830544" y="3620019"/>
            <a:ext cx="116646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6C33F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baseball</a:t>
            </a:r>
          </a:p>
        </p:txBody>
      </p:sp>
      <p:sp>
        <p:nvSpPr>
          <p:cNvPr id="751" name="Shape 751"/>
          <p:cNvSpPr/>
          <p:nvPr/>
        </p:nvSpPr>
        <p:spPr>
          <a:xfrm>
            <a:off x="2859249" y="2803591"/>
            <a:ext cx="127701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C4AF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fire truck</a:t>
            </a:r>
          </a:p>
        </p:txBody>
      </p:sp>
      <p:sp>
        <p:nvSpPr>
          <p:cNvPr id="752" name="Shape 752"/>
          <p:cNvSpPr/>
          <p:nvPr/>
        </p:nvSpPr>
        <p:spPr>
          <a:xfrm>
            <a:off x="6577855" y="2111259"/>
            <a:ext cx="1909021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CF8B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garbage truck</a:t>
            </a:r>
          </a:p>
        </p:txBody>
      </p:sp>
      <p:sp>
        <p:nvSpPr>
          <p:cNvPr id="753" name="Shape 753"/>
          <p:cNvSpPr/>
          <p:nvPr/>
        </p:nvSpPr>
        <p:spPr>
          <a:xfrm>
            <a:off x="2514311" y="5194094"/>
            <a:ext cx="885629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C27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gorilla</a:t>
            </a:r>
          </a:p>
        </p:txBody>
      </p:sp>
      <p:sp>
        <p:nvSpPr>
          <p:cNvPr id="754" name="Shape 754"/>
          <p:cNvSpPr/>
          <p:nvPr/>
        </p:nvSpPr>
        <p:spPr>
          <a:xfrm>
            <a:off x="1959428" y="1298319"/>
            <a:ext cx="3858986" cy="40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>
            <a:lvl1pPr>
              <a:defRPr sz="5000" b="1"/>
            </a:lvl1pPr>
          </a:lstStyle>
          <a:p>
            <a:pPr lvl="0">
              <a:defRPr sz="1800" b="0"/>
            </a:pPr>
            <a:r>
              <a:rPr sz="2300"/>
              <a:t>Dataset A: random</a:t>
            </a:r>
          </a:p>
        </p:txBody>
      </p:sp>
      <p:sp>
        <p:nvSpPr>
          <p:cNvPr id="755" name="Shape 755"/>
          <p:cNvSpPr/>
          <p:nvPr/>
        </p:nvSpPr>
        <p:spPr>
          <a:xfrm>
            <a:off x="6740979" y="1301585"/>
            <a:ext cx="3635829" cy="40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>
            <a:lvl1pPr>
              <a:defRPr sz="5000" b="1"/>
            </a:lvl1pPr>
          </a:lstStyle>
          <a:p>
            <a:pPr lvl="0">
              <a:defRPr sz="1800" b="0"/>
            </a:pPr>
            <a:r>
              <a:rPr sz="2300"/>
              <a:t>Dataset B: random</a:t>
            </a:r>
          </a:p>
        </p:txBody>
      </p:sp>
      <p:sp>
        <p:nvSpPr>
          <p:cNvPr id="756" name="Shape 756"/>
          <p:cNvSpPr/>
          <p:nvPr/>
        </p:nvSpPr>
        <p:spPr>
          <a:xfrm>
            <a:off x="3322464" y="321648"/>
            <a:ext cx="551580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ImageNet has many related categories...</a:t>
            </a:r>
          </a:p>
        </p:txBody>
      </p:sp>
    </p:spTree>
    <p:extLst>
      <p:ext uri="{BB962C8B-B14F-4D97-AF65-F5344CB8AC3E}">
        <p14:creationId xmlns:p14="http://schemas.microsoft.com/office/powerpoint/2010/main" val="1294652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/>
        </p:nvSpPr>
        <p:spPr>
          <a:xfrm>
            <a:off x="8118428" y="2862374"/>
            <a:ext cx="838578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gecko</a:t>
            </a:r>
          </a:p>
        </p:txBody>
      </p:sp>
      <p:sp>
        <p:nvSpPr>
          <p:cNvPr id="759" name="Shape 759"/>
          <p:cNvSpPr/>
          <p:nvPr/>
        </p:nvSpPr>
        <p:spPr>
          <a:xfrm>
            <a:off x="8064392" y="3482859"/>
            <a:ext cx="98591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7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toucan</a:t>
            </a:r>
          </a:p>
        </p:txBody>
      </p:sp>
      <p:sp>
        <p:nvSpPr>
          <p:cNvPr id="760" name="Shape 760"/>
          <p:cNvSpPr/>
          <p:nvPr/>
        </p:nvSpPr>
        <p:spPr>
          <a:xfrm>
            <a:off x="8056206" y="4802208"/>
            <a:ext cx="112641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C9D20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panther</a:t>
            </a:r>
          </a:p>
        </p:txBody>
      </p:sp>
      <p:sp>
        <p:nvSpPr>
          <p:cNvPr id="761" name="Shape 761"/>
          <p:cNvSpPr/>
          <p:nvPr/>
        </p:nvSpPr>
        <p:spPr>
          <a:xfrm>
            <a:off x="8142698" y="4214379"/>
            <a:ext cx="861859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CB70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rabbit</a:t>
            </a:r>
          </a:p>
        </p:txBody>
      </p:sp>
      <p:sp>
        <p:nvSpPr>
          <p:cNvPr id="762" name="Shape 762"/>
          <p:cNvSpPr/>
          <p:nvPr/>
        </p:nvSpPr>
        <p:spPr>
          <a:xfrm>
            <a:off x="8335898" y="5422694"/>
            <a:ext cx="551390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A1A50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lion</a:t>
            </a:r>
          </a:p>
        </p:txBody>
      </p:sp>
      <p:sp>
        <p:nvSpPr>
          <p:cNvPr id="763" name="Shape 763"/>
          <p:cNvSpPr/>
          <p:nvPr/>
        </p:nvSpPr>
        <p:spPr>
          <a:xfrm>
            <a:off x="3088662" y="4749956"/>
            <a:ext cx="144909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DC5F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binoculars</a:t>
            </a:r>
          </a:p>
        </p:txBody>
      </p:sp>
      <p:sp>
        <p:nvSpPr>
          <p:cNvPr id="764" name="Shape 764"/>
          <p:cNvSpPr/>
          <p:nvPr/>
        </p:nvSpPr>
        <p:spPr>
          <a:xfrm>
            <a:off x="3196077" y="3332636"/>
            <a:ext cx="1138465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D52F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radiator</a:t>
            </a:r>
          </a:p>
        </p:txBody>
      </p:sp>
      <p:sp>
        <p:nvSpPr>
          <p:cNvPr id="765" name="Shape 765"/>
          <p:cNvSpPr/>
          <p:nvPr/>
        </p:nvSpPr>
        <p:spPr>
          <a:xfrm>
            <a:off x="3112801" y="5311659"/>
            <a:ext cx="138234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AC37F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bookshop</a:t>
            </a:r>
          </a:p>
        </p:txBody>
      </p:sp>
      <p:sp>
        <p:nvSpPr>
          <p:cNvPr id="766" name="Shape 766"/>
          <p:cNvSpPr/>
          <p:nvPr/>
        </p:nvSpPr>
        <p:spPr>
          <a:xfrm>
            <a:off x="3150187" y="3992311"/>
            <a:ext cx="116646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6C33F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baseball</a:t>
            </a:r>
          </a:p>
        </p:txBody>
      </p:sp>
      <p:sp>
        <p:nvSpPr>
          <p:cNvPr id="767" name="Shape 767"/>
          <p:cNvSpPr/>
          <p:nvPr/>
        </p:nvSpPr>
        <p:spPr>
          <a:xfrm>
            <a:off x="2989878" y="2679494"/>
            <a:ext cx="127701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C4AF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fire truck</a:t>
            </a:r>
          </a:p>
        </p:txBody>
      </p:sp>
      <p:sp>
        <p:nvSpPr>
          <p:cNvPr id="768" name="Shape 768"/>
          <p:cNvSpPr/>
          <p:nvPr/>
        </p:nvSpPr>
        <p:spPr>
          <a:xfrm>
            <a:off x="2767855" y="2019819"/>
            <a:ext cx="1909021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0CF8B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garbage truck</a:t>
            </a:r>
          </a:p>
        </p:txBody>
      </p:sp>
      <p:sp>
        <p:nvSpPr>
          <p:cNvPr id="769" name="Shape 769"/>
          <p:cNvSpPr/>
          <p:nvPr/>
        </p:nvSpPr>
        <p:spPr>
          <a:xfrm>
            <a:off x="8125896" y="2130854"/>
            <a:ext cx="885629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C27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gorilla</a:t>
            </a:r>
          </a:p>
        </p:txBody>
      </p:sp>
      <p:sp>
        <p:nvSpPr>
          <p:cNvPr id="770" name="Shape 770"/>
          <p:cNvSpPr/>
          <p:nvPr/>
        </p:nvSpPr>
        <p:spPr>
          <a:xfrm>
            <a:off x="1747157" y="1298319"/>
            <a:ext cx="4239986" cy="40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>
            <a:lvl1pPr>
              <a:defRPr sz="5000" b="1"/>
            </a:lvl1pPr>
          </a:lstStyle>
          <a:p>
            <a:pPr lvl="0">
              <a:defRPr sz="1800" b="0"/>
            </a:pPr>
            <a:r>
              <a:rPr sz="2300"/>
              <a:t>Dataset A: man-made</a:t>
            </a:r>
          </a:p>
        </p:txBody>
      </p:sp>
      <p:sp>
        <p:nvSpPr>
          <p:cNvPr id="771" name="Shape 771"/>
          <p:cNvSpPr/>
          <p:nvPr/>
        </p:nvSpPr>
        <p:spPr>
          <a:xfrm>
            <a:off x="6740979" y="1301585"/>
            <a:ext cx="3635829" cy="40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444" tIns="23444" rIns="23444" bIns="23444" anchor="ctr">
            <a:spAutoFit/>
          </a:bodyPr>
          <a:lstStyle>
            <a:lvl1pPr>
              <a:defRPr sz="5000" b="1"/>
            </a:lvl1pPr>
          </a:lstStyle>
          <a:p>
            <a:pPr lvl="0">
              <a:defRPr sz="1800" b="0"/>
            </a:pPr>
            <a:r>
              <a:rPr sz="2300"/>
              <a:t>Dataset B: natural</a:t>
            </a:r>
          </a:p>
        </p:txBody>
      </p:sp>
      <p:sp>
        <p:nvSpPr>
          <p:cNvPr id="772" name="Shape 772"/>
          <p:cNvSpPr/>
          <p:nvPr/>
        </p:nvSpPr>
        <p:spPr>
          <a:xfrm>
            <a:off x="3322464" y="321648"/>
            <a:ext cx="5515802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>
              <a:defRPr sz="1800"/>
            </a:pPr>
            <a:r>
              <a:rPr sz="2600"/>
              <a:t>ImageNet has many related categories...</a:t>
            </a:r>
          </a:p>
        </p:txBody>
      </p:sp>
    </p:spTree>
    <p:extLst>
      <p:ext uri="{BB962C8B-B14F-4D97-AF65-F5344CB8AC3E}">
        <p14:creationId xmlns:p14="http://schemas.microsoft.com/office/powerpoint/2010/main" val="289754230"/>
      </p:ext>
    </p:extLst>
  </p:cSld>
  <p:clrMapOvr>
    <a:masterClrMapping/>
  </p:clrMapOvr>
  <p:transition spd="med"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result_random_nm_combined_crop_FINAL.pdf"/>
          <p:cNvPicPr/>
          <p:nvPr/>
        </p:nvPicPr>
        <p:blipFill>
          <a:blip r:embed="rId2"/>
          <a:srcRect t="33656"/>
          <a:stretch>
            <a:fillRect/>
          </a:stretch>
        </p:blipFill>
        <p:spPr>
          <a:xfrm>
            <a:off x="1798794" y="744584"/>
            <a:ext cx="8595243" cy="4957635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Shape 775"/>
          <p:cNvSpPr/>
          <p:nvPr/>
        </p:nvSpPr>
        <p:spPr>
          <a:xfrm>
            <a:off x="8589408" y="1314425"/>
            <a:ext cx="1550850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Similar A/B</a:t>
            </a:r>
          </a:p>
        </p:txBody>
      </p:sp>
      <p:sp>
        <p:nvSpPr>
          <p:cNvPr id="776" name="Shape 776"/>
          <p:cNvSpPr/>
          <p:nvPr/>
        </p:nvSpPr>
        <p:spPr>
          <a:xfrm>
            <a:off x="3766457" y="1358538"/>
            <a:ext cx="1943100" cy="7837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77" name="Shape 777"/>
          <p:cNvSpPr/>
          <p:nvPr/>
        </p:nvSpPr>
        <p:spPr>
          <a:xfrm>
            <a:off x="4610100" y="1580607"/>
            <a:ext cx="1943100" cy="7837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78" name="Shape 778"/>
          <p:cNvSpPr/>
          <p:nvPr/>
        </p:nvSpPr>
        <p:spPr>
          <a:xfrm>
            <a:off x="5671457" y="1946367"/>
            <a:ext cx="1943100" cy="7837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79" name="Shape 779"/>
          <p:cNvSpPr/>
          <p:nvPr/>
        </p:nvSpPr>
        <p:spPr>
          <a:xfrm>
            <a:off x="7124700" y="2514601"/>
            <a:ext cx="1943100" cy="7837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0" name="Shape 780"/>
          <p:cNvSpPr/>
          <p:nvPr/>
        </p:nvSpPr>
        <p:spPr>
          <a:xfrm>
            <a:off x="8681358" y="2945674"/>
            <a:ext cx="159475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1" name="Shape 781"/>
          <p:cNvSpPr/>
          <p:nvPr/>
        </p:nvSpPr>
        <p:spPr>
          <a:xfrm>
            <a:off x="5546272" y="4323807"/>
            <a:ext cx="3015343" cy="306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2" name="Shape 782"/>
          <p:cNvSpPr/>
          <p:nvPr/>
        </p:nvSpPr>
        <p:spPr>
          <a:xfrm>
            <a:off x="5546272" y="4650378"/>
            <a:ext cx="3015343" cy="306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3" name="Shape 783"/>
          <p:cNvSpPr/>
          <p:nvPr/>
        </p:nvSpPr>
        <p:spPr>
          <a:xfrm>
            <a:off x="2792187" y="1319349"/>
            <a:ext cx="1377043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4" name="Shape 784"/>
          <p:cNvSpPr/>
          <p:nvPr/>
        </p:nvSpPr>
        <p:spPr>
          <a:xfrm>
            <a:off x="201387" y="496389"/>
            <a:ext cx="1377043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5" name="Shape 785"/>
          <p:cNvSpPr/>
          <p:nvPr/>
        </p:nvSpPr>
        <p:spPr>
          <a:xfrm>
            <a:off x="3831772" y="2625634"/>
            <a:ext cx="1377043" cy="2449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6" name="Shape 786"/>
          <p:cNvSpPr/>
          <p:nvPr/>
        </p:nvSpPr>
        <p:spPr>
          <a:xfrm>
            <a:off x="5012872" y="4545874"/>
            <a:ext cx="293914" cy="6596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87" name="Shape 787"/>
          <p:cNvSpPr/>
          <p:nvPr/>
        </p:nvSpPr>
        <p:spPr>
          <a:xfrm rot="162416">
            <a:off x="3843040" y="1255441"/>
            <a:ext cx="887186" cy="790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pic>
        <p:nvPicPr>
          <p:cNvPr id="788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04451" y="547986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9792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result_random_nm_combined_crop_FINAL.pdf"/>
          <p:cNvPicPr/>
          <p:nvPr/>
        </p:nvPicPr>
        <p:blipFill>
          <a:blip r:embed="rId2"/>
          <a:srcRect t="33656"/>
          <a:stretch>
            <a:fillRect/>
          </a:stretch>
        </p:blipFill>
        <p:spPr>
          <a:xfrm>
            <a:off x="1798794" y="744584"/>
            <a:ext cx="8595243" cy="4957635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Shape 791"/>
          <p:cNvSpPr/>
          <p:nvPr/>
        </p:nvSpPr>
        <p:spPr>
          <a:xfrm>
            <a:off x="5546272" y="4650378"/>
            <a:ext cx="3015343" cy="3069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92" name="Shape 792"/>
          <p:cNvSpPr/>
          <p:nvPr/>
        </p:nvSpPr>
        <p:spPr>
          <a:xfrm>
            <a:off x="2792187" y="1319349"/>
            <a:ext cx="1377043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93" name="Shape 793"/>
          <p:cNvSpPr/>
          <p:nvPr/>
        </p:nvSpPr>
        <p:spPr>
          <a:xfrm>
            <a:off x="201387" y="496389"/>
            <a:ext cx="1377043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94" name="Shape 794"/>
          <p:cNvSpPr/>
          <p:nvPr/>
        </p:nvSpPr>
        <p:spPr>
          <a:xfrm>
            <a:off x="3831772" y="2625634"/>
            <a:ext cx="1377043" cy="2449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95" name="Shape 795"/>
          <p:cNvSpPr/>
          <p:nvPr/>
        </p:nvSpPr>
        <p:spPr>
          <a:xfrm>
            <a:off x="5012872" y="4545874"/>
            <a:ext cx="293914" cy="6596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/>
          </a:p>
        </p:txBody>
      </p:sp>
      <p:sp>
        <p:nvSpPr>
          <p:cNvPr id="796" name="Shape 796"/>
          <p:cNvSpPr/>
          <p:nvPr/>
        </p:nvSpPr>
        <p:spPr>
          <a:xfrm>
            <a:off x="8589408" y="1314425"/>
            <a:ext cx="1550850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Similar A/B</a:t>
            </a:r>
          </a:p>
        </p:txBody>
      </p:sp>
      <p:sp>
        <p:nvSpPr>
          <p:cNvPr id="797" name="Shape 797"/>
          <p:cNvSpPr/>
          <p:nvPr/>
        </p:nvSpPr>
        <p:spPr>
          <a:xfrm>
            <a:off x="8323293" y="2725214"/>
            <a:ext cx="194011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Dissimilar A/B</a:t>
            </a:r>
          </a:p>
        </p:txBody>
      </p:sp>
      <p:pic>
        <p:nvPicPr>
          <p:cNvPr id="798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04451" y="547986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7344875"/>
      </p:ext>
    </p:extLst>
  </p:cSld>
  <p:clrMapOvr>
    <a:masterClrMapping/>
  </p:clrMapOvr>
  <p:transition spd="med"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result_random_nm_combined_crop_FINAL.pdf"/>
          <p:cNvPicPr/>
          <p:nvPr/>
        </p:nvPicPr>
        <p:blipFill>
          <a:blip r:embed="rId2"/>
          <a:srcRect t="33656"/>
          <a:stretch>
            <a:fillRect/>
          </a:stretch>
        </p:blipFill>
        <p:spPr>
          <a:xfrm>
            <a:off x="1798794" y="744584"/>
            <a:ext cx="8595243" cy="4957635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Shape 801"/>
          <p:cNvSpPr/>
          <p:nvPr/>
        </p:nvSpPr>
        <p:spPr>
          <a:xfrm>
            <a:off x="8589408" y="1314425"/>
            <a:ext cx="1550850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Similar A/B</a:t>
            </a:r>
          </a:p>
        </p:txBody>
      </p:sp>
      <p:sp>
        <p:nvSpPr>
          <p:cNvPr id="802" name="Shape 802"/>
          <p:cNvSpPr/>
          <p:nvPr/>
        </p:nvSpPr>
        <p:spPr>
          <a:xfrm>
            <a:off x="8323293" y="2725214"/>
            <a:ext cx="1940117" cy="447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/>
              <a:t>Dissimilar A/B</a:t>
            </a:r>
          </a:p>
        </p:txBody>
      </p:sp>
      <p:sp>
        <p:nvSpPr>
          <p:cNvPr id="803" name="Shape 803"/>
          <p:cNvSpPr/>
          <p:nvPr/>
        </p:nvSpPr>
        <p:spPr>
          <a:xfrm>
            <a:off x="4484283" y="2673948"/>
            <a:ext cx="1850824" cy="69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444" tIns="23444" rIns="23444" bIns="23444" anchor="ctr">
            <a:spAutoFit/>
          </a:bodyPr>
          <a:lstStyle/>
          <a:p>
            <a:pPr lvl="0" algn="l">
              <a:defRPr sz="1800"/>
            </a:pPr>
            <a:r>
              <a:rPr sz="2600">
                <a:solidFill>
                  <a:srgbClr val="929000"/>
                </a:solidFill>
              </a:rPr>
              <a:t>Random</a:t>
            </a:r>
          </a:p>
          <a:p>
            <a:pPr lvl="0" algn="l">
              <a:defRPr sz="1800"/>
            </a:pPr>
            <a:r>
              <a:rPr sz="1600">
                <a:solidFill>
                  <a:srgbClr val="929000"/>
                </a:solidFill>
              </a:rPr>
              <a:t>      (Jarret et al. 2009)</a:t>
            </a:r>
          </a:p>
        </p:txBody>
      </p:sp>
      <p:pic>
        <p:nvPicPr>
          <p:cNvPr id="804" name="result_transfer_pres_00_crop.pdf"/>
          <p:cNvPicPr/>
          <p:nvPr/>
        </p:nvPicPr>
        <p:blipFill>
          <a:blip r:embed="rId3"/>
          <a:srcRect l="29425" t="95999" r="23260"/>
          <a:stretch>
            <a:fillRect/>
          </a:stretch>
        </p:blipFill>
        <p:spPr>
          <a:xfrm>
            <a:off x="3204451" y="5479868"/>
            <a:ext cx="6376371" cy="3563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3439261"/>
      </p:ext>
    </p:extLst>
  </p:cSld>
  <p:clrMapOvr>
    <a:masterClrMapping/>
  </p:clrMapOvr>
  <p:transition spd="med"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3399002" y="2529002"/>
            <a:ext cx="5393999" cy="179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3600"/>
              <a:t>All About Convolutions</a:t>
            </a:r>
          </a:p>
        </p:txBody>
      </p:sp>
    </p:spTree>
    <p:extLst>
      <p:ext uri="{BB962C8B-B14F-4D97-AF65-F5344CB8AC3E}">
        <p14:creationId xmlns:p14="http://schemas.microsoft.com/office/powerpoint/2010/main" val="39869798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3399002" y="2529002"/>
            <a:ext cx="5393999" cy="179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3600" dirty="0"/>
              <a:t>All About Convolutions</a:t>
            </a:r>
            <a:br>
              <a:rPr lang="en" sz="3600" dirty="0"/>
            </a:br>
            <a:r>
              <a:rPr lang="en" sz="3600" dirty="0">
                <a:solidFill>
                  <a:srgbClr val="666666"/>
                </a:solidFill>
              </a:rPr>
              <a:t>Part I: How to stack them</a:t>
            </a:r>
          </a:p>
        </p:txBody>
      </p:sp>
    </p:spTree>
    <p:extLst>
      <p:ext uri="{BB962C8B-B14F-4D97-AF65-F5344CB8AC3E}">
        <p14:creationId xmlns:p14="http://schemas.microsoft.com/office/powerpoint/2010/main" val="6042529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853750" y="1069468"/>
            <a:ext cx="8466600" cy="15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we stack two 3x3 conv layers (stride 1)</a:t>
            </a:r>
          </a:p>
          <a:p>
            <a:r>
              <a:rPr lang="en" sz="2200"/>
              <a:t>Each neuron sees 3x3 region of previous activation map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2849727" y="5415800"/>
            <a:ext cx="7574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Input</a:t>
            </a:r>
          </a:p>
        </p:txBody>
      </p:sp>
      <p:graphicFrame>
        <p:nvGraphicFramePr>
          <p:cNvPr id="508" name="Shape 508"/>
          <p:cNvGraphicFramePr/>
          <p:nvPr/>
        </p:nvGraphicFramePr>
        <p:xfrm>
          <a:off x="2271350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9" name="Shape 509"/>
          <p:cNvGraphicFramePr/>
          <p:nvPr/>
        </p:nvGraphicFramePr>
        <p:xfrm>
          <a:off x="5118550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0" name="Shape 510"/>
          <p:cNvSpPr txBox="1"/>
          <p:nvPr/>
        </p:nvSpPr>
        <p:spPr>
          <a:xfrm>
            <a:off x="5407725" y="5495333"/>
            <a:ext cx="13359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First Conv</a:t>
            </a:r>
          </a:p>
        </p:txBody>
      </p:sp>
      <p:graphicFrame>
        <p:nvGraphicFramePr>
          <p:cNvPr id="511" name="Shape 511"/>
          <p:cNvGraphicFramePr/>
          <p:nvPr/>
        </p:nvGraphicFramePr>
        <p:xfrm>
          <a:off x="7955525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" name="Shape 512"/>
          <p:cNvSpPr txBox="1"/>
          <p:nvPr/>
        </p:nvSpPr>
        <p:spPr>
          <a:xfrm>
            <a:off x="8053150" y="5495333"/>
            <a:ext cx="1719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Second Conv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3825002" y="3493665"/>
            <a:ext cx="2058899" cy="5228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14" name="Shape 514"/>
          <p:cNvCxnSpPr/>
          <p:nvPr/>
        </p:nvCxnSpPr>
        <p:spPr>
          <a:xfrm flipH="1">
            <a:off x="3772499" y="4527435"/>
            <a:ext cx="2111400" cy="445199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15" name="Shape 515"/>
          <p:cNvCxnSpPr/>
          <p:nvPr/>
        </p:nvCxnSpPr>
        <p:spPr>
          <a:xfrm rot="10800000">
            <a:off x="6633252" y="3493665"/>
            <a:ext cx="2058899" cy="5228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/>
          <p:nvPr/>
        </p:nvCxnSpPr>
        <p:spPr>
          <a:xfrm flipH="1">
            <a:off x="6659349" y="4533300"/>
            <a:ext cx="2032800" cy="4932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35026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853750" y="1069468"/>
            <a:ext cx="8466600" cy="15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/>
              <a:t>Question</a:t>
            </a:r>
            <a:r>
              <a:rPr lang="en" sz="2200"/>
              <a:t>: How big of a region in the input does a neuron on the second conv layer see?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2849727" y="5415800"/>
            <a:ext cx="7574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Input</a:t>
            </a:r>
          </a:p>
        </p:txBody>
      </p:sp>
      <p:graphicFrame>
        <p:nvGraphicFramePr>
          <p:cNvPr id="525" name="Shape 525"/>
          <p:cNvGraphicFramePr/>
          <p:nvPr/>
        </p:nvGraphicFramePr>
        <p:xfrm>
          <a:off x="2271350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6" name="Shape 526"/>
          <p:cNvGraphicFramePr/>
          <p:nvPr/>
        </p:nvGraphicFramePr>
        <p:xfrm>
          <a:off x="5118550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7" name="Shape 527"/>
          <p:cNvSpPr txBox="1"/>
          <p:nvPr/>
        </p:nvSpPr>
        <p:spPr>
          <a:xfrm>
            <a:off x="5407725" y="5495333"/>
            <a:ext cx="13359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First Conv</a:t>
            </a:r>
          </a:p>
        </p:txBody>
      </p:sp>
      <p:graphicFrame>
        <p:nvGraphicFramePr>
          <p:cNvPr id="528" name="Shape 528"/>
          <p:cNvGraphicFramePr/>
          <p:nvPr/>
        </p:nvGraphicFramePr>
        <p:xfrm>
          <a:off x="7955525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9" name="Shape 529"/>
          <p:cNvSpPr txBox="1"/>
          <p:nvPr/>
        </p:nvSpPr>
        <p:spPr>
          <a:xfrm>
            <a:off x="8053150" y="5495333"/>
            <a:ext cx="1719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Second Conv</a:t>
            </a: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3825002" y="3493665"/>
            <a:ext cx="2058899" cy="5228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31" name="Shape 531"/>
          <p:cNvCxnSpPr/>
          <p:nvPr/>
        </p:nvCxnSpPr>
        <p:spPr>
          <a:xfrm flipH="1">
            <a:off x="3772499" y="4527435"/>
            <a:ext cx="2111400" cy="445199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32" name="Shape 532"/>
          <p:cNvCxnSpPr/>
          <p:nvPr/>
        </p:nvCxnSpPr>
        <p:spPr>
          <a:xfrm rot="10800000">
            <a:off x="6633252" y="3493665"/>
            <a:ext cx="2058899" cy="5228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33" name="Shape 533"/>
          <p:cNvCxnSpPr/>
          <p:nvPr/>
        </p:nvCxnSpPr>
        <p:spPr>
          <a:xfrm flipH="1">
            <a:off x="6659349" y="4533300"/>
            <a:ext cx="2032800" cy="4932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7220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FIG7-05">
            <a:extLst>
              <a:ext uri="{FF2B5EF4-FFF2-40B4-BE49-F238E27FC236}">
                <a16:creationId xmlns:a16="http://schemas.microsoft.com/office/drawing/2014/main" id="{AD1EC119-B071-4011-B90D-BA5471BE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9" t="20000" b="20000"/>
          <a:stretch>
            <a:fillRect/>
          </a:stretch>
        </p:blipFill>
        <p:spPr bwMode="auto">
          <a:xfrm>
            <a:off x="5461000" y="1703389"/>
            <a:ext cx="52070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4">
            <a:extLst>
              <a:ext uri="{FF2B5EF4-FFF2-40B4-BE49-F238E27FC236}">
                <a16:creationId xmlns:a16="http://schemas.microsoft.com/office/drawing/2014/main" id="{F299C83F-9D69-4DE4-A81B-47F977FF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9" y="3848101"/>
            <a:ext cx="1552575" cy="12414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6" name="AutoShape 5">
            <a:extLst>
              <a:ext uri="{FF2B5EF4-FFF2-40B4-BE49-F238E27FC236}">
                <a16:creationId xmlns:a16="http://schemas.microsoft.com/office/drawing/2014/main" id="{84888AA0-7CFC-426B-85B7-0CAED0EA52CA}"/>
              </a:ext>
            </a:extLst>
          </p:cNvPr>
          <p:cNvSpPr>
            <a:spLocks/>
          </p:cNvSpPr>
          <p:nvPr/>
        </p:nvSpPr>
        <p:spPr bwMode="auto">
          <a:xfrm rot="16200000">
            <a:off x="2376488" y="2147482854"/>
            <a:ext cx="1588" cy="1587"/>
          </a:xfrm>
          <a:prstGeom prst="borderCallout2">
            <a:avLst>
              <a:gd name="adj1" fmla="val -5"/>
              <a:gd name="adj2" fmla="val -7000000"/>
              <a:gd name="adj3" fmla="val -5"/>
              <a:gd name="adj4" fmla="val -7000000"/>
              <a:gd name="adj5" fmla="val -5"/>
              <a:gd name="adj6" fmla="val -7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7" name="AutoShape 6">
            <a:extLst>
              <a:ext uri="{FF2B5EF4-FFF2-40B4-BE49-F238E27FC236}">
                <a16:creationId xmlns:a16="http://schemas.microsoft.com/office/drawing/2014/main" id="{E3936050-041A-46B6-8DCE-422BE21C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9" y="1611314"/>
            <a:ext cx="2852737" cy="3387725"/>
          </a:xfrm>
          <a:prstGeom prst="wedgeRectCallout">
            <a:avLst>
              <a:gd name="adj1" fmla="val 76546"/>
              <a:gd name="adj2" fmla="val 3327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Knowledge Base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Stores all relevant information, data, rules, cases, and relationships used by the expert system.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Uses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Rules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If-then Statements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Fuzzy Logic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7598849-D00D-48FB-B793-37F2E41D4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216025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0" name="Slide Number Placeholder 4">
            <a:extLst>
              <a:ext uri="{FF2B5EF4-FFF2-40B4-BE49-F238E27FC236}">
                <a16:creationId xmlns:a16="http://schemas.microsoft.com/office/drawing/2014/main" id="{8A9A48BD-71F7-41F8-9D71-0EC35337E08B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2D95F65-AF9F-48D8-8BE8-F5CB96F0D8B8}" type="slidenum">
              <a:rPr lang="en-US" altLang="en-US" sz="20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0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1853750" y="1069468"/>
            <a:ext cx="8466600" cy="15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/>
              <a:t>Question</a:t>
            </a:r>
            <a:r>
              <a:rPr lang="en" sz="2200"/>
              <a:t>: How big of a region in the input does a neuron on the second conv layer see?</a:t>
            </a:r>
          </a:p>
          <a:p>
            <a:r>
              <a:rPr lang="en" sz="2200" b="1"/>
              <a:t>Answer</a:t>
            </a:r>
            <a:r>
              <a:rPr lang="en" sz="2200"/>
              <a:t>: 5 x 5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2849727" y="5415800"/>
            <a:ext cx="7574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Input</a:t>
            </a:r>
          </a:p>
        </p:txBody>
      </p:sp>
      <p:graphicFrame>
        <p:nvGraphicFramePr>
          <p:cNvPr id="542" name="Shape 542"/>
          <p:cNvGraphicFramePr/>
          <p:nvPr/>
        </p:nvGraphicFramePr>
        <p:xfrm>
          <a:off x="2271350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3" name="Shape 543"/>
          <p:cNvGraphicFramePr/>
          <p:nvPr/>
        </p:nvGraphicFramePr>
        <p:xfrm>
          <a:off x="5118550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4" name="Shape 544"/>
          <p:cNvSpPr txBox="1"/>
          <p:nvPr/>
        </p:nvSpPr>
        <p:spPr>
          <a:xfrm>
            <a:off x="5407725" y="5495333"/>
            <a:ext cx="13359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First Conv</a:t>
            </a:r>
          </a:p>
        </p:txBody>
      </p:sp>
      <p:graphicFrame>
        <p:nvGraphicFramePr>
          <p:cNvPr id="545" name="Shape 545"/>
          <p:cNvGraphicFramePr/>
          <p:nvPr/>
        </p:nvGraphicFramePr>
        <p:xfrm>
          <a:off x="7955525" y="2948767"/>
          <a:ext cx="191425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6" name="Shape 546"/>
          <p:cNvSpPr txBox="1"/>
          <p:nvPr/>
        </p:nvSpPr>
        <p:spPr>
          <a:xfrm>
            <a:off x="8053150" y="5495333"/>
            <a:ext cx="1719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Second Conv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3825002" y="3493665"/>
            <a:ext cx="2058899" cy="5228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48" name="Shape 548"/>
          <p:cNvCxnSpPr/>
          <p:nvPr/>
        </p:nvCxnSpPr>
        <p:spPr>
          <a:xfrm flipH="1">
            <a:off x="3772499" y="4527435"/>
            <a:ext cx="2111400" cy="445199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49" name="Shape 549"/>
          <p:cNvCxnSpPr/>
          <p:nvPr/>
        </p:nvCxnSpPr>
        <p:spPr>
          <a:xfrm rot="10800000">
            <a:off x="6633252" y="3493665"/>
            <a:ext cx="2058899" cy="5228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50" name="Shape 550"/>
          <p:cNvCxnSpPr/>
          <p:nvPr/>
        </p:nvCxnSpPr>
        <p:spPr>
          <a:xfrm flipH="1">
            <a:off x="6659349" y="4533300"/>
            <a:ext cx="2032800" cy="4932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032075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1853750" y="967868"/>
            <a:ext cx="8466600" cy="15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/>
              <a:t>Question</a:t>
            </a:r>
            <a:r>
              <a:rPr lang="en" sz="2200"/>
              <a:t>: If we stack </a:t>
            </a:r>
            <a:r>
              <a:rPr lang="en" sz="2200" b="1"/>
              <a:t>three</a:t>
            </a:r>
            <a:r>
              <a:rPr lang="en" sz="2200"/>
              <a:t> 3x3 conv layers, how big of an input region does a neuron in the third layer see?</a:t>
            </a:r>
          </a:p>
        </p:txBody>
      </p:sp>
    </p:spTree>
    <p:extLst>
      <p:ext uri="{BB962C8B-B14F-4D97-AF65-F5344CB8AC3E}">
        <p14:creationId xmlns:p14="http://schemas.microsoft.com/office/powerpoint/2010/main" val="2073283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1853750" y="967868"/>
            <a:ext cx="8466600" cy="15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/>
              <a:t>Question</a:t>
            </a:r>
            <a:r>
              <a:rPr lang="en" sz="2200"/>
              <a:t>: If we stack </a:t>
            </a:r>
            <a:r>
              <a:rPr lang="en" sz="2200" b="1"/>
              <a:t>three</a:t>
            </a:r>
            <a:r>
              <a:rPr lang="en" sz="2200"/>
              <a:t> 3x3 conv layers, how big of an input region does a neuron in the third layer see?</a:t>
            </a:r>
          </a:p>
        </p:txBody>
      </p:sp>
      <p:graphicFrame>
        <p:nvGraphicFramePr>
          <p:cNvPr id="565" name="Shape 565"/>
          <p:cNvGraphicFramePr/>
          <p:nvPr/>
        </p:nvGraphicFramePr>
        <p:xfrm>
          <a:off x="4423650" y="2292100"/>
          <a:ext cx="267995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X</a:t>
                      </a:r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X</a:t>
                      </a:r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6" name="Shape 566"/>
          <p:cNvSpPr txBox="1"/>
          <p:nvPr/>
        </p:nvSpPr>
        <p:spPr>
          <a:xfrm>
            <a:off x="1853750" y="3647735"/>
            <a:ext cx="2315100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/>
              <a:t>Answer: 7 x 7</a:t>
            </a:r>
          </a:p>
        </p:txBody>
      </p:sp>
    </p:spTree>
    <p:extLst>
      <p:ext uri="{BB962C8B-B14F-4D97-AF65-F5344CB8AC3E}">
        <p14:creationId xmlns:p14="http://schemas.microsoft.com/office/powerpoint/2010/main" val="2502168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853750" y="967868"/>
            <a:ext cx="8466600" cy="15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/>
              <a:t>Question</a:t>
            </a:r>
            <a:r>
              <a:rPr lang="en" sz="2200"/>
              <a:t>: If we stack </a:t>
            </a:r>
            <a:r>
              <a:rPr lang="en" sz="2200" b="1"/>
              <a:t>three</a:t>
            </a:r>
            <a:r>
              <a:rPr lang="en" sz="2200"/>
              <a:t> 3x3 conv layers, how big of an input region does a neuron in the third layer see?</a:t>
            </a:r>
          </a:p>
        </p:txBody>
      </p:sp>
      <p:graphicFrame>
        <p:nvGraphicFramePr>
          <p:cNvPr id="574" name="Shape 574"/>
          <p:cNvGraphicFramePr/>
          <p:nvPr/>
        </p:nvGraphicFramePr>
        <p:xfrm>
          <a:off x="4423650" y="2292100"/>
          <a:ext cx="267995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X</a:t>
                      </a:r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X</a:t>
                      </a:r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5" name="Shape 575"/>
          <p:cNvSpPr txBox="1"/>
          <p:nvPr/>
        </p:nvSpPr>
        <p:spPr>
          <a:xfrm>
            <a:off x="1853750" y="3647735"/>
            <a:ext cx="2315100" cy="81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/>
              <a:t>Answer: 7 x 7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7554850" y="2852935"/>
            <a:ext cx="2494800" cy="243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Three 3 x 3 conv gives similar</a:t>
            </a:r>
          </a:p>
          <a:p>
            <a:r>
              <a:rPr lang="en" sz="2000"/>
              <a:t>representational</a:t>
            </a:r>
          </a:p>
          <a:p>
            <a:r>
              <a:rPr lang="en" sz="2000"/>
              <a:t>power as a single </a:t>
            </a:r>
            <a:br>
              <a:rPr lang="en" sz="2000"/>
            </a:br>
            <a:r>
              <a:rPr lang="en" sz="2000"/>
              <a:t>7 x 7 convolution</a:t>
            </a:r>
          </a:p>
        </p:txBody>
      </p:sp>
    </p:spTree>
    <p:extLst>
      <p:ext uri="{BB962C8B-B14F-4D97-AF65-F5344CB8AC3E}">
        <p14:creationId xmlns:p14="http://schemas.microsoft.com/office/powerpoint/2010/main" val="242999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</p:spTree>
    <p:extLst>
      <p:ext uri="{BB962C8B-B14F-4D97-AF65-F5344CB8AC3E}">
        <p14:creationId xmlns:p14="http://schemas.microsoft.com/office/powerpoint/2010/main" val="2056068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890700" y="2127068"/>
            <a:ext cx="38754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0000FF"/>
                </a:solidFill>
              </a:rPr>
              <a:t>one CONV with 7 x 7 filters</a:t>
            </a:r>
          </a:p>
          <a:p>
            <a:endParaRPr sz="1000">
              <a:solidFill>
                <a:srgbClr val="0000FF"/>
              </a:solidFill>
            </a:endParaRPr>
          </a:p>
          <a:p>
            <a:r>
              <a:rPr lang="en" sz="2200"/>
              <a:t>Number of weights:</a:t>
            </a:r>
          </a:p>
          <a:p>
            <a:endParaRPr sz="2200"/>
          </a:p>
        </p:txBody>
      </p:sp>
      <p:sp>
        <p:nvSpPr>
          <p:cNvPr id="592" name="Shape 592"/>
          <p:cNvSpPr txBox="1"/>
          <p:nvPr/>
        </p:nvSpPr>
        <p:spPr>
          <a:xfrm>
            <a:off x="6444950" y="2127068"/>
            <a:ext cx="40806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38761D"/>
                </a:solidFill>
              </a:rPr>
              <a:t>three CONV with 3 x 3 filters</a:t>
            </a:r>
          </a:p>
          <a:p>
            <a:endParaRPr sz="1000">
              <a:solidFill>
                <a:srgbClr val="38761D"/>
              </a:solidFill>
            </a:endParaRPr>
          </a:p>
          <a:p>
            <a:pPr>
              <a:buClr>
                <a:schemeClr val="dk1"/>
              </a:buClr>
              <a:buSzPct val="50000"/>
            </a:pPr>
            <a:r>
              <a:rPr lang="en" sz="2200">
                <a:solidFill>
                  <a:schemeClr val="dk1"/>
                </a:solidFill>
              </a:rPr>
              <a:t>Number of weights:</a:t>
            </a:r>
          </a:p>
          <a:p>
            <a:pPr>
              <a:buClr>
                <a:schemeClr val="dk1"/>
              </a:buClr>
            </a:pPr>
            <a:endParaRPr sz="2200" baseline="30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544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890700" y="2127068"/>
            <a:ext cx="38754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0000FF"/>
                </a:solidFill>
              </a:rPr>
              <a:t>one CONV with 7 x 7 filters</a:t>
            </a:r>
          </a:p>
          <a:p>
            <a:endParaRPr sz="1000">
              <a:solidFill>
                <a:srgbClr val="0000FF"/>
              </a:solidFill>
            </a:endParaRPr>
          </a:p>
          <a:p>
            <a:r>
              <a:rPr lang="en" sz="2200"/>
              <a:t>Number of weights:</a:t>
            </a:r>
          </a:p>
          <a:p>
            <a:r>
              <a:rPr lang="en" sz="2200"/>
              <a:t>= C x (7 x 7 x C) = </a:t>
            </a:r>
            <a:r>
              <a:rPr lang="en" sz="2200" b="1"/>
              <a:t>49 C</a:t>
            </a:r>
            <a:r>
              <a:rPr lang="en" sz="2200" b="1" baseline="30000"/>
              <a:t>2</a:t>
            </a:r>
          </a:p>
          <a:p>
            <a:endParaRPr sz="2200" baseline="30000"/>
          </a:p>
          <a:p>
            <a:endParaRPr sz="2200"/>
          </a:p>
        </p:txBody>
      </p:sp>
      <p:sp>
        <p:nvSpPr>
          <p:cNvPr id="601" name="Shape 601"/>
          <p:cNvSpPr txBox="1"/>
          <p:nvPr/>
        </p:nvSpPr>
        <p:spPr>
          <a:xfrm>
            <a:off x="6444950" y="2127068"/>
            <a:ext cx="40806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38761D"/>
                </a:solidFill>
              </a:rPr>
              <a:t>three CONV with 3 x 3 filters</a:t>
            </a:r>
          </a:p>
          <a:p>
            <a:endParaRPr sz="1000">
              <a:solidFill>
                <a:srgbClr val="38761D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weights:</a:t>
            </a:r>
          </a:p>
          <a:p>
            <a:r>
              <a:rPr lang="en" sz="2200">
                <a:solidFill>
                  <a:schemeClr val="dk1"/>
                </a:solidFill>
              </a:rPr>
              <a:t>= 3 x C x (3 x 3 x C) = </a:t>
            </a:r>
            <a:r>
              <a:rPr lang="en" sz="2200" b="1">
                <a:solidFill>
                  <a:schemeClr val="dk1"/>
                </a:solidFill>
              </a:rPr>
              <a:t>27 C</a:t>
            </a:r>
            <a:r>
              <a:rPr lang="en" sz="2200" b="1" baseline="30000">
                <a:solidFill>
                  <a:schemeClr val="dk1"/>
                </a:solidFill>
              </a:rPr>
              <a:t>2</a:t>
            </a:r>
          </a:p>
          <a:p>
            <a:endParaRPr sz="2200" baseline="30000">
              <a:solidFill>
                <a:schemeClr val="dk1"/>
              </a:solidFill>
            </a:endParaRPr>
          </a:p>
          <a:p>
            <a:endParaRPr sz="2200" baseline="30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83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890700" y="2127068"/>
            <a:ext cx="38754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0000FF"/>
                </a:solidFill>
              </a:rPr>
              <a:t>one CONV with 7 x 7 filters</a:t>
            </a:r>
          </a:p>
          <a:p>
            <a:endParaRPr sz="1000">
              <a:solidFill>
                <a:srgbClr val="0000FF"/>
              </a:solidFill>
            </a:endParaRPr>
          </a:p>
          <a:p>
            <a:r>
              <a:rPr lang="en" sz="2200"/>
              <a:t>Number of weights:</a:t>
            </a:r>
          </a:p>
          <a:p>
            <a:r>
              <a:rPr lang="en" sz="2200"/>
              <a:t>= C x (7 x 7 x C) = </a:t>
            </a:r>
            <a:r>
              <a:rPr lang="en" sz="2200" b="1"/>
              <a:t>49 C</a:t>
            </a:r>
            <a:r>
              <a:rPr lang="en" sz="2200" b="1" baseline="30000"/>
              <a:t>2</a:t>
            </a:r>
          </a:p>
          <a:p>
            <a:endParaRPr sz="2200" baseline="30000"/>
          </a:p>
          <a:p>
            <a:endParaRPr sz="2200"/>
          </a:p>
        </p:txBody>
      </p:sp>
      <p:sp>
        <p:nvSpPr>
          <p:cNvPr id="610" name="Shape 610"/>
          <p:cNvSpPr txBox="1"/>
          <p:nvPr/>
        </p:nvSpPr>
        <p:spPr>
          <a:xfrm>
            <a:off x="6444950" y="2127068"/>
            <a:ext cx="40806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38761D"/>
                </a:solidFill>
              </a:rPr>
              <a:t>three CONV with 3 x 3 filters</a:t>
            </a:r>
          </a:p>
          <a:p>
            <a:endParaRPr sz="1000">
              <a:solidFill>
                <a:srgbClr val="38761D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weights:</a:t>
            </a:r>
          </a:p>
          <a:p>
            <a:r>
              <a:rPr lang="en" sz="2200">
                <a:solidFill>
                  <a:schemeClr val="dk1"/>
                </a:solidFill>
              </a:rPr>
              <a:t>= 3 x C x (3 x 3 x C) = </a:t>
            </a:r>
            <a:r>
              <a:rPr lang="en" sz="2200" b="1">
                <a:solidFill>
                  <a:schemeClr val="dk1"/>
                </a:solidFill>
              </a:rPr>
              <a:t>27 C</a:t>
            </a:r>
            <a:r>
              <a:rPr lang="en" sz="2200" b="1" baseline="30000">
                <a:solidFill>
                  <a:schemeClr val="dk1"/>
                </a:solidFill>
              </a:rPr>
              <a:t>2</a:t>
            </a:r>
          </a:p>
          <a:p>
            <a:endParaRPr sz="2200" baseline="30000">
              <a:solidFill>
                <a:schemeClr val="dk1"/>
              </a:solidFill>
            </a:endParaRPr>
          </a:p>
          <a:p>
            <a:endParaRPr sz="2200" baseline="30000">
              <a:solidFill>
                <a:schemeClr val="dk1"/>
              </a:solidFill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3441477" y="5133500"/>
            <a:ext cx="6960599" cy="9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Fewer parameters, more nonlinearity = GOOD</a:t>
            </a:r>
          </a:p>
        </p:txBody>
      </p:sp>
      <p:cxnSp>
        <p:nvCxnSpPr>
          <p:cNvPr id="612" name="Shape 612"/>
          <p:cNvCxnSpPr/>
          <p:nvPr/>
        </p:nvCxnSpPr>
        <p:spPr>
          <a:xfrm rot="10800000">
            <a:off x="4741427" y="3850099"/>
            <a:ext cx="1149599" cy="125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3" name="Shape 613"/>
          <p:cNvCxnSpPr/>
          <p:nvPr/>
        </p:nvCxnSpPr>
        <p:spPr>
          <a:xfrm rot="10800000" flipH="1">
            <a:off x="8458475" y="3826699"/>
            <a:ext cx="980100" cy="13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863494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1890700" y="2127068"/>
            <a:ext cx="38754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0000FF"/>
                </a:solidFill>
              </a:rPr>
              <a:t>one CONV with 7 x 7 filters</a:t>
            </a:r>
          </a:p>
          <a:p>
            <a:endParaRPr sz="1000">
              <a:solidFill>
                <a:srgbClr val="0000FF"/>
              </a:solidFill>
            </a:endParaRPr>
          </a:p>
          <a:p>
            <a:r>
              <a:rPr lang="en" sz="2200"/>
              <a:t>Number of weights:</a:t>
            </a:r>
          </a:p>
          <a:p>
            <a:r>
              <a:rPr lang="en" sz="2200"/>
              <a:t>= C x (7 x 7 x C) = 49 C</a:t>
            </a:r>
            <a:r>
              <a:rPr lang="en" sz="2200" baseline="30000"/>
              <a:t>2</a:t>
            </a:r>
          </a:p>
          <a:p>
            <a:endParaRPr sz="1000" baseline="30000"/>
          </a:p>
          <a:p>
            <a:r>
              <a:rPr lang="en" sz="2200"/>
              <a:t>Number of multiply-adds: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6444950" y="2127068"/>
            <a:ext cx="40806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38761D"/>
                </a:solidFill>
              </a:rPr>
              <a:t>three CONV with 3 x 3 filters</a:t>
            </a:r>
          </a:p>
          <a:p>
            <a:endParaRPr sz="1000">
              <a:solidFill>
                <a:srgbClr val="38761D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weights:</a:t>
            </a:r>
          </a:p>
          <a:p>
            <a:r>
              <a:rPr lang="en" sz="2200">
                <a:solidFill>
                  <a:schemeClr val="dk1"/>
                </a:solidFill>
              </a:rPr>
              <a:t>= 3 x C x (3 x 3 x C) = 27 C</a:t>
            </a:r>
            <a:r>
              <a:rPr lang="en" sz="2200" baseline="30000">
                <a:solidFill>
                  <a:schemeClr val="dk1"/>
                </a:solidFill>
              </a:rPr>
              <a:t>2</a:t>
            </a:r>
          </a:p>
          <a:p>
            <a:endParaRPr sz="1000" baseline="30000">
              <a:solidFill>
                <a:schemeClr val="dk1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multiply-adds:</a:t>
            </a:r>
          </a:p>
        </p:txBody>
      </p:sp>
    </p:spTree>
    <p:extLst>
      <p:ext uri="{BB962C8B-B14F-4D97-AF65-F5344CB8AC3E}">
        <p14:creationId xmlns:p14="http://schemas.microsoft.com/office/powerpoint/2010/main" val="1573635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1890700" y="2127068"/>
            <a:ext cx="38754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0000FF"/>
                </a:solidFill>
              </a:rPr>
              <a:t>one CONV with 7 x 7 filters</a:t>
            </a:r>
          </a:p>
          <a:p>
            <a:endParaRPr sz="1000">
              <a:solidFill>
                <a:srgbClr val="0000FF"/>
              </a:solidFill>
            </a:endParaRPr>
          </a:p>
          <a:p>
            <a:r>
              <a:rPr lang="en" sz="2200"/>
              <a:t>Number of weights:</a:t>
            </a:r>
          </a:p>
          <a:p>
            <a:r>
              <a:rPr lang="en" sz="2200"/>
              <a:t>= C x (7 x 7 x C) = 49 C</a:t>
            </a:r>
            <a:r>
              <a:rPr lang="en" sz="2200" baseline="30000"/>
              <a:t>2</a:t>
            </a:r>
          </a:p>
          <a:p>
            <a:endParaRPr sz="1000" baseline="30000"/>
          </a:p>
          <a:p>
            <a:r>
              <a:rPr lang="en" sz="2200"/>
              <a:t>Number of multiply-adds:</a:t>
            </a:r>
          </a:p>
          <a:p>
            <a:r>
              <a:rPr lang="en" sz="2200"/>
              <a:t>= (H x W x C) x (7 x 7 x C)</a:t>
            </a:r>
          </a:p>
          <a:p>
            <a:r>
              <a:rPr lang="en" sz="2200"/>
              <a:t>= </a:t>
            </a:r>
            <a:r>
              <a:rPr lang="en" sz="2200" b="1"/>
              <a:t>49 HW</a:t>
            </a:r>
            <a:r>
              <a:rPr lang="en" sz="2200" b="1">
                <a:solidFill>
                  <a:schemeClr val="dk1"/>
                </a:solidFill>
              </a:rPr>
              <a:t>C</a:t>
            </a:r>
            <a:r>
              <a:rPr lang="en" sz="2200" b="1" baseline="30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6444950" y="2127068"/>
            <a:ext cx="40806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38761D"/>
                </a:solidFill>
              </a:rPr>
              <a:t>three CONV with 3 x 3 filters</a:t>
            </a:r>
          </a:p>
          <a:p>
            <a:endParaRPr sz="1000">
              <a:solidFill>
                <a:srgbClr val="38761D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weights:</a:t>
            </a:r>
          </a:p>
          <a:p>
            <a:r>
              <a:rPr lang="en" sz="2200">
                <a:solidFill>
                  <a:schemeClr val="dk1"/>
                </a:solidFill>
              </a:rPr>
              <a:t>= 3 x C x (3 x 3 x C) = 27 C</a:t>
            </a:r>
            <a:r>
              <a:rPr lang="en" sz="2200" baseline="30000">
                <a:solidFill>
                  <a:schemeClr val="dk1"/>
                </a:solidFill>
              </a:rPr>
              <a:t>2</a:t>
            </a:r>
          </a:p>
          <a:p>
            <a:endParaRPr sz="1000" baseline="30000">
              <a:solidFill>
                <a:schemeClr val="dk1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multiply-adds:</a:t>
            </a:r>
          </a:p>
          <a:p>
            <a:r>
              <a:rPr lang="en" sz="2200">
                <a:solidFill>
                  <a:schemeClr val="dk1"/>
                </a:solidFill>
              </a:rPr>
              <a:t>= 3 x (H x W x C) x (3 x 3 x C)</a:t>
            </a:r>
          </a:p>
          <a:p>
            <a:r>
              <a:rPr lang="en" sz="2200">
                <a:solidFill>
                  <a:schemeClr val="dk1"/>
                </a:solidFill>
              </a:rPr>
              <a:t>=</a:t>
            </a:r>
            <a:r>
              <a:rPr lang="en" sz="2200" b="1">
                <a:solidFill>
                  <a:schemeClr val="dk1"/>
                </a:solidFill>
              </a:rPr>
              <a:t> 27 HWC</a:t>
            </a:r>
            <a:r>
              <a:rPr lang="en" sz="2200" b="1" baseline="30000">
                <a:solidFill>
                  <a:schemeClr val="dk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275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18D1414-EE2D-4758-A962-A4F73C479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A37D49-A632-4086-A70D-E4EF7F16C296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/>
          </a:p>
        </p:txBody>
      </p:sp>
      <p:pic>
        <p:nvPicPr>
          <p:cNvPr id="20483" name="Picture 3" descr="FIG7-05">
            <a:extLst>
              <a:ext uri="{FF2B5EF4-FFF2-40B4-BE49-F238E27FC236}">
                <a16:creationId xmlns:a16="http://schemas.microsoft.com/office/drawing/2014/main" id="{00A93B16-2478-4386-8E3F-EC6DD5D3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9" t="20000" b="20000"/>
          <a:stretch>
            <a:fillRect/>
          </a:stretch>
        </p:blipFill>
        <p:spPr bwMode="auto">
          <a:xfrm>
            <a:off x="5461000" y="1703389"/>
            <a:ext cx="52070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>
            <a:extLst>
              <a:ext uri="{FF2B5EF4-FFF2-40B4-BE49-F238E27FC236}">
                <a16:creationId xmlns:a16="http://schemas.microsoft.com/office/drawing/2014/main" id="{9D4556A4-767E-41A8-918C-9E2FD6C0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1" y="1819276"/>
            <a:ext cx="1552575" cy="12414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91DFFF99-1C58-4C34-A252-E4627C26176C}"/>
              </a:ext>
            </a:extLst>
          </p:cNvPr>
          <p:cNvSpPr>
            <a:spLocks/>
          </p:cNvSpPr>
          <p:nvPr/>
        </p:nvSpPr>
        <p:spPr bwMode="auto">
          <a:xfrm rot="16200000">
            <a:off x="2376488" y="2147482854"/>
            <a:ext cx="1588" cy="1587"/>
          </a:xfrm>
          <a:prstGeom prst="borderCallout2">
            <a:avLst>
              <a:gd name="adj1" fmla="val -5"/>
              <a:gd name="adj2" fmla="val -7000000"/>
              <a:gd name="adj3" fmla="val -5"/>
              <a:gd name="adj4" fmla="val -7000000"/>
              <a:gd name="adj5" fmla="val -5"/>
              <a:gd name="adj6" fmla="val -7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72C1E21A-222D-40CE-9BBE-3F0499B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9" y="1611313"/>
            <a:ext cx="2852737" cy="3536950"/>
          </a:xfrm>
          <a:prstGeom prst="wedgeRectCallout">
            <a:avLst>
              <a:gd name="adj1" fmla="val 137144"/>
              <a:gd name="adj2" fmla="val -3370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Inference Engine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Seeks information and relationships from the knowledge base and provides answers, predictions, and suggestions the way a human expert would.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Uses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/>
              <a:t>Backward Chaining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/>
              <a:t>Forward Chaining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29FEF3D-91EF-4A3B-9747-D5D6AF936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2160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9" name="Slide Number Placeholder 4">
            <a:extLst>
              <a:ext uri="{FF2B5EF4-FFF2-40B4-BE49-F238E27FC236}">
                <a16:creationId xmlns:a16="http://schemas.microsoft.com/office/drawing/2014/main" id="{D25FCF28-AB31-496D-8772-C4C875FCD7E4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BEE27CB-DE7A-4770-817C-1DCB5C6AF440}" type="slidenum">
              <a:rPr lang="en-US" altLang="en-US" sz="20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0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1853750" y="967868"/>
            <a:ext cx="8466600" cy="12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/>
              <a:t>Suppose input is H x W x C and we use convolutions with C filters to preserve depth (stride 1, padding to preserve H, W) 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1890700" y="2127068"/>
            <a:ext cx="38754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0000FF"/>
                </a:solidFill>
              </a:rPr>
              <a:t>one CONV with 7 x 7 filters</a:t>
            </a:r>
          </a:p>
          <a:p>
            <a:endParaRPr sz="1000">
              <a:solidFill>
                <a:srgbClr val="0000FF"/>
              </a:solidFill>
            </a:endParaRPr>
          </a:p>
          <a:p>
            <a:r>
              <a:rPr lang="en" sz="2200"/>
              <a:t>Number of weights:</a:t>
            </a:r>
          </a:p>
          <a:p>
            <a:r>
              <a:rPr lang="en" sz="2200"/>
              <a:t>= C x (7 x 7 x C) = 49 C</a:t>
            </a:r>
            <a:r>
              <a:rPr lang="en" sz="2200" baseline="30000"/>
              <a:t>2</a:t>
            </a:r>
          </a:p>
          <a:p>
            <a:endParaRPr sz="1000" baseline="30000"/>
          </a:p>
          <a:p>
            <a:r>
              <a:rPr lang="en" sz="2200"/>
              <a:t>Number of multiply-adds:</a:t>
            </a:r>
          </a:p>
          <a:p>
            <a:r>
              <a:rPr lang="en" sz="2200"/>
              <a:t>= </a:t>
            </a:r>
            <a:r>
              <a:rPr lang="en" sz="2200" b="1"/>
              <a:t>49 HW</a:t>
            </a:r>
            <a:r>
              <a:rPr lang="en" sz="2200" b="1">
                <a:solidFill>
                  <a:schemeClr val="dk1"/>
                </a:solidFill>
              </a:rPr>
              <a:t>C</a:t>
            </a:r>
            <a:r>
              <a:rPr lang="en" sz="2200" b="1" baseline="30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6444950" y="2127068"/>
            <a:ext cx="4080600" cy="37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38761D"/>
                </a:solidFill>
              </a:rPr>
              <a:t>three CONV with 3 x 3 filters</a:t>
            </a:r>
          </a:p>
          <a:p>
            <a:endParaRPr sz="1000">
              <a:solidFill>
                <a:srgbClr val="38761D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weights:</a:t>
            </a:r>
          </a:p>
          <a:p>
            <a:r>
              <a:rPr lang="en" sz="2200">
                <a:solidFill>
                  <a:schemeClr val="dk1"/>
                </a:solidFill>
              </a:rPr>
              <a:t>= 3 x C x (3 x 3 x C) = 27 C</a:t>
            </a:r>
            <a:r>
              <a:rPr lang="en" sz="2200" baseline="30000">
                <a:solidFill>
                  <a:schemeClr val="dk1"/>
                </a:solidFill>
              </a:rPr>
              <a:t>2</a:t>
            </a:r>
          </a:p>
          <a:p>
            <a:endParaRPr sz="1000" baseline="30000">
              <a:solidFill>
                <a:schemeClr val="dk1"/>
              </a:solidFill>
            </a:endParaRPr>
          </a:p>
          <a:p>
            <a:r>
              <a:rPr lang="en" sz="2200">
                <a:solidFill>
                  <a:schemeClr val="dk1"/>
                </a:solidFill>
              </a:rPr>
              <a:t>Number of multiply-adds:</a:t>
            </a:r>
          </a:p>
          <a:p>
            <a:r>
              <a:rPr lang="en" sz="2200">
                <a:solidFill>
                  <a:schemeClr val="dk1"/>
                </a:solidFill>
              </a:rPr>
              <a:t>=</a:t>
            </a:r>
            <a:r>
              <a:rPr lang="en" sz="2200" b="1">
                <a:solidFill>
                  <a:schemeClr val="dk1"/>
                </a:solidFill>
              </a:rPr>
              <a:t> 27 HWC</a:t>
            </a:r>
            <a:r>
              <a:rPr lang="en" sz="2200" b="1" baseline="30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441477" y="5133500"/>
            <a:ext cx="6960599" cy="9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Less compute, more nonlinearity = GOOD</a:t>
            </a:r>
          </a:p>
        </p:txBody>
      </p:sp>
      <p:cxnSp>
        <p:nvCxnSpPr>
          <p:cNvPr id="642" name="Shape 642"/>
          <p:cNvCxnSpPr>
            <a:stCxn id="641" idx="1"/>
          </p:cNvCxnSpPr>
          <p:nvPr/>
        </p:nvCxnSpPr>
        <p:spPr>
          <a:xfrm rot="10800000">
            <a:off x="2905375" y="5002900"/>
            <a:ext cx="536100" cy="61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3" name="Shape 643"/>
          <p:cNvCxnSpPr/>
          <p:nvPr/>
        </p:nvCxnSpPr>
        <p:spPr>
          <a:xfrm rot="10800000">
            <a:off x="8084299" y="4600068"/>
            <a:ext cx="536100" cy="6155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620739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1779100" y="1084200"/>
            <a:ext cx="8761500" cy="7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Why stop at 3 x 3 filters? Why not try 1 x 1?</a:t>
            </a:r>
          </a:p>
        </p:txBody>
      </p:sp>
    </p:spTree>
    <p:extLst>
      <p:ext uri="{BB962C8B-B14F-4D97-AF65-F5344CB8AC3E}">
        <p14:creationId xmlns:p14="http://schemas.microsoft.com/office/powerpoint/2010/main" val="17297978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1779100" y="1084200"/>
            <a:ext cx="8761500" cy="7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Why stop at 3 x 3 filters? Why not try 1 x 1?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164750" y="2162068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659" name="Shape 659"/>
          <p:cNvCxnSpPr>
            <a:stCxn id="658" idx="2"/>
            <a:endCxn id="660" idx="0"/>
          </p:cNvCxnSpPr>
          <p:nvPr/>
        </p:nvCxnSpPr>
        <p:spPr>
          <a:xfrm flipH="1">
            <a:off x="3926450" y="2689665"/>
            <a:ext cx="300" cy="68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1" name="Shape 661"/>
          <p:cNvSpPr txBox="1"/>
          <p:nvPr/>
        </p:nvSpPr>
        <p:spPr>
          <a:xfrm>
            <a:off x="1586377" y="27228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C/2 filters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915452" y="3378768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185127" y="1924400"/>
            <a:ext cx="3939299" cy="4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SzPct val="100000"/>
              <a:buAutoNum type="arabicPeriod"/>
            </a:pPr>
            <a:r>
              <a:rPr lang="en" sz="2000"/>
              <a:t>“bottleneck” 1 x 1 conv</a:t>
            </a:r>
            <a:br>
              <a:rPr lang="en" sz="2000"/>
            </a:br>
            <a:r>
              <a:rPr lang="en" sz="2000"/>
              <a:t>to reduce dimension</a:t>
            </a:r>
            <a:br>
              <a:rPr lang="en" sz="2000"/>
            </a:br>
            <a:endParaRPr lang="en" sz="2000"/>
          </a:p>
        </p:txBody>
      </p:sp>
    </p:spTree>
    <p:extLst>
      <p:ext uri="{BB962C8B-B14F-4D97-AF65-F5344CB8AC3E}">
        <p14:creationId xmlns:p14="http://schemas.microsoft.com/office/powerpoint/2010/main" val="701246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779100" y="1084200"/>
            <a:ext cx="8761500" cy="7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Why stop at 3 x 3 filters? Why not try 1 x 1?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164750" y="2162068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671" name="Shape 671"/>
          <p:cNvCxnSpPr>
            <a:stCxn id="670" idx="2"/>
            <a:endCxn id="672" idx="0"/>
          </p:cNvCxnSpPr>
          <p:nvPr/>
        </p:nvCxnSpPr>
        <p:spPr>
          <a:xfrm flipH="1">
            <a:off x="3926450" y="2689665"/>
            <a:ext cx="300" cy="68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3" name="Shape 673"/>
          <p:cNvSpPr txBox="1"/>
          <p:nvPr/>
        </p:nvSpPr>
        <p:spPr>
          <a:xfrm>
            <a:off x="1586377" y="27228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C/2 filters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2915452" y="3378768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cxnSp>
        <p:nvCxnSpPr>
          <p:cNvPr id="674" name="Shape 674"/>
          <p:cNvCxnSpPr>
            <a:stCxn id="672" idx="2"/>
            <a:endCxn id="675" idx="0"/>
          </p:cNvCxnSpPr>
          <p:nvPr/>
        </p:nvCxnSpPr>
        <p:spPr>
          <a:xfrm>
            <a:off x="3926599" y="3906367"/>
            <a:ext cx="300" cy="6039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2915602" y="4510402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586377" y="39020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3x3, C/2 filters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6185127" y="1924400"/>
            <a:ext cx="3939299" cy="4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SzPct val="100000"/>
              <a:buAutoNum type="arabicPeriod"/>
            </a:pPr>
            <a:r>
              <a:rPr lang="en" sz="2000"/>
              <a:t>“bottleneck” 1 x 1 conv</a:t>
            </a:r>
            <a:br>
              <a:rPr lang="en" sz="2000"/>
            </a:br>
            <a:r>
              <a:rPr lang="en" sz="2000"/>
              <a:t>to reduce dimension</a:t>
            </a:r>
            <a:br>
              <a:rPr lang="en" sz="2000"/>
            </a:br>
            <a:endParaRPr lang="en" sz="2000"/>
          </a:p>
          <a:p>
            <a:pPr marL="457200" indent="-355600">
              <a:buSzPct val="100000"/>
              <a:buAutoNum type="arabicPeriod"/>
            </a:pPr>
            <a:r>
              <a:rPr lang="en" sz="2000"/>
              <a:t>3 x 3 conv at reduced dimension</a:t>
            </a:r>
            <a:br>
              <a:rPr lang="en" sz="2000"/>
            </a:br>
            <a:endParaRPr lang="en" sz="2000"/>
          </a:p>
        </p:txBody>
      </p:sp>
    </p:spTree>
    <p:extLst>
      <p:ext uri="{BB962C8B-B14F-4D97-AF65-F5344CB8AC3E}">
        <p14:creationId xmlns:p14="http://schemas.microsoft.com/office/powerpoint/2010/main" val="3673349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1779100" y="1084200"/>
            <a:ext cx="8761500" cy="7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Why stop at 3 x 3 filters? Why not try 1 x 1?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164750" y="2162068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686" name="Shape 686"/>
          <p:cNvCxnSpPr>
            <a:stCxn id="685" idx="2"/>
            <a:endCxn id="687" idx="0"/>
          </p:cNvCxnSpPr>
          <p:nvPr/>
        </p:nvCxnSpPr>
        <p:spPr>
          <a:xfrm flipH="1">
            <a:off x="3926450" y="2689665"/>
            <a:ext cx="300" cy="68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8" name="Shape 688"/>
          <p:cNvSpPr txBox="1"/>
          <p:nvPr/>
        </p:nvSpPr>
        <p:spPr>
          <a:xfrm>
            <a:off x="1586377" y="27228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C/2 filters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2915452" y="3378768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cxnSp>
        <p:nvCxnSpPr>
          <p:cNvPr id="689" name="Shape 689"/>
          <p:cNvCxnSpPr>
            <a:stCxn id="687" idx="2"/>
            <a:endCxn id="690" idx="0"/>
          </p:cNvCxnSpPr>
          <p:nvPr/>
        </p:nvCxnSpPr>
        <p:spPr>
          <a:xfrm>
            <a:off x="3926599" y="3906367"/>
            <a:ext cx="300" cy="6039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0" name="Shape 690"/>
          <p:cNvSpPr txBox="1"/>
          <p:nvPr/>
        </p:nvSpPr>
        <p:spPr>
          <a:xfrm>
            <a:off x="2915602" y="4510402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3164750" y="5642035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692" name="Shape 692"/>
          <p:cNvCxnSpPr>
            <a:stCxn id="690" idx="2"/>
            <a:endCxn id="691" idx="0"/>
          </p:cNvCxnSpPr>
          <p:nvPr/>
        </p:nvCxnSpPr>
        <p:spPr>
          <a:xfrm>
            <a:off x="3926749" y="5037999"/>
            <a:ext cx="0" cy="60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3" name="Shape 693"/>
          <p:cNvSpPr txBox="1"/>
          <p:nvPr/>
        </p:nvSpPr>
        <p:spPr>
          <a:xfrm>
            <a:off x="1586377" y="39020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3x3, C/2 filters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631975" y="5070151"/>
            <a:ext cx="22182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 filters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6185127" y="1924400"/>
            <a:ext cx="3939299" cy="4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SzPct val="100000"/>
              <a:buAutoNum type="arabicPeriod"/>
            </a:pPr>
            <a:r>
              <a:rPr lang="en" sz="2000"/>
              <a:t>“bottleneck” 1 x 1 conv</a:t>
            </a:r>
            <a:br>
              <a:rPr lang="en" sz="2000"/>
            </a:br>
            <a:r>
              <a:rPr lang="en" sz="2000"/>
              <a:t>to reduce dimension</a:t>
            </a:r>
            <a:br>
              <a:rPr lang="en" sz="2000"/>
            </a:br>
            <a:endParaRPr lang="en" sz="2000"/>
          </a:p>
          <a:p>
            <a:pPr marL="457200" indent="-355600">
              <a:buSzPct val="100000"/>
              <a:buAutoNum type="arabicPeriod"/>
            </a:pPr>
            <a:r>
              <a:rPr lang="en" sz="2000"/>
              <a:t>3 x 3 conv at reduced dimension</a:t>
            </a:r>
            <a:br>
              <a:rPr lang="en" sz="2000"/>
            </a:br>
            <a:endParaRPr lang="en" sz="2000"/>
          </a:p>
          <a:p>
            <a:pPr marL="457200" indent="-355600">
              <a:buSzPct val="100000"/>
              <a:buAutoNum type="arabicPeriod"/>
            </a:pPr>
            <a:r>
              <a:rPr lang="en" sz="2000"/>
              <a:t>Restore dimension </a:t>
            </a:r>
            <a:br>
              <a:rPr lang="en" sz="2000"/>
            </a:br>
            <a:r>
              <a:rPr lang="en" sz="2000"/>
              <a:t>with another 1 x 1 conv</a:t>
            </a:r>
            <a:br>
              <a:rPr lang="en"/>
            </a:br>
            <a:endParaRPr lang="en"/>
          </a:p>
          <a:p>
            <a:r>
              <a:rPr lang="en"/>
              <a:t>[Seen in Lin et al, “Network in Network”, GoogLeNet, ResNet]</a:t>
            </a:r>
          </a:p>
        </p:txBody>
      </p:sp>
    </p:spTree>
    <p:extLst>
      <p:ext uri="{BB962C8B-B14F-4D97-AF65-F5344CB8AC3E}">
        <p14:creationId xmlns:p14="http://schemas.microsoft.com/office/powerpoint/2010/main" val="21452149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1779100" y="1084200"/>
            <a:ext cx="8761500" cy="7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Why stop at 3 x 3 filters? Why not try 1 x 1?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3164750" y="2162068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704" name="Shape 704"/>
          <p:cNvCxnSpPr>
            <a:stCxn id="703" idx="2"/>
            <a:endCxn id="705" idx="0"/>
          </p:cNvCxnSpPr>
          <p:nvPr/>
        </p:nvCxnSpPr>
        <p:spPr>
          <a:xfrm flipH="1">
            <a:off x="3926450" y="2689665"/>
            <a:ext cx="300" cy="68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6" name="Shape 706"/>
          <p:cNvSpPr txBox="1"/>
          <p:nvPr/>
        </p:nvSpPr>
        <p:spPr>
          <a:xfrm>
            <a:off x="1586377" y="27228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C/2 filters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2915452" y="3378768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cxnSp>
        <p:nvCxnSpPr>
          <p:cNvPr id="707" name="Shape 707"/>
          <p:cNvCxnSpPr>
            <a:stCxn id="705" idx="2"/>
            <a:endCxn id="708" idx="0"/>
          </p:cNvCxnSpPr>
          <p:nvPr/>
        </p:nvCxnSpPr>
        <p:spPr>
          <a:xfrm>
            <a:off x="3926599" y="3906367"/>
            <a:ext cx="300" cy="6039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8" name="Shape 708"/>
          <p:cNvSpPr txBox="1"/>
          <p:nvPr/>
        </p:nvSpPr>
        <p:spPr>
          <a:xfrm>
            <a:off x="2915602" y="4510402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164750" y="5642035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710" name="Shape 710"/>
          <p:cNvCxnSpPr>
            <a:stCxn id="708" idx="2"/>
            <a:endCxn id="709" idx="0"/>
          </p:cNvCxnSpPr>
          <p:nvPr/>
        </p:nvCxnSpPr>
        <p:spPr>
          <a:xfrm>
            <a:off x="3926749" y="5037999"/>
            <a:ext cx="0" cy="60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1586377" y="39020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3x3, C/2 filters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631975" y="5070151"/>
            <a:ext cx="22182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 filters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7423237" y="2970851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8052251" y="3836468"/>
            <a:ext cx="24948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3x3, C filters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7173939" y="4797151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716" name="Shape 716"/>
          <p:cNvCxnSpPr>
            <a:stCxn id="713" idx="2"/>
            <a:endCxn id="715" idx="0"/>
          </p:cNvCxnSpPr>
          <p:nvPr/>
        </p:nvCxnSpPr>
        <p:spPr>
          <a:xfrm flipH="1">
            <a:off x="8184937" y="3498451"/>
            <a:ext cx="300" cy="12987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7" name="Shape 717"/>
          <p:cNvSpPr/>
          <p:nvPr/>
        </p:nvSpPr>
        <p:spPr>
          <a:xfrm rot="10800000">
            <a:off x="6898977" y="2812268"/>
            <a:ext cx="641099" cy="2858799"/>
          </a:xfrm>
          <a:prstGeom prst="rightBrace">
            <a:avLst>
              <a:gd name="adj1" fmla="val 34756"/>
              <a:gd name="adj2" fmla="val 27118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0000FF"/>
              </a:solidFill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5397850" y="4408800"/>
            <a:ext cx="1524000" cy="8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00FF"/>
                </a:solidFill>
              </a:rPr>
              <a:t>Single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3 x 3 conv</a:t>
            </a:r>
          </a:p>
        </p:txBody>
      </p:sp>
      <p:sp>
        <p:nvSpPr>
          <p:cNvPr id="719" name="Shape 719"/>
          <p:cNvSpPr/>
          <p:nvPr/>
        </p:nvSpPr>
        <p:spPr>
          <a:xfrm>
            <a:off x="5008702" y="2115167"/>
            <a:ext cx="641099" cy="3874000"/>
          </a:xfrm>
          <a:prstGeom prst="rightBrace">
            <a:avLst>
              <a:gd name="adj1" fmla="val 34756"/>
              <a:gd name="adj2" fmla="val 2331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720" name="Shape 720"/>
          <p:cNvSpPr txBox="1"/>
          <p:nvPr/>
        </p:nvSpPr>
        <p:spPr>
          <a:xfrm>
            <a:off x="5573600" y="2590867"/>
            <a:ext cx="1524000" cy="8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FF0000"/>
                </a:solidFill>
              </a:rPr>
              <a:t>Bottleneck</a:t>
            </a:r>
            <a:br>
              <a:rPr lang="en" b="1">
                <a:solidFill>
                  <a:srgbClr val="FF0000"/>
                </a:solidFill>
              </a:rPr>
            </a:br>
            <a:r>
              <a:rPr lang="en" b="1">
                <a:solidFill>
                  <a:srgbClr val="FF0000"/>
                </a:solidFill>
              </a:rPr>
              <a:t>sandwich</a:t>
            </a:r>
          </a:p>
        </p:txBody>
      </p:sp>
    </p:spTree>
    <p:extLst>
      <p:ext uri="{BB962C8B-B14F-4D97-AF65-F5344CB8AC3E}">
        <p14:creationId xmlns:p14="http://schemas.microsoft.com/office/powerpoint/2010/main" val="29241146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/>
        </p:nvSpPr>
        <p:spPr>
          <a:xfrm>
            <a:off x="1702577" y="1"/>
            <a:ext cx="8136599" cy="97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</a:rPr>
              <a:t>The power of small filters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1779100" y="1084200"/>
            <a:ext cx="8761500" cy="7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Why stop at 3 x 3 filters? Why not try 1 x 1?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3164750" y="2162068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729" name="Shape 729"/>
          <p:cNvCxnSpPr>
            <a:stCxn id="728" idx="2"/>
            <a:endCxn id="730" idx="0"/>
          </p:cNvCxnSpPr>
          <p:nvPr/>
        </p:nvCxnSpPr>
        <p:spPr>
          <a:xfrm flipH="1">
            <a:off x="3926450" y="2689665"/>
            <a:ext cx="300" cy="68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1" name="Shape 731"/>
          <p:cNvSpPr txBox="1"/>
          <p:nvPr/>
        </p:nvSpPr>
        <p:spPr>
          <a:xfrm>
            <a:off x="1586377" y="27228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C/2 filters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2915452" y="3378768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cxnSp>
        <p:nvCxnSpPr>
          <p:cNvPr id="732" name="Shape 732"/>
          <p:cNvCxnSpPr>
            <a:stCxn id="730" idx="2"/>
            <a:endCxn id="733" idx="0"/>
          </p:cNvCxnSpPr>
          <p:nvPr/>
        </p:nvCxnSpPr>
        <p:spPr>
          <a:xfrm>
            <a:off x="3926599" y="3906367"/>
            <a:ext cx="300" cy="6039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3" name="Shape 733"/>
          <p:cNvSpPr txBox="1"/>
          <p:nvPr/>
        </p:nvSpPr>
        <p:spPr>
          <a:xfrm>
            <a:off x="2915602" y="4510402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(C / 2)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3164750" y="5642035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735" name="Shape 735"/>
          <p:cNvCxnSpPr>
            <a:stCxn id="733" idx="2"/>
            <a:endCxn id="734" idx="0"/>
          </p:cNvCxnSpPr>
          <p:nvPr/>
        </p:nvCxnSpPr>
        <p:spPr>
          <a:xfrm>
            <a:off x="3926749" y="5037999"/>
            <a:ext cx="0" cy="60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6" name="Shape 736"/>
          <p:cNvSpPr txBox="1"/>
          <p:nvPr/>
        </p:nvSpPr>
        <p:spPr>
          <a:xfrm>
            <a:off x="1586377" y="3902068"/>
            <a:ext cx="22637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3x3, C/2 filters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631975" y="5070151"/>
            <a:ext cx="22182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1x1, C filters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7423237" y="2970851"/>
            <a:ext cx="15240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8052251" y="3836468"/>
            <a:ext cx="2494800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/>
              <a:t>Conv 3x3, C filters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7173939" y="4797151"/>
            <a:ext cx="2022299" cy="5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200"/>
              <a:t>H x W x C</a:t>
            </a:r>
          </a:p>
        </p:txBody>
      </p:sp>
      <p:cxnSp>
        <p:nvCxnSpPr>
          <p:cNvPr id="741" name="Shape 741"/>
          <p:cNvCxnSpPr>
            <a:stCxn id="738" idx="2"/>
            <a:endCxn id="740" idx="0"/>
          </p:cNvCxnSpPr>
          <p:nvPr/>
        </p:nvCxnSpPr>
        <p:spPr>
          <a:xfrm flipH="1">
            <a:off x="8184937" y="3498451"/>
            <a:ext cx="300" cy="12987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2" name="Shape 742"/>
          <p:cNvSpPr txBox="1"/>
          <p:nvPr/>
        </p:nvSpPr>
        <p:spPr>
          <a:xfrm>
            <a:off x="5497400" y="2590867"/>
            <a:ext cx="1524000" cy="8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FF0000"/>
                </a:solidFill>
              </a:rPr>
              <a:t>3.25 C</a:t>
            </a:r>
            <a:r>
              <a:rPr lang="en" b="1" baseline="30000">
                <a:solidFill>
                  <a:srgbClr val="FF0000"/>
                </a:solidFill>
              </a:rPr>
              <a:t>2</a:t>
            </a:r>
            <a:br>
              <a:rPr lang="en" b="1">
                <a:solidFill>
                  <a:srgbClr val="FF0000"/>
                </a:solidFill>
              </a:rPr>
            </a:br>
            <a:r>
              <a:rPr lang="en" b="1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5397850" y="4408800"/>
            <a:ext cx="1524000" cy="8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00FF"/>
                </a:solidFill>
              </a:rPr>
              <a:t>9 C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parameters</a:t>
            </a:r>
          </a:p>
        </p:txBody>
      </p:sp>
      <p:sp>
        <p:nvSpPr>
          <p:cNvPr id="744" name="Shape 744"/>
          <p:cNvSpPr/>
          <p:nvPr/>
        </p:nvSpPr>
        <p:spPr>
          <a:xfrm>
            <a:off x="5008702" y="2115167"/>
            <a:ext cx="641099" cy="3874000"/>
          </a:xfrm>
          <a:prstGeom prst="rightBrace">
            <a:avLst>
              <a:gd name="adj1" fmla="val 34756"/>
              <a:gd name="adj2" fmla="val 2331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745" name="Shape 745"/>
          <p:cNvSpPr/>
          <p:nvPr/>
        </p:nvSpPr>
        <p:spPr>
          <a:xfrm rot="10800000">
            <a:off x="6898977" y="2812268"/>
            <a:ext cx="641099" cy="2858799"/>
          </a:xfrm>
          <a:prstGeom prst="rightBrace">
            <a:avLst>
              <a:gd name="adj1" fmla="val 34756"/>
              <a:gd name="adj2" fmla="val 27118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0000FF"/>
              </a:solidFill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8284525" y="1204001"/>
            <a:ext cx="2218200" cy="12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0000"/>
                </a:solidFill>
              </a:rPr>
              <a:t>More nonlinearity,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fewer params,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less compute!</a:t>
            </a:r>
          </a:p>
        </p:txBody>
      </p:sp>
    </p:spTree>
    <p:extLst>
      <p:ext uri="{BB962C8B-B14F-4D97-AF65-F5344CB8AC3E}">
        <p14:creationId xmlns:p14="http://schemas.microsoft.com/office/powerpoint/2010/main" val="3525033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CPU </a:t>
            </a:r>
            <a:r>
              <a:rPr lang="en-US" sz="3600" dirty="0" err="1">
                <a:solidFill>
                  <a:schemeClr val="bg1"/>
                </a:solidFill>
              </a:rPr>
              <a:t>vs</a:t>
            </a:r>
            <a:r>
              <a:rPr lang="en-US" sz="3600" dirty="0">
                <a:solidFill>
                  <a:schemeClr val="bg1"/>
                </a:solidFill>
              </a:rPr>
              <a:t> GPU Memory Hierarchy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914400"/>
            <a:ext cx="3931920" cy="639762"/>
          </a:xfrm>
        </p:spPr>
        <p:txBody>
          <a:bodyPr>
            <a:norm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4572000"/>
            <a:ext cx="3352800" cy="6858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 MB L3 Cache</a:t>
            </a:r>
          </a:p>
        </p:txBody>
      </p:sp>
      <p:sp>
        <p:nvSpPr>
          <p:cNvPr id="1183" name="Rectangle 1182"/>
          <p:cNvSpPr/>
          <p:nvPr/>
        </p:nvSpPr>
        <p:spPr>
          <a:xfrm>
            <a:off x="7391400" y="4572000"/>
            <a:ext cx="1905000" cy="6096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MB L2 Cache</a:t>
            </a:r>
          </a:p>
        </p:txBody>
      </p:sp>
      <p:sp>
        <p:nvSpPr>
          <p:cNvPr id="1184" name="Rectangle 1183"/>
          <p:cNvSpPr/>
          <p:nvPr/>
        </p:nvSpPr>
        <p:spPr>
          <a:xfrm>
            <a:off x="6248400" y="1676400"/>
            <a:ext cx="4267200" cy="381000"/>
          </a:xfrm>
          <a:prstGeom prst="rect">
            <a:avLst/>
          </a:prstGeom>
          <a:solidFill>
            <a:srgbClr val="06EE1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 MB register file (!)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054" y="1721421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5kB registers:</a:t>
            </a:r>
          </a:p>
        </p:txBody>
      </p:sp>
      <p:sp>
        <p:nvSpPr>
          <p:cNvPr id="1185" name="Rectangle 1184"/>
          <p:cNvSpPr/>
          <p:nvPr/>
        </p:nvSpPr>
        <p:spPr>
          <a:xfrm>
            <a:off x="3805109" y="1731557"/>
            <a:ext cx="45719" cy="370864"/>
          </a:xfrm>
          <a:prstGeom prst="rect">
            <a:avLst/>
          </a:prstGeom>
          <a:solidFill>
            <a:srgbClr val="06EE1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6" name="Rectangle 1185"/>
          <p:cNvSpPr/>
          <p:nvPr/>
        </p:nvSpPr>
        <p:spPr>
          <a:xfrm>
            <a:off x="7315200" y="3124200"/>
            <a:ext cx="2057400" cy="304800"/>
          </a:xfrm>
          <a:prstGeom prst="rect">
            <a:avLst/>
          </a:prstGeom>
          <a:solidFill>
            <a:srgbClr val="F6C67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1.5 MB Shared Mem</a:t>
            </a:r>
          </a:p>
        </p:txBody>
      </p:sp>
      <p:sp>
        <p:nvSpPr>
          <p:cNvPr id="1187" name="Rectangle 1186"/>
          <p:cNvSpPr/>
          <p:nvPr/>
        </p:nvSpPr>
        <p:spPr>
          <a:xfrm>
            <a:off x="2667000" y="3810000"/>
            <a:ext cx="2514600" cy="3810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 MB L2 Cache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2971800" y="3124200"/>
            <a:ext cx="1828800" cy="3048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MB L1 Cache</a:t>
            </a:r>
          </a:p>
        </p:txBody>
      </p:sp>
      <p:sp>
        <p:nvSpPr>
          <p:cNvPr id="1189" name="Rectangle 1188"/>
          <p:cNvSpPr/>
          <p:nvPr/>
        </p:nvSpPr>
        <p:spPr>
          <a:xfrm>
            <a:off x="7139493" y="2438400"/>
            <a:ext cx="2374164" cy="304800"/>
          </a:xfrm>
          <a:prstGeom prst="rect">
            <a:avLst/>
          </a:prstGeom>
          <a:solidFill>
            <a:srgbClr val="F6A88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1.5 MB Constant Mem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0" y="3124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TB/s</a:t>
            </a:r>
          </a:p>
        </p:txBody>
      </p:sp>
      <p:sp>
        <p:nvSpPr>
          <p:cNvPr id="1190" name="TextBox 1189"/>
          <p:cNvSpPr txBox="1"/>
          <p:nvPr/>
        </p:nvSpPr>
        <p:spPr>
          <a:xfrm>
            <a:off x="5029201" y="3124200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TB/s</a:t>
            </a:r>
          </a:p>
        </p:txBody>
      </p:sp>
      <p:sp>
        <p:nvSpPr>
          <p:cNvPr id="1191" name="TextBox 1190"/>
          <p:cNvSpPr txBox="1"/>
          <p:nvPr/>
        </p:nvSpPr>
        <p:spPr>
          <a:xfrm>
            <a:off x="9525000" y="16764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TB/s</a:t>
            </a:r>
          </a:p>
        </p:txBody>
      </p:sp>
      <p:sp>
        <p:nvSpPr>
          <p:cNvPr id="1192" name="TextBox 1191"/>
          <p:cNvSpPr txBox="1"/>
          <p:nvPr/>
        </p:nvSpPr>
        <p:spPr>
          <a:xfrm>
            <a:off x="9525000" y="24384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TB/s</a:t>
            </a:r>
          </a:p>
        </p:txBody>
      </p:sp>
      <p:sp>
        <p:nvSpPr>
          <p:cNvPr id="1193" name="TextBox 1192"/>
          <p:cNvSpPr txBox="1"/>
          <p:nvPr/>
        </p:nvSpPr>
        <p:spPr>
          <a:xfrm>
            <a:off x="3998054" y="1721421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TB/s</a:t>
            </a:r>
          </a:p>
        </p:txBody>
      </p:sp>
      <p:sp>
        <p:nvSpPr>
          <p:cNvPr id="1194" name="Rectangle 1193"/>
          <p:cNvSpPr/>
          <p:nvPr/>
        </p:nvSpPr>
        <p:spPr>
          <a:xfrm>
            <a:off x="1524000" y="5562600"/>
            <a:ext cx="4495800" cy="1327108"/>
          </a:xfrm>
          <a:prstGeom prst="rect">
            <a:avLst/>
          </a:prstGeom>
          <a:solidFill>
            <a:srgbClr val="86E87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10s GB Main Memory</a:t>
            </a:r>
          </a:p>
        </p:txBody>
      </p:sp>
      <p:sp>
        <p:nvSpPr>
          <p:cNvPr id="1195" name="Rectangle 1194"/>
          <p:cNvSpPr/>
          <p:nvPr/>
        </p:nvSpPr>
        <p:spPr>
          <a:xfrm>
            <a:off x="6172200" y="5562600"/>
            <a:ext cx="4495800" cy="1295400"/>
          </a:xfrm>
          <a:prstGeom prst="rect">
            <a:avLst/>
          </a:prstGeom>
          <a:solidFill>
            <a:srgbClr val="86E87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 GB Main Memory</a:t>
            </a:r>
          </a:p>
        </p:txBody>
      </p:sp>
      <p:sp>
        <p:nvSpPr>
          <p:cNvPr id="1196" name="TextBox 1195"/>
          <p:cNvSpPr txBox="1"/>
          <p:nvPr/>
        </p:nvSpPr>
        <p:spPr>
          <a:xfrm>
            <a:off x="5029200" y="5715000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GB/s</a:t>
            </a:r>
          </a:p>
        </p:txBody>
      </p:sp>
      <p:sp>
        <p:nvSpPr>
          <p:cNvPr id="1198" name="TextBox 1197"/>
          <p:cNvSpPr txBox="1"/>
          <p:nvPr/>
        </p:nvSpPr>
        <p:spPr>
          <a:xfrm>
            <a:off x="9521006" y="4876800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GB/s</a:t>
            </a:r>
          </a:p>
        </p:txBody>
      </p:sp>
      <p:sp>
        <p:nvSpPr>
          <p:cNvPr id="1199" name="TextBox 1198"/>
          <p:cNvSpPr txBox="1"/>
          <p:nvPr/>
        </p:nvSpPr>
        <p:spPr>
          <a:xfrm>
            <a:off x="5562600" y="4724400"/>
            <a:ext cx="108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 GB/s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6400" y="5715000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 GB/s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884867" y="945932"/>
            <a:ext cx="3931920" cy="730469"/>
          </a:xfrm>
        </p:spPr>
        <p:txBody>
          <a:bodyPr>
            <a:normAutofit/>
          </a:bodyPr>
          <a:lstStyle/>
          <a:p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0349607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CPU </a:t>
            </a:r>
            <a:r>
              <a:rPr lang="en-US" sz="3600" dirty="0" err="1">
                <a:solidFill>
                  <a:schemeClr val="bg1"/>
                </a:solidFill>
              </a:rPr>
              <a:t>vs</a:t>
            </a:r>
            <a:r>
              <a:rPr lang="en-US" sz="3600" dirty="0">
                <a:solidFill>
                  <a:schemeClr val="bg1"/>
                </a:solidFill>
              </a:rPr>
              <a:t> GPU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914400"/>
            <a:ext cx="3931920" cy="639762"/>
          </a:xfrm>
        </p:spPr>
        <p:txBody>
          <a:bodyPr>
            <a:norm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914400"/>
            <a:ext cx="3931920" cy="639762"/>
          </a:xfrm>
        </p:spPr>
        <p:txBody>
          <a:bodyPr>
            <a:norm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4572000"/>
            <a:ext cx="3352800" cy="6858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 MB L3 Cache</a:t>
            </a:r>
          </a:p>
        </p:txBody>
      </p:sp>
      <p:sp>
        <p:nvSpPr>
          <p:cNvPr id="1183" name="Rectangle 1182"/>
          <p:cNvSpPr/>
          <p:nvPr/>
        </p:nvSpPr>
        <p:spPr>
          <a:xfrm>
            <a:off x="7391400" y="4572000"/>
            <a:ext cx="1905000" cy="6096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MB L2 Cache</a:t>
            </a:r>
          </a:p>
        </p:txBody>
      </p:sp>
      <p:sp>
        <p:nvSpPr>
          <p:cNvPr id="1184" name="Rectangle 1183"/>
          <p:cNvSpPr/>
          <p:nvPr/>
        </p:nvSpPr>
        <p:spPr>
          <a:xfrm>
            <a:off x="6248400" y="1676400"/>
            <a:ext cx="4267200" cy="381000"/>
          </a:xfrm>
          <a:prstGeom prst="rect">
            <a:avLst/>
          </a:prstGeom>
          <a:solidFill>
            <a:srgbClr val="06EE1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 MB register file (!)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054" y="1721421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5kB registers:</a:t>
            </a:r>
          </a:p>
        </p:txBody>
      </p:sp>
      <p:sp>
        <p:nvSpPr>
          <p:cNvPr id="1185" name="Rectangle 1184"/>
          <p:cNvSpPr/>
          <p:nvPr/>
        </p:nvSpPr>
        <p:spPr>
          <a:xfrm>
            <a:off x="3805109" y="1731557"/>
            <a:ext cx="45719" cy="370864"/>
          </a:xfrm>
          <a:prstGeom prst="rect">
            <a:avLst/>
          </a:prstGeom>
          <a:solidFill>
            <a:srgbClr val="06EE1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6" name="Rectangle 1185"/>
          <p:cNvSpPr/>
          <p:nvPr/>
        </p:nvSpPr>
        <p:spPr>
          <a:xfrm>
            <a:off x="7315200" y="3124200"/>
            <a:ext cx="2057400" cy="304800"/>
          </a:xfrm>
          <a:prstGeom prst="rect">
            <a:avLst/>
          </a:prstGeom>
          <a:solidFill>
            <a:srgbClr val="F6C67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1.5 MB Shared Mem</a:t>
            </a:r>
          </a:p>
        </p:txBody>
      </p:sp>
      <p:sp>
        <p:nvSpPr>
          <p:cNvPr id="1187" name="Rectangle 1186"/>
          <p:cNvSpPr/>
          <p:nvPr/>
        </p:nvSpPr>
        <p:spPr>
          <a:xfrm>
            <a:off x="2667000" y="3810000"/>
            <a:ext cx="2514600" cy="3810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 MB L2 Cache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2971800" y="3124200"/>
            <a:ext cx="1828800" cy="304800"/>
          </a:xfrm>
          <a:prstGeom prst="rect">
            <a:avLst/>
          </a:prstGeom>
          <a:solidFill>
            <a:srgbClr val="0CD3E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MB L1 Cache</a:t>
            </a:r>
          </a:p>
        </p:txBody>
      </p:sp>
      <p:sp>
        <p:nvSpPr>
          <p:cNvPr id="1189" name="Rectangle 1188"/>
          <p:cNvSpPr/>
          <p:nvPr/>
        </p:nvSpPr>
        <p:spPr>
          <a:xfrm>
            <a:off x="7139493" y="2438400"/>
            <a:ext cx="2374164" cy="304800"/>
          </a:xfrm>
          <a:prstGeom prst="rect">
            <a:avLst/>
          </a:prstGeom>
          <a:solidFill>
            <a:srgbClr val="F6A88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1.5 MB Constant Mem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0" y="3124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TB/s</a:t>
            </a:r>
          </a:p>
        </p:txBody>
      </p:sp>
      <p:sp>
        <p:nvSpPr>
          <p:cNvPr id="1190" name="TextBox 1189"/>
          <p:cNvSpPr txBox="1"/>
          <p:nvPr/>
        </p:nvSpPr>
        <p:spPr>
          <a:xfrm>
            <a:off x="5029201" y="3124200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TB/s</a:t>
            </a:r>
          </a:p>
        </p:txBody>
      </p:sp>
      <p:sp>
        <p:nvSpPr>
          <p:cNvPr id="1191" name="TextBox 1190"/>
          <p:cNvSpPr txBox="1"/>
          <p:nvPr/>
        </p:nvSpPr>
        <p:spPr>
          <a:xfrm>
            <a:off x="9525000" y="16764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TB/s</a:t>
            </a:r>
          </a:p>
        </p:txBody>
      </p:sp>
      <p:sp>
        <p:nvSpPr>
          <p:cNvPr id="1192" name="TextBox 1191"/>
          <p:cNvSpPr txBox="1"/>
          <p:nvPr/>
        </p:nvSpPr>
        <p:spPr>
          <a:xfrm>
            <a:off x="9525000" y="24384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TB/s</a:t>
            </a:r>
          </a:p>
        </p:txBody>
      </p:sp>
      <p:sp>
        <p:nvSpPr>
          <p:cNvPr id="1193" name="TextBox 1192"/>
          <p:cNvSpPr txBox="1"/>
          <p:nvPr/>
        </p:nvSpPr>
        <p:spPr>
          <a:xfrm>
            <a:off x="3998054" y="1721421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TB/s</a:t>
            </a:r>
          </a:p>
        </p:txBody>
      </p:sp>
      <p:sp>
        <p:nvSpPr>
          <p:cNvPr id="1194" name="Rectangle 1193"/>
          <p:cNvSpPr/>
          <p:nvPr/>
        </p:nvSpPr>
        <p:spPr>
          <a:xfrm>
            <a:off x="1524000" y="5562600"/>
            <a:ext cx="4495800" cy="1327108"/>
          </a:xfrm>
          <a:prstGeom prst="rect">
            <a:avLst/>
          </a:prstGeom>
          <a:solidFill>
            <a:srgbClr val="86E87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10s GB Main Memory</a:t>
            </a:r>
          </a:p>
        </p:txBody>
      </p:sp>
      <p:sp>
        <p:nvSpPr>
          <p:cNvPr id="1195" name="Rectangle 1194"/>
          <p:cNvSpPr/>
          <p:nvPr/>
        </p:nvSpPr>
        <p:spPr>
          <a:xfrm>
            <a:off x="6172200" y="5562600"/>
            <a:ext cx="4495800" cy="1295400"/>
          </a:xfrm>
          <a:prstGeom prst="rect">
            <a:avLst/>
          </a:prstGeom>
          <a:solidFill>
            <a:srgbClr val="86E87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 GB Main Memory</a:t>
            </a:r>
          </a:p>
        </p:txBody>
      </p:sp>
      <p:sp>
        <p:nvSpPr>
          <p:cNvPr id="1196" name="TextBox 1195"/>
          <p:cNvSpPr txBox="1"/>
          <p:nvPr/>
        </p:nvSpPr>
        <p:spPr>
          <a:xfrm>
            <a:off x="5029200" y="5715000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GB/s</a:t>
            </a:r>
          </a:p>
        </p:txBody>
      </p:sp>
      <p:sp>
        <p:nvSpPr>
          <p:cNvPr id="1198" name="TextBox 1197"/>
          <p:cNvSpPr txBox="1"/>
          <p:nvPr/>
        </p:nvSpPr>
        <p:spPr>
          <a:xfrm>
            <a:off x="9521006" y="4876800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GB/s</a:t>
            </a:r>
          </a:p>
        </p:txBody>
      </p:sp>
      <p:sp>
        <p:nvSpPr>
          <p:cNvPr id="1199" name="TextBox 1198"/>
          <p:cNvSpPr txBox="1"/>
          <p:nvPr/>
        </p:nvSpPr>
        <p:spPr>
          <a:xfrm>
            <a:off x="5562600" y="4724400"/>
            <a:ext cx="108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 GB/s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6400" y="5715000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 GB/s</a:t>
            </a:r>
          </a:p>
        </p:txBody>
      </p:sp>
      <p:cxnSp>
        <p:nvCxnSpPr>
          <p:cNvPr id="8" name="Straight Connector 7"/>
          <p:cNvCxnSpPr>
            <a:stCxn id="1185" idx="1"/>
          </p:cNvCxnSpPr>
          <p:nvPr/>
        </p:nvCxnSpPr>
        <p:spPr>
          <a:xfrm flipH="1">
            <a:off x="1905000" y="1916989"/>
            <a:ext cx="1900108" cy="43440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85" idx="3"/>
          </p:cNvCxnSpPr>
          <p:nvPr/>
        </p:nvCxnSpPr>
        <p:spPr>
          <a:xfrm>
            <a:off x="3850828" y="1916990"/>
            <a:ext cx="1986093" cy="429331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493165" y="1884218"/>
            <a:ext cx="1071445" cy="4211782"/>
          </a:xfrm>
          <a:custGeom>
            <a:avLst/>
            <a:gdLst>
              <a:gd name="connsiteX0" fmla="*/ 0 w 1025385"/>
              <a:gd name="connsiteY0" fmla="*/ 0 h 4211782"/>
              <a:gd name="connsiteX1" fmla="*/ 1025236 w 1025385"/>
              <a:gd name="connsiteY1" fmla="*/ 1810327 h 4211782"/>
              <a:gd name="connsiteX2" fmla="*/ 83127 w 1025385"/>
              <a:gd name="connsiteY2" fmla="*/ 4211782 h 4211782"/>
              <a:gd name="connsiteX0" fmla="*/ 0 w 1053089"/>
              <a:gd name="connsiteY0" fmla="*/ 0 h 4211782"/>
              <a:gd name="connsiteX1" fmla="*/ 1052945 w 1053089"/>
              <a:gd name="connsiteY1" fmla="*/ 1995054 h 4211782"/>
              <a:gd name="connsiteX2" fmla="*/ 83127 w 1053089"/>
              <a:gd name="connsiteY2" fmla="*/ 4211782 h 4211782"/>
              <a:gd name="connsiteX0" fmla="*/ 0 w 1053196"/>
              <a:gd name="connsiteY0" fmla="*/ 0 h 4211782"/>
              <a:gd name="connsiteX1" fmla="*/ 1052945 w 1053196"/>
              <a:gd name="connsiteY1" fmla="*/ 1995054 h 4211782"/>
              <a:gd name="connsiteX2" fmla="*/ 83127 w 1053196"/>
              <a:gd name="connsiteY2" fmla="*/ 4211782 h 4211782"/>
              <a:gd name="connsiteX0" fmla="*/ 0 w 1052973"/>
              <a:gd name="connsiteY0" fmla="*/ 0 h 4211782"/>
              <a:gd name="connsiteX1" fmla="*/ 1052945 w 1052973"/>
              <a:gd name="connsiteY1" fmla="*/ 1995054 h 4211782"/>
              <a:gd name="connsiteX2" fmla="*/ 83127 w 1052973"/>
              <a:gd name="connsiteY2" fmla="*/ 4211782 h 4211782"/>
              <a:gd name="connsiteX0" fmla="*/ 0 w 1071445"/>
              <a:gd name="connsiteY0" fmla="*/ 0 h 4211782"/>
              <a:gd name="connsiteX1" fmla="*/ 1071418 w 1071445"/>
              <a:gd name="connsiteY1" fmla="*/ 2327563 h 4211782"/>
              <a:gd name="connsiteX2" fmla="*/ 83127 w 1071445"/>
              <a:gd name="connsiteY2" fmla="*/ 4211782 h 421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45" h="4211782">
                <a:moveTo>
                  <a:pt x="0" y="0"/>
                </a:moveTo>
                <a:cubicBezTo>
                  <a:pt x="505691" y="554181"/>
                  <a:pt x="1076036" y="1339272"/>
                  <a:pt x="1071418" y="2327563"/>
                </a:cubicBezTo>
                <a:cubicBezTo>
                  <a:pt x="1066800" y="3315854"/>
                  <a:pt x="83127" y="4211782"/>
                  <a:pt x="83127" y="4211782"/>
                </a:cubicBezTo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>
            <a:off x="9078557" y="1906087"/>
            <a:ext cx="870203" cy="4211782"/>
          </a:xfrm>
          <a:custGeom>
            <a:avLst/>
            <a:gdLst>
              <a:gd name="connsiteX0" fmla="*/ 0 w 1025385"/>
              <a:gd name="connsiteY0" fmla="*/ 0 h 4211782"/>
              <a:gd name="connsiteX1" fmla="*/ 1025236 w 1025385"/>
              <a:gd name="connsiteY1" fmla="*/ 1810327 h 4211782"/>
              <a:gd name="connsiteX2" fmla="*/ 83127 w 1025385"/>
              <a:gd name="connsiteY2" fmla="*/ 4211782 h 4211782"/>
              <a:gd name="connsiteX0" fmla="*/ 0 w 1053089"/>
              <a:gd name="connsiteY0" fmla="*/ 0 h 4211782"/>
              <a:gd name="connsiteX1" fmla="*/ 1052945 w 1053089"/>
              <a:gd name="connsiteY1" fmla="*/ 1995054 h 4211782"/>
              <a:gd name="connsiteX2" fmla="*/ 83127 w 1053089"/>
              <a:gd name="connsiteY2" fmla="*/ 4211782 h 4211782"/>
              <a:gd name="connsiteX0" fmla="*/ 0 w 1053196"/>
              <a:gd name="connsiteY0" fmla="*/ 0 h 4211782"/>
              <a:gd name="connsiteX1" fmla="*/ 1052945 w 1053196"/>
              <a:gd name="connsiteY1" fmla="*/ 1995054 h 4211782"/>
              <a:gd name="connsiteX2" fmla="*/ 83127 w 1053196"/>
              <a:gd name="connsiteY2" fmla="*/ 4211782 h 4211782"/>
              <a:gd name="connsiteX0" fmla="*/ 0 w 1052973"/>
              <a:gd name="connsiteY0" fmla="*/ 0 h 4211782"/>
              <a:gd name="connsiteX1" fmla="*/ 1052945 w 1052973"/>
              <a:gd name="connsiteY1" fmla="*/ 1995054 h 4211782"/>
              <a:gd name="connsiteX2" fmla="*/ 83127 w 1052973"/>
              <a:gd name="connsiteY2" fmla="*/ 4211782 h 4211782"/>
              <a:gd name="connsiteX0" fmla="*/ 0 w 1071445"/>
              <a:gd name="connsiteY0" fmla="*/ 0 h 4211782"/>
              <a:gd name="connsiteX1" fmla="*/ 1071418 w 1071445"/>
              <a:gd name="connsiteY1" fmla="*/ 2327563 h 4211782"/>
              <a:gd name="connsiteX2" fmla="*/ 83127 w 1071445"/>
              <a:gd name="connsiteY2" fmla="*/ 4211782 h 421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45" h="4211782">
                <a:moveTo>
                  <a:pt x="0" y="0"/>
                </a:moveTo>
                <a:cubicBezTo>
                  <a:pt x="505691" y="554181"/>
                  <a:pt x="1076036" y="1339272"/>
                  <a:pt x="1071418" y="2327563"/>
                </a:cubicBezTo>
                <a:cubicBezTo>
                  <a:pt x="1066800" y="3315854"/>
                  <a:pt x="83127" y="4211782"/>
                  <a:pt x="83127" y="4211782"/>
                </a:cubicBezTo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153B-DCCD-4632-8994-A250A307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2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900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7DE3-3AC8-41A5-BFAA-90B74AC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6B232-9727-4A73-BAAA-9323596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5">
            <a:extLst>
              <a:ext uri="{FF2B5EF4-FFF2-40B4-BE49-F238E27FC236}">
                <a16:creationId xmlns:a16="http://schemas.microsoft.com/office/drawing/2014/main" id="{8C62A6BF-A683-4D0E-8D14-2F20AD9AD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60526"/>
            <a:ext cx="8720138" cy="4968875"/>
          </a:xfrm>
        </p:spPr>
        <p:txBody>
          <a:bodyPr/>
          <a:lstStyle/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Seeks information and relationships from the knowledge base and provides answers, predictions, and suggestions the way a human expert would.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 other words, the inference engine is the component that delivers the expert advice.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Backward chaining</a:t>
            </a:r>
          </a:p>
          <a:p>
            <a:pPr lvl="1"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Starting with conclusions and working backward to the supporting facts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Forward chaining</a:t>
            </a:r>
          </a:p>
          <a:p>
            <a:pPr lvl="1" eaLnBrk="1" hangingPunct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Starting with the facts and working forwards to the conclusions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FEFC3F-BFB8-4412-8B75-22B3BDD0D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6"/>
            <a:ext cx="8001000" cy="1355725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an Expert System…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A508A9DF-657B-432E-B69E-0B28B0797D4C}"/>
              </a:ext>
            </a:extLst>
          </p:cNvPr>
          <p:cNvSpPr txBox="1">
            <a:spLocks/>
          </p:cNvSpPr>
          <p:nvPr/>
        </p:nvSpPr>
        <p:spPr bwMode="auto">
          <a:xfrm>
            <a:off x="10161588" y="6492876"/>
            <a:ext cx="50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0B305F-21F9-497A-8814-3C6EDA4FC7E0}" type="slidenum">
              <a:rPr lang="en-US" altLang="en-US" sz="2000" b="1">
                <a:solidFill>
                  <a:srgbClr val="99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0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3745</Words>
  <Application>Microsoft Office PowerPoint</Application>
  <PresentationFormat>Widescreen</PresentationFormat>
  <Paragraphs>879</Paragraphs>
  <Slides>89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Gulim</vt:lpstr>
      <vt:lpstr>Arial</vt:lpstr>
      <vt:lpstr>Calibri</vt:lpstr>
      <vt:lpstr>Calibri Light</vt:lpstr>
      <vt:lpstr>Georgia</vt:lpstr>
      <vt:lpstr>Gill Sans</vt:lpstr>
      <vt:lpstr>Helvetica</vt:lpstr>
      <vt:lpstr>Times New Roman</vt:lpstr>
      <vt:lpstr>Wingdings</vt:lpstr>
      <vt:lpstr>Office Theme</vt:lpstr>
      <vt:lpstr>Equation</vt:lpstr>
      <vt:lpstr>Expert System  and  Artificial Neural Network (ANN)</vt:lpstr>
      <vt:lpstr>Expert System</vt:lpstr>
      <vt:lpstr>Characteristics and Limitations of an Expert System</vt:lpstr>
      <vt:lpstr>Limitations of an Expert System…</vt:lpstr>
      <vt:lpstr>Components of an Expert System</vt:lpstr>
      <vt:lpstr>Components of an Expert System…</vt:lpstr>
      <vt:lpstr>Components of an Expert System…</vt:lpstr>
      <vt:lpstr>Components of an Expert System…</vt:lpstr>
      <vt:lpstr>Components of an Expert System…</vt:lpstr>
      <vt:lpstr>Components of an Expert System…</vt:lpstr>
      <vt:lpstr>Components of an Expert System…</vt:lpstr>
      <vt:lpstr>Components of an Expert System…</vt:lpstr>
      <vt:lpstr>Participants in Developing and Using Expert Systems</vt:lpstr>
      <vt:lpstr>Participants in Developing and Using Expert Systems…</vt:lpstr>
      <vt:lpstr>Expert Systems Development</vt:lpstr>
      <vt:lpstr>What is ANN?</vt:lpstr>
      <vt:lpstr>Biological Neuron  </vt:lpstr>
      <vt:lpstr>Models of Neuron</vt:lpstr>
      <vt:lpstr>Model of Neuron </vt:lpstr>
      <vt:lpstr>Requirements to Build an ANN</vt:lpstr>
      <vt:lpstr>Diagram of a Neuron</vt:lpstr>
      <vt:lpstr>How Does the Neuron Determine     its Output?</vt:lpstr>
      <vt:lpstr>Example of NN: The Perceptron</vt:lpstr>
      <vt:lpstr>How Does the Perceptron Learn?</vt:lpstr>
      <vt:lpstr>Train a Perceptron to Perform          Logical AND operation (1)</vt:lpstr>
      <vt:lpstr>Train a Perceptron to Perform          Logical AND operation (2)</vt:lpstr>
      <vt:lpstr>Train a Perceptron to Perform          Logical AND operation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CPU vs GPU Memory Hierarchy</vt:lpstr>
      <vt:lpstr>CPU vs GPU Memory Hierarchy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</dc:title>
  <dc:creator>Anup Majumder</dc:creator>
  <cp:lastModifiedBy>Anup Majumder</cp:lastModifiedBy>
  <cp:revision>278</cp:revision>
  <dcterms:created xsi:type="dcterms:W3CDTF">2020-12-17T17:25:56Z</dcterms:created>
  <dcterms:modified xsi:type="dcterms:W3CDTF">2021-10-23T05:05:27Z</dcterms:modified>
</cp:coreProperties>
</file>