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28"/>
  </p:notesMasterIdLst>
  <p:sldIdLst>
    <p:sldId id="256" r:id="rId3"/>
    <p:sldId id="257" r:id="rId4"/>
    <p:sldId id="261" r:id="rId5"/>
    <p:sldId id="258" r:id="rId6"/>
    <p:sldId id="259" r:id="rId7"/>
    <p:sldId id="260" r:id="rId8"/>
    <p:sldId id="262" r:id="rId9"/>
    <p:sldId id="263" r:id="rId10"/>
    <p:sldId id="264" r:id="rId11"/>
    <p:sldId id="277" r:id="rId12"/>
    <p:sldId id="823" r:id="rId13"/>
    <p:sldId id="824" r:id="rId14"/>
    <p:sldId id="266" r:id="rId15"/>
    <p:sldId id="272" r:id="rId16"/>
    <p:sldId id="273" r:id="rId17"/>
    <p:sldId id="274" r:id="rId18"/>
    <p:sldId id="275" r:id="rId19"/>
    <p:sldId id="276" r:id="rId20"/>
    <p:sldId id="822" r:id="rId21"/>
    <p:sldId id="271" r:id="rId22"/>
    <p:sldId id="825" r:id="rId23"/>
    <p:sldId id="809" r:id="rId24"/>
    <p:sldId id="267" r:id="rId25"/>
    <p:sldId id="269" r:id="rId26"/>
    <p:sldId id="268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7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96E4F3-E6BD-4231-8B07-8A27752A98C6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8E1B1F-401D-4D46-B143-DA6C51A96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8834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2F0F6-82F1-4DCF-AAFF-15454A1B81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8A4C12-8694-4C07-8F31-13F8F566F8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E55A9C-99FB-4D9F-88EF-CF684E900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734BA-453E-4C94-894F-F0A2409DEC46}" type="datetime1">
              <a:rPr lang="en-US" smtClean="0"/>
              <a:t>10/24/2021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BD5C6E-B75F-41ED-9D09-2905B7EBC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DA23DC-BBBE-456E-8D7C-D937FF3C4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512AE-85BB-41AC-B3A0-114532E20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038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A9F2A-D44A-40A8-9355-DBB967D83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D54AAE-53D6-4A2D-818F-8B85CE554E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E54D03-83D2-4BCA-9C4B-C00E1EED7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7F73F-2B29-46D1-A2AC-4D9F760ED934}" type="datetime1">
              <a:rPr lang="en-US" smtClean="0"/>
              <a:t>10/24/2021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F4EEE0-C89F-4A86-8F95-98A4C8090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FCF0F7-3660-49D4-9686-B3D132E05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512AE-85BB-41AC-B3A0-114532E20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905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D1D388-ADD7-4C98-8194-CAC0A290CB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99BCA6-37D0-40A1-AA03-60F1C2EDB7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97B953-1817-49EF-9A1B-129A93593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07F36-36B4-4F9F-BD44-B91B0A0D4A77}" type="datetime1">
              <a:rPr lang="en-US" smtClean="0"/>
              <a:t>10/24/2021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0388FE-2FFC-4623-906A-12451FA5B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806FF7-CEE6-41D3-B155-D1269C162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512AE-85BB-41AC-B3A0-114532E20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5031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>
            <a:extLst>
              <a:ext uri="{FF2B5EF4-FFF2-40B4-BE49-F238E27FC236}">
                <a16:creationId xmlns:a16="http://schemas.microsoft.com/office/drawing/2014/main" id="{4DEF7D6D-0190-4CBE-B21F-CCF8AAE889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800" y="1219200"/>
            <a:ext cx="10566400" cy="914400"/>
          </a:xfrm>
          <a:custGeom>
            <a:avLst/>
            <a:gdLst>
              <a:gd name="T0" fmla="*/ 0 w 1000"/>
              <a:gd name="T1" fmla="*/ 1000 h 1000"/>
              <a:gd name="T2" fmla="*/ 0 w 1000"/>
              <a:gd name="T3" fmla="*/ 0 h 1000"/>
              <a:gd name="T4" fmla="*/ 1000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5" name="Line 8">
            <a:extLst>
              <a:ext uri="{FF2B5EF4-FFF2-40B4-BE49-F238E27FC236}">
                <a16:creationId xmlns:a16="http://schemas.microsoft.com/office/drawing/2014/main" id="{7AD6EC9C-FE43-4FC5-ACA2-0BA3A71E3D27}"/>
              </a:ext>
            </a:extLst>
          </p:cNvPr>
          <p:cNvSpPr>
            <a:spLocks noChangeShapeType="1"/>
          </p:cNvSpPr>
          <p:nvPr/>
        </p:nvSpPr>
        <p:spPr bwMode="auto">
          <a:xfrm>
            <a:off x="2641601" y="3962400"/>
            <a:ext cx="8682567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542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19201" y="1524000"/>
            <a:ext cx="10164233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641600" y="3962400"/>
            <a:ext cx="87376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3AB675-1AED-4A35-95EB-846B800AD53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914400" y="6243638"/>
            <a:ext cx="7112000" cy="457200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r>
              <a:rPr lang="en-US" altLang="en-US"/>
              <a:t>CS583, Bing Liu, UIC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570C3B-9511-470D-B528-C52A54792BF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53C17EE-444C-4D35-99C2-0F1F8EF8ABF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08050173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2B0A950A-3EA4-4EF8-84D7-83AA1447AF1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CS583, Bing Liu, UIC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8D5C5BEC-5791-49B2-9772-3802814E136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5A26B2-CCDA-4BE7-82D0-B31CB475E3A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6679170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A0228155-0515-4245-97F9-B783DD3BF6A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CS583, Bing Liu, UIC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10FD3DE-749A-4223-8088-78FCF34B39B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4ADF2F-3909-4B41-81B5-4F8C47C0D76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37399977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808EBA2-0D42-4644-97D1-C497A0529DA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CS583, Bing Liu, UIC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D668BA0-018A-4321-A70B-71DE563E4C2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621913-2EAD-48AB-AE18-5FD1F1FC735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3356581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F2815EDC-BCAA-4426-A501-D6FAEF8A746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CS583, Bing Liu, UIC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CD869EB9-F197-423B-A4DC-339A60ACA13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48E284-9654-4DD5-9795-AB68E49BFC1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281111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BC2E84CF-2387-4832-A2EE-69F2CD0CF0D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CS583, Bing Liu, UIC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C68A91EE-B521-496F-9236-14C8CEA0AF0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4A224B1-31BC-4C0D-BC27-98E5C458CBE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52783743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A4AF52B2-74A6-4381-8946-4F573729383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CS583, Bing Liu, UIC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D2076FB7-82E1-4FEC-9DBE-71E00A2B01C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08B757-0D38-4722-B283-A30AEFC41CB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36211479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06D80C1-0C18-4175-8439-8208C1ABBB9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CS583, Bing Liu, UIC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A8F9866-4C78-412F-987C-480EA166F89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45307B-51C7-4E50-9D43-D4D01FDC53D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0784170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22FEF-CEF5-4EB6-A247-4846695FA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E044A-1D14-4496-AF06-03D5243CF3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462964-2446-4704-B876-3E77FC344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373EA-27C8-416E-BB1C-15E260C474E8}" type="datetime1">
              <a:rPr lang="en-US" smtClean="0"/>
              <a:t>10/24/2021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E4CC13-6399-4320-B3B2-C8AAA224A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6708FF-E621-44FE-9BE2-ED6CFD8CF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512AE-85BB-41AC-B3A0-114532E20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65788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A4710F1-5306-4B1D-917B-678B57654D0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CS583, Bing Liu, UIC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5BAB24C-C790-45DE-ABAB-F03D7488D8B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BE97C78-C7B4-4AC9-84B4-177D9CB03BF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0848817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7EE63F1-6285-44A4-A587-BF569E1B0D7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CS583, Bing Liu, UIC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C2610DC0-C7F3-4557-BE52-226B4DBB884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0333CE0-DDF0-49E8-9AB6-822AE5751A7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03901481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7813"/>
            <a:ext cx="27432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7813"/>
            <a:ext cx="80264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A7C3F0C0-B347-41E2-80F5-7A85C31A723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CS583, Bing Liu, UIC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D700BA18-1DD3-4F12-ACA9-B23DBD02FE5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4F2813-49C1-4A41-9B28-FD3C47F37F6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80884666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7814"/>
            <a:ext cx="109728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FC56870-849C-4B38-A117-1CF8CAF920C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CS583, Bing Liu, UIC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A646E95-F7ED-4330-A885-A990130E693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517F86A-D9CB-4A09-A70D-75648E81B62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28425552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7814"/>
            <a:ext cx="109728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600201"/>
            <a:ext cx="53848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3941763"/>
            <a:ext cx="5384800" cy="218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6F65D99-352F-4A76-B511-49864EE53CA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CS583, Bing Liu, UIC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1E48261-C29C-4579-BE2B-5DA6B0B54CE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CAD34D-F6D7-4EF6-9E31-FE051B1D0CE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9020921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609600" y="277814"/>
            <a:ext cx="109728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600201"/>
            <a:ext cx="53848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600201"/>
            <a:ext cx="53848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09600" y="3941763"/>
            <a:ext cx="5384800" cy="218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7600" y="3941763"/>
            <a:ext cx="5384800" cy="218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7FA3A6C0-796E-4223-8CBC-78806F6AE60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CS583, Bing Liu, UIC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C106BEB4-D3A0-4106-97B0-ADFC59A463F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BBC5EB-C205-42F3-B7AE-5C67355202F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26927302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7814"/>
            <a:ext cx="109728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9600" y="1600201"/>
            <a:ext cx="10972800" cy="4530725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99F578AC-93DD-4327-B269-736B043D29E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CS583, Bing Liu, UIC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B25A87A9-49DE-4F3B-B39B-93E9EB7F281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8A0FCA-C5B0-4801-B3C7-C162407EBEA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3802733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F1241-A7E9-4876-8604-A082AFF1B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88334C-46B8-4162-9A5A-70245CFEC3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2C5657-B755-46AD-83C2-B05BBFA78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328D8-A0E0-4C41-A61B-204445D0DFBA}" type="datetime1">
              <a:rPr lang="en-US" smtClean="0"/>
              <a:t>10/24/2021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3FA837-9C66-4561-B0D8-4581CC328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2A11B6-D550-41B4-8907-FDE985061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512AE-85BB-41AC-B3A0-114532E20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292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041D3-D5A4-4C3A-80DF-473C87C54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4B37AD-7B8B-45EC-8E94-B33627B404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BDD312-12E2-4983-87D5-38DEA40C7E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A8DC4D-145D-479F-AB0D-FCA8F0DBA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81465-17A4-4856-8CA5-52D3E2732972}" type="datetime1">
              <a:rPr lang="en-US" smtClean="0"/>
              <a:t>10/24/2021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761F2E-988D-4F56-A1BA-B2BAF76E3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F27927-3051-46C2-ACD9-EF5C84A10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512AE-85BB-41AC-B3A0-114532E20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72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A2244-E379-4828-841F-AFFEF16DD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66AF96-FB53-4B2F-B8CD-D11206C2CE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9F7593-095C-47EA-AE9E-D81ED8D665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466746-3454-4FB6-A779-6D0745CDC6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80C1EC-973F-4F51-89E4-F6EDBACFB7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0E2C8C-C3A5-40EC-A14E-7A554F0D1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4D15B-6712-413A-B1A4-A12F21A6501E}" type="datetime1">
              <a:rPr lang="en-US" smtClean="0"/>
              <a:t>10/24/2021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0EF6C2-927C-4C22-A059-F52DF48A0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1F9115-74F5-4F48-8FA0-D2DEFFE0A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512AE-85BB-41AC-B3A0-114532E20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908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5368F-A7C1-4A53-BBB8-056885FA8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0D794C-B436-48D6-8A07-220247813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740D5-629A-4687-91C7-546683A9AC87}" type="datetime1">
              <a:rPr lang="en-US" smtClean="0"/>
              <a:t>10/24/2021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F01C97-E1A6-4F2A-8053-3661181A6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60CBE0-16B5-4F3C-9D34-5F924B5EE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512AE-85BB-41AC-B3A0-114532E20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023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8378F5-6DEA-4B97-AAFF-B312C0C98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AE117-A352-43AD-984F-97F70796F02F}" type="datetime1">
              <a:rPr lang="en-US" smtClean="0"/>
              <a:t>10/24/2021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BAB106-B9CC-4EA4-B002-13D2D5EFA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CAABB3-6860-4E48-9152-B1BE5EB21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512AE-85BB-41AC-B3A0-114532E20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874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0F251-1A41-4FFD-8AF3-749A058C4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D1719-97BE-4183-996E-7D7DB1F4D4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3F9BEE-59ED-4F7A-A7F8-5316C4F634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321DD4-EEBC-44DA-96C4-57703651D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33441-3206-4B4D-A963-C4A7CD422A06}" type="datetime1">
              <a:rPr lang="en-US" smtClean="0"/>
              <a:t>10/24/2021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933305-0321-48F4-97CE-CA79C9BB2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F0049C-5436-48D5-BDF0-04583B38F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512AE-85BB-41AC-B3A0-114532E20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114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46D77-E6E5-4738-8BF8-61A82E9A1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5FE381-B6FD-4A4D-B459-D07F0C546E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4274D2-EEE7-48F4-AC82-FFA42B9778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03AC78-BBE5-4B6D-B593-4D8BD80D8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CE04D-D39A-4F28-89A2-9AD47E70CE90}" type="datetime1">
              <a:rPr lang="en-US" smtClean="0"/>
              <a:t>10/24/2021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C70632-EED2-4034-8A7E-C20276652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8836C9-B25F-47BA-AB2F-D69BFECD2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512AE-85BB-41AC-B3A0-114532E20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351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C7F2DF-8915-4D33-9055-A69163123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DA115F-2746-41A6-A700-CC962B60F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BBA68B-58E4-46D9-8116-53B14CB2FF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3DCDB6-6067-49E1-909F-D40D1D3833C1}" type="datetime1">
              <a:rPr lang="en-US" smtClean="0"/>
              <a:t>10/24/2021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3BBDE9-DF53-47E5-BCA1-73CC1BE8CD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0E56F8-D8D0-413F-AC5C-DB597B28E4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F512AE-85BB-41AC-B3A0-114532E20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642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F66DD214-84D9-4288-AE56-08C905737A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7814"/>
            <a:ext cx="109728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B8582026-3650-4F30-9C8B-01D6D73780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53253" name="Rectangle 5">
            <a:extLst>
              <a:ext uri="{FF2B5EF4-FFF2-40B4-BE49-F238E27FC236}">
                <a16:creationId xmlns:a16="http://schemas.microsoft.com/office/drawing/2014/main" id="{22FBA5F2-C6AC-459A-837E-272E9570C9A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09600" y="6248400"/>
            <a:ext cx="7416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ClrTx/>
              <a:buSzTx/>
              <a:buFontTx/>
              <a:buNone/>
              <a:defRPr sz="1200">
                <a:latin typeface="+mj-lt"/>
              </a:defRPr>
            </a:lvl1pPr>
          </a:lstStyle>
          <a:p>
            <a:pPr>
              <a:defRPr/>
            </a:pPr>
            <a:r>
              <a:rPr lang="en-US" altLang="en-US"/>
              <a:t>CS583, Bing Liu, UIC</a:t>
            </a:r>
          </a:p>
        </p:txBody>
      </p:sp>
      <p:sp>
        <p:nvSpPr>
          <p:cNvPr id="53254" name="Rectangle 6">
            <a:extLst>
              <a:ext uri="{FF2B5EF4-FFF2-40B4-BE49-F238E27FC236}">
                <a16:creationId xmlns:a16="http://schemas.microsoft.com/office/drawing/2014/main" id="{BBEE4B09-6985-4D3A-9330-9CC7E01ED3A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3638"/>
            <a:ext cx="284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Garamond" panose="02020404030301010803" pitchFamily="18" charset="0"/>
              </a:defRPr>
            </a:lvl1pPr>
          </a:lstStyle>
          <a:p>
            <a:fld id="{9B011C60-C485-4F88-835F-1D46274131C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30" name="Freeform 7">
            <a:extLst>
              <a:ext uri="{FF2B5EF4-FFF2-40B4-BE49-F238E27FC236}">
                <a16:creationId xmlns:a16="http://schemas.microsoft.com/office/drawing/2014/main" id="{EC614078-1633-4A3C-8AA1-7EB3924FAA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000" y="228600"/>
            <a:ext cx="10972800" cy="609600"/>
          </a:xfrm>
          <a:custGeom>
            <a:avLst/>
            <a:gdLst>
              <a:gd name="T0" fmla="*/ 0 w 1000"/>
              <a:gd name="T1" fmla="*/ 1000 h 1000"/>
              <a:gd name="T2" fmla="*/ 0 w 1000"/>
              <a:gd name="T3" fmla="*/ 0 h 1000"/>
              <a:gd name="T4" fmla="*/ 1000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031" name="Line 8">
            <a:extLst>
              <a:ext uri="{FF2B5EF4-FFF2-40B4-BE49-F238E27FC236}">
                <a16:creationId xmlns:a16="http://schemas.microsoft.com/office/drawing/2014/main" id="{58CEFBEF-0BB0-4F03-9E77-49FE424AE83A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6172200"/>
            <a:ext cx="109728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952881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ransition/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sz="26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2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 sz="2000"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1.bin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DEE9E-E40F-4C11-8ADB-340EBB316E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96955"/>
            <a:ext cx="9144000" cy="3255962"/>
          </a:xfrm>
        </p:spPr>
        <p:txBody>
          <a:bodyPr>
            <a:normAutofit fontScale="90000"/>
          </a:bodyPr>
          <a:lstStyle/>
          <a:p>
            <a:r>
              <a:rPr lang="en-US" sz="8000" b="1" dirty="0"/>
              <a:t>Machine learning for</a:t>
            </a:r>
            <a:br>
              <a:rPr lang="en-US" sz="8000" b="1" dirty="0"/>
            </a:br>
            <a:r>
              <a:rPr lang="en-US" sz="8000" b="1" dirty="0"/>
              <a:t>machine vision</a:t>
            </a:r>
            <a:br>
              <a:rPr lang="en-US" sz="8000" b="1" dirty="0"/>
            </a:br>
            <a:r>
              <a:rPr lang="en-US" sz="8000" b="1" dirty="0"/>
              <a:t>(Supervised Learning)</a:t>
            </a:r>
          </a:p>
        </p:txBody>
      </p:sp>
    </p:spTree>
    <p:extLst>
      <p:ext uri="{BB962C8B-B14F-4D97-AF65-F5344CB8AC3E}">
        <p14:creationId xmlns:p14="http://schemas.microsoft.com/office/powerpoint/2010/main" val="20326534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6BA24-3B02-44D9-A372-402FB2478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6557"/>
          </a:xfrm>
        </p:spPr>
        <p:txBody>
          <a:bodyPr/>
          <a:lstStyle/>
          <a:p>
            <a:r>
              <a:rPr lang="en-US" dirty="0"/>
              <a:t>Terminology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FE6454-E628-4EDF-89D3-CEDF8BD09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373EA-27C8-416E-BB1C-15E260C474E8}" type="datetime1">
              <a:rPr lang="en-US" smtClean="0"/>
              <a:t>10/24/2021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01B7BF-B987-46CD-81D3-273D2CDF0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512AE-85BB-41AC-B3A0-114532E20792}" type="slidenum">
              <a:rPr lang="en-US" smtClean="0"/>
              <a:t>10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1960E01-C9D9-48CE-BA52-44C9B7BBDA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762" y="1170668"/>
            <a:ext cx="9857014" cy="5185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5630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AFF18-C630-471B-B4D9-A53F544D4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361" y="266802"/>
            <a:ext cx="10515600" cy="1325563"/>
          </a:xfrm>
        </p:spPr>
        <p:txBody>
          <a:bodyPr/>
          <a:lstStyle/>
          <a:p>
            <a:r>
              <a:rPr lang="en-US" dirty="0"/>
              <a:t>Learning (Training)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B9030D-4DAA-4D0C-8692-0E9B21198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373EA-27C8-416E-BB1C-15E260C474E8}" type="datetime1">
              <a:rPr lang="en-US" smtClean="0"/>
              <a:t>10/24/2021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66AEB8-B6C2-4313-B5D9-D1E8953A3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512AE-85BB-41AC-B3A0-114532E20792}" type="slidenum">
              <a:rPr lang="en-US" smtClean="0"/>
              <a:t>11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8FCA810-B38A-4B1E-95D8-3E14A49003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039" y="1774664"/>
            <a:ext cx="10171922" cy="4581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2885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1AF08-CC25-4965-A0E1-5287E2BD4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D487EA-E713-4EC8-8BC1-E7904CA11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373EA-27C8-416E-BB1C-15E260C474E8}" type="datetime1">
              <a:rPr lang="en-US" smtClean="0"/>
              <a:t>10/24/2021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F4D4B5-8374-4D60-9537-F691BEECE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512AE-85BB-41AC-B3A0-114532E20792}" type="slidenum">
              <a:rPr lang="en-US" smtClean="0"/>
              <a:t>12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1C77FC-B6A1-42AE-B453-B355E937B3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02995"/>
            <a:ext cx="10286417" cy="4841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0042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CECC2-3B67-4986-A0D2-D384C02A8C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Initially, researchers started out with Supervised Learning. This is the case of housing price prediction discussed earlier.</a:t>
            </a:r>
          </a:p>
          <a:p>
            <a:r>
              <a:rPr lang="en-US" dirty="0"/>
              <a:t>This was followed by unsupervised learning, where the machine is made to learn on its own without any supervision.</a:t>
            </a:r>
          </a:p>
          <a:p>
            <a:r>
              <a:rPr lang="en-US" dirty="0"/>
              <a:t>Scientists discovered further that it may be a good idea to reward the machine when it does the job the expected way and there came the Reinforcement Learning.</a:t>
            </a:r>
          </a:p>
          <a:p>
            <a:r>
              <a:rPr lang="en-US" dirty="0"/>
              <a:t>Thus, came the deep learning where the human brain is simulated in the Artificial Neural Networks (ANN) created in our binary computers.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B8CF12-01BB-46DA-A5EA-B4E81FB26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373EA-27C8-416E-BB1C-15E260C474E8}" type="datetime1">
              <a:rPr lang="en-US" smtClean="0"/>
              <a:t>10/24/2021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77DBB3-F460-4207-A24D-40EE58D38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512AE-85BB-41AC-B3A0-114532E20792}" type="slidenum">
              <a:rPr lang="en-US" smtClean="0"/>
              <a:t>13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BD54EC7-2651-4C41-BE5B-1B18BA9F0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Machine Learning - Categories</a:t>
            </a:r>
          </a:p>
        </p:txBody>
      </p:sp>
    </p:spTree>
    <p:extLst>
      <p:ext uri="{BB962C8B-B14F-4D97-AF65-F5344CB8AC3E}">
        <p14:creationId xmlns:p14="http://schemas.microsoft.com/office/powerpoint/2010/main" val="24491319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D2379-3247-4B1D-A761-2463D1032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- Categories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4C2F57-1F86-4D7B-B132-F45D9573F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373EA-27C8-416E-BB1C-15E260C474E8}" type="datetime1">
              <a:rPr lang="en-US" smtClean="0"/>
              <a:t>10/24/2021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D2887B-67F2-4FE2-95FC-7256A02D7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512AE-85BB-41AC-B3A0-114532E20792}" type="slidenum">
              <a:rPr lang="en-US" smtClean="0"/>
              <a:t>14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4E79A16-86A4-4253-8D0E-6B88E71D9F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8281" y="2176268"/>
            <a:ext cx="9215438" cy="2759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0423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36068-0AFB-4D67-BB6C-8372B3B93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learning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1F897-B520-413B-B584-E72683A14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373EA-27C8-416E-BB1C-15E260C474E8}" type="datetime1">
              <a:rPr lang="en-US" smtClean="0"/>
              <a:t>10/24/2021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811BE7-11BB-4DD2-AB64-C437112E3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512AE-85BB-41AC-B3A0-114532E20792}" type="slidenum">
              <a:rPr lang="en-US" smtClean="0"/>
              <a:t>15</a:t>
            </a:fld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3EAE8D7-6481-4B54-BE91-C469A14BFC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0725" y="1862137"/>
            <a:ext cx="8210550" cy="467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600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44652-A9C9-4A2B-AEA5-1D3C642DD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Unsupervised learning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9A4D6-C8C6-4CD5-BAEB-B398D3D61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373EA-27C8-416E-BB1C-15E260C474E8}" type="datetime1">
              <a:rPr lang="en-US" smtClean="0"/>
              <a:t>10/24/2021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6A5975-9C08-4729-ADA1-39A4C610B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512AE-85BB-41AC-B3A0-114532E20792}" type="slidenum">
              <a:rPr lang="en-US" smtClean="0"/>
              <a:t>16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83FEFB3-E17A-4A96-AA31-A6D0338E91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5575" y="2047971"/>
            <a:ext cx="6800850" cy="412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1371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B20C1-8E0B-4AEF-A759-7EA7E8538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E7165E-9261-4CF7-BB9E-77A1124DF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373EA-27C8-416E-BB1C-15E260C474E8}" type="datetime1">
              <a:rPr lang="en-US" smtClean="0"/>
              <a:t>10/24/2021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E593DC-80B9-4054-A76F-0A8BDCE39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512AE-85BB-41AC-B3A0-114532E20792}" type="slidenum">
              <a:rPr lang="en-US" smtClean="0"/>
              <a:t>17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CE9AE50-50A1-44FF-89AC-5EF9CB0689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10423849" cy="4464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9640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0C83F-38C6-4B4B-877D-161636FC9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3879"/>
          </a:xfrm>
        </p:spPr>
        <p:txBody>
          <a:bodyPr/>
          <a:lstStyle/>
          <a:p>
            <a:r>
              <a:rPr lang="en-US" dirty="0"/>
              <a:t>TYPES OF SUPERVISED LEARNING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4B66B-8C52-480B-A1D9-327CEA430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373EA-27C8-416E-BB1C-15E260C474E8}" type="datetime1">
              <a:rPr lang="en-US" smtClean="0"/>
              <a:t>10/24/2021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C5427F-9D39-4E73-A55C-ABF1C392B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512AE-85BB-41AC-B3A0-114532E20792}" type="slidenum">
              <a:rPr lang="en-US" smtClean="0"/>
              <a:t>18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538508-4B9D-434D-8A13-498740D777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99686"/>
            <a:ext cx="11002347" cy="4956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6040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Slide Number Placeholder 4">
            <a:extLst>
              <a:ext uri="{FF2B5EF4-FFF2-40B4-BE49-F238E27FC236}">
                <a16:creationId xmlns:a16="http://schemas.microsoft.com/office/drawing/2014/main" id="{31DC467E-6B9A-454C-9AAB-8D5CD65C7D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E555FC5A-66F8-48A8-9A1E-DCADC84A9DFC}" type="slidenum">
              <a:rPr lang="en-US" altLang="en-US" sz="1200">
                <a:solidFill>
                  <a:srgbClr val="000000"/>
                </a:solidFill>
                <a:latin typeface="Garamond" panose="02020404030301010803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19</a:t>
            </a:fld>
            <a:endParaRPr lang="en-US" altLang="en-US" sz="120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  <p:sp>
        <p:nvSpPr>
          <p:cNvPr id="14340" name="Rectangle 2">
            <a:extLst>
              <a:ext uri="{FF2B5EF4-FFF2-40B4-BE49-F238E27FC236}">
                <a16:creationId xmlns:a16="http://schemas.microsoft.com/office/drawing/2014/main" id="{BCF0DB5D-A90D-44AF-9B73-8D08673028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Supervised vs. unsupervised Learning</a:t>
            </a:r>
          </a:p>
        </p:txBody>
      </p:sp>
      <p:sp>
        <p:nvSpPr>
          <p:cNvPr id="14341" name="Rectangle 3">
            <a:extLst>
              <a:ext uri="{FF2B5EF4-FFF2-40B4-BE49-F238E27FC236}">
                <a16:creationId xmlns:a16="http://schemas.microsoft.com/office/drawing/2014/main" id="{A4809DA3-ACF4-4118-B317-DDD762EFCD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341439"/>
            <a:ext cx="8229600" cy="47513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F83F24"/>
                </a:solidFill>
              </a:rPr>
              <a:t>Supervised learning: </a:t>
            </a:r>
            <a:r>
              <a:rPr lang="en-US" altLang="en-US" dirty="0"/>
              <a:t>classification is seen as supervised learning from examples.</a:t>
            </a:r>
            <a:r>
              <a:rPr lang="en-US" altLang="en-US" dirty="0">
                <a:solidFill>
                  <a:srgbClr val="F83F24"/>
                </a:solidFill>
              </a:rPr>
              <a:t> </a:t>
            </a:r>
            <a:endParaRPr lang="en-US" altLang="en-US" dirty="0"/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3333CC"/>
                </a:solidFill>
              </a:rPr>
              <a:t>Supervision</a:t>
            </a:r>
            <a:r>
              <a:rPr lang="en-US" altLang="en-US" dirty="0"/>
              <a:t>: The data (observations, measurements, etc.) are labeled with pre-defined classes. It is like that a “teacher” gives the classes (</a:t>
            </a:r>
            <a:r>
              <a:rPr lang="en-US" altLang="en-US" dirty="0">
                <a:solidFill>
                  <a:schemeClr val="accent2"/>
                </a:solidFill>
              </a:rPr>
              <a:t>supervision</a:t>
            </a:r>
            <a:r>
              <a:rPr lang="en-US" altLang="en-US" dirty="0"/>
              <a:t>).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Test data are classified into these classes too.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F83F24"/>
                </a:solidFill>
              </a:rPr>
              <a:t>Unsupervised learning</a:t>
            </a:r>
            <a:r>
              <a:rPr lang="en-US" altLang="en-US" dirty="0"/>
              <a:t> </a:t>
            </a:r>
            <a:r>
              <a:rPr lang="en-US" altLang="en-US" dirty="0">
                <a:solidFill>
                  <a:srgbClr val="FF3300"/>
                </a:solidFill>
              </a:rPr>
              <a:t>(clustering)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3333CC"/>
                </a:solidFill>
              </a:rPr>
              <a:t>Class labels of the data are unknown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Given a set of data, the task is to establish the existence of classes or clusters in the data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8887D-6662-4BCD-8524-0442EE8BD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99781"/>
          </a:xfrm>
        </p:spPr>
        <p:txBody>
          <a:bodyPr/>
          <a:lstStyle/>
          <a:p>
            <a:r>
              <a:rPr lang="en-US" dirty="0"/>
              <a:t>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455D7-76B6-4CE7-B950-A92B014FA9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1518"/>
            <a:ext cx="10515600" cy="4525445"/>
          </a:xfrm>
        </p:spPr>
        <p:txBody>
          <a:bodyPr/>
          <a:lstStyle/>
          <a:p>
            <a:pPr algn="just"/>
            <a:r>
              <a:rPr lang="en-US" dirty="0"/>
              <a:t>Learning is any process by which a system improves performance from experience.</a:t>
            </a:r>
          </a:p>
          <a:p>
            <a:pPr algn="just"/>
            <a:r>
              <a:rPr lang="en-US" dirty="0"/>
              <a:t>Learning denotes changes in a system that ... enable a system to do the same task more efficiently the next time.</a:t>
            </a:r>
          </a:p>
          <a:p>
            <a:pPr algn="just"/>
            <a:r>
              <a:rPr lang="en-US" dirty="0"/>
              <a:t>Machine Learning is concerned with computer programs that  automatically improve their performance through experience.</a:t>
            </a:r>
          </a:p>
          <a:p>
            <a:pPr algn="just"/>
            <a:r>
              <a:rPr lang="en-US" dirty="0"/>
              <a:t>Machine learning is also used for systems which discover patterns without prior expected results.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12A544-DBA2-47C4-98CC-FFEE43FB2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373EA-27C8-416E-BB1C-15E260C474E8}" type="datetime1">
              <a:rPr lang="en-US" smtClean="0"/>
              <a:t>10/24/2021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C0AB55-2C3B-4BBD-82B2-B5B3DE851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512AE-85BB-41AC-B3A0-114532E2079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2851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408ED-BAE7-4D11-ABCE-F7A3ED6CB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learning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37C827-C877-42B6-8C5B-3F1654D63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373EA-27C8-416E-BB1C-15E260C474E8}" type="datetime1">
              <a:rPr lang="en-US" smtClean="0"/>
              <a:t>10/24/2021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8BD2AB-8C2D-4B0F-8E16-451CD0174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512AE-85BB-41AC-B3A0-114532E20792}" type="slidenum">
              <a:rPr lang="en-US" smtClean="0"/>
              <a:t>20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E7EAC22-4B13-4BEE-9508-1F2799721B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9770"/>
            <a:ext cx="10918371" cy="3824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4835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DAEDC-8915-4371-AE54-31C803507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vs Regression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2F994-0897-4816-BE49-F2A01F100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373EA-27C8-416E-BB1C-15E260C474E8}" type="datetime1">
              <a:rPr lang="en-US" smtClean="0"/>
              <a:t>10/24/2021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E1DAAF-1195-4D97-B608-14CACCFA9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512AE-85BB-41AC-B3A0-114532E20792}" type="slidenum">
              <a:rPr lang="en-US" smtClean="0"/>
              <a:t>21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8D2EA31-1E6E-4134-A188-02E1639BD6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38130"/>
            <a:ext cx="8952513" cy="4518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9502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Slide Number Placeholder 5">
            <a:extLst>
              <a:ext uri="{FF2B5EF4-FFF2-40B4-BE49-F238E27FC236}">
                <a16:creationId xmlns:a16="http://schemas.microsoft.com/office/drawing/2014/main" id="{2F583492-277E-4E99-81E0-0289D400C32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F53A9BF1-0AE3-4896-8C6F-55073833DA83}" type="slidenum">
              <a:rPr lang="en-US" altLang="en-US" sz="1200">
                <a:solidFill>
                  <a:srgbClr val="000000"/>
                </a:solidFill>
                <a:latin typeface="Garamond" panose="02020404030301010803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22</a:t>
            </a:fld>
            <a:endParaRPr lang="en-US" altLang="en-US" sz="120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  <p:sp>
        <p:nvSpPr>
          <p:cNvPr id="15364" name="Rectangle 2">
            <a:extLst>
              <a:ext uri="{FF2B5EF4-FFF2-40B4-BE49-F238E27FC236}">
                <a16:creationId xmlns:a16="http://schemas.microsoft.com/office/drawing/2014/main" id="{8E5E097D-6DB7-4DB5-B5C8-D407DE5C50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1" y="277814"/>
            <a:ext cx="8399463" cy="1139825"/>
          </a:xfrm>
        </p:spPr>
        <p:txBody>
          <a:bodyPr/>
          <a:lstStyle/>
          <a:p>
            <a:pPr eaLnBrk="1" hangingPunct="1"/>
            <a:r>
              <a:rPr lang="en-US" altLang="en-US"/>
              <a:t>Supervised learning process: two steps</a:t>
            </a:r>
          </a:p>
        </p:txBody>
      </p:sp>
      <p:pic>
        <p:nvPicPr>
          <p:cNvPr id="15365" name="Picture 4">
            <a:extLst>
              <a:ext uri="{FF2B5EF4-FFF2-40B4-BE49-F238E27FC236}">
                <a16:creationId xmlns:a16="http://schemas.microsoft.com/office/drawing/2014/main" id="{1A4E67B5-1EE6-45A0-8BB6-4C4B7C4FF123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43138" y="4149726"/>
            <a:ext cx="7740650" cy="2016125"/>
          </a:xfrm>
          <a:noFill/>
        </p:spPr>
      </p:pic>
      <p:sp>
        <p:nvSpPr>
          <p:cNvPr id="15366" name="Text Box 6">
            <a:extLst>
              <a:ext uri="{FF2B5EF4-FFF2-40B4-BE49-F238E27FC236}">
                <a16:creationId xmlns:a16="http://schemas.microsoft.com/office/drawing/2014/main" id="{42187B56-8AB3-4E2A-878C-2433FBD53D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7238" y="1233488"/>
            <a:ext cx="8388350" cy="1966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10000"/>
              </a:spcBef>
              <a:spcAft>
                <a:spcPct val="0"/>
              </a:spcAft>
              <a:buClr>
                <a:srgbClr val="CC9900"/>
              </a:buClr>
            </a:pPr>
            <a:r>
              <a:rPr lang="en-US" altLang="en-US">
                <a:solidFill>
                  <a:srgbClr val="FF0000"/>
                </a:solidFill>
              </a:rPr>
              <a:t>Learning (training)</a:t>
            </a:r>
            <a:r>
              <a:rPr lang="en-US" altLang="en-US">
                <a:solidFill>
                  <a:srgbClr val="000000"/>
                </a:solidFill>
              </a:rPr>
              <a:t>: Learn a model using the </a:t>
            </a:r>
            <a:r>
              <a:rPr lang="en-US" altLang="en-US">
                <a:solidFill>
                  <a:srgbClr val="3333CC"/>
                </a:solidFill>
              </a:rPr>
              <a:t>training data</a:t>
            </a:r>
          </a:p>
          <a:p>
            <a:pPr fontAlgn="base">
              <a:spcBef>
                <a:spcPct val="10000"/>
              </a:spcBef>
              <a:spcAft>
                <a:spcPct val="0"/>
              </a:spcAft>
              <a:buClr>
                <a:srgbClr val="CC9900"/>
              </a:buClr>
            </a:pPr>
            <a:r>
              <a:rPr lang="en-US" altLang="en-US">
                <a:solidFill>
                  <a:srgbClr val="FF0000"/>
                </a:solidFill>
              </a:rPr>
              <a:t>Testing: </a:t>
            </a:r>
            <a:r>
              <a:rPr lang="en-US" altLang="en-US">
                <a:solidFill>
                  <a:srgbClr val="000000"/>
                </a:solidFill>
              </a:rPr>
              <a:t>Test the model using</a:t>
            </a:r>
            <a:r>
              <a:rPr lang="en-US" altLang="en-US">
                <a:solidFill>
                  <a:srgbClr val="FF0000"/>
                </a:solidFill>
              </a:rPr>
              <a:t> </a:t>
            </a:r>
            <a:r>
              <a:rPr lang="en-US" altLang="en-US">
                <a:solidFill>
                  <a:srgbClr val="3B812F"/>
                </a:solidFill>
              </a:rPr>
              <a:t>unseen</a:t>
            </a:r>
            <a:r>
              <a:rPr lang="en-US" altLang="en-US">
                <a:solidFill>
                  <a:srgbClr val="3333CC"/>
                </a:solidFill>
              </a:rPr>
              <a:t> test data</a:t>
            </a:r>
            <a:r>
              <a:rPr lang="en-US" altLang="en-US">
                <a:solidFill>
                  <a:srgbClr val="FF0000"/>
                </a:solidFill>
              </a:rPr>
              <a:t> </a:t>
            </a:r>
            <a:r>
              <a:rPr lang="en-US" altLang="en-US">
                <a:solidFill>
                  <a:srgbClr val="000000"/>
                </a:solidFill>
              </a:rPr>
              <a:t>to assess the model accuracy</a:t>
            </a:r>
          </a:p>
        </p:txBody>
      </p:sp>
      <p:sp>
        <p:nvSpPr>
          <p:cNvPr id="15367" name="Rectangle 11">
            <a:extLst>
              <a:ext uri="{FF2B5EF4-FFF2-40B4-BE49-F238E27FC236}">
                <a16:creationId xmlns:a16="http://schemas.microsoft.com/office/drawing/2014/main" id="{E6182A96-7028-4B7D-B12F-20C129062A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76999"/>
            <a:ext cx="370614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Aft>
                <a:spcPct val="0"/>
              </a:spcAft>
              <a:buClr>
                <a:srgbClr val="CC9900"/>
              </a:buClr>
            </a:pPr>
            <a:endParaRPr lang="en-US" altLang="en-US">
              <a:solidFill>
                <a:srgbClr val="000000"/>
              </a:solidFill>
            </a:endParaRPr>
          </a:p>
        </p:txBody>
      </p:sp>
      <p:graphicFrame>
        <p:nvGraphicFramePr>
          <p:cNvPr id="15368" name="Object 10">
            <a:extLst>
              <a:ext uri="{FF2B5EF4-FFF2-40B4-BE49-F238E27FC236}">
                <a16:creationId xmlns:a16="http://schemas.microsoft.com/office/drawing/2014/main" id="{1627BA6A-419C-47EB-B0A0-9E8DD114A7F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66988" y="3141664"/>
          <a:ext cx="6445250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Equation" r:id="rId4" imgW="2489200" imgH="368300" progId="Equation.3">
                  <p:embed/>
                </p:oleObj>
              </mc:Choice>
              <mc:Fallback>
                <p:oleObj name="Equation" r:id="rId4" imgW="2489200" imgH="368300" progId="Equation.3">
                  <p:embed/>
                  <p:pic>
                    <p:nvPicPr>
                      <p:cNvPr id="15368" name="Object 10">
                        <a:extLst>
                          <a:ext uri="{FF2B5EF4-FFF2-40B4-BE49-F238E27FC236}">
                            <a16:creationId xmlns:a16="http://schemas.microsoft.com/office/drawing/2014/main" id="{1627BA6A-419C-47EB-B0A0-9E8DD114A7F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6988" y="3141664"/>
                        <a:ext cx="6445250" cy="962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C510F-90F2-4324-A678-BD8551DCC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CCA667-C674-4BD4-A835-DA9BCF8FFD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Supervised learning is one of the important models of learning involved in training machines.</a:t>
            </a:r>
          </a:p>
          <a:p>
            <a:pPr algn="just"/>
            <a:r>
              <a:rPr lang="en-US" dirty="0"/>
              <a:t>Algorithms for Supervised Learning</a:t>
            </a:r>
          </a:p>
          <a:p>
            <a:pPr lvl="1" algn="just"/>
            <a:r>
              <a:rPr lang="en-US" dirty="0"/>
              <a:t>There are several algorithms available for supervised learning. Some of the widely used algorithms of supervised learning are as shown below −</a:t>
            </a:r>
          </a:p>
          <a:p>
            <a:pPr lvl="2" algn="just"/>
            <a:r>
              <a:rPr lang="en-US" dirty="0"/>
              <a:t>k-Nearest </a:t>
            </a:r>
            <a:r>
              <a:rPr lang="en-US" dirty="0" err="1"/>
              <a:t>Neighbours</a:t>
            </a:r>
            <a:endParaRPr lang="en-US" dirty="0"/>
          </a:p>
          <a:p>
            <a:pPr lvl="2" algn="just"/>
            <a:r>
              <a:rPr lang="en-US" dirty="0"/>
              <a:t>Decision Trees</a:t>
            </a:r>
          </a:p>
          <a:p>
            <a:pPr lvl="2" algn="just"/>
            <a:r>
              <a:rPr lang="en-US" dirty="0"/>
              <a:t>Naive Bayes</a:t>
            </a:r>
          </a:p>
          <a:p>
            <a:pPr lvl="2" algn="just"/>
            <a:r>
              <a:rPr lang="en-US" dirty="0"/>
              <a:t>Logistic Regression</a:t>
            </a:r>
          </a:p>
          <a:p>
            <a:pPr lvl="2" algn="just"/>
            <a:r>
              <a:rPr lang="en-US" dirty="0"/>
              <a:t>Support Vector Machines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2634C-17CF-426B-AC8B-CDDC127D4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373EA-27C8-416E-BB1C-15E260C474E8}" type="datetime1">
              <a:rPr lang="en-US" smtClean="0"/>
              <a:t>10/24/2021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E052FC-E2A0-4B12-820C-9D9648022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512AE-85BB-41AC-B3A0-114532E2079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3088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2D6AB-F364-4524-8D95-3F0991718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3879"/>
          </a:xfrm>
        </p:spPr>
        <p:txBody>
          <a:bodyPr/>
          <a:lstStyle/>
          <a:p>
            <a:r>
              <a:rPr lang="en-US" dirty="0"/>
              <a:t>Supervised learning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2C0B684-E9F6-49FA-AB06-5EBA3016FA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9172" y="1129004"/>
            <a:ext cx="8249816" cy="5475838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021231-6679-4294-9009-25C965DF4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373EA-27C8-416E-BB1C-15E260C474E8}" type="datetime1">
              <a:rPr lang="en-US" smtClean="0"/>
              <a:t>10/24/2021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5445E1-D320-4050-96B0-FBA8A01F6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512AE-85BB-41AC-B3A0-114532E2079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8666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157FA-7A03-4A92-BE86-BA0D631D1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076455"/>
          </a:xfrm>
        </p:spPr>
        <p:txBody>
          <a:bodyPr/>
          <a:lstStyle/>
          <a:p>
            <a:r>
              <a:rPr lang="en-US" dirty="0"/>
              <a:t>Two main goals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AA91D05-15F9-4A50-90AC-409A7FD49D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3330" y="1324947"/>
            <a:ext cx="9125339" cy="5031403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4B2EBE-47EF-4D65-A5AB-0C52FF151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373EA-27C8-416E-BB1C-15E260C474E8}" type="datetime1">
              <a:rPr lang="en-US" smtClean="0"/>
              <a:t>10/24/2021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E475DB-B4F1-477A-A434-9E61082E6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512AE-85BB-41AC-B3A0-114532E2079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801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7F179-DAE9-48B7-9D42-25624D6F3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Learning: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B3789-6095-4792-9A44-2068964A47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Machine Learning is concerned with the development, the analysis, and the application of algorithms that allow computers to learn.</a:t>
            </a:r>
          </a:p>
          <a:p>
            <a:r>
              <a:rPr lang="en-US" dirty="0"/>
              <a:t>Two main goals: make prediction and better understand the system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8D44FB-9C8A-48CB-B49C-FE3C49E2A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373EA-27C8-416E-BB1C-15E260C474E8}" type="datetime1">
              <a:rPr lang="en-US" smtClean="0"/>
              <a:t>10/24/2021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CF8220-6599-4029-B983-13A5132C7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512AE-85BB-41AC-B3A0-114532E2079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421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0FA69-AC32-4BF4-B9B9-CC05FC4AD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Machine Learning?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A11B88-C247-4490-A40E-B7942A383A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Develop systems that can automatically adapt and customize themselves to individual users.</a:t>
            </a:r>
          </a:p>
          <a:p>
            <a:pPr lvl="1" algn="just"/>
            <a:r>
              <a:rPr lang="en-US" dirty="0"/>
              <a:t>Personalized news or mail filter</a:t>
            </a:r>
          </a:p>
          <a:p>
            <a:pPr algn="just"/>
            <a:r>
              <a:rPr lang="en-US" dirty="0"/>
              <a:t>Discover new knowledge from large databases (data mining).</a:t>
            </a:r>
          </a:p>
          <a:p>
            <a:pPr algn="just"/>
            <a:r>
              <a:rPr lang="en-US" dirty="0"/>
              <a:t>Ability to mimic human and replace certain monotonous tasks - which require some intelligence.</a:t>
            </a:r>
          </a:p>
          <a:p>
            <a:pPr lvl="1" algn="just"/>
            <a:r>
              <a:rPr lang="en-US" dirty="0"/>
              <a:t>like recognizing handwritten characters</a:t>
            </a:r>
          </a:p>
          <a:p>
            <a:pPr algn="just"/>
            <a:r>
              <a:rPr lang="en-US" dirty="0"/>
              <a:t>Develop systems that are too difficult/expensive to construct manually because they require specific detailed skills or knowledge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9EDAE7-E922-4E9C-88DF-E8E55D282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373EA-27C8-416E-BB1C-15E260C474E8}" type="datetime1">
              <a:rPr lang="en-US" smtClean="0"/>
              <a:t>10/24/2021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750AAB-341E-423E-96D9-7BF490360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512AE-85BB-41AC-B3A0-114532E2079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023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2BE87-25D5-4325-AE25-6BD4CCC50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now?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2D2176-2B3B-4B46-B547-BA7909DA32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Flood of available data (especially with the advent of the Internet)</a:t>
            </a:r>
          </a:p>
          <a:p>
            <a:pPr algn="just"/>
            <a:r>
              <a:rPr lang="en-US" dirty="0"/>
              <a:t>Increasing computational power</a:t>
            </a:r>
          </a:p>
          <a:p>
            <a:pPr algn="just"/>
            <a:r>
              <a:rPr lang="en-US" dirty="0"/>
              <a:t>Growing progress in available algorithms and theory developed by researchers</a:t>
            </a:r>
          </a:p>
          <a:p>
            <a:pPr algn="just"/>
            <a:r>
              <a:rPr lang="en-US" dirty="0"/>
              <a:t>Increasing support from industries</a:t>
            </a:r>
          </a:p>
          <a:p>
            <a:pPr algn="just"/>
            <a:endParaRPr lang="en-US" dirty="0"/>
          </a:p>
          <a:p>
            <a:pPr algn="just"/>
            <a:r>
              <a:rPr lang="en-US" dirty="0">
                <a:solidFill>
                  <a:srgbClr val="0070C0"/>
                </a:solidFill>
              </a:rPr>
              <a:t>The concept of learning in a ML system</a:t>
            </a:r>
          </a:p>
          <a:p>
            <a:pPr lvl="1" algn="just"/>
            <a:r>
              <a:rPr lang="en-US" dirty="0">
                <a:solidFill>
                  <a:srgbClr val="0070C0"/>
                </a:solidFill>
              </a:rPr>
              <a:t>Learning = Improving with experience at some task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10208A-1B86-4636-8D4E-7CB443433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373EA-27C8-416E-BB1C-15E260C474E8}" type="datetime1">
              <a:rPr lang="en-US" smtClean="0"/>
              <a:t>10/24/2021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089922-17AD-4B2B-832C-046DEE36A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512AE-85BB-41AC-B3A0-114532E2079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743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EFA3D-BBA0-4B5E-ADDE-A4153D6CE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learning: when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360AE-2565-4F20-87EE-8DF4A1D446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Learning is useful when:</a:t>
            </a:r>
          </a:p>
          <a:p>
            <a:pPr lvl="1" algn="just"/>
            <a:r>
              <a:rPr lang="en-US" dirty="0"/>
              <a:t>Human expertise does not exist (navigating on Mars),</a:t>
            </a:r>
          </a:p>
          <a:p>
            <a:pPr lvl="1" algn="just"/>
            <a:r>
              <a:rPr lang="en-US" dirty="0"/>
              <a:t>Humans are unable to explain their expertise (speech recognition)</a:t>
            </a:r>
          </a:p>
          <a:p>
            <a:pPr lvl="1" algn="just"/>
            <a:r>
              <a:rPr lang="en-US" dirty="0"/>
              <a:t>Solution changes in time (routing on a computer network)</a:t>
            </a:r>
          </a:p>
          <a:p>
            <a:pPr lvl="1" algn="just"/>
            <a:r>
              <a:rPr lang="en-US" dirty="0"/>
              <a:t>Solution needs to be adapted to particular cases (user biometrics)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Example: It is easier to write a program that learns to play checkers or backgammon well by self-play rather than converting the expertise of a master player to a program.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6F8D52-B4DA-4CAA-A4F5-AC1CF1558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373EA-27C8-416E-BB1C-15E260C474E8}" type="datetime1">
              <a:rPr lang="en-US" smtClean="0"/>
              <a:t>10/24/2021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B9A483-9D47-4C6C-AD32-6EB836667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512AE-85BB-41AC-B3A0-114532E2079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407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E08C2-5599-45D7-9ADC-9280BB057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78F6D5-292F-4D0A-893B-A665CF39AF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Machine learning has a wide spectrum of applications including:</a:t>
            </a:r>
          </a:p>
          <a:p>
            <a:pPr lvl="1"/>
            <a:r>
              <a:rPr lang="en-US" dirty="0"/>
              <a:t>Retail: Market basket analysis, Customer relationship management (CRM)</a:t>
            </a:r>
          </a:p>
          <a:p>
            <a:pPr lvl="1"/>
            <a:r>
              <a:rPr lang="en-US" dirty="0"/>
              <a:t>Finance: Credit scoring, fraud detection</a:t>
            </a:r>
          </a:p>
          <a:p>
            <a:pPr lvl="1"/>
            <a:r>
              <a:rPr lang="en-US" dirty="0"/>
              <a:t>Manufacturing: Optimization, troubleshooting</a:t>
            </a:r>
          </a:p>
          <a:p>
            <a:pPr lvl="1"/>
            <a:r>
              <a:rPr lang="en-US" dirty="0"/>
              <a:t>Medicine: Medical diagnosis</a:t>
            </a:r>
          </a:p>
          <a:p>
            <a:pPr lvl="1"/>
            <a:r>
              <a:rPr lang="en-US" dirty="0"/>
              <a:t>Telecommunications: Quality of service optimization, routing</a:t>
            </a:r>
          </a:p>
          <a:p>
            <a:pPr lvl="1"/>
            <a:r>
              <a:rPr lang="en-US" dirty="0"/>
              <a:t>Bioinformatics: Motifs, alignment</a:t>
            </a:r>
          </a:p>
          <a:p>
            <a:pPr lvl="1"/>
            <a:r>
              <a:rPr lang="en-US" dirty="0"/>
              <a:t>Web mining: Search engines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0E93BB-FB21-43D2-8AE0-E91676A02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373EA-27C8-416E-BB1C-15E260C474E8}" type="datetime1">
              <a:rPr lang="en-US" smtClean="0"/>
              <a:t>10/24/2021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D0FACE-9DAF-4393-B485-0A3CDF855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512AE-85BB-41AC-B3A0-114532E2079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1850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3774A-A6CB-44EF-8A36-FC68D6436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fields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34671-2416-4AEE-9936-7D84204F72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Artificial Intelligence: smart algorithms</a:t>
            </a:r>
          </a:p>
          <a:p>
            <a:pPr algn="just"/>
            <a:r>
              <a:rPr lang="en-US" dirty="0"/>
              <a:t>Statistics: inference from a sample</a:t>
            </a:r>
          </a:p>
          <a:p>
            <a:pPr algn="just"/>
            <a:r>
              <a:rPr lang="en-US" dirty="0"/>
              <a:t>Computer Science: efficient algorithms and complex models</a:t>
            </a:r>
          </a:p>
          <a:p>
            <a:pPr algn="just"/>
            <a:r>
              <a:rPr lang="en-US" dirty="0"/>
              <a:t>Systems and control: analysis, modeling, and control of dynamical systems</a:t>
            </a:r>
          </a:p>
          <a:p>
            <a:pPr algn="just"/>
            <a:r>
              <a:rPr lang="en-US" dirty="0"/>
              <a:t>Data Mining: searching through large volumes of data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380B0D-2836-4DE3-8FAC-EB2126EAB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373EA-27C8-416E-BB1C-15E260C474E8}" type="datetime1">
              <a:rPr lang="en-US" smtClean="0"/>
              <a:t>10/24/2021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CCA9F3-4DED-4C95-B32E-8F8A17F12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512AE-85BB-41AC-B3A0-114532E2079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470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08C00-7E9A-457F-8310-DD8484A60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part of the data mining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7CEE8-1C5D-4E3B-BE2F-2A02BE3A7E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51849" cy="4351338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Each step generates many questions:</a:t>
            </a:r>
          </a:p>
          <a:p>
            <a:pPr algn="just"/>
            <a:r>
              <a:rPr lang="en-US" dirty="0"/>
              <a:t>Data generation: </a:t>
            </a:r>
            <a:r>
              <a:rPr lang="en-US" dirty="0">
                <a:solidFill>
                  <a:srgbClr val="0070C0"/>
                </a:solidFill>
              </a:rPr>
              <a:t>data types, sample size, online/offline...</a:t>
            </a:r>
          </a:p>
          <a:p>
            <a:pPr algn="just"/>
            <a:r>
              <a:rPr lang="en-US" dirty="0"/>
              <a:t>Preprocessing: </a:t>
            </a:r>
            <a:r>
              <a:rPr lang="en-US" dirty="0">
                <a:solidFill>
                  <a:srgbClr val="0070C0"/>
                </a:solidFill>
              </a:rPr>
              <a:t>normalization, missing values, feature selection/extraction.</a:t>
            </a:r>
            <a:r>
              <a:rPr lang="en-US" dirty="0"/>
              <a:t>..</a:t>
            </a:r>
          </a:p>
          <a:p>
            <a:pPr algn="just"/>
            <a:r>
              <a:rPr lang="en-US" dirty="0"/>
              <a:t>Machine learning: </a:t>
            </a:r>
            <a:r>
              <a:rPr lang="en-US" dirty="0">
                <a:solidFill>
                  <a:srgbClr val="0070C0"/>
                </a:solidFill>
              </a:rPr>
              <a:t>hypothesis, choice of learning paradigm/algorithm...</a:t>
            </a:r>
          </a:p>
          <a:p>
            <a:pPr algn="just"/>
            <a:r>
              <a:rPr lang="en-US" dirty="0"/>
              <a:t>Hypothesis validation: </a:t>
            </a:r>
            <a:r>
              <a:rPr lang="en-US" dirty="0">
                <a:solidFill>
                  <a:srgbClr val="0070C0"/>
                </a:solidFill>
              </a:rPr>
              <a:t>cross validation, model deployment...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58BB01-71F3-48BC-97E8-FA501DDD4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373EA-27C8-416E-BB1C-15E260C474E8}" type="datetime1">
              <a:rPr lang="en-US" smtClean="0"/>
              <a:t>10/24/2021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72517E-078B-44F0-B963-F45D96688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512AE-85BB-41AC-B3A0-114532E20792}" type="slidenum">
              <a:rPr lang="en-US" smtClean="0"/>
              <a:t>9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9B9F3B1-16AB-4757-B0F7-84F0DE94F1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1278" y="1287933"/>
            <a:ext cx="2981016" cy="5471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740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1"/>
          </a:buClr>
          <a:buSzPct val="65000"/>
          <a:buFont typeface="Wingdings" pitchFamily="2" charset="2"/>
          <a:buChar char="n"/>
          <a:tabLst/>
          <a:defRPr kumimoji="0" lang="en-US" sz="3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1"/>
          </a:buClr>
          <a:buSzPct val="65000"/>
          <a:buFont typeface="Wingdings" pitchFamily="2" charset="2"/>
          <a:buChar char="n"/>
          <a:tabLst/>
          <a:defRPr kumimoji="0" lang="en-US" sz="3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1488</TotalTime>
  <Words>830</Words>
  <Application>Microsoft Office PowerPoint</Application>
  <PresentationFormat>Widescreen</PresentationFormat>
  <Paragraphs>135</Paragraphs>
  <Slides>25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Arial</vt:lpstr>
      <vt:lpstr>Calibri</vt:lpstr>
      <vt:lpstr>Calibri Light</vt:lpstr>
      <vt:lpstr>Garamond</vt:lpstr>
      <vt:lpstr>Wingdings</vt:lpstr>
      <vt:lpstr>Office Theme</vt:lpstr>
      <vt:lpstr>Edge</vt:lpstr>
      <vt:lpstr>Equation</vt:lpstr>
      <vt:lpstr>Machine learning for machine vision (Supervised Learning)</vt:lpstr>
      <vt:lpstr>Machine Learning</vt:lpstr>
      <vt:lpstr>Machine Learning: definition</vt:lpstr>
      <vt:lpstr>Why Machine Learning?</vt:lpstr>
      <vt:lpstr>Why now?</vt:lpstr>
      <vt:lpstr>Machine learning: when ?</vt:lpstr>
      <vt:lpstr>Applications</vt:lpstr>
      <vt:lpstr>Related fields</vt:lpstr>
      <vt:lpstr>One part of the data mining process</vt:lpstr>
      <vt:lpstr>Terminology</vt:lpstr>
      <vt:lpstr>Learning (Training)</vt:lpstr>
      <vt:lpstr>Workflow</vt:lpstr>
      <vt:lpstr>Machine Learning - Categories</vt:lpstr>
      <vt:lpstr>Machine Learning - Categories</vt:lpstr>
      <vt:lpstr>Supervised learning</vt:lpstr>
      <vt:lpstr>Unsupervised learning</vt:lpstr>
      <vt:lpstr>MACHINE LEARNING</vt:lpstr>
      <vt:lpstr>TYPES OF SUPERVISED LEARNING</vt:lpstr>
      <vt:lpstr>Supervised vs. unsupervised Learning</vt:lpstr>
      <vt:lpstr>Supervised learning</vt:lpstr>
      <vt:lpstr>Classification vs Regression</vt:lpstr>
      <vt:lpstr>Supervised learning process: two steps</vt:lpstr>
      <vt:lpstr>Supervised learning</vt:lpstr>
      <vt:lpstr>Supervised learning</vt:lpstr>
      <vt:lpstr>Two main goals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Vision</dc:title>
  <dc:creator>Anup Majumder</dc:creator>
  <cp:lastModifiedBy>Anup Majumder</cp:lastModifiedBy>
  <cp:revision>153</cp:revision>
  <dcterms:created xsi:type="dcterms:W3CDTF">2020-12-17T17:25:56Z</dcterms:created>
  <dcterms:modified xsi:type="dcterms:W3CDTF">2021-10-23T20:12:36Z</dcterms:modified>
</cp:coreProperties>
</file>