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839" r:id="rId3"/>
    <p:sldId id="840" r:id="rId4"/>
    <p:sldId id="841" r:id="rId5"/>
    <p:sldId id="842" r:id="rId6"/>
    <p:sldId id="843" r:id="rId7"/>
    <p:sldId id="857" r:id="rId8"/>
    <p:sldId id="289" r:id="rId9"/>
    <p:sldId id="844" r:id="rId10"/>
    <p:sldId id="845" r:id="rId11"/>
    <p:sldId id="847" r:id="rId12"/>
    <p:sldId id="846" r:id="rId13"/>
    <p:sldId id="848" r:id="rId14"/>
    <p:sldId id="849" r:id="rId15"/>
    <p:sldId id="850" r:id="rId16"/>
    <p:sldId id="852" r:id="rId17"/>
    <p:sldId id="851" r:id="rId18"/>
    <p:sldId id="853" r:id="rId19"/>
    <p:sldId id="854" r:id="rId20"/>
    <p:sldId id="855" r:id="rId21"/>
    <p:sldId id="856" r:id="rId22"/>
    <p:sldId id="8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E4F3-E6BD-4231-8B07-8A27752A98C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1B1F-401D-4D46-B143-DA6C51A9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F0F6-82F1-4DCF-AAFF-15454A1B8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4C12-8694-4C07-8F31-13F8F566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5A9C-99FB-4D9F-88EF-CF684E90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34BA-453E-4C94-894F-F0A2409DEC46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5C6E-B75F-41ED-9D09-2905B7EB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3DC-BBBE-456E-8D7C-D937FF3C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9F2A-D44A-40A8-9355-DBB967D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4AAE-53D6-4A2D-818F-8B85CE554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4D03-83D2-4BCA-9C4B-C00E1E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73F-2B29-46D1-A2AC-4D9F760ED934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EEE0-C89F-4A86-8F95-98A4C809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F0F7-3660-49D4-9686-B3D132E0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D388-ADD7-4C98-8194-CAC0A290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BCA6-37D0-40A1-AA03-60F1C2ED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B953-1817-49EF-9A1B-129A935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F36-36B4-4F9F-BD44-B91B0A0D4A77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88FE-2FFC-4623-906A-12451FA5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6FF7-CEE6-41D3-B155-D1269C16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2FEF-CEF5-4EB6-A247-4846695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044A-1D14-4496-AF06-03D5243C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2964-2446-4704-B876-3E77FC34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CC13-6399-4320-B3B2-C8AAA22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08FF-E621-44FE-9BE2-ED6CFD8C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1241-A7E9-4876-8604-A082AFF1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334C-46B8-4162-9A5A-70245CF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5657-B755-46AD-83C2-B05BBFA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8D8-A0E0-4C41-A61B-204445D0DFBA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A837-9C66-4561-B0D8-4581CC3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11B6-D550-41B4-8907-FDE98506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41D3-D5A4-4C3A-80DF-473C87C5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37AD-7B8B-45EC-8E94-B33627B4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DD312-12E2-4983-87D5-38DEA40C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8DC4D-145D-479F-AB0D-FCA8F0DB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465-17A4-4856-8CA5-52D3E2732972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61F2E-988D-4F56-A1BA-B2BAF76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7927-3051-46C2-ACD9-EF5C84A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244-E379-4828-841F-AFFEF16D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AF96-FB53-4B2F-B8CD-D11206C2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7593-095C-47EA-AE9E-D81ED8D6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6746-3454-4FB6-A779-6D0745CD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C1EC-973F-4F51-89E4-F6EDBACFB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E2C8C-C3A5-40EC-A14E-7A554F0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15B-6712-413A-B1A4-A12F21A6501E}" type="datetime1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EF6C2-927C-4C22-A059-F52DF48A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9115-74F5-4F48-8FA0-D2DEFFE0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68F-A7C1-4A53-BBB8-056885F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D794C-B436-48D6-8A07-2202478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0D5-629A-4687-91C7-546683A9AC87}" type="datetime1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01C97-E1A6-4F2A-8053-3661181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CBE0-16B5-4F3C-9D34-5F924B5E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378F5-6DEA-4B97-AAFF-B312C0C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E117-A352-43AD-984F-97F70796F02F}" type="datetime1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B106-B9CC-4EA4-B002-13D2D5EF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ABB3-6860-4E48-9152-B1BE5EB2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F251-1A41-4FFD-8AF3-749A058C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719-97BE-4183-996E-7D7DB1F4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9BEE-59ED-4F7A-A7F8-5316C4F6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1DD4-EEBC-44DA-96C4-57703651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441-3206-4B4D-A963-C4A7CD422A06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3305-0321-48F4-97CE-CA79C9B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049C-5436-48D5-BDF0-04583B38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D77-E6E5-4738-8BF8-61A82E9A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E381-B6FD-4A4D-B459-D07F0C54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74D2-EEE7-48F4-AC82-FFA42B97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3AC78-BBE5-4B6D-B593-4D8BD80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04D-D39A-4F28-89A2-9AD47E70CE90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0632-EED2-4034-8A7E-C2027665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36C9-B25F-47BA-AB2F-D69BFEC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7F2DF-8915-4D33-9055-A691631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115F-2746-41A6-A700-CC962B60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A68B-58E4-46D9-8116-53B14CB2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CDB6-6067-49E1-909F-D40D1D3833C1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BDE9-DF53-47E5-BCA1-73CC1BE8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56F8-D8D0-413F-AC5C-DB597B28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EE9E-E40F-4C11-8ADB-340EBB31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302"/>
            <a:ext cx="9144000" cy="1306286"/>
          </a:xfrm>
        </p:spPr>
        <p:txBody>
          <a:bodyPr>
            <a:normAutofit/>
          </a:bodyPr>
          <a:lstStyle/>
          <a:p>
            <a:r>
              <a:rPr lang="en-US" sz="8000" b="1" dirty="0"/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0326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22D-37DE-4E5C-90F5-EE2CBD2E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Prewitt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7B3E-7199-4C77-A677-8D453F5C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operator is almost similar to the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sobel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operator.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also detects vertical and horizontal edges of an image.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one of the best ways to detect the orientation and magnitude of an image.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uses the kernels or masks –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D41C-6E0B-4338-A3C1-C97C7C50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CA801-00B1-48D7-89FD-77900090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3BE23-8377-4EE1-BB01-37C95769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4643243"/>
            <a:ext cx="6496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2835-4605-46B1-90A6-EC9AFB6D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Prewitt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1D4-63AA-4829-AF11-DCBE3EED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Good performance on detecting vertical and horizontal edges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Best operator to detect the orientation of an image</a:t>
            </a:r>
          </a:p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Limitations: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magnitude of coefficient is fixed and cannot be changed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Diagonal direction points are not preserved always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F00-BA02-454C-A58C-AF7F19E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F01D0-AADE-4465-AC62-0F554C36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5F06-6A6B-4ADE-9256-51C08775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Robert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F4A2-DB06-4422-A12C-3A98A829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gradient-based operator computes the sum of squares of the differences between diagonally adjacent pixels in an image through discrete differentiation.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Then the gradient approximation is made.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uses the following 2 x 2 kernels or masks –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A7EC-40B1-47E4-B6BB-E684360A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2985-9839-4DDC-ACDC-A93A8FAE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BAAFA-FC66-4E30-A02F-FAA65BFD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61" y="4637216"/>
            <a:ext cx="5057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2835-4605-46B1-90A6-EC9AFB6D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Robert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1D4-63AA-4829-AF11-DCBE3EED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Good Detection of edges and orientation are very easy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Diagonal direction points are preserved</a:t>
            </a:r>
          </a:p>
          <a:p>
            <a:pPr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Limitations: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Very sensitive to noise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Not very accurate in edge detection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F00-BA02-454C-A58C-AF7F19E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F01D0-AADE-4465-AC62-0F554C36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6554-6EB8-4AEF-B2A2-276B10DD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Laplacian of Gaussian (LoG)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33C9-2D9E-4971-8C76-AEEB540C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094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a gaussian-based operator which uses the Laplacian to take the second derivative of an image.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really works well when the transition of the grey level seems to be abrupt.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works on the zero-crossing method i.e. when the second-order derivative crosses zero, then that particular location corresponds to a maximum level. It is called an edge location.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Here the Gaussian operator reduces the noise and the Laplacian operator detects the sharp edges.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C51F-6FBB-4941-8033-98CFB4EE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26557-1F38-4106-A855-C29680D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6554-6EB8-4AEF-B2A2-276B10DD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Laplacian of Gaussian (LoG)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33C9-2D9E-4971-8C76-AEEB540C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383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Gaussian function is defined by the formula:</a:t>
            </a:r>
          </a:p>
          <a:p>
            <a:pPr algn="just"/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0" indent="0" algn="just">
              <a:buNone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0" indent="0" algn="just">
              <a:buNone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lvl="2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Where     is the standard deviation. 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And the LoG operator is computed from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C51F-6FBB-4941-8033-98CFB4EE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26557-1F38-4106-A855-C29680D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EB385-55FB-4E84-AC4A-1D1FB1E3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79" y="2443065"/>
            <a:ext cx="497205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1ADBA1-8117-4BFE-9E2A-97823C18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16" y="3820982"/>
            <a:ext cx="238125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EB222C-54FF-401D-A8FD-9EDAC353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4986355"/>
            <a:ext cx="8877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2835-4605-46B1-90A6-EC9AFB6D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Laplacian of Gaussian (LoG)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1D4-63AA-4829-AF11-DCBE3EED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Easy to detect edges and their various orientations.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is fixed characteristics in all directions.</a:t>
            </a:r>
          </a:p>
          <a:p>
            <a:pPr marL="457200" lvl="1" indent="0" fontAlgn="base">
              <a:buNone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Limitations: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 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Very sensitive to noise.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localization error may be severe at curved edges.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generates noisy responses that do not correspond to edges, so-called “false edges”.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F00-BA02-454C-A58C-AF7F19E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F01D0-AADE-4465-AC62-0F554C36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93D0-F118-42B1-974F-91C32D93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261054"/>
            <a:ext cx="10515600" cy="1120080"/>
          </a:xfrm>
        </p:spPr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Canny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4F49-A3CF-4277-A51C-F8C85B21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195"/>
            <a:ext cx="10515600" cy="4322695"/>
          </a:xfrm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a gaussian-based operator in detecting edges. </a:t>
            </a:r>
          </a:p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operator is not susceptible to noise. </a:t>
            </a:r>
          </a:p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extracts image features without affecting or altering the feature. </a:t>
            </a:r>
          </a:p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Canny edge detector have advanced algorithm derived from the previous work of Laplacian of Gaussian operator. </a:t>
            </a:r>
          </a:p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widely used an optimal edge detection technique.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D5C2-4594-4B94-878B-4DD16646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F6E3-AA76-466E-A28B-1F67EF2C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3855-C229-4D38-B129-55803BAD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Canny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F71D-A02D-4EE6-ACEB-C7047F15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detects edges based on three criteria: 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urw-din"/>
              </a:rPr>
              <a:t>Low error rate 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urw-din"/>
              </a:rPr>
              <a:t>Edge points must be accurately localized 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urw-din"/>
              </a:rPr>
              <a:t>There should be just one single edge response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67D9-8087-4E91-AD02-270AA066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6341C-243A-461B-A92D-949A6F10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2835-4605-46B1-90A6-EC9AFB6D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Canny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1D4-63AA-4829-AF11-DCBE3EED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has good localization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extract image features without altering the features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Less Sensitive to noise</a:t>
            </a:r>
          </a:p>
          <a:p>
            <a:pPr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Limitations: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 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is false zero crossing</a:t>
            </a:r>
          </a:p>
          <a:p>
            <a:pPr lvl="1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Complex computation and time consuming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F00-BA02-454C-A58C-AF7F19E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F01D0-AADE-4465-AC62-0F554C36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73F-AB40-4560-B4BA-2AD07E0B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Image Edge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E550-2689-42B0-8441-768E7BE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Edges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are significant local changes of intensity in a digital image. </a:t>
            </a:r>
          </a:p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An edge can be defined as a set of connected pixels that forms a boundary between two disjoint regions. </a:t>
            </a:r>
          </a:p>
          <a:p>
            <a:pPr algn="just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are three types of edges: </a:t>
            </a:r>
          </a:p>
          <a:p>
            <a:pPr lvl="1" fontAlgn="base"/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Horizontal edges</a:t>
            </a:r>
          </a:p>
          <a:p>
            <a:pPr lvl="1" fontAlgn="base"/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Vertical edges</a:t>
            </a:r>
          </a:p>
          <a:p>
            <a:pPr lvl="1" fontAlgn="base"/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Diagonal edges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C00-DBCA-4FD8-9C53-B5B55469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11A62-44E1-4B19-9205-83B9215D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F31-F8D6-4AF1-A833-0A27D6EB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Applications of Image Edge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AEC0-176E-4C4B-A3AD-9992443D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Some Real-world Applications of Image Edge Detection: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lvl="1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medical imaging, study of anatomical structure</a:t>
            </a:r>
          </a:p>
          <a:p>
            <a:pPr lvl="1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locate an object in satellite images</a:t>
            </a:r>
          </a:p>
          <a:p>
            <a:pPr lvl="1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automatic traffic controlling systems</a:t>
            </a:r>
          </a:p>
          <a:p>
            <a:pPr lvl="1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face recognition, and fingerprint recognition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B3A2D-3EA4-4DBC-8FF7-982DAD0A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F978B-9B94-4AE9-B554-579C6C88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99AE-060E-44A1-B160-6FFF4A97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2982-F81D-4E19-A15C-C8A43909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[1] https://www.geeksforgeeks.org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EB59-2C44-44F9-B198-B171D1C7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4634-9BB8-419F-8486-B08A1FC6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508-3FF7-4533-970C-D10C976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2" y="240852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2A7B-6C8A-4CB5-BFC1-F3B9269D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061DD-8D47-409C-8913-16AE4D01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3063-0BFC-47C1-BBE9-76CAB54B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Image Edge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FE56-4242-49D7-868A-B171E259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104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Edge Detection is a method of segmenting an image into regions of discontinuity. </a:t>
            </a:r>
          </a:p>
          <a:p>
            <a:pPr algn="just"/>
            <a:r>
              <a:rPr lang="en-US" dirty="0"/>
              <a:t>It is a widely used technique in digital image processing like </a:t>
            </a:r>
          </a:p>
          <a:p>
            <a:pPr lvl="1" algn="just"/>
            <a:r>
              <a:rPr lang="en-US" dirty="0"/>
              <a:t>pattern recognition</a:t>
            </a:r>
          </a:p>
          <a:p>
            <a:pPr lvl="1" algn="just"/>
            <a:r>
              <a:rPr lang="en-US" dirty="0"/>
              <a:t>image morphology</a:t>
            </a:r>
          </a:p>
          <a:p>
            <a:pPr lvl="1" algn="just"/>
            <a:r>
              <a:rPr lang="en-US" dirty="0"/>
              <a:t>feature extraction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7A9C-6F57-44D7-B316-AA4063A0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F6B6D-C68B-4380-B1DD-035CC92C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26B2-FE20-4DC7-93C8-E52E514F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Image Edge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1706-8989-4CEB-91B6-3035CB98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Edge detection allows users to observe the features of an image for a significant change in the gray level. </a:t>
            </a:r>
          </a:p>
          <a:p>
            <a:pPr algn="just"/>
            <a:r>
              <a:rPr lang="en-US" dirty="0"/>
              <a:t>This texture indicating the end of one region in the image and the beginning of another. </a:t>
            </a:r>
          </a:p>
          <a:p>
            <a:pPr algn="just"/>
            <a:r>
              <a:rPr lang="en-US" dirty="0"/>
              <a:t>It reduces the amount of data in an image and preserves the structural properties of an image.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8172-31A2-4893-83C4-88207B8B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FF1D4-25BB-4DB4-9236-D9661D5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2A2-46B4-484D-86DF-1CECA6CD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239"/>
          </a:xfrm>
        </p:spPr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Edge Detection Operators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6249-139F-4DF8-A71D-91B7EF00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66"/>
            <a:ext cx="10515600" cy="4824283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Edge Detection Operators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are of two types: </a:t>
            </a:r>
          </a:p>
          <a:p>
            <a:pPr lvl="1" algn="just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Gradient –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based operator which computes first-order derivations in a digital image like, Sobel operator, Prewitt operator, Robert operator</a:t>
            </a:r>
          </a:p>
          <a:p>
            <a:pPr lvl="1" algn="just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Gaussian –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based operator which computes second-order derivations in a digital image like, Canny edge detector, Laplacian of Gaussian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3A21-F179-41E6-81C3-34238000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E2594-B968-440E-9FB9-415B3F3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53B52-FF00-4CC5-BE39-C3E64F39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23" y="3584575"/>
            <a:ext cx="3112829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2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1849-53C1-41E5-97EA-A9B41356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230090"/>
            <a:ext cx="10515600" cy="950491"/>
          </a:xfrm>
        </p:spPr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Sobel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625B-67A2-4C33-9578-EF0297585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293780"/>
            <a:ext cx="11104985" cy="506257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It is a discrete differentiation operator.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computes the gradient approximation of image intensity function for image edge detection.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At the pixels of an image, the Sobel operator produces either the normal to a vector or the corresponding gradient vector. </a:t>
            </a:r>
          </a:p>
          <a:p>
            <a:pPr algn="just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uses two 3 x 3 kernels or masks which are convolved with the input image to calculate the vertical and horizontal derivative approximations respectively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3805-951D-4275-A627-D7002C8E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BE1D-5704-4138-BB27-1049F380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CBA3-31CC-45D7-8F30-9FEE56AA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64" y="4900126"/>
            <a:ext cx="6505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087B-83A3-4B71-8A40-57265BD8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Sobel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74EB-A382-456A-8137-1C9E7976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Approach in MATLAB:</a:t>
            </a:r>
            <a:endParaRPr lang="en-US" b="0" i="1" dirty="0">
              <a:solidFill>
                <a:srgbClr val="40424E"/>
              </a:solidFill>
              <a:effectLst/>
              <a:latin typeface="urw-din"/>
            </a:endParaRPr>
          </a:p>
          <a:p>
            <a:pPr marL="457200" lvl="1" indent="0" fontAlgn="base">
              <a:buNone/>
            </a:pP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1: Input – Read an image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2: Convert the true-color RGB image to the grayscale image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3: Convert the image to double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4: Pre-allocate the </a:t>
            </a:r>
            <a:r>
              <a:rPr lang="en-US" b="0" i="1" dirty="0" err="1">
                <a:solidFill>
                  <a:srgbClr val="40424E"/>
                </a:solidFill>
                <a:effectLst/>
                <a:latin typeface="urw-din"/>
              </a:rPr>
              <a:t>filtered_image</a:t>
            </a: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 matrix with zeros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5: Define Sobel Operator Mask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6: Edge Detection Process (Compute Gradient approximation and magnitude of vector)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7: Display the filtered image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8: Thresholding on the filtered image</a:t>
            </a:r>
            <a:br>
              <a:rPr lang="en-US" b="0" i="1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Step 9: Display the edge-detected image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BF5B-A29A-4457-BBFA-03101E9D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24CF-E124-4E93-B512-BB7BB0B8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DBD398A-ABFA-4C35-9B73-2786FA25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2EBC-40C7-4904-9ED9-FB0815B56AC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F2F0A22-27B9-45AB-8B19-361B47E09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Java Toolkit’s Sobel Operator</a:t>
            </a:r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B4199529-BB97-4C14-A31F-687870F5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t="4700" r="17293" b="63344"/>
          <a:stretch>
            <a:fillRect/>
          </a:stretch>
        </p:blipFill>
        <p:spPr bwMode="auto">
          <a:xfrm>
            <a:off x="1147666" y="2016968"/>
            <a:ext cx="7620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6" name="Text Box 4">
            <a:extLst>
              <a:ext uri="{FF2B5EF4-FFF2-40B4-BE49-F238E27FC236}">
                <a16:creationId xmlns:a16="http://schemas.microsoft.com/office/drawing/2014/main" id="{707B74CC-33A8-4308-8E91-E7E482B9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719" y="4841032"/>
            <a:ext cx="72872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original image                gradient                            </a:t>
            </a:r>
            <a:r>
              <a:rPr lang="en-US" altLang="en-US" dirty="0" err="1"/>
              <a:t>thresholded</a:t>
            </a:r>
            <a:endParaRPr lang="en-US" altLang="en-US" dirty="0"/>
          </a:p>
          <a:p>
            <a:r>
              <a:rPr lang="en-US" altLang="en-US" dirty="0"/>
              <a:t>                                         magnitude                        gradient</a:t>
            </a:r>
          </a:p>
          <a:p>
            <a:r>
              <a:rPr lang="en-US" altLang="en-US" dirty="0"/>
              <a:t>                                                                                    magnitude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2835-4605-46B1-90A6-EC9AFB6D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Sobel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1D4-63AA-4829-AF11-DCBE3EED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Simple and time efficient computation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Very easy at searching for smooth edges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 fontAlgn="base"/>
            <a:r>
              <a:rPr lang="en-US" b="1" i="1" dirty="0">
                <a:solidFill>
                  <a:srgbClr val="40424E"/>
                </a:solidFill>
                <a:effectLst/>
                <a:latin typeface="urw-din"/>
              </a:rPr>
              <a:t>Limitations: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Diagonal direction points are not preserved always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Highly sensitive to noise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Not very accurate in edge detection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Detect with thick and rough edges does not give appropriate results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F00-BA02-454C-A58C-AF7F19E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F01D0-AADE-4465-AC62-0F554C36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965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sofia-pro</vt:lpstr>
      <vt:lpstr>urw-din</vt:lpstr>
      <vt:lpstr>Office Theme</vt:lpstr>
      <vt:lpstr>Edge Detection</vt:lpstr>
      <vt:lpstr>Image Edge Detection</vt:lpstr>
      <vt:lpstr>Image Edge Detection</vt:lpstr>
      <vt:lpstr>Image Edge Detection</vt:lpstr>
      <vt:lpstr>Edge Detection Operators </vt:lpstr>
      <vt:lpstr>Sobel Operator</vt:lpstr>
      <vt:lpstr>Sobel Operator</vt:lpstr>
      <vt:lpstr>Java Toolkit’s Sobel Operator</vt:lpstr>
      <vt:lpstr>Sobel Operator</vt:lpstr>
      <vt:lpstr>Prewitt Operator</vt:lpstr>
      <vt:lpstr>Prewitt Operator</vt:lpstr>
      <vt:lpstr>Robert Operator</vt:lpstr>
      <vt:lpstr>Robert Operator</vt:lpstr>
      <vt:lpstr>Laplacian of Gaussian (LoG)</vt:lpstr>
      <vt:lpstr>Laplacian of Gaussian (LoG)</vt:lpstr>
      <vt:lpstr>Laplacian of Gaussian (LoG)</vt:lpstr>
      <vt:lpstr>Canny Operator</vt:lpstr>
      <vt:lpstr>Canny Operator</vt:lpstr>
      <vt:lpstr>Canny Operator</vt:lpstr>
      <vt:lpstr>Applications of Image Edge Detection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</dc:title>
  <dc:creator>Anup Majumder</dc:creator>
  <cp:lastModifiedBy>Anup Majumder</cp:lastModifiedBy>
  <cp:revision>242</cp:revision>
  <dcterms:created xsi:type="dcterms:W3CDTF">2020-12-17T17:25:56Z</dcterms:created>
  <dcterms:modified xsi:type="dcterms:W3CDTF">2022-01-29T11:14:50Z</dcterms:modified>
</cp:coreProperties>
</file>