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1"/>
  </p:notesMasterIdLst>
  <p:sldIdLst>
    <p:sldId id="256" r:id="rId2"/>
    <p:sldId id="259" r:id="rId3"/>
    <p:sldId id="260" r:id="rId4"/>
    <p:sldId id="261" r:id="rId5"/>
    <p:sldId id="263" r:id="rId6"/>
    <p:sldId id="264" r:id="rId7"/>
    <p:sldId id="265" r:id="rId8"/>
    <p:sldId id="467" r:id="rId9"/>
    <p:sldId id="266" r:id="rId10"/>
    <p:sldId id="267" r:id="rId11"/>
    <p:sldId id="268" r:id="rId12"/>
    <p:sldId id="269" r:id="rId13"/>
    <p:sldId id="270" r:id="rId14"/>
    <p:sldId id="271" r:id="rId15"/>
    <p:sldId id="404" r:id="rId16"/>
    <p:sldId id="496" r:id="rId17"/>
    <p:sldId id="406" r:id="rId18"/>
    <p:sldId id="407" r:id="rId19"/>
    <p:sldId id="408" r:id="rId20"/>
    <p:sldId id="409" r:id="rId21"/>
    <p:sldId id="410" r:id="rId22"/>
    <p:sldId id="411" r:id="rId23"/>
    <p:sldId id="412" r:id="rId24"/>
    <p:sldId id="413" r:id="rId25"/>
    <p:sldId id="414" r:id="rId26"/>
    <p:sldId id="415" r:id="rId27"/>
    <p:sldId id="416" r:id="rId28"/>
    <p:sldId id="417" r:id="rId29"/>
    <p:sldId id="418" r:id="rId30"/>
    <p:sldId id="420" r:id="rId31"/>
    <p:sldId id="272" r:id="rId32"/>
    <p:sldId id="273" r:id="rId33"/>
    <p:sldId id="274" r:id="rId34"/>
    <p:sldId id="275" r:id="rId35"/>
    <p:sldId id="276" r:id="rId36"/>
    <p:sldId id="457" r:id="rId37"/>
    <p:sldId id="458" r:id="rId38"/>
    <p:sldId id="277" r:id="rId39"/>
    <p:sldId id="430" r:id="rId40"/>
    <p:sldId id="431" r:id="rId41"/>
    <p:sldId id="468" r:id="rId42"/>
    <p:sldId id="432" r:id="rId43"/>
    <p:sldId id="433" r:id="rId44"/>
    <p:sldId id="434" r:id="rId45"/>
    <p:sldId id="435" r:id="rId46"/>
    <p:sldId id="469" r:id="rId47"/>
    <p:sldId id="470" r:id="rId48"/>
    <p:sldId id="471" r:id="rId49"/>
    <p:sldId id="472" r:id="rId50"/>
    <p:sldId id="437" r:id="rId51"/>
    <p:sldId id="438" r:id="rId52"/>
    <p:sldId id="439" r:id="rId53"/>
    <p:sldId id="473" r:id="rId54"/>
    <p:sldId id="474" r:id="rId55"/>
    <p:sldId id="475" r:id="rId56"/>
    <p:sldId id="421" r:id="rId57"/>
    <p:sldId id="611" r:id="rId58"/>
    <p:sldId id="257" r:id="rId59"/>
    <p:sldId id="262"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93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emf"/><Relationship Id="rId1" Type="http://schemas.openxmlformats.org/officeDocument/2006/relationships/image" Target="../media/image32.png"/><Relationship Id="rId4" Type="http://schemas.openxmlformats.org/officeDocument/2006/relationships/image" Target="../media/image35.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96E4F3-E6BD-4231-8B07-8A27752A98C6}" type="datetimeFigureOut">
              <a:rPr lang="en-US" smtClean="0"/>
              <a:t>12/10/2021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8E1B1F-401D-4D46-B143-DA6C51A96AC5}" type="slidenum">
              <a:rPr lang="en-US" smtClean="0"/>
              <a:t>‹#›</a:t>
            </a:fld>
            <a:endParaRPr lang="en-US"/>
          </a:p>
        </p:txBody>
      </p:sp>
    </p:spTree>
    <p:extLst>
      <p:ext uri="{BB962C8B-B14F-4D97-AF65-F5344CB8AC3E}">
        <p14:creationId xmlns:p14="http://schemas.microsoft.com/office/powerpoint/2010/main" val="3757883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2F0F6-82F1-4DCF-AAFF-15454A1B81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8A4C12-8694-4C07-8F31-13F8F566F8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E55A9C-99FB-4D9F-88EF-CF684E900000}"/>
              </a:ext>
            </a:extLst>
          </p:cNvPr>
          <p:cNvSpPr>
            <a:spLocks noGrp="1"/>
          </p:cNvSpPr>
          <p:nvPr>
            <p:ph type="dt" sz="half" idx="10"/>
          </p:nvPr>
        </p:nvSpPr>
        <p:spPr/>
        <p:txBody>
          <a:bodyPr/>
          <a:lstStyle/>
          <a:p>
            <a:fld id="{FF6734BA-453E-4C94-894F-F0A2409DEC46}" type="datetime1">
              <a:rPr lang="en-US" smtClean="0"/>
              <a:t>12/10/2021</a:t>
            </a:fld>
            <a:endParaRPr lang="en-US"/>
          </a:p>
        </p:txBody>
      </p:sp>
      <p:sp>
        <p:nvSpPr>
          <p:cNvPr id="5" name="Footer Placeholder 4">
            <a:extLst>
              <a:ext uri="{FF2B5EF4-FFF2-40B4-BE49-F238E27FC236}">
                <a16:creationId xmlns:a16="http://schemas.microsoft.com/office/drawing/2014/main" id="{A0BD5C6E-B75F-41ED-9D09-2905B7EBCD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DA23DC-BBBE-456E-8D7C-D937FF3C4091}"/>
              </a:ext>
            </a:extLst>
          </p:cNvPr>
          <p:cNvSpPr>
            <a:spLocks noGrp="1"/>
          </p:cNvSpPr>
          <p:nvPr>
            <p:ph type="sldNum" sz="quarter" idx="12"/>
          </p:nvPr>
        </p:nvSpPr>
        <p:spPr/>
        <p:txBody>
          <a:bodyPr/>
          <a:lstStyle/>
          <a:p>
            <a:fld id="{EAF512AE-85BB-41AC-B3A0-114532E20792}" type="slidenum">
              <a:rPr lang="en-US" smtClean="0"/>
              <a:t>‹#›</a:t>
            </a:fld>
            <a:endParaRPr lang="en-US"/>
          </a:p>
        </p:txBody>
      </p:sp>
    </p:spTree>
    <p:extLst>
      <p:ext uri="{BB962C8B-B14F-4D97-AF65-F5344CB8AC3E}">
        <p14:creationId xmlns:p14="http://schemas.microsoft.com/office/powerpoint/2010/main" val="3659038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9F2A-D44A-40A8-9355-DBB967D83F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D54AAE-53D6-4A2D-818F-8B85CE554E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E54D03-83D2-4BCA-9C4B-C00E1EED780A}"/>
              </a:ext>
            </a:extLst>
          </p:cNvPr>
          <p:cNvSpPr>
            <a:spLocks noGrp="1"/>
          </p:cNvSpPr>
          <p:nvPr>
            <p:ph type="dt" sz="half" idx="10"/>
          </p:nvPr>
        </p:nvSpPr>
        <p:spPr/>
        <p:txBody>
          <a:bodyPr/>
          <a:lstStyle/>
          <a:p>
            <a:fld id="{D3C7F73F-2B29-46D1-A2AC-4D9F760ED934}" type="datetime1">
              <a:rPr lang="en-US" smtClean="0"/>
              <a:t>12/10/2021</a:t>
            </a:fld>
            <a:endParaRPr lang="en-US"/>
          </a:p>
        </p:txBody>
      </p:sp>
      <p:sp>
        <p:nvSpPr>
          <p:cNvPr id="5" name="Footer Placeholder 4">
            <a:extLst>
              <a:ext uri="{FF2B5EF4-FFF2-40B4-BE49-F238E27FC236}">
                <a16:creationId xmlns:a16="http://schemas.microsoft.com/office/drawing/2014/main" id="{2FF4EEE0-C89F-4A86-8F95-98A4C8090B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FCF0F7-3660-49D4-9686-B3D132E05A7B}"/>
              </a:ext>
            </a:extLst>
          </p:cNvPr>
          <p:cNvSpPr>
            <a:spLocks noGrp="1"/>
          </p:cNvSpPr>
          <p:nvPr>
            <p:ph type="sldNum" sz="quarter" idx="12"/>
          </p:nvPr>
        </p:nvSpPr>
        <p:spPr/>
        <p:txBody>
          <a:bodyPr/>
          <a:lstStyle/>
          <a:p>
            <a:fld id="{EAF512AE-85BB-41AC-B3A0-114532E20792}" type="slidenum">
              <a:rPr lang="en-US" smtClean="0"/>
              <a:t>‹#›</a:t>
            </a:fld>
            <a:endParaRPr lang="en-US"/>
          </a:p>
        </p:txBody>
      </p:sp>
    </p:spTree>
    <p:extLst>
      <p:ext uri="{BB962C8B-B14F-4D97-AF65-F5344CB8AC3E}">
        <p14:creationId xmlns:p14="http://schemas.microsoft.com/office/powerpoint/2010/main" val="3635905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D1D388-ADD7-4C98-8194-CAC0A290CB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99BCA6-37D0-40A1-AA03-60F1C2EDB7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97B953-1817-49EF-9A1B-129A935932BE}"/>
              </a:ext>
            </a:extLst>
          </p:cNvPr>
          <p:cNvSpPr>
            <a:spLocks noGrp="1"/>
          </p:cNvSpPr>
          <p:nvPr>
            <p:ph type="dt" sz="half" idx="10"/>
          </p:nvPr>
        </p:nvSpPr>
        <p:spPr/>
        <p:txBody>
          <a:bodyPr/>
          <a:lstStyle/>
          <a:p>
            <a:fld id="{F3307F36-36B4-4F9F-BD44-B91B0A0D4A77}" type="datetime1">
              <a:rPr lang="en-US" smtClean="0"/>
              <a:t>12/10/2021</a:t>
            </a:fld>
            <a:endParaRPr lang="en-US"/>
          </a:p>
        </p:txBody>
      </p:sp>
      <p:sp>
        <p:nvSpPr>
          <p:cNvPr id="5" name="Footer Placeholder 4">
            <a:extLst>
              <a:ext uri="{FF2B5EF4-FFF2-40B4-BE49-F238E27FC236}">
                <a16:creationId xmlns:a16="http://schemas.microsoft.com/office/drawing/2014/main" id="{010388FE-2FFC-4623-906A-12451FA5BA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806FF7-CEE6-41D3-B155-D1269C162E90}"/>
              </a:ext>
            </a:extLst>
          </p:cNvPr>
          <p:cNvSpPr>
            <a:spLocks noGrp="1"/>
          </p:cNvSpPr>
          <p:nvPr>
            <p:ph type="sldNum" sz="quarter" idx="12"/>
          </p:nvPr>
        </p:nvSpPr>
        <p:spPr/>
        <p:txBody>
          <a:bodyPr/>
          <a:lstStyle/>
          <a:p>
            <a:fld id="{EAF512AE-85BB-41AC-B3A0-114532E20792}" type="slidenum">
              <a:rPr lang="en-US" smtClean="0"/>
              <a:t>‹#›</a:t>
            </a:fld>
            <a:endParaRPr lang="en-US"/>
          </a:p>
        </p:txBody>
      </p:sp>
    </p:spTree>
    <p:extLst>
      <p:ext uri="{BB962C8B-B14F-4D97-AF65-F5344CB8AC3E}">
        <p14:creationId xmlns:p14="http://schemas.microsoft.com/office/powerpoint/2010/main" val="1755503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E9F97-6BB5-47CF-8C5B-F5D65B644050}"/>
              </a:ext>
            </a:extLst>
          </p:cNvPr>
          <p:cNvSpPr>
            <a:spLocks noGrp="1"/>
          </p:cNvSpPr>
          <p:nvPr>
            <p:ph type="title"/>
          </p:nvPr>
        </p:nvSpPr>
        <p:spPr>
          <a:xfrm>
            <a:off x="914400" y="609600"/>
            <a:ext cx="10363200" cy="9906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BD8FA8-5D93-413D-9EBF-7C6740F32F58}"/>
              </a:ext>
            </a:extLst>
          </p:cNvPr>
          <p:cNvSpPr>
            <a:spLocks noGrp="1"/>
          </p:cNvSpPr>
          <p:nvPr>
            <p:ph type="body" sz="half" idx="1"/>
          </p:nvPr>
        </p:nvSpPr>
        <p:spPr>
          <a:xfrm>
            <a:off x="914400" y="1752600"/>
            <a:ext cx="50800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5646F7-C1B9-4CEA-AE9F-83B5AEE80672}"/>
              </a:ext>
            </a:extLst>
          </p:cNvPr>
          <p:cNvSpPr>
            <a:spLocks noGrp="1"/>
          </p:cNvSpPr>
          <p:nvPr>
            <p:ph sz="half" idx="2"/>
          </p:nvPr>
        </p:nvSpPr>
        <p:spPr>
          <a:xfrm>
            <a:off x="6197600" y="1752600"/>
            <a:ext cx="50800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BFB7B6-8677-4D1D-AC3E-D71792D78DE1}"/>
              </a:ext>
            </a:extLst>
          </p:cNvPr>
          <p:cNvSpPr>
            <a:spLocks noGrp="1"/>
          </p:cNvSpPr>
          <p:nvPr>
            <p:ph type="dt" sz="half" idx="10"/>
          </p:nvPr>
        </p:nvSpPr>
        <p:spPr>
          <a:xfrm>
            <a:off x="914400" y="6248400"/>
            <a:ext cx="2540000" cy="457200"/>
          </a:xfrm>
        </p:spPr>
        <p:txBody>
          <a:bodyPr/>
          <a:lstStyle>
            <a:lvl1pPr>
              <a:defRPr/>
            </a:lvl1pPr>
          </a:lstStyle>
          <a:p>
            <a:fld id="{1BC4DE75-6054-487F-81BC-D7E001DFB2E3}" type="datetime1">
              <a:rPr lang="en-US" altLang="en-US" smtClean="0"/>
              <a:t>12/10/2021</a:t>
            </a:fld>
            <a:endParaRPr lang="en-US" altLang="en-US"/>
          </a:p>
        </p:txBody>
      </p:sp>
      <p:sp>
        <p:nvSpPr>
          <p:cNvPr id="6" name="Footer Placeholder 5">
            <a:extLst>
              <a:ext uri="{FF2B5EF4-FFF2-40B4-BE49-F238E27FC236}">
                <a16:creationId xmlns:a16="http://schemas.microsoft.com/office/drawing/2014/main" id="{7D66B9DD-E0D5-4798-9E58-D8D5B008BF93}"/>
              </a:ext>
            </a:extLst>
          </p:cNvPr>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276B09DA-FB8A-46C1-91FB-6EB86EB2A617}"/>
              </a:ext>
            </a:extLst>
          </p:cNvPr>
          <p:cNvSpPr>
            <a:spLocks noGrp="1"/>
          </p:cNvSpPr>
          <p:nvPr>
            <p:ph type="sldNum" sz="quarter" idx="12"/>
          </p:nvPr>
        </p:nvSpPr>
        <p:spPr>
          <a:xfrm>
            <a:off x="8737600" y="6248400"/>
            <a:ext cx="2540000" cy="457200"/>
          </a:xfrm>
        </p:spPr>
        <p:txBody>
          <a:bodyPr/>
          <a:lstStyle>
            <a:lvl1pPr>
              <a:defRPr/>
            </a:lvl1pPr>
          </a:lstStyle>
          <a:p>
            <a:fld id="{97079530-8CF1-470D-B725-6122EBCC3899}" type="slidenum">
              <a:rPr lang="en-US" altLang="en-US"/>
              <a:pPr/>
              <a:t>‹#›</a:t>
            </a:fld>
            <a:endParaRPr lang="en-US" altLang="en-US"/>
          </a:p>
        </p:txBody>
      </p:sp>
    </p:spTree>
    <p:extLst>
      <p:ext uri="{BB962C8B-B14F-4D97-AF65-F5344CB8AC3E}">
        <p14:creationId xmlns:p14="http://schemas.microsoft.com/office/powerpoint/2010/main" val="2003363616"/>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32B3C-979C-418A-B2A0-D1382279A6F4}"/>
              </a:ext>
            </a:extLst>
          </p:cNvPr>
          <p:cNvSpPr>
            <a:spLocks noGrp="1"/>
          </p:cNvSpPr>
          <p:nvPr>
            <p:ph type="title"/>
          </p:nvPr>
        </p:nvSpPr>
        <p:spPr>
          <a:xfrm>
            <a:off x="914400" y="609600"/>
            <a:ext cx="10363200" cy="9906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8322B2-0602-485D-8E67-C4DD61BB2ABC}"/>
              </a:ext>
            </a:extLst>
          </p:cNvPr>
          <p:cNvSpPr>
            <a:spLocks noGrp="1"/>
          </p:cNvSpPr>
          <p:nvPr>
            <p:ph type="body" sz="half" idx="1"/>
          </p:nvPr>
        </p:nvSpPr>
        <p:spPr>
          <a:xfrm>
            <a:off x="914400" y="1752600"/>
            <a:ext cx="50800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0483C5-271D-4FF6-AD95-89D05341447B}"/>
              </a:ext>
            </a:extLst>
          </p:cNvPr>
          <p:cNvSpPr>
            <a:spLocks noGrp="1"/>
          </p:cNvSpPr>
          <p:nvPr>
            <p:ph sz="quarter" idx="2"/>
          </p:nvPr>
        </p:nvSpPr>
        <p:spPr>
          <a:xfrm>
            <a:off x="6197600" y="1752600"/>
            <a:ext cx="5080000" cy="2095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3C3BE459-5884-4B78-94A0-6DF2C86643C7}"/>
              </a:ext>
            </a:extLst>
          </p:cNvPr>
          <p:cNvSpPr>
            <a:spLocks noGrp="1"/>
          </p:cNvSpPr>
          <p:nvPr>
            <p:ph sz="quarter" idx="3"/>
          </p:nvPr>
        </p:nvSpPr>
        <p:spPr>
          <a:xfrm>
            <a:off x="6197600" y="4000500"/>
            <a:ext cx="5080000" cy="2095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FD67D2B4-31EA-4741-BDE6-A90DFDA9C58A}"/>
              </a:ext>
            </a:extLst>
          </p:cNvPr>
          <p:cNvSpPr>
            <a:spLocks noGrp="1"/>
          </p:cNvSpPr>
          <p:nvPr>
            <p:ph type="dt" sz="half" idx="10"/>
          </p:nvPr>
        </p:nvSpPr>
        <p:spPr>
          <a:xfrm>
            <a:off x="914400" y="6248400"/>
            <a:ext cx="2540000" cy="457200"/>
          </a:xfrm>
        </p:spPr>
        <p:txBody>
          <a:bodyPr/>
          <a:lstStyle>
            <a:lvl1pPr>
              <a:defRPr/>
            </a:lvl1pPr>
          </a:lstStyle>
          <a:p>
            <a:fld id="{CC6503CE-365F-463D-A681-92BFB3865792}" type="datetime1">
              <a:rPr lang="en-US" altLang="en-US" smtClean="0"/>
              <a:t>12/10/2021</a:t>
            </a:fld>
            <a:endParaRPr lang="en-US" altLang="en-US"/>
          </a:p>
        </p:txBody>
      </p:sp>
      <p:sp>
        <p:nvSpPr>
          <p:cNvPr id="7" name="Footer Placeholder 6">
            <a:extLst>
              <a:ext uri="{FF2B5EF4-FFF2-40B4-BE49-F238E27FC236}">
                <a16:creationId xmlns:a16="http://schemas.microsoft.com/office/drawing/2014/main" id="{41307154-92FC-4001-8395-31F0BC6ACA18}"/>
              </a:ext>
            </a:extLst>
          </p:cNvPr>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8" name="Slide Number Placeholder 7">
            <a:extLst>
              <a:ext uri="{FF2B5EF4-FFF2-40B4-BE49-F238E27FC236}">
                <a16:creationId xmlns:a16="http://schemas.microsoft.com/office/drawing/2014/main" id="{D1317217-2D98-4E3B-AAF5-75DE23B50094}"/>
              </a:ext>
            </a:extLst>
          </p:cNvPr>
          <p:cNvSpPr>
            <a:spLocks noGrp="1"/>
          </p:cNvSpPr>
          <p:nvPr>
            <p:ph type="sldNum" sz="quarter" idx="12"/>
          </p:nvPr>
        </p:nvSpPr>
        <p:spPr>
          <a:xfrm>
            <a:off x="8737600" y="6248400"/>
            <a:ext cx="2540000" cy="457200"/>
          </a:xfrm>
        </p:spPr>
        <p:txBody>
          <a:bodyPr/>
          <a:lstStyle>
            <a:lvl1pPr>
              <a:defRPr/>
            </a:lvl1pPr>
          </a:lstStyle>
          <a:p>
            <a:fld id="{969A2B34-4B97-4A83-80EB-7BC45AE88B93}" type="slidenum">
              <a:rPr lang="en-US" altLang="en-US"/>
              <a:pPr/>
              <a:t>‹#›</a:t>
            </a:fld>
            <a:endParaRPr lang="en-US" altLang="en-US"/>
          </a:p>
        </p:txBody>
      </p:sp>
    </p:spTree>
    <p:extLst>
      <p:ext uri="{BB962C8B-B14F-4D97-AF65-F5344CB8AC3E}">
        <p14:creationId xmlns:p14="http://schemas.microsoft.com/office/powerpoint/2010/main" val="210209136"/>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22FEF-CEF5-4EB6-A247-4846695FAE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FE044A-1D14-4496-AF06-03D5243CF3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462964-2446-4704-B876-3E77FC344DDA}"/>
              </a:ext>
            </a:extLst>
          </p:cNvPr>
          <p:cNvSpPr>
            <a:spLocks noGrp="1"/>
          </p:cNvSpPr>
          <p:nvPr>
            <p:ph type="dt" sz="half" idx="10"/>
          </p:nvPr>
        </p:nvSpPr>
        <p:spPr/>
        <p:txBody>
          <a:bodyPr/>
          <a:lstStyle/>
          <a:p>
            <a:fld id="{369373EA-27C8-416E-BB1C-15E260C474E8}" type="datetime1">
              <a:rPr lang="en-US" smtClean="0"/>
              <a:t>12/10/2021</a:t>
            </a:fld>
            <a:endParaRPr lang="en-US"/>
          </a:p>
        </p:txBody>
      </p:sp>
      <p:sp>
        <p:nvSpPr>
          <p:cNvPr id="5" name="Footer Placeholder 4">
            <a:extLst>
              <a:ext uri="{FF2B5EF4-FFF2-40B4-BE49-F238E27FC236}">
                <a16:creationId xmlns:a16="http://schemas.microsoft.com/office/drawing/2014/main" id="{0BE4CC13-6399-4320-B3B2-C8AAA224AA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6708FF-E621-44FE-9BE2-ED6CFD8CFDF3}"/>
              </a:ext>
            </a:extLst>
          </p:cNvPr>
          <p:cNvSpPr>
            <a:spLocks noGrp="1"/>
          </p:cNvSpPr>
          <p:nvPr>
            <p:ph type="sldNum" sz="quarter" idx="12"/>
          </p:nvPr>
        </p:nvSpPr>
        <p:spPr/>
        <p:txBody>
          <a:bodyPr/>
          <a:lstStyle/>
          <a:p>
            <a:fld id="{EAF512AE-85BB-41AC-B3A0-114532E20792}" type="slidenum">
              <a:rPr lang="en-US" smtClean="0"/>
              <a:t>‹#›</a:t>
            </a:fld>
            <a:endParaRPr lang="en-US"/>
          </a:p>
        </p:txBody>
      </p:sp>
    </p:spTree>
    <p:extLst>
      <p:ext uri="{BB962C8B-B14F-4D97-AF65-F5344CB8AC3E}">
        <p14:creationId xmlns:p14="http://schemas.microsoft.com/office/powerpoint/2010/main" val="102165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F1241-A7E9-4876-8604-A082AFF1BA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88334C-46B8-4162-9A5A-70245CFEC3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2C5657-B755-46AD-83C2-B05BBFA7844F}"/>
              </a:ext>
            </a:extLst>
          </p:cNvPr>
          <p:cNvSpPr>
            <a:spLocks noGrp="1"/>
          </p:cNvSpPr>
          <p:nvPr>
            <p:ph type="dt" sz="half" idx="10"/>
          </p:nvPr>
        </p:nvSpPr>
        <p:spPr/>
        <p:txBody>
          <a:bodyPr/>
          <a:lstStyle/>
          <a:p>
            <a:fld id="{892328D8-A0E0-4C41-A61B-204445D0DFBA}" type="datetime1">
              <a:rPr lang="en-US" smtClean="0"/>
              <a:t>12/10/2021</a:t>
            </a:fld>
            <a:endParaRPr lang="en-US"/>
          </a:p>
        </p:txBody>
      </p:sp>
      <p:sp>
        <p:nvSpPr>
          <p:cNvPr id="5" name="Footer Placeholder 4">
            <a:extLst>
              <a:ext uri="{FF2B5EF4-FFF2-40B4-BE49-F238E27FC236}">
                <a16:creationId xmlns:a16="http://schemas.microsoft.com/office/drawing/2014/main" id="{193FA837-9C66-4561-B0D8-4581CC3282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2A11B6-D550-41B4-8907-FDE985061D65}"/>
              </a:ext>
            </a:extLst>
          </p:cNvPr>
          <p:cNvSpPr>
            <a:spLocks noGrp="1"/>
          </p:cNvSpPr>
          <p:nvPr>
            <p:ph type="sldNum" sz="quarter" idx="12"/>
          </p:nvPr>
        </p:nvSpPr>
        <p:spPr/>
        <p:txBody>
          <a:bodyPr/>
          <a:lstStyle/>
          <a:p>
            <a:fld id="{EAF512AE-85BB-41AC-B3A0-114532E20792}" type="slidenum">
              <a:rPr lang="en-US" smtClean="0"/>
              <a:t>‹#›</a:t>
            </a:fld>
            <a:endParaRPr lang="en-US"/>
          </a:p>
        </p:txBody>
      </p:sp>
    </p:spTree>
    <p:extLst>
      <p:ext uri="{BB962C8B-B14F-4D97-AF65-F5344CB8AC3E}">
        <p14:creationId xmlns:p14="http://schemas.microsoft.com/office/powerpoint/2010/main" val="1322292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041D3-D5A4-4C3A-80DF-473C87C541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4B37AD-7B8B-45EC-8E94-B33627B404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BDD312-12E2-4983-87D5-38DEA40C7E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A8DC4D-145D-479F-AB0D-FCA8F0DBA4CE}"/>
              </a:ext>
            </a:extLst>
          </p:cNvPr>
          <p:cNvSpPr>
            <a:spLocks noGrp="1"/>
          </p:cNvSpPr>
          <p:nvPr>
            <p:ph type="dt" sz="half" idx="10"/>
          </p:nvPr>
        </p:nvSpPr>
        <p:spPr/>
        <p:txBody>
          <a:bodyPr/>
          <a:lstStyle/>
          <a:p>
            <a:fld id="{DE581465-17A4-4856-8CA5-52D3E2732972}" type="datetime1">
              <a:rPr lang="en-US" smtClean="0"/>
              <a:t>12/10/2021</a:t>
            </a:fld>
            <a:endParaRPr lang="en-US"/>
          </a:p>
        </p:txBody>
      </p:sp>
      <p:sp>
        <p:nvSpPr>
          <p:cNvPr id="6" name="Footer Placeholder 5">
            <a:extLst>
              <a:ext uri="{FF2B5EF4-FFF2-40B4-BE49-F238E27FC236}">
                <a16:creationId xmlns:a16="http://schemas.microsoft.com/office/drawing/2014/main" id="{8A761F2E-988D-4F56-A1BA-B2BAF76E3D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F27927-3051-46C2-ACD9-EF5C84A109F6}"/>
              </a:ext>
            </a:extLst>
          </p:cNvPr>
          <p:cNvSpPr>
            <a:spLocks noGrp="1"/>
          </p:cNvSpPr>
          <p:nvPr>
            <p:ph type="sldNum" sz="quarter" idx="12"/>
          </p:nvPr>
        </p:nvSpPr>
        <p:spPr/>
        <p:txBody>
          <a:bodyPr/>
          <a:lstStyle/>
          <a:p>
            <a:fld id="{EAF512AE-85BB-41AC-B3A0-114532E20792}" type="slidenum">
              <a:rPr lang="en-US" smtClean="0"/>
              <a:t>‹#›</a:t>
            </a:fld>
            <a:endParaRPr lang="en-US"/>
          </a:p>
        </p:txBody>
      </p:sp>
    </p:spTree>
    <p:extLst>
      <p:ext uri="{BB962C8B-B14F-4D97-AF65-F5344CB8AC3E}">
        <p14:creationId xmlns:p14="http://schemas.microsoft.com/office/powerpoint/2010/main" val="109972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A2244-E379-4828-841F-AFFEF16DD7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66AF96-FB53-4B2F-B8CD-D11206C2CE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9F7593-095C-47EA-AE9E-D81ED8D665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466746-3454-4FB6-A779-6D0745CDC6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80C1EC-973F-4F51-89E4-F6EDBACFB7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0E2C8C-C3A5-40EC-A14E-7A554F0D103E}"/>
              </a:ext>
            </a:extLst>
          </p:cNvPr>
          <p:cNvSpPr>
            <a:spLocks noGrp="1"/>
          </p:cNvSpPr>
          <p:nvPr>
            <p:ph type="dt" sz="half" idx="10"/>
          </p:nvPr>
        </p:nvSpPr>
        <p:spPr/>
        <p:txBody>
          <a:bodyPr/>
          <a:lstStyle/>
          <a:p>
            <a:fld id="{2D94D15B-6712-413A-B1A4-A12F21A6501E}" type="datetime1">
              <a:rPr lang="en-US" smtClean="0"/>
              <a:t>12/10/2021</a:t>
            </a:fld>
            <a:endParaRPr lang="en-US"/>
          </a:p>
        </p:txBody>
      </p:sp>
      <p:sp>
        <p:nvSpPr>
          <p:cNvPr id="8" name="Footer Placeholder 7">
            <a:extLst>
              <a:ext uri="{FF2B5EF4-FFF2-40B4-BE49-F238E27FC236}">
                <a16:creationId xmlns:a16="http://schemas.microsoft.com/office/drawing/2014/main" id="{AD0EF6C2-927C-4C22-A059-F52DF48A03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1F9115-74F5-4F48-8FA0-D2DEFFE0A3A4}"/>
              </a:ext>
            </a:extLst>
          </p:cNvPr>
          <p:cNvSpPr>
            <a:spLocks noGrp="1"/>
          </p:cNvSpPr>
          <p:nvPr>
            <p:ph type="sldNum" sz="quarter" idx="12"/>
          </p:nvPr>
        </p:nvSpPr>
        <p:spPr/>
        <p:txBody>
          <a:bodyPr/>
          <a:lstStyle/>
          <a:p>
            <a:fld id="{EAF512AE-85BB-41AC-B3A0-114532E20792}" type="slidenum">
              <a:rPr lang="en-US" smtClean="0"/>
              <a:t>‹#›</a:t>
            </a:fld>
            <a:endParaRPr lang="en-US"/>
          </a:p>
        </p:txBody>
      </p:sp>
    </p:spTree>
    <p:extLst>
      <p:ext uri="{BB962C8B-B14F-4D97-AF65-F5344CB8AC3E}">
        <p14:creationId xmlns:p14="http://schemas.microsoft.com/office/powerpoint/2010/main" val="997908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5368F-A7C1-4A53-BBB8-056885FA8A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0D794C-B436-48D6-8A07-22024781327D}"/>
              </a:ext>
            </a:extLst>
          </p:cNvPr>
          <p:cNvSpPr>
            <a:spLocks noGrp="1"/>
          </p:cNvSpPr>
          <p:nvPr>
            <p:ph type="dt" sz="half" idx="10"/>
          </p:nvPr>
        </p:nvSpPr>
        <p:spPr/>
        <p:txBody>
          <a:bodyPr/>
          <a:lstStyle/>
          <a:p>
            <a:fld id="{76D740D5-629A-4687-91C7-546683A9AC87}" type="datetime1">
              <a:rPr lang="en-US" smtClean="0"/>
              <a:t>12/10/2021</a:t>
            </a:fld>
            <a:endParaRPr lang="en-US"/>
          </a:p>
        </p:txBody>
      </p:sp>
      <p:sp>
        <p:nvSpPr>
          <p:cNvPr id="4" name="Footer Placeholder 3">
            <a:extLst>
              <a:ext uri="{FF2B5EF4-FFF2-40B4-BE49-F238E27FC236}">
                <a16:creationId xmlns:a16="http://schemas.microsoft.com/office/drawing/2014/main" id="{9AF01C97-E1A6-4F2A-8053-3661181A61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60CBE0-16B5-4F3C-9D34-5F924B5EEA20}"/>
              </a:ext>
            </a:extLst>
          </p:cNvPr>
          <p:cNvSpPr>
            <a:spLocks noGrp="1"/>
          </p:cNvSpPr>
          <p:nvPr>
            <p:ph type="sldNum" sz="quarter" idx="12"/>
          </p:nvPr>
        </p:nvSpPr>
        <p:spPr/>
        <p:txBody>
          <a:bodyPr/>
          <a:lstStyle/>
          <a:p>
            <a:fld id="{EAF512AE-85BB-41AC-B3A0-114532E20792}" type="slidenum">
              <a:rPr lang="en-US" smtClean="0"/>
              <a:t>‹#›</a:t>
            </a:fld>
            <a:endParaRPr lang="en-US"/>
          </a:p>
        </p:txBody>
      </p:sp>
    </p:spTree>
    <p:extLst>
      <p:ext uri="{BB962C8B-B14F-4D97-AF65-F5344CB8AC3E}">
        <p14:creationId xmlns:p14="http://schemas.microsoft.com/office/powerpoint/2010/main" val="3887023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8378F5-6DEA-4B97-AAFF-B312C0C9837A}"/>
              </a:ext>
            </a:extLst>
          </p:cNvPr>
          <p:cNvSpPr>
            <a:spLocks noGrp="1"/>
          </p:cNvSpPr>
          <p:nvPr>
            <p:ph type="dt" sz="half" idx="10"/>
          </p:nvPr>
        </p:nvSpPr>
        <p:spPr/>
        <p:txBody>
          <a:bodyPr/>
          <a:lstStyle/>
          <a:p>
            <a:fld id="{171AE117-A352-43AD-984F-97F70796F02F}" type="datetime1">
              <a:rPr lang="en-US" smtClean="0"/>
              <a:t>12/10/2021</a:t>
            </a:fld>
            <a:endParaRPr lang="en-US"/>
          </a:p>
        </p:txBody>
      </p:sp>
      <p:sp>
        <p:nvSpPr>
          <p:cNvPr id="3" name="Footer Placeholder 2">
            <a:extLst>
              <a:ext uri="{FF2B5EF4-FFF2-40B4-BE49-F238E27FC236}">
                <a16:creationId xmlns:a16="http://schemas.microsoft.com/office/drawing/2014/main" id="{93BAB106-B9CC-4EA4-B002-13D2D5EFA0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CAABB3-6860-4E48-9152-B1BE5EB2103E}"/>
              </a:ext>
            </a:extLst>
          </p:cNvPr>
          <p:cNvSpPr>
            <a:spLocks noGrp="1"/>
          </p:cNvSpPr>
          <p:nvPr>
            <p:ph type="sldNum" sz="quarter" idx="12"/>
          </p:nvPr>
        </p:nvSpPr>
        <p:spPr/>
        <p:txBody>
          <a:bodyPr/>
          <a:lstStyle/>
          <a:p>
            <a:fld id="{EAF512AE-85BB-41AC-B3A0-114532E20792}" type="slidenum">
              <a:rPr lang="en-US" smtClean="0"/>
              <a:t>‹#›</a:t>
            </a:fld>
            <a:endParaRPr lang="en-US"/>
          </a:p>
        </p:txBody>
      </p:sp>
    </p:spTree>
    <p:extLst>
      <p:ext uri="{BB962C8B-B14F-4D97-AF65-F5344CB8AC3E}">
        <p14:creationId xmlns:p14="http://schemas.microsoft.com/office/powerpoint/2010/main" val="778874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0F251-1A41-4FFD-8AF3-749A058C42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4D1719-97BE-4183-996E-7D7DB1F4D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3F9BEE-59ED-4F7A-A7F8-5316C4F634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321DD4-EEBC-44DA-96C4-57703651D24A}"/>
              </a:ext>
            </a:extLst>
          </p:cNvPr>
          <p:cNvSpPr>
            <a:spLocks noGrp="1"/>
          </p:cNvSpPr>
          <p:nvPr>
            <p:ph type="dt" sz="half" idx="10"/>
          </p:nvPr>
        </p:nvSpPr>
        <p:spPr/>
        <p:txBody>
          <a:bodyPr/>
          <a:lstStyle/>
          <a:p>
            <a:fld id="{9E533441-3206-4B4D-A963-C4A7CD422A06}" type="datetime1">
              <a:rPr lang="en-US" smtClean="0"/>
              <a:t>12/10/2021</a:t>
            </a:fld>
            <a:endParaRPr lang="en-US"/>
          </a:p>
        </p:txBody>
      </p:sp>
      <p:sp>
        <p:nvSpPr>
          <p:cNvPr id="6" name="Footer Placeholder 5">
            <a:extLst>
              <a:ext uri="{FF2B5EF4-FFF2-40B4-BE49-F238E27FC236}">
                <a16:creationId xmlns:a16="http://schemas.microsoft.com/office/drawing/2014/main" id="{BE933305-0321-48F4-97CE-CA79C9BB21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F0049C-5436-48D5-BDF0-04583B38FC40}"/>
              </a:ext>
            </a:extLst>
          </p:cNvPr>
          <p:cNvSpPr>
            <a:spLocks noGrp="1"/>
          </p:cNvSpPr>
          <p:nvPr>
            <p:ph type="sldNum" sz="quarter" idx="12"/>
          </p:nvPr>
        </p:nvSpPr>
        <p:spPr/>
        <p:txBody>
          <a:bodyPr/>
          <a:lstStyle/>
          <a:p>
            <a:fld id="{EAF512AE-85BB-41AC-B3A0-114532E20792}" type="slidenum">
              <a:rPr lang="en-US" smtClean="0"/>
              <a:t>‹#›</a:t>
            </a:fld>
            <a:endParaRPr lang="en-US"/>
          </a:p>
        </p:txBody>
      </p:sp>
    </p:spTree>
    <p:extLst>
      <p:ext uri="{BB962C8B-B14F-4D97-AF65-F5344CB8AC3E}">
        <p14:creationId xmlns:p14="http://schemas.microsoft.com/office/powerpoint/2010/main" val="2218114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46D77-E6E5-4738-8BF8-61A82E9A1E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5FE381-B6FD-4A4D-B459-D07F0C546E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4274D2-EEE7-48F4-AC82-FFA42B9778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3AC78-BBE5-4B6D-B593-4D8BD80D894D}"/>
              </a:ext>
            </a:extLst>
          </p:cNvPr>
          <p:cNvSpPr>
            <a:spLocks noGrp="1"/>
          </p:cNvSpPr>
          <p:nvPr>
            <p:ph type="dt" sz="half" idx="10"/>
          </p:nvPr>
        </p:nvSpPr>
        <p:spPr/>
        <p:txBody>
          <a:bodyPr/>
          <a:lstStyle/>
          <a:p>
            <a:fld id="{7B3CE04D-D39A-4F28-89A2-9AD47E70CE90}" type="datetime1">
              <a:rPr lang="en-US" smtClean="0"/>
              <a:t>12/10/2021</a:t>
            </a:fld>
            <a:endParaRPr lang="en-US"/>
          </a:p>
        </p:txBody>
      </p:sp>
      <p:sp>
        <p:nvSpPr>
          <p:cNvPr id="6" name="Footer Placeholder 5">
            <a:extLst>
              <a:ext uri="{FF2B5EF4-FFF2-40B4-BE49-F238E27FC236}">
                <a16:creationId xmlns:a16="http://schemas.microsoft.com/office/drawing/2014/main" id="{DEC70632-EED2-4034-8A7E-C20276652F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8836C9-B25F-47BA-AB2F-D69BFECD239A}"/>
              </a:ext>
            </a:extLst>
          </p:cNvPr>
          <p:cNvSpPr>
            <a:spLocks noGrp="1"/>
          </p:cNvSpPr>
          <p:nvPr>
            <p:ph type="sldNum" sz="quarter" idx="12"/>
          </p:nvPr>
        </p:nvSpPr>
        <p:spPr/>
        <p:txBody>
          <a:bodyPr/>
          <a:lstStyle/>
          <a:p>
            <a:fld id="{EAF512AE-85BB-41AC-B3A0-114532E20792}" type="slidenum">
              <a:rPr lang="en-US" smtClean="0"/>
              <a:t>‹#›</a:t>
            </a:fld>
            <a:endParaRPr lang="en-US"/>
          </a:p>
        </p:txBody>
      </p:sp>
    </p:spTree>
    <p:extLst>
      <p:ext uri="{BB962C8B-B14F-4D97-AF65-F5344CB8AC3E}">
        <p14:creationId xmlns:p14="http://schemas.microsoft.com/office/powerpoint/2010/main" val="2015351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C7F2DF-8915-4D33-9055-A691631238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DA115F-2746-41A6-A700-CC962B60F2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BBA68B-58E4-46D9-8116-53B14CB2FF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3DCDB6-6067-49E1-909F-D40D1D3833C1}" type="datetime1">
              <a:rPr lang="en-US" smtClean="0"/>
              <a:t>12/10/2021</a:t>
            </a:fld>
            <a:endParaRPr lang="en-US"/>
          </a:p>
        </p:txBody>
      </p:sp>
      <p:sp>
        <p:nvSpPr>
          <p:cNvPr id="5" name="Footer Placeholder 4">
            <a:extLst>
              <a:ext uri="{FF2B5EF4-FFF2-40B4-BE49-F238E27FC236}">
                <a16:creationId xmlns:a16="http://schemas.microsoft.com/office/drawing/2014/main" id="{E73BBDE9-DF53-47E5-BCA1-73CC1BE8CD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0E56F8-D8D0-413F-AC5C-DB597B28E4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F512AE-85BB-41AC-B3A0-114532E20792}" type="slidenum">
              <a:rPr lang="en-US" smtClean="0"/>
              <a:t>‹#›</a:t>
            </a:fld>
            <a:endParaRPr lang="en-US"/>
          </a:p>
        </p:txBody>
      </p:sp>
    </p:spTree>
    <p:extLst>
      <p:ext uri="{BB962C8B-B14F-4D97-AF65-F5344CB8AC3E}">
        <p14:creationId xmlns:p14="http://schemas.microsoft.com/office/powerpoint/2010/main" val="536642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6.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6.bin"/><Relationship Id="rId4" Type="http://schemas.openxmlformats.org/officeDocument/2006/relationships/image" Target="../media/image8.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8.bin"/><Relationship Id="rId4" Type="http://schemas.openxmlformats.org/officeDocument/2006/relationships/image" Target="../media/image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9.wmf"/></Relationships>
</file>

<file path=ppt/slides/_rels/slide37.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1.wmf"/><Relationship Id="rId5" Type="http://schemas.openxmlformats.org/officeDocument/2006/relationships/oleObject" Target="../embeddings/oleObject11.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13.bin"/></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7.wmf"/><Relationship Id="rId11" Type="http://schemas.openxmlformats.org/officeDocument/2006/relationships/image" Target="../media/image30.png"/><Relationship Id="rId5" Type="http://schemas.openxmlformats.org/officeDocument/2006/relationships/oleObject" Target="../embeddings/oleObject15.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17.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19.bin"/><Relationship Id="rId7" Type="http://schemas.openxmlformats.org/officeDocument/2006/relationships/image" Target="../media/image33.emf"/><Relationship Id="rId12" Type="http://schemas.openxmlformats.org/officeDocument/2006/relationships/image" Target="../media/image35.png"/><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oleObject" Target="../embeddings/oleObject20.bin"/><Relationship Id="rId11" Type="http://schemas.openxmlformats.org/officeDocument/2006/relationships/oleObject" Target="../embeddings/oleObject22.bin"/><Relationship Id="rId5" Type="http://schemas.openxmlformats.org/officeDocument/2006/relationships/image" Target="../media/image36.wmf"/><Relationship Id="rId10" Type="http://schemas.openxmlformats.org/officeDocument/2006/relationships/image" Target="../media/image34.png"/><Relationship Id="rId4" Type="http://schemas.openxmlformats.org/officeDocument/2006/relationships/image" Target="../media/image32.png"/><Relationship Id="rId9" Type="http://schemas.openxmlformats.org/officeDocument/2006/relationships/oleObject" Target="../embeddings/oleObject21.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7.png"/></Relationships>
</file>

<file path=ppt/slides/_rels/slide4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9.png"/><Relationship Id="rId5" Type="http://schemas.openxmlformats.org/officeDocument/2006/relationships/oleObject" Target="../embeddings/oleObject25.bin"/><Relationship Id="rId4" Type="http://schemas.openxmlformats.org/officeDocument/2006/relationships/image" Target="../media/image3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DEE9E-E40F-4C11-8ADB-340EBB316E69}"/>
              </a:ext>
            </a:extLst>
          </p:cNvPr>
          <p:cNvSpPr>
            <a:spLocks noGrp="1"/>
          </p:cNvSpPr>
          <p:nvPr>
            <p:ph type="ctrTitle"/>
          </p:nvPr>
        </p:nvSpPr>
        <p:spPr>
          <a:xfrm>
            <a:off x="1524000" y="1122363"/>
            <a:ext cx="9144000" cy="1452886"/>
          </a:xfrm>
        </p:spPr>
        <p:txBody>
          <a:bodyPr>
            <a:normAutofit/>
          </a:bodyPr>
          <a:lstStyle/>
          <a:p>
            <a:r>
              <a:rPr lang="en-US" sz="8000" b="1" dirty="0"/>
              <a:t>Feature Detection</a:t>
            </a:r>
          </a:p>
        </p:txBody>
      </p:sp>
      <p:sp>
        <p:nvSpPr>
          <p:cNvPr id="3" name="Subtitle 2">
            <a:extLst>
              <a:ext uri="{FF2B5EF4-FFF2-40B4-BE49-F238E27FC236}">
                <a16:creationId xmlns:a16="http://schemas.microsoft.com/office/drawing/2014/main" id="{F02865A9-6AEF-43BF-B909-C59B23FA162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32653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AED0-3D8C-44E9-ABD3-8C6150AFD1FB}"/>
              </a:ext>
            </a:extLst>
          </p:cNvPr>
          <p:cNvSpPr>
            <a:spLocks noGrp="1"/>
          </p:cNvSpPr>
          <p:nvPr>
            <p:ph type="title"/>
          </p:nvPr>
        </p:nvSpPr>
        <p:spPr/>
        <p:txBody>
          <a:bodyPr/>
          <a:lstStyle/>
          <a:p>
            <a:r>
              <a:rPr lang="en-US" sz="4400" b="1" u="none" strike="noStrike" baseline="0" dirty="0">
                <a:solidFill>
                  <a:srgbClr val="131413"/>
                </a:solidFill>
                <a:latin typeface="Times-BoldItalic"/>
              </a:rPr>
              <a:t>Characteristics of Feature Detectors</a:t>
            </a:r>
            <a:endParaRPr lang="en-US" dirty="0"/>
          </a:p>
        </p:txBody>
      </p:sp>
      <p:sp>
        <p:nvSpPr>
          <p:cNvPr id="3" name="Content Placeholder 2">
            <a:extLst>
              <a:ext uri="{FF2B5EF4-FFF2-40B4-BE49-F238E27FC236}">
                <a16:creationId xmlns:a16="http://schemas.microsoft.com/office/drawing/2014/main" id="{88734636-3204-4153-AB59-FF83F4A3ED37}"/>
              </a:ext>
            </a:extLst>
          </p:cNvPr>
          <p:cNvSpPr>
            <a:spLocks noGrp="1"/>
          </p:cNvSpPr>
          <p:nvPr>
            <p:ph idx="1"/>
          </p:nvPr>
        </p:nvSpPr>
        <p:spPr/>
        <p:txBody>
          <a:bodyPr/>
          <a:lstStyle/>
          <a:p>
            <a:pPr algn="just"/>
            <a:r>
              <a:rPr lang="en-US" dirty="0"/>
              <a:t>The following properties are important for utilizing a feature detector in computer vision applications:</a:t>
            </a:r>
          </a:p>
          <a:p>
            <a:pPr algn="just"/>
            <a:r>
              <a:rPr lang="en-US" b="1" dirty="0"/>
              <a:t>Accuracy</a:t>
            </a:r>
          </a:p>
          <a:p>
            <a:pPr lvl="1" algn="just"/>
            <a:r>
              <a:rPr lang="en-US" dirty="0"/>
              <a:t>The feature detection algorithm should accurately localize the image features (same pixel locations), especially for image matching tasks, where precise correspondences are needed to estimate the </a:t>
            </a:r>
            <a:r>
              <a:rPr lang="en-US" dirty="0" err="1"/>
              <a:t>epipolar</a:t>
            </a:r>
            <a:r>
              <a:rPr lang="en-US" dirty="0"/>
              <a:t> geometry.</a:t>
            </a:r>
          </a:p>
          <a:p>
            <a:pPr algn="just"/>
            <a:r>
              <a:rPr lang="en-US" b="1" dirty="0"/>
              <a:t>Generality</a:t>
            </a:r>
            <a:r>
              <a:rPr lang="en-US" dirty="0"/>
              <a:t> </a:t>
            </a:r>
          </a:p>
          <a:p>
            <a:pPr lvl="1" algn="just"/>
            <a:r>
              <a:rPr lang="en-US" dirty="0"/>
              <a:t>The feature detection algorithm should be able to detect features that can be used in different applications.</a:t>
            </a:r>
          </a:p>
        </p:txBody>
      </p:sp>
      <p:sp>
        <p:nvSpPr>
          <p:cNvPr id="4" name="Date Placeholder 3">
            <a:extLst>
              <a:ext uri="{FF2B5EF4-FFF2-40B4-BE49-F238E27FC236}">
                <a16:creationId xmlns:a16="http://schemas.microsoft.com/office/drawing/2014/main" id="{8B613844-3DF1-4FA1-BED2-21C265630CD2}"/>
              </a:ext>
            </a:extLst>
          </p:cNvPr>
          <p:cNvSpPr>
            <a:spLocks noGrp="1"/>
          </p:cNvSpPr>
          <p:nvPr>
            <p:ph type="dt" sz="half" idx="10"/>
          </p:nvPr>
        </p:nvSpPr>
        <p:spPr/>
        <p:txBody>
          <a:bodyPr/>
          <a:lstStyle/>
          <a:p>
            <a:fld id="{6709BB37-1E22-4DBE-872E-350D32FCB343}" type="datetime1">
              <a:rPr lang="en-US" smtClean="0"/>
              <a:t>12/10/2021</a:t>
            </a:fld>
            <a:endParaRPr lang="en-US"/>
          </a:p>
        </p:txBody>
      </p:sp>
      <p:sp>
        <p:nvSpPr>
          <p:cNvPr id="5" name="Slide Number Placeholder 4">
            <a:extLst>
              <a:ext uri="{FF2B5EF4-FFF2-40B4-BE49-F238E27FC236}">
                <a16:creationId xmlns:a16="http://schemas.microsoft.com/office/drawing/2014/main" id="{94FD6A9F-2327-4425-B594-BABB6F423CA3}"/>
              </a:ext>
            </a:extLst>
          </p:cNvPr>
          <p:cNvSpPr>
            <a:spLocks noGrp="1"/>
          </p:cNvSpPr>
          <p:nvPr>
            <p:ph type="sldNum" sz="quarter" idx="12"/>
          </p:nvPr>
        </p:nvSpPr>
        <p:spPr/>
        <p:txBody>
          <a:bodyPr/>
          <a:lstStyle/>
          <a:p>
            <a:fld id="{EAF512AE-85BB-41AC-B3A0-114532E20792}" type="slidenum">
              <a:rPr lang="en-US" smtClean="0"/>
              <a:t>10</a:t>
            </a:fld>
            <a:endParaRPr lang="en-US"/>
          </a:p>
        </p:txBody>
      </p:sp>
    </p:spTree>
    <p:extLst>
      <p:ext uri="{BB962C8B-B14F-4D97-AF65-F5344CB8AC3E}">
        <p14:creationId xmlns:p14="http://schemas.microsoft.com/office/powerpoint/2010/main" val="1242709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AED0-3D8C-44E9-ABD3-8C6150AFD1FB}"/>
              </a:ext>
            </a:extLst>
          </p:cNvPr>
          <p:cNvSpPr>
            <a:spLocks noGrp="1"/>
          </p:cNvSpPr>
          <p:nvPr>
            <p:ph type="title"/>
          </p:nvPr>
        </p:nvSpPr>
        <p:spPr/>
        <p:txBody>
          <a:bodyPr/>
          <a:lstStyle/>
          <a:p>
            <a:r>
              <a:rPr lang="en-US" sz="4400" b="1" u="none" strike="noStrike" baseline="0" dirty="0">
                <a:solidFill>
                  <a:srgbClr val="131413"/>
                </a:solidFill>
                <a:latin typeface="Times-BoldItalic"/>
              </a:rPr>
              <a:t>Characteristics of Feature Detectors</a:t>
            </a:r>
            <a:endParaRPr lang="en-US" dirty="0"/>
          </a:p>
        </p:txBody>
      </p:sp>
      <p:sp>
        <p:nvSpPr>
          <p:cNvPr id="3" name="Content Placeholder 2">
            <a:extLst>
              <a:ext uri="{FF2B5EF4-FFF2-40B4-BE49-F238E27FC236}">
                <a16:creationId xmlns:a16="http://schemas.microsoft.com/office/drawing/2014/main" id="{88734636-3204-4153-AB59-FF83F4A3ED37}"/>
              </a:ext>
            </a:extLst>
          </p:cNvPr>
          <p:cNvSpPr>
            <a:spLocks noGrp="1"/>
          </p:cNvSpPr>
          <p:nvPr>
            <p:ph idx="1"/>
          </p:nvPr>
        </p:nvSpPr>
        <p:spPr/>
        <p:txBody>
          <a:bodyPr/>
          <a:lstStyle/>
          <a:p>
            <a:pPr algn="just"/>
            <a:r>
              <a:rPr lang="en-US" dirty="0"/>
              <a:t>The following properties are important for utilizing a feature detector in computer vision applications:</a:t>
            </a:r>
          </a:p>
          <a:p>
            <a:pPr algn="just"/>
            <a:r>
              <a:rPr lang="en-US" b="1" dirty="0"/>
              <a:t>Efficiency</a:t>
            </a:r>
          </a:p>
          <a:p>
            <a:pPr lvl="1" algn="just"/>
            <a:r>
              <a:rPr lang="en-US" dirty="0"/>
              <a:t>The Efficiency, the feature detection algorithm should be able to detect features in new images quickly to support real-time applications.</a:t>
            </a:r>
          </a:p>
          <a:p>
            <a:pPr algn="just"/>
            <a:r>
              <a:rPr lang="en-US" b="1" dirty="0"/>
              <a:t>Quantity</a:t>
            </a:r>
          </a:p>
          <a:p>
            <a:pPr lvl="1" algn="just"/>
            <a:r>
              <a:rPr lang="en-US" dirty="0"/>
              <a:t>The Quantity, the feature detection algorithm should be able to detect all or most of the features in the image. Where, the density of detected features should reflect the information content of the image for providing a compact image representation.</a:t>
            </a:r>
          </a:p>
        </p:txBody>
      </p:sp>
      <p:sp>
        <p:nvSpPr>
          <p:cNvPr id="4" name="Date Placeholder 3">
            <a:extLst>
              <a:ext uri="{FF2B5EF4-FFF2-40B4-BE49-F238E27FC236}">
                <a16:creationId xmlns:a16="http://schemas.microsoft.com/office/drawing/2014/main" id="{0D5EC514-166A-4EE9-B32C-E95336343EEE}"/>
              </a:ext>
            </a:extLst>
          </p:cNvPr>
          <p:cNvSpPr>
            <a:spLocks noGrp="1"/>
          </p:cNvSpPr>
          <p:nvPr>
            <p:ph type="dt" sz="half" idx="10"/>
          </p:nvPr>
        </p:nvSpPr>
        <p:spPr/>
        <p:txBody>
          <a:bodyPr/>
          <a:lstStyle/>
          <a:p>
            <a:fld id="{1128BB7D-8143-4EE6-B7F4-ADFAA2F9A131}" type="datetime1">
              <a:rPr lang="en-US" smtClean="0"/>
              <a:t>12/10/2021</a:t>
            </a:fld>
            <a:endParaRPr lang="en-US"/>
          </a:p>
        </p:txBody>
      </p:sp>
      <p:sp>
        <p:nvSpPr>
          <p:cNvPr id="5" name="Slide Number Placeholder 4">
            <a:extLst>
              <a:ext uri="{FF2B5EF4-FFF2-40B4-BE49-F238E27FC236}">
                <a16:creationId xmlns:a16="http://schemas.microsoft.com/office/drawing/2014/main" id="{E649A5DD-3D80-48CB-ADBD-11F6B5174E5A}"/>
              </a:ext>
            </a:extLst>
          </p:cNvPr>
          <p:cNvSpPr>
            <a:spLocks noGrp="1"/>
          </p:cNvSpPr>
          <p:nvPr>
            <p:ph type="sldNum" sz="quarter" idx="12"/>
          </p:nvPr>
        </p:nvSpPr>
        <p:spPr/>
        <p:txBody>
          <a:bodyPr/>
          <a:lstStyle/>
          <a:p>
            <a:fld id="{EAF512AE-85BB-41AC-B3A0-114532E20792}" type="slidenum">
              <a:rPr lang="en-US" smtClean="0"/>
              <a:t>11</a:t>
            </a:fld>
            <a:endParaRPr lang="en-US"/>
          </a:p>
        </p:txBody>
      </p:sp>
    </p:spTree>
    <p:extLst>
      <p:ext uri="{BB962C8B-B14F-4D97-AF65-F5344CB8AC3E}">
        <p14:creationId xmlns:p14="http://schemas.microsoft.com/office/powerpoint/2010/main" val="374676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44F89-E370-4F58-AFFE-715F11C7007C}"/>
              </a:ext>
            </a:extLst>
          </p:cNvPr>
          <p:cNvSpPr>
            <a:spLocks noGrp="1"/>
          </p:cNvSpPr>
          <p:nvPr>
            <p:ph type="title"/>
          </p:nvPr>
        </p:nvSpPr>
        <p:spPr/>
        <p:txBody>
          <a:bodyPr/>
          <a:lstStyle/>
          <a:p>
            <a:r>
              <a:rPr lang="en-US" sz="4400" b="1" i="0" u="none" strike="noStrike" baseline="0" dirty="0">
                <a:solidFill>
                  <a:srgbClr val="131413"/>
                </a:solidFill>
                <a:latin typeface="Times-Bold"/>
              </a:rPr>
              <a:t>Image Feature Detectors</a:t>
            </a:r>
            <a:endParaRPr lang="en-US" dirty="0"/>
          </a:p>
        </p:txBody>
      </p:sp>
      <p:sp>
        <p:nvSpPr>
          <p:cNvPr id="3" name="Content Placeholder 2">
            <a:extLst>
              <a:ext uri="{FF2B5EF4-FFF2-40B4-BE49-F238E27FC236}">
                <a16:creationId xmlns:a16="http://schemas.microsoft.com/office/drawing/2014/main" id="{65A64BEF-7E5F-454D-A655-01B60B179776}"/>
              </a:ext>
            </a:extLst>
          </p:cNvPr>
          <p:cNvSpPr>
            <a:spLocks noGrp="1"/>
          </p:cNvSpPr>
          <p:nvPr>
            <p:ph idx="1"/>
          </p:nvPr>
        </p:nvSpPr>
        <p:spPr/>
        <p:txBody>
          <a:bodyPr/>
          <a:lstStyle/>
          <a:p>
            <a:r>
              <a:rPr lang="en-US" dirty="0"/>
              <a:t>Feature detectors can be broadly classified into three categories: </a:t>
            </a:r>
          </a:p>
          <a:p>
            <a:pPr lvl="1"/>
            <a:r>
              <a:rPr lang="en-US" dirty="0"/>
              <a:t>single-scale detectors, </a:t>
            </a:r>
          </a:p>
          <a:p>
            <a:pPr lvl="1"/>
            <a:r>
              <a:rPr lang="en-US" dirty="0"/>
              <a:t>multi-scale detectors, and </a:t>
            </a:r>
          </a:p>
          <a:p>
            <a:pPr lvl="1"/>
            <a:r>
              <a:rPr lang="en-US" dirty="0"/>
              <a:t>affine invariant detectors.</a:t>
            </a:r>
          </a:p>
        </p:txBody>
      </p:sp>
      <p:sp>
        <p:nvSpPr>
          <p:cNvPr id="4" name="Date Placeholder 3">
            <a:extLst>
              <a:ext uri="{FF2B5EF4-FFF2-40B4-BE49-F238E27FC236}">
                <a16:creationId xmlns:a16="http://schemas.microsoft.com/office/drawing/2014/main" id="{B7F07280-BC7E-45B5-985A-E45E76767161}"/>
              </a:ext>
            </a:extLst>
          </p:cNvPr>
          <p:cNvSpPr>
            <a:spLocks noGrp="1"/>
          </p:cNvSpPr>
          <p:nvPr>
            <p:ph type="dt" sz="half" idx="10"/>
          </p:nvPr>
        </p:nvSpPr>
        <p:spPr/>
        <p:txBody>
          <a:bodyPr/>
          <a:lstStyle/>
          <a:p>
            <a:fld id="{D9F81CDC-74C5-42C2-B35B-5560A4C4C997}" type="datetime1">
              <a:rPr lang="en-US" smtClean="0"/>
              <a:t>12/10/2021</a:t>
            </a:fld>
            <a:endParaRPr lang="en-US"/>
          </a:p>
        </p:txBody>
      </p:sp>
      <p:sp>
        <p:nvSpPr>
          <p:cNvPr id="5" name="Slide Number Placeholder 4">
            <a:extLst>
              <a:ext uri="{FF2B5EF4-FFF2-40B4-BE49-F238E27FC236}">
                <a16:creationId xmlns:a16="http://schemas.microsoft.com/office/drawing/2014/main" id="{17BF5ADD-0357-4380-9A85-56FE36097F1B}"/>
              </a:ext>
            </a:extLst>
          </p:cNvPr>
          <p:cNvSpPr>
            <a:spLocks noGrp="1"/>
          </p:cNvSpPr>
          <p:nvPr>
            <p:ph type="sldNum" sz="quarter" idx="12"/>
          </p:nvPr>
        </p:nvSpPr>
        <p:spPr/>
        <p:txBody>
          <a:bodyPr/>
          <a:lstStyle/>
          <a:p>
            <a:fld id="{EAF512AE-85BB-41AC-B3A0-114532E20792}" type="slidenum">
              <a:rPr lang="en-US" smtClean="0"/>
              <a:t>12</a:t>
            </a:fld>
            <a:endParaRPr lang="en-US"/>
          </a:p>
        </p:txBody>
      </p:sp>
    </p:spTree>
    <p:extLst>
      <p:ext uri="{BB962C8B-B14F-4D97-AF65-F5344CB8AC3E}">
        <p14:creationId xmlns:p14="http://schemas.microsoft.com/office/powerpoint/2010/main" val="2950857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8BE3C-F31C-441E-ADA9-A6D795A31FAD}"/>
              </a:ext>
            </a:extLst>
          </p:cNvPr>
          <p:cNvSpPr>
            <a:spLocks noGrp="1"/>
          </p:cNvSpPr>
          <p:nvPr>
            <p:ph type="title"/>
          </p:nvPr>
        </p:nvSpPr>
        <p:spPr/>
        <p:txBody>
          <a:bodyPr/>
          <a:lstStyle/>
          <a:p>
            <a:r>
              <a:rPr lang="en-US" sz="4400" b="1" u="none" strike="noStrike" baseline="0" dirty="0">
                <a:solidFill>
                  <a:srgbClr val="131413"/>
                </a:solidFill>
                <a:latin typeface="Times-BoldItalic"/>
              </a:rPr>
              <a:t>Single-Scale Detectors</a:t>
            </a:r>
            <a:endParaRPr lang="en-US" dirty="0"/>
          </a:p>
        </p:txBody>
      </p:sp>
      <p:sp>
        <p:nvSpPr>
          <p:cNvPr id="3" name="Content Placeholder 2">
            <a:extLst>
              <a:ext uri="{FF2B5EF4-FFF2-40B4-BE49-F238E27FC236}">
                <a16:creationId xmlns:a16="http://schemas.microsoft.com/office/drawing/2014/main" id="{A8E09382-5275-46E5-A4A5-5CD8442E8F20}"/>
              </a:ext>
            </a:extLst>
          </p:cNvPr>
          <p:cNvSpPr>
            <a:spLocks noGrp="1"/>
          </p:cNvSpPr>
          <p:nvPr>
            <p:ph idx="1"/>
          </p:nvPr>
        </p:nvSpPr>
        <p:spPr>
          <a:xfrm>
            <a:off x="838200" y="1825625"/>
            <a:ext cx="7633996" cy="4351338"/>
          </a:xfrm>
        </p:spPr>
        <p:txBody>
          <a:bodyPr>
            <a:normAutofit lnSpcReduction="10000"/>
          </a:bodyPr>
          <a:lstStyle/>
          <a:p>
            <a:pPr algn="just"/>
            <a:r>
              <a:rPr lang="en-US" sz="2800" b="1" i="0" u="none" strike="noStrike" baseline="0" dirty="0">
                <a:solidFill>
                  <a:srgbClr val="131413"/>
                </a:solidFill>
                <a:latin typeface="Times-Bold"/>
              </a:rPr>
              <a:t>Moravec’s Detector</a:t>
            </a:r>
            <a:endParaRPr lang="en-US" b="1" dirty="0">
              <a:solidFill>
                <a:srgbClr val="131413"/>
              </a:solidFill>
              <a:latin typeface="Times-Bold"/>
            </a:endParaRPr>
          </a:p>
          <a:p>
            <a:pPr lvl="1" algn="just"/>
            <a:r>
              <a:rPr lang="en-US" i="0" u="none" strike="noStrike" baseline="0" dirty="0">
                <a:solidFill>
                  <a:srgbClr val="131413"/>
                </a:solidFill>
                <a:latin typeface="Times-Bold"/>
              </a:rPr>
              <a:t>Moravec’s detector is specifically interested in finding distinct regions in the image that could be used to register consecutive image frames</a:t>
            </a:r>
          </a:p>
          <a:p>
            <a:pPr algn="just"/>
            <a:r>
              <a:rPr lang="en-US" b="1" dirty="0">
                <a:solidFill>
                  <a:srgbClr val="131413"/>
                </a:solidFill>
                <a:latin typeface="Times-Bold"/>
              </a:rPr>
              <a:t>Harris Detector</a:t>
            </a:r>
          </a:p>
          <a:p>
            <a:pPr lvl="1" algn="just"/>
            <a:r>
              <a:rPr lang="en-US" dirty="0">
                <a:solidFill>
                  <a:srgbClr val="131413"/>
                </a:solidFill>
                <a:latin typeface="Times-Bold"/>
              </a:rPr>
              <a:t>Harris and Stephens have developed a combined corner and edge detector to address the limitations of Moravec’s detector.</a:t>
            </a:r>
          </a:p>
          <a:p>
            <a:pPr algn="just"/>
            <a:r>
              <a:rPr lang="en-US" b="1" dirty="0">
                <a:solidFill>
                  <a:srgbClr val="131413"/>
                </a:solidFill>
                <a:latin typeface="Times-Bold"/>
              </a:rPr>
              <a:t>SUSAN Detector</a:t>
            </a:r>
          </a:p>
          <a:p>
            <a:pPr lvl="1" algn="just"/>
            <a:r>
              <a:rPr lang="en-US" dirty="0">
                <a:solidFill>
                  <a:srgbClr val="131413"/>
                </a:solidFill>
                <a:latin typeface="Times-Bold"/>
              </a:rPr>
              <a:t>Smith and Brady introduced a generic low-level image processing technique called SUSAN (Smallest Univalue Segment Assimilating Nucleus).</a:t>
            </a:r>
          </a:p>
        </p:txBody>
      </p:sp>
      <p:grpSp>
        <p:nvGrpSpPr>
          <p:cNvPr id="4" name="Group 5">
            <a:extLst>
              <a:ext uri="{FF2B5EF4-FFF2-40B4-BE49-F238E27FC236}">
                <a16:creationId xmlns:a16="http://schemas.microsoft.com/office/drawing/2014/main" id="{D64D5E98-6671-463D-A946-FFCBDFD8304B}"/>
              </a:ext>
            </a:extLst>
          </p:cNvPr>
          <p:cNvGrpSpPr>
            <a:grpSpLocks/>
          </p:cNvGrpSpPr>
          <p:nvPr/>
        </p:nvGrpSpPr>
        <p:grpSpPr bwMode="auto">
          <a:xfrm>
            <a:off x="8472196" y="2772747"/>
            <a:ext cx="3581400" cy="2209800"/>
            <a:chOff x="1872" y="2256"/>
            <a:chExt cx="2256" cy="1392"/>
          </a:xfrm>
        </p:grpSpPr>
        <p:sp>
          <p:nvSpPr>
            <p:cNvPr id="5" name="Rectangle 6">
              <a:extLst>
                <a:ext uri="{FF2B5EF4-FFF2-40B4-BE49-F238E27FC236}">
                  <a16:creationId xmlns:a16="http://schemas.microsoft.com/office/drawing/2014/main" id="{CDF7DD8E-9310-4A8F-9B03-599CF03B7148}"/>
                </a:ext>
              </a:extLst>
            </p:cNvPr>
            <p:cNvSpPr>
              <a:spLocks noChangeArrowheads="1"/>
            </p:cNvSpPr>
            <p:nvPr/>
          </p:nvSpPr>
          <p:spPr bwMode="auto">
            <a:xfrm>
              <a:off x="1872" y="2256"/>
              <a:ext cx="2256" cy="1392"/>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Freeform 7">
              <a:extLst>
                <a:ext uri="{FF2B5EF4-FFF2-40B4-BE49-F238E27FC236}">
                  <a16:creationId xmlns:a16="http://schemas.microsoft.com/office/drawing/2014/main" id="{20639116-5732-46C6-9E39-3817FCC98B74}"/>
                </a:ext>
              </a:extLst>
            </p:cNvPr>
            <p:cNvSpPr>
              <a:spLocks/>
            </p:cNvSpPr>
            <p:nvPr/>
          </p:nvSpPr>
          <p:spPr bwMode="auto">
            <a:xfrm>
              <a:off x="2323" y="2496"/>
              <a:ext cx="1579" cy="773"/>
            </a:xfrm>
            <a:custGeom>
              <a:avLst/>
              <a:gdLst>
                <a:gd name="T0" fmla="*/ 0 w 672"/>
                <a:gd name="T1" fmla="*/ 480 h 480"/>
                <a:gd name="T2" fmla="*/ 0 w 672"/>
                <a:gd name="T3" fmla="*/ 192 h 480"/>
                <a:gd name="T4" fmla="*/ 384 w 672"/>
                <a:gd name="T5" fmla="*/ 240 h 480"/>
                <a:gd name="T6" fmla="*/ 240 w 672"/>
                <a:gd name="T7" fmla="*/ 0 h 480"/>
                <a:gd name="T8" fmla="*/ 672 w 672"/>
                <a:gd name="T9" fmla="*/ 0 h 480"/>
              </a:gdLst>
              <a:ahLst/>
              <a:cxnLst>
                <a:cxn ang="0">
                  <a:pos x="T0" y="T1"/>
                </a:cxn>
                <a:cxn ang="0">
                  <a:pos x="T2" y="T3"/>
                </a:cxn>
                <a:cxn ang="0">
                  <a:pos x="T4" y="T5"/>
                </a:cxn>
                <a:cxn ang="0">
                  <a:pos x="T6" y="T7"/>
                </a:cxn>
                <a:cxn ang="0">
                  <a:pos x="T8" y="T9"/>
                </a:cxn>
              </a:cxnLst>
              <a:rect l="0" t="0" r="r" b="b"/>
              <a:pathLst>
                <a:path w="672" h="480">
                  <a:moveTo>
                    <a:pt x="0" y="480"/>
                  </a:moveTo>
                  <a:lnTo>
                    <a:pt x="0" y="192"/>
                  </a:lnTo>
                  <a:lnTo>
                    <a:pt x="384" y="240"/>
                  </a:lnTo>
                  <a:lnTo>
                    <a:pt x="240" y="0"/>
                  </a:lnTo>
                  <a:lnTo>
                    <a:pt x="672" y="0"/>
                  </a:lnTo>
                </a:path>
              </a:pathLst>
            </a:custGeom>
            <a:noFill/>
            <a:ln w="444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Oval 8">
              <a:extLst>
                <a:ext uri="{FF2B5EF4-FFF2-40B4-BE49-F238E27FC236}">
                  <a16:creationId xmlns:a16="http://schemas.microsoft.com/office/drawing/2014/main" id="{E0B6C542-5C39-402C-B91F-9C195B393169}"/>
                </a:ext>
              </a:extLst>
            </p:cNvPr>
            <p:cNvSpPr>
              <a:spLocks noChangeArrowheads="1"/>
            </p:cNvSpPr>
            <p:nvPr/>
          </p:nvSpPr>
          <p:spPr bwMode="auto">
            <a:xfrm>
              <a:off x="2254" y="2733"/>
              <a:ext cx="192" cy="192"/>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cs typeface="Times New Roman" panose="02020603050405020304" pitchFamily="18" charset="0"/>
              </a:endParaRPr>
            </a:p>
          </p:txBody>
        </p:sp>
        <p:sp>
          <p:nvSpPr>
            <p:cNvPr id="8" name="Oval 9">
              <a:extLst>
                <a:ext uri="{FF2B5EF4-FFF2-40B4-BE49-F238E27FC236}">
                  <a16:creationId xmlns:a16="http://schemas.microsoft.com/office/drawing/2014/main" id="{53B65C19-617B-4FA0-A503-F4D201ECD59C}"/>
                </a:ext>
              </a:extLst>
            </p:cNvPr>
            <p:cNvSpPr>
              <a:spLocks noChangeArrowheads="1"/>
            </p:cNvSpPr>
            <p:nvPr/>
          </p:nvSpPr>
          <p:spPr bwMode="auto">
            <a:xfrm>
              <a:off x="3101" y="2777"/>
              <a:ext cx="192" cy="192"/>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cs typeface="Times New Roman" panose="02020603050405020304" pitchFamily="18" charset="0"/>
              </a:endParaRPr>
            </a:p>
          </p:txBody>
        </p:sp>
        <p:sp>
          <p:nvSpPr>
            <p:cNvPr id="9" name="Oval 10">
              <a:extLst>
                <a:ext uri="{FF2B5EF4-FFF2-40B4-BE49-F238E27FC236}">
                  <a16:creationId xmlns:a16="http://schemas.microsoft.com/office/drawing/2014/main" id="{38A4CB87-1883-4BB1-99FA-10FE778E1466}"/>
                </a:ext>
              </a:extLst>
            </p:cNvPr>
            <p:cNvSpPr>
              <a:spLocks noChangeArrowheads="1"/>
            </p:cNvSpPr>
            <p:nvPr/>
          </p:nvSpPr>
          <p:spPr bwMode="auto">
            <a:xfrm>
              <a:off x="2807" y="2409"/>
              <a:ext cx="192" cy="192"/>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cs typeface="Times New Roman" panose="02020603050405020304" pitchFamily="18" charset="0"/>
              </a:endParaRPr>
            </a:p>
          </p:txBody>
        </p:sp>
      </p:grpSp>
      <p:sp>
        <p:nvSpPr>
          <p:cNvPr id="11" name="TextBox 10">
            <a:extLst>
              <a:ext uri="{FF2B5EF4-FFF2-40B4-BE49-F238E27FC236}">
                <a16:creationId xmlns:a16="http://schemas.microsoft.com/office/drawing/2014/main" id="{B16D493E-F1D2-405F-AB06-7FFE33C29ADB}"/>
              </a:ext>
            </a:extLst>
          </p:cNvPr>
          <p:cNvSpPr txBox="1"/>
          <p:nvPr/>
        </p:nvSpPr>
        <p:spPr>
          <a:xfrm>
            <a:off x="9188159" y="5014947"/>
            <a:ext cx="2297663" cy="369332"/>
          </a:xfrm>
          <a:prstGeom prst="rect">
            <a:avLst/>
          </a:prstGeom>
          <a:noFill/>
        </p:spPr>
        <p:txBody>
          <a:bodyPr wrap="square">
            <a:spAutoFit/>
          </a:bodyPr>
          <a:lstStyle/>
          <a:p>
            <a:r>
              <a:rPr lang="en-US" altLang="en-US" dirty="0"/>
              <a:t>Harris corner detector</a:t>
            </a:r>
            <a:endParaRPr lang="en-US" dirty="0"/>
          </a:p>
        </p:txBody>
      </p:sp>
      <p:sp>
        <p:nvSpPr>
          <p:cNvPr id="12" name="Date Placeholder 11">
            <a:extLst>
              <a:ext uri="{FF2B5EF4-FFF2-40B4-BE49-F238E27FC236}">
                <a16:creationId xmlns:a16="http://schemas.microsoft.com/office/drawing/2014/main" id="{8BE98F72-801B-4740-B4A7-7EEF959FD325}"/>
              </a:ext>
            </a:extLst>
          </p:cNvPr>
          <p:cNvSpPr>
            <a:spLocks noGrp="1"/>
          </p:cNvSpPr>
          <p:nvPr>
            <p:ph type="dt" sz="half" idx="10"/>
          </p:nvPr>
        </p:nvSpPr>
        <p:spPr/>
        <p:txBody>
          <a:bodyPr/>
          <a:lstStyle/>
          <a:p>
            <a:fld id="{156F0806-B862-44BF-AEEB-4C6AF237EB3D}" type="datetime1">
              <a:rPr lang="en-US" smtClean="0"/>
              <a:t>12/10/2021</a:t>
            </a:fld>
            <a:endParaRPr lang="en-US"/>
          </a:p>
        </p:txBody>
      </p:sp>
      <p:sp>
        <p:nvSpPr>
          <p:cNvPr id="13" name="Slide Number Placeholder 12">
            <a:extLst>
              <a:ext uri="{FF2B5EF4-FFF2-40B4-BE49-F238E27FC236}">
                <a16:creationId xmlns:a16="http://schemas.microsoft.com/office/drawing/2014/main" id="{A83F6E42-8F24-4BBC-B9B7-C86AD3F3E4D6}"/>
              </a:ext>
            </a:extLst>
          </p:cNvPr>
          <p:cNvSpPr>
            <a:spLocks noGrp="1"/>
          </p:cNvSpPr>
          <p:nvPr>
            <p:ph type="sldNum" sz="quarter" idx="12"/>
          </p:nvPr>
        </p:nvSpPr>
        <p:spPr/>
        <p:txBody>
          <a:bodyPr/>
          <a:lstStyle/>
          <a:p>
            <a:fld id="{EAF512AE-85BB-41AC-B3A0-114532E20792}" type="slidenum">
              <a:rPr lang="en-US" smtClean="0"/>
              <a:t>13</a:t>
            </a:fld>
            <a:endParaRPr lang="en-US"/>
          </a:p>
        </p:txBody>
      </p:sp>
    </p:spTree>
    <p:extLst>
      <p:ext uri="{BB962C8B-B14F-4D97-AF65-F5344CB8AC3E}">
        <p14:creationId xmlns:p14="http://schemas.microsoft.com/office/powerpoint/2010/main" val="3754683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B94E4-C02F-40CF-B8FD-5CEE1C29B59A}"/>
              </a:ext>
            </a:extLst>
          </p:cNvPr>
          <p:cNvSpPr>
            <a:spLocks noGrp="1"/>
          </p:cNvSpPr>
          <p:nvPr>
            <p:ph idx="1"/>
          </p:nvPr>
        </p:nvSpPr>
        <p:spPr>
          <a:xfrm>
            <a:off x="838200" y="1825624"/>
            <a:ext cx="10515600" cy="4817771"/>
          </a:xfrm>
        </p:spPr>
        <p:txBody>
          <a:bodyPr/>
          <a:lstStyle/>
          <a:p>
            <a:r>
              <a:rPr lang="en-US" sz="2800" b="1" i="0" u="none" strike="noStrike" baseline="0" dirty="0">
                <a:solidFill>
                  <a:srgbClr val="131413"/>
                </a:solidFill>
                <a:latin typeface="Times-Bold"/>
              </a:rPr>
              <a:t>FAST Detector</a:t>
            </a:r>
          </a:p>
          <a:p>
            <a:pPr lvl="1" algn="just"/>
            <a:r>
              <a:rPr lang="en-US" dirty="0"/>
              <a:t>FAST (Features from Accelerated Segment Test) is a corner detector originally developed by </a:t>
            </a:r>
            <a:r>
              <a:rPr lang="en-US" dirty="0" err="1"/>
              <a:t>Rosten</a:t>
            </a:r>
            <a:r>
              <a:rPr lang="en-US" dirty="0"/>
              <a:t> and </a:t>
            </a:r>
            <a:r>
              <a:rPr lang="en-US" dirty="0" err="1"/>
              <a:t>Drummondn</a:t>
            </a:r>
            <a:r>
              <a:rPr lang="en-US" dirty="0"/>
              <a:t>. The used cornerness measure at this step is</a:t>
            </a:r>
          </a:p>
          <a:p>
            <a:pPr marL="457200" lvl="1" indent="0" algn="just">
              <a:buNone/>
            </a:pPr>
            <a:endParaRPr lang="en-US" dirty="0"/>
          </a:p>
          <a:p>
            <a:pPr algn="just"/>
            <a:r>
              <a:rPr lang="en-US" sz="2800" b="1" i="0" u="none" strike="noStrike" baseline="0" dirty="0">
                <a:solidFill>
                  <a:srgbClr val="131413"/>
                </a:solidFill>
                <a:latin typeface="Times-Bold"/>
              </a:rPr>
              <a:t>Hessian Detector</a:t>
            </a:r>
          </a:p>
          <a:p>
            <a:pPr lvl="1" algn="just"/>
            <a:r>
              <a:rPr lang="en-US" dirty="0"/>
              <a:t>The Hessian blob detector is based on a 2 × 2 matrix of second-order derivatives of image intensity I(x, y), called the Hessian matrix. This matrix can be used to analyze local image structures and it is expressed in the form</a:t>
            </a:r>
          </a:p>
        </p:txBody>
      </p:sp>
      <p:pic>
        <p:nvPicPr>
          <p:cNvPr id="5" name="Picture 4">
            <a:extLst>
              <a:ext uri="{FF2B5EF4-FFF2-40B4-BE49-F238E27FC236}">
                <a16:creationId xmlns:a16="http://schemas.microsoft.com/office/drawing/2014/main" id="{77683397-602B-44E2-9CD7-B3E6E5BEF3FA}"/>
              </a:ext>
            </a:extLst>
          </p:cNvPr>
          <p:cNvPicPr>
            <a:picLocks noChangeAspect="1"/>
          </p:cNvPicPr>
          <p:nvPr/>
        </p:nvPicPr>
        <p:blipFill>
          <a:blip r:embed="rId2"/>
          <a:stretch>
            <a:fillRect/>
          </a:stretch>
        </p:blipFill>
        <p:spPr>
          <a:xfrm>
            <a:off x="3842656" y="5416550"/>
            <a:ext cx="4114800" cy="1076325"/>
          </a:xfrm>
          <a:prstGeom prst="rect">
            <a:avLst/>
          </a:prstGeom>
        </p:spPr>
      </p:pic>
      <p:sp>
        <p:nvSpPr>
          <p:cNvPr id="6" name="Title 1">
            <a:extLst>
              <a:ext uri="{FF2B5EF4-FFF2-40B4-BE49-F238E27FC236}">
                <a16:creationId xmlns:a16="http://schemas.microsoft.com/office/drawing/2014/main" id="{DE88D07C-40C0-4102-84C6-F43FBD8032DB}"/>
              </a:ext>
            </a:extLst>
          </p:cNvPr>
          <p:cNvSpPr>
            <a:spLocks noGrp="1"/>
          </p:cNvSpPr>
          <p:nvPr>
            <p:ph type="title"/>
          </p:nvPr>
        </p:nvSpPr>
        <p:spPr>
          <a:xfrm>
            <a:off x="838200" y="365125"/>
            <a:ext cx="10515600" cy="1325563"/>
          </a:xfrm>
        </p:spPr>
        <p:txBody>
          <a:bodyPr/>
          <a:lstStyle/>
          <a:p>
            <a:r>
              <a:rPr lang="en-US" sz="4400" b="1" u="none" strike="noStrike" baseline="0" dirty="0">
                <a:solidFill>
                  <a:srgbClr val="131413"/>
                </a:solidFill>
                <a:latin typeface="Times-BoldItalic"/>
              </a:rPr>
              <a:t>Single-Scale Detectors</a:t>
            </a:r>
            <a:endParaRPr lang="en-US" dirty="0"/>
          </a:p>
        </p:txBody>
      </p:sp>
      <p:pic>
        <p:nvPicPr>
          <p:cNvPr id="8" name="Picture 7">
            <a:extLst>
              <a:ext uri="{FF2B5EF4-FFF2-40B4-BE49-F238E27FC236}">
                <a16:creationId xmlns:a16="http://schemas.microsoft.com/office/drawing/2014/main" id="{029B2075-5313-4392-BC75-9E5C50171C92}"/>
              </a:ext>
            </a:extLst>
          </p:cNvPr>
          <p:cNvPicPr>
            <a:picLocks noChangeAspect="1"/>
          </p:cNvPicPr>
          <p:nvPr/>
        </p:nvPicPr>
        <p:blipFill>
          <a:blip r:embed="rId3"/>
          <a:stretch>
            <a:fillRect/>
          </a:stretch>
        </p:blipFill>
        <p:spPr>
          <a:xfrm>
            <a:off x="3161619" y="3180573"/>
            <a:ext cx="5476875" cy="742950"/>
          </a:xfrm>
          <a:prstGeom prst="rect">
            <a:avLst/>
          </a:prstGeom>
        </p:spPr>
      </p:pic>
      <p:sp>
        <p:nvSpPr>
          <p:cNvPr id="9" name="Date Placeholder 8">
            <a:extLst>
              <a:ext uri="{FF2B5EF4-FFF2-40B4-BE49-F238E27FC236}">
                <a16:creationId xmlns:a16="http://schemas.microsoft.com/office/drawing/2014/main" id="{F67F7A28-807A-4979-9F61-0D6DC28A78BC}"/>
              </a:ext>
            </a:extLst>
          </p:cNvPr>
          <p:cNvSpPr>
            <a:spLocks noGrp="1"/>
          </p:cNvSpPr>
          <p:nvPr>
            <p:ph type="dt" sz="half" idx="10"/>
          </p:nvPr>
        </p:nvSpPr>
        <p:spPr/>
        <p:txBody>
          <a:bodyPr/>
          <a:lstStyle/>
          <a:p>
            <a:fld id="{3E51960F-EB7B-4AEE-9AC8-201C303A7991}" type="datetime1">
              <a:rPr lang="en-US" smtClean="0"/>
              <a:t>12/10/2021</a:t>
            </a:fld>
            <a:endParaRPr lang="en-US"/>
          </a:p>
        </p:txBody>
      </p:sp>
      <p:sp>
        <p:nvSpPr>
          <p:cNvPr id="10" name="Slide Number Placeholder 9">
            <a:extLst>
              <a:ext uri="{FF2B5EF4-FFF2-40B4-BE49-F238E27FC236}">
                <a16:creationId xmlns:a16="http://schemas.microsoft.com/office/drawing/2014/main" id="{46C0957C-8B5F-46AC-833A-88F8D240D24A}"/>
              </a:ext>
            </a:extLst>
          </p:cNvPr>
          <p:cNvSpPr>
            <a:spLocks noGrp="1"/>
          </p:cNvSpPr>
          <p:nvPr>
            <p:ph type="sldNum" sz="quarter" idx="12"/>
          </p:nvPr>
        </p:nvSpPr>
        <p:spPr/>
        <p:txBody>
          <a:bodyPr/>
          <a:lstStyle/>
          <a:p>
            <a:fld id="{EAF512AE-85BB-41AC-B3A0-114532E20792}" type="slidenum">
              <a:rPr lang="en-US" smtClean="0"/>
              <a:t>14</a:t>
            </a:fld>
            <a:endParaRPr lang="en-US"/>
          </a:p>
        </p:txBody>
      </p:sp>
    </p:spTree>
    <p:extLst>
      <p:ext uri="{BB962C8B-B14F-4D97-AF65-F5344CB8AC3E}">
        <p14:creationId xmlns:p14="http://schemas.microsoft.com/office/powerpoint/2010/main" val="2181403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a:extLst>
              <a:ext uri="{FF2B5EF4-FFF2-40B4-BE49-F238E27FC236}">
                <a16:creationId xmlns:a16="http://schemas.microsoft.com/office/drawing/2014/main" id="{718658B2-5F1A-4EB5-8E92-F21EF9D46BDD}"/>
              </a:ext>
            </a:extLst>
          </p:cNvPr>
          <p:cNvSpPr>
            <a:spLocks noGrp="1" noChangeArrowheads="1"/>
          </p:cNvSpPr>
          <p:nvPr>
            <p:ph type="title"/>
          </p:nvPr>
        </p:nvSpPr>
        <p:spPr>
          <a:xfrm>
            <a:off x="2209800" y="304800"/>
            <a:ext cx="7772400" cy="1143000"/>
          </a:xfrm>
        </p:spPr>
        <p:txBody>
          <a:bodyPr/>
          <a:lstStyle/>
          <a:p>
            <a:r>
              <a:rPr lang="en-US" altLang="en-US"/>
              <a:t>Harris Detector: Basic Idea</a:t>
            </a:r>
            <a:endParaRPr lang="ru-RU" altLang="en-US"/>
          </a:p>
        </p:txBody>
      </p:sp>
      <p:sp>
        <p:nvSpPr>
          <p:cNvPr id="179203" name="Rectangle 3">
            <a:extLst>
              <a:ext uri="{FF2B5EF4-FFF2-40B4-BE49-F238E27FC236}">
                <a16:creationId xmlns:a16="http://schemas.microsoft.com/office/drawing/2014/main" id="{72E834FF-DC14-4738-BB82-F3FE40696E8E}"/>
              </a:ext>
            </a:extLst>
          </p:cNvPr>
          <p:cNvSpPr>
            <a:spLocks noChangeArrowheads="1"/>
          </p:cNvSpPr>
          <p:nvPr/>
        </p:nvSpPr>
        <p:spPr bwMode="auto">
          <a:xfrm>
            <a:off x="2057400" y="1752600"/>
            <a:ext cx="2362200" cy="2209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204" name="Text Box 4">
            <a:extLst>
              <a:ext uri="{FF2B5EF4-FFF2-40B4-BE49-F238E27FC236}">
                <a16:creationId xmlns:a16="http://schemas.microsoft.com/office/drawing/2014/main" id="{E512A572-BB6F-471C-B79E-86D20643062E}"/>
              </a:ext>
            </a:extLst>
          </p:cNvPr>
          <p:cNvSpPr txBox="1">
            <a:spLocks noChangeArrowheads="1"/>
          </p:cNvSpPr>
          <p:nvPr/>
        </p:nvSpPr>
        <p:spPr bwMode="auto">
          <a:xfrm>
            <a:off x="2286000" y="4419600"/>
            <a:ext cx="20574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3399"/>
                </a:solidFill>
                <a:cs typeface="Times New Roman" panose="02020603050405020304" pitchFamily="18" charset="0"/>
              </a:rPr>
              <a:t>“flat”</a:t>
            </a:r>
            <a:r>
              <a:rPr lang="en-US" altLang="en-US">
                <a:cs typeface="Times New Roman" panose="02020603050405020304" pitchFamily="18" charset="0"/>
              </a:rPr>
              <a:t> region:</a:t>
            </a:r>
            <a:br>
              <a:rPr lang="en-US" altLang="en-US">
                <a:cs typeface="Times New Roman" panose="02020603050405020304" pitchFamily="18" charset="0"/>
              </a:rPr>
            </a:br>
            <a:r>
              <a:rPr lang="en-US" altLang="en-US">
                <a:cs typeface="Times New Roman" panose="02020603050405020304" pitchFamily="18" charset="0"/>
              </a:rPr>
              <a:t>no change in all directions</a:t>
            </a:r>
            <a:endParaRPr lang="ru-RU" altLang="en-US">
              <a:cs typeface="Times New Roman" panose="02020603050405020304" pitchFamily="18" charset="0"/>
            </a:endParaRPr>
          </a:p>
        </p:txBody>
      </p:sp>
      <p:grpSp>
        <p:nvGrpSpPr>
          <p:cNvPr id="179205" name="Group 5">
            <a:extLst>
              <a:ext uri="{FF2B5EF4-FFF2-40B4-BE49-F238E27FC236}">
                <a16:creationId xmlns:a16="http://schemas.microsoft.com/office/drawing/2014/main" id="{05E3829A-1618-4169-9DBC-BEC5EF867943}"/>
              </a:ext>
            </a:extLst>
          </p:cNvPr>
          <p:cNvGrpSpPr>
            <a:grpSpLocks/>
          </p:cNvGrpSpPr>
          <p:nvPr/>
        </p:nvGrpSpPr>
        <p:grpSpPr bwMode="auto">
          <a:xfrm>
            <a:off x="2895601" y="2971801"/>
            <a:ext cx="703263" cy="677863"/>
            <a:chOff x="892" y="1801"/>
            <a:chExt cx="443" cy="427"/>
          </a:xfrm>
        </p:grpSpPr>
        <p:sp>
          <p:nvSpPr>
            <p:cNvPr id="179206" name="Rectangle 6">
              <a:extLst>
                <a:ext uri="{FF2B5EF4-FFF2-40B4-BE49-F238E27FC236}">
                  <a16:creationId xmlns:a16="http://schemas.microsoft.com/office/drawing/2014/main" id="{68813B96-1EA4-4B5E-8BD5-69BA16DCD3F9}"/>
                </a:ext>
              </a:extLst>
            </p:cNvPr>
            <p:cNvSpPr>
              <a:spLocks noChangeArrowheads="1"/>
            </p:cNvSpPr>
            <p:nvPr/>
          </p:nvSpPr>
          <p:spPr bwMode="auto">
            <a:xfrm>
              <a:off x="960" y="1872"/>
              <a:ext cx="306" cy="296"/>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207" name="Line 7">
              <a:extLst>
                <a:ext uri="{FF2B5EF4-FFF2-40B4-BE49-F238E27FC236}">
                  <a16:creationId xmlns:a16="http://schemas.microsoft.com/office/drawing/2014/main" id="{9B60A4D4-F63E-4C97-8214-7FAE4266901D}"/>
                </a:ext>
              </a:extLst>
            </p:cNvPr>
            <p:cNvSpPr>
              <a:spLocks noChangeShapeType="1"/>
            </p:cNvSpPr>
            <p:nvPr/>
          </p:nvSpPr>
          <p:spPr bwMode="auto">
            <a:xfrm flipV="1">
              <a:off x="1263" y="1811"/>
              <a:ext cx="57" cy="61"/>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08" name="Line 8">
              <a:extLst>
                <a:ext uri="{FF2B5EF4-FFF2-40B4-BE49-F238E27FC236}">
                  <a16:creationId xmlns:a16="http://schemas.microsoft.com/office/drawing/2014/main" id="{5BDDDCF1-C903-40F8-9456-B05DD7B2F8DA}"/>
                </a:ext>
              </a:extLst>
            </p:cNvPr>
            <p:cNvSpPr>
              <a:spLocks noChangeShapeType="1"/>
            </p:cNvSpPr>
            <p:nvPr/>
          </p:nvSpPr>
          <p:spPr bwMode="auto">
            <a:xfrm>
              <a:off x="1275" y="2169"/>
              <a:ext cx="60" cy="57"/>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09" name="Line 9">
              <a:extLst>
                <a:ext uri="{FF2B5EF4-FFF2-40B4-BE49-F238E27FC236}">
                  <a16:creationId xmlns:a16="http://schemas.microsoft.com/office/drawing/2014/main" id="{DBBC9C78-4D9E-4C7B-AE3C-2DF6B36FDC92}"/>
                </a:ext>
              </a:extLst>
            </p:cNvPr>
            <p:cNvSpPr>
              <a:spLocks noChangeShapeType="1"/>
            </p:cNvSpPr>
            <p:nvPr/>
          </p:nvSpPr>
          <p:spPr bwMode="auto">
            <a:xfrm flipH="1">
              <a:off x="892" y="2170"/>
              <a:ext cx="68" cy="58"/>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10" name="Line 10">
              <a:extLst>
                <a:ext uri="{FF2B5EF4-FFF2-40B4-BE49-F238E27FC236}">
                  <a16:creationId xmlns:a16="http://schemas.microsoft.com/office/drawing/2014/main" id="{F3C44483-72E8-49DA-A735-C49D89F8527C}"/>
                </a:ext>
              </a:extLst>
            </p:cNvPr>
            <p:cNvSpPr>
              <a:spLocks noChangeShapeType="1"/>
            </p:cNvSpPr>
            <p:nvPr/>
          </p:nvSpPr>
          <p:spPr bwMode="auto">
            <a:xfrm flipH="1" flipV="1">
              <a:off x="898" y="1801"/>
              <a:ext cx="62" cy="71"/>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79211" name="Group 11">
            <a:extLst>
              <a:ext uri="{FF2B5EF4-FFF2-40B4-BE49-F238E27FC236}">
                <a16:creationId xmlns:a16="http://schemas.microsoft.com/office/drawing/2014/main" id="{70A82E01-C23A-41FF-98C7-76B982C1088D}"/>
              </a:ext>
            </a:extLst>
          </p:cNvPr>
          <p:cNvGrpSpPr>
            <a:grpSpLocks/>
          </p:cNvGrpSpPr>
          <p:nvPr/>
        </p:nvGrpSpPr>
        <p:grpSpPr bwMode="auto">
          <a:xfrm>
            <a:off x="2971801" y="2895601"/>
            <a:ext cx="703263" cy="677863"/>
            <a:chOff x="892" y="1801"/>
            <a:chExt cx="443" cy="427"/>
          </a:xfrm>
        </p:grpSpPr>
        <p:sp>
          <p:nvSpPr>
            <p:cNvPr id="179212" name="Rectangle 12">
              <a:extLst>
                <a:ext uri="{FF2B5EF4-FFF2-40B4-BE49-F238E27FC236}">
                  <a16:creationId xmlns:a16="http://schemas.microsoft.com/office/drawing/2014/main" id="{CC01A2EF-AE1B-4A83-9289-9A8345DC7B76}"/>
                </a:ext>
              </a:extLst>
            </p:cNvPr>
            <p:cNvSpPr>
              <a:spLocks noChangeArrowheads="1"/>
            </p:cNvSpPr>
            <p:nvPr/>
          </p:nvSpPr>
          <p:spPr bwMode="auto">
            <a:xfrm>
              <a:off x="960" y="1872"/>
              <a:ext cx="306" cy="296"/>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213" name="Line 13">
              <a:extLst>
                <a:ext uri="{FF2B5EF4-FFF2-40B4-BE49-F238E27FC236}">
                  <a16:creationId xmlns:a16="http://schemas.microsoft.com/office/drawing/2014/main" id="{8042BC06-4D7F-4BA5-A309-A607001BA5A8}"/>
                </a:ext>
              </a:extLst>
            </p:cNvPr>
            <p:cNvSpPr>
              <a:spLocks noChangeShapeType="1"/>
            </p:cNvSpPr>
            <p:nvPr/>
          </p:nvSpPr>
          <p:spPr bwMode="auto">
            <a:xfrm flipV="1">
              <a:off x="1263" y="1811"/>
              <a:ext cx="57" cy="61"/>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14" name="Line 14">
              <a:extLst>
                <a:ext uri="{FF2B5EF4-FFF2-40B4-BE49-F238E27FC236}">
                  <a16:creationId xmlns:a16="http://schemas.microsoft.com/office/drawing/2014/main" id="{38E7F93B-54F4-4C7E-AEAC-CA3DF07DFD1B}"/>
                </a:ext>
              </a:extLst>
            </p:cNvPr>
            <p:cNvSpPr>
              <a:spLocks noChangeShapeType="1"/>
            </p:cNvSpPr>
            <p:nvPr/>
          </p:nvSpPr>
          <p:spPr bwMode="auto">
            <a:xfrm>
              <a:off x="1275" y="2169"/>
              <a:ext cx="60" cy="57"/>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15" name="Line 15">
              <a:extLst>
                <a:ext uri="{FF2B5EF4-FFF2-40B4-BE49-F238E27FC236}">
                  <a16:creationId xmlns:a16="http://schemas.microsoft.com/office/drawing/2014/main" id="{D96E342B-E4B7-4F41-80EE-9571A53C469C}"/>
                </a:ext>
              </a:extLst>
            </p:cNvPr>
            <p:cNvSpPr>
              <a:spLocks noChangeShapeType="1"/>
            </p:cNvSpPr>
            <p:nvPr/>
          </p:nvSpPr>
          <p:spPr bwMode="auto">
            <a:xfrm flipH="1">
              <a:off x="892" y="2170"/>
              <a:ext cx="68" cy="58"/>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16" name="Line 16">
              <a:extLst>
                <a:ext uri="{FF2B5EF4-FFF2-40B4-BE49-F238E27FC236}">
                  <a16:creationId xmlns:a16="http://schemas.microsoft.com/office/drawing/2014/main" id="{90CC5C7D-8108-46E5-A181-8E65B74395FE}"/>
                </a:ext>
              </a:extLst>
            </p:cNvPr>
            <p:cNvSpPr>
              <a:spLocks noChangeShapeType="1"/>
            </p:cNvSpPr>
            <p:nvPr/>
          </p:nvSpPr>
          <p:spPr bwMode="auto">
            <a:xfrm flipH="1" flipV="1">
              <a:off x="898" y="1801"/>
              <a:ext cx="62" cy="71"/>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79217" name="Group 17">
            <a:extLst>
              <a:ext uri="{FF2B5EF4-FFF2-40B4-BE49-F238E27FC236}">
                <a16:creationId xmlns:a16="http://schemas.microsoft.com/office/drawing/2014/main" id="{CCE2E757-23A8-4078-A2D9-4C4FEF6B4975}"/>
              </a:ext>
            </a:extLst>
          </p:cNvPr>
          <p:cNvGrpSpPr>
            <a:grpSpLocks/>
          </p:cNvGrpSpPr>
          <p:nvPr/>
        </p:nvGrpSpPr>
        <p:grpSpPr bwMode="auto">
          <a:xfrm>
            <a:off x="3017838" y="2955926"/>
            <a:ext cx="703262" cy="677863"/>
            <a:chOff x="892" y="1801"/>
            <a:chExt cx="443" cy="427"/>
          </a:xfrm>
        </p:grpSpPr>
        <p:sp>
          <p:nvSpPr>
            <p:cNvPr id="179218" name="Rectangle 18">
              <a:extLst>
                <a:ext uri="{FF2B5EF4-FFF2-40B4-BE49-F238E27FC236}">
                  <a16:creationId xmlns:a16="http://schemas.microsoft.com/office/drawing/2014/main" id="{EBBD824C-7DFD-4EF7-8C5E-AE79D2F320E1}"/>
                </a:ext>
              </a:extLst>
            </p:cNvPr>
            <p:cNvSpPr>
              <a:spLocks noChangeArrowheads="1"/>
            </p:cNvSpPr>
            <p:nvPr/>
          </p:nvSpPr>
          <p:spPr bwMode="auto">
            <a:xfrm>
              <a:off x="960" y="1872"/>
              <a:ext cx="306" cy="296"/>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219" name="Line 19">
              <a:extLst>
                <a:ext uri="{FF2B5EF4-FFF2-40B4-BE49-F238E27FC236}">
                  <a16:creationId xmlns:a16="http://schemas.microsoft.com/office/drawing/2014/main" id="{5711213B-31E6-427D-B04C-52863F5E73A0}"/>
                </a:ext>
              </a:extLst>
            </p:cNvPr>
            <p:cNvSpPr>
              <a:spLocks noChangeShapeType="1"/>
            </p:cNvSpPr>
            <p:nvPr/>
          </p:nvSpPr>
          <p:spPr bwMode="auto">
            <a:xfrm flipV="1">
              <a:off x="1263" y="1811"/>
              <a:ext cx="57" cy="61"/>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20" name="Line 20">
              <a:extLst>
                <a:ext uri="{FF2B5EF4-FFF2-40B4-BE49-F238E27FC236}">
                  <a16:creationId xmlns:a16="http://schemas.microsoft.com/office/drawing/2014/main" id="{A2BA97A0-F1EE-4CA6-9F82-35277C4D3217}"/>
                </a:ext>
              </a:extLst>
            </p:cNvPr>
            <p:cNvSpPr>
              <a:spLocks noChangeShapeType="1"/>
            </p:cNvSpPr>
            <p:nvPr/>
          </p:nvSpPr>
          <p:spPr bwMode="auto">
            <a:xfrm>
              <a:off x="1275" y="2169"/>
              <a:ext cx="60" cy="57"/>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21" name="Line 21">
              <a:extLst>
                <a:ext uri="{FF2B5EF4-FFF2-40B4-BE49-F238E27FC236}">
                  <a16:creationId xmlns:a16="http://schemas.microsoft.com/office/drawing/2014/main" id="{15F5436E-D6B1-450D-8F72-8EA9A6D2AAB8}"/>
                </a:ext>
              </a:extLst>
            </p:cNvPr>
            <p:cNvSpPr>
              <a:spLocks noChangeShapeType="1"/>
            </p:cNvSpPr>
            <p:nvPr/>
          </p:nvSpPr>
          <p:spPr bwMode="auto">
            <a:xfrm flipH="1">
              <a:off x="892" y="2170"/>
              <a:ext cx="68" cy="58"/>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22" name="Line 22">
              <a:extLst>
                <a:ext uri="{FF2B5EF4-FFF2-40B4-BE49-F238E27FC236}">
                  <a16:creationId xmlns:a16="http://schemas.microsoft.com/office/drawing/2014/main" id="{04A18F7C-D22D-48E0-84CB-57762BBADC71}"/>
                </a:ext>
              </a:extLst>
            </p:cNvPr>
            <p:cNvSpPr>
              <a:spLocks noChangeShapeType="1"/>
            </p:cNvSpPr>
            <p:nvPr/>
          </p:nvSpPr>
          <p:spPr bwMode="auto">
            <a:xfrm flipH="1" flipV="1">
              <a:off x="898" y="1801"/>
              <a:ext cx="62" cy="71"/>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79223" name="Group 23">
            <a:extLst>
              <a:ext uri="{FF2B5EF4-FFF2-40B4-BE49-F238E27FC236}">
                <a16:creationId xmlns:a16="http://schemas.microsoft.com/office/drawing/2014/main" id="{F93623ED-7C61-4027-8155-2FE885189665}"/>
              </a:ext>
            </a:extLst>
          </p:cNvPr>
          <p:cNvGrpSpPr>
            <a:grpSpLocks/>
          </p:cNvGrpSpPr>
          <p:nvPr/>
        </p:nvGrpSpPr>
        <p:grpSpPr bwMode="auto">
          <a:xfrm>
            <a:off x="2960688" y="3057526"/>
            <a:ext cx="703262" cy="677863"/>
            <a:chOff x="892" y="1801"/>
            <a:chExt cx="443" cy="427"/>
          </a:xfrm>
        </p:grpSpPr>
        <p:sp>
          <p:nvSpPr>
            <p:cNvPr id="179224" name="Rectangle 24">
              <a:extLst>
                <a:ext uri="{FF2B5EF4-FFF2-40B4-BE49-F238E27FC236}">
                  <a16:creationId xmlns:a16="http://schemas.microsoft.com/office/drawing/2014/main" id="{0D80DEED-FD80-4871-8CAF-991FA00FED66}"/>
                </a:ext>
              </a:extLst>
            </p:cNvPr>
            <p:cNvSpPr>
              <a:spLocks noChangeArrowheads="1"/>
            </p:cNvSpPr>
            <p:nvPr/>
          </p:nvSpPr>
          <p:spPr bwMode="auto">
            <a:xfrm>
              <a:off x="960" y="1872"/>
              <a:ext cx="306" cy="296"/>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225" name="Line 25">
              <a:extLst>
                <a:ext uri="{FF2B5EF4-FFF2-40B4-BE49-F238E27FC236}">
                  <a16:creationId xmlns:a16="http://schemas.microsoft.com/office/drawing/2014/main" id="{042FE0ED-4C42-4330-80AC-BE49C2E73EF1}"/>
                </a:ext>
              </a:extLst>
            </p:cNvPr>
            <p:cNvSpPr>
              <a:spLocks noChangeShapeType="1"/>
            </p:cNvSpPr>
            <p:nvPr/>
          </p:nvSpPr>
          <p:spPr bwMode="auto">
            <a:xfrm flipV="1">
              <a:off x="1263" y="1811"/>
              <a:ext cx="57" cy="61"/>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26" name="Line 26">
              <a:extLst>
                <a:ext uri="{FF2B5EF4-FFF2-40B4-BE49-F238E27FC236}">
                  <a16:creationId xmlns:a16="http://schemas.microsoft.com/office/drawing/2014/main" id="{E1F403B5-6BEE-46F3-9F8F-7AF72A7B07A5}"/>
                </a:ext>
              </a:extLst>
            </p:cNvPr>
            <p:cNvSpPr>
              <a:spLocks noChangeShapeType="1"/>
            </p:cNvSpPr>
            <p:nvPr/>
          </p:nvSpPr>
          <p:spPr bwMode="auto">
            <a:xfrm>
              <a:off x="1275" y="2169"/>
              <a:ext cx="60" cy="57"/>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27" name="Line 27">
              <a:extLst>
                <a:ext uri="{FF2B5EF4-FFF2-40B4-BE49-F238E27FC236}">
                  <a16:creationId xmlns:a16="http://schemas.microsoft.com/office/drawing/2014/main" id="{6CEBB3BE-2118-4148-B3DD-FC7C8F265CBA}"/>
                </a:ext>
              </a:extLst>
            </p:cNvPr>
            <p:cNvSpPr>
              <a:spLocks noChangeShapeType="1"/>
            </p:cNvSpPr>
            <p:nvPr/>
          </p:nvSpPr>
          <p:spPr bwMode="auto">
            <a:xfrm flipH="1">
              <a:off x="892" y="2170"/>
              <a:ext cx="68" cy="58"/>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28" name="Line 28">
              <a:extLst>
                <a:ext uri="{FF2B5EF4-FFF2-40B4-BE49-F238E27FC236}">
                  <a16:creationId xmlns:a16="http://schemas.microsoft.com/office/drawing/2014/main" id="{E9885854-5A7C-4D1D-82F5-852322A18DC7}"/>
                </a:ext>
              </a:extLst>
            </p:cNvPr>
            <p:cNvSpPr>
              <a:spLocks noChangeShapeType="1"/>
            </p:cNvSpPr>
            <p:nvPr/>
          </p:nvSpPr>
          <p:spPr bwMode="auto">
            <a:xfrm flipH="1" flipV="1">
              <a:off x="898" y="1801"/>
              <a:ext cx="62" cy="71"/>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79229" name="Group 29">
            <a:extLst>
              <a:ext uri="{FF2B5EF4-FFF2-40B4-BE49-F238E27FC236}">
                <a16:creationId xmlns:a16="http://schemas.microsoft.com/office/drawing/2014/main" id="{424B9C07-0314-4469-96EC-461698CBB296}"/>
              </a:ext>
            </a:extLst>
          </p:cNvPr>
          <p:cNvGrpSpPr>
            <a:grpSpLocks/>
          </p:cNvGrpSpPr>
          <p:nvPr/>
        </p:nvGrpSpPr>
        <p:grpSpPr bwMode="auto">
          <a:xfrm>
            <a:off x="2873376" y="3014663"/>
            <a:ext cx="703263" cy="677862"/>
            <a:chOff x="892" y="1801"/>
            <a:chExt cx="443" cy="427"/>
          </a:xfrm>
        </p:grpSpPr>
        <p:sp>
          <p:nvSpPr>
            <p:cNvPr id="179230" name="Rectangle 30">
              <a:extLst>
                <a:ext uri="{FF2B5EF4-FFF2-40B4-BE49-F238E27FC236}">
                  <a16:creationId xmlns:a16="http://schemas.microsoft.com/office/drawing/2014/main" id="{0DB68EC9-D08A-425D-9BF3-726C80136CED}"/>
                </a:ext>
              </a:extLst>
            </p:cNvPr>
            <p:cNvSpPr>
              <a:spLocks noChangeArrowheads="1"/>
            </p:cNvSpPr>
            <p:nvPr/>
          </p:nvSpPr>
          <p:spPr bwMode="auto">
            <a:xfrm>
              <a:off x="960" y="1872"/>
              <a:ext cx="306" cy="296"/>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231" name="Line 31">
              <a:extLst>
                <a:ext uri="{FF2B5EF4-FFF2-40B4-BE49-F238E27FC236}">
                  <a16:creationId xmlns:a16="http://schemas.microsoft.com/office/drawing/2014/main" id="{F96D2EF9-3132-4419-86D4-1443D9CA7213}"/>
                </a:ext>
              </a:extLst>
            </p:cNvPr>
            <p:cNvSpPr>
              <a:spLocks noChangeShapeType="1"/>
            </p:cNvSpPr>
            <p:nvPr/>
          </p:nvSpPr>
          <p:spPr bwMode="auto">
            <a:xfrm flipV="1">
              <a:off x="1263" y="1811"/>
              <a:ext cx="57" cy="61"/>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32" name="Line 32">
              <a:extLst>
                <a:ext uri="{FF2B5EF4-FFF2-40B4-BE49-F238E27FC236}">
                  <a16:creationId xmlns:a16="http://schemas.microsoft.com/office/drawing/2014/main" id="{6EDCA35C-9965-4F4E-BE24-93337C1DB0ED}"/>
                </a:ext>
              </a:extLst>
            </p:cNvPr>
            <p:cNvSpPr>
              <a:spLocks noChangeShapeType="1"/>
            </p:cNvSpPr>
            <p:nvPr/>
          </p:nvSpPr>
          <p:spPr bwMode="auto">
            <a:xfrm>
              <a:off x="1275" y="2169"/>
              <a:ext cx="60" cy="57"/>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33" name="Line 33">
              <a:extLst>
                <a:ext uri="{FF2B5EF4-FFF2-40B4-BE49-F238E27FC236}">
                  <a16:creationId xmlns:a16="http://schemas.microsoft.com/office/drawing/2014/main" id="{222C5F66-6350-4D4D-AF4B-689C1B2F0682}"/>
                </a:ext>
              </a:extLst>
            </p:cNvPr>
            <p:cNvSpPr>
              <a:spLocks noChangeShapeType="1"/>
            </p:cNvSpPr>
            <p:nvPr/>
          </p:nvSpPr>
          <p:spPr bwMode="auto">
            <a:xfrm flipH="1">
              <a:off x="892" y="2170"/>
              <a:ext cx="68" cy="58"/>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34" name="Line 34">
              <a:extLst>
                <a:ext uri="{FF2B5EF4-FFF2-40B4-BE49-F238E27FC236}">
                  <a16:creationId xmlns:a16="http://schemas.microsoft.com/office/drawing/2014/main" id="{C8CDEA44-0D06-4D72-AA70-C48F2C447F82}"/>
                </a:ext>
              </a:extLst>
            </p:cNvPr>
            <p:cNvSpPr>
              <a:spLocks noChangeShapeType="1"/>
            </p:cNvSpPr>
            <p:nvPr/>
          </p:nvSpPr>
          <p:spPr bwMode="auto">
            <a:xfrm flipH="1" flipV="1">
              <a:off x="898" y="1801"/>
              <a:ext cx="62" cy="71"/>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79235" name="Group 35">
            <a:extLst>
              <a:ext uri="{FF2B5EF4-FFF2-40B4-BE49-F238E27FC236}">
                <a16:creationId xmlns:a16="http://schemas.microsoft.com/office/drawing/2014/main" id="{402C059B-7E07-4A3B-849F-0BDA0803C2BE}"/>
              </a:ext>
            </a:extLst>
          </p:cNvPr>
          <p:cNvGrpSpPr>
            <a:grpSpLocks/>
          </p:cNvGrpSpPr>
          <p:nvPr/>
        </p:nvGrpSpPr>
        <p:grpSpPr bwMode="auto">
          <a:xfrm>
            <a:off x="2932113" y="2941638"/>
            <a:ext cx="703262" cy="677862"/>
            <a:chOff x="892" y="1801"/>
            <a:chExt cx="443" cy="427"/>
          </a:xfrm>
        </p:grpSpPr>
        <p:sp>
          <p:nvSpPr>
            <p:cNvPr id="179236" name="Rectangle 36">
              <a:extLst>
                <a:ext uri="{FF2B5EF4-FFF2-40B4-BE49-F238E27FC236}">
                  <a16:creationId xmlns:a16="http://schemas.microsoft.com/office/drawing/2014/main" id="{7DB27AC5-2A04-41FE-B611-26EA7D1B8A3D}"/>
                </a:ext>
              </a:extLst>
            </p:cNvPr>
            <p:cNvSpPr>
              <a:spLocks noChangeArrowheads="1"/>
            </p:cNvSpPr>
            <p:nvPr/>
          </p:nvSpPr>
          <p:spPr bwMode="auto">
            <a:xfrm>
              <a:off x="960" y="1872"/>
              <a:ext cx="306" cy="296"/>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237" name="Line 37">
              <a:extLst>
                <a:ext uri="{FF2B5EF4-FFF2-40B4-BE49-F238E27FC236}">
                  <a16:creationId xmlns:a16="http://schemas.microsoft.com/office/drawing/2014/main" id="{02BE771B-B066-4C58-B589-E28A7B232A62}"/>
                </a:ext>
              </a:extLst>
            </p:cNvPr>
            <p:cNvSpPr>
              <a:spLocks noChangeShapeType="1"/>
            </p:cNvSpPr>
            <p:nvPr/>
          </p:nvSpPr>
          <p:spPr bwMode="auto">
            <a:xfrm flipV="1">
              <a:off x="1263" y="1811"/>
              <a:ext cx="57" cy="61"/>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38" name="Line 38">
              <a:extLst>
                <a:ext uri="{FF2B5EF4-FFF2-40B4-BE49-F238E27FC236}">
                  <a16:creationId xmlns:a16="http://schemas.microsoft.com/office/drawing/2014/main" id="{A8FFAD17-445C-4BD8-9F56-974B09FD9D9A}"/>
                </a:ext>
              </a:extLst>
            </p:cNvPr>
            <p:cNvSpPr>
              <a:spLocks noChangeShapeType="1"/>
            </p:cNvSpPr>
            <p:nvPr/>
          </p:nvSpPr>
          <p:spPr bwMode="auto">
            <a:xfrm>
              <a:off x="1275" y="2169"/>
              <a:ext cx="60" cy="57"/>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39" name="Line 39">
              <a:extLst>
                <a:ext uri="{FF2B5EF4-FFF2-40B4-BE49-F238E27FC236}">
                  <a16:creationId xmlns:a16="http://schemas.microsoft.com/office/drawing/2014/main" id="{3C9F9F58-DF38-49C9-8607-102EB9721956}"/>
                </a:ext>
              </a:extLst>
            </p:cNvPr>
            <p:cNvSpPr>
              <a:spLocks noChangeShapeType="1"/>
            </p:cNvSpPr>
            <p:nvPr/>
          </p:nvSpPr>
          <p:spPr bwMode="auto">
            <a:xfrm flipH="1">
              <a:off x="892" y="2170"/>
              <a:ext cx="68" cy="58"/>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40" name="Line 40">
              <a:extLst>
                <a:ext uri="{FF2B5EF4-FFF2-40B4-BE49-F238E27FC236}">
                  <a16:creationId xmlns:a16="http://schemas.microsoft.com/office/drawing/2014/main" id="{E9288A62-FD44-4D9F-9C4B-F2B4F68392D0}"/>
                </a:ext>
              </a:extLst>
            </p:cNvPr>
            <p:cNvSpPr>
              <a:spLocks noChangeShapeType="1"/>
            </p:cNvSpPr>
            <p:nvPr/>
          </p:nvSpPr>
          <p:spPr bwMode="auto">
            <a:xfrm flipH="1" flipV="1">
              <a:off x="898" y="1801"/>
              <a:ext cx="62" cy="71"/>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9241" name="Freeform 41">
            <a:extLst>
              <a:ext uri="{FF2B5EF4-FFF2-40B4-BE49-F238E27FC236}">
                <a16:creationId xmlns:a16="http://schemas.microsoft.com/office/drawing/2014/main" id="{F15B0094-535A-474A-A87D-610BB3D1B8F0}"/>
              </a:ext>
            </a:extLst>
          </p:cNvPr>
          <p:cNvSpPr>
            <a:spLocks/>
          </p:cNvSpPr>
          <p:nvPr/>
        </p:nvSpPr>
        <p:spPr bwMode="auto">
          <a:xfrm>
            <a:off x="2514600" y="2133600"/>
            <a:ext cx="1600200" cy="1447800"/>
          </a:xfrm>
          <a:custGeom>
            <a:avLst/>
            <a:gdLst>
              <a:gd name="T0" fmla="*/ 0 w 1008"/>
              <a:gd name="T1" fmla="*/ 912 h 912"/>
              <a:gd name="T2" fmla="*/ 0 w 1008"/>
              <a:gd name="T3" fmla="*/ 0 h 912"/>
              <a:gd name="T4" fmla="*/ 1008 w 1008"/>
              <a:gd name="T5" fmla="*/ 528 h 912"/>
            </a:gdLst>
            <a:ahLst/>
            <a:cxnLst>
              <a:cxn ang="0">
                <a:pos x="T0" y="T1"/>
              </a:cxn>
              <a:cxn ang="0">
                <a:pos x="T2" y="T3"/>
              </a:cxn>
              <a:cxn ang="0">
                <a:pos x="T4" y="T5"/>
              </a:cxn>
            </a:cxnLst>
            <a:rect l="0" t="0" r="r" b="b"/>
            <a:pathLst>
              <a:path w="1008" h="912">
                <a:moveTo>
                  <a:pt x="0" y="912"/>
                </a:moveTo>
                <a:lnTo>
                  <a:pt x="0" y="0"/>
                </a:lnTo>
                <a:lnTo>
                  <a:pt x="1008" y="528"/>
                </a:lnTo>
              </a:path>
            </a:pathLst>
          </a:custGeom>
          <a:noFill/>
          <a:ln w="41275"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79242" name="Group 42">
            <a:extLst>
              <a:ext uri="{FF2B5EF4-FFF2-40B4-BE49-F238E27FC236}">
                <a16:creationId xmlns:a16="http://schemas.microsoft.com/office/drawing/2014/main" id="{1085CC89-9C56-424A-9E0E-5117FE75D1EB}"/>
              </a:ext>
            </a:extLst>
          </p:cNvPr>
          <p:cNvGrpSpPr>
            <a:grpSpLocks/>
          </p:cNvGrpSpPr>
          <p:nvPr/>
        </p:nvGrpSpPr>
        <p:grpSpPr bwMode="auto">
          <a:xfrm>
            <a:off x="4953000" y="1752600"/>
            <a:ext cx="2362200" cy="2209800"/>
            <a:chOff x="2208" y="1104"/>
            <a:chExt cx="1488" cy="1392"/>
          </a:xfrm>
        </p:grpSpPr>
        <p:sp>
          <p:nvSpPr>
            <p:cNvPr id="179243" name="Rectangle 43">
              <a:extLst>
                <a:ext uri="{FF2B5EF4-FFF2-40B4-BE49-F238E27FC236}">
                  <a16:creationId xmlns:a16="http://schemas.microsoft.com/office/drawing/2014/main" id="{8634ACBB-3C4C-4985-83D5-1D614A51E016}"/>
                </a:ext>
              </a:extLst>
            </p:cNvPr>
            <p:cNvSpPr>
              <a:spLocks noChangeArrowheads="1"/>
            </p:cNvSpPr>
            <p:nvPr/>
          </p:nvSpPr>
          <p:spPr bwMode="auto">
            <a:xfrm>
              <a:off x="2208" y="1104"/>
              <a:ext cx="1488" cy="1392"/>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244" name="Freeform 44">
              <a:extLst>
                <a:ext uri="{FF2B5EF4-FFF2-40B4-BE49-F238E27FC236}">
                  <a16:creationId xmlns:a16="http://schemas.microsoft.com/office/drawing/2014/main" id="{AD053134-8D1F-4ACA-A344-057BC08C28E6}"/>
                </a:ext>
              </a:extLst>
            </p:cNvPr>
            <p:cNvSpPr>
              <a:spLocks/>
            </p:cNvSpPr>
            <p:nvPr/>
          </p:nvSpPr>
          <p:spPr bwMode="auto">
            <a:xfrm>
              <a:off x="2496" y="1344"/>
              <a:ext cx="1008" cy="912"/>
            </a:xfrm>
            <a:custGeom>
              <a:avLst/>
              <a:gdLst>
                <a:gd name="T0" fmla="*/ 0 w 1008"/>
                <a:gd name="T1" fmla="*/ 912 h 912"/>
                <a:gd name="T2" fmla="*/ 0 w 1008"/>
                <a:gd name="T3" fmla="*/ 0 h 912"/>
                <a:gd name="T4" fmla="*/ 1008 w 1008"/>
                <a:gd name="T5" fmla="*/ 528 h 912"/>
              </a:gdLst>
              <a:ahLst/>
              <a:cxnLst>
                <a:cxn ang="0">
                  <a:pos x="T0" y="T1"/>
                </a:cxn>
                <a:cxn ang="0">
                  <a:pos x="T2" y="T3"/>
                </a:cxn>
                <a:cxn ang="0">
                  <a:pos x="T4" y="T5"/>
                </a:cxn>
              </a:cxnLst>
              <a:rect l="0" t="0" r="r" b="b"/>
              <a:pathLst>
                <a:path w="1008" h="912">
                  <a:moveTo>
                    <a:pt x="0" y="912"/>
                  </a:moveTo>
                  <a:lnTo>
                    <a:pt x="0" y="0"/>
                  </a:lnTo>
                  <a:lnTo>
                    <a:pt x="1008" y="528"/>
                  </a:lnTo>
                </a:path>
              </a:pathLst>
            </a:custGeom>
            <a:noFill/>
            <a:ln w="41275"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79245" name="Group 45">
            <a:extLst>
              <a:ext uri="{FF2B5EF4-FFF2-40B4-BE49-F238E27FC236}">
                <a16:creationId xmlns:a16="http://schemas.microsoft.com/office/drawing/2014/main" id="{C0B1C12E-5166-4A4F-9875-DAF51AD9D60E}"/>
              </a:ext>
            </a:extLst>
          </p:cNvPr>
          <p:cNvGrpSpPr>
            <a:grpSpLocks/>
          </p:cNvGrpSpPr>
          <p:nvPr/>
        </p:nvGrpSpPr>
        <p:grpSpPr bwMode="auto">
          <a:xfrm>
            <a:off x="5105401" y="2590801"/>
            <a:ext cx="703263" cy="677863"/>
            <a:chOff x="892" y="1801"/>
            <a:chExt cx="443" cy="427"/>
          </a:xfrm>
        </p:grpSpPr>
        <p:sp>
          <p:nvSpPr>
            <p:cNvPr id="179246" name="Rectangle 46">
              <a:extLst>
                <a:ext uri="{FF2B5EF4-FFF2-40B4-BE49-F238E27FC236}">
                  <a16:creationId xmlns:a16="http://schemas.microsoft.com/office/drawing/2014/main" id="{3F2DCCA8-991A-4C3E-BF46-17AAEC4306F1}"/>
                </a:ext>
              </a:extLst>
            </p:cNvPr>
            <p:cNvSpPr>
              <a:spLocks noChangeArrowheads="1"/>
            </p:cNvSpPr>
            <p:nvPr/>
          </p:nvSpPr>
          <p:spPr bwMode="auto">
            <a:xfrm>
              <a:off x="960" y="1872"/>
              <a:ext cx="306" cy="296"/>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247" name="Line 47">
              <a:extLst>
                <a:ext uri="{FF2B5EF4-FFF2-40B4-BE49-F238E27FC236}">
                  <a16:creationId xmlns:a16="http://schemas.microsoft.com/office/drawing/2014/main" id="{2E17C606-8569-4C5A-A4E7-8C04162BC0AE}"/>
                </a:ext>
              </a:extLst>
            </p:cNvPr>
            <p:cNvSpPr>
              <a:spLocks noChangeShapeType="1"/>
            </p:cNvSpPr>
            <p:nvPr/>
          </p:nvSpPr>
          <p:spPr bwMode="auto">
            <a:xfrm flipV="1">
              <a:off x="1263" y="1811"/>
              <a:ext cx="57" cy="61"/>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48" name="Line 48">
              <a:extLst>
                <a:ext uri="{FF2B5EF4-FFF2-40B4-BE49-F238E27FC236}">
                  <a16:creationId xmlns:a16="http://schemas.microsoft.com/office/drawing/2014/main" id="{22267F2F-868E-4FF6-90E7-628346852F3E}"/>
                </a:ext>
              </a:extLst>
            </p:cNvPr>
            <p:cNvSpPr>
              <a:spLocks noChangeShapeType="1"/>
            </p:cNvSpPr>
            <p:nvPr/>
          </p:nvSpPr>
          <p:spPr bwMode="auto">
            <a:xfrm>
              <a:off x="1275" y="2169"/>
              <a:ext cx="60" cy="57"/>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49" name="Line 49">
              <a:extLst>
                <a:ext uri="{FF2B5EF4-FFF2-40B4-BE49-F238E27FC236}">
                  <a16:creationId xmlns:a16="http://schemas.microsoft.com/office/drawing/2014/main" id="{6A8E4B68-665D-4A49-A8D4-B7E3D191990A}"/>
                </a:ext>
              </a:extLst>
            </p:cNvPr>
            <p:cNvSpPr>
              <a:spLocks noChangeShapeType="1"/>
            </p:cNvSpPr>
            <p:nvPr/>
          </p:nvSpPr>
          <p:spPr bwMode="auto">
            <a:xfrm flipH="1">
              <a:off x="892" y="2170"/>
              <a:ext cx="68" cy="58"/>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50" name="Line 50">
              <a:extLst>
                <a:ext uri="{FF2B5EF4-FFF2-40B4-BE49-F238E27FC236}">
                  <a16:creationId xmlns:a16="http://schemas.microsoft.com/office/drawing/2014/main" id="{CC075537-E99F-4C71-8047-1E9F86BBBD57}"/>
                </a:ext>
              </a:extLst>
            </p:cNvPr>
            <p:cNvSpPr>
              <a:spLocks noChangeShapeType="1"/>
            </p:cNvSpPr>
            <p:nvPr/>
          </p:nvSpPr>
          <p:spPr bwMode="auto">
            <a:xfrm flipH="1" flipV="1">
              <a:off x="898" y="1801"/>
              <a:ext cx="62" cy="71"/>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79251" name="Group 51">
            <a:extLst>
              <a:ext uri="{FF2B5EF4-FFF2-40B4-BE49-F238E27FC236}">
                <a16:creationId xmlns:a16="http://schemas.microsoft.com/office/drawing/2014/main" id="{F400B2FB-2ADF-45D8-9E86-398E4B2AE0DE}"/>
              </a:ext>
            </a:extLst>
          </p:cNvPr>
          <p:cNvGrpSpPr>
            <a:grpSpLocks/>
          </p:cNvGrpSpPr>
          <p:nvPr/>
        </p:nvGrpSpPr>
        <p:grpSpPr bwMode="auto">
          <a:xfrm>
            <a:off x="5181601" y="2590801"/>
            <a:ext cx="703263" cy="677863"/>
            <a:chOff x="892" y="1801"/>
            <a:chExt cx="443" cy="427"/>
          </a:xfrm>
        </p:grpSpPr>
        <p:sp>
          <p:nvSpPr>
            <p:cNvPr id="179252" name="Rectangle 52">
              <a:extLst>
                <a:ext uri="{FF2B5EF4-FFF2-40B4-BE49-F238E27FC236}">
                  <a16:creationId xmlns:a16="http://schemas.microsoft.com/office/drawing/2014/main" id="{6456AC01-DD61-43D8-8A74-6B28913E2226}"/>
                </a:ext>
              </a:extLst>
            </p:cNvPr>
            <p:cNvSpPr>
              <a:spLocks noChangeArrowheads="1"/>
            </p:cNvSpPr>
            <p:nvPr/>
          </p:nvSpPr>
          <p:spPr bwMode="auto">
            <a:xfrm>
              <a:off x="960" y="1872"/>
              <a:ext cx="306" cy="296"/>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253" name="Line 53">
              <a:extLst>
                <a:ext uri="{FF2B5EF4-FFF2-40B4-BE49-F238E27FC236}">
                  <a16:creationId xmlns:a16="http://schemas.microsoft.com/office/drawing/2014/main" id="{BFD64D9D-0C6A-408D-94EE-0C70DF32E9B0}"/>
                </a:ext>
              </a:extLst>
            </p:cNvPr>
            <p:cNvSpPr>
              <a:spLocks noChangeShapeType="1"/>
            </p:cNvSpPr>
            <p:nvPr/>
          </p:nvSpPr>
          <p:spPr bwMode="auto">
            <a:xfrm flipV="1">
              <a:off x="1263" y="1811"/>
              <a:ext cx="57" cy="61"/>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54" name="Line 54">
              <a:extLst>
                <a:ext uri="{FF2B5EF4-FFF2-40B4-BE49-F238E27FC236}">
                  <a16:creationId xmlns:a16="http://schemas.microsoft.com/office/drawing/2014/main" id="{88D44F8E-44FF-4EAB-8564-7F4016DC6C91}"/>
                </a:ext>
              </a:extLst>
            </p:cNvPr>
            <p:cNvSpPr>
              <a:spLocks noChangeShapeType="1"/>
            </p:cNvSpPr>
            <p:nvPr/>
          </p:nvSpPr>
          <p:spPr bwMode="auto">
            <a:xfrm>
              <a:off x="1275" y="2169"/>
              <a:ext cx="60" cy="57"/>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55" name="Line 55">
              <a:extLst>
                <a:ext uri="{FF2B5EF4-FFF2-40B4-BE49-F238E27FC236}">
                  <a16:creationId xmlns:a16="http://schemas.microsoft.com/office/drawing/2014/main" id="{9FF45A15-EEF4-4D04-829E-2192BFE0E98F}"/>
                </a:ext>
              </a:extLst>
            </p:cNvPr>
            <p:cNvSpPr>
              <a:spLocks noChangeShapeType="1"/>
            </p:cNvSpPr>
            <p:nvPr/>
          </p:nvSpPr>
          <p:spPr bwMode="auto">
            <a:xfrm flipH="1">
              <a:off x="892" y="2170"/>
              <a:ext cx="68" cy="58"/>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56" name="Line 56">
              <a:extLst>
                <a:ext uri="{FF2B5EF4-FFF2-40B4-BE49-F238E27FC236}">
                  <a16:creationId xmlns:a16="http://schemas.microsoft.com/office/drawing/2014/main" id="{17745E29-6EFC-4ADF-84D7-0877D9BA787F}"/>
                </a:ext>
              </a:extLst>
            </p:cNvPr>
            <p:cNvSpPr>
              <a:spLocks noChangeShapeType="1"/>
            </p:cNvSpPr>
            <p:nvPr/>
          </p:nvSpPr>
          <p:spPr bwMode="auto">
            <a:xfrm flipH="1" flipV="1">
              <a:off x="898" y="1801"/>
              <a:ext cx="62" cy="71"/>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79257" name="Group 57">
            <a:extLst>
              <a:ext uri="{FF2B5EF4-FFF2-40B4-BE49-F238E27FC236}">
                <a16:creationId xmlns:a16="http://schemas.microsoft.com/office/drawing/2014/main" id="{7906294A-79FD-41EA-AF7A-C8416A00C25E}"/>
              </a:ext>
            </a:extLst>
          </p:cNvPr>
          <p:cNvGrpSpPr>
            <a:grpSpLocks/>
          </p:cNvGrpSpPr>
          <p:nvPr/>
        </p:nvGrpSpPr>
        <p:grpSpPr bwMode="auto">
          <a:xfrm>
            <a:off x="5141913" y="2409826"/>
            <a:ext cx="703262" cy="677863"/>
            <a:chOff x="892" y="1801"/>
            <a:chExt cx="443" cy="427"/>
          </a:xfrm>
        </p:grpSpPr>
        <p:sp>
          <p:nvSpPr>
            <p:cNvPr id="179258" name="Rectangle 58">
              <a:extLst>
                <a:ext uri="{FF2B5EF4-FFF2-40B4-BE49-F238E27FC236}">
                  <a16:creationId xmlns:a16="http://schemas.microsoft.com/office/drawing/2014/main" id="{A8BFB935-92EA-48CB-8CB0-D151E2FAF146}"/>
                </a:ext>
              </a:extLst>
            </p:cNvPr>
            <p:cNvSpPr>
              <a:spLocks noChangeArrowheads="1"/>
            </p:cNvSpPr>
            <p:nvPr/>
          </p:nvSpPr>
          <p:spPr bwMode="auto">
            <a:xfrm>
              <a:off x="960" y="1872"/>
              <a:ext cx="306" cy="296"/>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259" name="Line 59">
              <a:extLst>
                <a:ext uri="{FF2B5EF4-FFF2-40B4-BE49-F238E27FC236}">
                  <a16:creationId xmlns:a16="http://schemas.microsoft.com/office/drawing/2014/main" id="{A803D80C-C2B7-4608-A055-49728F72EF8C}"/>
                </a:ext>
              </a:extLst>
            </p:cNvPr>
            <p:cNvSpPr>
              <a:spLocks noChangeShapeType="1"/>
            </p:cNvSpPr>
            <p:nvPr/>
          </p:nvSpPr>
          <p:spPr bwMode="auto">
            <a:xfrm flipV="1">
              <a:off x="1263" y="1811"/>
              <a:ext cx="57" cy="61"/>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60" name="Line 60">
              <a:extLst>
                <a:ext uri="{FF2B5EF4-FFF2-40B4-BE49-F238E27FC236}">
                  <a16:creationId xmlns:a16="http://schemas.microsoft.com/office/drawing/2014/main" id="{D6E1F726-C510-484A-BC07-D662172B3726}"/>
                </a:ext>
              </a:extLst>
            </p:cNvPr>
            <p:cNvSpPr>
              <a:spLocks noChangeShapeType="1"/>
            </p:cNvSpPr>
            <p:nvPr/>
          </p:nvSpPr>
          <p:spPr bwMode="auto">
            <a:xfrm>
              <a:off x="1275" y="2169"/>
              <a:ext cx="60" cy="57"/>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61" name="Line 61">
              <a:extLst>
                <a:ext uri="{FF2B5EF4-FFF2-40B4-BE49-F238E27FC236}">
                  <a16:creationId xmlns:a16="http://schemas.microsoft.com/office/drawing/2014/main" id="{AE866FFB-705A-4470-BAAE-51E9BD96D704}"/>
                </a:ext>
              </a:extLst>
            </p:cNvPr>
            <p:cNvSpPr>
              <a:spLocks noChangeShapeType="1"/>
            </p:cNvSpPr>
            <p:nvPr/>
          </p:nvSpPr>
          <p:spPr bwMode="auto">
            <a:xfrm flipH="1">
              <a:off x="892" y="2170"/>
              <a:ext cx="68" cy="58"/>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62" name="Line 62">
              <a:extLst>
                <a:ext uri="{FF2B5EF4-FFF2-40B4-BE49-F238E27FC236}">
                  <a16:creationId xmlns:a16="http://schemas.microsoft.com/office/drawing/2014/main" id="{7A9DF09B-9EA4-4E62-A9AF-67C3BC21DD90}"/>
                </a:ext>
              </a:extLst>
            </p:cNvPr>
            <p:cNvSpPr>
              <a:spLocks noChangeShapeType="1"/>
            </p:cNvSpPr>
            <p:nvPr/>
          </p:nvSpPr>
          <p:spPr bwMode="auto">
            <a:xfrm flipH="1" flipV="1">
              <a:off x="898" y="1801"/>
              <a:ext cx="62" cy="71"/>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79263" name="Group 63">
            <a:extLst>
              <a:ext uri="{FF2B5EF4-FFF2-40B4-BE49-F238E27FC236}">
                <a16:creationId xmlns:a16="http://schemas.microsoft.com/office/drawing/2014/main" id="{40068516-9041-4317-A8EA-5E027112416B}"/>
              </a:ext>
            </a:extLst>
          </p:cNvPr>
          <p:cNvGrpSpPr>
            <a:grpSpLocks/>
          </p:cNvGrpSpPr>
          <p:nvPr/>
        </p:nvGrpSpPr>
        <p:grpSpPr bwMode="auto">
          <a:xfrm>
            <a:off x="5032376" y="2525713"/>
            <a:ext cx="703263" cy="677862"/>
            <a:chOff x="892" y="1801"/>
            <a:chExt cx="443" cy="427"/>
          </a:xfrm>
        </p:grpSpPr>
        <p:sp>
          <p:nvSpPr>
            <p:cNvPr id="179264" name="Rectangle 64">
              <a:extLst>
                <a:ext uri="{FF2B5EF4-FFF2-40B4-BE49-F238E27FC236}">
                  <a16:creationId xmlns:a16="http://schemas.microsoft.com/office/drawing/2014/main" id="{43883FBE-A82E-452A-823D-741986EE48C5}"/>
                </a:ext>
              </a:extLst>
            </p:cNvPr>
            <p:cNvSpPr>
              <a:spLocks noChangeArrowheads="1"/>
            </p:cNvSpPr>
            <p:nvPr/>
          </p:nvSpPr>
          <p:spPr bwMode="auto">
            <a:xfrm>
              <a:off x="960" y="1872"/>
              <a:ext cx="306" cy="296"/>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265" name="Line 65">
              <a:extLst>
                <a:ext uri="{FF2B5EF4-FFF2-40B4-BE49-F238E27FC236}">
                  <a16:creationId xmlns:a16="http://schemas.microsoft.com/office/drawing/2014/main" id="{08B78DCC-6A8F-4D8C-B43E-52A6F8150BF2}"/>
                </a:ext>
              </a:extLst>
            </p:cNvPr>
            <p:cNvSpPr>
              <a:spLocks noChangeShapeType="1"/>
            </p:cNvSpPr>
            <p:nvPr/>
          </p:nvSpPr>
          <p:spPr bwMode="auto">
            <a:xfrm flipV="1">
              <a:off x="1263" y="1811"/>
              <a:ext cx="57" cy="61"/>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66" name="Line 66">
              <a:extLst>
                <a:ext uri="{FF2B5EF4-FFF2-40B4-BE49-F238E27FC236}">
                  <a16:creationId xmlns:a16="http://schemas.microsoft.com/office/drawing/2014/main" id="{2A04FAB5-CE4E-4C58-AE13-36484F6385A4}"/>
                </a:ext>
              </a:extLst>
            </p:cNvPr>
            <p:cNvSpPr>
              <a:spLocks noChangeShapeType="1"/>
            </p:cNvSpPr>
            <p:nvPr/>
          </p:nvSpPr>
          <p:spPr bwMode="auto">
            <a:xfrm>
              <a:off x="1275" y="2169"/>
              <a:ext cx="60" cy="57"/>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67" name="Line 67">
              <a:extLst>
                <a:ext uri="{FF2B5EF4-FFF2-40B4-BE49-F238E27FC236}">
                  <a16:creationId xmlns:a16="http://schemas.microsoft.com/office/drawing/2014/main" id="{FF70EEB8-2EA9-4C21-AB3E-FDD696B3F26F}"/>
                </a:ext>
              </a:extLst>
            </p:cNvPr>
            <p:cNvSpPr>
              <a:spLocks noChangeShapeType="1"/>
            </p:cNvSpPr>
            <p:nvPr/>
          </p:nvSpPr>
          <p:spPr bwMode="auto">
            <a:xfrm flipH="1">
              <a:off x="892" y="2170"/>
              <a:ext cx="68" cy="58"/>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68" name="Line 68">
              <a:extLst>
                <a:ext uri="{FF2B5EF4-FFF2-40B4-BE49-F238E27FC236}">
                  <a16:creationId xmlns:a16="http://schemas.microsoft.com/office/drawing/2014/main" id="{97E245B7-565D-4CF5-8109-36CB690766F3}"/>
                </a:ext>
              </a:extLst>
            </p:cNvPr>
            <p:cNvSpPr>
              <a:spLocks noChangeShapeType="1"/>
            </p:cNvSpPr>
            <p:nvPr/>
          </p:nvSpPr>
          <p:spPr bwMode="auto">
            <a:xfrm flipH="1" flipV="1">
              <a:off x="898" y="1801"/>
              <a:ext cx="62" cy="71"/>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79269" name="Group 69">
            <a:extLst>
              <a:ext uri="{FF2B5EF4-FFF2-40B4-BE49-F238E27FC236}">
                <a16:creationId xmlns:a16="http://schemas.microsoft.com/office/drawing/2014/main" id="{333541C9-4EF1-405E-AA4A-E968EE44279C}"/>
              </a:ext>
            </a:extLst>
          </p:cNvPr>
          <p:cNvGrpSpPr>
            <a:grpSpLocks/>
          </p:cNvGrpSpPr>
          <p:nvPr/>
        </p:nvGrpSpPr>
        <p:grpSpPr bwMode="auto">
          <a:xfrm>
            <a:off x="5029201" y="2590801"/>
            <a:ext cx="703263" cy="677863"/>
            <a:chOff x="892" y="1801"/>
            <a:chExt cx="443" cy="427"/>
          </a:xfrm>
        </p:grpSpPr>
        <p:sp>
          <p:nvSpPr>
            <p:cNvPr id="179270" name="Rectangle 70">
              <a:extLst>
                <a:ext uri="{FF2B5EF4-FFF2-40B4-BE49-F238E27FC236}">
                  <a16:creationId xmlns:a16="http://schemas.microsoft.com/office/drawing/2014/main" id="{DADCB426-4BAF-4E7C-A2E3-76BD6FB4DEA5}"/>
                </a:ext>
              </a:extLst>
            </p:cNvPr>
            <p:cNvSpPr>
              <a:spLocks noChangeArrowheads="1"/>
            </p:cNvSpPr>
            <p:nvPr/>
          </p:nvSpPr>
          <p:spPr bwMode="auto">
            <a:xfrm>
              <a:off x="960" y="1872"/>
              <a:ext cx="306" cy="296"/>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271" name="Line 71">
              <a:extLst>
                <a:ext uri="{FF2B5EF4-FFF2-40B4-BE49-F238E27FC236}">
                  <a16:creationId xmlns:a16="http://schemas.microsoft.com/office/drawing/2014/main" id="{0C591DB3-A693-4665-8E78-40C67409DF5C}"/>
                </a:ext>
              </a:extLst>
            </p:cNvPr>
            <p:cNvSpPr>
              <a:spLocks noChangeShapeType="1"/>
            </p:cNvSpPr>
            <p:nvPr/>
          </p:nvSpPr>
          <p:spPr bwMode="auto">
            <a:xfrm flipV="1">
              <a:off x="1263" y="1811"/>
              <a:ext cx="57" cy="61"/>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72" name="Line 72">
              <a:extLst>
                <a:ext uri="{FF2B5EF4-FFF2-40B4-BE49-F238E27FC236}">
                  <a16:creationId xmlns:a16="http://schemas.microsoft.com/office/drawing/2014/main" id="{C53A3D40-BF4E-4558-878E-8182D533775F}"/>
                </a:ext>
              </a:extLst>
            </p:cNvPr>
            <p:cNvSpPr>
              <a:spLocks noChangeShapeType="1"/>
            </p:cNvSpPr>
            <p:nvPr/>
          </p:nvSpPr>
          <p:spPr bwMode="auto">
            <a:xfrm>
              <a:off x="1275" y="2169"/>
              <a:ext cx="60" cy="57"/>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73" name="Line 73">
              <a:extLst>
                <a:ext uri="{FF2B5EF4-FFF2-40B4-BE49-F238E27FC236}">
                  <a16:creationId xmlns:a16="http://schemas.microsoft.com/office/drawing/2014/main" id="{D6D2C613-643E-4B68-87BE-77C63F6A8B9C}"/>
                </a:ext>
              </a:extLst>
            </p:cNvPr>
            <p:cNvSpPr>
              <a:spLocks noChangeShapeType="1"/>
            </p:cNvSpPr>
            <p:nvPr/>
          </p:nvSpPr>
          <p:spPr bwMode="auto">
            <a:xfrm flipH="1">
              <a:off x="892" y="2170"/>
              <a:ext cx="68" cy="58"/>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74" name="Line 74">
              <a:extLst>
                <a:ext uri="{FF2B5EF4-FFF2-40B4-BE49-F238E27FC236}">
                  <a16:creationId xmlns:a16="http://schemas.microsoft.com/office/drawing/2014/main" id="{DB6B56FF-0F09-4F62-96FE-DEBAD4AC8A2F}"/>
                </a:ext>
              </a:extLst>
            </p:cNvPr>
            <p:cNvSpPr>
              <a:spLocks noChangeShapeType="1"/>
            </p:cNvSpPr>
            <p:nvPr/>
          </p:nvSpPr>
          <p:spPr bwMode="auto">
            <a:xfrm flipH="1" flipV="1">
              <a:off x="898" y="1801"/>
              <a:ext cx="62" cy="71"/>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79275" name="Group 75">
            <a:extLst>
              <a:ext uri="{FF2B5EF4-FFF2-40B4-BE49-F238E27FC236}">
                <a16:creationId xmlns:a16="http://schemas.microsoft.com/office/drawing/2014/main" id="{93FE9610-1BC5-454C-86BE-5E7165396672}"/>
              </a:ext>
            </a:extLst>
          </p:cNvPr>
          <p:cNvGrpSpPr>
            <a:grpSpLocks/>
          </p:cNvGrpSpPr>
          <p:nvPr/>
        </p:nvGrpSpPr>
        <p:grpSpPr bwMode="auto">
          <a:xfrm>
            <a:off x="5029201" y="2667001"/>
            <a:ext cx="703263" cy="677863"/>
            <a:chOff x="892" y="1801"/>
            <a:chExt cx="443" cy="427"/>
          </a:xfrm>
        </p:grpSpPr>
        <p:sp>
          <p:nvSpPr>
            <p:cNvPr id="179276" name="Rectangle 76">
              <a:extLst>
                <a:ext uri="{FF2B5EF4-FFF2-40B4-BE49-F238E27FC236}">
                  <a16:creationId xmlns:a16="http://schemas.microsoft.com/office/drawing/2014/main" id="{CA906F7D-4B48-4D4F-B3C5-960EFA19665E}"/>
                </a:ext>
              </a:extLst>
            </p:cNvPr>
            <p:cNvSpPr>
              <a:spLocks noChangeArrowheads="1"/>
            </p:cNvSpPr>
            <p:nvPr/>
          </p:nvSpPr>
          <p:spPr bwMode="auto">
            <a:xfrm>
              <a:off x="960" y="1872"/>
              <a:ext cx="306" cy="296"/>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277" name="Line 77">
              <a:extLst>
                <a:ext uri="{FF2B5EF4-FFF2-40B4-BE49-F238E27FC236}">
                  <a16:creationId xmlns:a16="http://schemas.microsoft.com/office/drawing/2014/main" id="{68F88B56-BACA-4582-BDFD-941DCA72F5F3}"/>
                </a:ext>
              </a:extLst>
            </p:cNvPr>
            <p:cNvSpPr>
              <a:spLocks noChangeShapeType="1"/>
            </p:cNvSpPr>
            <p:nvPr/>
          </p:nvSpPr>
          <p:spPr bwMode="auto">
            <a:xfrm flipV="1">
              <a:off x="1263" y="1811"/>
              <a:ext cx="57" cy="61"/>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78" name="Line 78">
              <a:extLst>
                <a:ext uri="{FF2B5EF4-FFF2-40B4-BE49-F238E27FC236}">
                  <a16:creationId xmlns:a16="http://schemas.microsoft.com/office/drawing/2014/main" id="{73176BE0-9116-4358-BFE3-67469EB94DD8}"/>
                </a:ext>
              </a:extLst>
            </p:cNvPr>
            <p:cNvSpPr>
              <a:spLocks noChangeShapeType="1"/>
            </p:cNvSpPr>
            <p:nvPr/>
          </p:nvSpPr>
          <p:spPr bwMode="auto">
            <a:xfrm>
              <a:off x="1275" y="2169"/>
              <a:ext cx="60" cy="57"/>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79" name="Line 79">
              <a:extLst>
                <a:ext uri="{FF2B5EF4-FFF2-40B4-BE49-F238E27FC236}">
                  <a16:creationId xmlns:a16="http://schemas.microsoft.com/office/drawing/2014/main" id="{5E79A19F-49B6-434A-BC20-BCD5BD69DAE2}"/>
                </a:ext>
              </a:extLst>
            </p:cNvPr>
            <p:cNvSpPr>
              <a:spLocks noChangeShapeType="1"/>
            </p:cNvSpPr>
            <p:nvPr/>
          </p:nvSpPr>
          <p:spPr bwMode="auto">
            <a:xfrm flipH="1">
              <a:off x="892" y="2170"/>
              <a:ext cx="68" cy="58"/>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80" name="Line 80">
              <a:extLst>
                <a:ext uri="{FF2B5EF4-FFF2-40B4-BE49-F238E27FC236}">
                  <a16:creationId xmlns:a16="http://schemas.microsoft.com/office/drawing/2014/main" id="{260809E2-EB27-46C3-B5CF-D8B577D9E4E2}"/>
                </a:ext>
              </a:extLst>
            </p:cNvPr>
            <p:cNvSpPr>
              <a:spLocks noChangeShapeType="1"/>
            </p:cNvSpPr>
            <p:nvPr/>
          </p:nvSpPr>
          <p:spPr bwMode="auto">
            <a:xfrm flipH="1" flipV="1">
              <a:off x="898" y="1801"/>
              <a:ext cx="62" cy="71"/>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79281" name="Group 81">
            <a:extLst>
              <a:ext uri="{FF2B5EF4-FFF2-40B4-BE49-F238E27FC236}">
                <a16:creationId xmlns:a16="http://schemas.microsoft.com/office/drawing/2014/main" id="{163D313F-EFCE-41B5-A9F9-57730CDDD49E}"/>
              </a:ext>
            </a:extLst>
          </p:cNvPr>
          <p:cNvGrpSpPr>
            <a:grpSpLocks/>
          </p:cNvGrpSpPr>
          <p:nvPr/>
        </p:nvGrpSpPr>
        <p:grpSpPr bwMode="auto">
          <a:xfrm>
            <a:off x="5029201" y="2514601"/>
            <a:ext cx="703263" cy="677863"/>
            <a:chOff x="892" y="1801"/>
            <a:chExt cx="443" cy="427"/>
          </a:xfrm>
        </p:grpSpPr>
        <p:sp>
          <p:nvSpPr>
            <p:cNvPr id="179282" name="Rectangle 82">
              <a:extLst>
                <a:ext uri="{FF2B5EF4-FFF2-40B4-BE49-F238E27FC236}">
                  <a16:creationId xmlns:a16="http://schemas.microsoft.com/office/drawing/2014/main" id="{ADA94CE8-312E-43E9-B123-C22C0F122B61}"/>
                </a:ext>
              </a:extLst>
            </p:cNvPr>
            <p:cNvSpPr>
              <a:spLocks noChangeArrowheads="1"/>
            </p:cNvSpPr>
            <p:nvPr/>
          </p:nvSpPr>
          <p:spPr bwMode="auto">
            <a:xfrm>
              <a:off x="960" y="1872"/>
              <a:ext cx="306" cy="296"/>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283" name="Line 83">
              <a:extLst>
                <a:ext uri="{FF2B5EF4-FFF2-40B4-BE49-F238E27FC236}">
                  <a16:creationId xmlns:a16="http://schemas.microsoft.com/office/drawing/2014/main" id="{AD372AD4-21E4-4A0D-99C6-73E2E876743A}"/>
                </a:ext>
              </a:extLst>
            </p:cNvPr>
            <p:cNvSpPr>
              <a:spLocks noChangeShapeType="1"/>
            </p:cNvSpPr>
            <p:nvPr/>
          </p:nvSpPr>
          <p:spPr bwMode="auto">
            <a:xfrm flipV="1">
              <a:off x="1263" y="1811"/>
              <a:ext cx="57" cy="61"/>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84" name="Line 84">
              <a:extLst>
                <a:ext uri="{FF2B5EF4-FFF2-40B4-BE49-F238E27FC236}">
                  <a16:creationId xmlns:a16="http://schemas.microsoft.com/office/drawing/2014/main" id="{D619EEB9-EB6C-49BB-9742-59D06D3E2D30}"/>
                </a:ext>
              </a:extLst>
            </p:cNvPr>
            <p:cNvSpPr>
              <a:spLocks noChangeShapeType="1"/>
            </p:cNvSpPr>
            <p:nvPr/>
          </p:nvSpPr>
          <p:spPr bwMode="auto">
            <a:xfrm>
              <a:off x="1275" y="2169"/>
              <a:ext cx="60" cy="57"/>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85" name="Line 85">
              <a:extLst>
                <a:ext uri="{FF2B5EF4-FFF2-40B4-BE49-F238E27FC236}">
                  <a16:creationId xmlns:a16="http://schemas.microsoft.com/office/drawing/2014/main" id="{D7C708C3-D40A-4B70-9E09-D9ED00EEEF0E}"/>
                </a:ext>
              </a:extLst>
            </p:cNvPr>
            <p:cNvSpPr>
              <a:spLocks noChangeShapeType="1"/>
            </p:cNvSpPr>
            <p:nvPr/>
          </p:nvSpPr>
          <p:spPr bwMode="auto">
            <a:xfrm flipH="1">
              <a:off x="892" y="2170"/>
              <a:ext cx="68" cy="58"/>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86" name="Line 86">
              <a:extLst>
                <a:ext uri="{FF2B5EF4-FFF2-40B4-BE49-F238E27FC236}">
                  <a16:creationId xmlns:a16="http://schemas.microsoft.com/office/drawing/2014/main" id="{134B1F85-9834-4B35-8480-E339850271E9}"/>
                </a:ext>
              </a:extLst>
            </p:cNvPr>
            <p:cNvSpPr>
              <a:spLocks noChangeShapeType="1"/>
            </p:cNvSpPr>
            <p:nvPr/>
          </p:nvSpPr>
          <p:spPr bwMode="auto">
            <a:xfrm flipH="1" flipV="1">
              <a:off x="898" y="1801"/>
              <a:ext cx="62" cy="71"/>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79287" name="Group 87">
            <a:extLst>
              <a:ext uri="{FF2B5EF4-FFF2-40B4-BE49-F238E27FC236}">
                <a16:creationId xmlns:a16="http://schemas.microsoft.com/office/drawing/2014/main" id="{5EC8EE7B-3494-4E3D-BE32-F0D7DC212922}"/>
              </a:ext>
            </a:extLst>
          </p:cNvPr>
          <p:cNvGrpSpPr>
            <a:grpSpLocks/>
          </p:cNvGrpSpPr>
          <p:nvPr/>
        </p:nvGrpSpPr>
        <p:grpSpPr bwMode="auto">
          <a:xfrm>
            <a:off x="5029201" y="2438401"/>
            <a:ext cx="703263" cy="677863"/>
            <a:chOff x="892" y="1801"/>
            <a:chExt cx="443" cy="427"/>
          </a:xfrm>
        </p:grpSpPr>
        <p:sp>
          <p:nvSpPr>
            <p:cNvPr id="179288" name="Rectangle 88">
              <a:extLst>
                <a:ext uri="{FF2B5EF4-FFF2-40B4-BE49-F238E27FC236}">
                  <a16:creationId xmlns:a16="http://schemas.microsoft.com/office/drawing/2014/main" id="{8AF70073-30DE-4FB6-AD83-89E05228523C}"/>
                </a:ext>
              </a:extLst>
            </p:cNvPr>
            <p:cNvSpPr>
              <a:spLocks noChangeArrowheads="1"/>
            </p:cNvSpPr>
            <p:nvPr/>
          </p:nvSpPr>
          <p:spPr bwMode="auto">
            <a:xfrm>
              <a:off x="960" y="1872"/>
              <a:ext cx="306" cy="296"/>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289" name="Line 89">
              <a:extLst>
                <a:ext uri="{FF2B5EF4-FFF2-40B4-BE49-F238E27FC236}">
                  <a16:creationId xmlns:a16="http://schemas.microsoft.com/office/drawing/2014/main" id="{D65C707E-B19B-4ABD-A684-74CFE0191D7C}"/>
                </a:ext>
              </a:extLst>
            </p:cNvPr>
            <p:cNvSpPr>
              <a:spLocks noChangeShapeType="1"/>
            </p:cNvSpPr>
            <p:nvPr/>
          </p:nvSpPr>
          <p:spPr bwMode="auto">
            <a:xfrm flipV="1">
              <a:off x="1263" y="1811"/>
              <a:ext cx="57" cy="61"/>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90" name="Line 90">
              <a:extLst>
                <a:ext uri="{FF2B5EF4-FFF2-40B4-BE49-F238E27FC236}">
                  <a16:creationId xmlns:a16="http://schemas.microsoft.com/office/drawing/2014/main" id="{3D885C91-43B6-41E1-8C64-D075514926A2}"/>
                </a:ext>
              </a:extLst>
            </p:cNvPr>
            <p:cNvSpPr>
              <a:spLocks noChangeShapeType="1"/>
            </p:cNvSpPr>
            <p:nvPr/>
          </p:nvSpPr>
          <p:spPr bwMode="auto">
            <a:xfrm>
              <a:off x="1275" y="2169"/>
              <a:ext cx="60" cy="57"/>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91" name="Line 91">
              <a:extLst>
                <a:ext uri="{FF2B5EF4-FFF2-40B4-BE49-F238E27FC236}">
                  <a16:creationId xmlns:a16="http://schemas.microsoft.com/office/drawing/2014/main" id="{07555B27-8CE0-42CC-927F-89C96C2CF72A}"/>
                </a:ext>
              </a:extLst>
            </p:cNvPr>
            <p:cNvSpPr>
              <a:spLocks noChangeShapeType="1"/>
            </p:cNvSpPr>
            <p:nvPr/>
          </p:nvSpPr>
          <p:spPr bwMode="auto">
            <a:xfrm flipH="1">
              <a:off x="892" y="2170"/>
              <a:ext cx="68" cy="58"/>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92" name="Line 92">
              <a:extLst>
                <a:ext uri="{FF2B5EF4-FFF2-40B4-BE49-F238E27FC236}">
                  <a16:creationId xmlns:a16="http://schemas.microsoft.com/office/drawing/2014/main" id="{92316E14-A8A5-4807-9710-F289EA70013F}"/>
                </a:ext>
              </a:extLst>
            </p:cNvPr>
            <p:cNvSpPr>
              <a:spLocks noChangeShapeType="1"/>
            </p:cNvSpPr>
            <p:nvPr/>
          </p:nvSpPr>
          <p:spPr bwMode="auto">
            <a:xfrm flipH="1" flipV="1">
              <a:off x="898" y="1801"/>
              <a:ext cx="62" cy="71"/>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9293" name="Text Box 93">
            <a:extLst>
              <a:ext uri="{FF2B5EF4-FFF2-40B4-BE49-F238E27FC236}">
                <a16:creationId xmlns:a16="http://schemas.microsoft.com/office/drawing/2014/main" id="{950A021E-8F68-4CA9-8A22-1B3DB82AABBF}"/>
              </a:ext>
            </a:extLst>
          </p:cNvPr>
          <p:cNvSpPr txBox="1">
            <a:spLocks noChangeArrowheads="1"/>
          </p:cNvSpPr>
          <p:nvPr/>
        </p:nvSpPr>
        <p:spPr bwMode="auto">
          <a:xfrm>
            <a:off x="4953000" y="4419600"/>
            <a:ext cx="24384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3399"/>
                </a:solidFill>
                <a:cs typeface="Times New Roman" panose="02020603050405020304" pitchFamily="18" charset="0"/>
              </a:rPr>
              <a:t>“edge”</a:t>
            </a:r>
            <a:r>
              <a:rPr lang="en-US" altLang="en-US">
                <a:cs typeface="Times New Roman" panose="02020603050405020304" pitchFamily="18" charset="0"/>
              </a:rPr>
              <a:t>:</a:t>
            </a:r>
            <a:br>
              <a:rPr lang="en-US" altLang="en-US">
                <a:cs typeface="Times New Roman" panose="02020603050405020304" pitchFamily="18" charset="0"/>
              </a:rPr>
            </a:br>
            <a:r>
              <a:rPr lang="en-US" altLang="en-US">
                <a:cs typeface="Times New Roman" panose="02020603050405020304" pitchFamily="18" charset="0"/>
              </a:rPr>
              <a:t>no change along the edge direction</a:t>
            </a:r>
            <a:endParaRPr lang="ru-RU" altLang="en-US">
              <a:cs typeface="Times New Roman" panose="02020603050405020304" pitchFamily="18" charset="0"/>
            </a:endParaRPr>
          </a:p>
        </p:txBody>
      </p:sp>
      <p:grpSp>
        <p:nvGrpSpPr>
          <p:cNvPr id="179294" name="Group 94">
            <a:extLst>
              <a:ext uri="{FF2B5EF4-FFF2-40B4-BE49-F238E27FC236}">
                <a16:creationId xmlns:a16="http://schemas.microsoft.com/office/drawing/2014/main" id="{96D9E7BD-AE04-4E2D-93A8-D3003FDDD615}"/>
              </a:ext>
            </a:extLst>
          </p:cNvPr>
          <p:cNvGrpSpPr>
            <a:grpSpLocks/>
          </p:cNvGrpSpPr>
          <p:nvPr/>
        </p:nvGrpSpPr>
        <p:grpSpPr bwMode="auto">
          <a:xfrm>
            <a:off x="7772400" y="1752600"/>
            <a:ext cx="2362200" cy="2209800"/>
            <a:chOff x="2208" y="1104"/>
            <a:chExt cx="1488" cy="1392"/>
          </a:xfrm>
        </p:grpSpPr>
        <p:sp>
          <p:nvSpPr>
            <p:cNvPr id="179295" name="Rectangle 95">
              <a:extLst>
                <a:ext uri="{FF2B5EF4-FFF2-40B4-BE49-F238E27FC236}">
                  <a16:creationId xmlns:a16="http://schemas.microsoft.com/office/drawing/2014/main" id="{ADEB5AE8-AA77-4118-8B6F-9EE5D6B3851A}"/>
                </a:ext>
              </a:extLst>
            </p:cNvPr>
            <p:cNvSpPr>
              <a:spLocks noChangeArrowheads="1"/>
            </p:cNvSpPr>
            <p:nvPr/>
          </p:nvSpPr>
          <p:spPr bwMode="auto">
            <a:xfrm>
              <a:off x="2208" y="1104"/>
              <a:ext cx="1488" cy="1392"/>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296" name="Freeform 96">
              <a:extLst>
                <a:ext uri="{FF2B5EF4-FFF2-40B4-BE49-F238E27FC236}">
                  <a16:creationId xmlns:a16="http://schemas.microsoft.com/office/drawing/2014/main" id="{CB0B30C9-96FB-43CC-9166-4EC14606B503}"/>
                </a:ext>
              </a:extLst>
            </p:cNvPr>
            <p:cNvSpPr>
              <a:spLocks/>
            </p:cNvSpPr>
            <p:nvPr/>
          </p:nvSpPr>
          <p:spPr bwMode="auto">
            <a:xfrm>
              <a:off x="2496" y="1344"/>
              <a:ext cx="1008" cy="912"/>
            </a:xfrm>
            <a:custGeom>
              <a:avLst/>
              <a:gdLst>
                <a:gd name="T0" fmla="*/ 0 w 1008"/>
                <a:gd name="T1" fmla="*/ 912 h 912"/>
                <a:gd name="T2" fmla="*/ 0 w 1008"/>
                <a:gd name="T3" fmla="*/ 0 h 912"/>
                <a:gd name="T4" fmla="*/ 1008 w 1008"/>
                <a:gd name="T5" fmla="*/ 528 h 912"/>
              </a:gdLst>
              <a:ahLst/>
              <a:cxnLst>
                <a:cxn ang="0">
                  <a:pos x="T0" y="T1"/>
                </a:cxn>
                <a:cxn ang="0">
                  <a:pos x="T2" y="T3"/>
                </a:cxn>
                <a:cxn ang="0">
                  <a:pos x="T4" y="T5"/>
                </a:cxn>
              </a:cxnLst>
              <a:rect l="0" t="0" r="r" b="b"/>
              <a:pathLst>
                <a:path w="1008" h="912">
                  <a:moveTo>
                    <a:pt x="0" y="912"/>
                  </a:moveTo>
                  <a:lnTo>
                    <a:pt x="0" y="0"/>
                  </a:lnTo>
                  <a:lnTo>
                    <a:pt x="1008" y="528"/>
                  </a:lnTo>
                </a:path>
              </a:pathLst>
            </a:custGeom>
            <a:noFill/>
            <a:ln w="41275"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79297" name="Group 97">
            <a:extLst>
              <a:ext uri="{FF2B5EF4-FFF2-40B4-BE49-F238E27FC236}">
                <a16:creationId xmlns:a16="http://schemas.microsoft.com/office/drawing/2014/main" id="{DD78B70E-82D0-44B7-B2CC-CB7F62BD76D3}"/>
              </a:ext>
            </a:extLst>
          </p:cNvPr>
          <p:cNvGrpSpPr>
            <a:grpSpLocks/>
          </p:cNvGrpSpPr>
          <p:nvPr/>
        </p:nvGrpSpPr>
        <p:grpSpPr bwMode="auto">
          <a:xfrm>
            <a:off x="7924801" y="1828801"/>
            <a:ext cx="703263" cy="677863"/>
            <a:chOff x="892" y="1801"/>
            <a:chExt cx="443" cy="427"/>
          </a:xfrm>
        </p:grpSpPr>
        <p:sp>
          <p:nvSpPr>
            <p:cNvPr id="179298" name="Rectangle 98">
              <a:extLst>
                <a:ext uri="{FF2B5EF4-FFF2-40B4-BE49-F238E27FC236}">
                  <a16:creationId xmlns:a16="http://schemas.microsoft.com/office/drawing/2014/main" id="{14DD8317-DEEC-46DF-BE3E-3E1F93488541}"/>
                </a:ext>
              </a:extLst>
            </p:cNvPr>
            <p:cNvSpPr>
              <a:spLocks noChangeArrowheads="1"/>
            </p:cNvSpPr>
            <p:nvPr/>
          </p:nvSpPr>
          <p:spPr bwMode="auto">
            <a:xfrm>
              <a:off x="960" y="1872"/>
              <a:ext cx="306" cy="296"/>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299" name="Line 99">
              <a:extLst>
                <a:ext uri="{FF2B5EF4-FFF2-40B4-BE49-F238E27FC236}">
                  <a16:creationId xmlns:a16="http://schemas.microsoft.com/office/drawing/2014/main" id="{229B6D32-8A00-4B0C-849B-CC5C8CF94A4F}"/>
                </a:ext>
              </a:extLst>
            </p:cNvPr>
            <p:cNvSpPr>
              <a:spLocks noChangeShapeType="1"/>
            </p:cNvSpPr>
            <p:nvPr/>
          </p:nvSpPr>
          <p:spPr bwMode="auto">
            <a:xfrm flipV="1">
              <a:off x="1263" y="1811"/>
              <a:ext cx="57" cy="61"/>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300" name="Line 100">
              <a:extLst>
                <a:ext uri="{FF2B5EF4-FFF2-40B4-BE49-F238E27FC236}">
                  <a16:creationId xmlns:a16="http://schemas.microsoft.com/office/drawing/2014/main" id="{CBEDD2EA-DE4A-4A8E-87E6-97FDC5964447}"/>
                </a:ext>
              </a:extLst>
            </p:cNvPr>
            <p:cNvSpPr>
              <a:spLocks noChangeShapeType="1"/>
            </p:cNvSpPr>
            <p:nvPr/>
          </p:nvSpPr>
          <p:spPr bwMode="auto">
            <a:xfrm>
              <a:off x="1275" y="2169"/>
              <a:ext cx="60" cy="57"/>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301" name="Line 101">
              <a:extLst>
                <a:ext uri="{FF2B5EF4-FFF2-40B4-BE49-F238E27FC236}">
                  <a16:creationId xmlns:a16="http://schemas.microsoft.com/office/drawing/2014/main" id="{762F53CF-4D4D-438D-A391-2DD7DF2D6A2E}"/>
                </a:ext>
              </a:extLst>
            </p:cNvPr>
            <p:cNvSpPr>
              <a:spLocks noChangeShapeType="1"/>
            </p:cNvSpPr>
            <p:nvPr/>
          </p:nvSpPr>
          <p:spPr bwMode="auto">
            <a:xfrm flipH="1">
              <a:off x="892" y="2170"/>
              <a:ext cx="68" cy="58"/>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302" name="Line 102">
              <a:extLst>
                <a:ext uri="{FF2B5EF4-FFF2-40B4-BE49-F238E27FC236}">
                  <a16:creationId xmlns:a16="http://schemas.microsoft.com/office/drawing/2014/main" id="{69A7620A-08CC-4735-918D-460DE5D24D6C}"/>
                </a:ext>
              </a:extLst>
            </p:cNvPr>
            <p:cNvSpPr>
              <a:spLocks noChangeShapeType="1"/>
            </p:cNvSpPr>
            <p:nvPr/>
          </p:nvSpPr>
          <p:spPr bwMode="auto">
            <a:xfrm flipH="1" flipV="1">
              <a:off x="898" y="1801"/>
              <a:ext cx="62" cy="71"/>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79303" name="Group 103">
            <a:extLst>
              <a:ext uri="{FF2B5EF4-FFF2-40B4-BE49-F238E27FC236}">
                <a16:creationId xmlns:a16="http://schemas.microsoft.com/office/drawing/2014/main" id="{26A6B8A4-14AA-4708-BD0F-3B9BEBDCBD3B}"/>
              </a:ext>
            </a:extLst>
          </p:cNvPr>
          <p:cNvGrpSpPr>
            <a:grpSpLocks/>
          </p:cNvGrpSpPr>
          <p:nvPr/>
        </p:nvGrpSpPr>
        <p:grpSpPr bwMode="auto">
          <a:xfrm>
            <a:off x="7993063" y="1897063"/>
            <a:ext cx="703262" cy="677862"/>
            <a:chOff x="892" y="1801"/>
            <a:chExt cx="443" cy="427"/>
          </a:xfrm>
        </p:grpSpPr>
        <p:sp>
          <p:nvSpPr>
            <p:cNvPr id="179304" name="Rectangle 104">
              <a:extLst>
                <a:ext uri="{FF2B5EF4-FFF2-40B4-BE49-F238E27FC236}">
                  <a16:creationId xmlns:a16="http://schemas.microsoft.com/office/drawing/2014/main" id="{ADFC22C0-6561-4AA5-A22E-8E085B8DCE0C}"/>
                </a:ext>
              </a:extLst>
            </p:cNvPr>
            <p:cNvSpPr>
              <a:spLocks noChangeArrowheads="1"/>
            </p:cNvSpPr>
            <p:nvPr/>
          </p:nvSpPr>
          <p:spPr bwMode="auto">
            <a:xfrm>
              <a:off x="960" y="1872"/>
              <a:ext cx="306" cy="296"/>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305" name="Line 105">
              <a:extLst>
                <a:ext uri="{FF2B5EF4-FFF2-40B4-BE49-F238E27FC236}">
                  <a16:creationId xmlns:a16="http://schemas.microsoft.com/office/drawing/2014/main" id="{0409CE3A-D197-46C8-9DA0-D8A01128098F}"/>
                </a:ext>
              </a:extLst>
            </p:cNvPr>
            <p:cNvSpPr>
              <a:spLocks noChangeShapeType="1"/>
            </p:cNvSpPr>
            <p:nvPr/>
          </p:nvSpPr>
          <p:spPr bwMode="auto">
            <a:xfrm flipV="1">
              <a:off x="1263" y="1811"/>
              <a:ext cx="57" cy="61"/>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306" name="Line 106">
              <a:extLst>
                <a:ext uri="{FF2B5EF4-FFF2-40B4-BE49-F238E27FC236}">
                  <a16:creationId xmlns:a16="http://schemas.microsoft.com/office/drawing/2014/main" id="{6185269C-523C-407F-8C8C-4207B4938E10}"/>
                </a:ext>
              </a:extLst>
            </p:cNvPr>
            <p:cNvSpPr>
              <a:spLocks noChangeShapeType="1"/>
            </p:cNvSpPr>
            <p:nvPr/>
          </p:nvSpPr>
          <p:spPr bwMode="auto">
            <a:xfrm>
              <a:off x="1275" y="2169"/>
              <a:ext cx="60" cy="57"/>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307" name="Line 107">
              <a:extLst>
                <a:ext uri="{FF2B5EF4-FFF2-40B4-BE49-F238E27FC236}">
                  <a16:creationId xmlns:a16="http://schemas.microsoft.com/office/drawing/2014/main" id="{B2D80D4E-ADDA-4FE7-8BED-D372A0F747FA}"/>
                </a:ext>
              </a:extLst>
            </p:cNvPr>
            <p:cNvSpPr>
              <a:spLocks noChangeShapeType="1"/>
            </p:cNvSpPr>
            <p:nvPr/>
          </p:nvSpPr>
          <p:spPr bwMode="auto">
            <a:xfrm flipH="1">
              <a:off x="892" y="2170"/>
              <a:ext cx="68" cy="58"/>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308" name="Line 108">
              <a:extLst>
                <a:ext uri="{FF2B5EF4-FFF2-40B4-BE49-F238E27FC236}">
                  <a16:creationId xmlns:a16="http://schemas.microsoft.com/office/drawing/2014/main" id="{BD007BF1-BEFC-45F4-B893-B11CF3FEB98C}"/>
                </a:ext>
              </a:extLst>
            </p:cNvPr>
            <p:cNvSpPr>
              <a:spLocks noChangeShapeType="1"/>
            </p:cNvSpPr>
            <p:nvPr/>
          </p:nvSpPr>
          <p:spPr bwMode="auto">
            <a:xfrm flipH="1" flipV="1">
              <a:off x="898" y="1801"/>
              <a:ext cx="62" cy="71"/>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79309" name="Group 109">
            <a:extLst>
              <a:ext uri="{FF2B5EF4-FFF2-40B4-BE49-F238E27FC236}">
                <a16:creationId xmlns:a16="http://schemas.microsoft.com/office/drawing/2014/main" id="{5AAB5DD4-F9FC-46B4-B2A0-8BA5C675365A}"/>
              </a:ext>
            </a:extLst>
          </p:cNvPr>
          <p:cNvGrpSpPr>
            <a:grpSpLocks/>
          </p:cNvGrpSpPr>
          <p:nvPr/>
        </p:nvGrpSpPr>
        <p:grpSpPr bwMode="auto">
          <a:xfrm>
            <a:off x="7956551" y="1962151"/>
            <a:ext cx="703263" cy="677863"/>
            <a:chOff x="892" y="1801"/>
            <a:chExt cx="443" cy="427"/>
          </a:xfrm>
        </p:grpSpPr>
        <p:sp>
          <p:nvSpPr>
            <p:cNvPr id="179310" name="Rectangle 110">
              <a:extLst>
                <a:ext uri="{FF2B5EF4-FFF2-40B4-BE49-F238E27FC236}">
                  <a16:creationId xmlns:a16="http://schemas.microsoft.com/office/drawing/2014/main" id="{D49FDE1A-519E-4799-8086-0BEE052B9FA9}"/>
                </a:ext>
              </a:extLst>
            </p:cNvPr>
            <p:cNvSpPr>
              <a:spLocks noChangeArrowheads="1"/>
            </p:cNvSpPr>
            <p:nvPr/>
          </p:nvSpPr>
          <p:spPr bwMode="auto">
            <a:xfrm>
              <a:off x="960" y="1872"/>
              <a:ext cx="306" cy="296"/>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311" name="Line 111">
              <a:extLst>
                <a:ext uri="{FF2B5EF4-FFF2-40B4-BE49-F238E27FC236}">
                  <a16:creationId xmlns:a16="http://schemas.microsoft.com/office/drawing/2014/main" id="{138D17A6-E890-4825-8423-374D7AF6E427}"/>
                </a:ext>
              </a:extLst>
            </p:cNvPr>
            <p:cNvSpPr>
              <a:spLocks noChangeShapeType="1"/>
            </p:cNvSpPr>
            <p:nvPr/>
          </p:nvSpPr>
          <p:spPr bwMode="auto">
            <a:xfrm flipV="1">
              <a:off x="1263" y="1811"/>
              <a:ext cx="57" cy="61"/>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312" name="Line 112">
              <a:extLst>
                <a:ext uri="{FF2B5EF4-FFF2-40B4-BE49-F238E27FC236}">
                  <a16:creationId xmlns:a16="http://schemas.microsoft.com/office/drawing/2014/main" id="{D99FCCEF-80DC-4001-BFB2-7179AAF404C7}"/>
                </a:ext>
              </a:extLst>
            </p:cNvPr>
            <p:cNvSpPr>
              <a:spLocks noChangeShapeType="1"/>
            </p:cNvSpPr>
            <p:nvPr/>
          </p:nvSpPr>
          <p:spPr bwMode="auto">
            <a:xfrm>
              <a:off x="1275" y="2169"/>
              <a:ext cx="60" cy="57"/>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313" name="Line 113">
              <a:extLst>
                <a:ext uri="{FF2B5EF4-FFF2-40B4-BE49-F238E27FC236}">
                  <a16:creationId xmlns:a16="http://schemas.microsoft.com/office/drawing/2014/main" id="{F5DF8CA5-1E47-4550-A4BB-775859BDA42B}"/>
                </a:ext>
              </a:extLst>
            </p:cNvPr>
            <p:cNvSpPr>
              <a:spLocks noChangeShapeType="1"/>
            </p:cNvSpPr>
            <p:nvPr/>
          </p:nvSpPr>
          <p:spPr bwMode="auto">
            <a:xfrm flipH="1">
              <a:off x="892" y="2170"/>
              <a:ext cx="68" cy="58"/>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314" name="Line 114">
              <a:extLst>
                <a:ext uri="{FF2B5EF4-FFF2-40B4-BE49-F238E27FC236}">
                  <a16:creationId xmlns:a16="http://schemas.microsoft.com/office/drawing/2014/main" id="{81F1CB9A-C876-464D-B0B1-2FBFCB70F3D9}"/>
                </a:ext>
              </a:extLst>
            </p:cNvPr>
            <p:cNvSpPr>
              <a:spLocks noChangeShapeType="1"/>
            </p:cNvSpPr>
            <p:nvPr/>
          </p:nvSpPr>
          <p:spPr bwMode="auto">
            <a:xfrm flipH="1" flipV="1">
              <a:off x="898" y="1801"/>
              <a:ext cx="62" cy="71"/>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79315" name="Group 115">
            <a:extLst>
              <a:ext uri="{FF2B5EF4-FFF2-40B4-BE49-F238E27FC236}">
                <a16:creationId xmlns:a16="http://schemas.microsoft.com/office/drawing/2014/main" id="{25BF6882-11A1-45E7-945B-8E1AB04A198F}"/>
              </a:ext>
            </a:extLst>
          </p:cNvPr>
          <p:cNvGrpSpPr>
            <a:grpSpLocks/>
          </p:cNvGrpSpPr>
          <p:nvPr/>
        </p:nvGrpSpPr>
        <p:grpSpPr bwMode="auto">
          <a:xfrm>
            <a:off x="7869238" y="1917701"/>
            <a:ext cx="703262" cy="677863"/>
            <a:chOff x="892" y="1801"/>
            <a:chExt cx="443" cy="427"/>
          </a:xfrm>
        </p:grpSpPr>
        <p:sp>
          <p:nvSpPr>
            <p:cNvPr id="179316" name="Rectangle 116">
              <a:extLst>
                <a:ext uri="{FF2B5EF4-FFF2-40B4-BE49-F238E27FC236}">
                  <a16:creationId xmlns:a16="http://schemas.microsoft.com/office/drawing/2014/main" id="{D748397F-EB09-4CE0-81B3-261BF669602C}"/>
                </a:ext>
              </a:extLst>
            </p:cNvPr>
            <p:cNvSpPr>
              <a:spLocks noChangeArrowheads="1"/>
            </p:cNvSpPr>
            <p:nvPr/>
          </p:nvSpPr>
          <p:spPr bwMode="auto">
            <a:xfrm>
              <a:off x="960" y="1872"/>
              <a:ext cx="306" cy="296"/>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317" name="Line 117">
              <a:extLst>
                <a:ext uri="{FF2B5EF4-FFF2-40B4-BE49-F238E27FC236}">
                  <a16:creationId xmlns:a16="http://schemas.microsoft.com/office/drawing/2014/main" id="{8BCEF7F7-CC84-49D7-ADB1-14DE516E020A}"/>
                </a:ext>
              </a:extLst>
            </p:cNvPr>
            <p:cNvSpPr>
              <a:spLocks noChangeShapeType="1"/>
            </p:cNvSpPr>
            <p:nvPr/>
          </p:nvSpPr>
          <p:spPr bwMode="auto">
            <a:xfrm flipV="1">
              <a:off x="1263" y="1811"/>
              <a:ext cx="57" cy="61"/>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318" name="Line 118">
              <a:extLst>
                <a:ext uri="{FF2B5EF4-FFF2-40B4-BE49-F238E27FC236}">
                  <a16:creationId xmlns:a16="http://schemas.microsoft.com/office/drawing/2014/main" id="{82E689BB-3DAD-4994-BFDA-8CFA1C64508C}"/>
                </a:ext>
              </a:extLst>
            </p:cNvPr>
            <p:cNvSpPr>
              <a:spLocks noChangeShapeType="1"/>
            </p:cNvSpPr>
            <p:nvPr/>
          </p:nvSpPr>
          <p:spPr bwMode="auto">
            <a:xfrm>
              <a:off x="1275" y="2169"/>
              <a:ext cx="60" cy="57"/>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319" name="Line 119">
              <a:extLst>
                <a:ext uri="{FF2B5EF4-FFF2-40B4-BE49-F238E27FC236}">
                  <a16:creationId xmlns:a16="http://schemas.microsoft.com/office/drawing/2014/main" id="{D88FECD6-BFA9-4FFA-A33B-81DA3606B72B}"/>
                </a:ext>
              </a:extLst>
            </p:cNvPr>
            <p:cNvSpPr>
              <a:spLocks noChangeShapeType="1"/>
            </p:cNvSpPr>
            <p:nvPr/>
          </p:nvSpPr>
          <p:spPr bwMode="auto">
            <a:xfrm flipH="1">
              <a:off x="892" y="2170"/>
              <a:ext cx="68" cy="58"/>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320" name="Line 120">
              <a:extLst>
                <a:ext uri="{FF2B5EF4-FFF2-40B4-BE49-F238E27FC236}">
                  <a16:creationId xmlns:a16="http://schemas.microsoft.com/office/drawing/2014/main" id="{E7320B77-0F0F-48B9-BDB9-71D59EE63946}"/>
                </a:ext>
              </a:extLst>
            </p:cNvPr>
            <p:cNvSpPr>
              <a:spLocks noChangeShapeType="1"/>
            </p:cNvSpPr>
            <p:nvPr/>
          </p:nvSpPr>
          <p:spPr bwMode="auto">
            <a:xfrm flipH="1" flipV="1">
              <a:off x="898" y="1801"/>
              <a:ext cx="62" cy="71"/>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79321" name="Group 121">
            <a:extLst>
              <a:ext uri="{FF2B5EF4-FFF2-40B4-BE49-F238E27FC236}">
                <a16:creationId xmlns:a16="http://schemas.microsoft.com/office/drawing/2014/main" id="{4CEE19FC-6FD3-4F0E-9B92-6ACD370DD9D5}"/>
              </a:ext>
            </a:extLst>
          </p:cNvPr>
          <p:cNvGrpSpPr>
            <a:grpSpLocks/>
          </p:cNvGrpSpPr>
          <p:nvPr/>
        </p:nvGrpSpPr>
        <p:grpSpPr bwMode="auto">
          <a:xfrm>
            <a:off x="7810501" y="1801813"/>
            <a:ext cx="703263" cy="677862"/>
            <a:chOff x="892" y="1801"/>
            <a:chExt cx="443" cy="427"/>
          </a:xfrm>
        </p:grpSpPr>
        <p:sp>
          <p:nvSpPr>
            <p:cNvPr id="179322" name="Rectangle 122">
              <a:extLst>
                <a:ext uri="{FF2B5EF4-FFF2-40B4-BE49-F238E27FC236}">
                  <a16:creationId xmlns:a16="http://schemas.microsoft.com/office/drawing/2014/main" id="{7E550BA0-4310-4B2F-9874-118807D7711D}"/>
                </a:ext>
              </a:extLst>
            </p:cNvPr>
            <p:cNvSpPr>
              <a:spLocks noChangeArrowheads="1"/>
            </p:cNvSpPr>
            <p:nvPr/>
          </p:nvSpPr>
          <p:spPr bwMode="auto">
            <a:xfrm>
              <a:off x="960" y="1872"/>
              <a:ext cx="306" cy="296"/>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323" name="Line 123">
              <a:extLst>
                <a:ext uri="{FF2B5EF4-FFF2-40B4-BE49-F238E27FC236}">
                  <a16:creationId xmlns:a16="http://schemas.microsoft.com/office/drawing/2014/main" id="{4F13FC4D-9B8C-47C3-849F-832E412262B3}"/>
                </a:ext>
              </a:extLst>
            </p:cNvPr>
            <p:cNvSpPr>
              <a:spLocks noChangeShapeType="1"/>
            </p:cNvSpPr>
            <p:nvPr/>
          </p:nvSpPr>
          <p:spPr bwMode="auto">
            <a:xfrm flipV="1">
              <a:off x="1263" y="1811"/>
              <a:ext cx="57" cy="61"/>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324" name="Line 124">
              <a:extLst>
                <a:ext uri="{FF2B5EF4-FFF2-40B4-BE49-F238E27FC236}">
                  <a16:creationId xmlns:a16="http://schemas.microsoft.com/office/drawing/2014/main" id="{03E48494-1ED0-4633-85EB-5DB40ECD8B81}"/>
                </a:ext>
              </a:extLst>
            </p:cNvPr>
            <p:cNvSpPr>
              <a:spLocks noChangeShapeType="1"/>
            </p:cNvSpPr>
            <p:nvPr/>
          </p:nvSpPr>
          <p:spPr bwMode="auto">
            <a:xfrm>
              <a:off x="1275" y="2169"/>
              <a:ext cx="60" cy="57"/>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325" name="Line 125">
              <a:extLst>
                <a:ext uri="{FF2B5EF4-FFF2-40B4-BE49-F238E27FC236}">
                  <a16:creationId xmlns:a16="http://schemas.microsoft.com/office/drawing/2014/main" id="{8E480EC0-8DEB-404E-AE7C-E7CCF2E8D4D7}"/>
                </a:ext>
              </a:extLst>
            </p:cNvPr>
            <p:cNvSpPr>
              <a:spLocks noChangeShapeType="1"/>
            </p:cNvSpPr>
            <p:nvPr/>
          </p:nvSpPr>
          <p:spPr bwMode="auto">
            <a:xfrm flipH="1">
              <a:off x="892" y="2170"/>
              <a:ext cx="68" cy="58"/>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326" name="Line 126">
              <a:extLst>
                <a:ext uri="{FF2B5EF4-FFF2-40B4-BE49-F238E27FC236}">
                  <a16:creationId xmlns:a16="http://schemas.microsoft.com/office/drawing/2014/main" id="{5593358B-E8BE-436C-81FC-279896F0F558}"/>
                </a:ext>
              </a:extLst>
            </p:cNvPr>
            <p:cNvSpPr>
              <a:spLocks noChangeShapeType="1"/>
            </p:cNvSpPr>
            <p:nvPr/>
          </p:nvSpPr>
          <p:spPr bwMode="auto">
            <a:xfrm flipH="1" flipV="1">
              <a:off x="898" y="1801"/>
              <a:ext cx="62" cy="71"/>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79327" name="Group 127">
            <a:extLst>
              <a:ext uri="{FF2B5EF4-FFF2-40B4-BE49-F238E27FC236}">
                <a16:creationId xmlns:a16="http://schemas.microsoft.com/office/drawing/2014/main" id="{4CD5A749-811C-4322-8FD6-D0FD855C7291}"/>
              </a:ext>
            </a:extLst>
          </p:cNvPr>
          <p:cNvGrpSpPr>
            <a:grpSpLocks/>
          </p:cNvGrpSpPr>
          <p:nvPr/>
        </p:nvGrpSpPr>
        <p:grpSpPr bwMode="auto">
          <a:xfrm>
            <a:off x="7869238" y="1728788"/>
            <a:ext cx="703262" cy="677862"/>
            <a:chOff x="892" y="1801"/>
            <a:chExt cx="443" cy="427"/>
          </a:xfrm>
        </p:grpSpPr>
        <p:sp>
          <p:nvSpPr>
            <p:cNvPr id="179328" name="Rectangle 128">
              <a:extLst>
                <a:ext uri="{FF2B5EF4-FFF2-40B4-BE49-F238E27FC236}">
                  <a16:creationId xmlns:a16="http://schemas.microsoft.com/office/drawing/2014/main" id="{25665A81-D579-41E2-8765-C44F135C06C8}"/>
                </a:ext>
              </a:extLst>
            </p:cNvPr>
            <p:cNvSpPr>
              <a:spLocks noChangeArrowheads="1"/>
            </p:cNvSpPr>
            <p:nvPr/>
          </p:nvSpPr>
          <p:spPr bwMode="auto">
            <a:xfrm>
              <a:off x="960" y="1872"/>
              <a:ext cx="306" cy="296"/>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329" name="Line 129">
              <a:extLst>
                <a:ext uri="{FF2B5EF4-FFF2-40B4-BE49-F238E27FC236}">
                  <a16:creationId xmlns:a16="http://schemas.microsoft.com/office/drawing/2014/main" id="{CBBC7DD7-6F34-40E4-A826-4F6F810CCCED}"/>
                </a:ext>
              </a:extLst>
            </p:cNvPr>
            <p:cNvSpPr>
              <a:spLocks noChangeShapeType="1"/>
            </p:cNvSpPr>
            <p:nvPr/>
          </p:nvSpPr>
          <p:spPr bwMode="auto">
            <a:xfrm flipV="1">
              <a:off x="1263" y="1811"/>
              <a:ext cx="57" cy="61"/>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330" name="Line 130">
              <a:extLst>
                <a:ext uri="{FF2B5EF4-FFF2-40B4-BE49-F238E27FC236}">
                  <a16:creationId xmlns:a16="http://schemas.microsoft.com/office/drawing/2014/main" id="{730B5753-504A-4E76-AC5A-85EAF3159417}"/>
                </a:ext>
              </a:extLst>
            </p:cNvPr>
            <p:cNvSpPr>
              <a:spLocks noChangeShapeType="1"/>
            </p:cNvSpPr>
            <p:nvPr/>
          </p:nvSpPr>
          <p:spPr bwMode="auto">
            <a:xfrm>
              <a:off x="1275" y="2169"/>
              <a:ext cx="60" cy="57"/>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331" name="Line 131">
              <a:extLst>
                <a:ext uri="{FF2B5EF4-FFF2-40B4-BE49-F238E27FC236}">
                  <a16:creationId xmlns:a16="http://schemas.microsoft.com/office/drawing/2014/main" id="{CA033838-E5A8-4544-A3B1-C5F013D70A61}"/>
                </a:ext>
              </a:extLst>
            </p:cNvPr>
            <p:cNvSpPr>
              <a:spLocks noChangeShapeType="1"/>
            </p:cNvSpPr>
            <p:nvPr/>
          </p:nvSpPr>
          <p:spPr bwMode="auto">
            <a:xfrm flipH="1">
              <a:off x="892" y="2170"/>
              <a:ext cx="68" cy="58"/>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332" name="Line 132">
              <a:extLst>
                <a:ext uri="{FF2B5EF4-FFF2-40B4-BE49-F238E27FC236}">
                  <a16:creationId xmlns:a16="http://schemas.microsoft.com/office/drawing/2014/main" id="{5E33DF39-AB5D-4788-B37F-43D95F41699F}"/>
                </a:ext>
              </a:extLst>
            </p:cNvPr>
            <p:cNvSpPr>
              <a:spLocks noChangeShapeType="1"/>
            </p:cNvSpPr>
            <p:nvPr/>
          </p:nvSpPr>
          <p:spPr bwMode="auto">
            <a:xfrm flipH="1" flipV="1">
              <a:off x="898" y="1801"/>
              <a:ext cx="62" cy="71"/>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79333" name="Group 133">
            <a:extLst>
              <a:ext uri="{FF2B5EF4-FFF2-40B4-BE49-F238E27FC236}">
                <a16:creationId xmlns:a16="http://schemas.microsoft.com/office/drawing/2014/main" id="{097BDF98-5FC0-4CCF-B3F9-25320292DB34}"/>
              </a:ext>
            </a:extLst>
          </p:cNvPr>
          <p:cNvGrpSpPr>
            <a:grpSpLocks/>
          </p:cNvGrpSpPr>
          <p:nvPr/>
        </p:nvGrpSpPr>
        <p:grpSpPr bwMode="auto">
          <a:xfrm>
            <a:off x="8013701" y="1785938"/>
            <a:ext cx="703263" cy="677862"/>
            <a:chOff x="892" y="1801"/>
            <a:chExt cx="443" cy="427"/>
          </a:xfrm>
        </p:grpSpPr>
        <p:sp>
          <p:nvSpPr>
            <p:cNvPr id="179334" name="Rectangle 134">
              <a:extLst>
                <a:ext uri="{FF2B5EF4-FFF2-40B4-BE49-F238E27FC236}">
                  <a16:creationId xmlns:a16="http://schemas.microsoft.com/office/drawing/2014/main" id="{FE41F442-125B-422F-AC2D-31E899232ECD}"/>
                </a:ext>
              </a:extLst>
            </p:cNvPr>
            <p:cNvSpPr>
              <a:spLocks noChangeArrowheads="1"/>
            </p:cNvSpPr>
            <p:nvPr/>
          </p:nvSpPr>
          <p:spPr bwMode="auto">
            <a:xfrm>
              <a:off x="960" y="1872"/>
              <a:ext cx="306" cy="296"/>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335" name="Line 135">
              <a:extLst>
                <a:ext uri="{FF2B5EF4-FFF2-40B4-BE49-F238E27FC236}">
                  <a16:creationId xmlns:a16="http://schemas.microsoft.com/office/drawing/2014/main" id="{97E8530D-B8EB-43FB-8CF9-C57AC379D936}"/>
                </a:ext>
              </a:extLst>
            </p:cNvPr>
            <p:cNvSpPr>
              <a:spLocks noChangeShapeType="1"/>
            </p:cNvSpPr>
            <p:nvPr/>
          </p:nvSpPr>
          <p:spPr bwMode="auto">
            <a:xfrm flipV="1">
              <a:off x="1263" y="1811"/>
              <a:ext cx="57" cy="61"/>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336" name="Line 136">
              <a:extLst>
                <a:ext uri="{FF2B5EF4-FFF2-40B4-BE49-F238E27FC236}">
                  <a16:creationId xmlns:a16="http://schemas.microsoft.com/office/drawing/2014/main" id="{664A5DFA-7D18-4BE4-A0C9-35D77845B256}"/>
                </a:ext>
              </a:extLst>
            </p:cNvPr>
            <p:cNvSpPr>
              <a:spLocks noChangeShapeType="1"/>
            </p:cNvSpPr>
            <p:nvPr/>
          </p:nvSpPr>
          <p:spPr bwMode="auto">
            <a:xfrm>
              <a:off x="1275" y="2169"/>
              <a:ext cx="60" cy="57"/>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337" name="Line 137">
              <a:extLst>
                <a:ext uri="{FF2B5EF4-FFF2-40B4-BE49-F238E27FC236}">
                  <a16:creationId xmlns:a16="http://schemas.microsoft.com/office/drawing/2014/main" id="{70DC1950-6570-43D1-AC2C-1D618BB225A4}"/>
                </a:ext>
              </a:extLst>
            </p:cNvPr>
            <p:cNvSpPr>
              <a:spLocks noChangeShapeType="1"/>
            </p:cNvSpPr>
            <p:nvPr/>
          </p:nvSpPr>
          <p:spPr bwMode="auto">
            <a:xfrm flipH="1">
              <a:off x="892" y="2170"/>
              <a:ext cx="68" cy="58"/>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338" name="Line 138">
              <a:extLst>
                <a:ext uri="{FF2B5EF4-FFF2-40B4-BE49-F238E27FC236}">
                  <a16:creationId xmlns:a16="http://schemas.microsoft.com/office/drawing/2014/main" id="{827ABC97-CE9C-4F1C-A09D-0D26F512DB79}"/>
                </a:ext>
              </a:extLst>
            </p:cNvPr>
            <p:cNvSpPr>
              <a:spLocks noChangeShapeType="1"/>
            </p:cNvSpPr>
            <p:nvPr/>
          </p:nvSpPr>
          <p:spPr bwMode="auto">
            <a:xfrm flipH="1" flipV="1">
              <a:off x="898" y="1801"/>
              <a:ext cx="62" cy="71"/>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79339" name="Group 139">
            <a:extLst>
              <a:ext uri="{FF2B5EF4-FFF2-40B4-BE49-F238E27FC236}">
                <a16:creationId xmlns:a16="http://schemas.microsoft.com/office/drawing/2014/main" id="{94946F88-217B-440F-9FFD-D970B3FCDEFA}"/>
              </a:ext>
            </a:extLst>
          </p:cNvPr>
          <p:cNvGrpSpPr>
            <a:grpSpLocks/>
          </p:cNvGrpSpPr>
          <p:nvPr/>
        </p:nvGrpSpPr>
        <p:grpSpPr bwMode="auto">
          <a:xfrm>
            <a:off x="7954963" y="1828801"/>
            <a:ext cx="703262" cy="677863"/>
            <a:chOff x="892" y="1801"/>
            <a:chExt cx="443" cy="427"/>
          </a:xfrm>
        </p:grpSpPr>
        <p:sp>
          <p:nvSpPr>
            <p:cNvPr id="179340" name="Rectangle 140">
              <a:extLst>
                <a:ext uri="{FF2B5EF4-FFF2-40B4-BE49-F238E27FC236}">
                  <a16:creationId xmlns:a16="http://schemas.microsoft.com/office/drawing/2014/main" id="{F59B1515-8836-44BD-B17D-6DDAFF7FA01D}"/>
                </a:ext>
              </a:extLst>
            </p:cNvPr>
            <p:cNvSpPr>
              <a:spLocks noChangeArrowheads="1"/>
            </p:cNvSpPr>
            <p:nvPr/>
          </p:nvSpPr>
          <p:spPr bwMode="auto">
            <a:xfrm>
              <a:off x="960" y="1872"/>
              <a:ext cx="306" cy="296"/>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341" name="Line 141">
              <a:extLst>
                <a:ext uri="{FF2B5EF4-FFF2-40B4-BE49-F238E27FC236}">
                  <a16:creationId xmlns:a16="http://schemas.microsoft.com/office/drawing/2014/main" id="{C712D23D-1EA2-4E69-9872-F5BEEEF4081C}"/>
                </a:ext>
              </a:extLst>
            </p:cNvPr>
            <p:cNvSpPr>
              <a:spLocks noChangeShapeType="1"/>
            </p:cNvSpPr>
            <p:nvPr/>
          </p:nvSpPr>
          <p:spPr bwMode="auto">
            <a:xfrm flipV="1">
              <a:off x="1263" y="1811"/>
              <a:ext cx="57" cy="61"/>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342" name="Line 142">
              <a:extLst>
                <a:ext uri="{FF2B5EF4-FFF2-40B4-BE49-F238E27FC236}">
                  <a16:creationId xmlns:a16="http://schemas.microsoft.com/office/drawing/2014/main" id="{DA8C3385-ECFF-4810-BCBE-2CC0001529A0}"/>
                </a:ext>
              </a:extLst>
            </p:cNvPr>
            <p:cNvSpPr>
              <a:spLocks noChangeShapeType="1"/>
            </p:cNvSpPr>
            <p:nvPr/>
          </p:nvSpPr>
          <p:spPr bwMode="auto">
            <a:xfrm>
              <a:off x="1275" y="2169"/>
              <a:ext cx="60" cy="57"/>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343" name="Line 143">
              <a:extLst>
                <a:ext uri="{FF2B5EF4-FFF2-40B4-BE49-F238E27FC236}">
                  <a16:creationId xmlns:a16="http://schemas.microsoft.com/office/drawing/2014/main" id="{4EC1A7AF-C617-4681-AC71-F1D713D0D027}"/>
                </a:ext>
              </a:extLst>
            </p:cNvPr>
            <p:cNvSpPr>
              <a:spLocks noChangeShapeType="1"/>
            </p:cNvSpPr>
            <p:nvPr/>
          </p:nvSpPr>
          <p:spPr bwMode="auto">
            <a:xfrm flipH="1">
              <a:off x="892" y="2170"/>
              <a:ext cx="68" cy="58"/>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344" name="Line 144">
              <a:extLst>
                <a:ext uri="{FF2B5EF4-FFF2-40B4-BE49-F238E27FC236}">
                  <a16:creationId xmlns:a16="http://schemas.microsoft.com/office/drawing/2014/main" id="{65D81480-D9DD-47F9-9028-A60D0C1BC26E}"/>
                </a:ext>
              </a:extLst>
            </p:cNvPr>
            <p:cNvSpPr>
              <a:spLocks noChangeShapeType="1"/>
            </p:cNvSpPr>
            <p:nvPr/>
          </p:nvSpPr>
          <p:spPr bwMode="auto">
            <a:xfrm flipH="1" flipV="1">
              <a:off x="898" y="1801"/>
              <a:ext cx="62" cy="71"/>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9345" name="Text Box 145">
            <a:extLst>
              <a:ext uri="{FF2B5EF4-FFF2-40B4-BE49-F238E27FC236}">
                <a16:creationId xmlns:a16="http://schemas.microsoft.com/office/drawing/2014/main" id="{763E4ED6-D5A8-4C75-AB6E-718103F711DC}"/>
              </a:ext>
            </a:extLst>
          </p:cNvPr>
          <p:cNvSpPr txBox="1">
            <a:spLocks noChangeArrowheads="1"/>
          </p:cNvSpPr>
          <p:nvPr/>
        </p:nvSpPr>
        <p:spPr bwMode="auto">
          <a:xfrm>
            <a:off x="7772400" y="4419600"/>
            <a:ext cx="24384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olidFill>
                  <a:srgbClr val="003399"/>
                </a:solidFill>
                <a:cs typeface="Times New Roman" panose="02020603050405020304" pitchFamily="18" charset="0"/>
              </a:rPr>
              <a:t>“corner”</a:t>
            </a:r>
            <a:r>
              <a:rPr lang="en-US" altLang="en-US" dirty="0">
                <a:cs typeface="Times New Roman" panose="02020603050405020304" pitchFamily="18" charset="0"/>
              </a:rPr>
              <a:t>:</a:t>
            </a:r>
            <a:br>
              <a:rPr lang="en-US" altLang="en-US" dirty="0">
                <a:cs typeface="Times New Roman" panose="02020603050405020304" pitchFamily="18" charset="0"/>
              </a:rPr>
            </a:br>
            <a:r>
              <a:rPr lang="en-US" altLang="en-US" dirty="0">
                <a:cs typeface="Times New Roman" panose="02020603050405020304" pitchFamily="18" charset="0"/>
              </a:rPr>
              <a:t>significant change in all directions</a:t>
            </a:r>
            <a:endParaRPr lang="ru-RU" altLang="en-US" dirty="0">
              <a:cs typeface="Times New Roman" panose="02020603050405020304" pitchFamily="18" charset="0"/>
            </a:endParaRPr>
          </a:p>
        </p:txBody>
      </p:sp>
      <p:sp>
        <p:nvSpPr>
          <p:cNvPr id="2" name="Date Placeholder 1">
            <a:extLst>
              <a:ext uri="{FF2B5EF4-FFF2-40B4-BE49-F238E27FC236}">
                <a16:creationId xmlns:a16="http://schemas.microsoft.com/office/drawing/2014/main" id="{F48421D9-9A03-4EA5-AE7E-8F94DAEC8B29}"/>
              </a:ext>
            </a:extLst>
          </p:cNvPr>
          <p:cNvSpPr>
            <a:spLocks noGrp="1"/>
          </p:cNvSpPr>
          <p:nvPr>
            <p:ph type="dt" sz="half" idx="10"/>
          </p:nvPr>
        </p:nvSpPr>
        <p:spPr/>
        <p:txBody>
          <a:bodyPr/>
          <a:lstStyle/>
          <a:p>
            <a:fld id="{FB983965-F875-4D14-9D32-9C66AFBC324C}" type="datetime1">
              <a:rPr lang="en-US" smtClean="0"/>
              <a:t>12/10/2021</a:t>
            </a:fld>
            <a:endParaRPr lang="en-US"/>
          </a:p>
        </p:txBody>
      </p:sp>
      <p:sp>
        <p:nvSpPr>
          <p:cNvPr id="3" name="Slide Number Placeholder 2">
            <a:extLst>
              <a:ext uri="{FF2B5EF4-FFF2-40B4-BE49-F238E27FC236}">
                <a16:creationId xmlns:a16="http://schemas.microsoft.com/office/drawing/2014/main" id="{5EC0AD1B-A43E-4F9A-8C6D-01055A928083}"/>
              </a:ext>
            </a:extLst>
          </p:cNvPr>
          <p:cNvSpPr>
            <a:spLocks noGrp="1"/>
          </p:cNvSpPr>
          <p:nvPr>
            <p:ph type="sldNum" sz="quarter" idx="12"/>
          </p:nvPr>
        </p:nvSpPr>
        <p:spPr/>
        <p:txBody>
          <a:bodyPr/>
          <a:lstStyle/>
          <a:p>
            <a:fld id="{EAF512AE-85BB-41AC-B3A0-114532E20792}" type="slidenum">
              <a:rPr lang="en-US" smtClean="0"/>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179205"/>
                                        </p:tgtEl>
                                        <p:attrNameLst>
                                          <p:attrName>style.visibility</p:attrName>
                                        </p:attrNameLst>
                                      </p:cBhvr>
                                      <p:to>
                                        <p:strVal val="visible"/>
                                      </p:to>
                                    </p:set>
                                  </p:childTnLst>
                                  <p:subTnLst>
                                    <p:set>
                                      <p:cBhvr override="childStyle">
                                        <p:cTn dur="1" fill="hold" display="0" masterRel="nextClick" afterEffect="1"/>
                                        <p:tgtEl>
                                          <p:spTgt spid="179205"/>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79211"/>
                                        </p:tgtEl>
                                        <p:attrNameLst>
                                          <p:attrName>style.visibility</p:attrName>
                                        </p:attrNameLst>
                                      </p:cBhvr>
                                      <p:to>
                                        <p:strVal val="visible"/>
                                      </p:to>
                                    </p:set>
                                  </p:childTnLst>
                                  <p:subTnLst>
                                    <p:set>
                                      <p:cBhvr override="childStyle">
                                        <p:cTn dur="1" fill="hold" display="0" masterRel="nextClick" afterEffect="1"/>
                                        <p:tgtEl>
                                          <p:spTgt spid="179211"/>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79217"/>
                                        </p:tgtEl>
                                        <p:attrNameLst>
                                          <p:attrName>style.visibility</p:attrName>
                                        </p:attrNameLst>
                                      </p:cBhvr>
                                      <p:to>
                                        <p:strVal val="visible"/>
                                      </p:to>
                                    </p:set>
                                  </p:childTnLst>
                                  <p:subTnLst>
                                    <p:set>
                                      <p:cBhvr override="childStyle">
                                        <p:cTn dur="1" fill="hold" display="0" masterRel="nextClick" afterEffect="1"/>
                                        <p:tgtEl>
                                          <p:spTgt spid="179217"/>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79223"/>
                                        </p:tgtEl>
                                        <p:attrNameLst>
                                          <p:attrName>style.visibility</p:attrName>
                                        </p:attrNameLst>
                                      </p:cBhvr>
                                      <p:to>
                                        <p:strVal val="visible"/>
                                      </p:to>
                                    </p:set>
                                  </p:childTnLst>
                                  <p:subTnLst>
                                    <p:set>
                                      <p:cBhvr override="childStyle">
                                        <p:cTn dur="1" fill="hold" display="0" masterRel="nextClick" afterEffect="1"/>
                                        <p:tgtEl>
                                          <p:spTgt spid="179223"/>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79229"/>
                                        </p:tgtEl>
                                        <p:attrNameLst>
                                          <p:attrName>style.visibility</p:attrName>
                                        </p:attrNameLst>
                                      </p:cBhvr>
                                      <p:to>
                                        <p:strVal val="visible"/>
                                      </p:to>
                                    </p:set>
                                  </p:childTnLst>
                                  <p:subTnLst>
                                    <p:set>
                                      <p:cBhvr override="childStyle">
                                        <p:cTn dur="1" fill="hold" display="0" masterRel="nextClick" afterEffect="1"/>
                                        <p:tgtEl>
                                          <p:spTgt spid="179229"/>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7923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79204"/>
                                        </p:tgtEl>
                                        <p:attrNameLst>
                                          <p:attrName>style.visibility</p:attrName>
                                        </p:attrNameLst>
                                      </p:cBhvr>
                                      <p:to>
                                        <p:strVal val="visible"/>
                                      </p:to>
                                    </p:set>
                                    <p:animEffect transition="in" filter="wipe(up)">
                                      <p:cBhvr>
                                        <p:cTn id="31" dur="500"/>
                                        <p:tgtEl>
                                          <p:spTgt spid="17920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499"/>
                                          </p:stCondLst>
                                        </p:cTn>
                                        <p:tgtEl>
                                          <p:spTgt spid="179242"/>
                                        </p:tgtEl>
                                        <p:attrNameLst>
                                          <p:attrName>style.visibility</p:attrName>
                                        </p:attrNameLst>
                                      </p:cBhvr>
                                      <p:to>
                                        <p:strVal val="visible"/>
                                      </p:to>
                                    </p:set>
                                  </p:childTnLst>
                                </p:cTn>
                              </p:par>
                            </p:childTnLst>
                          </p:cTn>
                        </p:par>
                        <p:par>
                          <p:cTn id="36" fill="hold" nodeType="afterGroup">
                            <p:stCondLst>
                              <p:cond delay="500"/>
                            </p:stCondLst>
                            <p:childTnLst>
                              <p:par>
                                <p:cTn id="37" presetID="1" presetClass="entr" presetSubtype="0" fill="hold" nodeType="afterEffect">
                                  <p:stCondLst>
                                    <p:cond delay="0"/>
                                  </p:stCondLst>
                                  <p:childTnLst>
                                    <p:set>
                                      <p:cBhvr>
                                        <p:cTn id="38" dur="1" fill="hold">
                                          <p:stCondLst>
                                            <p:cond delay="499"/>
                                          </p:stCondLst>
                                        </p:cTn>
                                        <p:tgtEl>
                                          <p:spTgt spid="179245"/>
                                        </p:tgtEl>
                                        <p:attrNameLst>
                                          <p:attrName>style.visibility</p:attrName>
                                        </p:attrNameLst>
                                      </p:cBhvr>
                                      <p:to>
                                        <p:strVal val="visible"/>
                                      </p:to>
                                    </p:set>
                                  </p:childTnLst>
                                  <p:subTnLst>
                                    <p:set>
                                      <p:cBhvr override="childStyle">
                                        <p:cTn dur="1" fill="hold" display="0" masterRel="nextClick" afterEffect="1"/>
                                        <p:tgtEl>
                                          <p:spTgt spid="179245"/>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179251"/>
                                        </p:tgtEl>
                                        <p:attrNameLst>
                                          <p:attrName>style.visibility</p:attrName>
                                        </p:attrNameLst>
                                      </p:cBhvr>
                                      <p:to>
                                        <p:strVal val="visible"/>
                                      </p:to>
                                    </p:set>
                                  </p:childTnLst>
                                  <p:subTnLst>
                                    <p:set>
                                      <p:cBhvr override="childStyle">
                                        <p:cTn dur="1" fill="hold" display="0" masterRel="nextClick" afterEffect="1"/>
                                        <p:tgtEl>
                                          <p:spTgt spid="179251"/>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179257"/>
                                        </p:tgtEl>
                                        <p:attrNameLst>
                                          <p:attrName>style.visibility</p:attrName>
                                        </p:attrNameLst>
                                      </p:cBhvr>
                                      <p:to>
                                        <p:strVal val="visible"/>
                                      </p:to>
                                    </p:set>
                                  </p:childTnLst>
                                  <p:subTnLst>
                                    <p:set>
                                      <p:cBhvr override="childStyle">
                                        <p:cTn dur="1" fill="hold" display="0" masterRel="nextClick" afterEffect="1"/>
                                        <p:tgtEl>
                                          <p:spTgt spid="179257"/>
                                        </p:tgtEl>
                                        <p:attrNameLst>
                                          <p:attrName>style.visibility</p:attrName>
                                        </p:attrNameLst>
                                      </p:cBhvr>
                                      <p:to>
                                        <p:strVal val="hidden"/>
                                      </p:to>
                                    </p:set>
                                  </p:sub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179263"/>
                                        </p:tgtEl>
                                        <p:attrNameLst>
                                          <p:attrName>style.visibility</p:attrName>
                                        </p:attrNameLst>
                                      </p:cBhvr>
                                      <p:to>
                                        <p:strVal val="visible"/>
                                      </p:to>
                                    </p:set>
                                  </p:childTnLst>
                                  <p:subTnLst>
                                    <p:set>
                                      <p:cBhvr override="childStyle">
                                        <p:cTn dur="1" fill="hold" display="0" masterRel="nextClick" afterEffect="1"/>
                                        <p:tgtEl>
                                          <p:spTgt spid="179263"/>
                                        </p:tgtEl>
                                        <p:attrNameLst>
                                          <p:attrName>style.visibility</p:attrName>
                                        </p:attrNameLst>
                                      </p:cBhvr>
                                      <p:to>
                                        <p:strVal val="hidden"/>
                                      </p:to>
                                    </p:set>
                                  </p:sub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179269"/>
                                        </p:tgtEl>
                                        <p:attrNameLst>
                                          <p:attrName>style.visibility</p:attrName>
                                        </p:attrNameLst>
                                      </p:cBhvr>
                                      <p:to>
                                        <p:strVal val="visible"/>
                                      </p:to>
                                    </p:set>
                                  </p:childTnLst>
                                  <p:subTnLst>
                                    <p:set>
                                      <p:cBhvr override="childStyle">
                                        <p:cTn dur="1" fill="hold" display="0" masterRel="nextClick" afterEffect="1"/>
                                        <p:tgtEl>
                                          <p:spTgt spid="179269"/>
                                        </p:tgtEl>
                                        <p:attrNameLst>
                                          <p:attrName>style.visibility</p:attrName>
                                        </p:attrNameLst>
                                      </p:cBhvr>
                                      <p:to>
                                        <p:strVal val="hidden"/>
                                      </p:to>
                                    </p:set>
                                  </p:sub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179275"/>
                                        </p:tgtEl>
                                        <p:attrNameLst>
                                          <p:attrName>style.visibility</p:attrName>
                                        </p:attrNameLst>
                                      </p:cBhvr>
                                      <p:to>
                                        <p:strVal val="visible"/>
                                      </p:to>
                                    </p:set>
                                  </p:childTnLst>
                                  <p:subTnLst>
                                    <p:set>
                                      <p:cBhvr override="childStyle">
                                        <p:cTn dur="1" fill="hold" display="0" masterRel="nextClick" afterEffect="1"/>
                                        <p:tgtEl>
                                          <p:spTgt spid="179275"/>
                                        </p:tgtEl>
                                        <p:attrNameLst>
                                          <p:attrName>style.visibility</p:attrName>
                                        </p:attrNameLst>
                                      </p:cBhvr>
                                      <p:to>
                                        <p:strVal val="hidden"/>
                                      </p:to>
                                    </p:set>
                                  </p:sub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179281"/>
                                        </p:tgtEl>
                                        <p:attrNameLst>
                                          <p:attrName>style.visibility</p:attrName>
                                        </p:attrNameLst>
                                      </p:cBhvr>
                                      <p:to>
                                        <p:strVal val="visible"/>
                                      </p:to>
                                    </p:set>
                                  </p:childTnLst>
                                  <p:subTnLst>
                                    <p:set>
                                      <p:cBhvr override="childStyle">
                                        <p:cTn dur="1" fill="hold" display="0" masterRel="nextClick" afterEffect="1"/>
                                        <p:tgtEl>
                                          <p:spTgt spid="179281"/>
                                        </p:tgtEl>
                                        <p:attrNameLst>
                                          <p:attrName>style.visibility</p:attrName>
                                        </p:attrNameLst>
                                      </p:cBhvr>
                                      <p:to>
                                        <p:strVal val="hidden"/>
                                      </p:to>
                                    </p:set>
                                  </p:sub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179287"/>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179293"/>
                                        </p:tgtEl>
                                        <p:attrNameLst>
                                          <p:attrName>style.visibility</p:attrName>
                                        </p:attrNameLst>
                                      </p:cBhvr>
                                      <p:to>
                                        <p:strVal val="visible"/>
                                      </p:to>
                                    </p:set>
                                    <p:animEffect transition="in" filter="wipe(up)">
                                      <p:cBhvr>
                                        <p:cTn id="71" dur="500"/>
                                        <p:tgtEl>
                                          <p:spTgt spid="179293"/>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nodeType="clickEffect">
                                  <p:stCondLst>
                                    <p:cond delay="0"/>
                                  </p:stCondLst>
                                  <p:childTnLst>
                                    <p:set>
                                      <p:cBhvr>
                                        <p:cTn id="75" dur="1" fill="hold">
                                          <p:stCondLst>
                                            <p:cond delay="499"/>
                                          </p:stCondLst>
                                        </p:cTn>
                                        <p:tgtEl>
                                          <p:spTgt spid="179294"/>
                                        </p:tgtEl>
                                        <p:attrNameLst>
                                          <p:attrName>style.visibility</p:attrName>
                                        </p:attrNameLst>
                                      </p:cBhvr>
                                      <p:to>
                                        <p:strVal val="visible"/>
                                      </p:to>
                                    </p:set>
                                  </p:childTnLst>
                                </p:cTn>
                              </p:par>
                            </p:childTnLst>
                          </p:cTn>
                        </p:par>
                        <p:par>
                          <p:cTn id="76" fill="hold" nodeType="afterGroup">
                            <p:stCondLst>
                              <p:cond delay="500"/>
                            </p:stCondLst>
                            <p:childTnLst>
                              <p:par>
                                <p:cTn id="77" presetID="1" presetClass="entr" presetSubtype="0" fill="hold" nodeType="afterEffect">
                                  <p:stCondLst>
                                    <p:cond delay="0"/>
                                  </p:stCondLst>
                                  <p:childTnLst>
                                    <p:set>
                                      <p:cBhvr>
                                        <p:cTn id="78" dur="1" fill="hold">
                                          <p:stCondLst>
                                            <p:cond delay="499"/>
                                          </p:stCondLst>
                                        </p:cTn>
                                        <p:tgtEl>
                                          <p:spTgt spid="179297"/>
                                        </p:tgtEl>
                                        <p:attrNameLst>
                                          <p:attrName>style.visibility</p:attrName>
                                        </p:attrNameLst>
                                      </p:cBhvr>
                                      <p:to>
                                        <p:strVal val="visible"/>
                                      </p:to>
                                    </p:set>
                                  </p:childTnLst>
                                  <p:subTnLst>
                                    <p:set>
                                      <p:cBhvr override="childStyle">
                                        <p:cTn dur="1" fill="hold" display="0" masterRel="nextClick" afterEffect="1"/>
                                        <p:tgtEl>
                                          <p:spTgt spid="179297"/>
                                        </p:tgtEl>
                                        <p:attrNameLst>
                                          <p:attrName>style.visibility</p:attrName>
                                        </p:attrNameLst>
                                      </p:cBhvr>
                                      <p:to>
                                        <p:strVal val="hidden"/>
                                      </p:to>
                                    </p:set>
                                  </p:sub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179303"/>
                                        </p:tgtEl>
                                        <p:attrNameLst>
                                          <p:attrName>style.visibility</p:attrName>
                                        </p:attrNameLst>
                                      </p:cBhvr>
                                      <p:to>
                                        <p:strVal val="visible"/>
                                      </p:to>
                                    </p:set>
                                  </p:childTnLst>
                                  <p:subTnLst>
                                    <p:set>
                                      <p:cBhvr override="childStyle">
                                        <p:cTn dur="1" fill="hold" display="0" masterRel="nextClick" afterEffect="1"/>
                                        <p:tgtEl>
                                          <p:spTgt spid="179303"/>
                                        </p:tgtEl>
                                        <p:attrNameLst>
                                          <p:attrName>style.visibility</p:attrName>
                                        </p:attrNameLst>
                                      </p:cBhvr>
                                      <p:to>
                                        <p:strVal val="hidden"/>
                                      </p:to>
                                    </p:set>
                                  </p:sub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499"/>
                                          </p:stCondLst>
                                        </p:cTn>
                                        <p:tgtEl>
                                          <p:spTgt spid="179309"/>
                                        </p:tgtEl>
                                        <p:attrNameLst>
                                          <p:attrName>style.visibility</p:attrName>
                                        </p:attrNameLst>
                                      </p:cBhvr>
                                      <p:to>
                                        <p:strVal val="visible"/>
                                      </p:to>
                                    </p:set>
                                  </p:childTnLst>
                                  <p:subTnLst>
                                    <p:set>
                                      <p:cBhvr override="childStyle">
                                        <p:cTn dur="1" fill="hold" display="0" masterRel="nextClick" afterEffect="1"/>
                                        <p:tgtEl>
                                          <p:spTgt spid="179309"/>
                                        </p:tgtEl>
                                        <p:attrNameLst>
                                          <p:attrName>style.visibility</p:attrName>
                                        </p:attrNameLst>
                                      </p:cBhvr>
                                      <p:to>
                                        <p:strVal val="hidden"/>
                                      </p:to>
                                    </p:set>
                                  </p:sub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499"/>
                                          </p:stCondLst>
                                        </p:cTn>
                                        <p:tgtEl>
                                          <p:spTgt spid="179315"/>
                                        </p:tgtEl>
                                        <p:attrNameLst>
                                          <p:attrName>style.visibility</p:attrName>
                                        </p:attrNameLst>
                                      </p:cBhvr>
                                      <p:to>
                                        <p:strVal val="visible"/>
                                      </p:to>
                                    </p:set>
                                  </p:childTnLst>
                                  <p:subTnLst>
                                    <p:set>
                                      <p:cBhvr override="childStyle">
                                        <p:cTn dur="1" fill="hold" display="0" masterRel="nextClick" afterEffect="1"/>
                                        <p:tgtEl>
                                          <p:spTgt spid="179315"/>
                                        </p:tgtEl>
                                        <p:attrNameLst>
                                          <p:attrName>style.visibility</p:attrName>
                                        </p:attrNameLst>
                                      </p:cBhvr>
                                      <p:to>
                                        <p:strVal val="hidden"/>
                                      </p:to>
                                    </p:set>
                                  </p:sub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499"/>
                                          </p:stCondLst>
                                        </p:cTn>
                                        <p:tgtEl>
                                          <p:spTgt spid="179321"/>
                                        </p:tgtEl>
                                        <p:attrNameLst>
                                          <p:attrName>style.visibility</p:attrName>
                                        </p:attrNameLst>
                                      </p:cBhvr>
                                      <p:to>
                                        <p:strVal val="visible"/>
                                      </p:to>
                                    </p:set>
                                  </p:childTnLst>
                                  <p:subTnLst>
                                    <p:set>
                                      <p:cBhvr override="childStyle">
                                        <p:cTn dur="1" fill="hold" display="0" masterRel="nextClick" afterEffect="1"/>
                                        <p:tgtEl>
                                          <p:spTgt spid="179321"/>
                                        </p:tgtEl>
                                        <p:attrNameLst>
                                          <p:attrName>style.visibility</p:attrName>
                                        </p:attrNameLst>
                                      </p:cBhvr>
                                      <p:to>
                                        <p:strVal val="hidden"/>
                                      </p:to>
                                    </p:set>
                                  </p:sub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499"/>
                                          </p:stCondLst>
                                        </p:cTn>
                                        <p:tgtEl>
                                          <p:spTgt spid="179327"/>
                                        </p:tgtEl>
                                        <p:attrNameLst>
                                          <p:attrName>style.visibility</p:attrName>
                                        </p:attrNameLst>
                                      </p:cBhvr>
                                      <p:to>
                                        <p:strVal val="visible"/>
                                      </p:to>
                                    </p:set>
                                  </p:childTnLst>
                                  <p:subTnLst>
                                    <p:set>
                                      <p:cBhvr override="childStyle">
                                        <p:cTn dur="1" fill="hold" display="0" masterRel="nextClick" afterEffect="1"/>
                                        <p:tgtEl>
                                          <p:spTgt spid="179327"/>
                                        </p:tgtEl>
                                        <p:attrNameLst>
                                          <p:attrName>style.visibility</p:attrName>
                                        </p:attrNameLst>
                                      </p:cBhvr>
                                      <p:to>
                                        <p:strVal val="hidden"/>
                                      </p:to>
                                    </p:set>
                                  </p:sub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499"/>
                                          </p:stCondLst>
                                        </p:cTn>
                                        <p:tgtEl>
                                          <p:spTgt spid="179333"/>
                                        </p:tgtEl>
                                        <p:attrNameLst>
                                          <p:attrName>style.visibility</p:attrName>
                                        </p:attrNameLst>
                                      </p:cBhvr>
                                      <p:to>
                                        <p:strVal val="visible"/>
                                      </p:to>
                                    </p:set>
                                  </p:childTnLst>
                                  <p:subTnLst>
                                    <p:set>
                                      <p:cBhvr override="childStyle">
                                        <p:cTn dur="1" fill="hold" display="0" masterRel="nextClick" afterEffect="1"/>
                                        <p:tgtEl>
                                          <p:spTgt spid="179333"/>
                                        </p:tgtEl>
                                        <p:attrNameLst>
                                          <p:attrName>style.visibility</p:attrName>
                                        </p:attrNameLst>
                                      </p:cBhvr>
                                      <p:to>
                                        <p:strVal val="hidden"/>
                                      </p:to>
                                    </p:set>
                                  </p:sub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499"/>
                                          </p:stCondLst>
                                        </p:cTn>
                                        <p:tgtEl>
                                          <p:spTgt spid="179339"/>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179345"/>
                                        </p:tgtEl>
                                        <p:attrNameLst>
                                          <p:attrName>style.visibility</p:attrName>
                                        </p:attrNameLst>
                                      </p:cBhvr>
                                      <p:to>
                                        <p:strVal val="visible"/>
                                      </p:to>
                                    </p:set>
                                    <p:animEffect transition="in" filter="wipe(up)">
                                      <p:cBhvr>
                                        <p:cTn id="111" dur="500"/>
                                        <p:tgtEl>
                                          <p:spTgt spid="179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4" grpId="0" autoUpdateAnimBg="0"/>
      <p:bldP spid="179293" grpId="0" autoUpdateAnimBg="0"/>
      <p:bldP spid="179345"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itle 1">
            <a:extLst>
              <a:ext uri="{FF2B5EF4-FFF2-40B4-BE49-F238E27FC236}">
                <a16:creationId xmlns:a16="http://schemas.microsoft.com/office/drawing/2014/main" id="{5DEFC750-FD36-4B36-BC9D-F1FDF9138520}"/>
              </a:ext>
            </a:extLst>
          </p:cNvPr>
          <p:cNvSpPr>
            <a:spLocks noGrp="1"/>
          </p:cNvSpPr>
          <p:nvPr>
            <p:ph type="title"/>
          </p:nvPr>
        </p:nvSpPr>
        <p:spPr/>
        <p:txBody>
          <a:bodyPr/>
          <a:lstStyle/>
          <a:p>
            <a:pPr eaLnBrk="1" hangingPunct="1"/>
            <a:r>
              <a:rPr lang="en-US" altLang="en-US" dirty="0"/>
              <a:t>Properties of the Harris corner detector</a:t>
            </a:r>
          </a:p>
        </p:txBody>
      </p:sp>
      <p:sp>
        <p:nvSpPr>
          <p:cNvPr id="203779" name="Content Placeholder 4">
            <a:extLst>
              <a:ext uri="{FF2B5EF4-FFF2-40B4-BE49-F238E27FC236}">
                <a16:creationId xmlns:a16="http://schemas.microsoft.com/office/drawing/2014/main" id="{D9E57043-CFC5-4AA8-90C5-01CD577AEC06}"/>
              </a:ext>
            </a:extLst>
          </p:cNvPr>
          <p:cNvSpPr>
            <a:spLocks noGrp="1"/>
          </p:cNvSpPr>
          <p:nvPr>
            <p:ph idx="1"/>
          </p:nvPr>
        </p:nvSpPr>
        <p:spPr>
          <a:xfrm>
            <a:off x="914402" y="1387475"/>
            <a:ext cx="7772400" cy="2286000"/>
          </a:xfrm>
        </p:spPr>
        <p:txBody>
          <a:bodyPr/>
          <a:lstStyle/>
          <a:p>
            <a:pPr eaLnBrk="1" hangingPunct="1"/>
            <a:r>
              <a:rPr lang="en-US" altLang="en-US" dirty="0"/>
              <a:t>Rotation invariant? </a:t>
            </a:r>
          </a:p>
          <a:p>
            <a:pPr marL="0" indent="0" eaLnBrk="1" hangingPunct="1">
              <a:buNone/>
            </a:pPr>
            <a:endParaRPr lang="en-US" altLang="en-US" dirty="0"/>
          </a:p>
          <a:p>
            <a:pPr eaLnBrk="1" hangingPunct="1"/>
            <a:r>
              <a:rPr lang="en-US" altLang="en-US" dirty="0"/>
              <a:t>Scale invariant?</a:t>
            </a:r>
          </a:p>
        </p:txBody>
      </p:sp>
      <p:grpSp>
        <p:nvGrpSpPr>
          <p:cNvPr id="3" name="Group 18">
            <a:extLst>
              <a:ext uri="{FF2B5EF4-FFF2-40B4-BE49-F238E27FC236}">
                <a16:creationId xmlns:a16="http://schemas.microsoft.com/office/drawing/2014/main" id="{30D2A090-9EE1-48FD-8A11-10C60F5A324B}"/>
              </a:ext>
            </a:extLst>
          </p:cNvPr>
          <p:cNvGrpSpPr>
            <a:grpSpLocks/>
          </p:cNvGrpSpPr>
          <p:nvPr/>
        </p:nvGrpSpPr>
        <p:grpSpPr bwMode="auto">
          <a:xfrm>
            <a:off x="2743200" y="3244850"/>
            <a:ext cx="2819400" cy="3232150"/>
            <a:chOff x="1219200" y="3244850"/>
            <a:chExt cx="2819400" cy="3232150"/>
          </a:xfrm>
        </p:grpSpPr>
        <p:sp>
          <p:nvSpPr>
            <p:cNvPr id="203788" name="Freeform 6">
              <a:extLst>
                <a:ext uri="{FF2B5EF4-FFF2-40B4-BE49-F238E27FC236}">
                  <a16:creationId xmlns:a16="http://schemas.microsoft.com/office/drawing/2014/main" id="{721494D0-E3CB-45FB-9F08-48D1EB425CB7}"/>
                </a:ext>
              </a:extLst>
            </p:cNvPr>
            <p:cNvSpPr>
              <a:spLocks/>
            </p:cNvSpPr>
            <p:nvPr/>
          </p:nvSpPr>
          <p:spPr bwMode="auto">
            <a:xfrm>
              <a:off x="1295400" y="3463925"/>
              <a:ext cx="2743200" cy="2006600"/>
            </a:xfrm>
            <a:custGeom>
              <a:avLst/>
              <a:gdLst>
                <a:gd name="T0" fmla="*/ 0 w 1728"/>
                <a:gd name="T1" fmla="*/ 2006600 h 1264"/>
                <a:gd name="T2" fmla="*/ 152400 w 1728"/>
                <a:gd name="T3" fmla="*/ 635000 h 1264"/>
                <a:gd name="T4" fmla="*/ 685800 w 1728"/>
                <a:gd name="T5" fmla="*/ 101600 h 1264"/>
                <a:gd name="T6" fmla="*/ 1676400 w 1728"/>
                <a:gd name="T7" fmla="*/ 25400 h 1264"/>
                <a:gd name="T8" fmla="*/ 2743200 w 1728"/>
                <a:gd name="T9" fmla="*/ 254000 h 1264"/>
                <a:gd name="T10" fmla="*/ 0 60000 65536"/>
                <a:gd name="T11" fmla="*/ 0 60000 65536"/>
                <a:gd name="T12" fmla="*/ 0 60000 65536"/>
                <a:gd name="T13" fmla="*/ 0 60000 65536"/>
                <a:gd name="T14" fmla="*/ 0 60000 65536"/>
                <a:gd name="T15" fmla="*/ 0 w 1728"/>
                <a:gd name="T16" fmla="*/ 0 h 1264"/>
                <a:gd name="T17" fmla="*/ 1728 w 1728"/>
                <a:gd name="T18" fmla="*/ 1264 h 1264"/>
              </a:gdLst>
              <a:ahLst/>
              <a:cxnLst>
                <a:cxn ang="T10">
                  <a:pos x="T0" y="T1"/>
                </a:cxn>
                <a:cxn ang="T11">
                  <a:pos x="T2" y="T3"/>
                </a:cxn>
                <a:cxn ang="T12">
                  <a:pos x="T4" y="T5"/>
                </a:cxn>
                <a:cxn ang="T13">
                  <a:pos x="T6" y="T7"/>
                </a:cxn>
                <a:cxn ang="T14">
                  <a:pos x="T8" y="T9"/>
                </a:cxn>
              </a:cxnLst>
              <a:rect l="T15" t="T16" r="T17" b="T18"/>
              <a:pathLst>
                <a:path w="1728" h="1264">
                  <a:moveTo>
                    <a:pt x="0" y="1264"/>
                  </a:moveTo>
                  <a:cubicBezTo>
                    <a:pt x="12" y="932"/>
                    <a:pt x="24" y="600"/>
                    <a:pt x="96" y="400"/>
                  </a:cubicBezTo>
                  <a:cubicBezTo>
                    <a:pt x="168" y="200"/>
                    <a:pt x="272" y="128"/>
                    <a:pt x="432" y="64"/>
                  </a:cubicBezTo>
                  <a:cubicBezTo>
                    <a:pt x="592" y="0"/>
                    <a:pt x="840" y="0"/>
                    <a:pt x="1056" y="16"/>
                  </a:cubicBezTo>
                  <a:cubicBezTo>
                    <a:pt x="1272" y="32"/>
                    <a:pt x="1500" y="96"/>
                    <a:pt x="1728" y="16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789" name="Rectangle 7">
              <a:extLst>
                <a:ext uri="{FF2B5EF4-FFF2-40B4-BE49-F238E27FC236}">
                  <a16:creationId xmlns:a16="http://schemas.microsoft.com/office/drawing/2014/main" id="{EE48F845-77B2-495D-B8F4-5CBA432298ED}"/>
                </a:ext>
              </a:extLst>
            </p:cNvPr>
            <p:cNvSpPr>
              <a:spLocks noChangeArrowheads="1"/>
            </p:cNvSpPr>
            <p:nvPr/>
          </p:nvSpPr>
          <p:spPr bwMode="auto">
            <a:xfrm>
              <a:off x="1219200" y="4022725"/>
              <a:ext cx="381000" cy="381000"/>
            </a:xfrm>
            <a:prstGeom prst="rect">
              <a:avLst/>
            </a:prstGeom>
            <a:solidFill>
              <a:schemeClr val="accent1">
                <a:alpha val="50195"/>
              </a:schemeClr>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0" hangingPunct="0"/>
              <a:endParaRPr lang="en-US" altLang="en-US">
                <a:solidFill>
                  <a:srgbClr val="000000"/>
                </a:solidFill>
                <a:latin typeface="Arial" panose="020B0604020202020204" pitchFamily="34" charset="0"/>
              </a:endParaRPr>
            </a:p>
          </p:txBody>
        </p:sp>
        <p:sp>
          <p:nvSpPr>
            <p:cNvPr id="203790" name="Rectangle 8">
              <a:extLst>
                <a:ext uri="{FF2B5EF4-FFF2-40B4-BE49-F238E27FC236}">
                  <a16:creationId xmlns:a16="http://schemas.microsoft.com/office/drawing/2014/main" id="{83D9F89C-3584-42D2-B9E0-1A784E4C565B}"/>
                </a:ext>
              </a:extLst>
            </p:cNvPr>
            <p:cNvSpPr>
              <a:spLocks noChangeArrowheads="1"/>
            </p:cNvSpPr>
            <p:nvPr/>
          </p:nvSpPr>
          <p:spPr bwMode="auto">
            <a:xfrm>
              <a:off x="1600200" y="3489325"/>
              <a:ext cx="381000" cy="381000"/>
            </a:xfrm>
            <a:prstGeom prst="rect">
              <a:avLst/>
            </a:prstGeom>
            <a:solidFill>
              <a:schemeClr val="accent1">
                <a:alpha val="50195"/>
              </a:schemeClr>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0" hangingPunct="0"/>
              <a:endParaRPr lang="en-US" altLang="en-US">
                <a:solidFill>
                  <a:srgbClr val="000000"/>
                </a:solidFill>
                <a:latin typeface="Arial" panose="020B0604020202020204" pitchFamily="34" charset="0"/>
              </a:endParaRPr>
            </a:p>
          </p:txBody>
        </p:sp>
        <p:sp>
          <p:nvSpPr>
            <p:cNvPr id="203791" name="Rectangle 9">
              <a:extLst>
                <a:ext uri="{FF2B5EF4-FFF2-40B4-BE49-F238E27FC236}">
                  <a16:creationId xmlns:a16="http://schemas.microsoft.com/office/drawing/2014/main" id="{AE178C34-C6B7-45AC-AFDC-A53121294B69}"/>
                </a:ext>
              </a:extLst>
            </p:cNvPr>
            <p:cNvSpPr>
              <a:spLocks noChangeArrowheads="1"/>
            </p:cNvSpPr>
            <p:nvPr/>
          </p:nvSpPr>
          <p:spPr bwMode="auto">
            <a:xfrm>
              <a:off x="2452688" y="3244850"/>
              <a:ext cx="381000" cy="381000"/>
            </a:xfrm>
            <a:prstGeom prst="rect">
              <a:avLst/>
            </a:prstGeom>
            <a:solidFill>
              <a:schemeClr val="accent1">
                <a:alpha val="50195"/>
              </a:schemeClr>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0" hangingPunct="0"/>
              <a:endParaRPr lang="en-US" altLang="en-US">
                <a:solidFill>
                  <a:srgbClr val="000000"/>
                </a:solidFill>
                <a:latin typeface="Arial" panose="020B0604020202020204" pitchFamily="34" charset="0"/>
              </a:endParaRPr>
            </a:p>
          </p:txBody>
        </p:sp>
        <p:sp>
          <p:nvSpPr>
            <p:cNvPr id="203792" name="Text Box 11">
              <a:extLst>
                <a:ext uri="{FF2B5EF4-FFF2-40B4-BE49-F238E27FC236}">
                  <a16:creationId xmlns:a16="http://schemas.microsoft.com/office/drawing/2014/main" id="{F403D8B0-B803-4DFA-ADCF-60BDB89B0118}"/>
                </a:ext>
              </a:extLst>
            </p:cNvPr>
            <p:cNvSpPr txBox="1">
              <a:spLocks noChangeArrowheads="1"/>
            </p:cNvSpPr>
            <p:nvPr/>
          </p:nvSpPr>
          <p:spPr bwMode="auto">
            <a:xfrm>
              <a:off x="1371600" y="5775325"/>
              <a:ext cx="2590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0" hangingPunct="0">
                <a:spcBef>
                  <a:spcPct val="50000"/>
                </a:spcBef>
              </a:pPr>
              <a:r>
                <a:rPr lang="en-US" altLang="en-US" sz="2000" dirty="0">
                  <a:solidFill>
                    <a:srgbClr val="000000"/>
                  </a:solidFill>
                  <a:latin typeface="Arial" panose="020B0604020202020204" pitchFamily="34" charset="0"/>
                  <a:cs typeface="Times New Roman" panose="02020603050405020304" pitchFamily="18" charset="0"/>
                </a:rPr>
                <a:t>All points will be classified as </a:t>
              </a:r>
              <a:r>
                <a:rPr lang="en-US" altLang="en-US" sz="2000" dirty="0">
                  <a:solidFill>
                    <a:srgbClr val="0033CC"/>
                  </a:solidFill>
                  <a:latin typeface="Arial" panose="020B0604020202020204" pitchFamily="34" charset="0"/>
                  <a:cs typeface="Times New Roman" panose="02020603050405020304" pitchFamily="18" charset="0"/>
                </a:rPr>
                <a:t>edges</a:t>
              </a:r>
              <a:endParaRPr lang="ru-RU" altLang="en-US" sz="2000" dirty="0">
                <a:solidFill>
                  <a:srgbClr val="0033CC"/>
                </a:solidFill>
                <a:latin typeface="Arial" panose="020B0604020202020204" pitchFamily="34" charset="0"/>
                <a:cs typeface="Times New Roman" panose="02020603050405020304" pitchFamily="18" charset="0"/>
              </a:endParaRPr>
            </a:p>
          </p:txBody>
        </p:sp>
      </p:grpSp>
      <p:grpSp>
        <p:nvGrpSpPr>
          <p:cNvPr id="4" name="Group 17">
            <a:extLst>
              <a:ext uri="{FF2B5EF4-FFF2-40B4-BE49-F238E27FC236}">
                <a16:creationId xmlns:a16="http://schemas.microsoft.com/office/drawing/2014/main" id="{764A1807-5873-470D-BF2F-7A612CD23A10}"/>
              </a:ext>
            </a:extLst>
          </p:cNvPr>
          <p:cNvGrpSpPr>
            <a:grpSpLocks/>
          </p:cNvGrpSpPr>
          <p:nvPr/>
        </p:nvGrpSpPr>
        <p:grpSpPr bwMode="auto">
          <a:xfrm>
            <a:off x="6324600" y="3565525"/>
            <a:ext cx="3352800" cy="2667000"/>
            <a:chOff x="4800600" y="3565525"/>
            <a:chExt cx="3352800" cy="2667000"/>
          </a:xfrm>
        </p:grpSpPr>
        <p:sp>
          <p:nvSpPr>
            <p:cNvPr id="203784" name="Freeform 4">
              <a:extLst>
                <a:ext uri="{FF2B5EF4-FFF2-40B4-BE49-F238E27FC236}">
                  <a16:creationId xmlns:a16="http://schemas.microsoft.com/office/drawing/2014/main" id="{4E39A37B-FF59-4D70-A301-67DBF68AF971}"/>
                </a:ext>
              </a:extLst>
            </p:cNvPr>
            <p:cNvSpPr>
              <a:spLocks/>
            </p:cNvSpPr>
            <p:nvPr/>
          </p:nvSpPr>
          <p:spPr bwMode="auto">
            <a:xfrm>
              <a:off x="7086600" y="3844925"/>
              <a:ext cx="381000" cy="330200"/>
            </a:xfrm>
            <a:custGeom>
              <a:avLst/>
              <a:gdLst>
                <a:gd name="T0" fmla="*/ 0 w 1728"/>
                <a:gd name="T1" fmla="*/ 330200 h 1264"/>
                <a:gd name="T2" fmla="*/ 21167 w 1728"/>
                <a:gd name="T3" fmla="*/ 104494 h 1264"/>
                <a:gd name="T4" fmla="*/ 95250 w 1728"/>
                <a:gd name="T5" fmla="*/ 16719 h 1264"/>
                <a:gd name="T6" fmla="*/ 232833 w 1728"/>
                <a:gd name="T7" fmla="*/ 4180 h 1264"/>
                <a:gd name="T8" fmla="*/ 381000 w 1728"/>
                <a:gd name="T9" fmla="*/ 41797 h 1264"/>
                <a:gd name="T10" fmla="*/ 0 60000 65536"/>
                <a:gd name="T11" fmla="*/ 0 60000 65536"/>
                <a:gd name="T12" fmla="*/ 0 60000 65536"/>
                <a:gd name="T13" fmla="*/ 0 60000 65536"/>
                <a:gd name="T14" fmla="*/ 0 60000 65536"/>
                <a:gd name="T15" fmla="*/ 0 w 1728"/>
                <a:gd name="T16" fmla="*/ 0 h 1264"/>
                <a:gd name="T17" fmla="*/ 1728 w 1728"/>
                <a:gd name="T18" fmla="*/ 1264 h 1264"/>
              </a:gdLst>
              <a:ahLst/>
              <a:cxnLst>
                <a:cxn ang="T10">
                  <a:pos x="T0" y="T1"/>
                </a:cxn>
                <a:cxn ang="T11">
                  <a:pos x="T2" y="T3"/>
                </a:cxn>
                <a:cxn ang="T12">
                  <a:pos x="T4" y="T5"/>
                </a:cxn>
                <a:cxn ang="T13">
                  <a:pos x="T6" y="T7"/>
                </a:cxn>
                <a:cxn ang="T14">
                  <a:pos x="T8" y="T9"/>
                </a:cxn>
              </a:cxnLst>
              <a:rect l="T15" t="T16" r="T17" b="T18"/>
              <a:pathLst>
                <a:path w="1728" h="1264">
                  <a:moveTo>
                    <a:pt x="0" y="1264"/>
                  </a:moveTo>
                  <a:cubicBezTo>
                    <a:pt x="12" y="932"/>
                    <a:pt x="24" y="600"/>
                    <a:pt x="96" y="400"/>
                  </a:cubicBezTo>
                  <a:cubicBezTo>
                    <a:pt x="168" y="200"/>
                    <a:pt x="272" y="128"/>
                    <a:pt x="432" y="64"/>
                  </a:cubicBezTo>
                  <a:cubicBezTo>
                    <a:pt x="592" y="0"/>
                    <a:pt x="840" y="0"/>
                    <a:pt x="1056" y="16"/>
                  </a:cubicBezTo>
                  <a:cubicBezTo>
                    <a:pt x="1272" y="32"/>
                    <a:pt x="1500" y="96"/>
                    <a:pt x="1728" y="16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785" name="Rectangle 5">
              <a:extLst>
                <a:ext uri="{FF2B5EF4-FFF2-40B4-BE49-F238E27FC236}">
                  <a16:creationId xmlns:a16="http://schemas.microsoft.com/office/drawing/2014/main" id="{F77742B4-194E-497A-8040-10098C9A603B}"/>
                </a:ext>
              </a:extLst>
            </p:cNvPr>
            <p:cNvSpPr>
              <a:spLocks noChangeArrowheads="1"/>
            </p:cNvSpPr>
            <p:nvPr/>
          </p:nvSpPr>
          <p:spPr bwMode="auto">
            <a:xfrm>
              <a:off x="7024688" y="3740150"/>
              <a:ext cx="381000" cy="381000"/>
            </a:xfrm>
            <a:prstGeom prst="rect">
              <a:avLst/>
            </a:prstGeom>
            <a:solidFill>
              <a:schemeClr val="accent1">
                <a:alpha val="50195"/>
              </a:schemeClr>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0" hangingPunct="0"/>
              <a:endParaRPr lang="en-US" altLang="en-US">
                <a:solidFill>
                  <a:srgbClr val="000000"/>
                </a:solidFill>
                <a:latin typeface="Arial" panose="020B0604020202020204" pitchFamily="34" charset="0"/>
              </a:endParaRPr>
            </a:p>
          </p:txBody>
        </p:sp>
        <p:sp>
          <p:nvSpPr>
            <p:cNvPr id="203786" name="AutoShape 10">
              <a:extLst>
                <a:ext uri="{FF2B5EF4-FFF2-40B4-BE49-F238E27FC236}">
                  <a16:creationId xmlns:a16="http://schemas.microsoft.com/office/drawing/2014/main" id="{A102B242-E88A-4B69-BD06-91DCD3C07F04}"/>
                </a:ext>
              </a:extLst>
            </p:cNvPr>
            <p:cNvSpPr>
              <a:spLocks noChangeArrowheads="1"/>
            </p:cNvSpPr>
            <p:nvPr/>
          </p:nvSpPr>
          <p:spPr bwMode="auto">
            <a:xfrm>
              <a:off x="4800600" y="3565525"/>
              <a:ext cx="1676400" cy="838200"/>
            </a:xfrm>
            <a:custGeom>
              <a:avLst/>
              <a:gdLst>
                <a:gd name="T0" fmla="*/ 97580454 w 21600"/>
                <a:gd name="T1" fmla="*/ 0 h 21600"/>
                <a:gd name="T2" fmla="*/ 0 w 21600"/>
                <a:gd name="T3" fmla="*/ 16263407 h 21600"/>
                <a:gd name="T4" fmla="*/ 97580454 w 21600"/>
                <a:gd name="T5" fmla="*/ 32526815 h 21600"/>
                <a:gd name="T6" fmla="*/ 130107258 w 21600"/>
                <a:gd name="T7" fmla="*/ 1626340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203787" name="Text Box 12">
              <a:extLst>
                <a:ext uri="{FF2B5EF4-FFF2-40B4-BE49-F238E27FC236}">
                  <a16:creationId xmlns:a16="http://schemas.microsoft.com/office/drawing/2014/main" id="{C90A8A37-8AF2-4318-AB40-057988B38DA0}"/>
                </a:ext>
              </a:extLst>
            </p:cNvPr>
            <p:cNvSpPr txBox="1">
              <a:spLocks noChangeArrowheads="1"/>
            </p:cNvSpPr>
            <p:nvPr/>
          </p:nvSpPr>
          <p:spPr bwMode="auto">
            <a:xfrm>
              <a:off x="6781800" y="5775325"/>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0" hangingPunct="0">
                <a:spcBef>
                  <a:spcPct val="50000"/>
                </a:spcBef>
              </a:pPr>
              <a:r>
                <a:rPr lang="en-US" altLang="en-US" sz="2400" dirty="0">
                  <a:solidFill>
                    <a:srgbClr val="FF3300"/>
                  </a:solidFill>
                  <a:latin typeface="Arial" panose="020B0604020202020204" pitchFamily="34" charset="0"/>
                  <a:cs typeface="Times New Roman" panose="02020603050405020304" pitchFamily="18" charset="0"/>
                </a:rPr>
                <a:t>Corner !</a:t>
              </a:r>
              <a:endParaRPr lang="ru-RU" altLang="en-US" sz="2400" dirty="0">
                <a:solidFill>
                  <a:srgbClr val="FF3300"/>
                </a:solidFill>
                <a:latin typeface="Arial" panose="020B0604020202020204" pitchFamily="34" charset="0"/>
                <a:cs typeface="Times New Roman" panose="02020603050405020304" pitchFamily="18" charset="0"/>
              </a:endParaRPr>
            </a:p>
          </p:txBody>
        </p:sp>
      </p:grpSp>
      <p:sp>
        <p:nvSpPr>
          <p:cNvPr id="203782" name="TextBox 15">
            <a:extLst>
              <a:ext uri="{FF2B5EF4-FFF2-40B4-BE49-F238E27FC236}">
                <a16:creationId xmlns:a16="http://schemas.microsoft.com/office/drawing/2014/main" id="{622EF2C9-9289-4947-AA4A-B7B4E96D8A43}"/>
              </a:ext>
            </a:extLst>
          </p:cNvPr>
          <p:cNvSpPr txBox="1">
            <a:spLocks noChangeArrowheads="1"/>
          </p:cNvSpPr>
          <p:nvPr/>
        </p:nvSpPr>
        <p:spPr bwMode="auto">
          <a:xfrm>
            <a:off x="4800602" y="1362075"/>
            <a:ext cx="1905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0" hangingPunct="0"/>
            <a:r>
              <a:rPr lang="en-US" altLang="en-US" sz="2800" dirty="0">
                <a:solidFill>
                  <a:srgbClr val="000000"/>
                </a:solidFill>
                <a:latin typeface="Arial" panose="020B0604020202020204" pitchFamily="34" charset="0"/>
              </a:rPr>
              <a:t>Yes</a:t>
            </a:r>
          </a:p>
        </p:txBody>
      </p:sp>
      <p:sp>
        <p:nvSpPr>
          <p:cNvPr id="17" name="TextBox 16">
            <a:extLst>
              <a:ext uri="{FF2B5EF4-FFF2-40B4-BE49-F238E27FC236}">
                <a16:creationId xmlns:a16="http://schemas.microsoft.com/office/drawing/2014/main" id="{6DC232D6-5F31-4071-9004-38FD3E32AE25}"/>
              </a:ext>
            </a:extLst>
          </p:cNvPr>
          <p:cNvSpPr txBox="1">
            <a:spLocks noChangeArrowheads="1"/>
          </p:cNvSpPr>
          <p:nvPr/>
        </p:nvSpPr>
        <p:spPr bwMode="auto">
          <a:xfrm>
            <a:off x="4800602" y="2453481"/>
            <a:ext cx="1905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0" hangingPunct="0"/>
            <a:r>
              <a:rPr lang="en-US" altLang="en-US" sz="2800" dirty="0">
                <a:solidFill>
                  <a:srgbClr val="000000"/>
                </a:solidFill>
                <a:latin typeface="Arial" panose="020B0604020202020204" pitchFamily="34" charset="0"/>
              </a:rPr>
              <a:t>No</a:t>
            </a:r>
          </a:p>
        </p:txBody>
      </p:sp>
      <p:sp>
        <p:nvSpPr>
          <p:cNvPr id="2" name="Date Placeholder 1">
            <a:extLst>
              <a:ext uri="{FF2B5EF4-FFF2-40B4-BE49-F238E27FC236}">
                <a16:creationId xmlns:a16="http://schemas.microsoft.com/office/drawing/2014/main" id="{85404AB7-9764-4CD8-8D22-5BC3819074BF}"/>
              </a:ext>
            </a:extLst>
          </p:cNvPr>
          <p:cNvSpPr>
            <a:spLocks noGrp="1"/>
          </p:cNvSpPr>
          <p:nvPr>
            <p:ph type="dt" sz="half" idx="10"/>
          </p:nvPr>
        </p:nvSpPr>
        <p:spPr/>
        <p:txBody>
          <a:bodyPr/>
          <a:lstStyle/>
          <a:p>
            <a:fld id="{02DA7DE6-D1E8-45DB-914F-FDC88B368CA2}" type="datetime1">
              <a:rPr lang="en-US" smtClean="0"/>
              <a:t>12/10/2021</a:t>
            </a:fld>
            <a:endParaRPr lang="en-US"/>
          </a:p>
        </p:txBody>
      </p:sp>
      <p:sp>
        <p:nvSpPr>
          <p:cNvPr id="5" name="Slide Number Placeholder 4">
            <a:extLst>
              <a:ext uri="{FF2B5EF4-FFF2-40B4-BE49-F238E27FC236}">
                <a16:creationId xmlns:a16="http://schemas.microsoft.com/office/drawing/2014/main" id="{79C82D5D-FDC2-4C92-AEC2-2ED399EF211F}"/>
              </a:ext>
            </a:extLst>
          </p:cNvPr>
          <p:cNvSpPr>
            <a:spLocks noGrp="1"/>
          </p:cNvSpPr>
          <p:nvPr>
            <p:ph type="sldNum" sz="quarter" idx="12"/>
          </p:nvPr>
        </p:nvSpPr>
        <p:spPr/>
        <p:txBody>
          <a:bodyPr/>
          <a:lstStyle/>
          <a:p>
            <a:fld id="{EAF512AE-85BB-41AC-B3A0-114532E20792}" type="slidenum">
              <a:rPr lang="en-US" smtClean="0"/>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a:extLst>
              <a:ext uri="{FF2B5EF4-FFF2-40B4-BE49-F238E27FC236}">
                <a16:creationId xmlns:a16="http://schemas.microsoft.com/office/drawing/2014/main" id="{4769917E-9F33-4599-92A2-2CCAF7EB8A99}"/>
              </a:ext>
            </a:extLst>
          </p:cNvPr>
          <p:cNvSpPr>
            <a:spLocks noGrp="1" noChangeArrowheads="1"/>
          </p:cNvSpPr>
          <p:nvPr>
            <p:ph type="title"/>
          </p:nvPr>
        </p:nvSpPr>
        <p:spPr/>
        <p:txBody>
          <a:bodyPr/>
          <a:lstStyle/>
          <a:p>
            <a:r>
              <a:rPr lang="en-US" altLang="en-US"/>
              <a:t>Harris Detector: Mathematics</a:t>
            </a:r>
            <a:endParaRPr lang="ru-RU" altLang="en-US"/>
          </a:p>
        </p:txBody>
      </p:sp>
      <p:graphicFrame>
        <p:nvGraphicFramePr>
          <p:cNvPr id="181251" name="Object 3">
            <a:extLst>
              <a:ext uri="{FF2B5EF4-FFF2-40B4-BE49-F238E27FC236}">
                <a16:creationId xmlns:a16="http://schemas.microsoft.com/office/drawing/2014/main" id="{EED3F6E4-5549-4005-8F97-130DABCCD6A8}"/>
              </a:ext>
            </a:extLst>
          </p:cNvPr>
          <p:cNvGraphicFramePr>
            <a:graphicFrameLocks noChangeAspect="1"/>
          </p:cNvGraphicFramePr>
          <p:nvPr/>
        </p:nvGraphicFramePr>
        <p:xfrm>
          <a:off x="2743200" y="2514600"/>
          <a:ext cx="6934200" cy="954088"/>
        </p:xfrm>
        <a:graphic>
          <a:graphicData uri="http://schemas.openxmlformats.org/presentationml/2006/ole">
            <mc:AlternateContent xmlns:mc="http://schemas.openxmlformats.org/markup-compatibility/2006">
              <mc:Choice xmlns:v="urn:schemas-microsoft-com:vml" Requires="v">
                <p:oleObj spid="_x0000_s1026" name="Equation" r:id="rId3" imgW="2768400" imgH="380880" progId="Equation.DSMT4">
                  <p:embed/>
                </p:oleObj>
              </mc:Choice>
              <mc:Fallback>
                <p:oleObj name="Equation" r:id="rId3" imgW="2768400" imgH="380880" progId="Equation.DSMT4">
                  <p:embed/>
                  <p:pic>
                    <p:nvPicPr>
                      <p:cNvPr id="181251" name="Object 3">
                        <a:extLst>
                          <a:ext uri="{FF2B5EF4-FFF2-40B4-BE49-F238E27FC236}">
                            <a16:creationId xmlns:a16="http://schemas.microsoft.com/office/drawing/2014/main" id="{EED3F6E4-5549-4005-8F97-130DABCCD6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514600"/>
                        <a:ext cx="6934200" cy="954088"/>
                      </a:xfrm>
                      <a:prstGeom prst="rect">
                        <a:avLst/>
                      </a:prstGeom>
                      <a:solidFill>
                        <a:srgbClr val="67D96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1252" name="Text Box 4">
            <a:extLst>
              <a:ext uri="{FF2B5EF4-FFF2-40B4-BE49-F238E27FC236}">
                <a16:creationId xmlns:a16="http://schemas.microsoft.com/office/drawing/2014/main" id="{EAD9B2A3-B0B0-4115-B07A-0C5BC83B9DDB}"/>
              </a:ext>
            </a:extLst>
          </p:cNvPr>
          <p:cNvSpPr txBox="1">
            <a:spLocks noChangeArrowheads="1"/>
          </p:cNvSpPr>
          <p:nvPr/>
        </p:nvSpPr>
        <p:spPr bwMode="auto">
          <a:xfrm>
            <a:off x="2000250" y="1752601"/>
            <a:ext cx="55626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a:cs typeface="Times New Roman" panose="02020603050405020304" pitchFamily="18" charset="0"/>
              </a:rPr>
              <a:t>Change of intensity for the shift [</a:t>
            </a:r>
            <a:r>
              <a:rPr lang="en-US" altLang="en-US" sz="2800" i="1">
                <a:cs typeface="Times New Roman" panose="02020603050405020304" pitchFamily="18" charset="0"/>
              </a:rPr>
              <a:t>u,v</a:t>
            </a:r>
            <a:r>
              <a:rPr lang="en-US" altLang="en-US" sz="2800">
                <a:cs typeface="Times New Roman" panose="02020603050405020304" pitchFamily="18" charset="0"/>
              </a:rPr>
              <a:t>]:</a:t>
            </a:r>
            <a:endParaRPr lang="ru-RU" altLang="en-US" sz="2800">
              <a:cs typeface="Times New Roman" panose="02020603050405020304" pitchFamily="18" charset="0"/>
            </a:endParaRPr>
          </a:p>
        </p:txBody>
      </p:sp>
      <p:grpSp>
        <p:nvGrpSpPr>
          <p:cNvPr id="181253" name="Group 5">
            <a:extLst>
              <a:ext uri="{FF2B5EF4-FFF2-40B4-BE49-F238E27FC236}">
                <a16:creationId xmlns:a16="http://schemas.microsoft.com/office/drawing/2014/main" id="{3ED6DFD5-C1B8-4BE5-A41D-17D3D1ABE3AF}"/>
              </a:ext>
            </a:extLst>
          </p:cNvPr>
          <p:cNvGrpSpPr>
            <a:grpSpLocks/>
          </p:cNvGrpSpPr>
          <p:nvPr/>
        </p:nvGrpSpPr>
        <p:grpSpPr bwMode="auto">
          <a:xfrm>
            <a:off x="8001000" y="3048000"/>
            <a:ext cx="1371600" cy="1371600"/>
            <a:chOff x="4080" y="1920"/>
            <a:chExt cx="864" cy="864"/>
          </a:xfrm>
        </p:grpSpPr>
        <p:sp>
          <p:nvSpPr>
            <p:cNvPr id="181254" name="Line 6">
              <a:extLst>
                <a:ext uri="{FF2B5EF4-FFF2-40B4-BE49-F238E27FC236}">
                  <a16:creationId xmlns:a16="http://schemas.microsoft.com/office/drawing/2014/main" id="{D927E10B-BCB5-4A8D-BF9C-F4A622DE39EB}"/>
                </a:ext>
              </a:extLst>
            </p:cNvPr>
            <p:cNvSpPr>
              <a:spLocks noChangeShapeType="1"/>
            </p:cNvSpPr>
            <p:nvPr/>
          </p:nvSpPr>
          <p:spPr bwMode="auto">
            <a:xfrm flipH="1" flipV="1">
              <a:off x="4368" y="1920"/>
              <a:ext cx="96" cy="52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255" name="AutoShape 7">
              <a:extLst>
                <a:ext uri="{FF2B5EF4-FFF2-40B4-BE49-F238E27FC236}">
                  <a16:creationId xmlns:a16="http://schemas.microsoft.com/office/drawing/2014/main" id="{48D8895B-079E-401E-B26A-067BF96168E3}"/>
                </a:ext>
              </a:extLst>
            </p:cNvPr>
            <p:cNvSpPr>
              <a:spLocks noChangeArrowheads="1"/>
            </p:cNvSpPr>
            <p:nvPr/>
          </p:nvSpPr>
          <p:spPr bwMode="auto">
            <a:xfrm>
              <a:off x="4080" y="2448"/>
              <a:ext cx="864" cy="336"/>
            </a:xfrm>
            <a:prstGeom prst="roundRect">
              <a:avLst>
                <a:gd name="adj" fmla="val 45486"/>
              </a:avLst>
            </a:prstGeom>
            <a:solidFill>
              <a:srgbClr val="B3FFB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56" name="Text Box 8">
              <a:extLst>
                <a:ext uri="{FF2B5EF4-FFF2-40B4-BE49-F238E27FC236}">
                  <a16:creationId xmlns:a16="http://schemas.microsoft.com/office/drawing/2014/main" id="{5C570F99-B566-4252-810A-E0169707E409}"/>
                </a:ext>
              </a:extLst>
            </p:cNvPr>
            <p:cNvSpPr txBox="1">
              <a:spLocks noChangeArrowheads="1"/>
            </p:cNvSpPr>
            <p:nvPr/>
          </p:nvSpPr>
          <p:spPr bwMode="auto">
            <a:xfrm>
              <a:off x="4080" y="2486"/>
              <a:ext cx="8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latin typeface="Tahoma" panose="020B0604030504040204" pitchFamily="34" charset="0"/>
                  <a:cs typeface="Tahoma" panose="020B0604030504040204" pitchFamily="34" charset="0"/>
                </a:rPr>
                <a:t>Intensity</a:t>
              </a:r>
              <a:endParaRPr lang="ru-RU" altLang="en-US" sz="2000">
                <a:latin typeface="Tahoma" panose="020B0604030504040204" pitchFamily="34" charset="0"/>
                <a:cs typeface="Tahoma" panose="020B0604030504040204" pitchFamily="34" charset="0"/>
              </a:endParaRPr>
            </a:p>
          </p:txBody>
        </p:sp>
      </p:grpSp>
      <p:grpSp>
        <p:nvGrpSpPr>
          <p:cNvPr id="181257" name="Group 9">
            <a:extLst>
              <a:ext uri="{FF2B5EF4-FFF2-40B4-BE49-F238E27FC236}">
                <a16:creationId xmlns:a16="http://schemas.microsoft.com/office/drawing/2014/main" id="{3D887DA1-014E-4195-88F6-134ABEDC6998}"/>
              </a:ext>
            </a:extLst>
          </p:cNvPr>
          <p:cNvGrpSpPr>
            <a:grpSpLocks/>
          </p:cNvGrpSpPr>
          <p:nvPr/>
        </p:nvGrpSpPr>
        <p:grpSpPr bwMode="auto">
          <a:xfrm>
            <a:off x="5638800" y="3200400"/>
            <a:ext cx="1385888" cy="1371600"/>
            <a:chOff x="2592" y="2016"/>
            <a:chExt cx="873" cy="864"/>
          </a:xfrm>
        </p:grpSpPr>
        <p:sp>
          <p:nvSpPr>
            <p:cNvPr id="181258" name="AutoShape 10">
              <a:extLst>
                <a:ext uri="{FF2B5EF4-FFF2-40B4-BE49-F238E27FC236}">
                  <a16:creationId xmlns:a16="http://schemas.microsoft.com/office/drawing/2014/main" id="{462D9A69-4813-4CED-AD43-C4EEAC796897}"/>
                </a:ext>
              </a:extLst>
            </p:cNvPr>
            <p:cNvSpPr>
              <a:spLocks noChangeArrowheads="1"/>
            </p:cNvSpPr>
            <p:nvPr/>
          </p:nvSpPr>
          <p:spPr bwMode="auto">
            <a:xfrm>
              <a:off x="2592" y="2400"/>
              <a:ext cx="864" cy="480"/>
            </a:xfrm>
            <a:prstGeom prst="roundRect">
              <a:avLst>
                <a:gd name="adj" fmla="val 45486"/>
              </a:avLst>
            </a:prstGeom>
            <a:solidFill>
              <a:srgbClr val="B3FFB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59" name="Text Box 11">
              <a:extLst>
                <a:ext uri="{FF2B5EF4-FFF2-40B4-BE49-F238E27FC236}">
                  <a16:creationId xmlns:a16="http://schemas.microsoft.com/office/drawing/2014/main" id="{5877DB9B-F80A-44EC-953F-826A68759236}"/>
                </a:ext>
              </a:extLst>
            </p:cNvPr>
            <p:cNvSpPr txBox="1">
              <a:spLocks noChangeArrowheads="1"/>
            </p:cNvSpPr>
            <p:nvPr/>
          </p:nvSpPr>
          <p:spPr bwMode="auto">
            <a:xfrm>
              <a:off x="2601" y="2427"/>
              <a:ext cx="864"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latin typeface="Tahoma" panose="020B0604030504040204" pitchFamily="34" charset="0"/>
                  <a:cs typeface="Tahoma" panose="020B0604030504040204" pitchFamily="34" charset="0"/>
                </a:rPr>
                <a:t>Shifted intensity</a:t>
              </a:r>
              <a:endParaRPr lang="ru-RU" altLang="en-US" sz="2000">
                <a:latin typeface="Tahoma" panose="020B0604030504040204" pitchFamily="34" charset="0"/>
                <a:cs typeface="Tahoma" panose="020B0604030504040204" pitchFamily="34" charset="0"/>
              </a:endParaRPr>
            </a:p>
          </p:txBody>
        </p:sp>
        <p:sp>
          <p:nvSpPr>
            <p:cNvPr id="181260" name="Line 12">
              <a:extLst>
                <a:ext uri="{FF2B5EF4-FFF2-40B4-BE49-F238E27FC236}">
                  <a16:creationId xmlns:a16="http://schemas.microsoft.com/office/drawing/2014/main" id="{2F773D28-A5C9-431B-BB45-FA24BD1D2DBC}"/>
                </a:ext>
              </a:extLst>
            </p:cNvPr>
            <p:cNvSpPr>
              <a:spLocks noChangeShapeType="1"/>
            </p:cNvSpPr>
            <p:nvPr/>
          </p:nvSpPr>
          <p:spPr bwMode="auto">
            <a:xfrm flipH="1" flipV="1">
              <a:off x="2928" y="2016"/>
              <a:ext cx="48" cy="38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81261" name="Group 13">
            <a:extLst>
              <a:ext uri="{FF2B5EF4-FFF2-40B4-BE49-F238E27FC236}">
                <a16:creationId xmlns:a16="http://schemas.microsoft.com/office/drawing/2014/main" id="{5A9DB0BC-FE61-4BBD-978B-F328420FFC9D}"/>
              </a:ext>
            </a:extLst>
          </p:cNvPr>
          <p:cNvGrpSpPr>
            <a:grpSpLocks/>
          </p:cNvGrpSpPr>
          <p:nvPr/>
        </p:nvGrpSpPr>
        <p:grpSpPr bwMode="auto">
          <a:xfrm>
            <a:off x="3429000" y="3124200"/>
            <a:ext cx="1385888" cy="1447800"/>
            <a:chOff x="1200" y="1968"/>
            <a:chExt cx="873" cy="912"/>
          </a:xfrm>
        </p:grpSpPr>
        <p:sp>
          <p:nvSpPr>
            <p:cNvPr id="181262" name="AutoShape 14">
              <a:extLst>
                <a:ext uri="{FF2B5EF4-FFF2-40B4-BE49-F238E27FC236}">
                  <a16:creationId xmlns:a16="http://schemas.microsoft.com/office/drawing/2014/main" id="{1ACCAED3-8E61-46FB-881F-12BC67CDDDD3}"/>
                </a:ext>
              </a:extLst>
            </p:cNvPr>
            <p:cNvSpPr>
              <a:spLocks noChangeArrowheads="1"/>
            </p:cNvSpPr>
            <p:nvPr/>
          </p:nvSpPr>
          <p:spPr bwMode="auto">
            <a:xfrm>
              <a:off x="1200" y="2400"/>
              <a:ext cx="864" cy="480"/>
            </a:xfrm>
            <a:prstGeom prst="roundRect">
              <a:avLst>
                <a:gd name="adj" fmla="val 45486"/>
              </a:avLst>
            </a:prstGeom>
            <a:solidFill>
              <a:srgbClr val="B3FFB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63" name="Text Box 15">
              <a:extLst>
                <a:ext uri="{FF2B5EF4-FFF2-40B4-BE49-F238E27FC236}">
                  <a16:creationId xmlns:a16="http://schemas.microsoft.com/office/drawing/2014/main" id="{EFB7A96E-CB6E-409E-AF48-797D5E5A28CB}"/>
                </a:ext>
              </a:extLst>
            </p:cNvPr>
            <p:cNvSpPr txBox="1">
              <a:spLocks noChangeArrowheads="1"/>
            </p:cNvSpPr>
            <p:nvPr/>
          </p:nvSpPr>
          <p:spPr bwMode="auto">
            <a:xfrm>
              <a:off x="1209" y="2427"/>
              <a:ext cx="864"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latin typeface="Tahoma" panose="020B0604030504040204" pitchFamily="34" charset="0"/>
                  <a:cs typeface="Tahoma" panose="020B0604030504040204" pitchFamily="34" charset="0"/>
                </a:rPr>
                <a:t>Window function</a:t>
              </a:r>
              <a:endParaRPr lang="ru-RU" altLang="en-US" sz="2000">
                <a:latin typeface="Tahoma" panose="020B0604030504040204" pitchFamily="34" charset="0"/>
                <a:cs typeface="Tahoma" panose="020B0604030504040204" pitchFamily="34" charset="0"/>
              </a:endParaRPr>
            </a:p>
          </p:txBody>
        </p:sp>
        <p:sp>
          <p:nvSpPr>
            <p:cNvPr id="181264" name="Line 16">
              <a:extLst>
                <a:ext uri="{FF2B5EF4-FFF2-40B4-BE49-F238E27FC236}">
                  <a16:creationId xmlns:a16="http://schemas.microsoft.com/office/drawing/2014/main" id="{11302307-FB39-4C2E-A1CC-4B7DA7E23D5A}"/>
                </a:ext>
              </a:extLst>
            </p:cNvPr>
            <p:cNvSpPr>
              <a:spLocks noChangeShapeType="1"/>
            </p:cNvSpPr>
            <p:nvPr/>
          </p:nvSpPr>
          <p:spPr bwMode="auto">
            <a:xfrm flipV="1">
              <a:off x="1728" y="1968"/>
              <a:ext cx="336" cy="43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81265" name="Group 17">
            <a:extLst>
              <a:ext uri="{FF2B5EF4-FFF2-40B4-BE49-F238E27FC236}">
                <a16:creationId xmlns:a16="http://schemas.microsoft.com/office/drawing/2014/main" id="{DF59DC7F-9ADA-415C-9E14-D22996DF34F9}"/>
              </a:ext>
            </a:extLst>
          </p:cNvPr>
          <p:cNvGrpSpPr>
            <a:grpSpLocks/>
          </p:cNvGrpSpPr>
          <p:nvPr/>
        </p:nvGrpSpPr>
        <p:grpSpPr bwMode="auto">
          <a:xfrm>
            <a:off x="1724026" y="4876800"/>
            <a:ext cx="8715375" cy="1284288"/>
            <a:chOff x="126" y="3312"/>
            <a:chExt cx="5490" cy="809"/>
          </a:xfrm>
        </p:grpSpPr>
        <p:grpSp>
          <p:nvGrpSpPr>
            <p:cNvPr id="181266" name="Group 18">
              <a:extLst>
                <a:ext uri="{FF2B5EF4-FFF2-40B4-BE49-F238E27FC236}">
                  <a16:creationId xmlns:a16="http://schemas.microsoft.com/office/drawing/2014/main" id="{563D3718-9FA4-4B87-8EFC-92B433708B23}"/>
                </a:ext>
              </a:extLst>
            </p:cNvPr>
            <p:cNvGrpSpPr>
              <a:grpSpLocks/>
            </p:cNvGrpSpPr>
            <p:nvPr/>
          </p:nvGrpSpPr>
          <p:grpSpPr bwMode="auto">
            <a:xfrm>
              <a:off x="4128" y="3312"/>
              <a:ext cx="1488" cy="432"/>
              <a:chOff x="3696" y="3264"/>
              <a:chExt cx="1920" cy="624"/>
            </a:xfrm>
          </p:grpSpPr>
          <p:grpSp>
            <p:nvGrpSpPr>
              <p:cNvPr id="181267" name="Group 19">
                <a:extLst>
                  <a:ext uri="{FF2B5EF4-FFF2-40B4-BE49-F238E27FC236}">
                    <a16:creationId xmlns:a16="http://schemas.microsoft.com/office/drawing/2014/main" id="{E2347350-E533-4766-A8E0-4797AE5346F1}"/>
                  </a:ext>
                </a:extLst>
              </p:cNvPr>
              <p:cNvGrpSpPr>
                <a:grpSpLocks/>
              </p:cNvGrpSpPr>
              <p:nvPr/>
            </p:nvGrpSpPr>
            <p:grpSpPr bwMode="auto">
              <a:xfrm>
                <a:off x="3696" y="3648"/>
                <a:ext cx="1920" cy="240"/>
                <a:chOff x="3408" y="3648"/>
                <a:chExt cx="1920" cy="240"/>
              </a:xfrm>
            </p:grpSpPr>
            <p:sp>
              <p:nvSpPr>
                <p:cNvPr id="181268" name="AutoShape 20">
                  <a:extLst>
                    <a:ext uri="{FF2B5EF4-FFF2-40B4-BE49-F238E27FC236}">
                      <a16:creationId xmlns:a16="http://schemas.microsoft.com/office/drawing/2014/main" id="{FB2F08DD-45DB-4469-8F6A-D7C289F4EE01}"/>
                    </a:ext>
                  </a:extLst>
                </p:cNvPr>
                <p:cNvSpPr>
                  <a:spLocks noChangeArrowheads="1"/>
                </p:cNvSpPr>
                <p:nvPr/>
              </p:nvSpPr>
              <p:spPr bwMode="auto">
                <a:xfrm>
                  <a:off x="3408" y="3648"/>
                  <a:ext cx="1920" cy="240"/>
                </a:xfrm>
                <a:prstGeom prst="parallelogram">
                  <a:avLst>
                    <a:gd name="adj" fmla="val 200000"/>
                  </a:avLst>
                </a:prstGeom>
                <a:solidFill>
                  <a:srgbClr val="C0C0C0"/>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69" name="Freeform 21">
                  <a:extLst>
                    <a:ext uri="{FF2B5EF4-FFF2-40B4-BE49-F238E27FC236}">
                      <a16:creationId xmlns:a16="http://schemas.microsoft.com/office/drawing/2014/main" id="{A9C3311C-CA15-464D-A821-134829598F52}"/>
                    </a:ext>
                  </a:extLst>
                </p:cNvPr>
                <p:cNvSpPr>
                  <a:spLocks/>
                </p:cNvSpPr>
                <p:nvPr/>
              </p:nvSpPr>
              <p:spPr bwMode="auto">
                <a:xfrm>
                  <a:off x="3840" y="3696"/>
                  <a:ext cx="960" cy="144"/>
                </a:xfrm>
                <a:custGeom>
                  <a:avLst/>
                  <a:gdLst>
                    <a:gd name="T0" fmla="*/ 0 w 960"/>
                    <a:gd name="T1" fmla="*/ 144 h 144"/>
                    <a:gd name="T2" fmla="*/ 240 w 960"/>
                    <a:gd name="T3" fmla="*/ 0 h 144"/>
                    <a:gd name="T4" fmla="*/ 960 w 960"/>
                    <a:gd name="T5" fmla="*/ 96 h 144"/>
                  </a:gdLst>
                  <a:ahLst/>
                  <a:cxnLst>
                    <a:cxn ang="0">
                      <a:pos x="T0" y="T1"/>
                    </a:cxn>
                    <a:cxn ang="0">
                      <a:pos x="T2" y="T3"/>
                    </a:cxn>
                    <a:cxn ang="0">
                      <a:pos x="T4" y="T5"/>
                    </a:cxn>
                  </a:cxnLst>
                  <a:rect l="0" t="0" r="r" b="b"/>
                  <a:pathLst>
                    <a:path w="960" h="144">
                      <a:moveTo>
                        <a:pt x="0" y="144"/>
                      </a:moveTo>
                      <a:lnTo>
                        <a:pt x="240" y="0"/>
                      </a:lnTo>
                      <a:lnTo>
                        <a:pt x="960" y="96"/>
                      </a:lnTo>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81270" name="Group 22">
                <a:extLst>
                  <a:ext uri="{FF2B5EF4-FFF2-40B4-BE49-F238E27FC236}">
                    <a16:creationId xmlns:a16="http://schemas.microsoft.com/office/drawing/2014/main" id="{B23AB2DB-A0CC-4ECE-A47A-2C3F348819EA}"/>
                  </a:ext>
                </a:extLst>
              </p:cNvPr>
              <p:cNvGrpSpPr>
                <a:grpSpLocks/>
              </p:cNvGrpSpPr>
              <p:nvPr/>
            </p:nvGrpSpPr>
            <p:grpSpPr bwMode="auto">
              <a:xfrm>
                <a:off x="3744" y="3264"/>
                <a:ext cx="1824" cy="528"/>
                <a:chOff x="1680" y="3312"/>
                <a:chExt cx="2640" cy="816"/>
              </a:xfrm>
            </p:grpSpPr>
            <p:sp>
              <p:nvSpPr>
                <p:cNvPr id="181271" name="Freeform 23">
                  <a:extLst>
                    <a:ext uri="{FF2B5EF4-FFF2-40B4-BE49-F238E27FC236}">
                      <a16:creationId xmlns:a16="http://schemas.microsoft.com/office/drawing/2014/main" id="{78BEEE0E-73E6-47B4-B99C-326BBCD00377}"/>
                    </a:ext>
                  </a:extLst>
                </p:cNvPr>
                <p:cNvSpPr>
                  <a:spLocks/>
                </p:cNvSpPr>
                <p:nvPr/>
              </p:nvSpPr>
              <p:spPr bwMode="auto">
                <a:xfrm>
                  <a:off x="1680" y="3312"/>
                  <a:ext cx="1248" cy="816"/>
                </a:xfrm>
                <a:custGeom>
                  <a:avLst/>
                  <a:gdLst>
                    <a:gd name="T0" fmla="*/ 0 w 1248"/>
                    <a:gd name="T1" fmla="*/ 816 h 816"/>
                    <a:gd name="T2" fmla="*/ 336 w 1248"/>
                    <a:gd name="T3" fmla="*/ 720 h 816"/>
                    <a:gd name="T4" fmla="*/ 768 w 1248"/>
                    <a:gd name="T5" fmla="*/ 288 h 816"/>
                    <a:gd name="T6" fmla="*/ 1008 w 1248"/>
                    <a:gd name="T7" fmla="*/ 96 h 816"/>
                    <a:gd name="T8" fmla="*/ 1248 w 1248"/>
                    <a:gd name="T9" fmla="*/ 0 h 816"/>
                  </a:gdLst>
                  <a:ahLst/>
                  <a:cxnLst>
                    <a:cxn ang="0">
                      <a:pos x="T0" y="T1"/>
                    </a:cxn>
                    <a:cxn ang="0">
                      <a:pos x="T2" y="T3"/>
                    </a:cxn>
                    <a:cxn ang="0">
                      <a:pos x="T4" y="T5"/>
                    </a:cxn>
                    <a:cxn ang="0">
                      <a:pos x="T6" y="T7"/>
                    </a:cxn>
                    <a:cxn ang="0">
                      <a:pos x="T8" y="T9"/>
                    </a:cxn>
                  </a:cxnLst>
                  <a:rect l="0" t="0" r="r" b="b"/>
                  <a:pathLst>
                    <a:path w="1248" h="816">
                      <a:moveTo>
                        <a:pt x="0" y="816"/>
                      </a:moveTo>
                      <a:cubicBezTo>
                        <a:pt x="104" y="812"/>
                        <a:pt x="208" y="808"/>
                        <a:pt x="336" y="720"/>
                      </a:cubicBezTo>
                      <a:cubicBezTo>
                        <a:pt x="464" y="632"/>
                        <a:pt x="656" y="392"/>
                        <a:pt x="768" y="288"/>
                      </a:cubicBezTo>
                      <a:cubicBezTo>
                        <a:pt x="880" y="184"/>
                        <a:pt x="928" y="144"/>
                        <a:pt x="1008" y="96"/>
                      </a:cubicBezTo>
                      <a:cubicBezTo>
                        <a:pt x="1088" y="48"/>
                        <a:pt x="1208" y="16"/>
                        <a:pt x="1248" y="0"/>
                      </a:cubicBezTo>
                    </a:path>
                  </a:pathLst>
                </a:custGeom>
                <a:noFill/>
                <a:ln w="31750" cap="flat" cmpd="sng">
                  <a:solidFill>
                    <a:srgbClr val="FF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272" name="Freeform 24">
                  <a:extLst>
                    <a:ext uri="{FF2B5EF4-FFF2-40B4-BE49-F238E27FC236}">
                      <a16:creationId xmlns:a16="http://schemas.microsoft.com/office/drawing/2014/main" id="{48207751-FAD8-4431-B855-2FA62BD20A27}"/>
                    </a:ext>
                  </a:extLst>
                </p:cNvPr>
                <p:cNvSpPr>
                  <a:spLocks/>
                </p:cNvSpPr>
                <p:nvPr/>
              </p:nvSpPr>
              <p:spPr bwMode="auto">
                <a:xfrm flipH="1">
                  <a:off x="3072" y="3312"/>
                  <a:ext cx="1248" cy="816"/>
                </a:xfrm>
                <a:custGeom>
                  <a:avLst/>
                  <a:gdLst>
                    <a:gd name="T0" fmla="*/ 0 w 1248"/>
                    <a:gd name="T1" fmla="*/ 816 h 816"/>
                    <a:gd name="T2" fmla="*/ 336 w 1248"/>
                    <a:gd name="T3" fmla="*/ 720 h 816"/>
                    <a:gd name="T4" fmla="*/ 768 w 1248"/>
                    <a:gd name="T5" fmla="*/ 288 h 816"/>
                    <a:gd name="T6" fmla="*/ 1008 w 1248"/>
                    <a:gd name="T7" fmla="*/ 96 h 816"/>
                    <a:gd name="T8" fmla="*/ 1248 w 1248"/>
                    <a:gd name="T9" fmla="*/ 0 h 816"/>
                  </a:gdLst>
                  <a:ahLst/>
                  <a:cxnLst>
                    <a:cxn ang="0">
                      <a:pos x="T0" y="T1"/>
                    </a:cxn>
                    <a:cxn ang="0">
                      <a:pos x="T2" y="T3"/>
                    </a:cxn>
                    <a:cxn ang="0">
                      <a:pos x="T4" y="T5"/>
                    </a:cxn>
                    <a:cxn ang="0">
                      <a:pos x="T6" y="T7"/>
                    </a:cxn>
                    <a:cxn ang="0">
                      <a:pos x="T8" y="T9"/>
                    </a:cxn>
                  </a:cxnLst>
                  <a:rect l="0" t="0" r="r" b="b"/>
                  <a:pathLst>
                    <a:path w="1248" h="816">
                      <a:moveTo>
                        <a:pt x="0" y="816"/>
                      </a:moveTo>
                      <a:cubicBezTo>
                        <a:pt x="104" y="812"/>
                        <a:pt x="208" y="808"/>
                        <a:pt x="336" y="720"/>
                      </a:cubicBezTo>
                      <a:cubicBezTo>
                        <a:pt x="464" y="632"/>
                        <a:pt x="656" y="392"/>
                        <a:pt x="768" y="288"/>
                      </a:cubicBezTo>
                      <a:cubicBezTo>
                        <a:pt x="880" y="184"/>
                        <a:pt x="928" y="144"/>
                        <a:pt x="1008" y="96"/>
                      </a:cubicBezTo>
                      <a:cubicBezTo>
                        <a:pt x="1088" y="48"/>
                        <a:pt x="1208" y="16"/>
                        <a:pt x="1248" y="0"/>
                      </a:cubicBezTo>
                    </a:path>
                  </a:pathLst>
                </a:custGeom>
                <a:noFill/>
                <a:ln w="31750" cap="flat" cmpd="sng">
                  <a:solidFill>
                    <a:srgbClr val="FF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273" name="Line 25">
                  <a:extLst>
                    <a:ext uri="{FF2B5EF4-FFF2-40B4-BE49-F238E27FC236}">
                      <a16:creationId xmlns:a16="http://schemas.microsoft.com/office/drawing/2014/main" id="{5702D6CD-D1A7-4FFD-ADEB-892196E713CB}"/>
                    </a:ext>
                  </a:extLst>
                </p:cNvPr>
                <p:cNvSpPr>
                  <a:spLocks noChangeShapeType="1"/>
                </p:cNvSpPr>
                <p:nvPr/>
              </p:nvSpPr>
              <p:spPr bwMode="auto">
                <a:xfrm>
                  <a:off x="2928" y="3312"/>
                  <a:ext cx="144" cy="0"/>
                </a:xfrm>
                <a:prstGeom prst="line">
                  <a:avLst/>
                </a:prstGeom>
                <a:noFill/>
                <a:ln w="317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181274" name="Group 26">
              <a:extLst>
                <a:ext uri="{FF2B5EF4-FFF2-40B4-BE49-F238E27FC236}">
                  <a16:creationId xmlns:a16="http://schemas.microsoft.com/office/drawing/2014/main" id="{7EDF5D97-D18C-4114-8E1A-1572794C90C7}"/>
                </a:ext>
              </a:extLst>
            </p:cNvPr>
            <p:cNvGrpSpPr>
              <a:grpSpLocks/>
            </p:cNvGrpSpPr>
            <p:nvPr/>
          </p:nvGrpSpPr>
          <p:grpSpPr bwMode="auto">
            <a:xfrm>
              <a:off x="2208" y="3360"/>
              <a:ext cx="1632" cy="432"/>
              <a:chOff x="1296" y="3360"/>
              <a:chExt cx="2112" cy="528"/>
            </a:xfrm>
          </p:grpSpPr>
          <p:grpSp>
            <p:nvGrpSpPr>
              <p:cNvPr id="181275" name="Group 27">
                <a:extLst>
                  <a:ext uri="{FF2B5EF4-FFF2-40B4-BE49-F238E27FC236}">
                    <a16:creationId xmlns:a16="http://schemas.microsoft.com/office/drawing/2014/main" id="{28C83811-E621-401F-81F0-EBF963152B80}"/>
                  </a:ext>
                </a:extLst>
              </p:cNvPr>
              <p:cNvGrpSpPr>
                <a:grpSpLocks/>
              </p:cNvGrpSpPr>
              <p:nvPr/>
            </p:nvGrpSpPr>
            <p:grpSpPr bwMode="auto">
              <a:xfrm>
                <a:off x="1488" y="3648"/>
                <a:ext cx="1920" cy="240"/>
                <a:chOff x="3408" y="3648"/>
                <a:chExt cx="1920" cy="240"/>
              </a:xfrm>
            </p:grpSpPr>
            <p:sp>
              <p:nvSpPr>
                <p:cNvPr id="181276" name="AutoShape 28">
                  <a:extLst>
                    <a:ext uri="{FF2B5EF4-FFF2-40B4-BE49-F238E27FC236}">
                      <a16:creationId xmlns:a16="http://schemas.microsoft.com/office/drawing/2014/main" id="{104B6470-6CA5-4934-89FD-13341AD68F57}"/>
                    </a:ext>
                  </a:extLst>
                </p:cNvPr>
                <p:cNvSpPr>
                  <a:spLocks noChangeArrowheads="1"/>
                </p:cNvSpPr>
                <p:nvPr/>
              </p:nvSpPr>
              <p:spPr bwMode="auto">
                <a:xfrm>
                  <a:off x="3408" y="3648"/>
                  <a:ext cx="1920" cy="240"/>
                </a:xfrm>
                <a:prstGeom prst="parallelogram">
                  <a:avLst>
                    <a:gd name="adj" fmla="val 200000"/>
                  </a:avLst>
                </a:prstGeom>
                <a:solidFill>
                  <a:srgbClr val="C0C0C0"/>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77" name="Freeform 29">
                  <a:extLst>
                    <a:ext uri="{FF2B5EF4-FFF2-40B4-BE49-F238E27FC236}">
                      <a16:creationId xmlns:a16="http://schemas.microsoft.com/office/drawing/2014/main" id="{A22EA8F1-4DF3-48A2-AEB4-8A544DD8F022}"/>
                    </a:ext>
                  </a:extLst>
                </p:cNvPr>
                <p:cNvSpPr>
                  <a:spLocks/>
                </p:cNvSpPr>
                <p:nvPr/>
              </p:nvSpPr>
              <p:spPr bwMode="auto">
                <a:xfrm>
                  <a:off x="3840" y="3696"/>
                  <a:ext cx="960" cy="144"/>
                </a:xfrm>
                <a:custGeom>
                  <a:avLst/>
                  <a:gdLst>
                    <a:gd name="T0" fmla="*/ 0 w 960"/>
                    <a:gd name="T1" fmla="*/ 144 h 144"/>
                    <a:gd name="T2" fmla="*/ 240 w 960"/>
                    <a:gd name="T3" fmla="*/ 0 h 144"/>
                    <a:gd name="T4" fmla="*/ 960 w 960"/>
                    <a:gd name="T5" fmla="*/ 96 h 144"/>
                  </a:gdLst>
                  <a:ahLst/>
                  <a:cxnLst>
                    <a:cxn ang="0">
                      <a:pos x="T0" y="T1"/>
                    </a:cxn>
                    <a:cxn ang="0">
                      <a:pos x="T2" y="T3"/>
                    </a:cxn>
                    <a:cxn ang="0">
                      <a:pos x="T4" y="T5"/>
                    </a:cxn>
                  </a:cxnLst>
                  <a:rect l="0" t="0" r="r" b="b"/>
                  <a:pathLst>
                    <a:path w="960" h="144">
                      <a:moveTo>
                        <a:pt x="0" y="144"/>
                      </a:moveTo>
                      <a:lnTo>
                        <a:pt x="240" y="0"/>
                      </a:lnTo>
                      <a:lnTo>
                        <a:pt x="960" y="96"/>
                      </a:lnTo>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81278" name="Freeform 30">
                <a:extLst>
                  <a:ext uri="{FF2B5EF4-FFF2-40B4-BE49-F238E27FC236}">
                    <a16:creationId xmlns:a16="http://schemas.microsoft.com/office/drawing/2014/main" id="{09346261-614C-4F54-8CFF-9B27FF284398}"/>
                  </a:ext>
                </a:extLst>
              </p:cNvPr>
              <p:cNvSpPr>
                <a:spLocks/>
              </p:cNvSpPr>
              <p:nvPr/>
            </p:nvSpPr>
            <p:spPr bwMode="auto">
              <a:xfrm>
                <a:off x="1296" y="3360"/>
                <a:ext cx="2064" cy="432"/>
              </a:xfrm>
              <a:custGeom>
                <a:avLst/>
                <a:gdLst>
                  <a:gd name="T0" fmla="*/ 0 w 2064"/>
                  <a:gd name="T1" fmla="*/ 432 h 432"/>
                  <a:gd name="T2" fmla="*/ 384 w 2064"/>
                  <a:gd name="T3" fmla="*/ 432 h 432"/>
                  <a:gd name="T4" fmla="*/ 384 w 2064"/>
                  <a:gd name="T5" fmla="*/ 0 h 432"/>
                  <a:gd name="T6" fmla="*/ 1824 w 2064"/>
                  <a:gd name="T7" fmla="*/ 0 h 432"/>
                  <a:gd name="T8" fmla="*/ 1824 w 2064"/>
                  <a:gd name="T9" fmla="*/ 432 h 432"/>
                  <a:gd name="T10" fmla="*/ 2064 w 2064"/>
                  <a:gd name="T11" fmla="*/ 432 h 432"/>
                </a:gdLst>
                <a:ahLst/>
                <a:cxnLst>
                  <a:cxn ang="0">
                    <a:pos x="T0" y="T1"/>
                  </a:cxn>
                  <a:cxn ang="0">
                    <a:pos x="T2" y="T3"/>
                  </a:cxn>
                  <a:cxn ang="0">
                    <a:pos x="T4" y="T5"/>
                  </a:cxn>
                  <a:cxn ang="0">
                    <a:pos x="T6" y="T7"/>
                  </a:cxn>
                  <a:cxn ang="0">
                    <a:pos x="T8" y="T9"/>
                  </a:cxn>
                  <a:cxn ang="0">
                    <a:pos x="T10" y="T11"/>
                  </a:cxn>
                </a:cxnLst>
                <a:rect l="0" t="0" r="r" b="b"/>
                <a:pathLst>
                  <a:path w="2064" h="432">
                    <a:moveTo>
                      <a:pt x="0" y="432"/>
                    </a:moveTo>
                    <a:lnTo>
                      <a:pt x="384" y="432"/>
                    </a:lnTo>
                    <a:lnTo>
                      <a:pt x="384" y="0"/>
                    </a:lnTo>
                    <a:lnTo>
                      <a:pt x="1824" y="0"/>
                    </a:lnTo>
                    <a:lnTo>
                      <a:pt x="1824" y="432"/>
                    </a:lnTo>
                    <a:lnTo>
                      <a:pt x="2064" y="432"/>
                    </a:lnTo>
                  </a:path>
                </a:pathLst>
              </a:custGeom>
              <a:noFill/>
              <a:ln w="31750" cap="flat" cmpd="sng">
                <a:solidFill>
                  <a:srgbClr val="FF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81279" name="Text Box 31">
              <a:extLst>
                <a:ext uri="{FF2B5EF4-FFF2-40B4-BE49-F238E27FC236}">
                  <a16:creationId xmlns:a16="http://schemas.microsoft.com/office/drawing/2014/main" id="{82AB7227-B739-43FB-B102-2B0100CD967C}"/>
                </a:ext>
              </a:extLst>
            </p:cNvPr>
            <p:cNvSpPr txBox="1">
              <a:spLocks noChangeArrowheads="1"/>
            </p:cNvSpPr>
            <p:nvPr/>
          </p:nvSpPr>
          <p:spPr bwMode="auto">
            <a:xfrm>
              <a:off x="3923" y="3391"/>
              <a:ext cx="258"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cs typeface="Times New Roman" panose="02020603050405020304" pitchFamily="18" charset="0"/>
                </a:rPr>
                <a:t>or</a:t>
              </a:r>
              <a:endParaRPr lang="ru-RU" altLang="en-US" sz="2000">
                <a:cs typeface="Times New Roman" panose="02020603050405020304" pitchFamily="18" charset="0"/>
              </a:endParaRPr>
            </a:p>
          </p:txBody>
        </p:sp>
        <p:sp>
          <p:nvSpPr>
            <p:cNvPr id="181280" name="Text Box 32">
              <a:extLst>
                <a:ext uri="{FF2B5EF4-FFF2-40B4-BE49-F238E27FC236}">
                  <a16:creationId xmlns:a16="http://schemas.microsoft.com/office/drawing/2014/main" id="{BBD41341-4DAF-40FE-A194-D4D1A5688486}"/>
                </a:ext>
              </a:extLst>
            </p:cNvPr>
            <p:cNvSpPr txBox="1">
              <a:spLocks noChangeArrowheads="1"/>
            </p:cNvSpPr>
            <p:nvPr/>
          </p:nvSpPr>
          <p:spPr bwMode="auto">
            <a:xfrm>
              <a:off x="126" y="3360"/>
              <a:ext cx="196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cs typeface="Times New Roman" panose="02020603050405020304" pitchFamily="18" charset="0"/>
                </a:rPr>
                <a:t>Window function </a:t>
              </a:r>
              <a:r>
                <a:rPr lang="en-US" altLang="en-US" sz="2800" i="1">
                  <a:cs typeface="Times New Roman" panose="02020603050405020304" pitchFamily="18" charset="0"/>
                </a:rPr>
                <a:t>w(x,y)</a:t>
              </a:r>
              <a:r>
                <a:rPr lang="en-US" altLang="en-US" sz="2000">
                  <a:cs typeface="Times New Roman" panose="02020603050405020304" pitchFamily="18" charset="0"/>
                </a:rPr>
                <a:t> =</a:t>
              </a:r>
              <a:endParaRPr lang="ru-RU" altLang="en-US" sz="2000">
                <a:cs typeface="Times New Roman" panose="02020603050405020304" pitchFamily="18" charset="0"/>
              </a:endParaRPr>
            </a:p>
          </p:txBody>
        </p:sp>
        <p:sp>
          <p:nvSpPr>
            <p:cNvPr id="181281" name="Text Box 33">
              <a:extLst>
                <a:ext uri="{FF2B5EF4-FFF2-40B4-BE49-F238E27FC236}">
                  <a16:creationId xmlns:a16="http://schemas.microsoft.com/office/drawing/2014/main" id="{1940804E-8E36-4883-B45A-0CD9BF8D0505}"/>
                </a:ext>
              </a:extLst>
            </p:cNvPr>
            <p:cNvSpPr txBox="1">
              <a:spLocks noChangeArrowheads="1"/>
            </p:cNvSpPr>
            <p:nvPr/>
          </p:nvSpPr>
          <p:spPr bwMode="auto">
            <a:xfrm>
              <a:off x="4523" y="3871"/>
              <a:ext cx="70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cs typeface="Times New Roman" panose="02020603050405020304" pitchFamily="18" charset="0"/>
                </a:rPr>
                <a:t>Gaussian</a:t>
              </a:r>
              <a:endParaRPr lang="ru-RU" altLang="en-US" sz="2000">
                <a:cs typeface="Times New Roman" panose="02020603050405020304" pitchFamily="18" charset="0"/>
              </a:endParaRPr>
            </a:p>
          </p:txBody>
        </p:sp>
        <p:sp>
          <p:nvSpPr>
            <p:cNvPr id="181282" name="Text Box 34">
              <a:extLst>
                <a:ext uri="{FF2B5EF4-FFF2-40B4-BE49-F238E27FC236}">
                  <a16:creationId xmlns:a16="http://schemas.microsoft.com/office/drawing/2014/main" id="{61496CEA-38D0-4D88-B866-89BACC7AC427}"/>
                </a:ext>
              </a:extLst>
            </p:cNvPr>
            <p:cNvSpPr txBox="1">
              <a:spLocks noChangeArrowheads="1"/>
            </p:cNvSpPr>
            <p:nvPr/>
          </p:nvSpPr>
          <p:spPr bwMode="auto">
            <a:xfrm>
              <a:off x="2210" y="3871"/>
              <a:ext cx="157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cs typeface="Times New Roman" panose="02020603050405020304" pitchFamily="18" charset="0"/>
                </a:rPr>
                <a:t>1 in window, 0 outside</a:t>
              </a:r>
              <a:endParaRPr lang="ru-RU" altLang="en-US" sz="2000">
                <a:cs typeface="Times New Roman" panose="02020603050405020304" pitchFamily="18" charset="0"/>
              </a:endParaRPr>
            </a:p>
          </p:txBody>
        </p:sp>
      </p:grpSp>
      <p:sp>
        <p:nvSpPr>
          <p:cNvPr id="2" name="Date Placeholder 1">
            <a:extLst>
              <a:ext uri="{FF2B5EF4-FFF2-40B4-BE49-F238E27FC236}">
                <a16:creationId xmlns:a16="http://schemas.microsoft.com/office/drawing/2014/main" id="{9100C24D-75B8-4F24-B71E-DCD6DCFA1987}"/>
              </a:ext>
            </a:extLst>
          </p:cNvPr>
          <p:cNvSpPr>
            <a:spLocks noGrp="1"/>
          </p:cNvSpPr>
          <p:nvPr>
            <p:ph type="dt" sz="half" idx="10"/>
          </p:nvPr>
        </p:nvSpPr>
        <p:spPr/>
        <p:txBody>
          <a:bodyPr/>
          <a:lstStyle/>
          <a:p>
            <a:fld id="{4B3A10B6-1E0E-4523-92B1-F41DE82EB696}" type="datetime1">
              <a:rPr lang="en-US" smtClean="0"/>
              <a:t>12/10/2021</a:t>
            </a:fld>
            <a:endParaRPr lang="en-US"/>
          </a:p>
        </p:txBody>
      </p:sp>
      <p:sp>
        <p:nvSpPr>
          <p:cNvPr id="3" name="Slide Number Placeholder 2">
            <a:extLst>
              <a:ext uri="{FF2B5EF4-FFF2-40B4-BE49-F238E27FC236}">
                <a16:creationId xmlns:a16="http://schemas.microsoft.com/office/drawing/2014/main" id="{3A4B372D-A02D-491C-A55C-E525341FEA6F}"/>
              </a:ext>
            </a:extLst>
          </p:cNvPr>
          <p:cNvSpPr>
            <a:spLocks noGrp="1"/>
          </p:cNvSpPr>
          <p:nvPr>
            <p:ph type="sldNum" sz="quarter" idx="12"/>
          </p:nvPr>
        </p:nvSpPr>
        <p:spPr/>
        <p:txBody>
          <a:bodyPr/>
          <a:lstStyle/>
          <a:p>
            <a:fld id="{EAF512AE-85BB-41AC-B3A0-114532E20792}" type="slidenum">
              <a:rPr lang="en-US" smtClean="0"/>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812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8125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8126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812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4A0B2EE6-3708-4D85-813C-C656B1D294CA}"/>
              </a:ext>
            </a:extLst>
          </p:cNvPr>
          <p:cNvSpPr>
            <a:spLocks noGrp="1" noChangeArrowheads="1"/>
          </p:cNvSpPr>
          <p:nvPr>
            <p:ph type="title"/>
          </p:nvPr>
        </p:nvSpPr>
        <p:spPr/>
        <p:txBody>
          <a:bodyPr/>
          <a:lstStyle/>
          <a:p>
            <a:r>
              <a:rPr lang="en-US" altLang="en-US"/>
              <a:t>Harris Detector: Mathematics</a:t>
            </a:r>
            <a:endParaRPr lang="ru-RU" altLang="en-US"/>
          </a:p>
        </p:txBody>
      </p:sp>
      <p:graphicFrame>
        <p:nvGraphicFramePr>
          <p:cNvPr id="182275" name="Object 3">
            <a:extLst>
              <a:ext uri="{FF2B5EF4-FFF2-40B4-BE49-F238E27FC236}">
                <a16:creationId xmlns:a16="http://schemas.microsoft.com/office/drawing/2014/main" id="{6106B0BE-715E-4B77-8A14-58CD82C4C71E}"/>
              </a:ext>
            </a:extLst>
          </p:cNvPr>
          <p:cNvGraphicFramePr>
            <a:graphicFrameLocks noChangeAspect="1"/>
          </p:cNvGraphicFramePr>
          <p:nvPr/>
        </p:nvGraphicFramePr>
        <p:xfrm>
          <a:off x="4038600" y="2514600"/>
          <a:ext cx="3752850" cy="1144588"/>
        </p:xfrm>
        <a:graphic>
          <a:graphicData uri="http://schemas.openxmlformats.org/presentationml/2006/ole">
            <mc:AlternateContent xmlns:mc="http://schemas.openxmlformats.org/markup-compatibility/2006">
              <mc:Choice xmlns:v="urn:schemas-microsoft-com:vml" Requires="v">
                <p:oleObj spid="_x0000_s2050" name="Equation" r:id="rId3" imgW="1498320" imgH="457200" progId="Equation.DSMT4">
                  <p:embed/>
                </p:oleObj>
              </mc:Choice>
              <mc:Fallback>
                <p:oleObj name="Equation" r:id="rId3" imgW="1498320" imgH="457200" progId="Equation.DSMT4">
                  <p:embed/>
                  <p:pic>
                    <p:nvPicPr>
                      <p:cNvPr id="182275" name="Object 3">
                        <a:extLst>
                          <a:ext uri="{FF2B5EF4-FFF2-40B4-BE49-F238E27FC236}">
                            <a16:creationId xmlns:a16="http://schemas.microsoft.com/office/drawing/2014/main" id="{6106B0BE-715E-4B77-8A14-58CD82C4C7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2514600"/>
                        <a:ext cx="3752850" cy="1144588"/>
                      </a:xfrm>
                      <a:prstGeom prst="rect">
                        <a:avLst/>
                      </a:prstGeom>
                      <a:solidFill>
                        <a:srgbClr val="67D96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2276" name="Text Box 4">
            <a:extLst>
              <a:ext uri="{FF2B5EF4-FFF2-40B4-BE49-F238E27FC236}">
                <a16:creationId xmlns:a16="http://schemas.microsoft.com/office/drawing/2014/main" id="{CB5100F1-6180-4F55-AC98-73654BA3AFC3}"/>
              </a:ext>
            </a:extLst>
          </p:cNvPr>
          <p:cNvSpPr txBox="1">
            <a:spLocks noChangeArrowheads="1"/>
          </p:cNvSpPr>
          <p:nvPr/>
        </p:nvSpPr>
        <p:spPr bwMode="auto">
          <a:xfrm>
            <a:off x="1981200" y="1752601"/>
            <a:ext cx="853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cs typeface="Times New Roman" panose="02020603050405020304" pitchFamily="18" charset="0"/>
              </a:rPr>
              <a:t>For small shifts </a:t>
            </a:r>
            <a:r>
              <a:rPr lang="en-US" altLang="en-US" sz="2800" dirty="0">
                <a:cs typeface="Times New Roman" panose="02020603050405020304" pitchFamily="18" charset="0"/>
              </a:rPr>
              <a:t>[</a:t>
            </a:r>
            <a:r>
              <a:rPr lang="en-US" altLang="en-US" sz="2800" i="1" dirty="0" err="1">
                <a:cs typeface="Times New Roman" panose="02020603050405020304" pitchFamily="18" charset="0"/>
              </a:rPr>
              <a:t>u,v</a:t>
            </a:r>
            <a:r>
              <a:rPr lang="en-US" altLang="en-US" dirty="0">
                <a:cs typeface="Times New Roman" panose="02020603050405020304" pitchFamily="18" charset="0"/>
              </a:rPr>
              <a:t>] we have a </a:t>
            </a:r>
            <a:r>
              <a:rPr lang="en-US" altLang="en-US" i="1" dirty="0">
                <a:cs typeface="Times New Roman" panose="02020603050405020304" pitchFamily="18" charset="0"/>
              </a:rPr>
              <a:t>bilinear</a:t>
            </a:r>
            <a:r>
              <a:rPr lang="en-US" altLang="en-US" dirty="0">
                <a:cs typeface="Times New Roman" panose="02020603050405020304" pitchFamily="18" charset="0"/>
              </a:rPr>
              <a:t> approximation:</a:t>
            </a:r>
            <a:endParaRPr lang="ru-RU" altLang="en-US" dirty="0">
              <a:cs typeface="Times New Roman" panose="02020603050405020304" pitchFamily="18" charset="0"/>
            </a:endParaRPr>
          </a:p>
        </p:txBody>
      </p:sp>
      <p:graphicFrame>
        <p:nvGraphicFramePr>
          <p:cNvPr id="182277" name="Object 5">
            <a:extLst>
              <a:ext uri="{FF2B5EF4-FFF2-40B4-BE49-F238E27FC236}">
                <a16:creationId xmlns:a16="http://schemas.microsoft.com/office/drawing/2014/main" id="{052CF318-34D0-4AAA-B584-4FB6226FA17E}"/>
              </a:ext>
            </a:extLst>
          </p:cNvPr>
          <p:cNvGraphicFramePr>
            <a:graphicFrameLocks noChangeAspect="1"/>
          </p:cNvGraphicFramePr>
          <p:nvPr/>
        </p:nvGraphicFramePr>
        <p:xfrm>
          <a:off x="3962401" y="4800600"/>
          <a:ext cx="4422775" cy="1270000"/>
        </p:xfrm>
        <a:graphic>
          <a:graphicData uri="http://schemas.openxmlformats.org/presentationml/2006/ole">
            <mc:AlternateContent xmlns:mc="http://schemas.openxmlformats.org/markup-compatibility/2006">
              <mc:Choice xmlns:v="urn:schemas-microsoft-com:vml" Requires="v">
                <p:oleObj spid="_x0000_s2051" name="Equation" r:id="rId5" imgW="1765080" imgH="507960" progId="Equation.DSMT4">
                  <p:embed/>
                </p:oleObj>
              </mc:Choice>
              <mc:Fallback>
                <p:oleObj name="Equation" r:id="rId5" imgW="1765080" imgH="507960" progId="Equation.DSMT4">
                  <p:embed/>
                  <p:pic>
                    <p:nvPicPr>
                      <p:cNvPr id="182277" name="Object 5">
                        <a:extLst>
                          <a:ext uri="{FF2B5EF4-FFF2-40B4-BE49-F238E27FC236}">
                            <a16:creationId xmlns:a16="http://schemas.microsoft.com/office/drawing/2014/main" id="{052CF318-34D0-4AAA-B584-4FB6226FA1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1" y="4800600"/>
                        <a:ext cx="4422775" cy="1270000"/>
                      </a:xfrm>
                      <a:prstGeom prst="rect">
                        <a:avLst/>
                      </a:prstGeom>
                      <a:solidFill>
                        <a:srgbClr val="67D96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2278" name="Text Box 6">
            <a:extLst>
              <a:ext uri="{FF2B5EF4-FFF2-40B4-BE49-F238E27FC236}">
                <a16:creationId xmlns:a16="http://schemas.microsoft.com/office/drawing/2014/main" id="{31BAC674-6AEE-4E08-8214-5C4B8460C31E}"/>
              </a:ext>
            </a:extLst>
          </p:cNvPr>
          <p:cNvSpPr txBox="1">
            <a:spLocks noChangeArrowheads="1"/>
          </p:cNvSpPr>
          <p:nvPr/>
        </p:nvSpPr>
        <p:spPr bwMode="auto">
          <a:xfrm>
            <a:off x="2133600" y="4191000"/>
            <a:ext cx="8534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cs typeface="Times New Roman" panose="02020603050405020304" pitchFamily="18" charset="0"/>
              </a:rPr>
              <a:t>where </a:t>
            </a:r>
            <a:r>
              <a:rPr lang="en-US" altLang="en-US" i="1" dirty="0">
                <a:cs typeface="Times New Roman" panose="02020603050405020304" pitchFamily="18" charset="0"/>
              </a:rPr>
              <a:t>M</a:t>
            </a:r>
            <a:r>
              <a:rPr lang="en-US" altLang="en-US" dirty="0">
                <a:cs typeface="Times New Roman" panose="02020603050405020304" pitchFamily="18" charset="0"/>
              </a:rPr>
              <a:t> is a 2</a:t>
            </a:r>
            <a:r>
              <a:rPr lang="en-US" altLang="en-US" dirty="0">
                <a:cs typeface="Times New Roman" panose="02020603050405020304" pitchFamily="18" charset="0"/>
                <a:sym typeface="Symbol" panose="05050102010706020507" pitchFamily="18" charset="2"/>
              </a:rPr>
              <a:t>2 matrix computed from image derivatives:</a:t>
            </a:r>
            <a:endParaRPr lang="ru-RU" altLang="en-US" dirty="0">
              <a:cs typeface="Times New Roman" panose="02020603050405020304" pitchFamily="18" charset="0"/>
            </a:endParaRPr>
          </a:p>
        </p:txBody>
      </p:sp>
      <p:sp>
        <p:nvSpPr>
          <p:cNvPr id="2" name="Date Placeholder 1">
            <a:extLst>
              <a:ext uri="{FF2B5EF4-FFF2-40B4-BE49-F238E27FC236}">
                <a16:creationId xmlns:a16="http://schemas.microsoft.com/office/drawing/2014/main" id="{4142F0DD-95EC-4E7B-A8F6-3C3EE7F32EB0}"/>
              </a:ext>
            </a:extLst>
          </p:cNvPr>
          <p:cNvSpPr>
            <a:spLocks noGrp="1"/>
          </p:cNvSpPr>
          <p:nvPr>
            <p:ph type="dt" sz="half" idx="10"/>
          </p:nvPr>
        </p:nvSpPr>
        <p:spPr/>
        <p:txBody>
          <a:bodyPr/>
          <a:lstStyle/>
          <a:p>
            <a:fld id="{EC2B7991-2935-4142-B0A5-463F12F83B5C}" type="datetime1">
              <a:rPr lang="en-US" smtClean="0"/>
              <a:t>12/10/2021</a:t>
            </a:fld>
            <a:endParaRPr lang="en-US"/>
          </a:p>
        </p:txBody>
      </p:sp>
      <p:sp>
        <p:nvSpPr>
          <p:cNvPr id="3" name="Slide Number Placeholder 2">
            <a:extLst>
              <a:ext uri="{FF2B5EF4-FFF2-40B4-BE49-F238E27FC236}">
                <a16:creationId xmlns:a16="http://schemas.microsoft.com/office/drawing/2014/main" id="{3D09D472-31B0-4FEF-BA42-2B0006221065}"/>
              </a:ext>
            </a:extLst>
          </p:cNvPr>
          <p:cNvSpPr>
            <a:spLocks noGrp="1"/>
          </p:cNvSpPr>
          <p:nvPr>
            <p:ph type="sldNum" sz="quarter" idx="12"/>
          </p:nvPr>
        </p:nvSpPr>
        <p:spPr/>
        <p:txBody>
          <a:bodyPr/>
          <a:lstStyle/>
          <a:p>
            <a:fld id="{EAF512AE-85BB-41AC-B3A0-114532E20792}"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a:extLst>
              <a:ext uri="{FF2B5EF4-FFF2-40B4-BE49-F238E27FC236}">
                <a16:creationId xmlns:a16="http://schemas.microsoft.com/office/drawing/2014/main" id="{4826E2CD-D1F2-4C2D-8F53-0673565B9DDE}"/>
              </a:ext>
            </a:extLst>
          </p:cNvPr>
          <p:cNvSpPr>
            <a:spLocks noGrp="1" noChangeArrowheads="1"/>
          </p:cNvSpPr>
          <p:nvPr>
            <p:ph type="title"/>
          </p:nvPr>
        </p:nvSpPr>
        <p:spPr/>
        <p:txBody>
          <a:bodyPr/>
          <a:lstStyle/>
          <a:p>
            <a:r>
              <a:rPr lang="en-US" altLang="en-US" dirty="0"/>
              <a:t>Harris Detector: Mathematics</a:t>
            </a:r>
            <a:endParaRPr lang="ru-RU" altLang="en-US" dirty="0"/>
          </a:p>
        </p:txBody>
      </p:sp>
      <p:graphicFrame>
        <p:nvGraphicFramePr>
          <p:cNvPr id="183299" name="Object 3">
            <a:extLst>
              <a:ext uri="{FF2B5EF4-FFF2-40B4-BE49-F238E27FC236}">
                <a16:creationId xmlns:a16="http://schemas.microsoft.com/office/drawing/2014/main" id="{0871E330-F70E-4645-B467-62357094DDCE}"/>
              </a:ext>
            </a:extLst>
          </p:cNvPr>
          <p:cNvGraphicFramePr>
            <a:graphicFrameLocks noChangeAspect="1"/>
          </p:cNvGraphicFramePr>
          <p:nvPr/>
        </p:nvGraphicFramePr>
        <p:xfrm>
          <a:off x="1981200" y="2284414"/>
          <a:ext cx="3752850" cy="1144587"/>
        </p:xfrm>
        <a:graphic>
          <a:graphicData uri="http://schemas.openxmlformats.org/presentationml/2006/ole">
            <mc:AlternateContent xmlns:mc="http://schemas.openxmlformats.org/markup-compatibility/2006">
              <mc:Choice xmlns:v="urn:schemas-microsoft-com:vml" Requires="v">
                <p:oleObj spid="_x0000_s3074" name="Equation" r:id="rId3" imgW="1498320" imgH="457200" progId="Equation.DSMT4">
                  <p:embed/>
                </p:oleObj>
              </mc:Choice>
              <mc:Fallback>
                <p:oleObj name="Equation" r:id="rId3" imgW="1498320" imgH="457200" progId="Equation.DSMT4">
                  <p:embed/>
                  <p:pic>
                    <p:nvPicPr>
                      <p:cNvPr id="183299" name="Object 3">
                        <a:extLst>
                          <a:ext uri="{FF2B5EF4-FFF2-40B4-BE49-F238E27FC236}">
                            <a16:creationId xmlns:a16="http://schemas.microsoft.com/office/drawing/2014/main" id="{0871E330-F70E-4645-B467-62357094DD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284414"/>
                        <a:ext cx="3752850" cy="1144587"/>
                      </a:xfrm>
                      <a:prstGeom prst="rect">
                        <a:avLst/>
                      </a:prstGeom>
                      <a:solidFill>
                        <a:srgbClr val="67D96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3300" name="Text Box 4">
            <a:extLst>
              <a:ext uri="{FF2B5EF4-FFF2-40B4-BE49-F238E27FC236}">
                <a16:creationId xmlns:a16="http://schemas.microsoft.com/office/drawing/2014/main" id="{477DCD54-FFE6-4C1A-B391-085DBBDD7E1B}"/>
              </a:ext>
            </a:extLst>
          </p:cNvPr>
          <p:cNvSpPr txBox="1">
            <a:spLocks noChangeArrowheads="1"/>
          </p:cNvSpPr>
          <p:nvPr/>
        </p:nvSpPr>
        <p:spPr bwMode="auto">
          <a:xfrm>
            <a:off x="1828800" y="1614488"/>
            <a:ext cx="8763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dirty="0">
                <a:cs typeface="Times New Roman" panose="02020603050405020304" pitchFamily="18" charset="0"/>
              </a:rPr>
              <a:t>Intensity change in shifting window: eigenvalue analysis</a:t>
            </a:r>
            <a:endParaRPr lang="ru-RU" altLang="en-US" sz="2800" dirty="0">
              <a:cs typeface="Times New Roman" panose="02020603050405020304" pitchFamily="18" charset="0"/>
            </a:endParaRPr>
          </a:p>
        </p:txBody>
      </p:sp>
      <p:sp>
        <p:nvSpPr>
          <p:cNvPr id="183301" name="Text Box 5">
            <a:extLst>
              <a:ext uri="{FF2B5EF4-FFF2-40B4-BE49-F238E27FC236}">
                <a16:creationId xmlns:a16="http://schemas.microsoft.com/office/drawing/2014/main" id="{BC85C6DF-76B7-4DB7-B1EE-0F179D32B0D3}"/>
              </a:ext>
            </a:extLst>
          </p:cNvPr>
          <p:cNvSpPr txBox="1">
            <a:spLocks noChangeArrowheads="1"/>
          </p:cNvSpPr>
          <p:nvPr/>
        </p:nvSpPr>
        <p:spPr bwMode="auto">
          <a:xfrm>
            <a:off x="6248400" y="2452688"/>
            <a:ext cx="3200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en-US" sz="2800" dirty="0">
                <a:cs typeface="Times New Roman" panose="02020603050405020304" pitchFamily="18" charset="0"/>
                <a:sym typeface="Symbol" panose="05050102010706020507" pitchFamily="18" charset="2"/>
              </a:rPr>
              <a:t></a:t>
            </a:r>
            <a:r>
              <a:rPr lang="en-US" altLang="en-US" sz="2800" baseline="-25000" dirty="0">
                <a:cs typeface="Times New Roman" panose="02020603050405020304" pitchFamily="18" charset="0"/>
                <a:sym typeface="Symbol" panose="05050102010706020507" pitchFamily="18" charset="2"/>
              </a:rPr>
              <a:t>1</a:t>
            </a:r>
            <a:r>
              <a:rPr lang="en-US" altLang="en-US" sz="2000" dirty="0">
                <a:cs typeface="Times New Roman" panose="02020603050405020304" pitchFamily="18" charset="0"/>
                <a:sym typeface="Symbol" panose="05050102010706020507" pitchFamily="18" charset="2"/>
              </a:rPr>
              <a:t>, </a:t>
            </a:r>
            <a:r>
              <a:rPr lang="ru-RU" altLang="en-US" sz="2800" dirty="0">
                <a:cs typeface="Times New Roman" panose="02020603050405020304" pitchFamily="18" charset="0"/>
                <a:sym typeface="Symbol" panose="05050102010706020507" pitchFamily="18" charset="2"/>
              </a:rPr>
              <a:t></a:t>
            </a:r>
            <a:r>
              <a:rPr lang="en-US" altLang="en-US" sz="2800" baseline="-25000" dirty="0">
                <a:cs typeface="Times New Roman" panose="02020603050405020304" pitchFamily="18" charset="0"/>
                <a:sym typeface="Symbol" panose="05050102010706020507" pitchFamily="18" charset="2"/>
              </a:rPr>
              <a:t>2 </a:t>
            </a:r>
            <a:r>
              <a:rPr lang="en-US" altLang="en-US" sz="2000" dirty="0">
                <a:cs typeface="Times New Roman" panose="02020603050405020304" pitchFamily="18" charset="0"/>
                <a:sym typeface="Symbol" panose="05050102010706020507" pitchFamily="18" charset="2"/>
              </a:rPr>
              <a:t>– eigenvalues of </a:t>
            </a:r>
            <a:r>
              <a:rPr lang="en-US" altLang="en-US" sz="2800" i="1" dirty="0">
                <a:cs typeface="Times New Roman" panose="02020603050405020304" pitchFamily="18" charset="0"/>
                <a:sym typeface="Symbol" panose="05050102010706020507" pitchFamily="18" charset="2"/>
              </a:rPr>
              <a:t>M</a:t>
            </a:r>
            <a:endParaRPr lang="ru-RU" altLang="en-US" sz="2800" i="1" dirty="0">
              <a:cs typeface="Times New Roman" panose="02020603050405020304" pitchFamily="18" charset="0"/>
              <a:sym typeface="Symbol" panose="05050102010706020507" pitchFamily="18" charset="2"/>
            </a:endParaRPr>
          </a:p>
        </p:txBody>
      </p:sp>
      <p:sp>
        <p:nvSpPr>
          <p:cNvPr id="183302" name="Text Box 6">
            <a:extLst>
              <a:ext uri="{FF2B5EF4-FFF2-40B4-BE49-F238E27FC236}">
                <a16:creationId xmlns:a16="http://schemas.microsoft.com/office/drawing/2014/main" id="{5E8238CC-3141-4BCD-8874-BF0E0DDA0DAF}"/>
              </a:ext>
            </a:extLst>
          </p:cNvPr>
          <p:cNvSpPr txBox="1">
            <a:spLocks noChangeArrowheads="1"/>
          </p:cNvSpPr>
          <p:nvPr/>
        </p:nvSpPr>
        <p:spPr bwMode="auto">
          <a:xfrm>
            <a:off x="8915400" y="3962401"/>
            <a:ext cx="16002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600" b="1">
                <a:solidFill>
                  <a:srgbClr val="FF3300"/>
                </a:solidFill>
                <a:cs typeface="Times New Roman" panose="02020603050405020304" pitchFamily="18" charset="0"/>
              </a:rPr>
              <a:t>direction of the slowest change</a:t>
            </a:r>
            <a:endParaRPr lang="ru-RU" altLang="en-US" sz="1600" b="1">
              <a:solidFill>
                <a:srgbClr val="FF3300"/>
              </a:solidFill>
              <a:cs typeface="Times New Roman" panose="02020603050405020304" pitchFamily="18" charset="0"/>
            </a:endParaRPr>
          </a:p>
        </p:txBody>
      </p:sp>
      <p:sp>
        <p:nvSpPr>
          <p:cNvPr id="183303" name="Text Box 7">
            <a:extLst>
              <a:ext uri="{FF2B5EF4-FFF2-40B4-BE49-F238E27FC236}">
                <a16:creationId xmlns:a16="http://schemas.microsoft.com/office/drawing/2014/main" id="{DD74A4AC-19A3-413F-AD27-BA8B5361878B}"/>
              </a:ext>
            </a:extLst>
          </p:cNvPr>
          <p:cNvSpPr txBox="1">
            <a:spLocks noChangeArrowheads="1"/>
          </p:cNvSpPr>
          <p:nvPr/>
        </p:nvSpPr>
        <p:spPr bwMode="auto">
          <a:xfrm>
            <a:off x="5715000" y="3352801"/>
            <a:ext cx="1676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600" b="1">
                <a:solidFill>
                  <a:srgbClr val="0033CC"/>
                </a:solidFill>
                <a:cs typeface="Times New Roman" panose="02020603050405020304" pitchFamily="18" charset="0"/>
              </a:rPr>
              <a:t>direction of the fastest change</a:t>
            </a:r>
            <a:endParaRPr lang="ru-RU" altLang="en-US" sz="1600" b="1">
              <a:solidFill>
                <a:srgbClr val="0033CC"/>
              </a:solidFill>
              <a:cs typeface="Times New Roman" panose="02020603050405020304" pitchFamily="18" charset="0"/>
            </a:endParaRPr>
          </a:p>
        </p:txBody>
      </p:sp>
      <p:grpSp>
        <p:nvGrpSpPr>
          <p:cNvPr id="183304" name="Group 8">
            <a:extLst>
              <a:ext uri="{FF2B5EF4-FFF2-40B4-BE49-F238E27FC236}">
                <a16:creationId xmlns:a16="http://schemas.microsoft.com/office/drawing/2014/main" id="{D776B70F-9B9D-41E6-B898-FFE08597CDF4}"/>
              </a:ext>
            </a:extLst>
          </p:cNvPr>
          <p:cNvGrpSpPr>
            <a:grpSpLocks/>
          </p:cNvGrpSpPr>
          <p:nvPr/>
        </p:nvGrpSpPr>
        <p:grpSpPr bwMode="auto">
          <a:xfrm rot="1280297">
            <a:off x="5029200" y="3733800"/>
            <a:ext cx="3886200" cy="2489200"/>
            <a:chOff x="1584" y="2793"/>
            <a:chExt cx="1824" cy="1175"/>
          </a:xfrm>
        </p:grpSpPr>
        <p:sp>
          <p:nvSpPr>
            <p:cNvPr id="183305" name="Oval 9">
              <a:extLst>
                <a:ext uri="{FF2B5EF4-FFF2-40B4-BE49-F238E27FC236}">
                  <a16:creationId xmlns:a16="http://schemas.microsoft.com/office/drawing/2014/main" id="{02B9BEC0-3FAC-437C-B1AE-47476027616D}"/>
                </a:ext>
              </a:extLst>
            </p:cNvPr>
            <p:cNvSpPr>
              <a:spLocks noChangeArrowheads="1"/>
            </p:cNvSpPr>
            <p:nvPr/>
          </p:nvSpPr>
          <p:spPr bwMode="auto">
            <a:xfrm rot="-2387176">
              <a:off x="1584" y="2928"/>
              <a:ext cx="1824" cy="912"/>
            </a:xfrm>
            <a:prstGeom prst="ellipse">
              <a:avLst/>
            </a:prstGeom>
            <a:solidFill>
              <a:srgbClr val="7CF6D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06" name="Line 10">
              <a:extLst>
                <a:ext uri="{FF2B5EF4-FFF2-40B4-BE49-F238E27FC236}">
                  <a16:creationId xmlns:a16="http://schemas.microsoft.com/office/drawing/2014/main" id="{D43FD7CB-B517-4E96-9D05-97322A76127A}"/>
                </a:ext>
              </a:extLst>
            </p:cNvPr>
            <p:cNvSpPr>
              <a:spLocks noChangeShapeType="1"/>
            </p:cNvSpPr>
            <p:nvPr/>
          </p:nvSpPr>
          <p:spPr bwMode="auto">
            <a:xfrm flipV="1">
              <a:off x="1808" y="2793"/>
              <a:ext cx="1397" cy="1175"/>
            </a:xfrm>
            <a:prstGeom prst="line">
              <a:avLst/>
            </a:prstGeom>
            <a:noFill/>
            <a:ln w="19050">
              <a:solidFill>
                <a:srgbClr val="FF33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07" name="Line 11">
              <a:extLst>
                <a:ext uri="{FF2B5EF4-FFF2-40B4-BE49-F238E27FC236}">
                  <a16:creationId xmlns:a16="http://schemas.microsoft.com/office/drawing/2014/main" id="{39C0DD0A-D1AC-43B3-87E9-A513F70DE1E8}"/>
                </a:ext>
              </a:extLst>
            </p:cNvPr>
            <p:cNvSpPr>
              <a:spLocks noChangeShapeType="1"/>
            </p:cNvSpPr>
            <p:nvPr/>
          </p:nvSpPr>
          <p:spPr bwMode="auto">
            <a:xfrm flipH="1" flipV="1">
              <a:off x="2208" y="3024"/>
              <a:ext cx="594" cy="704"/>
            </a:xfrm>
            <a:prstGeom prst="line">
              <a:avLst/>
            </a:prstGeom>
            <a:noFill/>
            <a:ln w="19050">
              <a:solidFill>
                <a:schemeClr val="accent2"/>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08" name="AutoShape 12">
              <a:extLst>
                <a:ext uri="{FF2B5EF4-FFF2-40B4-BE49-F238E27FC236}">
                  <a16:creationId xmlns:a16="http://schemas.microsoft.com/office/drawing/2014/main" id="{23C163CD-62DB-4F06-B070-0151AA74AF1E}"/>
                </a:ext>
              </a:extLst>
            </p:cNvPr>
            <p:cNvSpPr>
              <a:spLocks/>
            </p:cNvSpPr>
            <p:nvPr/>
          </p:nvSpPr>
          <p:spPr bwMode="auto">
            <a:xfrm rot="-7858971">
              <a:off x="2850" y="2776"/>
              <a:ext cx="144" cy="816"/>
            </a:xfrm>
            <a:prstGeom prst="leftBrace">
              <a:avLst>
                <a:gd name="adj1" fmla="val 47222"/>
                <a:gd name="adj2" fmla="val 49065"/>
              </a:avLst>
            </a:pr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09" name="AutoShape 13">
              <a:extLst>
                <a:ext uri="{FF2B5EF4-FFF2-40B4-BE49-F238E27FC236}">
                  <a16:creationId xmlns:a16="http://schemas.microsoft.com/office/drawing/2014/main" id="{9D30DDAA-C8F0-4C45-B432-7F0D0CA5C92C}"/>
                </a:ext>
              </a:extLst>
            </p:cNvPr>
            <p:cNvSpPr>
              <a:spLocks/>
            </p:cNvSpPr>
            <p:nvPr/>
          </p:nvSpPr>
          <p:spPr bwMode="auto">
            <a:xfrm rot="-2458971">
              <a:off x="2170" y="3090"/>
              <a:ext cx="182" cy="384"/>
            </a:xfrm>
            <a:prstGeom prst="leftBrace">
              <a:avLst>
                <a:gd name="adj1" fmla="val 17582"/>
                <a:gd name="adj2" fmla="val 49065"/>
              </a:avLst>
            </a:pr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3310" name="Rectangle 14">
            <a:extLst>
              <a:ext uri="{FF2B5EF4-FFF2-40B4-BE49-F238E27FC236}">
                <a16:creationId xmlns:a16="http://schemas.microsoft.com/office/drawing/2014/main" id="{513394F3-6363-4907-B626-A61B6FC9B7EA}"/>
              </a:ext>
            </a:extLst>
          </p:cNvPr>
          <p:cNvSpPr>
            <a:spLocks noChangeArrowheads="1"/>
          </p:cNvSpPr>
          <p:nvPr/>
        </p:nvSpPr>
        <p:spPr bwMode="auto">
          <a:xfrm>
            <a:off x="5029200" y="46482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solidFill>
                  <a:srgbClr val="0033CC"/>
                </a:solidFill>
                <a:cs typeface="Times New Roman" panose="02020603050405020304" pitchFamily="18" charset="0"/>
                <a:sym typeface="Symbol" panose="05050102010706020507" pitchFamily="18" charset="2"/>
              </a:rPr>
              <a:t>(</a:t>
            </a:r>
            <a:r>
              <a:rPr lang="ru-RU" altLang="en-US">
                <a:solidFill>
                  <a:srgbClr val="0033CC"/>
                </a:solidFill>
                <a:cs typeface="Times New Roman" panose="02020603050405020304" pitchFamily="18" charset="0"/>
                <a:sym typeface="Symbol" panose="05050102010706020507" pitchFamily="18" charset="2"/>
              </a:rPr>
              <a:t></a:t>
            </a:r>
            <a:r>
              <a:rPr lang="en-US" altLang="en-US" baseline="-25000">
                <a:solidFill>
                  <a:srgbClr val="0033CC"/>
                </a:solidFill>
                <a:cs typeface="Times New Roman" panose="02020603050405020304" pitchFamily="18" charset="0"/>
                <a:sym typeface="Symbol" panose="05050102010706020507" pitchFamily="18" charset="2"/>
              </a:rPr>
              <a:t>max</a:t>
            </a:r>
            <a:r>
              <a:rPr lang="en-US" altLang="en-US">
                <a:solidFill>
                  <a:srgbClr val="0033CC"/>
                </a:solidFill>
                <a:cs typeface="Times New Roman" panose="02020603050405020304" pitchFamily="18" charset="0"/>
                <a:sym typeface="Symbol" panose="05050102010706020507" pitchFamily="18" charset="2"/>
              </a:rPr>
              <a:t>)</a:t>
            </a:r>
            <a:r>
              <a:rPr lang="en-US" altLang="en-US" baseline="30000">
                <a:solidFill>
                  <a:srgbClr val="0033CC"/>
                </a:solidFill>
                <a:cs typeface="Times New Roman" panose="02020603050405020304" pitchFamily="18" charset="0"/>
                <a:sym typeface="Symbol" panose="05050102010706020507" pitchFamily="18" charset="2"/>
              </a:rPr>
              <a:t>-1/2</a:t>
            </a:r>
            <a:endParaRPr lang="ru-RU" altLang="en-US" baseline="30000">
              <a:solidFill>
                <a:srgbClr val="0033CC"/>
              </a:solidFill>
              <a:cs typeface="Times New Roman" panose="02020603050405020304" pitchFamily="18" charset="0"/>
              <a:sym typeface="Symbol" panose="05050102010706020507" pitchFamily="18" charset="2"/>
            </a:endParaRPr>
          </a:p>
        </p:txBody>
      </p:sp>
      <p:sp>
        <p:nvSpPr>
          <p:cNvPr id="183311" name="Rectangle 15">
            <a:extLst>
              <a:ext uri="{FF2B5EF4-FFF2-40B4-BE49-F238E27FC236}">
                <a16:creationId xmlns:a16="http://schemas.microsoft.com/office/drawing/2014/main" id="{879C23D3-5BE1-411F-AEA8-18E73FAAA048}"/>
              </a:ext>
            </a:extLst>
          </p:cNvPr>
          <p:cNvSpPr>
            <a:spLocks noChangeArrowheads="1"/>
          </p:cNvSpPr>
          <p:nvPr/>
        </p:nvSpPr>
        <p:spPr bwMode="auto">
          <a:xfrm>
            <a:off x="7162800" y="51816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solidFill>
                  <a:srgbClr val="FF3300"/>
                </a:solidFill>
                <a:cs typeface="Times New Roman" panose="02020603050405020304" pitchFamily="18" charset="0"/>
                <a:sym typeface="Symbol" panose="05050102010706020507" pitchFamily="18" charset="2"/>
              </a:rPr>
              <a:t>(</a:t>
            </a:r>
            <a:r>
              <a:rPr lang="ru-RU" altLang="en-US">
                <a:solidFill>
                  <a:srgbClr val="FF3300"/>
                </a:solidFill>
                <a:cs typeface="Times New Roman" panose="02020603050405020304" pitchFamily="18" charset="0"/>
                <a:sym typeface="Symbol" panose="05050102010706020507" pitchFamily="18" charset="2"/>
              </a:rPr>
              <a:t></a:t>
            </a:r>
            <a:r>
              <a:rPr lang="en-US" altLang="en-US" baseline="-25000">
                <a:solidFill>
                  <a:srgbClr val="FF3300"/>
                </a:solidFill>
                <a:cs typeface="Times New Roman" panose="02020603050405020304" pitchFamily="18" charset="0"/>
                <a:sym typeface="Symbol" panose="05050102010706020507" pitchFamily="18" charset="2"/>
              </a:rPr>
              <a:t>min</a:t>
            </a:r>
            <a:r>
              <a:rPr lang="en-US" altLang="en-US">
                <a:solidFill>
                  <a:srgbClr val="FF3300"/>
                </a:solidFill>
                <a:cs typeface="Times New Roman" panose="02020603050405020304" pitchFamily="18" charset="0"/>
                <a:sym typeface="Symbol" panose="05050102010706020507" pitchFamily="18" charset="2"/>
              </a:rPr>
              <a:t>)</a:t>
            </a:r>
            <a:r>
              <a:rPr lang="en-US" altLang="en-US" baseline="30000">
                <a:solidFill>
                  <a:srgbClr val="FF3300"/>
                </a:solidFill>
                <a:cs typeface="Times New Roman" panose="02020603050405020304" pitchFamily="18" charset="0"/>
                <a:sym typeface="Symbol" panose="05050102010706020507" pitchFamily="18" charset="2"/>
              </a:rPr>
              <a:t>-1/2</a:t>
            </a:r>
            <a:endParaRPr lang="ru-RU" altLang="en-US" baseline="30000">
              <a:solidFill>
                <a:srgbClr val="FF3300"/>
              </a:solidFill>
              <a:cs typeface="Times New Roman" panose="02020603050405020304" pitchFamily="18" charset="0"/>
              <a:sym typeface="Symbol" panose="05050102010706020507" pitchFamily="18" charset="2"/>
            </a:endParaRPr>
          </a:p>
        </p:txBody>
      </p:sp>
      <p:sp>
        <p:nvSpPr>
          <p:cNvPr id="183312" name="Text Box 16">
            <a:extLst>
              <a:ext uri="{FF2B5EF4-FFF2-40B4-BE49-F238E27FC236}">
                <a16:creationId xmlns:a16="http://schemas.microsoft.com/office/drawing/2014/main" id="{2132E676-6BEF-4584-ADE6-77C08FFC97A2}"/>
              </a:ext>
            </a:extLst>
          </p:cNvPr>
          <p:cNvSpPr txBox="1">
            <a:spLocks noChangeArrowheads="1"/>
          </p:cNvSpPr>
          <p:nvPr/>
        </p:nvSpPr>
        <p:spPr bwMode="auto">
          <a:xfrm>
            <a:off x="1905000" y="4267201"/>
            <a:ext cx="3581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cs typeface="Times New Roman" panose="02020603050405020304" pitchFamily="18" charset="0"/>
              </a:rPr>
              <a:t>Ellipse </a:t>
            </a:r>
            <a:r>
              <a:rPr lang="en-US" altLang="en-US" sz="2800" i="1">
                <a:cs typeface="Times New Roman" panose="02020603050405020304" pitchFamily="18" charset="0"/>
              </a:rPr>
              <a:t>E(u,v) </a:t>
            </a:r>
            <a:r>
              <a:rPr lang="en-US" altLang="en-US" sz="2800">
                <a:cs typeface="Times New Roman" panose="02020603050405020304" pitchFamily="18" charset="0"/>
              </a:rPr>
              <a:t>= const</a:t>
            </a:r>
            <a:endParaRPr lang="ru-RU" altLang="en-US" sz="2800">
              <a:cs typeface="Times New Roman" panose="02020603050405020304" pitchFamily="18" charset="0"/>
            </a:endParaRPr>
          </a:p>
        </p:txBody>
      </p:sp>
      <p:sp>
        <p:nvSpPr>
          <p:cNvPr id="2" name="Date Placeholder 1">
            <a:extLst>
              <a:ext uri="{FF2B5EF4-FFF2-40B4-BE49-F238E27FC236}">
                <a16:creationId xmlns:a16="http://schemas.microsoft.com/office/drawing/2014/main" id="{DBB236D5-5E79-4C7A-91FD-534C717CE3E3}"/>
              </a:ext>
            </a:extLst>
          </p:cNvPr>
          <p:cNvSpPr>
            <a:spLocks noGrp="1"/>
          </p:cNvSpPr>
          <p:nvPr>
            <p:ph type="dt" sz="half" idx="10"/>
          </p:nvPr>
        </p:nvSpPr>
        <p:spPr/>
        <p:txBody>
          <a:bodyPr/>
          <a:lstStyle/>
          <a:p>
            <a:fld id="{38BBFA2C-D700-4CAD-8AC5-D1F2189CA46B}" type="datetime1">
              <a:rPr lang="en-US" smtClean="0"/>
              <a:t>12/10/2021</a:t>
            </a:fld>
            <a:endParaRPr lang="en-US"/>
          </a:p>
        </p:txBody>
      </p:sp>
      <p:sp>
        <p:nvSpPr>
          <p:cNvPr id="3" name="Slide Number Placeholder 2">
            <a:extLst>
              <a:ext uri="{FF2B5EF4-FFF2-40B4-BE49-F238E27FC236}">
                <a16:creationId xmlns:a16="http://schemas.microsoft.com/office/drawing/2014/main" id="{D3C21B4A-AC0F-4137-BAF8-0EA621356C6C}"/>
              </a:ext>
            </a:extLst>
          </p:cNvPr>
          <p:cNvSpPr>
            <a:spLocks noGrp="1"/>
          </p:cNvSpPr>
          <p:nvPr>
            <p:ph type="sldNum" sz="quarter" idx="12"/>
          </p:nvPr>
        </p:nvSpPr>
        <p:spPr/>
        <p:txBody>
          <a:bodyPr/>
          <a:lstStyle/>
          <a:p>
            <a:fld id="{EAF512AE-85BB-41AC-B3A0-114532E20792}"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AF433-BD32-4BB3-8F1B-DC99CE4166E6}"/>
              </a:ext>
            </a:extLst>
          </p:cNvPr>
          <p:cNvSpPr>
            <a:spLocks noGrp="1"/>
          </p:cNvSpPr>
          <p:nvPr>
            <p:ph type="title"/>
          </p:nvPr>
        </p:nvSpPr>
        <p:spPr/>
        <p:txBody>
          <a:bodyPr/>
          <a:lstStyle/>
          <a:p>
            <a:r>
              <a:rPr lang="en-US" b="1" i="0" dirty="0">
                <a:solidFill>
                  <a:srgbClr val="000000"/>
                </a:solidFill>
                <a:effectLst/>
                <a:latin typeface="Linux Libertine"/>
              </a:rPr>
              <a:t>Types of image features</a:t>
            </a:r>
            <a:endParaRPr lang="en-US" b="1" dirty="0"/>
          </a:p>
        </p:txBody>
      </p:sp>
      <p:sp>
        <p:nvSpPr>
          <p:cNvPr id="3" name="Content Placeholder 2">
            <a:extLst>
              <a:ext uri="{FF2B5EF4-FFF2-40B4-BE49-F238E27FC236}">
                <a16:creationId xmlns:a16="http://schemas.microsoft.com/office/drawing/2014/main" id="{587CEFDC-6616-49BB-B6E8-6DAA8DAED7AC}"/>
              </a:ext>
            </a:extLst>
          </p:cNvPr>
          <p:cNvSpPr>
            <a:spLocks noGrp="1"/>
          </p:cNvSpPr>
          <p:nvPr>
            <p:ph idx="1"/>
          </p:nvPr>
        </p:nvSpPr>
        <p:spPr>
          <a:xfrm>
            <a:off x="838200" y="1690688"/>
            <a:ext cx="10515600" cy="4486275"/>
          </a:xfrm>
        </p:spPr>
        <p:txBody>
          <a:bodyPr>
            <a:normAutofit fontScale="92500" lnSpcReduction="10000"/>
          </a:bodyPr>
          <a:lstStyle/>
          <a:p>
            <a:r>
              <a:rPr lang="en-US" b="1" i="0" dirty="0">
                <a:solidFill>
                  <a:srgbClr val="000000"/>
                </a:solidFill>
                <a:effectLst/>
                <a:latin typeface="Arial" panose="020B0604020202020204" pitchFamily="34" charset="0"/>
              </a:rPr>
              <a:t>Edges</a:t>
            </a:r>
          </a:p>
          <a:p>
            <a:pPr lvl="1" algn="just"/>
            <a:r>
              <a:rPr lang="en-US" i="0" dirty="0">
                <a:solidFill>
                  <a:srgbClr val="000000"/>
                </a:solidFill>
                <a:effectLst/>
                <a:latin typeface="Arial" panose="020B0604020202020204" pitchFamily="34" charset="0"/>
              </a:rPr>
              <a:t>Edges are points where there is a boundary (or an edge) between two image regions. </a:t>
            </a:r>
          </a:p>
          <a:p>
            <a:pPr lvl="1" algn="just"/>
            <a:r>
              <a:rPr lang="en-US" i="0" dirty="0">
                <a:solidFill>
                  <a:srgbClr val="000000"/>
                </a:solidFill>
                <a:effectLst/>
                <a:latin typeface="Arial" panose="020B0604020202020204" pitchFamily="34" charset="0"/>
              </a:rPr>
              <a:t>In general, an edge can be of almost arbitrary shape, and may include junctions. </a:t>
            </a:r>
          </a:p>
          <a:p>
            <a:pPr lvl="1" algn="just"/>
            <a:r>
              <a:rPr lang="en-US" i="0" dirty="0">
                <a:solidFill>
                  <a:srgbClr val="000000"/>
                </a:solidFill>
                <a:effectLst/>
                <a:latin typeface="Arial" panose="020B0604020202020204" pitchFamily="34" charset="0"/>
              </a:rPr>
              <a:t>In practice, edges are usually defined as sets of points in the image which have a strong gradient magnitude.</a:t>
            </a:r>
          </a:p>
          <a:p>
            <a:r>
              <a:rPr lang="en-US" b="1" i="0" dirty="0">
                <a:solidFill>
                  <a:srgbClr val="000000"/>
                </a:solidFill>
                <a:effectLst/>
                <a:latin typeface="Arial" panose="020B0604020202020204" pitchFamily="34" charset="0"/>
              </a:rPr>
              <a:t>Corners / interest points</a:t>
            </a:r>
          </a:p>
          <a:p>
            <a:pPr lvl="1" algn="just"/>
            <a:r>
              <a:rPr lang="en-US" i="0" dirty="0">
                <a:solidFill>
                  <a:srgbClr val="000000"/>
                </a:solidFill>
                <a:effectLst/>
                <a:latin typeface="Arial" panose="020B0604020202020204" pitchFamily="34" charset="0"/>
              </a:rPr>
              <a:t>The terms corners and interest points are used somewhat interchangeably and refer to point-like features in an image, which have a local two dimensional structure. </a:t>
            </a:r>
          </a:p>
          <a:p>
            <a:pPr lvl="1" algn="just"/>
            <a:r>
              <a:rPr lang="en-US" i="0" dirty="0">
                <a:solidFill>
                  <a:srgbClr val="000000"/>
                </a:solidFill>
                <a:effectLst/>
                <a:latin typeface="Arial" panose="020B0604020202020204" pitchFamily="34" charset="0"/>
              </a:rPr>
              <a:t>The name "Corner" arose since early algorithms first performed edge detection, and then analyzed the edges to find rapid changes in direction (corners).</a:t>
            </a:r>
          </a:p>
        </p:txBody>
      </p:sp>
      <p:sp>
        <p:nvSpPr>
          <p:cNvPr id="4" name="Date Placeholder 3">
            <a:extLst>
              <a:ext uri="{FF2B5EF4-FFF2-40B4-BE49-F238E27FC236}">
                <a16:creationId xmlns:a16="http://schemas.microsoft.com/office/drawing/2014/main" id="{2BE5BBC5-52EB-4403-84D4-B63A7BCD2456}"/>
              </a:ext>
            </a:extLst>
          </p:cNvPr>
          <p:cNvSpPr>
            <a:spLocks noGrp="1"/>
          </p:cNvSpPr>
          <p:nvPr>
            <p:ph type="dt" sz="half" idx="10"/>
          </p:nvPr>
        </p:nvSpPr>
        <p:spPr/>
        <p:txBody>
          <a:bodyPr/>
          <a:lstStyle/>
          <a:p>
            <a:fld id="{C271311E-374B-4663-9986-70AC4ABD5FBD}" type="datetime1">
              <a:rPr lang="en-US" smtClean="0"/>
              <a:t>12/10/2021</a:t>
            </a:fld>
            <a:endParaRPr lang="en-US"/>
          </a:p>
        </p:txBody>
      </p:sp>
      <p:sp>
        <p:nvSpPr>
          <p:cNvPr id="5" name="Slide Number Placeholder 4">
            <a:extLst>
              <a:ext uri="{FF2B5EF4-FFF2-40B4-BE49-F238E27FC236}">
                <a16:creationId xmlns:a16="http://schemas.microsoft.com/office/drawing/2014/main" id="{81C471EE-50BE-4660-A151-E07F72FC5AD2}"/>
              </a:ext>
            </a:extLst>
          </p:cNvPr>
          <p:cNvSpPr>
            <a:spLocks noGrp="1"/>
          </p:cNvSpPr>
          <p:nvPr>
            <p:ph type="sldNum" sz="quarter" idx="12"/>
          </p:nvPr>
        </p:nvSpPr>
        <p:spPr/>
        <p:txBody>
          <a:bodyPr/>
          <a:lstStyle/>
          <a:p>
            <a:fld id="{EAF512AE-85BB-41AC-B3A0-114532E20792}" type="slidenum">
              <a:rPr lang="en-US" smtClean="0"/>
              <a:t>2</a:t>
            </a:fld>
            <a:endParaRPr lang="en-US"/>
          </a:p>
        </p:txBody>
      </p:sp>
    </p:spTree>
    <p:extLst>
      <p:ext uri="{BB962C8B-B14F-4D97-AF65-F5344CB8AC3E}">
        <p14:creationId xmlns:p14="http://schemas.microsoft.com/office/powerpoint/2010/main" val="3396320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AutoShape 2">
            <a:extLst>
              <a:ext uri="{FF2B5EF4-FFF2-40B4-BE49-F238E27FC236}">
                <a16:creationId xmlns:a16="http://schemas.microsoft.com/office/drawing/2014/main" id="{D2634501-C01E-4F26-8871-D623F4BF5912}"/>
              </a:ext>
            </a:extLst>
          </p:cNvPr>
          <p:cNvSpPr>
            <a:spLocks noChangeArrowheads="1"/>
          </p:cNvSpPr>
          <p:nvPr/>
        </p:nvSpPr>
        <p:spPr bwMode="auto">
          <a:xfrm>
            <a:off x="2362200" y="4800600"/>
            <a:ext cx="3124200" cy="1219200"/>
          </a:xfrm>
          <a:prstGeom prst="rightArrowCallout">
            <a:avLst>
              <a:gd name="adj1" fmla="val 25000"/>
              <a:gd name="adj2" fmla="val 24093"/>
              <a:gd name="adj3" fmla="val 41581"/>
              <a:gd name="adj4" fmla="val 75662"/>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23" name="Rectangle 3">
            <a:extLst>
              <a:ext uri="{FF2B5EF4-FFF2-40B4-BE49-F238E27FC236}">
                <a16:creationId xmlns:a16="http://schemas.microsoft.com/office/drawing/2014/main" id="{70E727D4-3ABE-4D13-B960-553E90BCA2E6}"/>
              </a:ext>
            </a:extLst>
          </p:cNvPr>
          <p:cNvSpPr>
            <a:spLocks noGrp="1" noChangeArrowheads="1"/>
          </p:cNvSpPr>
          <p:nvPr>
            <p:ph type="title"/>
          </p:nvPr>
        </p:nvSpPr>
        <p:spPr/>
        <p:txBody>
          <a:bodyPr/>
          <a:lstStyle/>
          <a:p>
            <a:r>
              <a:rPr lang="en-US" altLang="en-US" dirty="0"/>
              <a:t>Harris Detector: Mathematics</a:t>
            </a:r>
            <a:endParaRPr lang="ru-RU" altLang="en-US" dirty="0"/>
          </a:p>
        </p:txBody>
      </p:sp>
      <p:sp>
        <p:nvSpPr>
          <p:cNvPr id="184324" name="Rectangle 4">
            <a:extLst>
              <a:ext uri="{FF2B5EF4-FFF2-40B4-BE49-F238E27FC236}">
                <a16:creationId xmlns:a16="http://schemas.microsoft.com/office/drawing/2014/main" id="{CBE99F24-4475-4BC8-A62F-5F9984C63105}"/>
              </a:ext>
            </a:extLst>
          </p:cNvPr>
          <p:cNvSpPr>
            <a:spLocks noChangeArrowheads="1"/>
          </p:cNvSpPr>
          <p:nvPr/>
        </p:nvSpPr>
        <p:spPr bwMode="auto">
          <a:xfrm>
            <a:off x="5562600" y="1752600"/>
            <a:ext cx="4343400" cy="4343400"/>
          </a:xfrm>
          <a:prstGeom prst="rect">
            <a:avLst/>
          </a:prstGeom>
          <a:solidFill>
            <a:srgbClr val="F38F6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25" name="Rectangle 5">
            <a:extLst>
              <a:ext uri="{FF2B5EF4-FFF2-40B4-BE49-F238E27FC236}">
                <a16:creationId xmlns:a16="http://schemas.microsoft.com/office/drawing/2014/main" id="{D4499B7D-2504-4D1D-BC31-873D74BDEB7C}"/>
              </a:ext>
            </a:extLst>
          </p:cNvPr>
          <p:cNvSpPr>
            <a:spLocks noChangeArrowheads="1"/>
          </p:cNvSpPr>
          <p:nvPr/>
        </p:nvSpPr>
        <p:spPr bwMode="auto">
          <a:xfrm>
            <a:off x="9296400" y="6096000"/>
            <a:ext cx="76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ru-RU" altLang="en-US">
                <a:cs typeface="Times New Roman" panose="02020603050405020304" pitchFamily="18" charset="0"/>
                <a:sym typeface="Symbol" panose="05050102010706020507" pitchFamily="18" charset="2"/>
              </a:rPr>
              <a:t></a:t>
            </a:r>
            <a:r>
              <a:rPr lang="en-US" altLang="en-US" baseline="-25000">
                <a:cs typeface="Times New Roman" panose="02020603050405020304" pitchFamily="18" charset="0"/>
                <a:sym typeface="Symbol" panose="05050102010706020507" pitchFamily="18" charset="2"/>
              </a:rPr>
              <a:t>1</a:t>
            </a:r>
            <a:endParaRPr lang="ru-RU" altLang="en-US" baseline="-25000">
              <a:cs typeface="Times New Roman" panose="02020603050405020304" pitchFamily="18" charset="0"/>
              <a:sym typeface="Symbol" panose="05050102010706020507" pitchFamily="18" charset="2"/>
            </a:endParaRPr>
          </a:p>
        </p:txBody>
      </p:sp>
      <p:sp>
        <p:nvSpPr>
          <p:cNvPr id="184326" name="Rectangle 6">
            <a:extLst>
              <a:ext uri="{FF2B5EF4-FFF2-40B4-BE49-F238E27FC236}">
                <a16:creationId xmlns:a16="http://schemas.microsoft.com/office/drawing/2014/main" id="{793C4A43-0447-4CAE-AEF7-E7E5BFA10B6C}"/>
              </a:ext>
            </a:extLst>
          </p:cNvPr>
          <p:cNvSpPr>
            <a:spLocks noChangeArrowheads="1"/>
          </p:cNvSpPr>
          <p:nvPr/>
        </p:nvSpPr>
        <p:spPr bwMode="auto">
          <a:xfrm>
            <a:off x="4648200" y="1828800"/>
            <a:ext cx="1066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ru-RU" altLang="en-US">
                <a:cs typeface="Times New Roman" panose="02020603050405020304" pitchFamily="18" charset="0"/>
                <a:sym typeface="Symbol" panose="05050102010706020507" pitchFamily="18" charset="2"/>
              </a:rPr>
              <a:t></a:t>
            </a:r>
            <a:r>
              <a:rPr lang="en-US" altLang="en-US" baseline="-25000">
                <a:cs typeface="Times New Roman" panose="02020603050405020304" pitchFamily="18" charset="0"/>
                <a:sym typeface="Symbol" panose="05050102010706020507" pitchFamily="18" charset="2"/>
              </a:rPr>
              <a:t>2</a:t>
            </a:r>
            <a:endParaRPr lang="ru-RU" altLang="en-US" baseline="-25000">
              <a:cs typeface="Times New Roman" panose="02020603050405020304" pitchFamily="18" charset="0"/>
              <a:sym typeface="Symbol" panose="05050102010706020507" pitchFamily="18" charset="2"/>
            </a:endParaRPr>
          </a:p>
        </p:txBody>
      </p:sp>
      <p:sp>
        <p:nvSpPr>
          <p:cNvPr id="184327" name="Freeform 7">
            <a:extLst>
              <a:ext uri="{FF2B5EF4-FFF2-40B4-BE49-F238E27FC236}">
                <a16:creationId xmlns:a16="http://schemas.microsoft.com/office/drawing/2014/main" id="{FF67E1F8-3107-40E2-8DCA-A6B670A1C121}"/>
              </a:ext>
            </a:extLst>
          </p:cNvPr>
          <p:cNvSpPr>
            <a:spLocks/>
          </p:cNvSpPr>
          <p:nvPr/>
        </p:nvSpPr>
        <p:spPr bwMode="auto">
          <a:xfrm>
            <a:off x="6019800" y="1752600"/>
            <a:ext cx="3886200" cy="3937000"/>
          </a:xfrm>
          <a:custGeom>
            <a:avLst/>
            <a:gdLst>
              <a:gd name="T0" fmla="*/ 0 w 2448"/>
              <a:gd name="T1" fmla="*/ 1920 h 2480"/>
              <a:gd name="T2" fmla="*/ 672 w 2448"/>
              <a:gd name="T3" fmla="*/ 0 h 2480"/>
              <a:gd name="T4" fmla="*/ 2448 w 2448"/>
              <a:gd name="T5" fmla="*/ 0 h 2480"/>
              <a:gd name="T6" fmla="*/ 2448 w 2448"/>
              <a:gd name="T7" fmla="*/ 1872 h 2480"/>
              <a:gd name="T8" fmla="*/ 555 w 2448"/>
              <a:gd name="T9" fmla="*/ 2480 h 2480"/>
              <a:gd name="T10" fmla="*/ 0 w 2448"/>
              <a:gd name="T11" fmla="*/ 1920 h 2480"/>
            </a:gdLst>
            <a:ahLst/>
            <a:cxnLst>
              <a:cxn ang="0">
                <a:pos x="T0" y="T1"/>
              </a:cxn>
              <a:cxn ang="0">
                <a:pos x="T2" y="T3"/>
              </a:cxn>
              <a:cxn ang="0">
                <a:pos x="T4" y="T5"/>
              </a:cxn>
              <a:cxn ang="0">
                <a:pos x="T6" y="T7"/>
              </a:cxn>
              <a:cxn ang="0">
                <a:pos x="T8" y="T9"/>
              </a:cxn>
              <a:cxn ang="0">
                <a:pos x="T10" y="T11"/>
              </a:cxn>
            </a:cxnLst>
            <a:rect l="0" t="0" r="r" b="b"/>
            <a:pathLst>
              <a:path w="2448" h="2480">
                <a:moveTo>
                  <a:pt x="0" y="1920"/>
                </a:moveTo>
                <a:lnTo>
                  <a:pt x="672" y="0"/>
                </a:lnTo>
                <a:lnTo>
                  <a:pt x="2448" y="0"/>
                </a:lnTo>
                <a:lnTo>
                  <a:pt x="2448" y="1872"/>
                </a:lnTo>
                <a:lnTo>
                  <a:pt x="555" y="2480"/>
                </a:lnTo>
                <a:lnTo>
                  <a:pt x="0" y="1920"/>
                </a:lnTo>
                <a:close/>
              </a:path>
            </a:pathLst>
          </a:custGeom>
          <a:solidFill>
            <a:schemeClr val="accent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28" name="AutoShape 8">
            <a:extLst>
              <a:ext uri="{FF2B5EF4-FFF2-40B4-BE49-F238E27FC236}">
                <a16:creationId xmlns:a16="http://schemas.microsoft.com/office/drawing/2014/main" id="{257D221C-5CAB-4667-BD2C-4D5DD4B359A4}"/>
              </a:ext>
            </a:extLst>
          </p:cNvPr>
          <p:cNvSpPr>
            <a:spLocks noChangeArrowheads="1"/>
          </p:cNvSpPr>
          <p:nvPr/>
        </p:nvSpPr>
        <p:spPr bwMode="auto">
          <a:xfrm>
            <a:off x="5562601" y="4343400"/>
            <a:ext cx="1749425" cy="1752600"/>
          </a:xfrm>
          <a:prstGeom prst="rtTriangle">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29" name="Rectangle 9">
            <a:extLst>
              <a:ext uri="{FF2B5EF4-FFF2-40B4-BE49-F238E27FC236}">
                <a16:creationId xmlns:a16="http://schemas.microsoft.com/office/drawing/2014/main" id="{D95F4086-6D40-47E9-9327-77CE39FF943B}"/>
              </a:ext>
            </a:extLst>
          </p:cNvPr>
          <p:cNvSpPr>
            <a:spLocks noChangeArrowheads="1"/>
          </p:cNvSpPr>
          <p:nvPr/>
        </p:nvSpPr>
        <p:spPr bwMode="auto">
          <a:xfrm>
            <a:off x="7086600" y="2362200"/>
            <a:ext cx="266700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olidFill>
                  <a:srgbClr val="0033CC"/>
                </a:solidFill>
                <a:cs typeface="Times New Roman" panose="02020603050405020304" pitchFamily="18" charset="0"/>
                <a:sym typeface="Symbol" panose="05050102010706020507" pitchFamily="18" charset="2"/>
              </a:rPr>
              <a:t>“Corner”</a:t>
            </a:r>
            <a:br>
              <a:rPr lang="en-US" altLang="en-US" dirty="0">
                <a:cs typeface="Times New Roman" panose="02020603050405020304" pitchFamily="18" charset="0"/>
                <a:sym typeface="Symbol" panose="05050102010706020507" pitchFamily="18" charset="2"/>
              </a:rPr>
            </a:br>
            <a:r>
              <a:rPr lang="ru-RU" altLang="en-US" dirty="0">
                <a:cs typeface="Times New Roman" panose="02020603050405020304" pitchFamily="18" charset="0"/>
                <a:sym typeface="Symbol" panose="05050102010706020507" pitchFamily="18" charset="2"/>
              </a:rPr>
              <a:t></a:t>
            </a:r>
            <a:r>
              <a:rPr lang="en-US" altLang="en-US" baseline="-25000" dirty="0">
                <a:cs typeface="Times New Roman" panose="02020603050405020304" pitchFamily="18" charset="0"/>
                <a:sym typeface="Symbol" panose="05050102010706020507" pitchFamily="18" charset="2"/>
              </a:rPr>
              <a:t>1</a:t>
            </a:r>
            <a:r>
              <a:rPr lang="en-US" altLang="en-US" sz="2000" dirty="0">
                <a:cs typeface="Times New Roman" panose="02020603050405020304" pitchFamily="18" charset="0"/>
                <a:sym typeface="Symbol" panose="05050102010706020507" pitchFamily="18" charset="2"/>
              </a:rPr>
              <a:t> and </a:t>
            </a:r>
            <a:r>
              <a:rPr lang="ru-RU" altLang="en-US" dirty="0">
                <a:cs typeface="Times New Roman" panose="02020603050405020304" pitchFamily="18" charset="0"/>
                <a:sym typeface="Symbol" panose="05050102010706020507" pitchFamily="18" charset="2"/>
              </a:rPr>
              <a:t></a:t>
            </a:r>
            <a:r>
              <a:rPr lang="en-US" altLang="en-US" baseline="-25000" dirty="0">
                <a:cs typeface="Times New Roman" panose="02020603050405020304" pitchFamily="18" charset="0"/>
                <a:sym typeface="Symbol" panose="05050102010706020507" pitchFamily="18" charset="2"/>
              </a:rPr>
              <a:t>2</a:t>
            </a:r>
            <a:r>
              <a:rPr lang="en-US" altLang="en-US" sz="2000" dirty="0">
                <a:cs typeface="Times New Roman" panose="02020603050405020304" pitchFamily="18" charset="0"/>
                <a:sym typeface="Symbol" panose="05050102010706020507" pitchFamily="18" charset="2"/>
              </a:rPr>
              <a:t> are large,</a:t>
            </a:r>
            <a:br>
              <a:rPr lang="en-US" altLang="en-US" sz="2000" dirty="0">
                <a:cs typeface="Times New Roman" panose="02020603050405020304" pitchFamily="18" charset="0"/>
                <a:sym typeface="Symbol" panose="05050102010706020507" pitchFamily="18" charset="2"/>
              </a:rPr>
            </a:br>
            <a:r>
              <a:rPr lang="en-US" altLang="en-US" sz="2000" dirty="0">
                <a:cs typeface="Times New Roman" panose="02020603050405020304" pitchFamily="18" charset="0"/>
                <a:sym typeface="Symbol" panose="05050102010706020507" pitchFamily="18" charset="2"/>
              </a:rPr>
              <a:t> </a:t>
            </a:r>
            <a:r>
              <a:rPr lang="ru-RU" altLang="en-US" dirty="0">
                <a:cs typeface="Times New Roman" panose="02020603050405020304" pitchFamily="18" charset="0"/>
                <a:sym typeface="Symbol" panose="05050102010706020507" pitchFamily="18" charset="2"/>
              </a:rPr>
              <a:t></a:t>
            </a:r>
            <a:r>
              <a:rPr lang="en-US" altLang="en-US" baseline="-25000" dirty="0">
                <a:cs typeface="Times New Roman" panose="02020603050405020304" pitchFamily="18" charset="0"/>
                <a:sym typeface="Symbol" panose="05050102010706020507" pitchFamily="18" charset="2"/>
              </a:rPr>
              <a:t>1 </a:t>
            </a:r>
            <a:r>
              <a:rPr lang="en-US" altLang="en-US" dirty="0">
                <a:cs typeface="Times New Roman" panose="02020603050405020304" pitchFamily="18" charset="0"/>
                <a:sym typeface="Symbol" panose="05050102010706020507" pitchFamily="18" charset="2"/>
              </a:rPr>
              <a:t>~ </a:t>
            </a:r>
            <a:r>
              <a:rPr lang="ru-RU" altLang="en-US" dirty="0">
                <a:cs typeface="Times New Roman" panose="02020603050405020304" pitchFamily="18" charset="0"/>
                <a:sym typeface="Symbol" panose="05050102010706020507" pitchFamily="18" charset="2"/>
              </a:rPr>
              <a:t></a:t>
            </a:r>
            <a:r>
              <a:rPr lang="en-US" altLang="en-US" baseline="-25000" dirty="0">
                <a:cs typeface="Times New Roman" panose="02020603050405020304" pitchFamily="18" charset="0"/>
                <a:sym typeface="Symbol" panose="05050102010706020507" pitchFamily="18" charset="2"/>
              </a:rPr>
              <a:t>2</a:t>
            </a:r>
            <a:r>
              <a:rPr lang="en-US" altLang="en-US" sz="2000" dirty="0">
                <a:cs typeface="Times New Roman" panose="02020603050405020304" pitchFamily="18" charset="0"/>
                <a:sym typeface="Symbol" panose="05050102010706020507" pitchFamily="18" charset="2"/>
              </a:rPr>
              <a:t>;</a:t>
            </a:r>
            <a:br>
              <a:rPr lang="en-US" altLang="en-US" sz="2000" dirty="0">
                <a:cs typeface="Times New Roman" panose="02020603050405020304" pitchFamily="18" charset="0"/>
                <a:sym typeface="Symbol" panose="05050102010706020507" pitchFamily="18" charset="2"/>
              </a:rPr>
            </a:br>
            <a:r>
              <a:rPr lang="en-US" altLang="en-US" i="1" dirty="0">
                <a:cs typeface="Times New Roman" panose="02020603050405020304" pitchFamily="18" charset="0"/>
                <a:sym typeface="Symbol" panose="05050102010706020507" pitchFamily="18" charset="2"/>
              </a:rPr>
              <a:t>E</a:t>
            </a:r>
            <a:r>
              <a:rPr lang="en-US" altLang="en-US" sz="2000" dirty="0">
                <a:cs typeface="Times New Roman" panose="02020603050405020304" pitchFamily="18" charset="0"/>
                <a:sym typeface="Symbol" panose="05050102010706020507" pitchFamily="18" charset="2"/>
              </a:rPr>
              <a:t> increases in all directions</a:t>
            </a:r>
            <a:endParaRPr lang="ru-RU" altLang="en-US" sz="2000" dirty="0">
              <a:cs typeface="Times New Roman" panose="02020603050405020304" pitchFamily="18" charset="0"/>
              <a:sym typeface="Symbol" panose="05050102010706020507" pitchFamily="18" charset="2"/>
            </a:endParaRPr>
          </a:p>
        </p:txBody>
      </p:sp>
      <p:sp>
        <p:nvSpPr>
          <p:cNvPr id="184330" name="Rectangle 10">
            <a:extLst>
              <a:ext uri="{FF2B5EF4-FFF2-40B4-BE49-F238E27FC236}">
                <a16:creationId xmlns:a16="http://schemas.microsoft.com/office/drawing/2014/main" id="{29387EDB-C17F-4CC1-9218-C81293F4C59A}"/>
              </a:ext>
            </a:extLst>
          </p:cNvPr>
          <p:cNvSpPr>
            <a:spLocks noChangeArrowheads="1"/>
          </p:cNvSpPr>
          <p:nvPr/>
        </p:nvSpPr>
        <p:spPr bwMode="auto">
          <a:xfrm>
            <a:off x="2438400" y="4800601"/>
            <a:ext cx="23622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en-US">
                <a:cs typeface="Times New Roman" panose="02020603050405020304" pitchFamily="18" charset="0"/>
                <a:sym typeface="Symbol" panose="05050102010706020507" pitchFamily="18" charset="2"/>
              </a:rPr>
              <a:t></a:t>
            </a:r>
            <a:r>
              <a:rPr lang="en-US" altLang="en-US" baseline="-25000">
                <a:cs typeface="Times New Roman" panose="02020603050405020304" pitchFamily="18" charset="0"/>
                <a:sym typeface="Symbol" panose="05050102010706020507" pitchFamily="18" charset="2"/>
              </a:rPr>
              <a:t>1</a:t>
            </a:r>
            <a:r>
              <a:rPr lang="en-US" altLang="en-US" sz="2000">
                <a:cs typeface="Times New Roman" panose="02020603050405020304" pitchFamily="18" charset="0"/>
                <a:sym typeface="Symbol" panose="05050102010706020507" pitchFamily="18" charset="2"/>
              </a:rPr>
              <a:t> and </a:t>
            </a:r>
            <a:r>
              <a:rPr lang="ru-RU" altLang="en-US">
                <a:cs typeface="Times New Roman" panose="02020603050405020304" pitchFamily="18" charset="0"/>
                <a:sym typeface="Symbol" panose="05050102010706020507" pitchFamily="18" charset="2"/>
              </a:rPr>
              <a:t></a:t>
            </a:r>
            <a:r>
              <a:rPr lang="en-US" altLang="en-US" baseline="-25000">
                <a:cs typeface="Times New Roman" panose="02020603050405020304" pitchFamily="18" charset="0"/>
                <a:sym typeface="Symbol" panose="05050102010706020507" pitchFamily="18" charset="2"/>
              </a:rPr>
              <a:t>2</a:t>
            </a:r>
            <a:r>
              <a:rPr lang="en-US" altLang="en-US" sz="2000">
                <a:cs typeface="Times New Roman" panose="02020603050405020304" pitchFamily="18" charset="0"/>
                <a:sym typeface="Symbol" panose="05050102010706020507" pitchFamily="18" charset="2"/>
              </a:rPr>
              <a:t> are small;</a:t>
            </a:r>
            <a:br>
              <a:rPr lang="en-US" altLang="en-US" sz="2000">
                <a:cs typeface="Times New Roman" panose="02020603050405020304" pitchFamily="18" charset="0"/>
                <a:sym typeface="Symbol" panose="05050102010706020507" pitchFamily="18" charset="2"/>
              </a:rPr>
            </a:br>
            <a:r>
              <a:rPr lang="en-US" altLang="en-US" i="1">
                <a:cs typeface="Times New Roman" panose="02020603050405020304" pitchFamily="18" charset="0"/>
                <a:sym typeface="Symbol" panose="05050102010706020507" pitchFamily="18" charset="2"/>
              </a:rPr>
              <a:t>E</a:t>
            </a:r>
            <a:r>
              <a:rPr lang="en-US" altLang="en-US" sz="2000">
                <a:cs typeface="Times New Roman" panose="02020603050405020304" pitchFamily="18" charset="0"/>
                <a:sym typeface="Symbol" panose="05050102010706020507" pitchFamily="18" charset="2"/>
              </a:rPr>
              <a:t> is almost constant in all directions</a:t>
            </a:r>
            <a:endParaRPr lang="ru-RU" altLang="en-US" sz="2000">
              <a:cs typeface="Times New Roman" panose="02020603050405020304" pitchFamily="18" charset="0"/>
              <a:sym typeface="Symbol" panose="05050102010706020507" pitchFamily="18" charset="2"/>
            </a:endParaRPr>
          </a:p>
        </p:txBody>
      </p:sp>
      <p:sp>
        <p:nvSpPr>
          <p:cNvPr id="184331" name="Rectangle 11">
            <a:extLst>
              <a:ext uri="{FF2B5EF4-FFF2-40B4-BE49-F238E27FC236}">
                <a16:creationId xmlns:a16="http://schemas.microsoft.com/office/drawing/2014/main" id="{5F382BC1-8A56-4FC1-8EA0-FDB702FFD6B5}"/>
              </a:ext>
            </a:extLst>
          </p:cNvPr>
          <p:cNvSpPr>
            <a:spLocks noChangeArrowheads="1"/>
          </p:cNvSpPr>
          <p:nvPr/>
        </p:nvSpPr>
        <p:spPr bwMode="auto">
          <a:xfrm>
            <a:off x="8686800" y="5105400"/>
            <a:ext cx="129540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33CC"/>
                </a:solidFill>
                <a:cs typeface="Times New Roman" panose="02020603050405020304" pitchFamily="18" charset="0"/>
                <a:sym typeface="Symbol" panose="05050102010706020507" pitchFamily="18" charset="2"/>
              </a:rPr>
              <a:t>“Edge” </a:t>
            </a:r>
            <a:br>
              <a:rPr lang="en-US" altLang="en-US">
                <a:cs typeface="Times New Roman" panose="02020603050405020304" pitchFamily="18" charset="0"/>
                <a:sym typeface="Symbol" panose="05050102010706020507" pitchFamily="18" charset="2"/>
              </a:rPr>
            </a:br>
            <a:r>
              <a:rPr lang="ru-RU" altLang="en-US">
                <a:cs typeface="Times New Roman" panose="02020603050405020304" pitchFamily="18" charset="0"/>
                <a:sym typeface="Symbol" panose="05050102010706020507" pitchFamily="18" charset="2"/>
              </a:rPr>
              <a:t></a:t>
            </a:r>
            <a:r>
              <a:rPr lang="en-US" altLang="en-US" baseline="-25000">
                <a:cs typeface="Times New Roman" panose="02020603050405020304" pitchFamily="18" charset="0"/>
                <a:sym typeface="Symbol" panose="05050102010706020507" pitchFamily="18" charset="2"/>
              </a:rPr>
              <a:t>1</a:t>
            </a:r>
            <a:r>
              <a:rPr lang="en-US" altLang="en-US" sz="2000">
                <a:cs typeface="Times New Roman" panose="02020603050405020304" pitchFamily="18" charset="0"/>
                <a:sym typeface="Symbol" panose="05050102010706020507" pitchFamily="18" charset="2"/>
              </a:rPr>
              <a:t> &gt;&gt; </a:t>
            </a:r>
            <a:r>
              <a:rPr lang="ru-RU" altLang="en-US">
                <a:cs typeface="Times New Roman" panose="02020603050405020304" pitchFamily="18" charset="0"/>
                <a:sym typeface="Symbol" panose="05050102010706020507" pitchFamily="18" charset="2"/>
              </a:rPr>
              <a:t></a:t>
            </a:r>
            <a:r>
              <a:rPr lang="en-US" altLang="en-US" baseline="-25000">
                <a:cs typeface="Times New Roman" panose="02020603050405020304" pitchFamily="18" charset="0"/>
                <a:sym typeface="Symbol" panose="05050102010706020507" pitchFamily="18" charset="2"/>
              </a:rPr>
              <a:t>2</a:t>
            </a:r>
            <a:endParaRPr lang="ru-RU" altLang="en-US" sz="2000">
              <a:cs typeface="Times New Roman" panose="02020603050405020304" pitchFamily="18" charset="0"/>
              <a:sym typeface="Symbol" panose="05050102010706020507" pitchFamily="18" charset="2"/>
            </a:endParaRPr>
          </a:p>
        </p:txBody>
      </p:sp>
      <p:sp>
        <p:nvSpPr>
          <p:cNvPr id="184332" name="Rectangle 12">
            <a:extLst>
              <a:ext uri="{FF2B5EF4-FFF2-40B4-BE49-F238E27FC236}">
                <a16:creationId xmlns:a16="http://schemas.microsoft.com/office/drawing/2014/main" id="{03321383-C3EE-4A54-8DEA-BEA3FC4284A8}"/>
              </a:ext>
            </a:extLst>
          </p:cNvPr>
          <p:cNvSpPr>
            <a:spLocks noChangeArrowheads="1"/>
          </p:cNvSpPr>
          <p:nvPr/>
        </p:nvSpPr>
        <p:spPr bwMode="auto">
          <a:xfrm>
            <a:off x="5638800" y="1905000"/>
            <a:ext cx="129540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33CC"/>
                </a:solidFill>
                <a:cs typeface="Times New Roman" panose="02020603050405020304" pitchFamily="18" charset="0"/>
                <a:sym typeface="Symbol" panose="05050102010706020507" pitchFamily="18" charset="2"/>
              </a:rPr>
              <a:t>“Edge” </a:t>
            </a:r>
            <a:br>
              <a:rPr lang="en-US" altLang="en-US">
                <a:cs typeface="Times New Roman" panose="02020603050405020304" pitchFamily="18" charset="0"/>
                <a:sym typeface="Symbol" panose="05050102010706020507" pitchFamily="18" charset="2"/>
              </a:rPr>
            </a:br>
            <a:r>
              <a:rPr lang="ru-RU" altLang="en-US">
                <a:cs typeface="Times New Roman" panose="02020603050405020304" pitchFamily="18" charset="0"/>
                <a:sym typeface="Symbol" panose="05050102010706020507" pitchFamily="18" charset="2"/>
              </a:rPr>
              <a:t></a:t>
            </a:r>
            <a:r>
              <a:rPr lang="en-US" altLang="en-US" baseline="-25000">
                <a:cs typeface="Times New Roman" panose="02020603050405020304" pitchFamily="18" charset="0"/>
                <a:sym typeface="Symbol" panose="05050102010706020507" pitchFamily="18" charset="2"/>
              </a:rPr>
              <a:t>2</a:t>
            </a:r>
            <a:r>
              <a:rPr lang="en-US" altLang="en-US" sz="2000">
                <a:cs typeface="Times New Roman" panose="02020603050405020304" pitchFamily="18" charset="0"/>
                <a:sym typeface="Symbol" panose="05050102010706020507" pitchFamily="18" charset="2"/>
              </a:rPr>
              <a:t> &gt;&gt; </a:t>
            </a:r>
            <a:r>
              <a:rPr lang="ru-RU" altLang="en-US">
                <a:cs typeface="Times New Roman" panose="02020603050405020304" pitchFamily="18" charset="0"/>
                <a:sym typeface="Symbol" panose="05050102010706020507" pitchFamily="18" charset="2"/>
              </a:rPr>
              <a:t></a:t>
            </a:r>
            <a:r>
              <a:rPr lang="en-US" altLang="en-US" baseline="-25000">
                <a:cs typeface="Times New Roman" panose="02020603050405020304" pitchFamily="18" charset="0"/>
                <a:sym typeface="Symbol" panose="05050102010706020507" pitchFamily="18" charset="2"/>
              </a:rPr>
              <a:t>1</a:t>
            </a:r>
            <a:endParaRPr lang="ru-RU" altLang="en-US" sz="2000">
              <a:cs typeface="Times New Roman" panose="02020603050405020304" pitchFamily="18" charset="0"/>
              <a:sym typeface="Symbol" panose="05050102010706020507" pitchFamily="18" charset="2"/>
            </a:endParaRPr>
          </a:p>
        </p:txBody>
      </p:sp>
      <p:sp>
        <p:nvSpPr>
          <p:cNvPr id="184333" name="Rectangle 13">
            <a:extLst>
              <a:ext uri="{FF2B5EF4-FFF2-40B4-BE49-F238E27FC236}">
                <a16:creationId xmlns:a16="http://schemas.microsoft.com/office/drawing/2014/main" id="{A2F6852B-16F3-4507-B684-128E08738101}"/>
              </a:ext>
            </a:extLst>
          </p:cNvPr>
          <p:cNvSpPr>
            <a:spLocks noChangeArrowheads="1"/>
          </p:cNvSpPr>
          <p:nvPr/>
        </p:nvSpPr>
        <p:spPr bwMode="auto">
          <a:xfrm>
            <a:off x="5486400" y="5181601"/>
            <a:ext cx="1219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solidFill>
                  <a:srgbClr val="0033CC"/>
                </a:solidFill>
                <a:cs typeface="Times New Roman" panose="02020603050405020304" pitchFamily="18" charset="0"/>
                <a:sym typeface="Symbol" panose="05050102010706020507" pitchFamily="18" charset="2"/>
              </a:rPr>
              <a:t>“Flat” region</a:t>
            </a:r>
            <a:endParaRPr lang="ru-RU" altLang="en-US">
              <a:solidFill>
                <a:srgbClr val="0033CC"/>
              </a:solidFill>
              <a:cs typeface="Times New Roman" panose="02020603050405020304" pitchFamily="18" charset="0"/>
              <a:sym typeface="Symbol" panose="05050102010706020507" pitchFamily="18" charset="2"/>
            </a:endParaRPr>
          </a:p>
        </p:txBody>
      </p:sp>
      <p:sp>
        <p:nvSpPr>
          <p:cNvPr id="184334" name="Text Box 14">
            <a:extLst>
              <a:ext uri="{FF2B5EF4-FFF2-40B4-BE49-F238E27FC236}">
                <a16:creationId xmlns:a16="http://schemas.microsoft.com/office/drawing/2014/main" id="{3C730E1A-7528-4433-8616-0BC47374B2E5}"/>
              </a:ext>
            </a:extLst>
          </p:cNvPr>
          <p:cNvSpPr txBox="1">
            <a:spLocks noChangeArrowheads="1"/>
          </p:cNvSpPr>
          <p:nvPr/>
        </p:nvSpPr>
        <p:spPr bwMode="auto">
          <a:xfrm>
            <a:off x="1752600" y="1905000"/>
            <a:ext cx="26670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cs typeface="Times New Roman" panose="02020603050405020304" pitchFamily="18" charset="0"/>
              </a:rPr>
              <a:t>Classification of image points using eigenvalues of </a:t>
            </a:r>
            <a:r>
              <a:rPr lang="en-US" altLang="en-US" i="1" dirty="0">
                <a:cs typeface="Times New Roman" panose="02020603050405020304" pitchFamily="18" charset="0"/>
              </a:rPr>
              <a:t>M</a:t>
            </a:r>
            <a:r>
              <a:rPr lang="en-US" altLang="en-US" dirty="0">
                <a:cs typeface="Times New Roman" panose="02020603050405020304" pitchFamily="18" charset="0"/>
              </a:rPr>
              <a:t>:</a:t>
            </a:r>
            <a:endParaRPr lang="ru-RU" altLang="en-US" dirty="0">
              <a:cs typeface="Times New Roman" panose="02020603050405020304" pitchFamily="18" charset="0"/>
            </a:endParaRPr>
          </a:p>
        </p:txBody>
      </p:sp>
      <p:sp>
        <p:nvSpPr>
          <p:cNvPr id="184335" name="Oval 15">
            <a:extLst>
              <a:ext uri="{FF2B5EF4-FFF2-40B4-BE49-F238E27FC236}">
                <a16:creationId xmlns:a16="http://schemas.microsoft.com/office/drawing/2014/main" id="{D051AF63-9BB2-40B0-A4F5-02E61E354530}"/>
              </a:ext>
            </a:extLst>
          </p:cNvPr>
          <p:cNvSpPr>
            <a:spLocks noChangeArrowheads="1"/>
          </p:cNvSpPr>
          <p:nvPr/>
        </p:nvSpPr>
        <p:spPr bwMode="auto">
          <a:xfrm>
            <a:off x="6913563" y="2522538"/>
            <a:ext cx="165100" cy="152400"/>
          </a:xfrm>
          <a:prstGeom prst="ellipse">
            <a:avLst/>
          </a:prstGeom>
          <a:solidFill>
            <a:srgbClr val="0000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36" name="Oval 16">
            <a:extLst>
              <a:ext uri="{FF2B5EF4-FFF2-40B4-BE49-F238E27FC236}">
                <a16:creationId xmlns:a16="http://schemas.microsoft.com/office/drawing/2014/main" id="{13D51BA3-4F23-4CFF-AA3C-244312B5E5FB}"/>
              </a:ext>
            </a:extLst>
          </p:cNvPr>
          <p:cNvSpPr>
            <a:spLocks noChangeArrowheads="1"/>
          </p:cNvSpPr>
          <p:nvPr/>
        </p:nvSpPr>
        <p:spPr bwMode="auto">
          <a:xfrm>
            <a:off x="5708650" y="1828801"/>
            <a:ext cx="927100" cy="125413"/>
          </a:xfrm>
          <a:prstGeom prst="ellipse">
            <a:avLst/>
          </a:prstGeom>
          <a:solidFill>
            <a:srgbClr val="0000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37" name="Oval 17">
            <a:extLst>
              <a:ext uri="{FF2B5EF4-FFF2-40B4-BE49-F238E27FC236}">
                <a16:creationId xmlns:a16="http://schemas.microsoft.com/office/drawing/2014/main" id="{284BA8BA-AEC4-4919-A085-1946D0C2E2D3}"/>
              </a:ext>
            </a:extLst>
          </p:cNvPr>
          <p:cNvSpPr>
            <a:spLocks noChangeArrowheads="1"/>
          </p:cNvSpPr>
          <p:nvPr/>
        </p:nvSpPr>
        <p:spPr bwMode="auto">
          <a:xfrm>
            <a:off x="5611814" y="4751389"/>
            <a:ext cx="414337" cy="415925"/>
          </a:xfrm>
          <a:prstGeom prst="ellipse">
            <a:avLst/>
          </a:prstGeom>
          <a:solidFill>
            <a:srgbClr val="0000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38" name="Oval 18">
            <a:extLst>
              <a:ext uri="{FF2B5EF4-FFF2-40B4-BE49-F238E27FC236}">
                <a16:creationId xmlns:a16="http://schemas.microsoft.com/office/drawing/2014/main" id="{0241D3F9-E1DB-4186-BB9F-203896B50CC1}"/>
              </a:ext>
            </a:extLst>
          </p:cNvPr>
          <p:cNvSpPr>
            <a:spLocks noChangeArrowheads="1"/>
          </p:cNvSpPr>
          <p:nvPr/>
        </p:nvSpPr>
        <p:spPr bwMode="auto">
          <a:xfrm rot="5542000">
            <a:off x="8174832" y="5557044"/>
            <a:ext cx="927100" cy="125413"/>
          </a:xfrm>
          <a:prstGeom prst="ellipse">
            <a:avLst/>
          </a:prstGeom>
          <a:solidFill>
            <a:srgbClr val="0000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Date Placeholder 1">
            <a:extLst>
              <a:ext uri="{FF2B5EF4-FFF2-40B4-BE49-F238E27FC236}">
                <a16:creationId xmlns:a16="http://schemas.microsoft.com/office/drawing/2014/main" id="{0B593983-893C-49A7-A35C-4A3BF1833D4F}"/>
              </a:ext>
            </a:extLst>
          </p:cNvPr>
          <p:cNvSpPr>
            <a:spLocks noGrp="1"/>
          </p:cNvSpPr>
          <p:nvPr>
            <p:ph type="dt" sz="half" idx="10"/>
          </p:nvPr>
        </p:nvSpPr>
        <p:spPr/>
        <p:txBody>
          <a:bodyPr/>
          <a:lstStyle/>
          <a:p>
            <a:fld id="{C2F55883-174B-4ABF-925A-52AF1911333C}" type="datetime1">
              <a:rPr lang="en-US" smtClean="0"/>
              <a:t>12/10/2021</a:t>
            </a:fld>
            <a:endParaRPr lang="en-US"/>
          </a:p>
        </p:txBody>
      </p:sp>
      <p:sp>
        <p:nvSpPr>
          <p:cNvPr id="3" name="Slide Number Placeholder 2">
            <a:extLst>
              <a:ext uri="{FF2B5EF4-FFF2-40B4-BE49-F238E27FC236}">
                <a16:creationId xmlns:a16="http://schemas.microsoft.com/office/drawing/2014/main" id="{A7A0B432-B958-48E1-9771-C7C35C354CE8}"/>
              </a:ext>
            </a:extLst>
          </p:cNvPr>
          <p:cNvSpPr>
            <a:spLocks noGrp="1"/>
          </p:cNvSpPr>
          <p:nvPr>
            <p:ph type="sldNum" sz="quarter" idx="12"/>
          </p:nvPr>
        </p:nvSpPr>
        <p:spPr/>
        <p:txBody>
          <a:bodyPr/>
          <a:lstStyle/>
          <a:p>
            <a:fld id="{EAF512AE-85BB-41AC-B3A0-114532E20792}"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a:extLst>
              <a:ext uri="{FF2B5EF4-FFF2-40B4-BE49-F238E27FC236}">
                <a16:creationId xmlns:a16="http://schemas.microsoft.com/office/drawing/2014/main" id="{72237127-7ABE-4FF9-BAFD-491EB4E1C3A3}"/>
              </a:ext>
            </a:extLst>
          </p:cNvPr>
          <p:cNvSpPr>
            <a:spLocks noGrp="1" noChangeArrowheads="1"/>
          </p:cNvSpPr>
          <p:nvPr>
            <p:ph type="title"/>
          </p:nvPr>
        </p:nvSpPr>
        <p:spPr/>
        <p:txBody>
          <a:bodyPr/>
          <a:lstStyle/>
          <a:p>
            <a:r>
              <a:rPr lang="en-US" altLang="en-US"/>
              <a:t>Harris Detector: Mathematics</a:t>
            </a:r>
            <a:endParaRPr lang="ru-RU" altLang="en-US"/>
          </a:p>
        </p:txBody>
      </p:sp>
      <p:sp>
        <p:nvSpPr>
          <p:cNvPr id="185347" name="Text Box 3">
            <a:extLst>
              <a:ext uri="{FF2B5EF4-FFF2-40B4-BE49-F238E27FC236}">
                <a16:creationId xmlns:a16="http://schemas.microsoft.com/office/drawing/2014/main" id="{92695730-5F2F-4A51-826D-4517F63245FF}"/>
              </a:ext>
            </a:extLst>
          </p:cNvPr>
          <p:cNvSpPr txBox="1">
            <a:spLocks noChangeArrowheads="1"/>
          </p:cNvSpPr>
          <p:nvPr/>
        </p:nvSpPr>
        <p:spPr bwMode="auto">
          <a:xfrm>
            <a:off x="1905000" y="1766888"/>
            <a:ext cx="441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cs typeface="Times New Roman" panose="02020603050405020304" pitchFamily="18" charset="0"/>
              </a:rPr>
              <a:t>Measure of corner response:</a:t>
            </a:r>
            <a:endParaRPr lang="ru-RU" altLang="en-US" sz="2800">
              <a:cs typeface="Times New Roman" panose="02020603050405020304" pitchFamily="18" charset="0"/>
            </a:endParaRPr>
          </a:p>
        </p:txBody>
      </p:sp>
      <p:graphicFrame>
        <p:nvGraphicFramePr>
          <p:cNvPr id="185348" name="Object 4">
            <a:extLst>
              <a:ext uri="{FF2B5EF4-FFF2-40B4-BE49-F238E27FC236}">
                <a16:creationId xmlns:a16="http://schemas.microsoft.com/office/drawing/2014/main" id="{A4B1D7A7-B6DD-4E25-95D5-AAE2BFC2B5FC}"/>
              </a:ext>
            </a:extLst>
          </p:cNvPr>
          <p:cNvGraphicFramePr>
            <a:graphicFrameLocks noChangeAspect="1"/>
          </p:cNvGraphicFramePr>
          <p:nvPr/>
        </p:nvGraphicFramePr>
        <p:xfrm>
          <a:off x="3733800" y="2514600"/>
          <a:ext cx="3848100" cy="698500"/>
        </p:xfrm>
        <a:graphic>
          <a:graphicData uri="http://schemas.openxmlformats.org/presentationml/2006/ole">
            <mc:AlternateContent xmlns:mc="http://schemas.openxmlformats.org/markup-compatibility/2006">
              <mc:Choice xmlns:v="urn:schemas-microsoft-com:vml" Requires="v">
                <p:oleObj spid="_x0000_s4098" name="Equation" r:id="rId3" imgW="1536480" imgH="279360" progId="Equation.DSMT4">
                  <p:embed/>
                </p:oleObj>
              </mc:Choice>
              <mc:Fallback>
                <p:oleObj name="Equation" r:id="rId3" imgW="1536480" imgH="279360" progId="Equation.DSMT4">
                  <p:embed/>
                  <p:pic>
                    <p:nvPicPr>
                      <p:cNvPr id="185348" name="Object 4">
                        <a:extLst>
                          <a:ext uri="{FF2B5EF4-FFF2-40B4-BE49-F238E27FC236}">
                            <a16:creationId xmlns:a16="http://schemas.microsoft.com/office/drawing/2014/main" id="{A4B1D7A7-B6DD-4E25-95D5-AAE2BFC2B5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2514600"/>
                        <a:ext cx="3848100" cy="698500"/>
                      </a:xfrm>
                      <a:prstGeom prst="rect">
                        <a:avLst/>
                      </a:prstGeom>
                      <a:solidFill>
                        <a:srgbClr val="67D96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349" name="Object 5">
            <a:extLst>
              <a:ext uri="{FF2B5EF4-FFF2-40B4-BE49-F238E27FC236}">
                <a16:creationId xmlns:a16="http://schemas.microsoft.com/office/drawing/2014/main" id="{CB683621-971A-4A12-BE12-7BF6966E5A29}"/>
              </a:ext>
            </a:extLst>
          </p:cNvPr>
          <p:cNvGraphicFramePr>
            <a:graphicFrameLocks noChangeAspect="1"/>
          </p:cNvGraphicFramePr>
          <p:nvPr/>
        </p:nvGraphicFramePr>
        <p:xfrm>
          <a:off x="4191001" y="3886200"/>
          <a:ext cx="2671763" cy="1143000"/>
        </p:xfrm>
        <a:graphic>
          <a:graphicData uri="http://schemas.openxmlformats.org/presentationml/2006/ole">
            <mc:AlternateContent xmlns:mc="http://schemas.openxmlformats.org/markup-compatibility/2006">
              <mc:Choice xmlns:v="urn:schemas-microsoft-com:vml" Requires="v">
                <p:oleObj spid="_x0000_s4099" name="Equation" r:id="rId5" imgW="1066680" imgH="457200" progId="Equation.DSMT4">
                  <p:embed/>
                </p:oleObj>
              </mc:Choice>
              <mc:Fallback>
                <p:oleObj name="Equation" r:id="rId5" imgW="1066680" imgH="457200" progId="Equation.DSMT4">
                  <p:embed/>
                  <p:pic>
                    <p:nvPicPr>
                      <p:cNvPr id="185349" name="Object 5">
                        <a:extLst>
                          <a:ext uri="{FF2B5EF4-FFF2-40B4-BE49-F238E27FC236}">
                            <a16:creationId xmlns:a16="http://schemas.microsoft.com/office/drawing/2014/main" id="{CB683621-971A-4A12-BE12-7BF6966E5A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1" y="3886200"/>
                        <a:ext cx="2671763" cy="1143000"/>
                      </a:xfrm>
                      <a:prstGeom prst="rect">
                        <a:avLst/>
                      </a:prstGeom>
                      <a:solidFill>
                        <a:srgbClr val="67D96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5350" name="Text Box 6">
            <a:extLst>
              <a:ext uri="{FF2B5EF4-FFF2-40B4-BE49-F238E27FC236}">
                <a16:creationId xmlns:a16="http://schemas.microsoft.com/office/drawing/2014/main" id="{3A76D8A7-E9F4-4063-9CB2-0651ABED172F}"/>
              </a:ext>
            </a:extLst>
          </p:cNvPr>
          <p:cNvSpPr txBox="1">
            <a:spLocks noChangeArrowheads="1"/>
          </p:cNvSpPr>
          <p:nvPr/>
        </p:nvSpPr>
        <p:spPr bwMode="auto">
          <a:xfrm>
            <a:off x="4076161" y="5562600"/>
            <a:ext cx="370312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cs typeface="Times New Roman" panose="02020603050405020304" pitchFamily="18" charset="0"/>
              </a:rPr>
              <a:t>(</a:t>
            </a:r>
            <a:r>
              <a:rPr lang="en-US" altLang="en-US" i="1">
                <a:cs typeface="Times New Roman" panose="02020603050405020304" pitchFamily="18" charset="0"/>
              </a:rPr>
              <a:t>k</a:t>
            </a:r>
            <a:r>
              <a:rPr lang="en-US" altLang="en-US">
                <a:cs typeface="Times New Roman" panose="02020603050405020304" pitchFamily="18" charset="0"/>
              </a:rPr>
              <a:t> – empirical constant, </a:t>
            </a:r>
            <a:r>
              <a:rPr lang="en-US" altLang="en-US" i="1">
                <a:cs typeface="Times New Roman" panose="02020603050405020304" pitchFamily="18" charset="0"/>
              </a:rPr>
              <a:t>k </a:t>
            </a:r>
            <a:r>
              <a:rPr lang="en-US" altLang="en-US">
                <a:cs typeface="Times New Roman" panose="02020603050405020304" pitchFamily="18" charset="0"/>
              </a:rPr>
              <a:t>= 0.04-0.06)</a:t>
            </a:r>
            <a:endParaRPr lang="ru-RU" altLang="en-US">
              <a:cs typeface="Times New Roman" panose="02020603050405020304" pitchFamily="18" charset="0"/>
            </a:endParaRPr>
          </a:p>
        </p:txBody>
      </p:sp>
      <p:sp>
        <p:nvSpPr>
          <p:cNvPr id="2" name="Date Placeholder 1">
            <a:extLst>
              <a:ext uri="{FF2B5EF4-FFF2-40B4-BE49-F238E27FC236}">
                <a16:creationId xmlns:a16="http://schemas.microsoft.com/office/drawing/2014/main" id="{5E2DF3C0-8419-4C19-A8FF-A5F990F57319}"/>
              </a:ext>
            </a:extLst>
          </p:cNvPr>
          <p:cNvSpPr>
            <a:spLocks noGrp="1"/>
          </p:cNvSpPr>
          <p:nvPr>
            <p:ph type="dt" sz="half" idx="10"/>
          </p:nvPr>
        </p:nvSpPr>
        <p:spPr/>
        <p:txBody>
          <a:bodyPr/>
          <a:lstStyle/>
          <a:p>
            <a:fld id="{5549C861-DC58-48BB-B36C-E3E876179432}" type="datetime1">
              <a:rPr lang="en-US" smtClean="0"/>
              <a:t>12/10/2021</a:t>
            </a:fld>
            <a:endParaRPr lang="en-US"/>
          </a:p>
        </p:txBody>
      </p:sp>
      <p:sp>
        <p:nvSpPr>
          <p:cNvPr id="3" name="Slide Number Placeholder 2">
            <a:extLst>
              <a:ext uri="{FF2B5EF4-FFF2-40B4-BE49-F238E27FC236}">
                <a16:creationId xmlns:a16="http://schemas.microsoft.com/office/drawing/2014/main" id="{1DB792E1-A6EA-4BFA-A6D8-1C1525F990B5}"/>
              </a:ext>
            </a:extLst>
          </p:cNvPr>
          <p:cNvSpPr>
            <a:spLocks noGrp="1"/>
          </p:cNvSpPr>
          <p:nvPr>
            <p:ph type="sldNum" sz="quarter" idx="12"/>
          </p:nvPr>
        </p:nvSpPr>
        <p:spPr/>
        <p:txBody>
          <a:bodyPr/>
          <a:lstStyle/>
          <a:p>
            <a:fld id="{EAF512AE-85BB-41AC-B3A0-114532E20792}"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5E6B57B1-EE08-4A93-BD72-74111904EF70}"/>
              </a:ext>
            </a:extLst>
          </p:cNvPr>
          <p:cNvSpPr>
            <a:spLocks noGrp="1" noChangeArrowheads="1"/>
          </p:cNvSpPr>
          <p:nvPr>
            <p:ph type="title"/>
          </p:nvPr>
        </p:nvSpPr>
        <p:spPr/>
        <p:txBody>
          <a:bodyPr/>
          <a:lstStyle/>
          <a:p>
            <a:r>
              <a:rPr lang="en-US" altLang="en-US"/>
              <a:t>Harris Detector: Mathematics</a:t>
            </a:r>
            <a:endParaRPr lang="ru-RU" altLang="en-US"/>
          </a:p>
        </p:txBody>
      </p:sp>
      <p:sp>
        <p:nvSpPr>
          <p:cNvPr id="186371" name="Rectangle 3">
            <a:extLst>
              <a:ext uri="{FF2B5EF4-FFF2-40B4-BE49-F238E27FC236}">
                <a16:creationId xmlns:a16="http://schemas.microsoft.com/office/drawing/2014/main" id="{98741684-1A06-48C6-ABC7-DDC204C7BE6C}"/>
              </a:ext>
            </a:extLst>
          </p:cNvPr>
          <p:cNvSpPr>
            <a:spLocks noChangeArrowheads="1"/>
          </p:cNvSpPr>
          <p:nvPr/>
        </p:nvSpPr>
        <p:spPr bwMode="auto">
          <a:xfrm>
            <a:off x="5562600" y="1752600"/>
            <a:ext cx="4343400" cy="4343400"/>
          </a:xfrm>
          <a:prstGeom prst="rect">
            <a:avLst/>
          </a:prstGeom>
          <a:solidFill>
            <a:srgbClr val="F38F6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72" name="Rectangle 4">
            <a:extLst>
              <a:ext uri="{FF2B5EF4-FFF2-40B4-BE49-F238E27FC236}">
                <a16:creationId xmlns:a16="http://schemas.microsoft.com/office/drawing/2014/main" id="{3A66B736-A2FA-4804-A827-9FF62DDC6407}"/>
              </a:ext>
            </a:extLst>
          </p:cNvPr>
          <p:cNvSpPr>
            <a:spLocks noChangeArrowheads="1"/>
          </p:cNvSpPr>
          <p:nvPr/>
        </p:nvSpPr>
        <p:spPr bwMode="auto">
          <a:xfrm>
            <a:off x="9296400" y="6096000"/>
            <a:ext cx="76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ru-RU" altLang="en-US">
                <a:cs typeface="Times New Roman" panose="02020603050405020304" pitchFamily="18" charset="0"/>
                <a:sym typeface="Symbol" panose="05050102010706020507" pitchFamily="18" charset="2"/>
              </a:rPr>
              <a:t></a:t>
            </a:r>
            <a:r>
              <a:rPr lang="en-US" altLang="en-US" baseline="-25000">
                <a:cs typeface="Times New Roman" panose="02020603050405020304" pitchFamily="18" charset="0"/>
                <a:sym typeface="Symbol" panose="05050102010706020507" pitchFamily="18" charset="2"/>
              </a:rPr>
              <a:t>1</a:t>
            </a:r>
            <a:endParaRPr lang="ru-RU" altLang="en-US" baseline="-25000">
              <a:cs typeface="Times New Roman" panose="02020603050405020304" pitchFamily="18" charset="0"/>
              <a:sym typeface="Symbol" panose="05050102010706020507" pitchFamily="18" charset="2"/>
            </a:endParaRPr>
          </a:p>
        </p:txBody>
      </p:sp>
      <p:sp>
        <p:nvSpPr>
          <p:cNvPr id="186373" name="Rectangle 5">
            <a:extLst>
              <a:ext uri="{FF2B5EF4-FFF2-40B4-BE49-F238E27FC236}">
                <a16:creationId xmlns:a16="http://schemas.microsoft.com/office/drawing/2014/main" id="{A05906F1-6C9C-432A-A5BA-EF8F36F6002B}"/>
              </a:ext>
            </a:extLst>
          </p:cNvPr>
          <p:cNvSpPr>
            <a:spLocks noChangeArrowheads="1"/>
          </p:cNvSpPr>
          <p:nvPr/>
        </p:nvSpPr>
        <p:spPr bwMode="auto">
          <a:xfrm>
            <a:off x="4648200" y="1828800"/>
            <a:ext cx="1066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ru-RU" altLang="en-US">
                <a:cs typeface="Times New Roman" panose="02020603050405020304" pitchFamily="18" charset="0"/>
                <a:sym typeface="Symbol" panose="05050102010706020507" pitchFamily="18" charset="2"/>
              </a:rPr>
              <a:t></a:t>
            </a:r>
            <a:r>
              <a:rPr lang="en-US" altLang="en-US" baseline="-25000">
                <a:cs typeface="Times New Roman" panose="02020603050405020304" pitchFamily="18" charset="0"/>
                <a:sym typeface="Symbol" panose="05050102010706020507" pitchFamily="18" charset="2"/>
              </a:rPr>
              <a:t>2</a:t>
            </a:r>
            <a:endParaRPr lang="ru-RU" altLang="en-US" baseline="-25000">
              <a:cs typeface="Times New Roman" panose="02020603050405020304" pitchFamily="18" charset="0"/>
              <a:sym typeface="Symbol" panose="05050102010706020507" pitchFamily="18" charset="2"/>
            </a:endParaRPr>
          </a:p>
        </p:txBody>
      </p:sp>
      <p:sp>
        <p:nvSpPr>
          <p:cNvPr id="186374" name="Freeform 6">
            <a:extLst>
              <a:ext uri="{FF2B5EF4-FFF2-40B4-BE49-F238E27FC236}">
                <a16:creationId xmlns:a16="http://schemas.microsoft.com/office/drawing/2014/main" id="{85909315-209D-4A18-ADDD-4D0F89EFA15C}"/>
              </a:ext>
            </a:extLst>
          </p:cNvPr>
          <p:cNvSpPr>
            <a:spLocks/>
          </p:cNvSpPr>
          <p:nvPr/>
        </p:nvSpPr>
        <p:spPr bwMode="auto">
          <a:xfrm>
            <a:off x="6019800" y="1752600"/>
            <a:ext cx="3886200" cy="3937000"/>
          </a:xfrm>
          <a:custGeom>
            <a:avLst/>
            <a:gdLst>
              <a:gd name="T0" fmla="*/ 0 w 2448"/>
              <a:gd name="T1" fmla="*/ 1920 h 2480"/>
              <a:gd name="T2" fmla="*/ 672 w 2448"/>
              <a:gd name="T3" fmla="*/ 0 h 2480"/>
              <a:gd name="T4" fmla="*/ 2448 w 2448"/>
              <a:gd name="T5" fmla="*/ 0 h 2480"/>
              <a:gd name="T6" fmla="*/ 2448 w 2448"/>
              <a:gd name="T7" fmla="*/ 1872 h 2480"/>
              <a:gd name="T8" fmla="*/ 555 w 2448"/>
              <a:gd name="T9" fmla="*/ 2480 h 2480"/>
              <a:gd name="T10" fmla="*/ 0 w 2448"/>
              <a:gd name="T11" fmla="*/ 1920 h 2480"/>
            </a:gdLst>
            <a:ahLst/>
            <a:cxnLst>
              <a:cxn ang="0">
                <a:pos x="T0" y="T1"/>
              </a:cxn>
              <a:cxn ang="0">
                <a:pos x="T2" y="T3"/>
              </a:cxn>
              <a:cxn ang="0">
                <a:pos x="T4" y="T5"/>
              </a:cxn>
              <a:cxn ang="0">
                <a:pos x="T6" y="T7"/>
              </a:cxn>
              <a:cxn ang="0">
                <a:pos x="T8" y="T9"/>
              </a:cxn>
              <a:cxn ang="0">
                <a:pos x="T10" y="T11"/>
              </a:cxn>
            </a:cxnLst>
            <a:rect l="0" t="0" r="r" b="b"/>
            <a:pathLst>
              <a:path w="2448" h="2480">
                <a:moveTo>
                  <a:pt x="0" y="1920"/>
                </a:moveTo>
                <a:lnTo>
                  <a:pt x="672" y="0"/>
                </a:lnTo>
                <a:lnTo>
                  <a:pt x="2448" y="0"/>
                </a:lnTo>
                <a:lnTo>
                  <a:pt x="2448" y="1872"/>
                </a:lnTo>
                <a:lnTo>
                  <a:pt x="555" y="2480"/>
                </a:lnTo>
                <a:lnTo>
                  <a:pt x="0" y="1920"/>
                </a:lnTo>
                <a:close/>
              </a:path>
            </a:pathLst>
          </a:custGeom>
          <a:solidFill>
            <a:schemeClr val="accent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375" name="AutoShape 7">
            <a:extLst>
              <a:ext uri="{FF2B5EF4-FFF2-40B4-BE49-F238E27FC236}">
                <a16:creationId xmlns:a16="http://schemas.microsoft.com/office/drawing/2014/main" id="{6A4CA773-2B87-41D0-9ED4-A04AC319BF4D}"/>
              </a:ext>
            </a:extLst>
          </p:cNvPr>
          <p:cNvSpPr>
            <a:spLocks noChangeArrowheads="1"/>
          </p:cNvSpPr>
          <p:nvPr/>
        </p:nvSpPr>
        <p:spPr bwMode="auto">
          <a:xfrm>
            <a:off x="5562601" y="4343400"/>
            <a:ext cx="1749425" cy="1752600"/>
          </a:xfrm>
          <a:prstGeom prst="rtTriangle">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76" name="Rectangle 8">
            <a:extLst>
              <a:ext uri="{FF2B5EF4-FFF2-40B4-BE49-F238E27FC236}">
                <a16:creationId xmlns:a16="http://schemas.microsoft.com/office/drawing/2014/main" id="{FA87A012-BD2A-4F02-AA46-A03729F94B0D}"/>
              </a:ext>
            </a:extLst>
          </p:cNvPr>
          <p:cNvSpPr>
            <a:spLocks noChangeArrowheads="1"/>
          </p:cNvSpPr>
          <p:nvPr/>
        </p:nvSpPr>
        <p:spPr bwMode="auto">
          <a:xfrm>
            <a:off x="7315200" y="1981200"/>
            <a:ext cx="2667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33CC"/>
                </a:solidFill>
                <a:cs typeface="Times New Roman" panose="02020603050405020304" pitchFamily="18" charset="0"/>
                <a:sym typeface="Symbol" panose="05050102010706020507" pitchFamily="18" charset="2"/>
              </a:rPr>
              <a:t>“Corner”</a:t>
            </a:r>
            <a:endParaRPr lang="ru-RU" altLang="en-US" sz="2000">
              <a:cs typeface="Times New Roman" panose="02020603050405020304" pitchFamily="18" charset="0"/>
              <a:sym typeface="Symbol" panose="05050102010706020507" pitchFamily="18" charset="2"/>
            </a:endParaRPr>
          </a:p>
        </p:txBody>
      </p:sp>
      <p:sp>
        <p:nvSpPr>
          <p:cNvPr id="186377" name="Rectangle 9">
            <a:extLst>
              <a:ext uri="{FF2B5EF4-FFF2-40B4-BE49-F238E27FC236}">
                <a16:creationId xmlns:a16="http://schemas.microsoft.com/office/drawing/2014/main" id="{A375751C-84D8-4F33-AACB-AC8D9BA5DE4C}"/>
              </a:ext>
            </a:extLst>
          </p:cNvPr>
          <p:cNvSpPr>
            <a:spLocks noChangeArrowheads="1"/>
          </p:cNvSpPr>
          <p:nvPr/>
        </p:nvSpPr>
        <p:spPr bwMode="auto">
          <a:xfrm>
            <a:off x="8686800" y="5105400"/>
            <a:ext cx="1295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33CC"/>
                </a:solidFill>
                <a:cs typeface="Times New Roman" panose="02020603050405020304" pitchFamily="18" charset="0"/>
                <a:sym typeface="Symbol" panose="05050102010706020507" pitchFamily="18" charset="2"/>
              </a:rPr>
              <a:t>“Edge” </a:t>
            </a:r>
            <a:endParaRPr lang="ru-RU" altLang="en-US" sz="2000">
              <a:cs typeface="Times New Roman" panose="02020603050405020304" pitchFamily="18" charset="0"/>
              <a:sym typeface="Symbol" panose="05050102010706020507" pitchFamily="18" charset="2"/>
            </a:endParaRPr>
          </a:p>
        </p:txBody>
      </p:sp>
      <p:sp>
        <p:nvSpPr>
          <p:cNvPr id="186378" name="Rectangle 10">
            <a:extLst>
              <a:ext uri="{FF2B5EF4-FFF2-40B4-BE49-F238E27FC236}">
                <a16:creationId xmlns:a16="http://schemas.microsoft.com/office/drawing/2014/main" id="{12371EFB-49B3-4F00-A570-349167BE5EFA}"/>
              </a:ext>
            </a:extLst>
          </p:cNvPr>
          <p:cNvSpPr>
            <a:spLocks noChangeArrowheads="1"/>
          </p:cNvSpPr>
          <p:nvPr/>
        </p:nvSpPr>
        <p:spPr bwMode="auto">
          <a:xfrm>
            <a:off x="5638800" y="1905000"/>
            <a:ext cx="1295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33CC"/>
                </a:solidFill>
                <a:cs typeface="Times New Roman" panose="02020603050405020304" pitchFamily="18" charset="0"/>
                <a:sym typeface="Symbol" panose="05050102010706020507" pitchFamily="18" charset="2"/>
              </a:rPr>
              <a:t>“Edge” </a:t>
            </a:r>
            <a:endParaRPr lang="ru-RU" altLang="en-US" sz="2000">
              <a:cs typeface="Times New Roman" panose="02020603050405020304" pitchFamily="18" charset="0"/>
              <a:sym typeface="Symbol" panose="05050102010706020507" pitchFamily="18" charset="2"/>
            </a:endParaRPr>
          </a:p>
        </p:txBody>
      </p:sp>
      <p:sp>
        <p:nvSpPr>
          <p:cNvPr id="186379" name="Rectangle 11">
            <a:extLst>
              <a:ext uri="{FF2B5EF4-FFF2-40B4-BE49-F238E27FC236}">
                <a16:creationId xmlns:a16="http://schemas.microsoft.com/office/drawing/2014/main" id="{61CF2E5E-F39F-424B-AF8F-9DCC611FBED7}"/>
              </a:ext>
            </a:extLst>
          </p:cNvPr>
          <p:cNvSpPr>
            <a:spLocks noChangeArrowheads="1"/>
          </p:cNvSpPr>
          <p:nvPr/>
        </p:nvSpPr>
        <p:spPr bwMode="auto">
          <a:xfrm>
            <a:off x="5410200" y="5105400"/>
            <a:ext cx="1219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solidFill>
                  <a:srgbClr val="0033CC"/>
                </a:solidFill>
                <a:cs typeface="Times New Roman" panose="02020603050405020304" pitchFamily="18" charset="0"/>
                <a:sym typeface="Symbol" panose="05050102010706020507" pitchFamily="18" charset="2"/>
              </a:rPr>
              <a:t>“Flat”</a:t>
            </a:r>
            <a:endParaRPr lang="ru-RU" altLang="en-US">
              <a:solidFill>
                <a:srgbClr val="0033CC"/>
              </a:solidFill>
              <a:cs typeface="Times New Roman" panose="02020603050405020304" pitchFamily="18" charset="0"/>
              <a:sym typeface="Symbol" panose="05050102010706020507" pitchFamily="18" charset="2"/>
            </a:endParaRPr>
          </a:p>
        </p:txBody>
      </p:sp>
      <p:sp>
        <p:nvSpPr>
          <p:cNvPr id="186380" name="Text Box 12">
            <a:extLst>
              <a:ext uri="{FF2B5EF4-FFF2-40B4-BE49-F238E27FC236}">
                <a16:creationId xmlns:a16="http://schemas.microsoft.com/office/drawing/2014/main" id="{85663721-3AB7-4F05-AEB3-E9827161B9EA}"/>
              </a:ext>
            </a:extLst>
          </p:cNvPr>
          <p:cNvSpPr txBox="1">
            <a:spLocks noChangeArrowheads="1"/>
          </p:cNvSpPr>
          <p:nvPr/>
        </p:nvSpPr>
        <p:spPr bwMode="auto">
          <a:xfrm>
            <a:off x="1905000" y="2286001"/>
            <a:ext cx="3505200" cy="216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a:cs typeface="Times New Roman" panose="02020603050405020304" pitchFamily="18" charset="0"/>
              </a:rPr>
              <a:t> </a:t>
            </a:r>
            <a:r>
              <a:rPr lang="en-US" altLang="en-US" i="1">
                <a:cs typeface="Times New Roman" panose="02020603050405020304" pitchFamily="18" charset="0"/>
              </a:rPr>
              <a:t>R</a:t>
            </a:r>
            <a:r>
              <a:rPr lang="en-US" altLang="en-US">
                <a:cs typeface="Times New Roman" panose="02020603050405020304" pitchFamily="18" charset="0"/>
              </a:rPr>
              <a:t> depends only on eigenvalues of M</a:t>
            </a:r>
          </a:p>
          <a:p>
            <a:pPr>
              <a:spcBef>
                <a:spcPct val="50000"/>
              </a:spcBef>
              <a:buFontTx/>
              <a:buChar char="•"/>
            </a:pPr>
            <a:r>
              <a:rPr lang="en-US" altLang="en-US">
                <a:cs typeface="Times New Roman" panose="02020603050405020304" pitchFamily="18" charset="0"/>
              </a:rPr>
              <a:t> </a:t>
            </a:r>
            <a:r>
              <a:rPr lang="en-US" altLang="en-US" i="1">
                <a:cs typeface="Times New Roman" panose="02020603050405020304" pitchFamily="18" charset="0"/>
              </a:rPr>
              <a:t>R</a:t>
            </a:r>
            <a:r>
              <a:rPr lang="en-US" altLang="en-US">
                <a:cs typeface="Times New Roman" panose="02020603050405020304" pitchFamily="18" charset="0"/>
              </a:rPr>
              <a:t> is large for a </a:t>
            </a:r>
            <a:r>
              <a:rPr lang="en-US" altLang="en-US">
                <a:solidFill>
                  <a:srgbClr val="0033CC"/>
                </a:solidFill>
                <a:cs typeface="Times New Roman" panose="02020603050405020304" pitchFamily="18" charset="0"/>
              </a:rPr>
              <a:t>corner</a:t>
            </a:r>
          </a:p>
          <a:p>
            <a:pPr>
              <a:spcBef>
                <a:spcPct val="50000"/>
              </a:spcBef>
              <a:buFontTx/>
              <a:buChar char="•"/>
            </a:pPr>
            <a:r>
              <a:rPr lang="en-US" altLang="en-US">
                <a:cs typeface="Times New Roman" panose="02020603050405020304" pitchFamily="18" charset="0"/>
              </a:rPr>
              <a:t> </a:t>
            </a:r>
            <a:r>
              <a:rPr lang="en-US" altLang="en-US" i="1">
                <a:cs typeface="Times New Roman" panose="02020603050405020304" pitchFamily="18" charset="0"/>
              </a:rPr>
              <a:t>R</a:t>
            </a:r>
            <a:r>
              <a:rPr lang="en-US" altLang="en-US">
                <a:cs typeface="Times New Roman" panose="02020603050405020304" pitchFamily="18" charset="0"/>
              </a:rPr>
              <a:t> is negative with large magnitude for an </a:t>
            </a:r>
            <a:r>
              <a:rPr lang="en-US" altLang="en-US">
                <a:solidFill>
                  <a:srgbClr val="0033CC"/>
                </a:solidFill>
                <a:cs typeface="Times New Roman" panose="02020603050405020304" pitchFamily="18" charset="0"/>
              </a:rPr>
              <a:t>edge</a:t>
            </a:r>
          </a:p>
          <a:p>
            <a:pPr>
              <a:spcBef>
                <a:spcPct val="50000"/>
              </a:spcBef>
              <a:buFontTx/>
              <a:buChar char="•"/>
            </a:pPr>
            <a:r>
              <a:rPr lang="en-US" altLang="en-US">
                <a:cs typeface="Times New Roman" panose="02020603050405020304" pitchFamily="18" charset="0"/>
              </a:rPr>
              <a:t> |</a:t>
            </a:r>
            <a:r>
              <a:rPr lang="en-US" altLang="en-US" i="1">
                <a:cs typeface="Times New Roman" panose="02020603050405020304" pitchFamily="18" charset="0"/>
              </a:rPr>
              <a:t>R</a:t>
            </a:r>
            <a:r>
              <a:rPr lang="en-US" altLang="en-US">
                <a:cs typeface="Times New Roman" panose="02020603050405020304" pitchFamily="18" charset="0"/>
              </a:rPr>
              <a:t>| is small for a </a:t>
            </a:r>
            <a:r>
              <a:rPr lang="en-US" altLang="en-US">
                <a:solidFill>
                  <a:srgbClr val="0033CC"/>
                </a:solidFill>
                <a:cs typeface="Times New Roman" panose="02020603050405020304" pitchFamily="18" charset="0"/>
              </a:rPr>
              <a:t>flat</a:t>
            </a:r>
            <a:r>
              <a:rPr lang="en-US" altLang="en-US">
                <a:cs typeface="Times New Roman" panose="02020603050405020304" pitchFamily="18" charset="0"/>
              </a:rPr>
              <a:t> region</a:t>
            </a:r>
            <a:endParaRPr lang="ru-RU" altLang="en-US">
              <a:cs typeface="Times New Roman" panose="02020603050405020304" pitchFamily="18" charset="0"/>
            </a:endParaRPr>
          </a:p>
        </p:txBody>
      </p:sp>
      <p:sp>
        <p:nvSpPr>
          <p:cNvPr id="186381" name="Text Box 13">
            <a:extLst>
              <a:ext uri="{FF2B5EF4-FFF2-40B4-BE49-F238E27FC236}">
                <a16:creationId xmlns:a16="http://schemas.microsoft.com/office/drawing/2014/main" id="{45F397A9-36B6-4AEC-A364-B92518516C57}"/>
              </a:ext>
            </a:extLst>
          </p:cNvPr>
          <p:cNvSpPr txBox="1">
            <a:spLocks noChangeArrowheads="1"/>
          </p:cNvSpPr>
          <p:nvPr/>
        </p:nvSpPr>
        <p:spPr bwMode="auto">
          <a:xfrm>
            <a:off x="7652427" y="3276600"/>
            <a:ext cx="6479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i="1">
                <a:cs typeface="Times New Roman" panose="02020603050405020304" pitchFamily="18" charset="0"/>
              </a:rPr>
              <a:t>R</a:t>
            </a:r>
            <a:r>
              <a:rPr lang="en-US" altLang="en-US">
                <a:cs typeface="Times New Roman" panose="02020603050405020304" pitchFamily="18" charset="0"/>
              </a:rPr>
              <a:t> &gt; 0</a:t>
            </a:r>
            <a:endParaRPr lang="ru-RU" altLang="en-US">
              <a:cs typeface="Times New Roman" panose="02020603050405020304" pitchFamily="18" charset="0"/>
            </a:endParaRPr>
          </a:p>
        </p:txBody>
      </p:sp>
      <p:sp>
        <p:nvSpPr>
          <p:cNvPr id="186382" name="Text Box 14">
            <a:extLst>
              <a:ext uri="{FF2B5EF4-FFF2-40B4-BE49-F238E27FC236}">
                <a16:creationId xmlns:a16="http://schemas.microsoft.com/office/drawing/2014/main" id="{DCE5420E-1C8C-49C8-9A0B-5B642CC786CA}"/>
              </a:ext>
            </a:extLst>
          </p:cNvPr>
          <p:cNvSpPr txBox="1">
            <a:spLocks noChangeArrowheads="1"/>
          </p:cNvSpPr>
          <p:nvPr/>
        </p:nvSpPr>
        <p:spPr bwMode="auto">
          <a:xfrm>
            <a:off x="5814102" y="2362200"/>
            <a:ext cx="6479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i="1">
                <a:cs typeface="Times New Roman" panose="02020603050405020304" pitchFamily="18" charset="0"/>
              </a:rPr>
              <a:t>R</a:t>
            </a:r>
            <a:r>
              <a:rPr lang="en-US" altLang="en-US">
                <a:cs typeface="Times New Roman" panose="02020603050405020304" pitchFamily="18" charset="0"/>
              </a:rPr>
              <a:t> &lt; 0</a:t>
            </a:r>
            <a:endParaRPr lang="ru-RU" altLang="en-US">
              <a:cs typeface="Times New Roman" panose="02020603050405020304" pitchFamily="18" charset="0"/>
            </a:endParaRPr>
          </a:p>
        </p:txBody>
      </p:sp>
      <p:sp>
        <p:nvSpPr>
          <p:cNvPr id="186383" name="Text Box 15">
            <a:extLst>
              <a:ext uri="{FF2B5EF4-FFF2-40B4-BE49-F238E27FC236}">
                <a16:creationId xmlns:a16="http://schemas.microsoft.com/office/drawing/2014/main" id="{6B5218AC-8122-4FE7-863E-027F35A6F6E5}"/>
              </a:ext>
            </a:extLst>
          </p:cNvPr>
          <p:cNvSpPr txBox="1">
            <a:spLocks noChangeArrowheads="1"/>
          </p:cNvSpPr>
          <p:nvPr/>
        </p:nvSpPr>
        <p:spPr bwMode="auto">
          <a:xfrm>
            <a:off x="8938302" y="5562600"/>
            <a:ext cx="6479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i="1">
                <a:cs typeface="Times New Roman" panose="02020603050405020304" pitchFamily="18" charset="0"/>
              </a:rPr>
              <a:t>R</a:t>
            </a:r>
            <a:r>
              <a:rPr lang="en-US" altLang="en-US">
                <a:cs typeface="Times New Roman" panose="02020603050405020304" pitchFamily="18" charset="0"/>
              </a:rPr>
              <a:t> &lt; 0</a:t>
            </a:r>
            <a:endParaRPr lang="ru-RU" altLang="en-US">
              <a:cs typeface="Times New Roman" panose="02020603050405020304" pitchFamily="18" charset="0"/>
            </a:endParaRPr>
          </a:p>
        </p:txBody>
      </p:sp>
      <p:sp>
        <p:nvSpPr>
          <p:cNvPr id="186384" name="Text Box 16">
            <a:extLst>
              <a:ext uri="{FF2B5EF4-FFF2-40B4-BE49-F238E27FC236}">
                <a16:creationId xmlns:a16="http://schemas.microsoft.com/office/drawing/2014/main" id="{0D82AE1C-CAF2-4897-83F6-48CC7C5968AD}"/>
              </a:ext>
            </a:extLst>
          </p:cNvPr>
          <p:cNvSpPr txBox="1">
            <a:spLocks noChangeArrowheads="1"/>
          </p:cNvSpPr>
          <p:nvPr/>
        </p:nvSpPr>
        <p:spPr bwMode="auto">
          <a:xfrm>
            <a:off x="5689056" y="5562600"/>
            <a:ext cx="10647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i="1">
                <a:cs typeface="Times New Roman" panose="02020603050405020304" pitchFamily="18" charset="0"/>
              </a:rPr>
              <a:t>|R|</a:t>
            </a:r>
            <a:r>
              <a:rPr lang="en-US" altLang="en-US">
                <a:cs typeface="Times New Roman" panose="02020603050405020304" pitchFamily="18" charset="0"/>
              </a:rPr>
              <a:t> small</a:t>
            </a:r>
            <a:endParaRPr lang="ru-RU" altLang="en-US">
              <a:cs typeface="Times New Roman" panose="02020603050405020304" pitchFamily="18" charset="0"/>
            </a:endParaRPr>
          </a:p>
        </p:txBody>
      </p:sp>
      <p:sp>
        <p:nvSpPr>
          <p:cNvPr id="2" name="Date Placeholder 1">
            <a:extLst>
              <a:ext uri="{FF2B5EF4-FFF2-40B4-BE49-F238E27FC236}">
                <a16:creationId xmlns:a16="http://schemas.microsoft.com/office/drawing/2014/main" id="{469EACAA-BE6E-41B5-8F07-D84F50FBC2A6}"/>
              </a:ext>
            </a:extLst>
          </p:cNvPr>
          <p:cNvSpPr>
            <a:spLocks noGrp="1"/>
          </p:cNvSpPr>
          <p:nvPr>
            <p:ph type="dt" sz="half" idx="10"/>
          </p:nvPr>
        </p:nvSpPr>
        <p:spPr/>
        <p:txBody>
          <a:bodyPr/>
          <a:lstStyle/>
          <a:p>
            <a:fld id="{BDBF9570-699A-4754-B658-4AF33D0D5275}" type="datetime1">
              <a:rPr lang="en-US" smtClean="0"/>
              <a:t>12/10/2021</a:t>
            </a:fld>
            <a:endParaRPr lang="en-US"/>
          </a:p>
        </p:txBody>
      </p:sp>
      <p:sp>
        <p:nvSpPr>
          <p:cNvPr id="3" name="Slide Number Placeholder 2">
            <a:extLst>
              <a:ext uri="{FF2B5EF4-FFF2-40B4-BE49-F238E27FC236}">
                <a16:creationId xmlns:a16="http://schemas.microsoft.com/office/drawing/2014/main" id="{B98CEEE0-39C9-45DC-B5C0-12B4DFF9B0CF}"/>
              </a:ext>
            </a:extLst>
          </p:cNvPr>
          <p:cNvSpPr>
            <a:spLocks noGrp="1"/>
          </p:cNvSpPr>
          <p:nvPr>
            <p:ph type="sldNum" sz="quarter" idx="12"/>
          </p:nvPr>
        </p:nvSpPr>
        <p:spPr/>
        <p:txBody>
          <a:bodyPr/>
          <a:lstStyle/>
          <a:p>
            <a:fld id="{EAF512AE-85BB-41AC-B3A0-114532E20792}"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a:extLst>
              <a:ext uri="{FF2B5EF4-FFF2-40B4-BE49-F238E27FC236}">
                <a16:creationId xmlns:a16="http://schemas.microsoft.com/office/drawing/2014/main" id="{FC2D8E23-D94C-4FEB-8BC3-D41E37150434}"/>
              </a:ext>
            </a:extLst>
          </p:cNvPr>
          <p:cNvSpPr>
            <a:spLocks noGrp="1" noChangeArrowheads="1"/>
          </p:cNvSpPr>
          <p:nvPr>
            <p:ph type="title"/>
          </p:nvPr>
        </p:nvSpPr>
        <p:spPr/>
        <p:txBody>
          <a:bodyPr/>
          <a:lstStyle/>
          <a:p>
            <a:r>
              <a:rPr lang="en-US" altLang="en-US"/>
              <a:t>Harris Detector</a:t>
            </a:r>
            <a:endParaRPr lang="ru-RU" altLang="en-US"/>
          </a:p>
        </p:txBody>
      </p:sp>
      <p:sp>
        <p:nvSpPr>
          <p:cNvPr id="187395" name="Rectangle 3">
            <a:extLst>
              <a:ext uri="{FF2B5EF4-FFF2-40B4-BE49-F238E27FC236}">
                <a16:creationId xmlns:a16="http://schemas.microsoft.com/office/drawing/2014/main" id="{93E5314B-9E94-4249-9582-1EAB32B8A392}"/>
              </a:ext>
            </a:extLst>
          </p:cNvPr>
          <p:cNvSpPr>
            <a:spLocks noGrp="1" noChangeArrowheads="1"/>
          </p:cNvSpPr>
          <p:nvPr>
            <p:ph type="body" idx="1"/>
          </p:nvPr>
        </p:nvSpPr>
        <p:spPr/>
        <p:txBody>
          <a:bodyPr/>
          <a:lstStyle/>
          <a:p>
            <a:r>
              <a:rPr lang="en-US" altLang="en-US"/>
              <a:t>The Algorithm:</a:t>
            </a:r>
          </a:p>
          <a:p>
            <a:pPr lvl="1"/>
            <a:r>
              <a:rPr lang="en-US" altLang="en-US"/>
              <a:t>Find points with large corner response function  </a:t>
            </a:r>
            <a:r>
              <a:rPr lang="en-US" altLang="en-US" i="1"/>
              <a:t>R</a:t>
            </a:r>
            <a:r>
              <a:rPr lang="en-US" altLang="en-US"/>
              <a:t>   (</a:t>
            </a:r>
            <a:r>
              <a:rPr lang="en-US" altLang="en-US" i="1"/>
              <a:t>R </a:t>
            </a:r>
            <a:r>
              <a:rPr lang="en-US" altLang="en-US"/>
              <a:t>&gt; threshold)</a:t>
            </a:r>
          </a:p>
          <a:p>
            <a:pPr lvl="1"/>
            <a:r>
              <a:rPr lang="en-US" altLang="en-US"/>
              <a:t>Take the points of local maxima of </a:t>
            </a:r>
            <a:r>
              <a:rPr lang="en-US" altLang="en-US" i="1"/>
              <a:t>R</a:t>
            </a:r>
            <a:endParaRPr lang="ru-RU" altLang="en-US" i="1"/>
          </a:p>
        </p:txBody>
      </p:sp>
      <p:sp>
        <p:nvSpPr>
          <p:cNvPr id="2" name="Date Placeholder 1">
            <a:extLst>
              <a:ext uri="{FF2B5EF4-FFF2-40B4-BE49-F238E27FC236}">
                <a16:creationId xmlns:a16="http://schemas.microsoft.com/office/drawing/2014/main" id="{17E5D801-201D-41A1-BCFE-B7F281D3A479}"/>
              </a:ext>
            </a:extLst>
          </p:cNvPr>
          <p:cNvSpPr>
            <a:spLocks noGrp="1"/>
          </p:cNvSpPr>
          <p:nvPr>
            <p:ph type="dt" sz="half" idx="10"/>
          </p:nvPr>
        </p:nvSpPr>
        <p:spPr/>
        <p:txBody>
          <a:bodyPr/>
          <a:lstStyle/>
          <a:p>
            <a:fld id="{218C3077-A89A-4485-8D2B-BA787DB32436}" type="datetime1">
              <a:rPr lang="en-US" smtClean="0"/>
              <a:t>12/10/2021</a:t>
            </a:fld>
            <a:endParaRPr lang="en-US"/>
          </a:p>
        </p:txBody>
      </p:sp>
      <p:sp>
        <p:nvSpPr>
          <p:cNvPr id="3" name="Slide Number Placeholder 2">
            <a:extLst>
              <a:ext uri="{FF2B5EF4-FFF2-40B4-BE49-F238E27FC236}">
                <a16:creationId xmlns:a16="http://schemas.microsoft.com/office/drawing/2014/main" id="{E25CE105-B2E3-4418-AE7B-ACC163061690}"/>
              </a:ext>
            </a:extLst>
          </p:cNvPr>
          <p:cNvSpPr>
            <a:spLocks noGrp="1"/>
          </p:cNvSpPr>
          <p:nvPr>
            <p:ph type="sldNum" sz="quarter" idx="12"/>
          </p:nvPr>
        </p:nvSpPr>
        <p:spPr/>
        <p:txBody>
          <a:bodyPr/>
          <a:lstStyle/>
          <a:p>
            <a:fld id="{EAF512AE-85BB-41AC-B3A0-114532E20792}"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4A303503-1E38-4E3E-A758-8A7B228DB517}"/>
              </a:ext>
            </a:extLst>
          </p:cNvPr>
          <p:cNvSpPr>
            <a:spLocks noGrp="1" noChangeArrowheads="1"/>
          </p:cNvSpPr>
          <p:nvPr>
            <p:ph type="title"/>
          </p:nvPr>
        </p:nvSpPr>
        <p:spPr>
          <a:xfrm>
            <a:off x="2209800" y="0"/>
            <a:ext cx="7772400" cy="685800"/>
          </a:xfrm>
        </p:spPr>
        <p:txBody>
          <a:bodyPr/>
          <a:lstStyle/>
          <a:p>
            <a:r>
              <a:rPr lang="en-US" altLang="en-US" sz="3200" b="1"/>
              <a:t>Harris Detector: Workflow</a:t>
            </a:r>
            <a:endParaRPr lang="ru-RU" altLang="en-US" sz="3200" b="1"/>
          </a:p>
        </p:txBody>
      </p:sp>
      <p:pic>
        <p:nvPicPr>
          <p:cNvPr id="188419" name="Picture 3">
            <a:extLst>
              <a:ext uri="{FF2B5EF4-FFF2-40B4-BE49-F238E27FC236}">
                <a16:creationId xmlns:a16="http://schemas.microsoft.com/office/drawing/2014/main" id="{69CAFA11-8690-4F87-8843-2EF39316EBE9}"/>
              </a:ext>
            </a:extLst>
          </p:cNvPr>
          <p:cNvPicPr>
            <a:picLocks noChangeAspect="1" noChangeArrowheads="1"/>
          </p:cNvPicPr>
          <p:nvPr/>
        </p:nvPicPr>
        <p:blipFill>
          <a:blip r:embed="rId2">
            <a:lum bright="12000" contrast="18000"/>
            <a:extLst>
              <a:ext uri="{28A0092B-C50C-407E-A947-70E740481C1C}">
                <a14:useLocalDpi xmlns:a14="http://schemas.microsoft.com/office/drawing/2010/main" val="0"/>
              </a:ext>
            </a:extLst>
          </a:blip>
          <a:srcRect/>
          <a:stretch>
            <a:fillRect/>
          </a:stretch>
        </p:blipFill>
        <p:spPr bwMode="auto">
          <a:xfrm>
            <a:off x="2057400" y="1295400"/>
            <a:ext cx="8153400" cy="5272088"/>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6DAD6069-E90F-47B6-A7E8-2B3DBE828615}"/>
              </a:ext>
            </a:extLst>
          </p:cNvPr>
          <p:cNvSpPr>
            <a:spLocks noGrp="1"/>
          </p:cNvSpPr>
          <p:nvPr>
            <p:ph type="dt" sz="half" idx="10"/>
          </p:nvPr>
        </p:nvSpPr>
        <p:spPr/>
        <p:txBody>
          <a:bodyPr/>
          <a:lstStyle/>
          <a:p>
            <a:fld id="{EB8BB71B-F348-4F71-B10E-0944640578FA}" type="datetime1">
              <a:rPr lang="en-US" smtClean="0"/>
              <a:t>12/10/2021</a:t>
            </a:fld>
            <a:endParaRPr lang="en-US"/>
          </a:p>
        </p:txBody>
      </p:sp>
      <p:sp>
        <p:nvSpPr>
          <p:cNvPr id="3" name="Slide Number Placeholder 2">
            <a:extLst>
              <a:ext uri="{FF2B5EF4-FFF2-40B4-BE49-F238E27FC236}">
                <a16:creationId xmlns:a16="http://schemas.microsoft.com/office/drawing/2014/main" id="{B608E5C0-B847-4F16-A96C-D5DF59257671}"/>
              </a:ext>
            </a:extLst>
          </p:cNvPr>
          <p:cNvSpPr>
            <a:spLocks noGrp="1"/>
          </p:cNvSpPr>
          <p:nvPr>
            <p:ph type="sldNum" sz="quarter" idx="12"/>
          </p:nvPr>
        </p:nvSpPr>
        <p:spPr/>
        <p:txBody>
          <a:bodyPr/>
          <a:lstStyle/>
          <a:p>
            <a:fld id="{EAF512AE-85BB-41AC-B3A0-114532E20792}"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a:extLst>
              <a:ext uri="{FF2B5EF4-FFF2-40B4-BE49-F238E27FC236}">
                <a16:creationId xmlns:a16="http://schemas.microsoft.com/office/drawing/2014/main" id="{07D7ED5A-86F7-4451-B20B-E30B223B6499}"/>
              </a:ext>
            </a:extLst>
          </p:cNvPr>
          <p:cNvSpPr>
            <a:spLocks noGrp="1" noChangeArrowheads="1"/>
          </p:cNvSpPr>
          <p:nvPr>
            <p:ph type="title"/>
          </p:nvPr>
        </p:nvSpPr>
        <p:spPr>
          <a:xfrm>
            <a:off x="2209800" y="0"/>
            <a:ext cx="7772400" cy="685800"/>
          </a:xfrm>
        </p:spPr>
        <p:txBody>
          <a:bodyPr/>
          <a:lstStyle/>
          <a:p>
            <a:r>
              <a:rPr lang="en-US" altLang="en-US" sz="3200" b="1"/>
              <a:t>Harris Detector: Workflow</a:t>
            </a:r>
            <a:endParaRPr lang="ru-RU" altLang="en-US" sz="3200" b="1"/>
          </a:p>
        </p:txBody>
      </p:sp>
      <p:pic>
        <p:nvPicPr>
          <p:cNvPr id="189443" name="Picture 3">
            <a:extLst>
              <a:ext uri="{FF2B5EF4-FFF2-40B4-BE49-F238E27FC236}">
                <a16:creationId xmlns:a16="http://schemas.microsoft.com/office/drawing/2014/main" id="{A793E4A6-9313-4B52-9ACB-F181D8F4E2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295401"/>
            <a:ext cx="8153400" cy="5268913"/>
          </a:xfrm>
          <a:prstGeom prst="rect">
            <a:avLst/>
          </a:prstGeom>
          <a:noFill/>
          <a:extLst>
            <a:ext uri="{909E8E84-426E-40DD-AFC4-6F175D3DCCD1}">
              <a14:hiddenFill xmlns:a14="http://schemas.microsoft.com/office/drawing/2010/main">
                <a:solidFill>
                  <a:srgbClr val="FFFFFF"/>
                </a:solidFill>
              </a14:hiddenFill>
            </a:ext>
          </a:extLst>
        </p:spPr>
      </p:pic>
      <p:sp>
        <p:nvSpPr>
          <p:cNvPr id="189444" name="Text Box 4">
            <a:extLst>
              <a:ext uri="{FF2B5EF4-FFF2-40B4-BE49-F238E27FC236}">
                <a16:creationId xmlns:a16="http://schemas.microsoft.com/office/drawing/2014/main" id="{F77FD9EC-0AD3-4B12-A60A-AB347B26FDE4}"/>
              </a:ext>
            </a:extLst>
          </p:cNvPr>
          <p:cNvSpPr txBox="1">
            <a:spLocks noChangeArrowheads="1"/>
          </p:cNvSpPr>
          <p:nvPr/>
        </p:nvSpPr>
        <p:spPr bwMode="auto">
          <a:xfrm>
            <a:off x="2352676" y="635000"/>
            <a:ext cx="287027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cs typeface="Times New Roman" panose="02020603050405020304" pitchFamily="18" charset="0"/>
              </a:rPr>
              <a:t>Compute corner response </a:t>
            </a:r>
            <a:r>
              <a:rPr lang="en-US" altLang="en-US" sz="2800" i="1">
                <a:cs typeface="Times New Roman" panose="02020603050405020304" pitchFamily="18" charset="0"/>
              </a:rPr>
              <a:t>R</a:t>
            </a:r>
            <a:endParaRPr lang="ru-RU" altLang="en-US" sz="2800" i="1">
              <a:cs typeface="Times New Roman" panose="02020603050405020304" pitchFamily="18" charset="0"/>
            </a:endParaRPr>
          </a:p>
        </p:txBody>
      </p:sp>
      <p:sp>
        <p:nvSpPr>
          <p:cNvPr id="2" name="Date Placeholder 1">
            <a:extLst>
              <a:ext uri="{FF2B5EF4-FFF2-40B4-BE49-F238E27FC236}">
                <a16:creationId xmlns:a16="http://schemas.microsoft.com/office/drawing/2014/main" id="{A69EB981-A108-4854-A724-6183EFACA355}"/>
              </a:ext>
            </a:extLst>
          </p:cNvPr>
          <p:cNvSpPr>
            <a:spLocks noGrp="1"/>
          </p:cNvSpPr>
          <p:nvPr>
            <p:ph type="dt" sz="half" idx="10"/>
          </p:nvPr>
        </p:nvSpPr>
        <p:spPr/>
        <p:txBody>
          <a:bodyPr/>
          <a:lstStyle/>
          <a:p>
            <a:fld id="{5C105DD5-4A82-4C05-83C7-E887BE2E555D}" type="datetime1">
              <a:rPr lang="en-US" smtClean="0"/>
              <a:t>12/10/2021</a:t>
            </a:fld>
            <a:endParaRPr lang="en-US"/>
          </a:p>
        </p:txBody>
      </p:sp>
      <p:sp>
        <p:nvSpPr>
          <p:cNvPr id="3" name="Slide Number Placeholder 2">
            <a:extLst>
              <a:ext uri="{FF2B5EF4-FFF2-40B4-BE49-F238E27FC236}">
                <a16:creationId xmlns:a16="http://schemas.microsoft.com/office/drawing/2014/main" id="{58494118-8289-41FD-85C8-4429ADD13CCD}"/>
              </a:ext>
            </a:extLst>
          </p:cNvPr>
          <p:cNvSpPr>
            <a:spLocks noGrp="1"/>
          </p:cNvSpPr>
          <p:nvPr>
            <p:ph type="sldNum" sz="quarter" idx="12"/>
          </p:nvPr>
        </p:nvSpPr>
        <p:spPr/>
        <p:txBody>
          <a:bodyPr/>
          <a:lstStyle/>
          <a:p>
            <a:fld id="{EAF512AE-85BB-41AC-B3A0-114532E20792}"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163035C7-2AF2-4FE9-AA1C-95EC1AC28420}"/>
              </a:ext>
            </a:extLst>
          </p:cNvPr>
          <p:cNvSpPr>
            <a:spLocks noGrp="1" noChangeArrowheads="1"/>
          </p:cNvSpPr>
          <p:nvPr>
            <p:ph type="title"/>
          </p:nvPr>
        </p:nvSpPr>
        <p:spPr>
          <a:xfrm>
            <a:off x="2209800" y="0"/>
            <a:ext cx="7772400" cy="685800"/>
          </a:xfrm>
        </p:spPr>
        <p:txBody>
          <a:bodyPr/>
          <a:lstStyle/>
          <a:p>
            <a:r>
              <a:rPr lang="en-US" altLang="en-US" sz="3200" b="1"/>
              <a:t>Harris Detector: Workflow</a:t>
            </a:r>
            <a:endParaRPr lang="ru-RU" altLang="en-US" sz="3200" b="1"/>
          </a:p>
        </p:txBody>
      </p:sp>
      <p:sp>
        <p:nvSpPr>
          <p:cNvPr id="190467" name="Text Box 3">
            <a:extLst>
              <a:ext uri="{FF2B5EF4-FFF2-40B4-BE49-F238E27FC236}">
                <a16:creationId xmlns:a16="http://schemas.microsoft.com/office/drawing/2014/main" id="{B7FA89B7-7D77-49BA-B02A-903C449AE9B0}"/>
              </a:ext>
            </a:extLst>
          </p:cNvPr>
          <p:cNvSpPr txBox="1">
            <a:spLocks noChangeArrowheads="1"/>
          </p:cNvSpPr>
          <p:nvPr/>
        </p:nvSpPr>
        <p:spPr bwMode="auto">
          <a:xfrm>
            <a:off x="2362201" y="635000"/>
            <a:ext cx="56709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cs typeface="Times New Roman" panose="02020603050405020304" pitchFamily="18" charset="0"/>
              </a:rPr>
              <a:t>Find points with large corner response: </a:t>
            </a:r>
            <a:r>
              <a:rPr lang="en-US" altLang="en-US" sz="2800" i="1">
                <a:cs typeface="Times New Roman" panose="02020603050405020304" pitchFamily="18" charset="0"/>
              </a:rPr>
              <a:t>R&gt;</a:t>
            </a:r>
            <a:r>
              <a:rPr lang="en-US" altLang="en-US" sz="2800">
                <a:cs typeface="Times New Roman" panose="02020603050405020304" pitchFamily="18" charset="0"/>
              </a:rPr>
              <a:t>threshold</a:t>
            </a:r>
            <a:endParaRPr lang="ru-RU" altLang="en-US" sz="2800">
              <a:cs typeface="Times New Roman" panose="02020603050405020304" pitchFamily="18" charset="0"/>
            </a:endParaRPr>
          </a:p>
        </p:txBody>
      </p:sp>
      <p:pic>
        <p:nvPicPr>
          <p:cNvPr id="190468" name="Picture 4">
            <a:extLst>
              <a:ext uri="{FF2B5EF4-FFF2-40B4-BE49-F238E27FC236}">
                <a16:creationId xmlns:a16="http://schemas.microsoft.com/office/drawing/2014/main" id="{D49ABFBF-FCCF-405B-AC99-D6397C1B86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295401"/>
            <a:ext cx="8153400" cy="5268913"/>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C608932E-1BF7-445C-B9CE-868F266C70AF}"/>
              </a:ext>
            </a:extLst>
          </p:cNvPr>
          <p:cNvSpPr>
            <a:spLocks noGrp="1"/>
          </p:cNvSpPr>
          <p:nvPr>
            <p:ph type="dt" sz="half" idx="10"/>
          </p:nvPr>
        </p:nvSpPr>
        <p:spPr/>
        <p:txBody>
          <a:bodyPr/>
          <a:lstStyle/>
          <a:p>
            <a:fld id="{819D734E-9358-4B4D-BE4A-250DB87C3C96}" type="datetime1">
              <a:rPr lang="en-US" smtClean="0"/>
              <a:t>12/10/2021</a:t>
            </a:fld>
            <a:endParaRPr lang="en-US"/>
          </a:p>
        </p:txBody>
      </p:sp>
      <p:sp>
        <p:nvSpPr>
          <p:cNvPr id="3" name="Slide Number Placeholder 2">
            <a:extLst>
              <a:ext uri="{FF2B5EF4-FFF2-40B4-BE49-F238E27FC236}">
                <a16:creationId xmlns:a16="http://schemas.microsoft.com/office/drawing/2014/main" id="{1C5BFBB3-9523-478D-B598-359BB113746D}"/>
              </a:ext>
            </a:extLst>
          </p:cNvPr>
          <p:cNvSpPr>
            <a:spLocks noGrp="1"/>
          </p:cNvSpPr>
          <p:nvPr>
            <p:ph type="sldNum" sz="quarter" idx="12"/>
          </p:nvPr>
        </p:nvSpPr>
        <p:spPr/>
        <p:txBody>
          <a:bodyPr/>
          <a:lstStyle/>
          <a:p>
            <a:fld id="{EAF512AE-85BB-41AC-B3A0-114532E20792}"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a:extLst>
              <a:ext uri="{FF2B5EF4-FFF2-40B4-BE49-F238E27FC236}">
                <a16:creationId xmlns:a16="http://schemas.microsoft.com/office/drawing/2014/main" id="{D7057B84-FD0A-4219-A663-B6C3CFC9435E}"/>
              </a:ext>
            </a:extLst>
          </p:cNvPr>
          <p:cNvSpPr>
            <a:spLocks noGrp="1" noChangeArrowheads="1"/>
          </p:cNvSpPr>
          <p:nvPr>
            <p:ph type="title"/>
          </p:nvPr>
        </p:nvSpPr>
        <p:spPr>
          <a:xfrm>
            <a:off x="2209800" y="0"/>
            <a:ext cx="7772400" cy="685800"/>
          </a:xfrm>
        </p:spPr>
        <p:txBody>
          <a:bodyPr/>
          <a:lstStyle/>
          <a:p>
            <a:r>
              <a:rPr lang="en-US" altLang="en-US" sz="3200" b="1"/>
              <a:t>Harris Detector: Workflow</a:t>
            </a:r>
            <a:endParaRPr lang="ru-RU" altLang="en-US" sz="3200" b="1"/>
          </a:p>
        </p:txBody>
      </p:sp>
      <p:sp>
        <p:nvSpPr>
          <p:cNvPr id="191491" name="Text Box 3">
            <a:extLst>
              <a:ext uri="{FF2B5EF4-FFF2-40B4-BE49-F238E27FC236}">
                <a16:creationId xmlns:a16="http://schemas.microsoft.com/office/drawing/2014/main" id="{BE8BCDAE-3DCF-4CB3-8E8E-84F4995E4808}"/>
              </a:ext>
            </a:extLst>
          </p:cNvPr>
          <p:cNvSpPr txBox="1">
            <a:spLocks noChangeArrowheads="1"/>
          </p:cNvSpPr>
          <p:nvPr/>
        </p:nvSpPr>
        <p:spPr bwMode="auto">
          <a:xfrm>
            <a:off x="2362200" y="635000"/>
            <a:ext cx="40772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cs typeface="Times New Roman" panose="02020603050405020304" pitchFamily="18" charset="0"/>
              </a:rPr>
              <a:t>Take only the points of local maxima of </a:t>
            </a:r>
            <a:r>
              <a:rPr lang="en-US" altLang="en-US" sz="2800" i="1">
                <a:cs typeface="Times New Roman" panose="02020603050405020304" pitchFamily="18" charset="0"/>
              </a:rPr>
              <a:t>R</a:t>
            </a:r>
            <a:endParaRPr lang="ru-RU" altLang="en-US" sz="2800" i="1">
              <a:cs typeface="Times New Roman" panose="02020603050405020304" pitchFamily="18" charset="0"/>
            </a:endParaRPr>
          </a:p>
        </p:txBody>
      </p:sp>
      <p:pic>
        <p:nvPicPr>
          <p:cNvPr id="191492" name="Picture 4">
            <a:extLst>
              <a:ext uri="{FF2B5EF4-FFF2-40B4-BE49-F238E27FC236}">
                <a16:creationId xmlns:a16="http://schemas.microsoft.com/office/drawing/2014/main" id="{92EA6D5C-E802-4C70-BC1A-95AB8E812BFE}"/>
              </a:ext>
            </a:extLst>
          </p:cNvPr>
          <p:cNvPicPr>
            <a:picLocks noChangeAspect="1" noChangeArrowheads="1"/>
          </p:cNvPicPr>
          <p:nvPr/>
        </p:nvPicPr>
        <p:blipFill>
          <a:blip r:embed="rId2">
            <a:lum bright="24000" contrast="72000"/>
            <a:grayscl/>
            <a:biLevel thresh="50000"/>
            <a:extLst>
              <a:ext uri="{28A0092B-C50C-407E-A947-70E740481C1C}">
                <a14:useLocalDpi xmlns:a14="http://schemas.microsoft.com/office/drawing/2010/main" val="0"/>
              </a:ext>
            </a:extLst>
          </a:blip>
          <a:srcRect/>
          <a:stretch>
            <a:fillRect/>
          </a:stretch>
        </p:blipFill>
        <p:spPr bwMode="auto">
          <a:xfrm>
            <a:off x="2057400" y="1295400"/>
            <a:ext cx="8153400" cy="525145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C0A13BD7-3DE7-4991-AB15-77044E4323CA}"/>
              </a:ext>
            </a:extLst>
          </p:cNvPr>
          <p:cNvSpPr>
            <a:spLocks noGrp="1"/>
          </p:cNvSpPr>
          <p:nvPr>
            <p:ph type="dt" sz="half" idx="10"/>
          </p:nvPr>
        </p:nvSpPr>
        <p:spPr/>
        <p:txBody>
          <a:bodyPr/>
          <a:lstStyle/>
          <a:p>
            <a:fld id="{3E514D14-0A73-4C68-909D-6562506C671E}" type="datetime1">
              <a:rPr lang="en-US" smtClean="0"/>
              <a:t>12/10/2021</a:t>
            </a:fld>
            <a:endParaRPr lang="en-US"/>
          </a:p>
        </p:txBody>
      </p:sp>
      <p:sp>
        <p:nvSpPr>
          <p:cNvPr id="3" name="Slide Number Placeholder 2">
            <a:extLst>
              <a:ext uri="{FF2B5EF4-FFF2-40B4-BE49-F238E27FC236}">
                <a16:creationId xmlns:a16="http://schemas.microsoft.com/office/drawing/2014/main" id="{8488ED87-6D82-4380-85CE-D58AA1B7F8AC}"/>
              </a:ext>
            </a:extLst>
          </p:cNvPr>
          <p:cNvSpPr>
            <a:spLocks noGrp="1"/>
          </p:cNvSpPr>
          <p:nvPr>
            <p:ph type="sldNum" sz="quarter" idx="12"/>
          </p:nvPr>
        </p:nvSpPr>
        <p:spPr/>
        <p:txBody>
          <a:bodyPr/>
          <a:lstStyle/>
          <a:p>
            <a:fld id="{EAF512AE-85BB-41AC-B3A0-114532E20792}"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a:extLst>
              <a:ext uri="{FF2B5EF4-FFF2-40B4-BE49-F238E27FC236}">
                <a16:creationId xmlns:a16="http://schemas.microsoft.com/office/drawing/2014/main" id="{AAFE2C9D-21B5-4113-84DB-1EF8D5116961}"/>
              </a:ext>
            </a:extLst>
          </p:cNvPr>
          <p:cNvSpPr>
            <a:spLocks noGrp="1" noChangeArrowheads="1"/>
          </p:cNvSpPr>
          <p:nvPr>
            <p:ph type="title"/>
          </p:nvPr>
        </p:nvSpPr>
        <p:spPr>
          <a:xfrm>
            <a:off x="2209800" y="0"/>
            <a:ext cx="7772400" cy="685800"/>
          </a:xfrm>
        </p:spPr>
        <p:txBody>
          <a:bodyPr/>
          <a:lstStyle/>
          <a:p>
            <a:r>
              <a:rPr lang="en-US" altLang="en-US" sz="3200" b="1"/>
              <a:t>Harris Detector: Workflow</a:t>
            </a:r>
            <a:endParaRPr lang="ru-RU" altLang="en-US" sz="3200" b="1"/>
          </a:p>
        </p:txBody>
      </p:sp>
      <p:pic>
        <p:nvPicPr>
          <p:cNvPr id="192515" name="Picture 3">
            <a:extLst>
              <a:ext uri="{FF2B5EF4-FFF2-40B4-BE49-F238E27FC236}">
                <a16:creationId xmlns:a16="http://schemas.microsoft.com/office/drawing/2014/main" id="{A7EEB655-697E-4147-93DA-05096110DBD3}"/>
              </a:ext>
            </a:extLst>
          </p:cNvPr>
          <p:cNvPicPr>
            <a:picLocks noChangeAspect="1" noChangeArrowheads="1"/>
          </p:cNvPicPr>
          <p:nvPr/>
        </p:nvPicPr>
        <p:blipFill>
          <a:blip r:embed="rId2">
            <a:lum bright="12000" contrast="18000"/>
            <a:extLst>
              <a:ext uri="{28A0092B-C50C-407E-A947-70E740481C1C}">
                <a14:useLocalDpi xmlns:a14="http://schemas.microsoft.com/office/drawing/2010/main" val="0"/>
              </a:ext>
            </a:extLst>
          </a:blip>
          <a:srcRect/>
          <a:stretch>
            <a:fillRect/>
          </a:stretch>
        </p:blipFill>
        <p:spPr bwMode="auto">
          <a:xfrm>
            <a:off x="2057400" y="1295400"/>
            <a:ext cx="8153400" cy="5278438"/>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628D7B65-D4AF-47E7-A599-ADB30E819F1B}"/>
              </a:ext>
            </a:extLst>
          </p:cNvPr>
          <p:cNvSpPr>
            <a:spLocks noGrp="1"/>
          </p:cNvSpPr>
          <p:nvPr>
            <p:ph type="dt" sz="half" idx="10"/>
          </p:nvPr>
        </p:nvSpPr>
        <p:spPr/>
        <p:txBody>
          <a:bodyPr/>
          <a:lstStyle/>
          <a:p>
            <a:fld id="{24135FBA-25F0-43A9-B7AA-1E572AC2C2B1}" type="datetime1">
              <a:rPr lang="en-US" smtClean="0"/>
              <a:t>12/10/2021</a:t>
            </a:fld>
            <a:endParaRPr lang="en-US"/>
          </a:p>
        </p:txBody>
      </p:sp>
      <p:sp>
        <p:nvSpPr>
          <p:cNvPr id="3" name="Slide Number Placeholder 2">
            <a:extLst>
              <a:ext uri="{FF2B5EF4-FFF2-40B4-BE49-F238E27FC236}">
                <a16:creationId xmlns:a16="http://schemas.microsoft.com/office/drawing/2014/main" id="{D32ABC74-BC38-435D-BF74-88099F6526EC}"/>
              </a:ext>
            </a:extLst>
          </p:cNvPr>
          <p:cNvSpPr>
            <a:spLocks noGrp="1"/>
          </p:cNvSpPr>
          <p:nvPr>
            <p:ph type="sldNum" sz="quarter" idx="12"/>
          </p:nvPr>
        </p:nvSpPr>
        <p:spPr/>
        <p:txBody>
          <a:bodyPr/>
          <a:lstStyle/>
          <a:p>
            <a:fld id="{EAF512AE-85BB-41AC-B3A0-114532E20792}"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a:extLst>
              <a:ext uri="{FF2B5EF4-FFF2-40B4-BE49-F238E27FC236}">
                <a16:creationId xmlns:a16="http://schemas.microsoft.com/office/drawing/2014/main" id="{A37FB7AF-AC32-4B69-8B3B-E8CF1340B139}"/>
              </a:ext>
            </a:extLst>
          </p:cNvPr>
          <p:cNvSpPr>
            <a:spLocks noGrp="1" noChangeArrowheads="1"/>
          </p:cNvSpPr>
          <p:nvPr>
            <p:ph type="title"/>
          </p:nvPr>
        </p:nvSpPr>
        <p:spPr/>
        <p:txBody>
          <a:bodyPr/>
          <a:lstStyle/>
          <a:p>
            <a:r>
              <a:rPr lang="en-US" altLang="en-US" dirty="0"/>
              <a:t>Harris Detector: Summary</a:t>
            </a:r>
            <a:endParaRPr lang="ru-RU" altLang="en-US" dirty="0"/>
          </a:p>
        </p:txBody>
      </p:sp>
      <p:sp>
        <p:nvSpPr>
          <p:cNvPr id="193539" name="Rectangle 3">
            <a:extLst>
              <a:ext uri="{FF2B5EF4-FFF2-40B4-BE49-F238E27FC236}">
                <a16:creationId xmlns:a16="http://schemas.microsoft.com/office/drawing/2014/main" id="{80F3E1C7-D9C1-457D-931B-59300FD42DEC}"/>
              </a:ext>
            </a:extLst>
          </p:cNvPr>
          <p:cNvSpPr>
            <a:spLocks noGrp="1" noChangeArrowheads="1"/>
          </p:cNvSpPr>
          <p:nvPr>
            <p:ph type="body" idx="1"/>
          </p:nvPr>
        </p:nvSpPr>
        <p:spPr>
          <a:xfrm>
            <a:off x="2209800" y="1981200"/>
            <a:ext cx="7772400" cy="4572000"/>
          </a:xfrm>
        </p:spPr>
        <p:txBody>
          <a:bodyPr/>
          <a:lstStyle/>
          <a:p>
            <a:r>
              <a:rPr lang="en-US" altLang="en-US" sz="2000" dirty="0"/>
              <a:t>Average intensity change in direction </a:t>
            </a:r>
            <a:r>
              <a:rPr lang="en-US" altLang="en-US" sz="2400" dirty="0"/>
              <a:t>[</a:t>
            </a:r>
            <a:r>
              <a:rPr lang="en-US" altLang="en-US" sz="2400" i="1" dirty="0" err="1"/>
              <a:t>u,v</a:t>
            </a:r>
            <a:r>
              <a:rPr lang="en-US" altLang="en-US" sz="2400" dirty="0"/>
              <a:t>]</a:t>
            </a:r>
            <a:r>
              <a:rPr lang="en-US" altLang="en-US" sz="2000" dirty="0"/>
              <a:t> can be expressed as a bilinear form: </a:t>
            </a:r>
            <a:br>
              <a:rPr lang="en-US" altLang="en-US" sz="2000" dirty="0"/>
            </a:br>
            <a:br>
              <a:rPr lang="en-US" altLang="en-US" sz="2000" dirty="0"/>
            </a:br>
            <a:br>
              <a:rPr lang="en-US" altLang="en-US" sz="2000" dirty="0"/>
            </a:br>
            <a:endParaRPr lang="en-US" altLang="en-US" sz="2000" dirty="0"/>
          </a:p>
          <a:p>
            <a:r>
              <a:rPr lang="en-US" altLang="en-US" sz="2000" dirty="0"/>
              <a:t>Describe a point in terms of eigenvalues of </a:t>
            </a:r>
            <a:r>
              <a:rPr lang="en-US" altLang="en-US" sz="2400" i="1" dirty="0"/>
              <a:t>M</a:t>
            </a:r>
            <a:r>
              <a:rPr lang="en-US" altLang="en-US" sz="2000" dirty="0"/>
              <a:t>:</a:t>
            </a:r>
            <a:br>
              <a:rPr lang="en-US" altLang="en-US" sz="2000" dirty="0"/>
            </a:br>
            <a:r>
              <a:rPr lang="en-US" altLang="en-US" sz="2000" i="1" dirty="0"/>
              <a:t>measure of corner response</a:t>
            </a:r>
            <a:br>
              <a:rPr lang="en-US" altLang="en-US" sz="2000" i="1" dirty="0"/>
            </a:br>
            <a:br>
              <a:rPr lang="en-US" altLang="en-US" sz="2000" i="1" dirty="0"/>
            </a:br>
            <a:endParaRPr lang="ru-RU" altLang="en-US" sz="2000" dirty="0"/>
          </a:p>
          <a:p>
            <a:r>
              <a:rPr lang="en-US" altLang="en-US" sz="2000" dirty="0"/>
              <a:t>A good (corner) point should have a </a:t>
            </a:r>
            <a:r>
              <a:rPr lang="en-US" altLang="en-US" sz="2000" i="1" dirty="0"/>
              <a:t>large intensity change</a:t>
            </a:r>
            <a:r>
              <a:rPr lang="en-US" altLang="en-US" sz="2000" dirty="0"/>
              <a:t> in </a:t>
            </a:r>
            <a:r>
              <a:rPr lang="en-US" altLang="en-US" sz="2000" i="1" dirty="0"/>
              <a:t>all directions</a:t>
            </a:r>
            <a:r>
              <a:rPr lang="en-US" altLang="en-US" sz="2000" dirty="0"/>
              <a:t>, i.e. </a:t>
            </a:r>
            <a:r>
              <a:rPr lang="en-US" altLang="en-US" sz="2400" i="1" dirty="0"/>
              <a:t>R</a:t>
            </a:r>
            <a:r>
              <a:rPr lang="en-US" altLang="en-US" sz="2000" dirty="0"/>
              <a:t> should be large positive</a:t>
            </a:r>
          </a:p>
        </p:txBody>
      </p:sp>
      <p:graphicFrame>
        <p:nvGraphicFramePr>
          <p:cNvPr id="193540" name="Object 4">
            <a:extLst>
              <a:ext uri="{FF2B5EF4-FFF2-40B4-BE49-F238E27FC236}">
                <a16:creationId xmlns:a16="http://schemas.microsoft.com/office/drawing/2014/main" id="{B635A741-1D4E-446B-A6A0-6CEFA0F09AA9}"/>
              </a:ext>
            </a:extLst>
          </p:cNvPr>
          <p:cNvGraphicFramePr>
            <a:graphicFrameLocks noChangeAspect="1"/>
          </p:cNvGraphicFramePr>
          <p:nvPr/>
        </p:nvGraphicFramePr>
        <p:xfrm>
          <a:off x="4267200" y="2667001"/>
          <a:ext cx="2971800" cy="906463"/>
        </p:xfrm>
        <a:graphic>
          <a:graphicData uri="http://schemas.openxmlformats.org/presentationml/2006/ole">
            <mc:AlternateContent xmlns:mc="http://schemas.openxmlformats.org/markup-compatibility/2006">
              <mc:Choice xmlns:v="urn:schemas-microsoft-com:vml" Requires="v">
                <p:oleObj spid="_x0000_s5122" name="Equation" r:id="rId3" imgW="1498320" imgH="457200" progId="Equation.DSMT4">
                  <p:embed/>
                </p:oleObj>
              </mc:Choice>
              <mc:Fallback>
                <p:oleObj name="Equation" r:id="rId3" imgW="1498320" imgH="457200" progId="Equation.DSMT4">
                  <p:embed/>
                  <p:pic>
                    <p:nvPicPr>
                      <p:cNvPr id="193540" name="Object 4">
                        <a:extLst>
                          <a:ext uri="{FF2B5EF4-FFF2-40B4-BE49-F238E27FC236}">
                            <a16:creationId xmlns:a16="http://schemas.microsoft.com/office/drawing/2014/main" id="{B635A741-1D4E-446B-A6A0-6CEFA0F09A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2667001"/>
                        <a:ext cx="2971800" cy="906463"/>
                      </a:xfrm>
                      <a:prstGeom prst="rect">
                        <a:avLst/>
                      </a:prstGeom>
                      <a:solidFill>
                        <a:srgbClr val="67D96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3541" name="Object 5">
            <a:extLst>
              <a:ext uri="{FF2B5EF4-FFF2-40B4-BE49-F238E27FC236}">
                <a16:creationId xmlns:a16="http://schemas.microsoft.com/office/drawing/2014/main" id="{3901C84F-EAE1-4A73-9D8D-CC732CDC6D68}"/>
              </a:ext>
            </a:extLst>
          </p:cNvPr>
          <p:cNvGraphicFramePr>
            <a:graphicFrameLocks noChangeAspect="1"/>
          </p:cNvGraphicFramePr>
          <p:nvPr/>
        </p:nvGraphicFramePr>
        <p:xfrm>
          <a:off x="4489450" y="4343400"/>
          <a:ext cx="2825750" cy="579438"/>
        </p:xfrm>
        <a:graphic>
          <a:graphicData uri="http://schemas.openxmlformats.org/presentationml/2006/ole">
            <mc:AlternateContent xmlns:mc="http://schemas.openxmlformats.org/markup-compatibility/2006">
              <mc:Choice xmlns:v="urn:schemas-microsoft-com:vml" Requires="v">
                <p:oleObj spid="_x0000_s5123" name="Equation" r:id="rId5" imgW="1358640" imgH="279360" progId="Equation.DSMT4">
                  <p:embed/>
                </p:oleObj>
              </mc:Choice>
              <mc:Fallback>
                <p:oleObj name="Equation" r:id="rId5" imgW="1358640" imgH="279360" progId="Equation.DSMT4">
                  <p:embed/>
                  <p:pic>
                    <p:nvPicPr>
                      <p:cNvPr id="193541" name="Object 5">
                        <a:extLst>
                          <a:ext uri="{FF2B5EF4-FFF2-40B4-BE49-F238E27FC236}">
                            <a16:creationId xmlns:a16="http://schemas.microsoft.com/office/drawing/2014/main" id="{3901C84F-EAE1-4A73-9D8D-CC732CDC6D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9450" y="4343400"/>
                        <a:ext cx="2825750" cy="579438"/>
                      </a:xfrm>
                      <a:prstGeom prst="rect">
                        <a:avLst/>
                      </a:prstGeom>
                      <a:solidFill>
                        <a:srgbClr val="67D96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Date Placeholder 1">
            <a:extLst>
              <a:ext uri="{FF2B5EF4-FFF2-40B4-BE49-F238E27FC236}">
                <a16:creationId xmlns:a16="http://schemas.microsoft.com/office/drawing/2014/main" id="{EAEABAB7-B7F1-4837-9017-8F8C193235E8}"/>
              </a:ext>
            </a:extLst>
          </p:cNvPr>
          <p:cNvSpPr>
            <a:spLocks noGrp="1"/>
          </p:cNvSpPr>
          <p:nvPr>
            <p:ph type="dt" sz="half" idx="10"/>
          </p:nvPr>
        </p:nvSpPr>
        <p:spPr/>
        <p:txBody>
          <a:bodyPr/>
          <a:lstStyle/>
          <a:p>
            <a:fld id="{354DE3CE-623B-4BDF-8ED3-21838BC98A91}" type="datetime1">
              <a:rPr lang="en-US" smtClean="0"/>
              <a:t>12/10/2021</a:t>
            </a:fld>
            <a:endParaRPr lang="en-US"/>
          </a:p>
        </p:txBody>
      </p:sp>
      <p:sp>
        <p:nvSpPr>
          <p:cNvPr id="3" name="Slide Number Placeholder 2">
            <a:extLst>
              <a:ext uri="{FF2B5EF4-FFF2-40B4-BE49-F238E27FC236}">
                <a16:creationId xmlns:a16="http://schemas.microsoft.com/office/drawing/2014/main" id="{BD0C183A-C358-4A34-AE60-A84B8ADFC789}"/>
              </a:ext>
            </a:extLst>
          </p:cNvPr>
          <p:cNvSpPr>
            <a:spLocks noGrp="1"/>
          </p:cNvSpPr>
          <p:nvPr>
            <p:ph type="sldNum" sz="quarter" idx="12"/>
          </p:nvPr>
        </p:nvSpPr>
        <p:spPr/>
        <p:txBody>
          <a:bodyPr/>
          <a:lstStyle/>
          <a:p>
            <a:fld id="{EAF512AE-85BB-41AC-B3A0-114532E20792}"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D5C27D-0D08-4D19-B5C3-C11C2320D5F3}"/>
              </a:ext>
            </a:extLst>
          </p:cNvPr>
          <p:cNvSpPr>
            <a:spLocks noGrp="1"/>
          </p:cNvSpPr>
          <p:nvPr>
            <p:ph idx="1"/>
          </p:nvPr>
        </p:nvSpPr>
        <p:spPr/>
        <p:txBody>
          <a:bodyPr/>
          <a:lstStyle/>
          <a:p>
            <a:r>
              <a:rPr lang="en-US" b="1" i="0" dirty="0">
                <a:solidFill>
                  <a:srgbClr val="000000"/>
                </a:solidFill>
                <a:effectLst/>
                <a:latin typeface="Arial" panose="020B0604020202020204" pitchFamily="34" charset="0"/>
              </a:rPr>
              <a:t>Blobs / regions of interest points</a:t>
            </a:r>
          </a:p>
          <a:p>
            <a:pPr lvl="1" algn="just"/>
            <a:r>
              <a:rPr lang="en-US" i="0" dirty="0">
                <a:solidFill>
                  <a:srgbClr val="000000"/>
                </a:solidFill>
                <a:effectLst/>
                <a:latin typeface="Arial" panose="020B0604020202020204" pitchFamily="34" charset="0"/>
              </a:rPr>
              <a:t>Blobs provide a complementary description of image structures in terms of regions, as opposed to corners that are more point-like. </a:t>
            </a:r>
          </a:p>
          <a:p>
            <a:pPr lvl="1" algn="just"/>
            <a:r>
              <a:rPr lang="en-US" i="0" dirty="0">
                <a:solidFill>
                  <a:srgbClr val="000000"/>
                </a:solidFill>
                <a:effectLst/>
                <a:latin typeface="Arial" panose="020B0604020202020204" pitchFamily="34" charset="0"/>
              </a:rPr>
              <a:t>Blob detectors can detect areas in an image which are too smooth to be detected by a corner detector.</a:t>
            </a:r>
          </a:p>
          <a:p>
            <a:r>
              <a:rPr lang="en-US" b="1" i="0" dirty="0">
                <a:solidFill>
                  <a:srgbClr val="000000"/>
                </a:solidFill>
                <a:effectLst/>
                <a:latin typeface="Arial" panose="020B0604020202020204" pitchFamily="34" charset="0"/>
              </a:rPr>
              <a:t>Ridges</a:t>
            </a:r>
          </a:p>
          <a:p>
            <a:pPr lvl="1" algn="just"/>
            <a:r>
              <a:rPr lang="en-US" dirty="0">
                <a:solidFill>
                  <a:srgbClr val="000000"/>
                </a:solidFill>
                <a:latin typeface="Arial" panose="020B0604020202020204" pitchFamily="34" charset="0"/>
              </a:rPr>
              <a:t>For elongated objects, the notion of ridges is a natural tool. </a:t>
            </a:r>
          </a:p>
          <a:p>
            <a:pPr lvl="1" algn="just"/>
            <a:r>
              <a:rPr lang="en-US" dirty="0">
                <a:solidFill>
                  <a:srgbClr val="000000"/>
                </a:solidFill>
                <a:latin typeface="Arial" panose="020B0604020202020204" pitchFamily="34" charset="0"/>
              </a:rPr>
              <a:t>A ridge descriptor computed from a grey-level image can be seen as a generalization of a medial axis.</a:t>
            </a:r>
          </a:p>
        </p:txBody>
      </p:sp>
      <p:sp>
        <p:nvSpPr>
          <p:cNvPr id="5" name="Title 1">
            <a:extLst>
              <a:ext uri="{FF2B5EF4-FFF2-40B4-BE49-F238E27FC236}">
                <a16:creationId xmlns:a16="http://schemas.microsoft.com/office/drawing/2014/main" id="{29E6FE44-D828-40FF-9C9F-38D92FDC62E2}"/>
              </a:ext>
            </a:extLst>
          </p:cNvPr>
          <p:cNvSpPr>
            <a:spLocks noGrp="1"/>
          </p:cNvSpPr>
          <p:nvPr>
            <p:ph type="title"/>
          </p:nvPr>
        </p:nvSpPr>
        <p:spPr>
          <a:xfrm>
            <a:off x="838200" y="365125"/>
            <a:ext cx="10515600" cy="1325563"/>
          </a:xfrm>
        </p:spPr>
        <p:txBody>
          <a:bodyPr/>
          <a:lstStyle/>
          <a:p>
            <a:r>
              <a:rPr lang="en-US" b="1" i="0" dirty="0">
                <a:solidFill>
                  <a:srgbClr val="000000"/>
                </a:solidFill>
                <a:effectLst/>
                <a:latin typeface="Linux Libertine"/>
              </a:rPr>
              <a:t>Types of image features</a:t>
            </a:r>
            <a:endParaRPr lang="en-US" b="1" dirty="0"/>
          </a:p>
        </p:txBody>
      </p:sp>
      <p:sp>
        <p:nvSpPr>
          <p:cNvPr id="6" name="Date Placeholder 5">
            <a:extLst>
              <a:ext uri="{FF2B5EF4-FFF2-40B4-BE49-F238E27FC236}">
                <a16:creationId xmlns:a16="http://schemas.microsoft.com/office/drawing/2014/main" id="{C31820A2-E339-4552-9A13-9CF93AC89C29}"/>
              </a:ext>
            </a:extLst>
          </p:cNvPr>
          <p:cNvSpPr>
            <a:spLocks noGrp="1"/>
          </p:cNvSpPr>
          <p:nvPr>
            <p:ph type="dt" sz="half" idx="10"/>
          </p:nvPr>
        </p:nvSpPr>
        <p:spPr/>
        <p:txBody>
          <a:bodyPr/>
          <a:lstStyle/>
          <a:p>
            <a:fld id="{AB28C87B-C72F-4FE5-B4AD-F7BBCB4AED6A}" type="datetime1">
              <a:rPr lang="en-US" smtClean="0"/>
              <a:t>12/10/2021</a:t>
            </a:fld>
            <a:endParaRPr lang="en-US"/>
          </a:p>
        </p:txBody>
      </p:sp>
      <p:sp>
        <p:nvSpPr>
          <p:cNvPr id="7" name="Slide Number Placeholder 6">
            <a:extLst>
              <a:ext uri="{FF2B5EF4-FFF2-40B4-BE49-F238E27FC236}">
                <a16:creationId xmlns:a16="http://schemas.microsoft.com/office/drawing/2014/main" id="{BDCB7BC9-8D87-42FC-B51C-04D46A66CD14}"/>
              </a:ext>
            </a:extLst>
          </p:cNvPr>
          <p:cNvSpPr>
            <a:spLocks noGrp="1"/>
          </p:cNvSpPr>
          <p:nvPr>
            <p:ph type="sldNum" sz="quarter" idx="12"/>
          </p:nvPr>
        </p:nvSpPr>
        <p:spPr/>
        <p:txBody>
          <a:bodyPr/>
          <a:lstStyle/>
          <a:p>
            <a:fld id="{EAF512AE-85BB-41AC-B3A0-114532E20792}" type="slidenum">
              <a:rPr lang="en-US" smtClean="0"/>
              <a:t>3</a:t>
            </a:fld>
            <a:endParaRPr lang="en-US"/>
          </a:p>
        </p:txBody>
      </p:sp>
    </p:spTree>
    <p:extLst>
      <p:ext uri="{BB962C8B-B14F-4D97-AF65-F5344CB8AC3E}">
        <p14:creationId xmlns:p14="http://schemas.microsoft.com/office/powerpoint/2010/main" val="3027703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471E470F-7DAE-45E0-8E1A-31D734253AD7}"/>
              </a:ext>
            </a:extLst>
          </p:cNvPr>
          <p:cNvSpPr>
            <a:spLocks noGrp="1" noChangeArrowheads="1"/>
          </p:cNvSpPr>
          <p:nvPr>
            <p:ph type="title"/>
          </p:nvPr>
        </p:nvSpPr>
        <p:spPr/>
        <p:txBody>
          <a:bodyPr/>
          <a:lstStyle/>
          <a:p>
            <a:r>
              <a:rPr lang="en-US" altLang="en-US"/>
              <a:t>Harris Detector: Some Properties</a:t>
            </a:r>
            <a:endParaRPr lang="ru-RU" altLang="en-US"/>
          </a:p>
        </p:txBody>
      </p:sp>
      <p:sp>
        <p:nvSpPr>
          <p:cNvPr id="195587" name="Rectangle 3">
            <a:extLst>
              <a:ext uri="{FF2B5EF4-FFF2-40B4-BE49-F238E27FC236}">
                <a16:creationId xmlns:a16="http://schemas.microsoft.com/office/drawing/2014/main" id="{C61875CB-9CAD-41E2-A064-B5533D82F69E}"/>
              </a:ext>
            </a:extLst>
          </p:cNvPr>
          <p:cNvSpPr>
            <a:spLocks noGrp="1" noChangeArrowheads="1"/>
          </p:cNvSpPr>
          <p:nvPr>
            <p:ph type="body" idx="1"/>
          </p:nvPr>
        </p:nvSpPr>
        <p:spPr>
          <a:xfrm>
            <a:off x="2209800" y="1752601"/>
            <a:ext cx="7772400" cy="563563"/>
          </a:xfrm>
        </p:spPr>
        <p:txBody>
          <a:bodyPr/>
          <a:lstStyle/>
          <a:p>
            <a:pPr>
              <a:lnSpc>
                <a:spcPct val="90000"/>
              </a:lnSpc>
            </a:pPr>
            <a:r>
              <a:rPr lang="en-US" altLang="en-US"/>
              <a:t>Rotation invariance</a:t>
            </a:r>
            <a:endParaRPr lang="ru-RU" altLang="en-US"/>
          </a:p>
        </p:txBody>
      </p:sp>
      <p:grpSp>
        <p:nvGrpSpPr>
          <p:cNvPr id="195588" name="Group 4">
            <a:extLst>
              <a:ext uri="{FF2B5EF4-FFF2-40B4-BE49-F238E27FC236}">
                <a16:creationId xmlns:a16="http://schemas.microsoft.com/office/drawing/2014/main" id="{E0188FD9-9047-4A59-8A2E-5CC24005D9EB}"/>
              </a:ext>
            </a:extLst>
          </p:cNvPr>
          <p:cNvGrpSpPr>
            <a:grpSpLocks/>
          </p:cNvGrpSpPr>
          <p:nvPr/>
        </p:nvGrpSpPr>
        <p:grpSpPr bwMode="auto">
          <a:xfrm>
            <a:off x="4191000" y="2819400"/>
            <a:ext cx="685800" cy="685800"/>
            <a:chOff x="1248" y="1584"/>
            <a:chExt cx="1536" cy="1248"/>
          </a:xfrm>
        </p:grpSpPr>
        <p:sp>
          <p:nvSpPr>
            <p:cNvPr id="195589" name="Rectangle 5">
              <a:extLst>
                <a:ext uri="{FF2B5EF4-FFF2-40B4-BE49-F238E27FC236}">
                  <a16:creationId xmlns:a16="http://schemas.microsoft.com/office/drawing/2014/main" id="{4E345606-C972-496E-A5CE-E6C746D53334}"/>
                </a:ext>
              </a:extLst>
            </p:cNvPr>
            <p:cNvSpPr>
              <a:spLocks noChangeArrowheads="1"/>
            </p:cNvSpPr>
            <p:nvPr/>
          </p:nvSpPr>
          <p:spPr bwMode="auto">
            <a:xfrm>
              <a:off x="1248" y="1584"/>
              <a:ext cx="1536" cy="1248"/>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590" name="Freeform 6">
              <a:extLst>
                <a:ext uri="{FF2B5EF4-FFF2-40B4-BE49-F238E27FC236}">
                  <a16:creationId xmlns:a16="http://schemas.microsoft.com/office/drawing/2014/main" id="{742FAB39-5B2F-4350-A150-ECEBD2511FE9}"/>
                </a:ext>
              </a:extLst>
            </p:cNvPr>
            <p:cNvSpPr>
              <a:spLocks/>
            </p:cNvSpPr>
            <p:nvPr/>
          </p:nvSpPr>
          <p:spPr bwMode="auto">
            <a:xfrm>
              <a:off x="1680" y="2016"/>
              <a:ext cx="1104" cy="816"/>
            </a:xfrm>
            <a:custGeom>
              <a:avLst/>
              <a:gdLst>
                <a:gd name="T0" fmla="*/ 0 w 720"/>
                <a:gd name="T1" fmla="*/ 528 h 528"/>
                <a:gd name="T2" fmla="*/ 48 w 720"/>
                <a:gd name="T3" fmla="*/ 0 h 528"/>
                <a:gd name="T4" fmla="*/ 720 w 720"/>
                <a:gd name="T5" fmla="*/ 336 h 528"/>
              </a:gdLst>
              <a:ahLst/>
              <a:cxnLst>
                <a:cxn ang="0">
                  <a:pos x="T0" y="T1"/>
                </a:cxn>
                <a:cxn ang="0">
                  <a:pos x="T2" y="T3"/>
                </a:cxn>
                <a:cxn ang="0">
                  <a:pos x="T4" y="T5"/>
                </a:cxn>
              </a:cxnLst>
              <a:rect l="0" t="0" r="r" b="b"/>
              <a:pathLst>
                <a:path w="720" h="528">
                  <a:moveTo>
                    <a:pt x="0" y="528"/>
                  </a:moveTo>
                  <a:lnTo>
                    <a:pt x="48" y="0"/>
                  </a:lnTo>
                  <a:lnTo>
                    <a:pt x="720" y="336"/>
                  </a:lnTo>
                </a:path>
              </a:pathLst>
            </a:custGeom>
            <a:solidFill>
              <a:schemeClr val="accent1">
                <a:alpha val="50000"/>
              </a:schemeClr>
            </a:solidFill>
            <a:ln w="444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95591" name="Group 7">
            <a:extLst>
              <a:ext uri="{FF2B5EF4-FFF2-40B4-BE49-F238E27FC236}">
                <a16:creationId xmlns:a16="http://schemas.microsoft.com/office/drawing/2014/main" id="{C125DE6D-5D76-4E78-914A-3FA709E029FF}"/>
              </a:ext>
            </a:extLst>
          </p:cNvPr>
          <p:cNvGrpSpPr>
            <a:grpSpLocks/>
          </p:cNvGrpSpPr>
          <p:nvPr/>
        </p:nvGrpSpPr>
        <p:grpSpPr bwMode="auto">
          <a:xfrm>
            <a:off x="6629400" y="2819400"/>
            <a:ext cx="685800" cy="700088"/>
            <a:chOff x="2928" y="1776"/>
            <a:chExt cx="432" cy="441"/>
          </a:xfrm>
        </p:grpSpPr>
        <p:sp>
          <p:nvSpPr>
            <p:cNvPr id="195592" name="Rectangle 8">
              <a:extLst>
                <a:ext uri="{FF2B5EF4-FFF2-40B4-BE49-F238E27FC236}">
                  <a16:creationId xmlns:a16="http://schemas.microsoft.com/office/drawing/2014/main" id="{362399B2-5191-454D-B618-D47176AC2A92}"/>
                </a:ext>
              </a:extLst>
            </p:cNvPr>
            <p:cNvSpPr>
              <a:spLocks noChangeArrowheads="1"/>
            </p:cNvSpPr>
            <p:nvPr/>
          </p:nvSpPr>
          <p:spPr bwMode="auto">
            <a:xfrm>
              <a:off x="2928" y="1776"/>
              <a:ext cx="432" cy="432"/>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593" name="Freeform 9">
              <a:extLst>
                <a:ext uri="{FF2B5EF4-FFF2-40B4-BE49-F238E27FC236}">
                  <a16:creationId xmlns:a16="http://schemas.microsoft.com/office/drawing/2014/main" id="{44A749F0-F8ED-4DF1-8206-9E566C86C943}"/>
                </a:ext>
              </a:extLst>
            </p:cNvPr>
            <p:cNvSpPr>
              <a:spLocks/>
            </p:cNvSpPr>
            <p:nvPr/>
          </p:nvSpPr>
          <p:spPr bwMode="auto">
            <a:xfrm rot="-18570042">
              <a:off x="2987" y="1873"/>
              <a:ext cx="364" cy="323"/>
            </a:xfrm>
            <a:custGeom>
              <a:avLst/>
              <a:gdLst>
                <a:gd name="T0" fmla="*/ 0 w 720"/>
                <a:gd name="T1" fmla="*/ 528 h 528"/>
                <a:gd name="T2" fmla="*/ 48 w 720"/>
                <a:gd name="T3" fmla="*/ 0 h 528"/>
                <a:gd name="T4" fmla="*/ 720 w 720"/>
                <a:gd name="T5" fmla="*/ 336 h 528"/>
              </a:gdLst>
              <a:ahLst/>
              <a:cxnLst>
                <a:cxn ang="0">
                  <a:pos x="T0" y="T1"/>
                </a:cxn>
                <a:cxn ang="0">
                  <a:pos x="T2" y="T3"/>
                </a:cxn>
                <a:cxn ang="0">
                  <a:pos x="T4" y="T5"/>
                </a:cxn>
              </a:cxnLst>
              <a:rect l="0" t="0" r="r" b="b"/>
              <a:pathLst>
                <a:path w="720" h="528">
                  <a:moveTo>
                    <a:pt x="0" y="528"/>
                  </a:moveTo>
                  <a:lnTo>
                    <a:pt x="48" y="0"/>
                  </a:lnTo>
                  <a:lnTo>
                    <a:pt x="720" y="336"/>
                  </a:lnTo>
                </a:path>
              </a:pathLst>
            </a:custGeom>
            <a:solidFill>
              <a:schemeClr val="accent1">
                <a:alpha val="50000"/>
              </a:schemeClr>
            </a:solidFill>
            <a:ln w="444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95594" name="AutoShape 10">
            <a:extLst>
              <a:ext uri="{FF2B5EF4-FFF2-40B4-BE49-F238E27FC236}">
                <a16:creationId xmlns:a16="http://schemas.microsoft.com/office/drawing/2014/main" id="{AC68CA18-0DFF-41D6-B1F0-717A295B21B1}"/>
              </a:ext>
            </a:extLst>
          </p:cNvPr>
          <p:cNvSpPr>
            <a:spLocks noChangeArrowheads="1"/>
          </p:cNvSpPr>
          <p:nvPr/>
        </p:nvSpPr>
        <p:spPr bwMode="auto">
          <a:xfrm>
            <a:off x="5410200" y="3048000"/>
            <a:ext cx="762000" cy="7620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595" name="Text Box 11">
            <a:extLst>
              <a:ext uri="{FF2B5EF4-FFF2-40B4-BE49-F238E27FC236}">
                <a16:creationId xmlns:a16="http://schemas.microsoft.com/office/drawing/2014/main" id="{C2710961-A3EA-4B05-8AEC-9DA5CFC9057F}"/>
              </a:ext>
            </a:extLst>
          </p:cNvPr>
          <p:cNvSpPr txBox="1">
            <a:spLocks noChangeArrowheads="1"/>
          </p:cNvSpPr>
          <p:nvPr/>
        </p:nvSpPr>
        <p:spPr bwMode="auto">
          <a:xfrm>
            <a:off x="2971800" y="4572001"/>
            <a:ext cx="5715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cs typeface="Times New Roman" panose="02020603050405020304" pitchFamily="18" charset="0"/>
              </a:rPr>
              <a:t>Ellipse rotates but its shape (i.e. eigenvalues) remains the same</a:t>
            </a:r>
            <a:endParaRPr lang="ru-RU" altLang="en-US">
              <a:cs typeface="Times New Roman" panose="02020603050405020304" pitchFamily="18" charset="0"/>
            </a:endParaRPr>
          </a:p>
        </p:txBody>
      </p:sp>
      <p:grpSp>
        <p:nvGrpSpPr>
          <p:cNvPr id="195596" name="Group 12">
            <a:extLst>
              <a:ext uri="{FF2B5EF4-FFF2-40B4-BE49-F238E27FC236}">
                <a16:creationId xmlns:a16="http://schemas.microsoft.com/office/drawing/2014/main" id="{53BFF218-4EF2-4EA5-A771-1C5D4077C9CB}"/>
              </a:ext>
            </a:extLst>
          </p:cNvPr>
          <p:cNvGrpSpPr>
            <a:grpSpLocks/>
          </p:cNvGrpSpPr>
          <p:nvPr/>
        </p:nvGrpSpPr>
        <p:grpSpPr bwMode="auto">
          <a:xfrm rot="20330809">
            <a:off x="4114800" y="3962401"/>
            <a:ext cx="927100" cy="365125"/>
            <a:chOff x="1536" y="2496"/>
            <a:chExt cx="1152" cy="384"/>
          </a:xfrm>
        </p:grpSpPr>
        <p:sp>
          <p:nvSpPr>
            <p:cNvPr id="195597" name="Oval 13">
              <a:extLst>
                <a:ext uri="{FF2B5EF4-FFF2-40B4-BE49-F238E27FC236}">
                  <a16:creationId xmlns:a16="http://schemas.microsoft.com/office/drawing/2014/main" id="{73C11759-EA92-4DC7-8A2B-BBA7843BF954}"/>
                </a:ext>
              </a:extLst>
            </p:cNvPr>
            <p:cNvSpPr>
              <a:spLocks noChangeArrowheads="1"/>
            </p:cNvSpPr>
            <p:nvPr/>
          </p:nvSpPr>
          <p:spPr bwMode="auto">
            <a:xfrm>
              <a:off x="1536" y="2496"/>
              <a:ext cx="1152" cy="384"/>
            </a:xfrm>
            <a:prstGeom prst="ellipse">
              <a:avLst/>
            </a:prstGeom>
            <a:solidFill>
              <a:srgbClr val="7CF6D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598" name="Line 14">
              <a:extLst>
                <a:ext uri="{FF2B5EF4-FFF2-40B4-BE49-F238E27FC236}">
                  <a16:creationId xmlns:a16="http://schemas.microsoft.com/office/drawing/2014/main" id="{4803FC2E-DEF6-43CF-A87A-4D62BD2E68B3}"/>
                </a:ext>
              </a:extLst>
            </p:cNvPr>
            <p:cNvSpPr>
              <a:spLocks noChangeShapeType="1"/>
            </p:cNvSpPr>
            <p:nvPr/>
          </p:nvSpPr>
          <p:spPr bwMode="auto">
            <a:xfrm>
              <a:off x="1536" y="2688"/>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599" name="Line 15">
              <a:extLst>
                <a:ext uri="{FF2B5EF4-FFF2-40B4-BE49-F238E27FC236}">
                  <a16:creationId xmlns:a16="http://schemas.microsoft.com/office/drawing/2014/main" id="{6085ECB4-306F-4EB5-89A7-629F1BC7F80E}"/>
                </a:ext>
              </a:extLst>
            </p:cNvPr>
            <p:cNvSpPr>
              <a:spLocks noChangeShapeType="1"/>
            </p:cNvSpPr>
            <p:nvPr/>
          </p:nvSpPr>
          <p:spPr bwMode="auto">
            <a:xfrm>
              <a:off x="2112" y="2496"/>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95600" name="Group 16">
            <a:extLst>
              <a:ext uri="{FF2B5EF4-FFF2-40B4-BE49-F238E27FC236}">
                <a16:creationId xmlns:a16="http://schemas.microsoft.com/office/drawing/2014/main" id="{B1E631CC-AAB5-4CD9-8508-834C221EBE5A}"/>
              </a:ext>
            </a:extLst>
          </p:cNvPr>
          <p:cNvGrpSpPr>
            <a:grpSpLocks/>
          </p:cNvGrpSpPr>
          <p:nvPr/>
        </p:nvGrpSpPr>
        <p:grpSpPr bwMode="auto">
          <a:xfrm rot="1035916">
            <a:off x="6477000" y="3962401"/>
            <a:ext cx="927100" cy="365125"/>
            <a:chOff x="1536" y="2496"/>
            <a:chExt cx="1152" cy="384"/>
          </a:xfrm>
        </p:grpSpPr>
        <p:sp>
          <p:nvSpPr>
            <p:cNvPr id="195601" name="Oval 17">
              <a:extLst>
                <a:ext uri="{FF2B5EF4-FFF2-40B4-BE49-F238E27FC236}">
                  <a16:creationId xmlns:a16="http://schemas.microsoft.com/office/drawing/2014/main" id="{98FE9B25-EC01-4B7E-9BD0-DBD7DBD700AE}"/>
                </a:ext>
              </a:extLst>
            </p:cNvPr>
            <p:cNvSpPr>
              <a:spLocks noChangeArrowheads="1"/>
            </p:cNvSpPr>
            <p:nvPr/>
          </p:nvSpPr>
          <p:spPr bwMode="auto">
            <a:xfrm>
              <a:off x="1536" y="2496"/>
              <a:ext cx="1152" cy="384"/>
            </a:xfrm>
            <a:prstGeom prst="ellipse">
              <a:avLst/>
            </a:prstGeom>
            <a:solidFill>
              <a:srgbClr val="7CF6D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02" name="Line 18">
              <a:extLst>
                <a:ext uri="{FF2B5EF4-FFF2-40B4-BE49-F238E27FC236}">
                  <a16:creationId xmlns:a16="http://schemas.microsoft.com/office/drawing/2014/main" id="{FFE183B5-F436-4973-A228-0520FEAFC711}"/>
                </a:ext>
              </a:extLst>
            </p:cNvPr>
            <p:cNvSpPr>
              <a:spLocks noChangeShapeType="1"/>
            </p:cNvSpPr>
            <p:nvPr/>
          </p:nvSpPr>
          <p:spPr bwMode="auto">
            <a:xfrm>
              <a:off x="1536" y="2688"/>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603" name="Line 19">
              <a:extLst>
                <a:ext uri="{FF2B5EF4-FFF2-40B4-BE49-F238E27FC236}">
                  <a16:creationId xmlns:a16="http://schemas.microsoft.com/office/drawing/2014/main" id="{49B51788-61AA-422B-97F5-F6F0A500848F}"/>
                </a:ext>
              </a:extLst>
            </p:cNvPr>
            <p:cNvSpPr>
              <a:spLocks noChangeShapeType="1"/>
            </p:cNvSpPr>
            <p:nvPr/>
          </p:nvSpPr>
          <p:spPr bwMode="auto">
            <a:xfrm>
              <a:off x="2112" y="2496"/>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95604" name="Text Box 20">
            <a:extLst>
              <a:ext uri="{FF2B5EF4-FFF2-40B4-BE49-F238E27FC236}">
                <a16:creationId xmlns:a16="http://schemas.microsoft.com/office/drawing/2014/main" id="{64609E95-15BF-488D-9CB6-4243C70F8310}"/>
              </a:ext>
            </a:extLst>
          </p:cNvPr>
          <p:cNvSpPr txBox="1">
            <a:spLocks noChangeArrowheads="1"/>
          </p:cNvSpPr>
          <p:nvPr/>
        </p:nvSpPr>
        <p:spPr bwMode="auto">
          <a:xfrm>
            <a:off x="2971800" y="5638800"/>
            <a:ext cx="6324600" cy="52863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1">
                <a:solidFill>
                  <a:srgbClr val="0033CC"/>
                </a:solidFill>
                <a:cs typeface="Times New Roman" panose="02020603050405020304" pitchFamily="18" charset="0"/>
              </a:rPr>
              <a:t>Corner response </a:t>
            </a:r>
            <a:r>
              <a:rPr lang="en-US" altLang="en-US" sz="2800" i="1">
                <a:solidFill>
                  <a:srgbClr val="0033CC"/>
                </a:solidFill>
                <a:cs typeface="Times New Roman" panose="02020603050405020304" pitchFamily="18" charset="0"/>
              </a:rPr>
              <a:t>R</a:t>
            </a:r>
            <a:r>
              <a:rPr lang="en-US" altLang="en-US">
                <a:solidFill>
                  <a:srgbClr val="0033CC"/>
                </a:solidFill>
                <a:cs typeface="Times New Roman" panose="02020603050405020304" pitchFamily="18" charset="0"/>
              </a:rPr>
              <a:t> is invariant to image rotation</a:t>
            </a:r>
            <a:endParaRPr lang="ru-RU" altLang="en-US">
              <a:solidFill>
                <a:srgbClr val="0033CC"/>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82D017AB-5736-494A-9CAF-80FF9FB3C947}"/>
              </a:ext>
            </a:extLst>
          </p:cNvPr>
          <p:cNvSpPr>
            <a:spLocks noGrp="1"/>
          </p:cNvSpPr>
          <p:nvPr>
            <p:ph type="dt" sz="half" idx="10"/>
          </p:nvPr>
        </p:nvSpPr>
        <p:spPr/>
        <p:txBody>
          <a:bodyPr/>
          <a:lstStyle/>
          <a:p>
            <a:fld id="{38F0D441-5D57-4C06-A940-471286F2CB54}" type="datetime1">
              <a:rPr lang="en-US" smtClean="0"/>
              <a:t>12/10/2021</a:t>
            </a:fld>
            <a:endParaRPr lang="en-US"/>
          </a:p>
        </p:txBody>
      </p:sp>
      <p:sp>
        <p:nvSpPr>
          <p:cNvPr id="3" name="Slide Number Placeholder 2">
            <a:extLst>
              <a:ext uri="{FF2B5EF4-FFF2-40B4-BE49-F238E27FC236}">
                <a16:creationId xmlns:a16="http://schemas.microsoft.com/office/drawing/2014/main" id="{CB0C70C2-F191-4AB4-ABFE-C75E998C45CD}"/>
              </a:ext>
            </a:extLst>
          </p:cNvPr>
          <p:cNvSpPr>
            <a:spLocks noGrp="1"/>
          </p:cNvSpPr>
          <p:nvPr>
            <p:ph type="sldNum" sz="quarter" idx="12"/>
          </p:nvPr>
        </p:nvSpPr>
        <p:spPr/>
        <p:txBody>
          <a:bodyPr/>
          <a:lstStyle/>
          <a:p>
            <a:fld id="{EAF512AE-85BB-41AC-B3A0-114532E20792}"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FB5BA-56F2-4F4A-B232-CE6054A83C32}"/>
              </a:ext>
            </a:extLst>
          </p:cNvPr>
          <p:cNvSpPr>
            <a:spLocks noGrp="1"/>
          </p:cNvSpPr>
          <p:nvPr>
            <p:ph type="title"/>
          </p:nvPr>
        </p:nvSpPr>
        <p:spPr/>
        <p:txBody>
          <a:bodyPr/>
          <a:lstStyle/>
          <a:p>
            <a:r>
              <a:rPr lang="en-US" sz="4400" b="1" u="none" strike="noStrike" baseline="0" dirty="0">
                <a:solidFill>
                  <a:srgbClr val="131413"/>
                </a:solidFill>
                <a:latin typeface="Times-BoldItalic"/>
              </a:rPr>
              <a:t>Multi-scale Detectors</a:t>
            </a:r>
            <a:endParaRPr lang="en-US" dirty="0"/>
          </a:p>
        </p:txBody>
      </p:sp>
      <p:sp>
        <p:nvSpPr>
          <p:cNvPr id="3" name="Content Placeholder 2">
            <a:extLst>
              <a:ext uri="{FF2B5EF4-FFF2-40B4-BE49-F238E27FC236}">
                <a16:creationId xmlns:a16="http://schemas.microsoft.com/office/drawing/2014/main" id="{A310854F-DC98-4EE0-B537-EEAED5771743}"/>
              </a:ext>
            </a:extLst>
          </p:cNvPr>
          <p:cNvSpPr>
            <a:spLocks noGrp="1"/>
          </p:cNvSpPr>
          <p:nvPr>
            <p:ph idx="1"/>
          </p:nvPr>
        </p:nvSpPr>
        <p:spPr/>
        <p:txBody>
          <a:bodyPr/>
          <a:lstStyle/>
          <a:p>
            <a:r>
              <a:rPr lang="en-US" sz="2800" b="1" i="0" u="none" strike="noStrike" baseline="0" dirty="0">
                <a:solidFill>
                  <a:srgbClr val="131413"/>
                </a:solidFill>
                <a:latin typeface="Times-Bold"/>
              </a:rPr>
              <a:t>Laplacian of Gaussian (LoG)</a:t>
            </a:r>
          </a:p>
          <a:p>
            <a:pPr lvl="1" algn="just"/>
            <a:r>
              <a:rPr lang="en-US" b="0" i="0" u="none" strike="noStrike" baseline="0" dirty="0">
                <a:solidFill>
                  <a:srgbClr val="131413"/>
                </a:solidFill>
                <a:latin typeface="Times-Roman"/>
              </a:rPr>
              <a:t>Laplacian-of-Gaussian (LoG), a linear combination of second derivatives, is a common blob detector. </a:t>
            </a:r>
          </a:p>
          <a:p>
            <a:pPr lvl="1" algn="just"/>
            <a:r>
              <a:rPr lang="en-US" b="0" i="0" u="none" strike="noStrike" baseline="0" dirty="0">
                <a:solidFill>
                  <a:srgbClr val="131413"/>
                </a:solidFill>
                <a:latin typeface="Times-Roman"/>
              </a:rPr>
              <a:t>Given an input image </a:t>
            </a:r>
            <a:r>
              <a:rPr lang="en-US" b="0" i="1" u="none" strike="noStrike" baseline="0" dirty="0">
                <a:solidFill>
                  <a:srgbClr val="131413"/>
                </a:solidFill>
                <a:latin typeface="Times-Italic"/>
              </a:rPr>
              <a:t>I</a:t>
            </a:r>
            <a:r>
              <a:rPr lang="en-US" b="0" i="1" u="none" strike="noStrike" baseline="0" dirty="0">
                <a:solidFill>
                  <a:srgbClr val="131413"/>
                </a:solidFill>
                <a:latin typeface="MTMI"/>
              </a:rPr>
              <a:t>(</a:t>
            </a:r>
            <a:r>
              <a:rPr lang="en-US" b="0" i="1" u="none" strike="noStrike" baseline="0" dirty="0">
                <a:solidFill>
                  <a:srgbClr val="131413"/>
                </a:solidFill>
                <a:latin typeface="Times-Italic"/>
              </a:rPr>
              <a:t>x</a:t>
            </a:r>
            <a:r>
              <a:rPr lang="en-US" b="0" i="1" u="none" strike="noStrike" baseline="0" dirty="0">
                <a:solidFill>
                  <a:srgbClr val="131413"/>
                </a:solidFill>
                <a:latin typeface="MTMI"/>
              </a:rPr>
              <a:t>, </a:t>
            </a:r>
            <a:r>
              <a:rPr lang="en-US" b="0" i="1" u="none" strike="noStrike" baseline="0" dirty="0">
                <a:solidFill>
                  <a:srgbClr val="131413"/>
                </a:solidFill>
                <a:latin typeface="Times-Italic"/>
              </a:rPr>
              <a:t>y</a:t>
            </a:r>
            <a:r>
              <a:rPr lang="en-US" b="0" i="1" u="none" strike="noStrike" baseline="0" dirty="0">
                <a:solidFill>
                  <a:srgbClr val="131413"/>
                </a:solidFill>
                <a:latin typeface="MTMI"/>
              </a:rPr>
              <a:t>)</a:t>
            </a:r>
            <a:r>
              <a:rPr lang="en-US" b="0" i="0" u="none" strike="noStrike" baseline="0" dirty="0">
                <a:solidFill>
                  <a:srgbClr val="131413"/>
                </a:solidFill>
                <a:latin typeface="Times-Roman"/>
              </a:rPr>
              <a:t>, the scale space representation of the image defined by </a:t>
            </a:r>
            <a:r>
              <a:rPr lang="en-US" b="0" i="1" u="none" strike="noStrike" baseline="0" dirty="0">
                <a:solidFill>
                  <a:srgbClr val="131413"/>
                </a:solidFill>
                <a:latin typeface="Times-Italic"/>
              </a:rPr>
              <a:t>L</a:t>
            </a:r>
            <a:r>
              <a:rPr lang="en-US" b="0" i="1" u="none" strike="noStrike" baseline="0" dirty="0">
                <a:solidFill>
                  <a:srgbClr val="131413"/>
                </a:solidFill>
                <a:latin typeface="MTMI"/>
              </a:rPr>
              <a:t>(</a:t>
            </a:r>
            <a:r>
              <a:rPr lang="en-US" b="0" i="1" u="none" strike="noStrike" baseline="0" dirty="0">
                <a:solidFill>
                  <a:srgbClr val="131413"/>
                </a:solidFill>
                <a:latin typeface="Times-Italic"/>
              </a:rPr>
              <a:t>x</a:t>
            </a:r>
            <a:r>
              <a:rPr lang="en-US" b="0" i="1" u="none" strike="noStrike" baseline="0" dirty="0">
                <a:solidFill>
                  <a:srgbClr val="131413"/>
                </a:solidFill>
                <a:latin typeface="MTMI"/>
              </a:rPr>
              <a:t>, </a:t>
            </a:r>
            <a:r>
              <a:rPr lang="en-US" b="0" i="1" u="none" strike="noStrike" baseline="0" dirty="0">
                <a:solidFill>
                  <a:srgbClr val="131413"/>
                </a:solidFill>
                <a:latin typeface="Times-Italic"/>
              </a:rPr>
              <a:t>y</a:t>
            </a:r>
            <a:r>
              <a:rPr lang="en-US" b="0" i="1" u="none" strike="noStrike" baseline="0" dirty="0">
                <a:solidFill>
                  <a:srgbClr val="131413"/>
                </a:solidFill>
                <a:latin typeface="MTMI"/>
              </a:rPr>
              <a:t>, σ) </a:t>
            </a:r>
            <a:r>
              <a:rPr lang="en-US" b="0" i="0" u="none" strike="noStrike" baseline="0" dirty="0">
                <a:solidFill>
                  <a:srgbClr val="131413"/>
                </a:solidFill>
                <a:latin typeface="Times-Roman"/>
              </a:rPr>
              <a:t>is obtained by convolving the image by a variable scale Gaussian kernel </a:t>
            </a:r>
            <a:r>
              <a:rPr lang="en-US" b="0" i="1" u="none" strike="noStrike" baseline="0" dirty="0">
                <a:solidFill>
                  <a:srgbClr val="131413"/>
                </a:solidFill>
                <a:latin typeface="Times-Italic"/>
              </a:rPr>
              <a:t>G</a:t>
            </a:r>
            <a:r>
              <a:rPr lang="en-US" b="0" i="1" u="none" strike="noStrike" baseline="0" dirty="0">
                <a:solidFill>
                  <a:srgbClr val="131413"/>
                </a:solidFill>
                <a:latin typeface="MTMI"/>
              </a:rPr>
              <a:t>(</a:t>
            </a:r>
            <a:r>
              <a:rPr lang="en-US" b="0" i="1" u="none" strike="noStrike" baseline="0" dirty="0">
                <a:solidFill>
                  <a:srgbClr val="131413"/>
                </a:solidFill>
                <a:latin typeface="Times-Italic"/>
              </a:rPr>
              <a:t>x</a:t>
            </a:r>
            <a:r>
              <a:rPr lang="en-US" b="0" i="1" u="none" strike="noStrike" baseline="0" dirty="0">
                <a:solidFill>
                  <a:srgbClr val="131413"/>
                </a:solidFill>
                <a:latin typeface="MTMI"/>
              </a:rPr>
              <a:t>, </a:t>
            </a:r>
            <a:r>
              <a:rPr lang="en-US" b="0" i="1" u="none" strike="noStrike" baseline="0" dirty="0">
                <a:solidFill>
                  <a:srgbClr val="131413"/>
                </a:solidFill>
                <a:latin typeface="Times-Italic"/>
              </a:rPr>
              <a:t>y</a:t>
            </a:r>
            <a:r>
              <a:rPr lang="en-US" b="0" i="1" u="none" strike="noStrike" baseline="0" dirty="0">
                <a:solidFill>
                  <a:srgbClr val="131413"/>
                </a:solidFill>
                <a:latin typeface="MTMI"/>
              </a:rPr>
              <a:t>, </a:t>
            </a:r>
            <a:r>
              <a:rPr lang="el-GR" b="0" i="1" u="none" strike="noStrike" baseline="0" dirty="0">
                <a:solidFill>
                  <a:srgbClr val="131413"/>
                </a:solidFill>
                <a:latin typeface="MTMI"/>
              </a:rPr>
              <a:t>σ) </a:t>
            </a:r>
            <a:r>
              <a:rPr lang="en-US" b="0" i="0" u="none" strike="noStrike" baseline="0" dirty="0">
                <a:solidFill>
                  <a:srgbClr val="131413"/>
                </a:solidFill>
                <a:latin typeface="Times-Roman"/>
              </a:rPr>
              <a:t>where</a:t>
            </a:r>
            <a:endParaRPr lang="en-US" dirty="0"/>
          </a:p>
        </p:txBody>
      </p:sp>
      <p:pic>
        <p:nvPicPr>
          <p:cNvPr id="5" name="Picture 4">
            <a:extLst>
              <a:ext uri="{FF2B5EF4-FFF2-40B4-BE49-F238E27FC236}">
                <a16:creationId xmlns:a16="http://schemas.microsoft.com/office/drawing/2014/main" id="{FF40EDDC-43AC-4A64-A493-0246E55B1F8E}"/>
              </a:ext>
            </a:extLst>
          </p:cNvPr>
          <p:cNvPicPr>
            <a:picLocks noChangeAspect="1"/>
          </p:cNvPicPr>
          <p:nvPr/>
        </p:nvPicPr>
        <p:blipFill>
          <a:blip r:embed="rId2"/>
          <a:stretch>
            <a:fillRect/>
          </a:stretch>
        </p:blipFill>
        <p:spPr>
          <a:xfrm>
            <a:off x="2809875" y="4135696"/>
            <a:ext cx="6572250" cy="2524125"/>
          </a:xfrm>
          <a:prstGeom prst="rect">
            <a:avLst/>
          </a:prstGeom>
        </p:spPr>
      </p:pic>
      <p:sp>
        <p:nvSpPr>
          <p:cNvPr id="6" name="Date Placeholder 5">
            <a:extLst>
              <a:ext uri="{FF2B5EF4-FFF2-40B4-BE49-F238E27FC236}">
                <a16:creationId xmlns:a16="http://schemas.microsoft.com/office/drawing/2014/main" id="{8569427C-1B24-4DA8-AAF0-B9CAC38BDADE}"/>
              </a:ext>
            </a:extLst>
          </p:cNvPr>
          <p:cNvSpPr>
            <a:spLocks noGrp="1"/>
          </p:cNvSpPr>
          <p:nvPr>
            <p:ph type="dt" sz="half" idx="10"/>
          </p:nvPr>
        </p:nvSpPr>
        <p:spPr/>
        <p:txBody>
          <a:bodyPr/>
          <a:lstStyle/>
          <a:p>
            <a:fld id="{574B3765-7262-415F-9954-F8F7AF3D249C}" type="datetime1">
              <a:rPr lang="en-US" smtClean="0"/>
              <a:t>12/10/2021</a:t>
            </a:fld>
            <a:endParaRPr lang="en-US"/>
          </a:p>
        </p:txBody>
      </p:sp>
      <p:sp>
        <p:nvSpPr>
          <p:cNvPr id="7" name="Slide Number Placeholder 6">
            <a:extLst>
              <a:ext uri="{FF2B5EF4-FFF2-40B4-BE49-F238E27FC236}">
                <a16:creationId xmlns:a16="http://schemas.microsoft.com/office/drawing/2014/main" id="{90D07D34-C6DA-4235-A87E-8BDF92854B83}"/>
              </a:ext>
            </a:extLst>
          </p:cNvPr>
          <p:cNvSpPr>
            <a:spLocks noGrp="1"/>
          </p:cNvSpPr>
          <p:nvPr>
            <p:ph type="sldNum" sz="quarter" idx="12"/>
          </p:nvPr>
        </p:nvSpPr>
        <p:spPr/>
        <p:txBody>
          <a:bodyPr/>
          <a:lstStyle/>
          <a:p>
            <a:fld id="{EAF512AE-85BB-41AC-B3A0-114532E20792}" type="slidenum">
              <a:rPr lang="en-US" smtClean="0"/>
              <a:t>31</a:t>
            </a:fld>
            <a:endParaRPr lang="en-US"/>
          </a:p>
        </p:txBody>
      </p:sp>
    </p:spTree>
    <p:extLst>
      <p:ext uri="{BB962C8B-B14F-4D97-AF65-F5344CB8AC3E}">
        <p14:creationId xmlns:p14="http://schemas.microsoft.com/office/powerpoint/2010/main" val="27005838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3C87EE-5FFC-421D-98A2-489B9CEC8703}"/>
              </a:ext>
            </a:extLst>
          </p:cNvPr>
          <p:cNvSpPr>
            <a:spLocks noGrp="1"/>
          </p:cNvSpPr>
          <p:nvPr>
            <p:ph idx="1"/>
          </p:nvPr>
        </p:nvSpPr>
        <p:spPr/>
        <p:txBody>
          <a:bodyPr/>
          <a:lstStyle/>
          <a:p>
            <a:r>
              <a:rPr lang="en-US" sz="2800" b="1" i="0" u="none" strike="noStrike" baseline="0" dirty="0">
                <a:solidFill>
                  <a:srgbClr val="131413"/>
                </a:solidFill>
                <a:latin typeface="Times-Bold"/>
              </a:rPr>
              <a:t>Difference of Gaussian (</a:t>
            </a:r>
            <a:r>
              <a:rPr lang="en-US" sz="2800" b="1" i="0" u="none" strike="noStrike" baseline="0" dirty="0" err="1">
                <a:solidFill>
                  <a:srgbClr val="131413"/>
                </a:solidFill>
                <a:latin typeface="Times-Bold"/>
              </a:rPr>
              <a:t>DoG</a:t>
            </a:r>
            <a:r>
              <a:rPr lang="en-US" sz="2800" b="1" i="0" u="none" strike="noStrike" baseline="0" dirty="0">
                <a:solidFill>
                  <a:srgbClr val="131413"/>
                </a:solidFill>
                <a:latin typeface="Times-Bold"/>
              </a:rPr>
              <a:t>)</a:t>
            </a:r>
          </a:p>
          <a:p>
            <a:pPr lvl="1" algn="just"/>
            <a:r>
              <a:rPr lang="en-US" dirty="0"/>
              <a:t>In fact, the computation of LoG operators is time consuming. To accelerate the computation, Lowe proposed an efficient algorithm based on local 3D extrema in the scale-space pyramid built with Difference-of-Gaussian (</a:t>
            </a:r>
            <a:r>
              <a:rPr lang="en-US" dirty="0" err="1"/>
              <a:t>DoG</a:t>
            </a:r>
            <a:r>
              <a:rPr lang="en-US" dirty="0"/>
              <a:t>) filters.</a:t>
            </a:r>
            <a:r>
              <a:rPr lang="en-US" sz="2000" b="0" i="0" u="none" strike="noStrike" baseline="0" dirty="0">
                <a:solidFill>
                  <a:srgbClr val="131413"/>
                </a:solidFill>
              </a:rPr>
              <a:t> </a:t>
            </a:r>
          </a:p>
          <a:p>
            <a:pPr lvl="1" algn="just"/>
            <a:r>
              <a:rPr lang="en-US" dirty="0"/>
              <a:t>The </a:t>
            </a:r>
            <a:r>
              <a:rPr lang="en-US" dirty="0" err="1"/>
              <a:t>DoG</a:t>
            </a:r>
            <a:r>
              <a:rPr lang="en-US" dirty="0"/>
              <a:t> function D(x, y, σ) can be computed without convolution by subtracting adjacent scale levels of a Gaussian pyramid separated by a factor k.</a:t>
            </a:r>
          </a:p>
          <a:p>
            <a:pPr marL="0" indent="0" algn="l">
              <a:buNone/>
            </a:pPr>
            <a:r>
              <a:rPr lang="es-ES" sz="2400" b="0" i="1" u="none" strike="noStrike" baseline="0" dirty="0">
                <a:solidFill>
                  <a:srgbClr val="131413"/>
                </a:solidFill>
                <a:latin typeface="Times-Italic"/>
              </a:rPr>
              <a:t>		D</a:t>
            </a:r>
            <a:r>
              <a:rPr lang="es-ES" sz="2400" b="0" i="1" u="none" strike="noStrike" baseline="0" dirty="0">
                <a:solidFill>
                  <a:srgbClr val="131413"/>
                </a:solidFill>
                <a:latin typeface="MTMI"/>
              </a:rPr>
              <a:t>(</a:t>
            </a:r>
            <a:r>
              <a:rPr lang="es-ES" sz="2400" b="0" i="1" u="none" strike="noStrike" baseline="0" dirty="0">
                <a:solidFill>
                  <a:srgbClr val="131413"/>
                </a:solidFill>
                <a:latin typeface="Times-Italic"/>
              </a:rPr>
              <a:t>x</a:t>
            </a:r>
            <a:r>
              <a:rPr lang="es-ES" sz="2400" b="0" i="1" u="none" strike="noStrike" baseline="0" dirty="0">
                <a:solidFill>
                  <a:srgbClr val="131413"/>
                </a:solidFill>
                <a:latin typeface="MTMI"/>
              </a:rPr>
              <a:t>, </a:t>
            </a:r>
            <a:r>
              <a:rPr lang="es-ES" sz="2400" b="0" i="1" u="none" strike="noStrike" baseline="0" dirty="0">
                <a:solidFill>
                  <a:srgbClr val="131413"/>
                </a:solidFill>
                <a:latin typeface="Times-Italic"/>
              </a:rPr>
              <a:t>y</a:t>
            </a:r>
            <a:r>
              <a:rPr lang="es-ES" sz="2400" b="0" i="1" u="none" strike="noStrike" baseline="0" dirty="0">
                <a:solidFill>
                  <a:srgbClr val="131413"/>
                </a:solidFill>
                <a:latin typeface="MTMI"/>
              </a:rPr>
              <a:t>, σ) </a:t>
            </a:r>
            <a:r>
              <a:rPr lang="es-ES" sz="2400" b="0" i="0" u="none" strike="noStrike" baseline="0" dirty="0">
                <a:solidFill>
                  <a:srgbClr val="131413"/>
                </a:solidFill>
                <a:latin typeface="MTSYN"/>
              </a:rPr>
              <a:t>=</a:t>
            </a:r>
            <a:r>
              <a:rPr lang="es-ES" sz="2400" b="0" i="1" u="none" strike="noStrike" baseline="0" dirty="0">
                <a:solidFill>
                  <a:srgbClr val="131413"/>
                </a:solidFill>
                <a:latin typeface="MTMI"/>
              </a:rPr>
              <a:t>(</a:t>
            </a:r>
            <a:r>
              <a:rPr lang="es-ES" sz="2400" b="0" i="1" u="none" strike="noStrike" baseline="0" dirty="0">
                <a:solidFill>
                  <a:srgbClr val="131413"/>
                </a:solidFill>
                <a:latin typeface="Times-Italic"/>
              </a:rPr>
              <a:t>G</a:t>
            </a:r>
            <a:r>
              <a:rPr lang="es-ES" sz="2400" b="0" i="1" u="none" strike="noStrike" baseline="0" dirty="0">
                <a:solidFill>
                  <a:srgbClr val="131413"/>
                </a:solidFill>
                <a:latin typeface="MTMI"/>
              </a:rPr>
              <a:t>(</a:t>
            </a:r>
            <a:r>
              <a:rPr lang="es-ES" sz="2400" b="0" i="1" u="none" strike="noStrike" baseline="0" dirty="0">
                <a:solidFill>
                  <a:srgbClr val="131413"/>
                </a:solidFill>
                <a:latin typeface="Times-Italic"/>
              </a:rPr>
              <a:t>x</a:t>
            </a:r>
            <a:r>
              <a:rPr lang="es-ES" sz="2400" b="0" i="1" u="none" strike="noStrike" baseline="0" dirty="0">
                <a:solidFill>
                  <a:srgbClr val="131413"/>
                </a:solidFill>
                <a:latin typeface="MTMI"/>
              </a:rPr>
              <a:t>, </a:t>
            </a:r>
            <a:r>
              <a:rPr lang="es-ES" sz="2400" b="0" i="1" u="none" strike="noStrike" baseline="0" dirty="0">
                <a:solidFill>
                  <a:srgbClr val="131413"/>
                </a:solidFill>
                <a:latin typeface="Times-Italic"/>
              </a:rPr>
              <a:t>y</a:t>
            </a:r>
            <a:r>
              <a:rPr lang="es-ES" sz="2400" b="0" i="1" u="none" strike="noStrike" baseline="0" dirty="0">
                <a:solidFill>
                  <a:srgbClr val="131413"/>
                </a:solidFill>
                <a:latin typeface="MTMI"/>
              </a:rPr>
              <a:t>, </a:t>
            </a:r>
            <a:r>
              <a:rPr lang="es-ES" sz="2400" b="0" i="1" u="none" strike="noStrike" baseline="0" dirty="0" err="1">
                <a:solidFill>
                  <a:srgbClr val="131413"/>
                </a:solidFill>
                <a:latin typeface="Times-Italic"/>
              </a:rPr>
              <a:t>k</a:t>
            </a:r>
            <a:r>
              <a:rPr lang="es-ES" sz="2400" b="0" i="1" u="none" strike="noStrike" baseline="0" dirty="0" err="1">
                <a:solidFill>
                  <a:srgbClr val="131413"/>
                </a:solidFill>
                <a:latin typeface="MTMI"/>
              </a:rPr>
              <a:t>σ</a:t>
            </a:r>
            <a:r>
              <a:rPr lang="es-ES" sz="2400" b="0" i="1" u="none" strike="noStrike" baseline="0" dirty="0">
                <a:solidFill>
                  <a:srgbClr val="131413"/>
                </a:solidFill>
                <a:latin typeface="MTMI"/>
              </a:rPr>
              <a:t>) </a:t>
            </a:r>
            <a:r>
              <a:rPr lang="es-ES" sz="2400" b="0" i="0" u="none" strike="noStrike" baseline="0" dirty="0">
                <a:solidFill>
                  <a:srgbClr val="131413"/>
                </a:solidFill>
                <a:latin typeface="MTSYN"/>
              </a:rPr>
              <a:t>− </a:t>
            </a:r>
            <a:r>
              <a:rPr lang="es-ES" sz="2400" b="0" i="1" u="none" strike="noStrike" baseline="0" dirty="0">
                <a:solidFill>
                  <a:srgbClr val="131413"/>
                </a:solidFill>
                <a:latin typeface="Times-Italic"/>
              </a:rPr>
              <a:t>G</a:t>
            </a:r>
            <a:r>
              <a:rPr lang="es-ES" sz="2400" b="0" i="1" u="none" strike="noStrike" baseline="0" dirty="0">
                <a:solidFill>
                  <a:srgbClr val="131413"/>
                </a:solidFill>
                <a:latin typeface="MTMI"/>
              </a:rPr>
              <a:t>(</a:t>
            </a:r>
            <a:r>
              <a:rPr lang="es-ES" sz="2400" b="0" i="1" u="none" strike="noStrike" baseline="0" dirty="0">
                <a:solidFill>
                  <a:srgbClr val="131413"/>
                </a:solidFill>
                <a:latin typeface="Times-Italic"/>
              </a:rPr>
              <a:t>x</a:t>
            </a:r>
            <a:r>
              <a:rPr lang="es-ES" sz="2400" b="0" i="1" u="none" strike="noStrike" baseline="0" dirty="0">
                <a:solidFill>
                  <a:srgbClr val="131413"/>
                </a:solidFill>
                <a:latin typeface="MTMI"/>
              </a:rPr>
              <a:t>, </a:t>
            </a:r>
            <a:r>
              <a:rPr lang="es-ES" sz="2400" b="0" i="1" u="none" strike="noStrike" baseline="0" dirty="0">
                <a:solidFill>
                  <a:srgbClr val="131413"/>
                </a:solidFill>
                <a:latin typeface="Times-Italic"/>
              </a:rPr>
              <a:t>y</a:t>
            </a:r>
            <a:r>
              <a:rPr lang="es-ES" sz="2400" b="0" i="1" u="none" strike="noStrike" baseline="0" dirty="0">
                <a:solidFill>
                  <a:srgbClr val="131413"/>
                </a:solidFill>
                <a:latin typeface="MTMI"/>
              </a:rPr>
              <a:t>, σ)) </a:t>
            </a:r>
            <a:r>
              <a:rPr lang="es-ES" sz="2400" b="0" i="0" u="none" strike="noStrike" baseline="0" dirty="0">
                <a:solidFill>
                  <a:srgbClr val="131413"/>
                </a:solidFill>
                <a:latin typeface="MTSYN"/>
              </a:rPr>
              <a:t>∗ </a:t>
            </a:r>
            <a:r>
              <a:rPr lang="es-ES" sz="2400" b="0" i="1" u="none" strike="noStrike" baseline="0" dirty="0">
                <a:solidFill>
                  <a:srgbClr val="131413"/>
                </a:solidFill>
                <a:latin typeface="Times-Italic"/>
              </a:rPr>
              <a:t>I</a:t>
            </a:r>
            <a:r>
              <a:rPr lang="es-ES" sz="2400" b="0" i="1" u="none" strike="noStrike" baseline="0" dirty="0">
                <a:solidFill>
                  <a:srgbClr val="131413"/>
                </a:solidFill>
                <a:latin typeface="MTMI"/>
              </a:rPr>
              <a:t>(</a:t>
            </a:r>
            <a:r>
              <a:rPr lang="es-ES" sz="2400" b="0" i="1" u="none" strike="noStrike" baseline="0" dirty="0">
                <a:solidFill>
                  <a:srgbClr val="131413"/>
                </a:solidFill>
                <a:latin typeface="Times-Italic"/>
              </a:rPr>
              <a:t>x</a:t>
            </a:r>
            <a:r>
              <a:rPr lang="es-ES" sz="2400" b="0" i="1" u="none" strike="noStrike" baseline="0" dirty="0">
                <a:solidFill>
                  <a:srgbClr val="131413"/>
                </a:solidFill>
                <a:latin typeface="MTMI"/>
              </a:rPr>
              <a:t>, </a:t>
            </a:r>
            <a:r>
              <a:rPr lang="es-ES" sz="2400" b="0" i="1" u="none" strike="noStrike" baseline="0" dirty="0">
                <a:solidFill>
                  <a:srgbClr val="131413"/>
                </a:solidFill>
                <a:latin typeface="Times-Italic"/>
              </a:rPr>
              <a:t>y</a:t>
            </a:r>
            <a:r>
              <a:rPr lang="es-ES" sz="2400" b="0" i="1" u="none" strike="noStrike" baseline="0" dirty="0">
                <a:solidFill>
                  <a:srgbClr val="131413"/>
                </a:solidFill>
                <a:latin typeface="MTMI"/>
              </a:rPr>
              <a:t>)</a:t>
            </a:r>
          </a:p>
          <a:p>
            <a:pPr marL="0" indent="0" algn="l">
              <a:buNone/>
            </a:pPr>
            <a:r>
              <a:rPr lang="es-ES" sz="2400" b="0" i="0" u="none" strike="noStrike" baseline="0" dirty="0">
                <a:solidFill>
                  <a:srgbClr val="131413"/>
                </a:solidFill>
                <a:latin typeface="MTSYN"/>
              </a:rPr>
              <a:t>			    =</a:t>
            </a:r>
            <a:r>
              <a:rPr lang="es-ES" sz="2400" b="0" i="1" u="none" strike="noStrike" baseline="0" dirty="0">
                <a:solidFill>
                  <a:srgbClr val="131413"/>
                </a:solidFill>
                <a:latin typeface="Times-Italic"/>
              </a:rPr>
              <a:t>L</a:t>
            </a:r>
            <a:r>
              <a:rPr lang="es-ES" sz="2400" b="0" i="1" u="none" strike="noStrike" baseline="0" dirty="0">
                <a:solidFill>
                  <a:srgbClr val="131413"/>
                </a:solidFill>
                <a:latin typeface="MTMI"/>
              </a:rPr>
              <a:t>(</a:t>
            </a:r>
            <a:r>
              <a:rPr lang="es-ES" sz="2400" b="0" i="1" u="none" strike="noStrike" baseline="0" dirty="0">
                <a:solidFill>
                  <a:srgbClr val="131413"/>
                </a:solidFill>
                <a:latin typeface="Times-Italic"/>
              </a:rPr>
              <a:t>x</a:t>
            </a:r>
            <a:r>
              <a:rPr lang="es-ES" sz="2400" b="0" i="1" u="none" strike="noStrike" baseline="0" dirty="0">
                <a:solidFill>
                  <a:srgbClr val="131413"/>
                </a:solidFill>
                <a:latin typeface="MTMI"/>
              </a:rPr>
              <a:t>, </a:t>
            </a:r>
            <a:r>
              <a:rPr lang="es-ES" sz="2400" b="0" i="1" u="none" strike="noStrike" baseline="0" dirty="0">
                <a:solidFill>
                  <a:srgbClr val="131413"/>
                </a:solidFill>
                <a:latin typeface="Times-Italic"/>
              </a:rPr>
              <a:t>y</a:t>
            </a:r>
            <a:r>
              <a:rPr lang="es-ES" sz="2400" b="0" i="1" u="none" strike="noStrike" baseline="0" dirty="0">
                <a:solidFill>
                  <a:srgbClr val="131413"/>
                </a:solidFill>
                <a:latin typeface="MTMI"/>
              </a:rPr>
              <a:t>, </a:t>
            </a:r>
            <a:r>
              <a:rPr lang="es-ES" sz="2400" b="0" i="1" u="none" strike="noStrike" baseline="0" dirty="0" err="1">
                <a:solidFill>
                  <a:srgbClr val="131413"/>
                </a:solidFill>
                <a:latin typeface="Times-Italic"/>
              </a:rPr>
              <a:t>k</a:t>
            </a:r>
            <a:r>
              <a:rPr lang="es-ES" sz="2400" b="0" i="1" u="none" strike="noStrike" baseline="0" dirty="0" err="1">
                <a:solidFill>
                  <a:srgbClr val="131413"/>
                </a:solidFill>
                <a:latin typeface="MTMI"/>
              </a:rPr>
              <a:t>σ</a:t>
            </a:r>
            <a:r>
              <a:rPr lang="es-ES" sz="2400" b="0" i="1" u="none" strike="noStrike" baseline="0" dirty="0">
                <a:solidFill>
                  <a:srgbClr val="131413"/>
                </a:solidFill>
                <a:latin typeface="MTMI"/>
              </a:rPr>
              <a:t>) </a:t>
            </a:r>
            <a:r>
              <a:rPr lang="es-ES" sz="2400" b="0" i="0" u="none" strike="noStrike" baseline="0" dirty="0">
                <a:solidFill>
                  <a:srgbClr val="131413"/>
                </a:solidFill>
                <a:latin typeface="MTSYN"/>
              </a:rPr>
              <a:t>− </a:t>
            </a:r>
            <a:r>
              <a:rPr lang="es-ES" sz="2400" b="0" i="1" u="none" strike="noStrike" baseline="0" dirty="0">
                <a:solidFill>
                  <a:srgbClr val="131413"/>
                </a:solidFill>
                <a:latin typeface="Times-Italic"/>
              </a:rPr>
              <a:t>L</a:t>
            </a:r>
            <a:r>
              <a:rPr lang="es-ES" sz="2400" b="0" i="1" u="none" strike="noStrike" baseline="0" dirty="0">
                <a:solidFill>
                  <a:srgbClr val="131413"/>
                </a:solidFill>
                <a:latin typeface="MTMI"/>
              </a:rPr>
              <a:t>(</a:t>
            </a:r>
            <a:r>
              <a:rPr lang="es-ES" sz="2400" b="0" i="1" u="none" strike="noStrike" baseline="0" dirty="0">
                <a:solidFill>
                  <a:srgbClr val="131413"/>
                </a:solidFill>
                <a:latin typeface="Times-Italic"/>
              </a:rPr>
              <a:t>x</a:t>
            </a:r>
            <a:r>
              <a:rPr lang="es-ES" sz="2400" b="0" i="1" u="none" strike="noStrike" baseline="0" dirty="0">
                <a:solidFill>
                  <a:srgbClr val="131413"/>
                </a:solidFill>
                <a:latin typeface="MTMI"/>
              </a:rPr>
              <a:t>, </a:t>
            </a:r>
            <a:r>
              <a:rPr lang="es-ES" sz="2400" b="0" i="1" u="none" strike="noStrike" baseline="0" dirty="0">
                <a:solidFill>
                  <a:srgbClr val="131413"/>
                </a:solidFill>
                <a:latin typeface="Times-Italic"/>
              </a:rPr>
              <a:t>y</a:t>
            </a:r>
            <a:r>
              <a:rPr lang="es-ES" sz="2400" b="0" i="1" u="none" strike="noStrike" baseline="0" dirty="0">
                <a:solidFill>
                  <a:srgbClr val="131413"/>
                </a:solidFill>
                <a:latin typeface="MTMI"/>
              </a:rPr>
              <a:t>, σ)</a:t>
            </a:r>
            <a:endParaRPr lang="en-US" dirty="0"/>
          </a:p>
        </p:txBody>
      </p:sp>
      <p:sp>
        <p:nvSpPr>
          <p:cNvPr id="4" name="Title 1">
            <a:extLst>
              <a:ext uri="{FF2B5EF4-FFF2-40B4-BE49-F238E27FC236}">
                <a16:creationId xmlns:a16="http://schemas.microsoft.com/office/drawing/2014/main" id="{2799C0A1-30C3-4AAC-8D91-0BDF21F4387A}"/>
              </a:ext>
            </a:extLst>
          </p:cNvPr>
          <p:cNvSpPr>
            <a:spLocks noGrp="1"/>
          </p:cNvSpPr>
          <p:nvPr>
            <p:ph type="title"/>
          </p:nvPr>
        </p:nvSpPr>
        <p:spPr>
          <a:xfrm>
            <a:off x="838200" y="365125"/>
            <a:ext cx="10515600" cy="1325563"/>
          </a:xfrm>
        </p:spPr>
        <p:txBody>
          <a:bodyPr/>
          <a:lstStyle/>
          <a:p>
            <a:r>
              <a:rPr lang="en-US" sz="4400" b="1" u="none" strike="noStrike" baseline="0" dirty="0">
                <a:solidFill>
                  <a:srgbClr val="131413"/>
                </a:solidFill>
                <a:latin typeface="Times-BoldItalic"/>
              </a:rPr>
              <a:t>Multi-scale Detectors</a:t>
            </a:r>
            <a:endParaRPr lang="en-US" dirty="0"/>
          </a:p>
        </p:txBody>
      </p:sp>
      <p:sp>
        <p:nvSpPr>
          <p:cNvPr id="5" name="Date Placeholder 4">
            <a:extLst>
              <a:ext uri="{FF2B5EF4-FFF2-40B4-BE49-F238E27FC236}">
                <a16:creationId xmlns:a16="http://schemas.microsoft.com/office/drawing/2014/main" id="{A67C27DE-61A5-4B10-BA9C-5AB5AC7FA29A}"/>
              </a:ext>
            </a:extLst>
          </p:cNvPr>
          <p:cNvSpPr>
            <a:spLocks noGrp="1"/>
          </p:cNvSpPr>
          <p:nvPr>
            <p:ph type="dt" sz="half" idx="10"/>
          </p:nvPr>
        </p:nvSpPr>
        <p:spPr/>
        <p:txBody>
          <a:bodyPr/>
          <a:lstStyle/>
          <a:p>
            <a:fld id="{E21D6610-C9F1-4ABC-BC95-1A611C5258EE}" type="datetime1">
              <a:rPr lang="en-US" smtClean="0"/>
              <a:t>12/10/2021</a:t>
            </a:fld>
            <a:endParaRPr lang="en-US"/>
          </a:p>
        </p:txBody>
      </p:sp>
      <p:sp>
        <p:nvSpPr>
          <p:cNvPr id="6" name="Slide Number Placeholder 5">
            <a:extLst>
              <a:ext uri="{FF2B5EF4-FFF2-40B4-BE49-F238E27FC236}">
                <a16:creationId xmlns:a16="http://schemas.microsoft.com/office/drawing/2014/main" id="{45D92B10-4063-4595-A44F-473CD9C610BA}"/>
              </a:ext>
            </a:extLst>
          </p:cNvPr>
          <p:cNvSpPr>
            <a:spLocks noGrp="1"/>
          </p:cNvSpPr>
          <p:nvPr>
            <p:ph type="sldNum" sz="quarter" idx="12"/>
          </p:nvPr>
        </p:nvSpPr>
        <p:spPr/>
        <p:txBody>
          <a:bodyPr/>
          <a:lstStyle/>
          <a:p>
            <a:fld id="{EAF512AE-85BB-41AC-B3A0-114532E20792}" type="slidenum">
              <a:rPr lang="en-US" smtClean="0"/>
              <a:t>32</a:t>
            </a:fld>
            <a:endParaRPr lang="en-US"/>
          </a:p>
        </p:txBody>
      </p:sp>
    </p:spTree>
    <p:extLst>
      <p:ext uri="{BB962C8B-B14F-4D97-AF65-F5344CB8AC3E}">
        <p14:creationId xmlns:p14="http://schemas.microsoft.com/office/powerpoint/2010/main" val="3708225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132C86-82D4-42DB-9932-9FA47163E79B}"/>
              </a:ext>
            </a:extLst>
          </p:cNvPr>
          <p:cNvSpPr>
            <a:spLocks noGrp="1"/>
          </p:cNvSpPr>
          <p:nvPr>
            <p:ph idx="1"/>
          </p:nvPr>
        </p:nvSpPr>
        <p:spPr/>
        <p:txBody>
          <a:bodyPr/>
          <a:lstStyle/>
          <a:p>
            <a:r>
              <a:rPr lang="en-US" sz="2800" b="1" i="0" u="none" strike="noStrike" baseline="0" dirty="0">
                <a:solidFill>
                  <a:srgbClr val="131413"/>
                </a:solidFill>
                <a:latin typeface="Times-Bold"/>
              </a:rPr>
              <a:t>Harris-Laplace</a:t>
            </a:r>
          </a:p>
          <a:p>
            <a:pPr lvl="1" algn="just"/>
            <a:r>
              <a:rPr lang="en-US" b="0" i="0" u="none" strike="noStrike" baseline="0" dirty="0">
                <a:solidFill>
                  <a:srgbClr val="131413"/>
                </a:solidFill>
                <a:latin typeface="Times-Roman"/>
              </a:rPr>
              <a:t>It relies on a combination of Harris corner detector and a Gaussian scale space representation.</a:t>
            </a:r>
          </a:p>
          <a:p>
            <a:pPr lvl="1" algn="just"/>
            <a:r>
              <a:rPr lang="en-US" dirty="0">
                <a:solidFill>
                  <a:srgbClr val="131413"/>
                </a:solidFill>
                <a:latin typeface="Times-Roman"/>
              </a:rPr>
              <a:t>The scale adapted second-moment matrix used in the Harris-Laplace detector is represented as</a:t>
            </a:r>
          </a:p>
        </p:txBody>
      </p:sp>
      <p:sp>
        <p:nvSpPr>
          <p:cNvPr id="4" name="Title 1">
            <a:extLst>
              <a:ext uri="{FF2B5EF4-FFF2-40B4-BE49-F238E27FC236}">
                <a16:creationId xmlns:a16="http://schemas.microsoft.com/office/drawing/2014/main" id="{CDE5DD11-4A18-4806-91DC-EC595638BF71}"/>
              </a:ext>
            </a:extLst>
          </p:cNvPr>
          <p:cNvSpPr>
            <a:spLocks noGrp="1"/>
          </p:cNvSpPr>
          <p:nvPr>
            <p:ph type="title"/>
          </p:nvPr>
        </p:nvSpPr>
        <p:spPr>
          <a:xfrm>
            <a:off x="838200" y="365125"/>
            <a:ext cx="10515600" cy="1325563"/>
          </a:xfrm>
        </p:spPr>
        <p:txBody>
          <a:bodyPr/>
          <a:lstStyle/>
          <a:p>
            <a:r>
              <a:rPr lang="en-US" sz="4400" b="1" u="none" strike="noStrike" baseline="0" dirty="0">
                <a:solidFill>
                  <a:srgbClr val="131413"/>
                </a:solidFill>
                <a:latin typeface="Times-BoldItalic"/>
              </a:rPr>
              <a:t>Multi-scale Detectors</a:t>
            </a:r>
            <a:endParaRPr lang="en-US" dirty="0"/>
          </a:p>
        </p:txBody>
      </p:sp>
      <p:pic>
        <p:nvPicPr>
          <p:cNvPr id="6" name="Picture 5">
            <a:extLst>
              <a:ext uri="{FF2B5EF4-FFF2-40B4-BE49-F238E27FC236}">
                <a16:creationId xmlns:a16="http://schemas.microsoft.com/office/drawing/2014/main" id="{398C70CF-AD50-43E4-8F22-A306FEBE1ACF}"/>
              </a:ext>
            </a:extLst>
          </p:cNvPr>
          <p:cNvPicPr>
            <a:picLocks noChangeAspect="1"/>
          </p:cNvPicPr>
          <p:nvPr/>
        </p:nvPicPr>
        <p:blipFill>
          <a:blip r:embed="rId2"/>
          <a:stretch>
            <a:fillRect/>
          </a:stretch>
        </p:blipFill>
        <p:spPr>
          <a:xfrm>
            <a:off x="2889671" y="3935671"/>
            <a:ext cx="5610225" cy="1095375"/>
          </a:xfrm>
          <a:prstGeom prst="rect">
            <a:avLst/>
          </a:prstGeom>
        </p:spPr>
      </p:pic>
      <p:sp>
        <p:nvSpPr>
          <p:cNvPr id="7" name="Date Placeholder 6">
            <a:extLst>
              <a:ext uri="{FF2B5EF4-FFF2-40B4-BE49-F238E27FC236}">
                <a16:creationId xmlns:a16="http://schemas.microsoft.com/office/drawing/2014/main" id="{D651DAA4-FCA4-4DD9-8EDF-FDB7DF2782E4}"/>
              </a:ext>
            </a:extLst>
          </p:cNvPr>
          <p:cNvSpPr>
            <a:spLocks noGrp="1"/>
          </p:cNvSpPr>
          <p:nvPr>
            <p:ph type="dt" sz="half" idx="10"/>
          </p:nvPr>
        </p:nvSpPr>
        <p:spPr/>
        <p:txBody>
          <a:bodyPr/>
          <a:lstStyle/>
          <a:p>
            <a:fld id="{D3C2FA7D-6B40-4931-B8D2-A1C8CE31EA1D}" type="datetime1">
              <a:rPr lang="en-US" smtClean="0"/>
              <a:t>12/10/2021</a:t>
            </a:fld>
            <a:endParaRPr lang="en-US"/>
          </a:p>
        </p:txBody>
      </p:sp>
      <p:sp>
        <p:nvSpPr>
          <p:cNvPr id="8" name="Slide Number Placeholder 7">
            <a:extLst>
              <a:ext uri="{FF2B5EF4-FFF2-40B4-BE49-F238E27FC236}">
                <a16:creationId xmlns:a16="http://schemas.microsoft.com/office/drawing/2014/main" id="{31331CA7-864D-4C5C-A0BC-B14EB20B4DF1}"/>
              </a:ext>
            </a:extLst>
          </p:cNvPr>
          <p:cNvSpPr>
            <a:spLocks noGrp="1"/>
          </p:cNvSpPr>
          <p:nvPr>
            <p:ph type="sldNum" sz="quarter" idx="12"/>
          </p:nvPr>
        </p:nvSpPr>
        <p:spPr/>
        <p:txBody>
          <a:bodyPr/>
          <a:lstStyle/>
          <a:p>
            <a:fld id="{EAF512AE-85BB-41AC-B3A0-114532E20792}" type="slidenum">
              <a:rPr lang="en-US" smtClean="0"/>
              <a:t>33</a:t>
            </a:fld>
            <a:endParaRPr lang="en-US"/>
          </a:p>
        </p:txBody>
      </p:sp>
    </p:spTree>
    <p:extLst>
      <p:ext uri="{BB962C8B-B14F-4D97-AF65-F5344CB8AC3E}">
        <p14:creationId xmlns:p14="http://schemas.microsoft.com/office/powerpoint/2010/main" val="22239906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DE9489-593A-4740-B5F6-971A180BAB94}"/>
              </a:ext>
            </a:extLst>
          </p:cNvPr>
          <p:cNvSpPr>
            <a:spLocks noGrp="1"/>
          </p:cNvSpPr>
          <p:nvPr>
            <p:ph idx="1"/>
          </p:nvPr>
        </p:nvSpPr>
        <p:spPr>
          <a:xfrm>
            <a:off x="838200" y="1825625"/>
            <a:ext cx="10515600" cy="4667250"/>
          </a:xfrm>
        </p:spPr>
        <p:txBody>
          <a:bodyPr>
            <a:normAutofit/>
          </a:bodyPr>
          <a:lstStyle/>
          <a:p>
            <a:r>
              <a:rPr lang="en-US" sz="2800" b="1" i="0" u="none" strike="noStrike" baseline="0" dirty="0">
                <a:solidFill>
                  <a:srgbClr val="131413"/>
                </a:solidFill>
                <a:latin typeface="Times-Bold"/>
              </a:rPr>
              <a:t>Hessian-Laplace</a:t>
            </a:r>
          </a:p>
          <a:p>
            <a:pPr lvl="1" algn="just"/>
            <a:r>
              <a:rPr lang="en-US" dirty="0">
                <a:solidFill>
                  <a:srgbClr val="131413"/>
                </a:solidFill>
                <a:latin typeface="Times-Roman"/>
              </a:rPr>
              <a:t>Similar to Harris-Laplace, the same idea can also be applied to the Hessian-based detector, leading to a scale invariant detector termed, Hessian-Laplace.</a:t>
            </a:r>
          </a:p>
          <a:p>
            <a:pPr algn="just"/>
            <a:r>
              <a:rPr lang="en-US" sz="2800" b="1" i="0" u="none" strike="noStrike" baseline="0" dirty="0">
                <a:solidFill>
                  <a:srgbClr val="131413"/>
                </a:solidFill>
                <a:latin typeface="Times-Bold"/>
              </a:rPr>
              <a:t>Gabor-Wavelet detector</a:t>
            </a:r>
          </a:p>
          <a:p>
            <a:pPr lvl="1" algn="just"/>
            <a:r>
              <a:rPr lang="en-US" b="0" i="0" u="none" strike="noStrike" baseline="0" dirty="0" err="1">
                <a:solidFill>
                  <a:srgbClr val="131413"/>
                </a:solidFill>
                <a:latin typeface="Times-Roman"/>
              </a:rPr>
              <a:t>Yussof</a:t>
            </a:r>
            <a:r>
              <a:rPr lang="en-US" b="0" i="0" u="none" strike="noStrike" baseline="0" dirty="0">
                <a:solidFill>
                  <a:srgbClr val="131413"/>
                </a:solidFill>
                <a:latin typeface="Times-Roman"/>
              </a:rPr>
              <a:t> and </a:t>
            </a:r>
            <a:r>
              <a:rPr lang="en-US" b="0" i="0" u="none" strike="noStrike" baseline="0" dirty="0" err="1">
                <a:solidFill>
                  <a:srgbClr val="131413"/>
                </a:solidFill>
                <a:latin typeface="Times-Roman"/>
              </a:rPr>
              <a:t>Hitam</a:t>
            </a:r>
            <a:r>
              <a:rPr lang="en-US" b="0" i="0" u="none" strike="noStrike" baseline="0" dirty="0">
                <a:solidFill>
                  <a:srgbClr val="131413"/>
                </a:solidFill>
                <a:latin typeface="Times-Roman"/>
              </a:rPr>
              <a:t> proposed a multi-scale interest points detector based on the principle of Gabor wavelets. The Gabor wavelets are biologically motivated convolution kernels in the shape of plane waves restricted by a Gaussian envelope function</a:t>
            </a:r>
            <a:r>
              <a:rPr lang="en-US" dirty="0">
                <a:solidFill>
                  <a:srgbClr val="131413"/>
                </a:solidFill>
                <a:latin typeface="Times-Roman"/>
              </a:rPr>
              <a:t>.</a:t>
            </a:r>
            <a:r>
              <a:rPr lang="en-US" b="0" i="0" u="none" strike="noStrike" baseline="0" dirty="0">
                <a:solidFill>
                  <a:srgbClr val="131413"/>
                </a:solidFill>
                <a:latin typeface="Times-Roman"/>
              </a:rPr>
              <a:t> The </a:t>
            </a:r>
            <a:r>
              <a:rPr lang="en-US" dirty="0">
                <a:solidFill>
                  <a:srgbClr val="131413"/>
                </a:solidFill>
                <a:latin typeface="Times-Roman"/>
              </a:rPr>
              <a:t>Gabor</a:t>
            </a:r>
            <a:r>
              <a:rPr lang="en-US" b="0" i="0" u="none" strike="noStrike" baseline="0" dirty="0">
                <a:solidFill>
                  <a:srgbClr val="131413"/>
                </a:solidFill>
                <a:latin typeface="Times-Roman"/>
              </a:rPr>
              <a:t> wavelets take the form of a complex plane wave modulated by a Gaussian envelope function.</a:t>
            </a:r>
            <a:endParaRPr lang="en-US" dirty="0"/>
          </a:p>
        </p:txBody>
      </p:sp>
      <p:pic>
        <p:nvPicPr>
          <p:cNvPr id="5" name="Picture 4">
            <a:extLst>
              <a:ext uri="{FF2B5EF4-FFF2-40B4-BE49-F238E27FC236}">
                <a16:creationId xmlns:a16="http://schemas.microsoft.com/office/drawing/2014/main" id="{71C86899-40EA-4C23-960F-4577542ED0C5}"/>
              </a:ext>
            </a:extLst>
          </p:cNvPr>
          <p:cNvPicPr>
            <a:picLocks noChangeAspect="1"/>
          </p:cNvPicPr>
          <p:nvPr/>
        </p:nvPicPr>
        <p:blipFill>
          <a:blip r:embed="rId2"/>
          <a:stretch>
            <a:fillRect/>
          </a:stretch>
        </p:blipFill>
        <p:spPr>
          <a:xfrm>
            <a:off x="3431527" y="5393968"/>
            <a:ext cx="5086350" cy="828675"/>
          </a:xfrm>
          <a:prstGeom prst="rect">
            <a:avLst/>
          </a:prstGeom>
        </p:spPr>
      </p:pic>
      <p:sp>
        <p:nvSpPr>
          <p:cNvPr id="6" name="Title 1">
            <a:extLst>
              <a:ext uri="{FF2B5EF4-FFF2-40B4-BE49-F238E27FC236}">
                <a16:creationId xmlns:a16="http://schemas.microsoft.com/office/drawing/2014/main" id="{C3D86E07-E58E-45F2-A2EB-261F3503B5A2}"/>
              </a:ext>
            </a:extLst>
          </p:cNvPr>
          <p:cNvSpPr>
            <a:spLocks noGrp="1"/>
          </p:cNvSpPr>
          <p:nvPr>
            <p:ph type="title"/>
          </p:nvPr>
        </p:nvSpPr>
        <p:spPr>
          <a:xfrm>
            <a:off x="838200" y="365125"/>
            <a:ext cx="10515600" cy="1325563"/>
          </a:xfrm>
        </p:spPr>
        <p:txBody>
          <a:bodyPr/>
          <a:lstStyle/>
          <a:p>
            <a:r>
              <a:rPr lang="en-US" sz="4400" b="1" u="none" strike="noStrike" baseline="0" dirty="0">
                <a:solidFill>
                  <a:srgbClr val="131413"/>
                </a:solidFill>
                <a:latin typeface="Times-BoldItalic"/>
              </a:rPr>
              <a:t>Multi-scale Detectors</a:t>
            </a:r>
            <a:endParaRPr lang="en-US" dirty="0"/>
          </a:p>
        </p:txBody>
      </p:sp>
      <p:sp>
        <p:nvSpPr>
          <p:cNvPr id="7" name="Date Placeholder 6">
            <a:extLst>
              <a:ext uri="{FF2B5EF4-FFF2-40B4-BE49-F238E27FC236}">
                <a16:creationId xmlns:a16="http://schemas.microsoft.com/office/drawing/2014/main" id="{5BBFE4A6-E1B2-4CA0-A974-EAFDBD85036E}"/>
              </a:ext>
            </a:extLst>
          </p:cNvPr>
          <p:cNvSpPr>
            <a:spLocks noGrp="1"/>
          </p:cNvSpPr>
          <p:nvPr>
            <p:ph type="dt" sz="half" idx="10"/>
          </p:nvPr>
        </p:nvSpPr>
        <p:spPr/>
        <p:txBody>
          <a:bodyPr/>
          <a:lstStyle/>
          <a:p>
            <a:fld id="{B4A9C5AF-AFE6-4E6B-A191-7D23FE2A4B06}" type="datetime1">
              <a:rPr lang="en-US" smtClean="0"/>
              <a:t>12/10/2021</a:t>
            </a:fld>
            <a:endParaRPr lang="en-US"/>
          </a:p>
        </p:txBody>
      </p:sp>
      <p:sp>
        <p:nvSpPr>
          <p:cNvPr id="8" name="Slide Number Placeholder 7">
            <a:extLst>
              <a:ext uri="{FF2B5EF4-FFF2-40B4-BE49-F238E27FC236}">
                <a16:creationId xmlns:a16="http://schemas.microsoft.com/office/drawing/2014/main" id="{EAAFA0C0-910E-4C93-A321-62EF4D9E3076}"/>
              </a:ext>
            </a:extLst>
          </p:cNvPr>
          <p:cNvSpPr>
            <a:spLocks noGrp="1"/>
          </p:cNvSpPr>
          <p:nvPr>
            <p:ph type="sldNum" sz="quarter" idx="12"/>
          </p:nvPr>
        </p:nvSpPr>
        <p:spPr/>
        <p:txBody>
          <a:bodyPr/>
          <a:lstStyle/>
          <a:p>
            <a:fld id="{EAF512AE-85BB-41AC-B3A0-114532E20792}" type="slidenum">
              <a:rPr lang="en-US" smtClean="0"/>
              <a:t>34</a:t>
            </a:fld>
            <a:endParaRPr lang="en-US"/>
          </a:p>
        </p:txBody>
      </p:sp>
    </p:spTree>
    <p:extLst>
      <p:ext uri="{BB962C8B-B14F-4D97-AF65-F5344CB8AC3E}">
        <p14:creationId xmlns:p14="http://schemas.microsoft.com/office/powerpoint/2010/main" val="576851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2182E-D289-40C3-BD00-F59060B1AA2F}"/>
              </a:ext>
            </a:extLst>
          </p:cNvPr>
          <p:cNvSpPr>
            <a:spLocks noGrp="1"/>
          </p:cNvSpPr>
          <p:nvPr>
            <p:ph type="title"/>
          </p:nvPr>
        </p:nvSpPr>
        <p:spPr/>
        <p:txBody>
          <a:bodyPr/>
          <a:lstStyle/>
          <a:p>
            <a:r>
              <a:rPr lang="en-US" sz="4400" b="1" u="none" strike="noStrike" baseline="0" dirty="0">
                <a:solidFill>
                  <a:srgbClr val="131413"/>
                </a:solidFill>
                <a:latin typeface="Times-BoldItalic"/>
              </a:rPr>
              <a:t>Affine Invariant Detectors</a:t>
            </a:r>
            <a:endParaRPr lang="en-US" b="1" dirty="0"/>
          </a:p>
        </p:txBody>
      </p:sp>
      <p:sp>
        <p:nvSpPr>
          <p:cNvPr id="3" name="Content Placeholder 2">
            <a:extLst>
              <a:ext uri="{FF2B5EF4-FFF2-40B4-BE49-F238E27FC236}">
                <a16:creationId xmlns:a16="http://schemas.microsoft.com/office/drawing/2014/main" id="{ACB885B9-ABE6-408E-89C3-816D0469A68B}"/>
              </a:ext>
            </a:extLst>
          </p:cNvPr>
          <p:cNvSpPr>
            <a:spLocks noGrp="1"/>
          </p:cNvSpPr>
          <p:nvPr>
            <p:ph idx="1"/>
          </p:nvPr>
        </p:nvSpPr>
        <p:spPr/>
        <p:txBody>
          <a:bodyPr/>
          <a:lstStyle/>
          <a:p>
            <a:pPr algn="just"/>
            <a:r>
              <a:rPr lang="en-US" sz="2800" b="0" i="0" u="none" strike="noStrike" baseline="0" dirty="0">
                <a:solidFill>
                  <a:srgbClr val="131413"/>
                </a:solidFill>
                <a:latin typeface="Times-Roman"/>
              </a:rPr>
              <a:t>The feature detectors discussed so far exhibit invariance to translations, rotations and uniform scaling; </a:t>
            </a:r>
          </a:p>
          <a:p>
            <a:pPr algn="just"/>
            <a:r>
              <a:rPr lang="en-US" sz="2800" b="0" i="0" u="none" strike="noStrike" baseline="0" dirty="0">
                <a:solidFill>
                  <a:srgbClr val="131413"/>
                </a:solidFill>
                <a:latin typeface="Times-Roman"/>
              </a:rPr>
              <a:t>Assuming that the localization and scale are not affected by an affine transformation of the local image structures.</a:t>
            </a:r>
            <a:endParaRPr lang="en-US" dirty="0"/>
          </a:p>
        </p:txBody>
      </p:sp>
      <p:sp>
        <p:nvSpPr>
          <p:cNvPr id="4" name="Date Placeholder 3">
            <a:extLst>
              <a:ext uri="{FF2B5EF4-FFF2-40B4-BE49-F238E27FC236}">
                <a16:creationId xmlns:a16="http://schemas.microsoft.com/office/drawing/2014/main" id="{0F00E6E2-D1CA-4399-B570-552836B15FF4}"/>
              </a:ext>
            </a:extLst>
          </p:cNvPr>
          <p:cNvSpPr>
            <a:spLocks noGrp="1"/>
          </p:cNvSpPr>
          <p:nvPr>
            <p:ph type="dt" sz="half" idx="10"/>
          </p:nvPr>
        </p:nvSpPr>
        <p:spPr/>
        <p:txBody>
          <a:bodyPr/>
          <a:lstStyle/>
          <a:p>
            <a:fld id="{EA8B1968-9E42-4AC0-BB09-168027DBB467}" type="datetime1">
              <a:rPr lang="en-US" smtClean="0"/>
              <a:t>12/10/2021</a:t>
            </a:fld>
            <a:endParaRPr lang="en-US"/>
          </a:p>
        </p:txBody>
      </p:sp>
      <p:sp>
        <p:nvSpPr>
          <p:cNvPr id="5" name="Slide Number Placeholder 4">
            <a:extLst>
              <a:ext uri="{FF2B5EF4-FFF2-40B4-BE49-F238E27FC236}">
                <a16:creationId xmlns:a16="http://schemas.microsoft.com/office/drawing/2014/main" id="{907BE9A4-B4AE-468A-B17A-528007BD4E76}"/>
              </a:ext>
            </a:extLst>
          </p:cNvPr>
          <p:cNvSpPr>
            <a:spLocks noGrp="1"/>
          </p:cNvSpPr>
          <p:nvPr>
            <p:ph type="sldNum" sz="quarter" idx="12"/>
          </p:nvPr>
        </p:nvSpPr>
        <p:spPr/>
        <p:txBody>
          <a:bodyPr/>
          <a:lstStyle/>
          <a:p>
            <a:fld id="{EAF512AE-85BB-41AC-B3A0-114532E20792}" type="slidenum">
              <a:rPr lang="en-US" smtClean="0"/>
              <a:t>35</a:t>
            </a:fld>
            <a:endParaRPr lang="en-US"/>
          </a:p>
        </p:txBody>
      </p:sp>
    </p:spTree>
    <p:extLst>
      <p:ext uri="{BB962C8B-B14F-4D97-AF65-F5344CB8AC3E}">
        <p14:creationId xmlns:p14="http://schemas.microsoft.com/office/powerpoint/2010/main" val="13655106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3474" name="Rectangle 2">
            <a:extLst>
              <a:ext uri="{FF2B5EF4-FFF2-40B4-BE49-F238E27FC236}">
                <a16:creationId xmlns:a16="http://schemas.microsoft.com/office/drawing/2014/main" id="{DEC6932A-D763-4ADD-9DA4-D87180F9A0A7}"/>
              </a:ext>
            </a:extLst>
          </p:cNvPr>
          <p:cNvSpPr>
            <a:spLocks noGrp="1" noChangeArrowheads="1"/>
          </p:cNvSpPr>
          <p:nvPr>
            <p:ph type="title"/>
          </p:nvPr>
        </p:nvSpPr>
        <p:spPr>
          <a:xfrm>
            <a:off x="2311400" y="0"/>
            <a:ext cx="7772400" cy="1143000"/>
          </a:xfrm>
        </p:spPr>
        <p:txBody>
          <a:bodyPr/>
          <a:lstStyle/>
          <a:p>
            <a:r>
              <a:rPr lang="en-US" altLang="en-US"/>
              <a:t>Affine Invariant Descriptors</a:t>
            </a:r>
            <a:endParaRPr lang="ru-RU" altLang="en-US"/>
          </a:p>
        </p:txBody>
      </p:sp>
      <p:sp>
        <p:nvSpPr>
          <p:cNvPr id="233475" name="Text Box 3">
            <a:extLst>
              <a:ext uri="{FF2B5EF4-FFF2-40B4-BE49-F238E27FC236}">
                <a16:creationId xmlns:a16="http://schemas.microsoft.com/office/drawing/2014/main" id="{EC54B7A2-E469-44C1-9D33-6824CE0973B1}"/>
              </a:ext>
            </a:extLst>
          </p:cNvPr>
          <p:cNvSpPr txBox="1">
            <a:spLocks noGrp="1" noChangeArrowheads="1"/>
          </p:cNvSpPr>
          <p:nvPr>
            <p:ph type="body" idx="1"/>
          </p:nvPr>
        </p:nvSpPr>
        <p:spPr>
          <a:xfrm>
            <a:off x="2309813" y="1195388"/>
            <a:ext cx="7339012" cy="717550"/>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spcBef>
                <a:spcPct val="0"/>
              </a:spcBef>
            </a:pPr>
            <a:r>
              <a:rPr lang="en-US" altLang="en-US" sz="2400">
                <a:solidFill>
                  <a:srgbClr val="000099"/>
                </a:solidFill>
              </a:rPr>
              <a:t>Affine invariant color moments</a:t>
            </a:r>
            <a:endParaRPr lang="ru-RU" altLang="en-US" sz="2400">
              <a:solidFill>
                <a:srgbClr val="000099"/>
              </a:solidFill>
            </a:endParaRPr>
          </a:p>
        </p:txBody>
      </p:sp>
      <p:graphicFrame>
        <p:nvGraphicFramePr>
          <p:cNvPr id="233476" name="Object 4">
            <a:extLst>
              <a:ext uri="{FF2B5EF4-FFF2-40B4-BE49-F238E27FC236}">
                <a16:creationId xmlns:a16="http://schemas.microsoft.com/office/drawing/2014/main" id="{49FCFFE5-48E3-4EF4-983D-04DEB92A360E}"/>
              </a:ext>
            </a:extLst>
          </p:cNvPr>
          <p:cNvGraphicFramePr>
            <a:graphicFrameLocks noChangeAspect="1"/>
          </p:cNvGraphicFramePr>
          <p:nvPr/>
        </p:nvGraphicFramePr>
        <p:xfrm>
          <a:off x="2932114" y="2022475"/>
          <a:ext cx="6219825" cy="876300"/>
        </p:xfrm>
        <a:graphic>
          <a:graphicData uri="http://schemas.openxmlformats.org/presentationml/2006/ole">
            <mc:AlternateContent xmlns:mc="http://schemas.openxmlformats.org/markup-compatibility/2006">
              <mc:Choice xmlns:v="urn:schemas-microsoft-com:vml" Requires="v">
                <p:oleObj spid="_x0000_s6146" name="Equation" r:id="rId3" imgW="2806560" imgH="393480" progId="Equation.DSMT4">
                  <p:embed/>
                </p:oleObj>
              </mc:Choice>
              <mc:Fallback>
                <p:oleObj name="Equation" r:id="rId3" imgW="2806560" imgH="393480" progId="Equation.DSMT4">
                  <p:embed/>
                  <p:pic>
                    <p:nvPicPr>
                      <p:cNvPr id="233476" name="Object 4">
                        <a:extLst>
                          <a:ext uri="{FF2B5EF4-FFF2-40B4-BE49-F238E27FC236}">
                            <a16:creationId xmlns:a16="http://schemas.microsoft.com/office/drawing/2014/main" id="{49FCFFE5-48E3-4EF4-983D-04DEB92A36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2114" y="2022475"/>
                        <a:ext cx="6219825" cy="876300"/>
                      </a:xfrm>
                      <a:prstGeom prst="rect">
                        <a:avLst/>
                      </a:prstGeom>
                      <a:solidFill>
                        <a:srgbClr val="67D96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3479" name="Text Box 7">
            <a:extLst>
              <a:ext uri="{FF2B5EF4-FFF2-40B4-BE49-F238E27FC236}">
                <a16:creationId xmlns:a16="http://schemas.microsoft.com/office/drawing/2014/main" id="{97EF3DE5-6D75-4056-A0C7-A5886F06D6A8}"/>
              </a:ext>
            </a:extLst>
          </p:cNvPr>
          <p:cNvSpPr txBox="1">
            <a:spLocks noChangeArrowheads="1"/>
          </p:cNvSpPr>
          <p:nvPr/>
        </p:nvSpPr>
        <p:spPr bwMode="auto">
          <a:xfrm>
            <a:off x="2693989" y="3362326"/>
            <a:ext cx="54371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cs typeface="Times New Roman" panose="02020603050405020304" pitchFamily="18" charset="0"/>
              </a:rPr>
              <a:t>Different combinations of these moments are fully affine invariant</a:t>
            </a:r>
            <a:endParaRPr lang="ru-RU" altLang="en-US">
              <a:cs typeface="Times New Roman" panose="02020603050405020304" pitchFamily="18" charset="0"/>
            </a:endParaRPr>
          </a:p>
        </p:txBody>
      </p:sp>
      <p:sp>
        <p:nvSpPr>
          <p:cNvPr id="233480" name="Text Box 8">
            <a:extLst>
              <a:ext uri="{FF2B5EF4-FFF2-40B4-BE49-F238E27FC236}">
                <a16:creationId xmlns:a16="http://schemas.microsoft.com/office/drawing/2014/main" id="{495AE17A-CC1C-4893-A9CB-A17560D7E1D4}"/>
              </a:ext>
            </a:extLst>
          </p:cNvPr>
          <p:cNvSpPr txBox="1">
            <a:spLocks noChangeArrowheads="1"/>
          </p:cNvSpPr>
          <p:nvPr/>
        </p:nvSpPr>
        <p:spPr bwMode="auto">
          <a:xfrm>
            <a:off x="2700338" y="4581526"/>
            <a:ext cx="544671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cs typeface="Times New Roman" panose="02020603050405020304" pitchFamily="18" charset="0"/>
              </a:rPr>
              <a:t>Also invariant to affine transformation of intensity </a:t>
            </a:r>
            <a:r>
              <a:rPr lang="en-US" altLang="en-US" sz="2800" i="1">
                <a:cs typeface="Times New Roman" panose="02020603050405020304" pitchFamily="18" charset="0"/>
              </a:rPr>
              <a:t>I </a:t>
            </a:r>
            <a:r>
              <a:rPr lang="en-US" altLang="en-US" sz="2800">
                <a:cs typeface="Times New Roman" panose="02020603050405020304" pitchFamily="18" charset="0"/>
                <a:sym typeface="Symbol" panose="05050102010706020507" pitchFamily="18" charset="2"/>
              </a:rPr>
              <a:t> </a:t>
            </a:r>
            <a:r>
              <a:rPr lang="en-US" altLang="en-US" sz="2800" i="1">
                <a:cs typeface="Times New Roman" panose="02020603050405020304" pitchFamily="18" charset="0"/>
                <a:sym typeface="Symbol" panose="05050102010706020507" pitchFamily="18" charset="2"/>
              </a:rPr>
              <a:t>a</a:t>
            </a:r>
            <a:r>
              <a:rPr lang="he-IL" altLang="en-US" sz="2800" i="1">
                <a:cs typeface="Times New Roman" panose="02020603050405020304" pitchFamily="18" charset="0"/>
                <a:sym typeface="Symbol" panose="05050102010706020507" pitchFamily="18" charset="2"/>
              </a:rPr>
              <a:t> </a:t>
            </a:r>
            <a:r>
              <a:rPr lang="en-US" altLang="en-US" sz="2800" i="1">
                <a:cs typeface="Times New Roman" panose="02020603050405020304" pitchFamily="18" charset="0"/>
                <a:sym typeface="Symbol" panose="05050102010706020507" pitchFamily="18" charset="2"/>
              </a:rPr>
              <a:t>I </a:t>
            </a:r>
            <a:r>
              <a:rPr lang="en-US" altLang="en-US" sz="2800" i="1">
                <a:cs typeface="Times New Roman" panose="02020603050405020304" pitchFamily="18" charset="0"/>
              </a:rPr>
              <a:t>+ b</a:t>
            </a:r>
            <a:endParaRPr lang="ru-RU" altLang="en-US" sz="2800" i="1">
              <a:cs typeface="Times New Roman" panose="02020603050405020304" pitchFamily="18" charset="0"/>
            </a:endParaRPr>
          </a:p>
        </p:txBody>
      </p:sp>
      <p:sp>
        <p:nvSpPr>
          <p:cNvPr id="2" name="Date Placeholder 1">
            <a:extLst>
              <a:ext uri="{FF2B5EF4-FFF2-40B4-BE49-F238E27FC236}">
                <a16:creationId xmlns:a16="http://schemas.microsoft.com/office/drawing/2014/main" id="{45D40D1F-41B9-4A59-AF3F-92FD812AC93A}"/>
              </a:ext>
            </a:extLst>
          </p:cNvPr>
          <p:cNvSpPr>
            <a:spLocks noGrp="1"/>
          </p:cNvSpPr>
          <p:nvPr>
            <p:ph type="dt" sz="half" idx="10"/>
          </p:nvPr>
        </p:nvSpPr>
        <p:spPr/>
        <p:txBody>
          <a:bodyPr/>
          <a:lstStyle/>
          <a:p>
            <a:fld id="{5DB462E0-30C1-4356-A83E-6FBCABA4A247}" type="datetime1">
              <a:rPr lang="en-US" smtClean="0"/>
              <a:t>12/10/2021</a:t>
            </a:fld>
            <a:endParaRPr lang="en-US"/>
          </a:p>
        </p:txBody>
      </p:sp>
      <p:sp>
        <p:nvSpPr>
          <p:cNvPr id="3" name="Slide Number Placeholder 2">
            <a:extLst>
              <a:ext uri="{FF2B5EF4-FFF2-40B4-BE49-F238E27FC236}">
                <a16:creationId xmlns:a16="http://schemas.microsoft.com/office/drawing/2014/main" id="{37448D64-B7E3-4CEE-AB48-BB4B8DD37604}"/>
              </a:ext>
            </a:extLst>
          </p:cNvPr>
          <p:cNvSpPr>
            <a:spLocks noGrp="1"/>
          </p:cNvSpPr>
          <p:nvPr>
            <p:ph type="sldNum" sz="quarter" idx="12"/>
          </p:nvPr>
        </p:nvSpPr>
        <p:spPr/>
        <p:txBody>
          <a:bodyPr/>
          <a:lstStyle/>
          <a:p>
            <a:fld id="{EAF512AE-85BB-41AC-B3A0-114532E20792}" type="slidenum">
              <a:rPr lang="en-US" smtClean="0"/>
              <a:t>36</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4498" name="Rectangle 2">
            <a:extLst>
              <a:ext uri="{FF2B5EF4-FFF2-40B4-BE49-F238E27FC236}">
                <a16:creationId xmlns:a16="http://schemas.microsoft.com/office/drawing/2014/main" id="{831F85C8-D8C5-4E96-A372-4D40BA3FF93F}"/>
              </a:ext>
            </a:extLst>
          </p:cNvPr>
          <p:cNvSpPr>
            <a:spLocks noGrp="1" noChangeArrowheads="1"/>
          </p:cNvSpPr>
          <p:nvPr>
            <p:ph type="title"/>
          </p:nvPr>
        </p:nvSpPr>
        <p:spPr>
          <a:xfrm>
            <a:off x="2311400" y="0"/>
            <a:ext cx="7772400" cy="1143000"/>
          </a:xfrm>
        </p:spPr>
        <p:txBody>
          <a:bodyPr/>
          <a:lstStyle/>
          <a:p>
            <a:r>
              <a:rPr lang="en-US" altLang="en-US"/>
              <a:t>Affine Invariant Descriptors</a:t>
            </a:r>
            <a:endParaRPr lang="ru-RU" altLang="en-US"/>
          </a:p>
        </p:txBody>
      </p:sp>
      <p:sp>
        <p:nvSpPr>
          <p:cNvPr id="234499" name="Text Box 3">
            <a:extLst>
              <a:ext uri="{FF2B5EF4-FFF2-40B4-BE49-F238E27FC236}">
                <a16:creationId xmlns:a16="http://schemas.microsoft.com/office/drawing/2014/main" id="{4F853FBC-3411-4622-99E0-15F3342245D1}"/>
              </a:ext>
            </a:extLst>
          </p:cNvPr>
          <p:cNvSpPr txBox="1">
            <a:spLocks noGrp="1" noChangeArrowheads="1"/>
          </p:cNvSpPr>
          <p:nvPr>
            <p:ph type="body" idx="1"/>
          </p:nvPr>
        </p:nvSpPr>
        <p:spPr>
          <a:xfrm>
            <a:off x="1646238" y="952500"/>
            <a:ext cx="7339012" cy="717550"/>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spcBef>
                <a:spcPct val="0"/>
              </a:spcBef>
            </a:pPr>
            <a:r>
              <a:rPr lang="en-US" altLang="en-US" sz="2400">
                <a:solidFill>
                  <a:srgbClr val="000099"/>
                </a:solidFill>
              </a:rPr>
              <a:t>Find affine normalized frame</a:t>
            </a:r>
            <a:endParaRPr lang="ru-RU" altLang="en-US" sz="2400">
              <a:solidFill>
                <a:srgbClr val="000099"/>
              </a:solidFill>
            </a:endParaRPr>
          </a:p>
        </p:txBody>
      </p:sp>
      <p:sp>
        <p:nvSpPr>
          <p:cNvPr id="234500" name="Line 4">
            <a:extLst>
              <a:ext uri="{FF2B5EF4-FFF2-40B4-BE49-F238E27FC236}">
                <a16:creationId xmlns:a16="http://schemas.microsoft.com/office/drawing/2014/main" id="{7507D4FE-4820-4833-8C85-28EF3911504B}"/>
              </a:ext>
            </a:extLst>
          </p:cNvPr>
          <p:cNvSpPr>
            <a:spLocks noChangeShapeType="1"/>
          </p:cNvSpPr>
          <p:nvPr/>
        </p:nvSpPr>
        <p:spPr bwMode="auto">
          <a:xfrm>
            <a:off x="1524000" y="6400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02" name="AutoShape 6">
            <a:extLst>
              <a:ext uri="{FF2B5EF4-FFF2-40B4-BE49-F238E27FC236}">
                <a16:creationId xmlns:a16="http://schemas.microsoft.com/office/drawing/2014/main" id="{77A85F81-DC05-4601-AB3F-721C6F87ECC7}"/>
              </a:ext>
            </a:extLst>
          </p:cNvPr>
          <p:cNvSpPr>
            <a:spLocks noChangeArrowheads="1"/>
          </p:cNvSpPr>
          <p:nvPr/>
        </p:nvSpPr>
        <p:spPr bwMode="auto">
          <a:xfrm>
            <a:off x="5162551" y="2074863"/>
            <a:ext cx="1071563" cy="34766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34503" name="Group 7">
            <a:extLst>
              <a:ext uri="{FF2B5EF4-FFF2-40B4-BE49-F238E27FC236}">
                <a16:creationId xmlns:a16="http://schemas.microsoft.com/office/drawing/2014/main" id="{540088EA-3F7B-4077-AE1D-4ED4A172E5FA}"/>
              </a:ext>
            </a:extLst>
          </p:cNvPr>
          <p:cNvGrpSpPr>
            <a:grpSpLocks/>
          </p:cNvGrpSpPr>
          <p:nvPr/>
        </p:nvGrpSpPr>
        <p:grpSpPr bwMode="auto">
          <a:xfrm>
            <a:off x="6335714" y="1531938"/>
            <a:ext cx="1901825" cy="1046162"/>
            <a:chOff x="2136" y="2885"/>
            <a:chExt cx="1198" cy="659"/>
          </a:xfrm>
        </p:grpSpPr>
        <p:sp>
          <p:nvSpPr>
            <p:cNvPr id="234504" name="Freeform 8">
              <a:extLst>
                <a:ext uri="{FF2B5EF4-FFF2-40B4-BE49-F238E27FC236}">
                  <a16:creationId xmlns:a16="http://schemas.microsoft.com/office/drawing/2014/main" id="{E9E8161B-850A-4523-88A9-5825E3765C95}"/>
                </a:ext>
              </a:extLst>
            </p:cNvPr>
            <p:cNvSpPr>
              <a:spLocks/>
            </p:cNvSpPr>
            <p:nvPr/>
          </p:nvSpPr>
          <p:spPr bwMode="auto">
            <a:xfrm rot="-1473771">
              <a:off x="2193" y="2934"/>
              <a:ext cx="1079" cy="469"/>
            </a:xfrm>
            <a:custGeom>
              <a:avLst/>
              <a:gdLst>
                <a:gd name="T0" fmla="*/ 39 w 1689"/>
                <a:gd name="T1" fmla="*/ 1020 h 1180"/>
                <a:gd name="T2" fmla="*/ 113 w 1689"/>
                <a:gd name="T3" fmla="*/ 417 h 1180"/>
                <a:gd name="T4" fmla="*/ 561 w 1689"/>
                <a:gd name="T5" fmla="*/ 335 h 1180"/>
                <a:gd name="T6" fmla="*/ 634 w 1689"/>
                <a:gd name="T7" fmla="*/ 5 h 1180"/>
                <a:gd name="T8" fmla="*/ 1063 w 1689"/>
                <a:gd name="T9" fmla="*/ 307 h 1180"/>
                <a:gd name="T10" fmla="*/ 1466 w 1689"/>
                <a:gd name="T11" fmla="*/ 271 h 1180"/>
                <a:gd name="T12" fmla="*/ 1420 w 1689"/>
                <a:gd name="T13" fmla="*/ 645 h 1180"/>
                <a:gd name="T14" fmla="*/ 1511 w 1689"/>
                <a:gd name="T15" fmla="*/ 984 h 1180"/>
                <a:gd name="T16" fmla="*/ 350 w 1689"/>
                <a:gd name="T17" fmla="*/ 1176 h 1180"/>
                <a:gd name="T18" fmla="*/ 39 w 1689"/>
                <a:gd name="T19" fmla="*/ 1020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9" h="1180">
                  <a:moveTo>
                    <a:pt x="39" y="1020"/>
                  </a:moveTo>
                  <a:cubicBezTo>
                    <a:pt x="0" y="894"/>
                    <a:pt x="26" y="531"/>
                    <a:pt x="113" y="417"/>
                  </a:cubicBezTo>
                  <a:cubicBezTo>
                    <a:pt x="200" y="303"/>
                    <a:pt x="474" y="404"/>
                    <a:pt x="561" y="335"/>
                  </a:cubicBezTo>
                  <a:cubicBezTo>
                    <a:pt x="648" y="266"/>
                    <a:pt x="550" y="10"/>
                    <a:pt x="634" y="5"/>
                  </a:cubicBezTo>
                  <a:cubicBezTo>
                    <a:pt x="718" y="0"/>
                    <a:pt x="924" y="263"/>
                    <a:pt x="1063" y="307"/>
                  </a:cubicBezTo>
                  <a:cubicBezTo>
                    <a:pt x="1202" y="351"/>
                    <a:pt x="1407" y="215"/>
                    <a:pt x="1466" y="271"/>
                  </a:cubicBezTo>
                  <a:cubicBezTo>
                    <a:pt x="1525" y="327"/>
                    <a:pt x="1413" y="526"/>
                    <a:pt x="1420" y="645"/>
                  </a:cubicBezTo>
                  <a:cubicBezTo>
                    <a:pt x="1427" y="764"/>
                    <a:pt x="1689" y="896"/>
                    <a:pt x="1511" y="984"/>
                  </a:cubicBezTo>
                  <a:cubicBezTo>
                    <a:pt x="1333" y="1072"/>
                    <a:pt x="592" y="1172"/>
                    <a:pt x="350" y="1176"/>
                  </a:cubicBezTo>
                  <a:cubicBezTo>
                    <a:pt x="108" y="1180"/>
                    <a:pt x="78" y="1146"/>
                    <a:pt x="39" y="1020"/>
                  </a:cubicBezTo>
                  <a:close/>
                </a:path>
              </a:pathLst>
            </a:custGeom>
            <a:solidFill>
              <a:schemeClr val="hlink"/>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05" name="Oval 9">
              <a:extLst>
                <a:ext uri="{FF2B5EF4-FFF2-40B4-BE49-F238E27FC236}">
                  <a16:creationId xmlns:a16="http://schemas.microsoft.com/office/drawing/2014/main" id="{0C04F6B4-3A0A-494C-8093-633732DE1AC2}"/>
                </a:ext>
              </a:extLst>
            </p:cNvPr>
            <p:cNvSpPr>
              <a:spLocks noChangeArrowheads="1"/>
            </p:cNvSpPr>
            <p:nvPr/>
          </p:nvSpPr>
          <p:spPr bwMode="auto">
            <a:xfrm rot="-1952718">
              <a:off x="2136" y="2885"/>
              <a:ext cx="1198" cy="659"/>
            </a:xfrm>
            <a:prstGeom prst="ellipse">
              <a:avLst/>
            </a:prstGeom>
            <a:solidFill>
              <a:schemeClr val="accent1">
                <a:alpha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234506" name="Object 10">
            <a:extLst>
              <a:ext uri="{FF2B5EF4-FFF2-40B4-BE49-F238E27FC236}">
                <a16:creationId xmlns:a16="http://schemas.microsoft.com/office/drawing/2014/main" id="{E91EB279-68C3-48A5-8979-9D509EF49053}"/>
              </a:ext>
            </a:extLst>
          </p:cNvPr>
          <p:cNvGraphicFramePr>
            <a:graphicFrameLocks noChangeAspect="1"/>
          </p:cNvGraphicFramePr>
          <p:nvPr/>
        </p:nvGraphicFramePr>
        <p:xfrm>
          <a:off x="8428039" y="1930401"/>
          <a:ext cx="1393825" cy="550863"/>
        </p:xfrm>
        <a:graphic>
          <a:graphicData uri="http://schemas.openxmlformats.org/presentationml/2006/ole">
            <mc:AlternateContent xmlns:mc="http://schemas.openxmlformats.org/markup-compatibility/2006">
              <mc:Choice xmlns:v="urn:schemas-microsoft-com:vml" Requires="v">
                <p:oleObj spid="_x0000_s7170" name="Equation" r:id="rId3" imgW="711000" imgH="279360" progId="Equation.DSMT4">
                  <p:embed/>
                </p:oleObj>
              </mc:Choice>
              <mc:Fallback>
                <p:oleObj name="Equation" r:id="rId3" imgW="711000" imgH="279360" progId="Equation.DSMT4">
                  <p:embed/>
                  <p:pic>
                    <p:nvPicPr>
                      <p:cNvPr id="234506" name="Object 10">
                        <a:extLst>
                          <a:ext uri="{FF2B5EF4-FFF2-40B4-BE49-F238E27FC236}">
                            <a16:creationId xmlns:a16="http://schemas.microsoft.com/office/drawing/2014/main" id="{E91EB279-68C3-48A5-8979-9D509EF490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8039" y="1930401"/>
                        <a:ext cx="1393825" cy="550863"/>
                      </a:xfrm>
                      <a:prstGeom prst="rect">
                        <a:avLst/>
                      </a:prstGeom>
                      <a:solidFill>
                        <a:srgbClr val="67D96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34507" name="Group 11">
            <a:extLst>
              <a:ext uri="{FF2B5EF4-FFF2-40B4-BE49-F238E27FC236}">
                <a16:creationId xmlns:a16="http://schemas.microsoft.com/office/drawing/2014/main" id="{A89EF990-6A56-4716-9ED6-21983A4BEC63}"/>
              </a:ext>
            </a:extLst>
          </p:cNvPr>
          <p:cNvGrpSpPr>
            <a:grpSpLocks/>
          </p:cNvGrpSpPr>
          <p:nvPr/>
        </p:nvGrpSpPr>
        <p:grpSpPr bwMode="auto">
          <a:xfrm>
            <a:off x="3660775" y="1758950"/>
            <a:ext cx="1301750" cy="908050"/>
            <a:chOff x="957" y="2858"/>
            <a:chExt cx="820" cy="572"/>
          </a:xfrm>
        </p:grpSpPr>
        <p:sp>
          <p:nvSpPr>
            <p:cNvPr id="234508" name="Freeform 12">
              <a:extLst>
                <a:ext uri="{FF2B5EF4-FFF2-40B4-BE49-F238E27FC236}">
                  <a16:creationId xmlns:a16="http://schemas.microsoft.com/office/drawing/2014/main" id="{247FCB6E-3C3D-4E6B-B7EB-94F2C4A80033}"/>
                </a:ext>
              </a:extLst>
            </p:cNvPr>
            <p:cNvSpPr>
              <a:spLocks/>
            </p:cNvSpPr>
            <p:nvPr/>
          </p:nvSpPr>
          <p:spPr bwMode="auto">
            <a:xfrm>
              <a:off x="1048" y="2898"/>
              <a:ext cx="661" cy="440"/>
            </a:xfrm>
            <a:custGeom>
              <a:avLst/>
              <a:gdLst>
                <a:gd name="T0" fmla="*/ 39 w 1689"/>
                <a:gd name="T1" fmla="*/ 1020 h 1180"/>
                <a:gd name="T2" fmla="*/ 113 w 1689"/>
                <a:gd name="T3" fmla="*/ 417 h 1180"/>
                <a:gd name="T4" fmla="*/ 561 w 1689"/>
                <a:gd name="T5" fmla="*/ 335 h 1180"/>
                <a:gd name="T6" fmla="*/ 634 w 1689"/>
                <a:gd name="T7" fmla="*/ 5 h 1180"/>
                <a:gd name="T8" fmla="*/ 1063 w 1689"/>
                <a:gd name="T9" fmla="*/ 307 h 1180"/>
                <a:gd name="T10" fmla="*/ 1466 w 1689"/>
                <a:gd name="T11" fmla="*/ 271 h 1180"/>
                <a:gd name="T12" fmla="*/ 1420 w 1689"/>
                <a:gd name="T13" fmla="*/ 645 h 1180"/>
                <a:gd name="T14" fmla="*/ 1511 w 1689"/>
                <a:gd name="T15" fmla="*/ 984 h 1180"/>
                <a:gd name="T16" fmla="*/ 350 w 1689"/>
                <a:gd name="T17" fmla="*/ 1176 h 1180"/>
                <a:gd name="T18" fmla="*/ 39 w 1689"/>
                <a:gd name="T19" fmla="*/ 1020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9" h="1180">
                  <a:moveTo>
                    <a:pt x="39" y="1020"/>
                  </a:moveTo>
                  <a:cubicBezTo>
                    <a:pt x="0" y="894"/>
                    <a:pt x="26" y="531"/>
                    <a:pt x="113" y="417"/>
                  </a:cubicBezTo>
                  <a:cubicBezTo>
                    <a:pt x="200" y="303"/>
                    <a:pt x="474" y="404"/>
                    <a:pt x="561" y="335"/>
                  </a:cubicBezTo>
                  <a:cubicBezTo>
                    <a:pt x="648" y="266"/>
                    <a:pt x="550" y="10"/>
                    <a:pt x="634" y="5"/>
                  </a:cubicBezTo>
                  <a:cubicBezTo>
                    <a:pt x="718" y="0"/>
                    <a:pt x="924" y="263"/>
                    <a:pt x="1063" y="307"/>
                  </a:cubicBezTo>
                  <a:cubicBezTo>
                    <a:pt x="1202" y="351"/>
                    <a:pt x="1407" y="215"/>
                    <a:pt x="1466" y="271"/>
                  </a:cubicBezTo>
                  <a:cubicBezTo>
                    <a:pt x="1525" y="327"/>
                    <a:pt x="1413" y="526"/>
                    <a:pt x="1420" y="645"/>
                  </a:cubicBezTo>
                  <a:cubicBezTo>
                    <a:pt x="1427" y="764"/>
                    <a:pt x="1689" y="896"/>
                    <a:pt x="1511" y="984"/>
                  </a:cubicBezTo>
                  <a:cubicBezTo>
                    <a:pt x="1333" y="1072"/>
                    <a:pt x="592" y="1172"/>
                    <a:pt x="350" y="1176"/>
                  </a:cubicBezTo>
                  <a:cubicBezTo>
                    <a:pt x="108" y="1180"/>
                    <a:pt x="78" y="1146"/>
                    <a:pt x="39" y="1020"/>
                  </a:cubicBezTo>
                  <a:close/>
                </a:path>
              </a:pathLst>
            </a:custGeom>
            <a:solidFill>
              <a:schemeClr val="hlink"/>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09" name="Oval 13">
              <a:extLst>
                <a:ext uri="{FF2B5EF4-FFF2-40B4-BE49-F238E27FC236}">
                  <a16:creationId xmlns:a16="http://schemas.microsoft.com/office/drawing/2014/main" id="{FA887A4C-9888-47C0-AA18-6344DEE58F39}"/>
                </a:ext>
              </a:extLst>
            </p:cNvPr>
            <p:cNvSpPr>
              <a:spLocks noChangeArrowheads="1"/>
            </p:cNvSpPr>
            <p:nvPr/>
          </p:nvSpPr>
          <p:spPr bwMode="auto">
            <a:xfrm rot="-667917">
              <a:off x="957" y="2858"/>
              <a:ext cx="820" cy="572"/>
            </a:xfrm>
            <a:prstGeom prst="ellipse">
              <a:avLst/>
            </a:prstGeom>
            <a:solidFill>
              <a:schemeClr val="accent1">
                <a:alpha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234510" name="Object 14">
            <a:extLst>
              <a:ext uri="{FF2B5EF4-FFF2-40B4-BE49-F238E27FC236}">
                <a16:creationId xmlns:a16="http://schemas.microsoft.com/office/drawing/2014/main" id="{901E0857-F267-4270-9085-0EA063FDE81F}"/>
              </a:ext>
            </a:extLst>
          </p:cNvPr>
          <p:cNvGraphicFramePr>
            <a:graphicFrameLocks noChangeAspect="1"/>
          </p:cNvGraphicFramePr>
          <p:nvPr/>
        </p:nvGraphicFramePr>
        <p:xfrm>
          <a:off x="2076451" y="1971676"/>
          <a:ext cx="1400175" cy="544513"/>
        </p:xfrm>
        <a:graphic>
          <a:graphicData uri="http://schemas.openxmlformats.org/presentationml/2006/ole">
            <mc:AlternateContent xmlns:mc="http://schemas.openxmlformats.org/markup-compatibility/2006">
              <mc:Choice xmlns:v="urn:schemas-microsoft-com:vml" Requires="v">
                <p:oleObj spid="_x0000_s7171" name="Equation" r:id="rId5" imgW="723600" imgH="279360" progId="Equation.DSMT4">
                  <p:embed/>
                </p:oleObj>
              </mc:Choice>
              <mc:Fallback>
                <p:oleObj name="Equation" r:id="rId5" imgW="723600" imgH="279360" progId="Equation.DSMT4">
                  <p:embed/>
                  <p:pic>
                    <p:nvPicPr>
                      <p:cNvPr id="234510" name="Object 14">
                        <a:extLst>
                          <a:ext uri="{FF2B5EF4-FFF2-40B4-BE49-F238E27FC236}">
                            <a16:creationId xmlns:a16="http://schemas.microsoft.com/office/drawing/2014/main" id="{901E0857-F267-4270-9085-0EA063FDE8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6451" y="1971676"/>
                        <a:ext cx="1400175" cy="544513"/>
                      </a:xfrm>
                      <a:prstGeom prst="rect">
                        <a:avLst/>
                      </a:prstGeom>
                      <a:solidFill>
                        <a:srgbClr val="67D96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4511" name="Text Box 15">
            <a:extLst>
              <a:ext uri="{FF2B5EF4-FFF2-40B4-BE49-F238E27FC236}">
                <a16:creationId xmlns:a16="http://schemas.microsoft.com/office/drawing/2014/main" id="{C426A6B3-4F7C-4A55-984B-014EEA69D46C}"/>
              </a:ext>
            </a:extLst>
          </p:cNvPr>
          <p:cNvSpPr txBox="1">
            <a:spLocks noChangeArrowheads="1"/>
          </p:cNvSpPr>
          <p:nvPr/>
        </p:nvSpPr>
        <p:spPr bwMode="auto">
          <a:xfrm>
            <a:off x="5414964" y="1530351"/>
            <a:ext cx="401637" cy="51911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a:cs typeface="Times New Roman" panose="02020603050405020304" pitchFamily="18" charset="0"/>
              </a:rPr>
              <a:t>A</a:t>
            </a:r>
            <a:endParaRPr lang="ru-RU" altLang="en-US" sz="2800" i="1">
              <a:cs typeface="Times New Roman" panose="02020603050405020304" pitchFamily="18" charset="0"/>
            </a:endParaRPr>
          </a:p>
        </p:txBody>
      </p:sp>
      <p:grpSp>
        <p:nvGrpSpPr>
          <p:cNvPr id="234512" name="Group 16">
            <a:extLst>
              <a:ext uri="{FF2B5EF4-FFF2-40B4-BE49-F238E27FC236}">
                <a16:creationId xmlns:a16="http://schemas.microsoft.com/office/drawing/2014/main" id="{459AE9C1-F5FC-43C7-927E-258FB58D3B3C}"/>
              </a:ext>
            </a:extLst>
          </p:cNvPr>
          <p:cNvGrpSpPr>
            <a:grpSpLocks/>
          </p:cNvGrpSpPr>
          <p:nvPr/>
        </p:nvGrpSpPr>
        <p:grpSpPr bwMode="auto">
          <a:xfrm>
            <a:off x="2085976" y="2959100"/>
            <a:ext cx="2817813" cy="2349500"/>
            <a:chOff x="354" y="2062"/>
            <a:chExt cx="1775" cy="1480"/>
          </a:xfrm>
        </p:grpSpPr>
        <p:grpSp>
          <p:nvGrpSpPr>
            <p:cNvPr id="234513" name="Group 17">
              <a:extLst>
                <a:ext uri="{FF2B5EF4-FFF2-40B4-BE49-F238E27FC236}">
                  <a16:creationId xmlns:a16="http://schemas.microsoft.com/office/drawing/2014/main" id="{AE20A30B-21C1-4DD4-8229-9695C653B095}"/>
                </a:ext>
              </a:extLst>
            </p:cNvPr>
            <p:cNvGrpSpPr>
              <a:grpSpLocks/>
            </p:cNvGrpSpPr>
            <p:nvPr/>
          </p:nvGrpSpPr>
          <p:grpSpPr bwMode="auto">
            <a:xfrm>
              <a:off x="1419" y="2869"/>
              <a:ext cx="710" cy="673"/>
              <a:chOff x="957" y="2858"/>
              <a:chExt cx="820" cy="572"/>
            </a:xfrm>
          </p:grpSpPr>
          <p:sp>
            <p:nvSpPr>
              <p:cNvPr id="234514" name="Freeform 18">
                <a:extLst>
                  <a:ext uri="{FF2B5EF4-FFF2-40B4-BE49-F238E27FC236}">
                    <a16:creationId xmlns:a16="http://schemas.microsoft.com/office/drawing/2014/main" id="{1ECB2F37-31EA-4241-BA9A-28E125B51399}"/>
                  </a:ext>
                </a:extLst>
              </p:cNvPr>
              <p:cNvSpPr>
                <a:spLocks/>
              </p:cNvSpPr>
              <p:nvPr/>
            </p:nvSpPr>
            <p:spPr bwMode="auto">
              <a:xfrm>
                <a:off x="1048" y="2898"/>
                <a:ext cx="661" cy="440"/>
              </a:xfrm>
              <a:custGeom>
                <a:avLst/>
                <a:gdLst>
                  <a:gd name="T0" fmla="*/ 39 w 1689"/>
                  <a:gd name="T1" fmla="*/ 1020 h 1180"/>
                  <a:gd name="T2" fmla="*/ 113 w 1689"/>
                  <a:gd name="T3" fmla="*/ 417 h 1180"/>
                  <a:gd name="T4" fmla="*/ 561 w 1689"/>
                  <a:gd name="T5" fmla="*/ 335 h 1180"/>
                  <a:gd name="T6" fmla="*/ 634 w 1689"/>
                  <a:gd name="T7" fmla="*/ 5 h 1180"/>
                  <a:gd name="T8" fmla="*/ 1063 w 1689"/>
                  <a:gd name="T9" fmla="*/ 307 h 1180"/>
                  <a:gd name="T10" fmla="*/ 1466 w 1689"/>
                  <a:gd name="T11" fmla="*/ 271 h 1180"/>
                  <a:gd name="T12" fmla="*/ 1420 w 1689"/>
                  <a:gd name="T13" fmla="*/ 645 h 1180"/>
                  <a:gd name="T14" fmla="*/ 1511 w 1689"/>
                  <a:gd name="T15" fmla="*/ 984 h 1180"/>
                  <a:gd name="T16" fmla="*/ 350 w 1689"/>
                  <a:gd name="T17" fmla="*/ 1176 h 1180"/>
                  <a:gd name="T18" fmla="*/ 39 w 1689"/>
                  <a:gd name="T19" fmla="*/ 1020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9" h="1180">
                    <a:moveTo>
                      <a:pt x="39" y="1020"/>
                    </a:moveTo>
                    <a:cubicBezTo>
                      <a:pt x="0" y="894"/>
                      <a:pt x="26" y="531"/>
                      <a:pt x="113" y="417"/>
                    </a:cubicBezTo>
                    <a:cubicBezTo>
                      <a:pt x="200" y="303"/>
                      <a:pt x="474" y="404"/>
                      <a:pt x="561" y="335"/>
                    </a:cubicBezTo>
                    <a:cubicBezTo>
                      <a:pt x="648" y="266"/>
                      <a:pt x="550" y="10"/>
                      <a:pt x="634" y="5"/>
                    </a:cubicBezTo>
                    <a:cubicBezTo>
                      <a:pt x="718" y="0"/>
                      <a:pt x="924" y="263"/>
                      <a:pt x="1063" y="307"/>
                    </a:cubicBezTo>
                    <a:cubicBezTo>
                      <a:pt x="1202" y="351"/>
                      <a:pt x="1407" y="215"/>
                      <a:pt x="1466" y="271"/>
                    </a:cubicBezTo>
                    <a:cubicBezTo>
                      <a:pt x="1525" y="327"/>
                      <a:pt x="1413" y="526"/>
                      <a:pt x="1420" y="645"/>
                    </a:cubicBezTo>
                    <a:cubicBezTo>
                      <a:pt x="1427" y="764"/>
                      <a:pt x="1689" y="896"/>
                      <a:pt x="1511" y="984"/>
                    </a:cubicBezTo>
                    <a:cubicBezTo>
                      <a:pt x="1333" y="1072"/>
                      <a:pt x="592" y="1172"/>
                      <a:pt x="350" y="1176"/>
                    </a:cubicBezTo>
                    <a:cubicBezTo>
                      <a:pt x="108" y="1180"/>
                      <a:pt x="78" y="1146"/>
                      <a:pt x="39" y="1020"/>
                    </a:cubicBezTo>
                    <a:close/>
                  </a:path>
                </a:pathLst>
              </a:custGeom>
              <a:solidFill>
                <a:schemeClr val="hlink"/>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15" name="Oval 19">
                <a:extLst>
                  <a:ext uri="{FF2B5EF4-FFF2-40B4-BE49-F238E27FC236}">
                    <a16:creationId xmlns:a16="http://schemas.microsoft.com/office/drawing/2014/main" id="{5683FD4D-07FE-4B8C-B468-5BFDACF76627}"/>
                  </a:ext>
                </a:extLst>
              </p:cNvPr>
              <p:cNvSpPr>
                <a:spLocks noChangeArrowheads="1"/>
              </p:cNvSpPr>
              <p:nvPr/>
            </p:nvSpPr>
            <p:spPr bwMode="auto">
              <a:xfrm rot="-667917">
                <a:off x="957" y="2858"/>
                <a:ext cx="820" cy="572"/>
              </a:xfrm>
              <a:prstGeom prst="ellipse">
                <a:avLst/>
              </a:prstGeom>
              <a:solidFill>
                <a:schemeClr val="accent1">
                  <a:alpha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34516" name="AutoShape 20">
              <a:extLst>
                <a:ext uri="{FF2B5EF4-FFF2-40B4-BE49-F238E27FC236}">
                  <a16:creationId xmlns:a16="http://schemas.microsoft.com/office/drawing/2014/main" id="{2C6D538F-BDD5-4107-938C-262926064121}"/>
                </a:ext>
              </a:extLst>
            </p:cNvPr>
            <p:cNvSpPr>
              <a:spLocks noChangeArrowheads="1"/>
            </p:cNvSpPr>
            <p:nvPr/>
          </p:nvSpPr>
          <p:spPr bwMode="auto">
            <a:xfrm rot="5400000">
              <a:off x="1448" y="2272"/>
              <a:ext cx="621" cy="201"/>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17" name="Text Box 21">
              <a:extLst>
                <a:ext uri="{FF2B5EF4-FFF2-40B4-BE49-F238E27FC236}">
                  <a16:creationId xmlns:a16="http://schemas.microsoft.com/office/drawing/2014/main" id="{8FBDD45B-F714-408F-A4C7-05B5A9A0F1D3}"/>
                </a:ext>
              </a:extLst>
            </p:cNvPr>
            <p:cNvSpPr txBox="1">
              <a:spLocks noChangeArrowheads="1"/>
            </p:cNvSpPr>
            <p:nvPr/>
          </p:nvSpPr>
          <p:spPr bwMode="auto">
            <a:xfrm>
              <a:off x="1332" y="2140"/>
              <a:ext cx="329" cy="327"/>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a:cs typeface="Times New Roman" panose="02020603050405020304" pitchFamily="18" charset="0"/>
                </a:rPr>
                <a:t>A</a:t>
              </a:r>
              <a:r>
                <a:rPr lang="en-US" altLang="en-US" sz="2800" baseline="-25000">
                  <a:cs typeface="Times New Roman" panose="02020603050405020304" pitchFamily="18" charset="0"/>
                </a:rPr>
                <a:t>1</a:t>
              </a:r>
              <a:endParaRPr lang="ru-RU" altLang="en-US" sz="2800" baseline="-25000">
                <a:cs typeface="Times New Roman" panose="02020603050405020304" pitchFamily="18" charset="0"/>
              </a:endParaRPr>
            </a:p>
          </p:txBody>
        </p:sp>
        <p:graphicFrame>
          <p:nvGraphicFramePr>
            <p:cNvPr id="234518" name="Object 22">
              <a:extLst>
                <a:ext uri="{FF2B5EF4-FFF2-40B4-BE49-F238E27FC236}">
                  <a16:creationId xmlns:a16="http://schemas.microsoft.com/office/drawing/2014/main" id="{06807905-2284-4CE4-8BDC-71E1B5EB1174}"/>
                </a:ext>
              </a:extLst>
            </p:cNvPr>
            <p:cNvGraphicFramePr>
              <a:graphicFrameLocks noChangeAspect="1"/>
            </p:cNvGraphicFramePr>
            <p:nvPr/>
          </p:nvGraphicFramePr>
          <p:xfrm>
            <a:off x="354" y="2176"/>
            <a:ext cx="836" cy="296"/>
          </p:xfrm>
          <a:graphic>
            <a:graphicData uri="http://schemas.openxmlformats.org/presentationml/2006/ole">
              <mc:AlternateContent xmlns:mc="http://schemas.openxmlformats.org/markup-compatibility/2006">
                <mc:Choice xmlns:v="urn:schemas-microsoft-com:vml" Requires="v">
                  <p:oleObj spid="_x0000_s7172" name="Equation" r:id="rId7" imgW="685800" imgH="241200" progId="Equation.DSMT4">
                    <p:embed/>
                  </p:oleObj>
                </mc:Choice>
                <mc:Fallback>
                  <p:oleObj name="Equation" r:id="rId7" imgW="685800" imgH="241200" progId="Equation.DSMT4">
                    <p:embed/>
                    <p:pic>
                      <p:nvPicPr>
                        <p:cNvPr id="234518" name="Object 22">
                          <a:extLst>
                            <a:ext uri="{FF2B5EF4-FFF2-40B4-BE49-F238E27FC236}">
                              <a16:creationId xmlns:a16="http://schemas.microsoft.com/office/drawing/2014/main" id="{06807905-2284-4CE4-8BDC-71E1B5EB117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4" y="2176"/>
                          <a:ext cx="836" cy="296"/>
                        </a:xfrm>
                        <a:prstGeom prst="rect">
                          <a:avLst/>
                        </a:prstGeom>
                        <a:solidFill>
                          <a:srgbClr val="67D96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4519" name="Group 23">
            <a:extLst>
              <a:ext uri="{FF2B5EF4-FFF2-40B4-BE49-F238E27FC236}">
                <a16:creationId xmlns:a16="http://schemas.microsoft.com/office/drawing/2014/main" id="{31F719DC-0277-45E6-A07E-5C5926564451}"/>
              </a:ext>
            </a:extLst>
          </p:cNvPr>
          <p:cNvGrpSpPr>
            <a:grpSpLocks/>
          </p:cNvGrpSpPr>
          <p:nvPr/>
        </p:nvGrpSpPr>
        <p:grpSpPr bwMode="auto">
          <a:xfrm>
            <a:off x="6800850" y="2946401"/>
            <a:ext cx="3024188" cy="2390775"/>
            <a:chOff x="3324" y="2054"/>
            <a:chExt cx="1905" cy="1506"/>
          </a:xfrm>
        </p:grpSpPr>
        <p:grpSp>
          <p:nvGrpSpPr>
            <p:cNvPr id="234520" name="Group 24">
              <a:extLst>
                <a:ext uri="{FF2B5EF4-FFF2-40B4-BE49-F238E27FC236}">
                  <a16:creationId xmlns:a16="http://schemas.microsoft.com/office/drawing/2014/main" id="{C00B5ED0-FFB9-46A7-9155-3B55053ED048}"/>
                </a:ext>
              </a:extLst>
            </p:cNvPr>
            <p:cNvGrpSpPr>
              <a:grpSpLocks/>
            </p:cNvGrpSpPr>
            <p:nvPr/>
          </p:nvGrpSpPr>
          <p:grpSpPr bwMode="auto">
            <a:xfrm rot="-2521580">
              <a:off x="3324" y="2887"/>
              <a:ext cx="710" cy="673"/>
              <a:chOff x="957" y="2858"/>
              <a:chExt cx="820" cy="572"/>
            </a:xfrm>
          </p:grpSpPr>
          <p:sp>
            <p:nvSpPr>
              <p:cNvPr id="234521" name="Freeform 25">
                <a:extLst>
                  <a:ext uri="{FF2B5EF4-FFF2-40B4-BE49-F238E27FC236}">
                    <a16:creationId xmlns:a16="http://schemas.microsoft.com/office/drawing/2014/main" id="{787D6079-3DD8-4C2E-B37C-5B5A99CA4736}"/>
                  </a:ext>
                </a:extLst>
              </p:cNvPr>
              <p:cNvSpPr>
                <a:spLocks/>
              </p:cNvSpPr>
              <p:nvPr/>
            </p:nvSpPr>
            <p:spPr bwMode="auto">
              <a:xfrm>
                <a:off x="1048" y="2898"/>
                <a:ext cx="661" cy="440"/>
              </a:xfrm>
              <a:custGeom>
                <a:avLst/>
                <a:gdLst>
                  <a:gd name="T0" fmla="*/ 39 w 1689"/>
                  <a:gd name="T1" fmla="*/ 1020 h 1180"/>
                  <a:gd name="T2" fmla="*/ 113 w 1689"/>
                  <a:gd name="T3" fmla="*/ 417 h 1180"/>
                  <a:gd name="T4" fmla="*/ 561 w 1689"/>
                  <a:gd name="T5" fmla="*/ 335 h 1180"/>
                  <a:gd name="T6" fmla="*/ 634 w 1689"/>
                  <a:gd name="T7" fmla="*/ 5 h 1180"/>
                  <a:gd name="T8" fmla="*/ 1063 w 1689"/>
                  <a:gd name="T9" fmla="*/ 307 h 1180"/>
                  <a:gd name="T10" fmla="*/ 1466 w 1689"/>
                  <a:gd name="T11" fmla="*/ 271 h 1180"/>
                  <a:gd name="T12" fmla="*/ 1420 w 1689"/>
                  <a:gd name="T13" fmla="*/ 645 h 1180"/>
                  <a:gd name="T14" fmla="*/ 1511 w 1689"/>
                  <a:gd name="T15" fmla="*/ 984 h 1180"/>
                  <a:gd name="T16" fmla="*/ 350 w 1689"/>
                  <a:gd name="T17" fmla="*/ 1176 h 1180"/>
                  <a:gd name="T18" fmla="*/ 39 w 1689"/>
                  <a:gd name="T19" fmla="*/ 1020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9" h="1180">
                    <a:moveTo>
                      <a:pt x="39" y="1020"/>
                    </a:moveTo>
                    <a:cubicBezTo>
                      <a:pt x="0" y="894"/>
                      <a:pt x="26" y="531"/>
                      <a:pt x="113" y="417"/>
                    </a:cubicBezTo>
                    <a:cubicBezTo>
                      <a:pt x="200" y="303"/>
                      <a:pt x="474" y="404"/>
                      <a:pt x="561" y="335"/>
                    </a:cubicBezTo>
                    <a:cubicBezTo>
                      <a:pt x="648" y="266"/>
                      <a:pt x="550" y="10"/>
                      <a:pt x="634" y="5"/>
                    </a:cubicBezTo>
                    <a:cubicBezTo>
                      <a:pt x="718" y="0"/>
                      <a:pt x="924" y="263"/>
                      <a:pt x="1063" y="307"/>
                    </a:cubicBezTo>
                    <a:cubicBezTo>
                      <a:pt x="1202" y="351"/>
                      <a:pt x="1407" y="215"/>
                      <a:pt x="1466" y="271"/>
                    </a:cubicBezTo>
                    <a:cubicBezTo>
                      <a:pt x="1525" y="327"/>
                      <a:pt x="1413" y="526"/>
                      <a:pt x="1420" y="645"/>
                    </a:cubicBezTo>
                    <a:cubicBezTo>
                      <a:pt x="1427" y="764"/>
                      <a:pt x="1689" y="896"/>
                      <a:pt x="1511" y="984"/>
                    </a:cubicBezTo>
                    <a:cubicBezTo>
                      <a:pt x="1333" y="1072"/>
                      <a:pt x="592" y="1172"/>
                      <a:pt x="350" y="1176"/>
                    </a:cubicBezTo>
                    <a:cubicBezTo>
                      <a:pt x="108" y="1180"/>
                      <a:pt x="78" y="1146"/>
                      <a:pt x="39" y="1020"/>
                    </a:cubicBezTo>
                    <a:close/>
                  </a:path>
                </a:pathLst>
              </a:custGeom>
              <a:solidFill>
                <a:schemeClr val="hlink"/>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22" name="Oval 26">
                <a:extLst>
                  <a:ext uri="{FF2B5EF4-FFF2-40B4-BE49-F238E27FC236}">
                    <a16:creationId xmlns:a16="http://schemas.microsoft.com/office/drawing/2014/main" id="{A418D8E9-67BB-4A0E-B683-105067B19AE5}"/>
                  </a:ext>
                </a:extLst>
              </p:cNvPr>
              <p:cNvSpPr>
                <a:spLocks noChangeArrowheads="1"/>
              </p:cNvSpPr>
              <p:nvPr/>
            </p:nvSpPr>
            <p:spPr bwMode="auto">
              <a:xfrm rot="-667917">
                <a:off x="957" y="2858"/>
                <a:ext cx="820" cy="572"/>
              </a:xfrm>
              <a:prstGeom prst="ellipse">
                <a:avLst/>
              </a:prstGeom>
              <a:solidFill>
                <a:schemeClr val="accent1">
                  <a:alpha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34523" name="AutoShape 27">
              <a:extLst>
                <a:ext uri="{FF2B5EF4-FFF2-40B4-BE49-F238E27FC236}">
                  <a16:creationId xmlns:a16="http://schemas.microsoft.com/office/drawing/2014/main" id="{C5DD37FA-59A4-4D97-A36C-859944BFC057}"/>
                </a:ext>
              </a:extLst>
            </p:cNvPr>
            <p:cNvSpPr>
              <a:spLocks noChangeArrowheads="1"/>
            </p:cNvSpPr>
            <p:nvPr/>
          </p:nvSpPr>
          <p:spPr bwMode="auto">
            <a:xfrm rot="5400000">
              <a:off x="3279" y="2264"/>
              <a:ext cx="621" cy="201"/>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24" name="Text Box 28">
              <a:extLst>
                <a:ext uri="{FF2B5EF4-FFF2-40B4-BE49-F238E27FC236}">
                  <a16:creationId xmlns:a16="http://schemas.microsoft.com/office/drawing/2014/main" id="{1985984E-43B6-4A18-B31C-9753D54124B1}"/>
                </a:ext>
              </a:extLst>
            </p:cNvPr>
            <p:cNvSpPr txBox="1">
              <a:spLocks noChangeArrowheads="1"/>
            </p:cNvSpPr>
            <p:nvPr/>
          </p:nvSpPr>
          <p:spPr bwMode="auto">
            <a:xfrm>
              <a:off x="3694" y="2168"/>
              <a:ext cx="329" cy="327"/>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a:cs typeface="Times New Roman" panose="02020603050405020304" pitchFamily="18" charset="0"/>
                </a:rPr>
                <a:t>A</a:t>
              </a:r>
              <a:r>
                <a:rPr lang="en-US" altLang="en-US" sz="2800" baseline="-25000">
                  <a:cs typeface="Times New Roman" panose="02020603050405020304" pitchFamily="18" charset="0"/>
                </a:rPr>
                <a:t>2</a:t>
              </a:r>
              <a:endParaRPr lang="ru-RU" altLang="en-US" sz="2800" baseline="-25000">
                <a:cs typeface="Times New Roman" panose="02020603050405020304" pitchFamily="18" charset="0"/>
              </a:endParaRPr>
            </a:p>
          </p:txBody>
        </p:sp>
        <p:graphicFrame>
          <p:nvGraphicFramePr>
            <p:cNvPr id="234525" name="Object 29">
              <a:extLst>
                <a:ext uri="{FF2B5EF4-FFF2-40B4-BE49-F238E27FC236}">
                  <a16:creationId xmlns:a16="http://schemas.microsoft.com/office/drawing/2014/main" id="{D1EB0174-EE4C-4689-A97C-E1EC47DE7709}"/>
                </a:ext>
              </a:extLst>
            </p:cNvPr>
            <p:cNvGraphicFramePr>
              <a:graphicFrameLocks noChangeAspect="1"/>
            </p:cNvGraphicFramePr>
            <p:nvPr/>
          </p:nvGraphicFramePr>
          <p:xfrm>
            <a:off x="4377" y="2204"/>
            <a:ext cx="852" cy="296"/>
          </p:xfrm>
          <a:graphic>
            <a:graphicData uri="http://schemas.openxmlformats.org/presentationml/2006/ole">
              <mc:AlternateContent xmlns:mc="http://schemas.openxmlformats.org/markup-compatibility/2006">
                <mc:Choice xmlns:v="urn:schemas-microsoft-com:vml" Requires="v">
                  <p:oleObj spid="_x0000_s7173" name="Equation" r:id="rId9" imgW="698400" imgH="241200" progId="Equation.DSMT4">
                    <p:embed/>
                  </p:oleObj>
                </mc:Choice>
                <mc:Fallback>
                  <p:oleObj name="Equation" r:id="rId9" imgW="698400" imgH="241200" progId="Equation.DSMT4">
                    <p:embed/>
                    <p:pic>
                      <p:nvPicPr>
                        <p:cNvPr id="234525" name="Object 29">
                          <a:extLst>
                            <a:ext uri="{FF2B5EF4-FFF2-40B4-BE49-F238E27FC236}">
                              <a16:creationId xmlns:a16="http://schemas.microsoft.com/office/drawing/2014/main" id="{D1EB0174-EE4C-4689-A97C-E1EC47DE770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77" y="2204"/>
                          <a:ext cx="852" cy="296"/>
                        </a:xfrm>
                        <a:prstGeom prst="rect">
                          <a:avLst/>
                        </a:prstGeom>
                        <a:solidFill>
                          <a:srgbClr val="67D96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4526" name="Group 30">
            <a:extLst>
              <a:ext uri="{FF2B5EF4-FFF2-40B4-BE49-F238E27FC236}">
                <a16:creationId xmlns:a16="http://schemas.microsoft.com/office/drawing/2014/main" id="{8F0A0F81-77F0-40ED-9BDF-EDB85C1ABB6A}"/>
              </a:ext>
            </a:extLst>
          </p:cNvPr>
          <p:cNvGrpSpPr>
            <a:grpSpLocks/>
          </p:cNvGrpSpPr>
          <p:nvPr/>
        </p:nvGrpSpPr>
        <p:grpSpPr bwMode="auto">
          <a:xfrm>
            <a:off x="5264153" y="4238625"/>
            <a:ext cx="1071563" cy="723900"/>
            <a:chOff x="2356" y="2868"/>
            <a:chExt cx="675" cy="456"/>
          </a:xfrm>
        </p:grpSpPr>
        <p:sp>
          <p:nvSpPr>
            <p:cNvPr id="234527" name="AutoShape 31">
              <a:extLst>
                <a:ext uri="{FF2B5EF4-FFF2-40B4-BE49-F238E27FC236}">
                  <a16:creationId xmlns:a16="http://schemas.microsoft.com/office/drawing/2014/main" id="{558F8979-3228-481F-8189-49545643A132}"/>
                </a:ext>
              </a:extLst>
            </p:cNvPr>
            <p:cNvSpPr>
              <a:spLocks noChangeArrowheads="1"/>
            </p:cNvSpPr>
            <p:nvPr/>
          </p:nvSpPr>
          <p:spPr bwMode="auto">
            <a:xfrm>
              <a:off x="2356" y="3105"/>
              <a:ext cx="675" cy="219"/>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28" name="Text Box 32">
              <a:extLst>
                <a:ext uri="{FF2B5EF4-FFF2-40B4-BE49-F238E27FC236}">
                  <a16:creationId xmlns:a16="http://schemas.microsoft.com/office/drawing/2014/main" id="{00BAC291-AB5C-432D-A25E-C5FDF6E226B4}"/>
                </a:ext>
              </a:extLst>
            </p:cNvPr>
            <p:cNvSpPr txBox="1">
              <a:spLocks noChangeArrowheads="1"/>
            </p:cNvSpPr>
            <p:nvPr/>
          </p:nvSpPr>
          <p:spPr bwMode="auto">
            <a:xfrm>
              <a:off x="2365" y="2868"/>
              <a:ext cx="5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solidFill>
                    <a:srgbClr val="FF0000"/>
                  </a:solidFill>
                  <a:cs typeface="Times New Roman" panose="02020603050405020304" pitchFamily="18" charset="0"/>
                </a:rPr>
                <a:t>rotation</a:t>
              </a:r>
              <a:endParaRPr lang="ru-RU" altLang="en-US">
                <a:solidFill>
                  <a:srgbClr val="FF0000"/>
                </a:solidFill>
                <a:cs typeface="Times New Roman" panose="02020603050405020304" pitchFamily="18" charset="0"/>
              </a:endParaRPr>
            </a:p>
          </p:txBody>
        </p:sp>
      </p:grpSp>
      <p:sp>
        <p:nvSpPr>
          <p:cNvPr id="234529" name="Text Box 33">
            <a:extLst>
              <a:ext uri="{FF2B5EF4-FFF2-40B4-BE49-F238E27FC236}">
                <a16:creationId xmlns:a16="http://schemas.microsoft.com/office/drawing/2014/main" id="{F21D9AF5-3230-4101-97DF-37C706C3AC0B}"/>
              </a:ext>
            </a:extLst>
          </p:cNvPr>
          <p:cNvSpPr txBox="1">
            <a:spLocks noChangeArrowheads="1"/>
          </p:cNvSpPr>
          <p:nvPr/>
        </p:nvSpPr>
        <p:spPr bwMode="auto">
          <a:xfrm>
            <a:off x="1638301" y="5495925"/>
            <a:ext cx="8475663"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FontTx/>
              <a:buChar char="•"/>
            </a:pPr>
            <a:r>
              <a:rPr lang="en-US" altLang="en-US" sz="2800">
                <a:solidFill>
                  <a:srgbClr val="000099"/>
                </a:solidFill>
                <a:cs typeface="Times New Roman" panose="02020603050405020304" pitchFamily="18" charset="0"/>
              </a:rPr>
              <a:t>Compute rotational invariant descriptor in this normalized frame</a:t>
            </a:r>
            <a:endParaRPr lang="ru-RU" altLang="en-US" sz="2800">
              <a:solidFill>
                <a:srgbClr val="000099"/>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07E58CFE-905F-4E4B-BB9A-5AF5124825D3}"/>
              </a:ext>
            </a:extLst>
          </p:cNvPr>
          <p:cNvSpPr>
            <a:spLocks noGrp="1"/>
          </p:cNvSpPr>
          <p:nvPr>
            <p:ph type="dt" sz="half" idx="10"/>
          </p:nvPr>
        </p:nvSpPr>
        <p:spPr/>
        <p:txBody>
          <a:bodyPr/>
          <a:lstStyle/>
          <a:p>
            <a:fld id="{F924BA7A-01B4-459A-9936-285223FCF1A8}" type="datetime1">
              <a:rPr lang="en-US" smtClean="0"/>
              <a:t>12/10/2021</a:t>
            </a:fld>
            <a:endParaRPr lang="en-US"/>
          </a:p>
        </p:txBody>
      </p:sp>
      <p:sp>
        <p:nvSpPr>
          <p:cNvPr id="3" name="Slide Number Placeholder 2">
            <a:extLst>
              <a:ext uri="{FF2B5EF4-FFF2-40B4-BE49-F238E27FC236}">
                <a16:creationId xmlns:a16="http://schemas.microsoft.com/office/drawing/2014/main" id="{CF588977-E89E-44E3-9D3C-19C56C40122D}"/>
              </a:ext>
            </a:extLst>
          </p:cNvPr>
          <p:cNvSpPr>
            <a:spLocks noGrp="1"/>
          </p:cNvSpPr>
          <p:nvPr>
            <p:ph type="sldNum" sz="quarter" idx="12"/>
          </p:nvPr>
        </p:nvSpPr>
        <p:spPr/>
        <p:txBody>
          <a:bodyPr/>
          <a:lstStyle/>
          <a:p>
            <a:fld id="{EAF512AE-85BB-41AC-B3A0-114532E20792}" type="slidenum">
              <a:rPr lang="en-US" smtClean="0"/>
              <a:t>37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345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345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3452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45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29"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B7F8D-3102-43F0-B985-9D62D37861B1}"/>
              </a:ext>
            </a:extLst>
          </p:cNvPr>
          <p:cNvSpPr>
            <a:spLocks noGrp="1"/>
          </p:cNvSpPr>
          <p:nvPr>
            <p:ph type="title"/>
          </p:nvPr>
        </p:nvSpPr>
        <p:spPr/>
        <p:txBody>
          <a:bodyPr/>
          <a:lstStyle/>
          <a:p>
            <a:r>
              <a:rPr lang="en-US" sz="4400" b="1" u="none" strike="noStrike" baseline="0" dirty="0">
                <a:solidFill>
                  <a:srgbClr val="131413"/>
                </a:solidFill>
                <a:latin typeface="Times-BoldItalic"/>
              </a:rPr>
              <a:t>Scale Invariant Feature Transform (SIFT)</a:t>
            </a:r>
            <a:endParaRPr lang="en-US" dirty="0"/>
          </a:p>
        </p:txBody>
      </p:sp>
      <p:sp>
        <p:nvSpPr>
          <p:cNvPr id="3" name="Content Placeholder 2">
            <a:extLst>
              <a:ext uri="{FF2B5EF4-FFF2-40B4-BE49-F238E27FC236}">
                <a16:creationId xmlns:a16="http://schemas.microsoft.com/office/drawing/2014/main" id="{49299CEF-DA8C-44AD-AA84-4745AE60878C}"/>
              </a:ext>
            </a:extLst>
          </p:cNvPr>
          <p:cNvSpPr>
            <a:spLocks noGrp="1"/>
          </p:cNvSpPr>
          <p:nvPr>
            <p:ph idx="1"/>
          </p:nvPr>
        </p:nvSpPr>
        <p:spPr/>
        <p:txBody>
          <a:bodyPr/>
          <a:lstStyle/>
          <a:p>
            <a:pPr algn="just"/>
            <a:r>
              <a:rPr lang="en-US" sz="2800" b="0" i="0" u="none" strike="noStrike" baseline="0" dirty="0">
                <a:solidFill>
                  <a:srgbClr val="131413"/>
                </a:solidFill>
                <a:latin typeface="Times-Roman"/>
              </a:rPr>
              <a:t>Lowe presented the scale-invariant feature transform (SIFT) algorithm, where a number of interest points are detected in the image using the Difference-of-Gaussian (DOG) operator.</a:t>
            </a:r>
          </a:p>
          <a:p>
            <a:pPr algn="l"/>
            <a:r>
              <a:rPr lang="en-US" dirty="0">
                <a:solidFill>
                  <a:srgbClr val="131413"/>
                </a:solidFill>
                <a:latin typeface="Times-Roman"/>
              </a:rPr>
              <a:t>The points are selected as local extrema of the </a:t>
            </a:r>
            <a:r>
              <a:rPr lang="en-US" dirty="0" err="1">
                <a:solidFill>
                  <a:srgbClr val="131413"/>
                </a:solidFill>
                <a:latin typeface="Times-Roman"/>
              </a:rPr>
              <a:t>DoG</a:t>
            </a:r>
            <a:r>
              <a:rPr lang="en-US" dirty="0">
                <a:solidFill>
                  <a:srgbClr val="131413"/>
                </a:solidFill>
                <a:latin typeface="Times-Roman"/>
              </a:rPr>
              <a:t> function. </a:t>
            </a:r>
          </a:p>
          <a:p>
            <a:pPr algn="l"/>
            <a:r>
              <a:rPr lang="en-US" dirty="0">
                <a:solidFill>
                  <a:srgbClr val="131413"/>
                </a:solidFill>
                <a:latin typeface="Times-Roman"/>
              </a:rPr>
              <a:t>At each interest point, a feature vector is extracted.</a:t>
            </a:r>
          </a:p>
        </p:txBody>
      </p:sp>
      <p:pic>
        <p:nvPicPr>
          <p:cNvPr id="4" name="Picture 4">
            <a:extLst>
              <a:ext uri="{FF2B5EF4-FFF2-40B4-BE49-F238E27FC236}">
                <a16:creationId xmlns:a16="http://schemas.microsoft.com/office/drawing/2014/main" id="{8B387688-6620-4102-BD1A-6B18DF9A27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868693" y="4232243"/>
            <a:ext cx="6454614" cy="2327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a:extLst>
              <a:ext uri="{FF2B5EF4-FFF2-40B4-BE49-F238E27FC236}">
                <a16:creationId xmlns:a16="http://schemas.microsoft.com/office/drawing/2014/main" id="{5D440A2F-3B3D-4BCF-8149-DA77F09B9167}"/>
              </a:ext>
            </a:extLst>
          </p:cNvPr>
          <p:cNvSpPr txBox="1">
            <a:spLocks noChangeArrowheads="1"/>
          </p:cNvSpPr>
          <p:nvPr/>
        </p:nvSpPr>
        <p:spPr bwMode="auto">
          <a:xfrm>
            <a:off x="5338665" y="6492875"/>
            <a:ext cx="1695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800" b="1" dirty="0">
                <a:latin typeface="Arial" panose="020B0604020202020204" pitchFamily="34" charset="0"/>
              </a:rPr>
              <a:t>SIFT Features</a:t>
            </a:r>
          </a:p>
        </p:txBody>
      </p:sp>
      <p:sp>
        <p:nvSpPr>
          <p:cNvPr id="6" name="Date Placeholder 5">
            <a:extLst>
              <a:ext uri="{FF2B5EF4-FFF2-40B4-BE49-F238E27FC236}">
                <a16:creationId xmlns:a16="http://schemas.microsoft.com/office/drawing/2014/main" id="{6083B4C2-1907-4845-98E3-41E68346181B}"/>
              </a:ext>
            </a:extLst>
          </p:cNvPr>
          <p:cNvSpPr>
            <a:spLocks noGrp="1"/>
          </p:cNvSpPr>
          <p:nvPr>
            <p:ph type="dt" sz="half" idx="10"/>
          </p:nvPr>
        </p:nvSpPr>
        <p:spPr/>
        <p:txBody>
          <a:bodyPr/>
          <a:lstStyle/>
          <a:p>
            <a:fld id="{84AF0A89-E904-4A72-90A4-8B5B413AB2BA}" type="datetime1">
              <a:rPr lang="en-US" smtClean="0"/>
              <a:t>12/10/2021</a:t>
            </a:fld>
            <a:endParaRPr lang="en-US"/>
          </a:p>
        </p:txBody>
      </p:sp>
      <p:sp>
        <p:nvSpPr>
          <p:cNvPr id="7" name="Slide Number Placeholder 6">
            <a:extLst>
              <a:ext uri="{FF2B5EF4-FFF2-40B4-BE49-F238E27FC236}">
                <a16:creationId xmlns:a16="http://schemas.microsoft.com/office/drawing/2014/main" id="{74BDD6D2-6013-4E22-978E-ECDFA3052FEF}"/>
              </a:ext>
            </a:extLst>
          </p:cNvPr>
          <p:cNvSpPr>
            <a:spLocks noGrp="1"/>
          </p:cNvSpPr>
          <p:nvPr>
            <p:ph type="sldNum" sz="quarter" idx="12"/>
          </p:nvPr>
        </p:nvSpPr>
        <p:spPr/>
        <p:txBody>
          <a:bodyPr/>
          <a:lstStyle/>
          <a:p>
            <a:fld id="{EAF512AE-85BB-41AC-B3A0-114532E20792}" type="slidenum">
              <a:rPr lang="en-US" smtClean="0"/>
              <a:t>38</a:t>
            </a:fld>
            <a:endParaRPr lang="en-US"/>
          </a:p>
        </p:txBody>
      </p:sp>
    </p:spTree>
    <p:extLst>
      <p:ext uri="{BB962C8B-B14F-4D97-AF65-F5344CB8AC3E}">
        <p14:creationId xmlns:p14="http://schemas.microsoft.com/office/powerpoint/2010/main" val="38761730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A1C3C051-AD39-4639-A513-C94C1E4D9F7B}"/>
              </a:ext>
            </a:extLst>
          </p:cNvPr>
          <p:cNvSpPr>
            <a:spLocks noGrp="1" noChangeArrowheads="1"/>
          </p:cNvSpPr>
          <p:nvPr>
            <p:ph type="title"/>
          </p:nvPr>
        </p:nvSpPr>
        <p:spPr/>
        <p:txBody>
          <a:bodyPr/>
          <a:lstStyle/>
          <a:p>
            <a:r>
              <a:rPr lang="en-US" altLang="en-US" dirty="0"/>
              <a:t>Scale Invariant Detection</a:t>
            </a:r>
            <a:endParaRPr lang="ru-RU" altLang="en-US" dirty="0"/>
          </a:p>
        </p:txBody>
      </p:sp>
      <p:sp>
        <p:nvSpPr>
          <p:cNvPr id="205827" name="Rectangle 3">
            <a:extLst>
              <a:ext uri="{FF2B5EF4-FFF2-40B4-BE49-F238E27FC236}">
                <a16:creationId xmlns:a16="http://schemas.microsoft.com/office/drawing/2014/main" id="{3EA9C322-367F-4730-85A5-470A4E03A20B}"/>
              </a:ext>
            </a:extLst>
          </p:cNvPr>
          <p:cNvSpPr>
            <a:spLocks noGrp="1" noChangeArrowheads="1"/>
          </p:cNvSpPr>
          <p:nvPr>
            <p:ph type="body" idx="1"/>
          </p:nvPr>
        </p:nvSpPr>
        <p:spPr>
          <a:xfrm>
            <a:off x="2209800" y="1676400"/>
            <a:ext cx="7772400" cy="4114800"/>
          </a:xfrm>
        </p:spPr>
        <p:txBody>
          <a:bodyPr/>
          <a:lstStyle/>
          <a:p>
            <a:r>
              <a:rPr lang="en-US" altLang="en-US" sz="2400" dirty="0"/>
              <a:t>Consider regions (e.g. circles) of different sizes around a point</a:t>
            </a:r>
          </a:p>
          <a:p>
            <a:r>
              <a:rPr lang="en-US" altLang="en-US" sz="2400" dirty="0"/>
              <a:t>Regions of corresponding sizes will look the same in both images</a:t>
            </a:r>
            <a:endParaRPr lang="ru-RU" altLang="en-US" sz="2400" dirty="0"/>
          </a:p>
        </p:txBody>
      </p:sp>
      <p:sp>
        <p:nvSpPr>
          <p:cNvPr id="205828" name="Freeform 4">
            <a:extLst>
              <a:ext uri="{FF2B5EF4-FFF2-40B4-BE49-F238E27FC236}">
                <a16:creationId xmlns:a16="http://schemas.microsoft.com/office/drawing/2014/main" id="{D3DE87B6-D16F-44B9-BDA2-7225D76EEC7E}"/>
              </a:ext>
            </a:extLst>
          </p:cNvPr>
          <p:cNvSpPr>
            <a:spLocks/>
          </p:cNvSpPr>
          <p:nvPr/>
        </p:nvSpPr>
        <p:spPr bwMode="auto">
          <a:xfrm>
            <a:off x="3733800" y="4775200"/>
            <a:ext cx="2743200" cy="2006600"/>
          </a:xfrm>
          <a:custGeom>
            <a:avLst/>
            <a:gdLst>
              <a:gd name="T0" fmla="*/ 0 w 1728"/>
              <a:gd name="T1" fmla="*/ 1264 h 1264"/>
              <a:gd name="T2" fmla="*/ 96 w 1728"/>
              <a:gd name="T3" fmla="*/ 400 h 1264"/>
              <a:gd name="T4" fmla="*/ 432 w 1728"/>
              <a:gd name="T5" fmla="*/ 64 h 1264"/>
              <a:gd name="T6" fmla="*/ 1056 w 1728"/>
              <a:gd name="T7" fmla="*/ 16 h 1264"/>
              <a:gd name="T8" fmla="*/ 1728 w 1728"/>
              <a:gd name="T9" fmla="*/ 160 h 1264"/>
            </a:gdLst>
            <a:ahLst/>
            <a:cxnLst>
              <a:cxn ang="0">
                <a:pos x="T0" y="T1"/>
              </a:cxn>
              <a:cxn ang="0">
                <a:pos x="T2" y="T3"/>
              </a:cxn>
              <a:cxn ang="0">
                <a:pos x="T4" y="T5"/>
              </a:cxn>
              <a:cxn ang="0">
                <a:pos x="T6" y="T7"/>
              </a:cxn>
              <a:cxn ang="0">
                <a:pos x="T8" y="T9"/>
              </a:cxn>
            </a:cxnLst>
            <a:rect l="0" t="0" r="r" b="b"/>
            <a:pathLst>
              <a:path w="1728" h="1264">
                <a:moveTo>
                  <a:pt x="0" y="1264"/>
                </a:moveTo>
                <a:cubicBezTo>
                  <a:pt x="12" y="932"/>
                  <a:pt x="24" y="600"/>
                  <a:pt x="96" y="400"/>
                </a:cubicBezTo>
                <a:cubicBezTo>
                  <a:pt x="168" y="200"/>
                  <a:pt x="272" y="128"/>
                  <a:pt x="432" y="64"/>
                </a:cubicBezTo>
                <a:cubicBezTo>
                  <a:pt x="592" y="0"/>
                  <a:pt x="840" y="0"/>
                  <a:pt x="1056" y="16"/>
                </a:cubicBezTo>
                <a:cubicBezTo>
                  <a:pt x="1272" y="32"/>
                  <a:pt x="1500" y="96"/>
                  <a:pt x="1728" y="160"/>
                </a:cubicBezTo>
              </a:path>
            </a:pathLst>
          </a:custGeom>
          <a:noFill/>
          <a:ln w="381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829" name="Oval 5">
            <a:extLst>
              <a:ext uri="{FF2B5EF4-FFF2-40B4-BE49-F238E27FC236}">
                <a16:creationId xmlns:a16="http://schemas.microsoft.com/office/drawing/2014/main" id="{FA105E82-0251-4395-B46C-19217156CFDB}"/>
              </a:ext>
            </a:extLst>
          </p:cNvPr>
          <p:cNvSpPr>
            <a:spLocks noChangeArrowheads="1"/>
          </p:cNvSpPr>
          <p:nvPr/>
        </p:nvSpPr>
        <p:spPr bwMode="auto">
          <a:xfrm>
            <a:off x="4205288" y="4727575"/>
            <a:ext cx="381000" cy="381000"/>
          </a:xfrm>
          <a:prstGeom prst="ellipse">
            <a:avLst/>
          </a:prstGeom>
          <a:solidFill>
            <a:schemeClr val="accent1">
              <a:alpha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30" name="Oval 6">
            <a:extLst>
              <a:ext uri="{FF2B5EF4-FFF2-40B4-BE49-F238E27FC236}">
                <a16:creationId xmlns:a16="http://schemas.microsoft.com/office/drawing/2014/main" id="{F2E569E3-33FC-4739-B2D0-A81BE8C00FFF}"/>
              </a:ext>
            </a:extLst>
          </p:cNvPr>
          <p:cNvSpPr>
            <a:spLocks noChangeArrowheads="1"/>
          </p:cNvSpPr>
          <p:nvPr/>
        </p:nvSpPr>
        <p:spPr bwMode="auto">
          <a:xfrm>
            <a:off x="4005264" y="4546601"/>
            <a:ext cx="795337" cy="790575"/>
          </a:xfrm>
          <a:prstGeom prst="ellipse">
            <a:avLst/>
          </a:prstGeom>
          <a:solidFill>
            <a:schemeClr val="accent1">
              <a:alpha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31" name="Oval 7">
            <a:extLst>
              <a:ext uri="{FF2B5EF4-FFF2-40B4-BE49-F238E27FC236}">
                <a16:creationId xmlns:a16="http://schemas.microsoft.com/office/drawing/2014/main" id="{897A5091-50D8-4188-97A6-F12F98BA8A67}"/>
              </a:ext>
            </a:extLst>
          </p:cNvPr>
          <p:cNvSpPr>
            <a:spLocks noChangeArrowheads="1"/>
          </p:cNvSpPr>
          <p:nvPr/>
        </p:nvSpPr>
        <p:spPr bwMode="auto">
          <a:xfrm>
            <a:off x="3671888" y="4256088"/>
            <a:ext cx="1447800" cy="1371600"/>
          </a:xfrm>
          <a:prstGeom prst="ellipse">
            <a:avLst/>
          </a:prstGeom>
          <a:solidFill>
            <a:schemeClr val="accent1">
              <a:alpha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32" name="Oval 8">
            <a:extLst>
              <a:ext uri="{FF2B5EF4-FFF2-40B4-BE49-F238E27FC236}">
                <a16:creationId xmlns:a16="http://schemas.microsoft.com/office/drawing/2014/main" id="{DED5E226-EF5C-46B0-B2F6-391A183F37F1}"/>
              </a:ext>
            </a:extLst>
          </p:cNvPr>
          <p:cNvSpPr>
            <a:spLocks noChangeArrowheads="1"/>
          </p:cNvSpPr>
          <p:nvPr/>
        </p:nvSpPr>
        <p:spPr bwMode="auto">
          <a:xfrm>
            <a:off x="3124200" y="3689350"/>
            <a:ext cx="2514600" cy="2514600"/>
          </a:xfrm>
          <a:prstGeom prst="ellipse">
            <a:avLst/>
          </a:prstGeom>
          <a:solidFill>
            <a:schemeClr val="accent1">
              <a:alpha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5833" name="Group 9">
            <a:extLst>
              <a:ext uri="{FF2B5EF4-FFF2-40B4-BE49-F238E27FC236}">
                <a16:creationId xmlns:a16="http://schemas.microsoft.com/office/drawing/2014/main" id="{BA07F333-E510-4355-A699-9D80175E329E}"/>
              </a:ext>
            </a:extLst>
          </p:cNvPr>
          <p:cNvGrpSpPr>
            <a:grpSpLocks noChangeAspect="1"/>
          </p:cNvGrpSpPr>
          <p:nvPr/>
        </p:nvGrpSpPr>
        <p:grpSpPr bwMode="auto">
          <a:xfrm>
            <a:off x="8229600" y="4545014"/>
            <a:ext cx="609600" cy="560387"/>
            <a:chOff x="3024" y="2112"/>
            <a:chExt cx="2112" cy="1948"/>
          </a:xfrm>
        </p:grpSpPr>
        <p:sp>
          <p:nvSpPr>
            <p:cNvPr id="205834" name="Freeform 10">
              <a:extLst>
                <a:ext uri="{FF2B5EF4-FFF2-40B4-BE49-F238E27FC236}">
                  <a16:creationId xmlns:a16="http://schemas.microsoft.com/office/drawing/2014/main" id="{CAFE079F-D42C-4056-9EFD-46421E201C9A}"/>
                </a:ext>
              </a:extLst>
            </p:cNvPr>
            <p:cNvSpPr>
              <a:spLocks noChangeAspect="1"/>
            </p:cNvSpPr>
            <p:nvPr/>
          </p:nvSpPr>
          <p:spPr bwMode="auto">
            <a:xfrm>
              <a:off x="3408" y="2796"/>
              <a:ext cx="1728" cy="1264"/>
            </a:xfrm>
            <a:custGeom>
              <a:avLst/>
              <a:gdLst>
                <a:gd name="T0" fmla="*/ 0 w 1728"/>
                <a:gd name="T1" fmla="*/ 1264 h 1264"/>
                <a:gd name="T2" fmla="*/ 96 w 1728"/>
                <a:gd name="T3" fmla="*/ 400 h 1264"/>
                <a:gd name="T4" fmla="*/ 432 w 1728"/>
                <a:gd name="T5" fmla="*/ 64 h 1264"/>
                <a:gd name="T6" fmla="*/ 1056 w 1728"/>
                <a:gd name="T7" fmla="*/ 16 h 1264"/>
                <a:gd name="T8" fmla="*/ 1728 w 1728"/>
                <a:gd name="T9" fmla="*/ 160 h 1264"/>
              </a:gdLst>
              <a:ahLst/>
              <a:cxnLst>
                <a:cxn ang="0">
                  <a:pos x="T0" y="T1"/>
                </a:cxn>
                <a:cxn ang="0">
                  <a:pos x="T2" y="T3"/>
                </a:cxn>
                <a:cxn ang="0">
                  <a:pos x="T4" y="T5"/>
                </a:cxn>
                <a:cxn ang="0">
                  <a:pos x="T6" y="T7"/>
                </a:cxn>
                <a:cxn ang="0">
                  <a:pos x="T8" y="T9"/>
                </a:cxn>
              </a:cxnLst>
              <a:rect l="0" t="0" r="r" b="b"/>
              <a:pathLst>
                <a:path w="1728" h="1264">
                  <a:moveTo>
                    <a:pt x="0" y="1264"/>
                  </a:moveTo>
                  <a:cubicBezTo>
                    <a:pt x="12" y="932"/>
                    <a:pt x="24" y="600"/>
                    <a:pt x="96" y="400"/>
                  </a:cubicBezTo>
                  <a:cubicBezTo>
                    <a:pt x="168" y="200"/>
                    <a:pt x="272" y="128"/>
                    <a:pt x="432" y="64"/>
                  </a:cubicBezTo>
                  <a:cubicBezTo>
                    <a:pt x="592" y="0"/>
                    <a:pt x="840" y="0"/>
                    <a:pt x="1056" y="16"/>
                  </a:cubicBezTo>
                  <a:cubicBezTo>
                    <a:pt x="1272" y="32"/>
                    <a:pt x="1500" y="96"/>
                    <a:pt x="1728" y="160"/>
                  </a:cubicBezTo>
                </a:path>
              </a:pathLst>
            </a:custGeom>
            <a:noFill/>
            <a:ln w="381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835" name="Oval 11">
              <a:extLst>
                <a:ext uri="{FF2B5EF4-FFF2-40B4-BE49-F238E27FC236}">
                  <a16:creationId xmlns:a16="http://schemas.microsoft.com/office/drawing/2014/main" id="{709378D4-F39E-4B12-9E09-FB64873CC7AE}"/>
                </a:ext>
              </a:extLst>
            </p:cNvPr>
            <p:cNvSpPr>
              <a:spLocks noChangeAspect="1" noChangeArrowheads="1"/>
            </p:cNvSpPr>
            <p:nvPr/>
          </p:nvSpPr>
          <p:spPr bwMode="auto">
            <a:xfrm>
              <a:off x="3024" y="2112"/>
              <a:ext cx="1584" cy="1584"/>
            </a:xfrm>
            <a:prstGeom prst="ellipse">
              <a:avLst/>
            </a:prstGeom>
            <a:solidFill>
              <a:schemeClr val="accent1">
                <a:alpha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 name="Date Placeholder 1">
            <a:extLst>
              <a:ext uri="{FF2B5EF4-FFF2-40B4-BE49-F238E27FC236}">
                <a16:creationId xmlns:a16="http://schemas.microsoft.com/office/drawing/2014/main" id="{FEBE946A-6F6B-472D-AE12-3FCBAF906070}"/>
              </a:ext>
            </a:extLst>
          </p:cNvPr>
          <p:cNvSpPr>
            <a:spLocks noGrp="1"/>
          </p:cNvSpPr>
          <p:nvPr>
            <p:ph type="dt" sz="half" idx="10"/>
          </p:nvPr>
        </p:nvSpPr>
        <p:spPr/>
        <p:txBody>
          <a:bodyPr/>
          <a:lstStyle/>
          <a:p>
            <a:fld id="{055D56C0-AEA3-4427-95B4-7950A02522AC}" type="datetime1">
              <a:rPr lang="en-US" smtClean="0"/>
              <a:t>12/10/2021</a:t>
            </a:fld>
            <a:endParaRPr lang="en-US"/>
          </a:p>
        </p:txBody>
      </p:sp>
      <p:sp>
        <p:nvSpPr>
          <p:cNvPr id="3" name="Slide Number Placeholder 2">
            <a:extLst>
              <a:ext uri="{FF2B5EF4-FFF2-40B4-BE49-F238E27FC236}">
                <a16:creationId xmlns:a16="http://schemas.microsoft.com/office/drawing/2014/main" id="{08D9747F-9A8A-4A87-BA96-F63A9668083D}"/>
              </a:ext>
            </a:extLst>
          </p:cNvPr>
          <p:cNvSpPr>
            <a:spLocks noGrp="1"/>
          </p:cNvSpPr>
          <p:nvPr>
            <p:ph type="sldNum" sz="quarter" idx="12"/>
          </p:nvPr>
        </p:nvSpPr>
        <p:spPr/>
        <p:txBody>
          <a:bodyPr/>
          <a:lstStyle/>
          <a:p>
            <a:fld id="{EAF512AE-85BB-41AC-B3A0-114532E20792}" type="slidenum">
              <a:rPr lang="en-US" smtClean="0"/>
              <a:t>39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058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0583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058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061D5-3D80-40D0-ACDE-839DA3BF87F4}"/>
              </a:ext>
            </a:extLst>
          </p:cNvPr>
          <p:cNvSpPr>
            <a:spLocks noGrp="1"/>
          </p:cNvSpPr>
          <p:nvPr>
            <p:ph type="title"/>
          </p:nvPr>
        </p:nvSpPr>
        <p:spPr/>
        <p:txBody>
          <a:bodyPr/>
          <a:lstStyle/>
          <a:p>
            <a:r>
              <a:rPr lang="en-US" b="1" i="0" dirty="0">
                <a:solidFill>
                  <a:srgbClr val="000000"/>
                </a:solidFill>
                <a:effectLst/>
                <a:latin typeface="Linux Libertine"/>
              </a:rPr>
              <a:t>Feature detectors</a:t>
            </a:r>
            <a:endParaRPr lang="en-US" b="1" dirty="0"/>
          </a:p>
        </p:txBody>
      </p:sp>
      <p:sp>
        <p:nvSpPr>
          <p:cNvPr id="3" name="Content Placeholder 2">
            <a:extLst>
              <a:ext uri="{FF2B5EF4-FFF2-40B4-BE49-F238E27FC236}">
                <a16:creationId xmlns:a16="http://schemas.microsoft.com/office/drawing/2014/main" id="{FB8D664A-F5EA-423C-ADF7-08006919AE55}"/>
              </a:ext>
            </a:extLst>
          </p:cNvPr>
          <p:cNvSpPr>
            <a:spLocks noGrp="1"/>
          </p:cNvSpPr>
          <p:nvPr>
            <p:ph idx="1"/>
          </p:nvPr>
        </p:nvSpPr>
        <p:spPr>
          <a:xfrm>
            <a:off x="838200" y="1825625"/>
            <a:ext cx="5935824" cy="4575176"/>
          </a:xfrm>
        </p:spPr>
        <p:txBody>
          <a:bodyPr>
            <a:normAutofit/>
          </a:bodyPr>
          <a:lstStyle/>
          <a:p>
            <a:pPr algn="just">
              <a:spcBef>
                <a:spcPts val="1200"/>
              </a:spcBef>
            </a:pPr>
            <a:r>
              <a:rPr lang="en-US" dirty="0"/>
              <a:t>Once features have been detected, a local image patch around the feature can be extracted. </a:t>
            </a:r>
          </a:p>
          <a:p>
            <a:pPr algn="just">
              <a:spcBef>
                <a:spcPts val="1200"/>
              </a:spcBef>
            </a:pPr>
            <a:r>
              <a:rPr lang="en-US" dirty="0"/>
              <a:t>This extraction may involve quite considerable amounts of image processing. The result is known as a feature descriptor or feature vector.</a:t>
            </a:r>
          </a:p>
          <a:p>
            <a:pPr marL="0" indent="0" algn="just">
              <a:buNone/>
            </a:pPr>
            <a:endParaRPr lang="en-US" dirty="0"/>
          </a:p>
        </p:txBody>
      </p:sp>
      <p:pic>
        <p:nvPicPr>
          <p:cNvPr id="5" name="Picture 4">
            <a:extLst>
              <a:ext uri="{FF2B5EF4-FFF2-40B4-BE49-F238E27FC236}">
                <a16:creationId xmlns:a16="http://schemas.microsoft.com/office/drawing/2014/main" id="{D199BDED-B361-4BA2-904F-B23F15D03C39}"/>
              </a:ext>
            </a:extLst>
          </p:cNvPr>
          <p:cNvPicPr>
            <a:picLocks noChangeAspect="1"/>
          </p:cNvPicPr>
          <p:nvPr/>
        </p:nvPicPr>
        <p:blipFill>
          <a:blip r:embed="rId2"/>
          <a:stretch>
            <a:fillRect/>
          </a:stretch>
        </p:blipFill>
        <p:spPr>
          <a:xfrm>
            <a:off x="6964523" y="1233439"/>
            <a:ext cx="4922676" cy="4970187"/>
          </a:xfrm>
          <a:prstGeom prst="rect">
            <a:avLst/>
          </a:prstGeom>
        </p:spPr>
      </p:pic>
      <p:sp>
        <p:nvSpPr>
          <p:cNvPr id="6" name="Date Placeholder 5">
            <a:extLst>
              <a:ext uri="{FF2B5EF4-FFF2-40B4-BE49-F238E27FC236}">
                <a16:creationId xmlns:a16="http://schemas.microsoft.com/office/drawing/2014/main" id="{BD5861BE-2364-4EDE-820A-AC072D1CEBB5}"/>
              </a:ext>
            </a:extLst>
          </p:cNvPr>
          <p:cNvSpPr>
            <a:spLocks noGrp="1"/>
          </p:cNvSpPr>
          <p:nvPr>
            <p:ph type="dt" sz="half" idx="10"/>
          </p:nvPr>
        </p:nvSpPr>
        <p:spPr/>
        <p:txBody>
          <a:bodyPr/>
          <a:lstStyle/>
          <a:p>
            <a:fld id="{FA065D12-8F8D-4853-9BF1-71DE4E1F8E64}" type="datetime1">
              <a:rPr lang="en-US" smtClean="0"/>
              <a:t>12/10/2021</a:t>
            </a:fld>
            <a:endParaRPr lang="en-US"/>
          </a:p>
        </p:txBody>
      </p:sp>
      <p:sp>
        <p:nvSpPr>
          <p:cNvPr id="7" name="Slide Number Placeholder 6">
            <a:extLst>
              <a:ext uri="{FF2B5EF4-FFF2-40B4-BE49-F238E27FC236}">
                <a16:creationId xmlns:a16="http://schemas.microsoft.com/office/drawing/2014/main" id="{654DB779-3C1B-44D0-8CD1-31FDD90E848A}"/>
              </a:ext>
            </a:extLst>
          </p:cNvPr>
          <p:cNvSpPr>
            <a:spLocks noGrp="1"/>
          </p:cNvSpPr>
          <p:nvPr>
            <p:ph type="sldNum" sz="quarter" idx="12"/>
          </p:nvPr>
        </p:nvSpPr>
        <p:spPr/>
        <p:txBody>
          <a:bodyPr/>
          <a:lstStyle/>
          <a:p>
            <a:fld id="{EAF512AE-85BB-41AC-B3A0-114532E20792}" type="slidenum">
              <a:rPr lang="en-US" smtClean="0"/>
              <a:t>4</a:t>
            </a:fld>
            <a:endParaRPr lang="en-US"/>
          </a:p>
        </p:txBody>
      </p:sp>
    </p:spTree>
    <p:extLst>
      <p:ext uri="{BB962C8B-B14F-4D97-AF65-F5344CB8AC3E}">
        <p14:creationId xmlns:p14="http://schemas.microsoft.com/office/powerpoint/2010/main" val="158207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Freeform 2">
            <a:extLst>
              <a:ext uri="{FF2B5EF4-FFF2-40B4-BE49-F238E27FC236}">
                <a16:creationId xmlns:a16="http://schemas.microsoft.com/office/drawing/2014/main" id="{5DDC9528-09E0-4403-92C4-B6321CBDBBA9}"/>
              </a:ext>
            </a:extLst>
          </p:cNvPr>
          <p:cNvSpPr>
            <a:spLocks/>
          </p:cNvSpPr>
          <p:nvPr/>
        </p:nvSpPr>
        <p:spPr bwMode="auto">
          <a:xfrm>
            <a:off x="8686800" y="2803525"/>
            <a:ext cx="863600" cy="1955800"/>
          </a:xfrm>
          <a:custGeom>
            <a:avLst/>
            <a:gdLst>
              <a:gd name="T0" fmla="*/ 0 w 544"/>
              <a:gd name="T1" fmla="*/ 1104 h 1232"/>
              <a:gd name="T2" fmla="*/ 432 w 544"/>
              <a:gd name="T3" fmla="*/ 1152 h 1232"/>
              <a:gd name="T4" fmla="*/ 528 w 544"/>
              <a:gd name="T5" fmla="*/ 624 h 1232"/>
              <a:gd name="T6" fmla="*/ 336 w 544"/>
              <a:gd name="T7" fmla="*/ 240 h 1232"/>
              <a:gd name="T8" fmla="*/ 528 w 544"/>
              <a:gd name="T9" fmla="*/ 0 h 1232"/>
            </a:gdLst>
            <a:ahLst/>
            <a:cxnLst>
              <a:cxn ang="0">
                <a:pos x="T0" y="T1"/>
              </a:cxn>
              <a:cxn ang="0">
                <a:pos x="T2" y="T3"/>
              </a:cxn>
              <a:cxn ang="0">
                <a:pos x="T4" y="T5"/>
              </a:cxn>
              <a:cxn ang="0">
                <a:pos x="T6" y="T7"/>
              </a:cxn>
              <a:cxn ang="0">
                <a:pos x="T8" y="T9"/>
              </a:cxn>
            </a:cxnLst>
            <a:rect l="0" t="0" r="r" b="b"/>
            <a:pathLst>
              <a:path w="544" h="1232">
                <a:moveTo>
                  <a:pt x="0" y="1104"/>
                </a:moveTo>
                <a:cubicBezTo>
                  <a:pt x="172" y="1168"/>
                  <a:pt x="344" y="1232"/>
                  <a:pt x="432" y="1152"/>
                </a:cubicBezTo>
                <a:cubicBezTo>
                  <a:pt x="520" y="1072"/>
                  <a:pt x="544" y="776"/>
                  <a:pt x="528" y="624"/>
                </a:cubicBezTo>
                <a:cubicBezTo>
                  <a:pt x="512" y="472"/>
                  <a:pt x="336" y="344"/>
                  <a:pt x="336" y="240"/>
                </a:cubicBezTo>
                <a:cubicBezTo>
                  <a:pt x="336" y="136"/>
                  <a:pt x="432" y="68"/>
                  <a:pt x="528" y="0"/>
                </a:cubicBezTo>
              </a:path>
            </a:pathLst>
          </a:custGeom>
          <a:noFill/>
          <a:ln w="381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851" name="Freeform 3">
            <a:extLst>
              <a:ext uri="{FF2B5EF4-FFF2-40B4-BE49-F238E27FC236}">
                <a16:creationId xmlns:a16="http://schemas.microsoft.com/office/drawing/2014/main" id="{A89B6845-DF01-4BB3-861C-8820F20F3FF1}"/>
              </a:ext>
            </a:extLst>
          </p:cNvPr>
          <p:cNvSpPr>
            <a:spLocks/>
          </p:cNvSpPr>
          <p:nvPr/>
        </p:nvSpPr>
        <p:spPr bwMode="auto">
          <a:xfrm>
            <a:off x="7239000" y="4872038"/>
            <a:ext cx="1054100" cy="1344612"/>
          </a:xfrm>
          <a:custGeom>
            <a:avLst/>
            <a:gdLst>
              <a:gd name="T0" fmla="*/ 0 w 664"/>
              <a:gd name="T1" fmla="*/ 791 h 847"/>
              <a:gd name="T2" fmla="*/ 480 w 664"/>
              <a:gd name="T3" fmla="*/ 791 h 847"/>
              <a:gd name="T4" fmla="*/ 384 w 664"/>
              <a:gd name="T5" fmla="*/ 455 h 847"/>
              <a:gd name="T6" fmla="*/ 624 w 664"/>
              <a:gd name="T7" fmla="*/ 359 h 847"/>
              <a:gd name="T8" fmla="*/ 624 w 664"/>
              <a:gd name="T9" fmla="*/ 215 h 847"/>
              <a:gd name="T10" fmla="*/ 601 w 664"/>
              <a:gd name="T11" fmla="*/ 0 h 847"/>
            </a:gdLst>
            <a:ahLst/>
            <a:cxnLst>
              <a:cxn ang="0">
                <a:pos x="T0" y="T1"/>
              </a:cxn>
              <a:cxn ang="0">
                <a:pos x="T2" y="T3"/>
              </a:cxn>
              <a:cxn ang="0">
                <a:pos x="T4" y="T5"/>
              </a:cxn>
              <a:cxn ang="0">
                <a:pos x="T6" y="T7"/>
              </a:cxn>
              <a:cxn ang="0">
                <a:pos x="T8" y="T9"/>
              </a:cxn>
              <a:cxn ang="0">
                <a:pos x="T10" y="T11"/>
              </a:cxn>
            </a:cxnLst>
            <a:rect l="0" t="0" r="r" b="b"/>
            <a:pathLst>
              <a:path w="664" h="847">
                <a:moveTo>
                  <a:pt x="0" y="791"/>
                </a:moveTo>
                <a:cubicBezTo>
                  <a:pt x="208" y="819"/>
                  <a:pt x="416" y="847"/>
                  <a:pt x="480" y="791"/>
                </a:cubicBezTo>
                <a:cubicBezTo>
                  <a:pt x="544" y="735"/>
                  <a:pt x="360" y="527"/>
                  <a:pt x="384" y="455"/>
                </a:cubicBezTo>
                <a:cubicBezTo>
                  <a:pt x="408" y="383"/>
                  <a:pt x="584" y="399"/>
                  <a:pt x="624" y="359"/>
                </a:cubicBezTo>
                <a:cubicBezTo>
                  <a:pt x="664" y="319"/>
                  <a:pt x="628" y="275"/>
                  <a:pt x="624" y="215"/>
                </a:cubicBezTo>
                <a:cubicBezTo>
                  <a:pt x="620" y="155"/>
                  <a:pt x="610" y="77"/>
                  <a:pt x="601" y="0"/>
                </a:cubicBezTo>
              </a:path>
            </a:pathLst>
          </a:custGeom>
          <a:noFill/>
          <a:ln w="381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852" name="Rectangle 4">
            <a:extLst>
              <a:ext uri="{FF2B5EF4-FFF2-40B4-BE49-F238E27FC236}">
                <a16:creationId xmlns:a16="http://schemas.microsoft.com/office/drawing/2014/main" id="{5571D270-9254-494C-BF2A-8B9C1B6F9227}"/>
              </a:ext>
            </a:extLst>
          </p:cNvPr>
          <p:cNvSpPr>
            <a:spLocks noGrp="1" noChangeArrowheads="1"/>
          </p:cNvSpPr>
          <p:nvPr>
            <p:ph type="title"/>
          </p:nvPr>
        </p:nvSpPr>
        <p:spPr/>
        <p:txBody>
          <a:bodyPr/>
          <a:lstStyle/>
          <a:p>
            <a:r>
              <a:rPr lang="en-US" altLang="en-US"/>
              <a:t>Scale Invariant Detection</a:t>
            </a:r>
            <a:endParaRPr lang="ru-RU" altLang="en-US"/>
          </a:p>
        </p:txBody>
      </p:sp>
      <p:sp>
        <p:nvSpPr>
          <p:cNvPr id="206853" name="Rectangle 5">
            <a:extLst>
              <a:ext uri="{FF2B5EF4-FFF2-40B4-BE49-F238E27FC236}">
                <a16:creationId xmlns:a16="http://schemas.microsoft.com/office/drawing/2014/main" id="{1356E81C-967E-4D5D-BE09-BEF4BA1521E9}"/>
              </a:ext>
            </a:extLst>
          </p:cNvPr>
          <p:cNvSpPr>
            <a:spLocks noGrp="1" noChangeArrowheads="1"/>
          </p:cNvSpPr>
          <p:nvPr>
            <p:ph type="body" idx="1"/>
          </p:nvPr>
        </p:nvSpPr>
        <p:spPr>
          <a:xfrm>
            <a:off x="2209800" y="1676400"/>
            <a:ext cx="7772400" cy="4114800"/>
          </a:xfrm>
        </p:spPr>
        <p:txBody>
          <a:bodyPr/>
          <a:lstStyle/>
          <a:p>
            <a:r>
              <a:rPr lang="en-US" altLang="en-US" sz="2400"/>
              <a:t>The problem: how do we choose corresponding circles </a:t>
            </a:r>
            <a:r>
              <a:rPr lang="en-US" altLang="en-US" sz="2400" b="1" i="1">
                <a:solidFill>
                  <a:srgbClr val="0033CC"/>
                </a:solidFill>
              </a:rPr>
              <a:t>independently</a:t>
            </a:r>
            <a:r>
              <a:rPr lang="en-US" altLang="en-US" sz="2400"/>
              <a:t> in each image?</a:t>
            </a:r>
          </a:p>
        </p:txBody>
      </p:sp>
      <p:sp>
        <p:nvSpPr>
          <p:cNvPr id="206854" name="Freeform 6">
            <a:extLst>
              <a:ext uri="{FF2B5EF4-FFF2-40B4-BE49-F238E27FC236}">
                <a16:creationId xmlns:a16="http://schemas.microsoft.com/office/drawing/2014/main" id="{A170BED4-4F8F-4C15-8747-EFF2B592F8BF}"/>
              </a:ext>
            </a:extLst>
          </p:cNvPr>
          <p:cNvSpPr>
            <a:spLocks/>
          </p:cNvSpPr>
          <p:nvPr/>
        </p:nvSpPr>
        <p:spPr bwMode="auto">
          <a:xfrm>
            <a:off x="3581400" y="4546600"/>
            <a:ext cx="2743200" cy="2006600"/>
          </a:xfrm>
          <a:custGeom>
            <a:avLst/>
            <a:gdLst>
              <a:gd name="T0" fmla="*/ 0 w 1728"/>
              <a:gd name="T1" fmla="*/ 1264 h 1264"/>
              <a:gd name="T2" fmla="*/ 96 w 1728"/>
              <a:gd name="T3" fmla="*/ 400 h 1264"/>
              <a:gd name="T4" fmla="*/ 432 w 1728"/>
              <a:gd name="T5" fmla="*/ 64 h 1264"/>
              <a:gd name="T6" fmla="*/ 1056 w 1728"/>
              <a:gd name="T7" fmla="*/ 16 h 1264"/>
              <a:gd name="T8" fmla="*/ 1728 w 1728"/>
              <a:gd name="T9" fmla="*/ 160 h 1264"/>
            </a:gdLst>
            <a:ahLst/>
            <a:cxnLst>
              <a:cxn ang="0">
                <a:pos x="T0" y="T1"/>
              </a:cxn>
              <a:cxn ang="0">
                <a:pos x="T2" y="T3"/>
              </a:cxn>
              <a:cxn ang="0">
                <a:pos x="T4" y="T5"/>
              </a:cxn>
              <a:cxn ang="0">
                <a:pos x="T6" y="T7"/>
              </a:cxn>
              <a:cxn ang="0">
                <a:pos x="T8" y="T9"/>
              </a:cxn>
            </a:cxnLst>
            <a:rect l="0" t="0" r="r" b="b"/>
            <a:pathLst>
              <a:path w="1728" h="1264">
                <a:moveTo>
                  <a:pt x="0" y="1264"/>
                </a:moveTo>
                <a:cubicBezTo>
                  <a:pt x="12" y="932"/>
                  <a:pt x="24" y="600"/>
                  <a:pt x="96" y="400"/>
                </a:cubicBezTo>
                <a:cubicBezTo>
                  <a:pt x="168" y="200"/>
                  <a:pt x="272" y="128"/>
                  <a:pt x="432" y="64"/>
                </a:cubicBezTo>
                <a:cubicBezTo>
                  <a:pt x="592" y="0"/>
                  <a:pt x="840" y="0"/>
                  <a:pt x="1056" y="16"/>
                </a:cubicBezTo>
                <a:cubicBezTo>
                  <a:pt x="1272" y="32"/>
                  <a:pt x="1500" y="96"/>
                  <a:pt x="1728" y="160"/>
                </a:cubicBezTo>
              </a:path>
            </a:pathLst>
          </a:custGeom>
          <a:noFill/>
          <a:ln w="381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855" name="Oval 7">
            <a:extLst>
              <a:ext uri="{FF2B5EF4-FFF2-40B4-BE49-F238E27FC236}">
                <a16:creationId xmlns:a16="http://schemas.microsoft.com/office/drawing/2014/main" id="{6F93A355-2D50-44FA-A000-A084EAF4A212}"/>
              </a:ext>
            </a:extLst>
          </p:cNvPr>
          <p:cNvSpPr>
            <a:spLocks noChangeArrowheads="1"/>
          </p:cNvSpPr>
          <p:nvPr/>
        </p:nvSpPr>
        <p:spPr bwMode="auto">
          <a:xfrm>
            <a:off x="4052888" y="4498975"/>
            <a:ext cx="381000" cy="381000"/>
          </a:xfrm>
          <a:prstGeom prst="ellipse">
            <a:avLst/>
          </a:prstGeom>
          <a:solidFill>
            <a:schemeClr val="accent1">
              <a:alpha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6" name="Oval 8">
            <a:extLst>
              <a:ext uri="{FF2B5EF4-FFF2-40B4-BE49-F238E27FC236}">
                <a16:creationId xmlns:a16="http://schemas.microsoft.com/office/drawing/2014/main" id="{F04C3670-2193-4EB4-A442-71C2993BA014}"/>
              </a:ext>
            </a:extLst>
          </p:cNvPr>
          <p:cNvSpPr>
            <a:spLocks noChangeArrowheads="1"/>
          </p:cNvSpPr>
          <p:nvPr/>
        </p:nvSpPr>
        <p:spPr bwMode="auto">
          <a:xfrm>
            <a:off x="3852864" y="4318001"/>
            <a:ext cx="795337" cy="790575"/>
          </a:xfrm>
          <a:prstGeom prst="ellipse">
            <a:avLst/>
          </a:prstGeom>
          <a:solidFill>
            <a:schemeClr val="accent1">
              <a:alpha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7" name="Oval 9">
            <a:extLst>
              <a:ext uri="{FF2B5EF4-FFF2-40B4-BE49-F238E27FC236}">
                <a16:creationId xmlns:a16="http://schemas.microsoft.com/office/drawing/2014/main" id="{3D4B0241-ED76-4B18-81D0-42F77325ABBE}"/>
              </a:ext>
            </a:extLst>
          </p:cNvPr>
          <p:cNvSpPr>
            <a:spLocks noChangeArrowheads="1"/>
          </p:cNvSpPr>
          <p:nvPr/>
        </p:nvSpPr>
        <p:spPr bwMode="auto">
          <a:xfrm>
            <a:off x="3519488" y="4027488"/>
            <a:ext cx="1447800" cy="1371600"/>
          </a:xfrm>
          <a:prstGeom prst="ellipse">
            <a:avLst/>
          </a:prstGeom>
          <a:solidFill>
            <a:schemeClr val="accent1">
              <a:alpha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8" name="Oval 10">
            <a:extLst>
              <a:ext uri="{FF2B5EF4-FFF2-40B4-BE49-F238E27FC236}">
                <a16:creationId xmlns:a16="http://schemas.microsoft.com/office/drawing/2014/main" id="{B5A95DD4-B7E6-4734-B285-C377397E068E}"/>
              </a:ext>
            </a:extLst>
          </p:cNvPr>
          <p:cNvSpPr>
            <a:spLocks noChangeArrowheads="1"/>
          </p:cNvSpPr>
          <p:nvPr/>
        </p:nvSpPr>
        <p:spPr bwMode="auto">
          <a:xfrm>
            <a:off x="2971800" y="3460750"/>
            <a:ext cx="2514600" cy="2514600"/>
          </a:xfrm>
          <a:prstGeom prst="ellipse">
            <a:avLst/>
          </a:prstGeom>
          <a:solidFill>
            <a:schemeClr val="accent1">
              <a:alpha val="50000"/>
            </a:schemeClr>
          </a:solidFill>
          <a:ln w="254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9" name="Freeform 11">
            <a:extLst>
              <a:ext uri="{FF2B5EF4-FFF2-40B4-BE49-F238E27FC236}">
                <a16:creationId xmlns:a16="http://schemas.microsoft.com/office/drawing/2014/main" id="{B284311C-41B3-4C54-B914-69769A193CA0}"/>
              </a:ext>
            </a:extLst>
          </p:cNvPr>
          <p:cNvSpPr>
            <a:spLocks noChangeAspect="1"/>
          </p:cNvSpPr>
          <p:nvPr/>
        </p:nvSpPr>
        <p:spPr bwMode="auto">
          <a:xfrm>
            <a:off x="8188326" y="4513264"/>
            <a:ext cx="498475" cy="363537"/>
          </a:xfrm>
          <a:custGeom>
            <a:avLst/>
            <a:gdLst>
              <a:gd name="T0" fmla="*/ 0 w 1728"/>
              <a:gd name="T1" fmla="*/ 1264 h 1264"/>
              <a:gd name="T2" fmla="*/ 96 w 1728"/>
              <a:gd name="T3" fmla="*/ 400 h 1264"/>
              <a:gd name="T4" fmla="*/ 432 w 1728"/>
              <a:gd name="T5" fmla="*/ 64 h 1264"/>
              <a:gd name="T6" fmla="*/ 1056 w 1728"/>
              <a:gd name="T7" fmla="*/ 16 h 1264"/>
              <a:gd name="T8" fmla="*/ 1728 w 1728"/>
              <a:gd name="T9" fmla="*/ 160 h 1264"/>
            </a:gdLst>
            <a:ahLst/>
            <a:cxnLst>
              <a:cxn ang="0">
                <a:pos x="T0" y="T1"/>
              </a:cxn>
              <a:cxn ang="0">
                <a:pos x="T2" y="T3"/>
              </a:cxn>
              <a:cxn ang="0">
                <a:pos x="T4" y="T5"/>
              </a:cxn>
              <a:cxn ang="0">
                <a:pos x="T6" y="T7"/>
              </a:cxn>
              <a:cxn ang="0">
                <a:pos x="T8" y="T9"/>
              </a:cxn>
            </a:cxnLst>
            <a:rect l="0" t="0" r="r" b="b"/>
            <a:pathLst>
              <a:path w="1728" h="1264">
                <a:moveTo>
                  <a:pt x="0" y="1264"/>
                </a:moveTo>
                <a:cubicBezTo>
                  <a:pt x="12" y="932"/>
                  <a:pt x="24" y="600"/>
                  <a:pt x="96" y="400"/>
                </a:cubicBezTo>
                <a:cubicBezTo>
                  <a:pt x="168" y="200"/>
                  <a:pt x="272" y="128"/>
                  <a:pt x="432" y="64"/>
                </a:cubicBezTo>
                <a:cubicBezTo>
                  <a:pt x="592" y="0"/>
                  <a:pt x="840" y="0"/>
                  <a:pt x="1056" y="16"/>
                </a:cubicBezTo>
                <a:cubicBezTo>
                  <a:pt x="1272" y="32"/>
                  <a:pt x="1500" y="96"/>
                  <a:pt x="1728" y="160"/>
                </a:cubicBezTo>
              </a:path>
            </a:pathLst>
          </a:custGeom>
          <a:noFill/>
          <a:ln w="381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860" name="Oval 12">
            <a:extLst>
              <a:ext uri="{FF2B5EF4-FFF2-40B4-BE49-F238E27FC236}">
                <a16:creationId xmlns:a16="http://schemas.microsoft.com/office/drawing/2014/main" id="{E539B03D-98F9-4171-95DF-6FF5F0F7C381}"/>
              </a:ext>
            </a:extLst>
          </p:cNvPr>
          <p:cNvSpPr>
            <a:spLocks noChangeArrowheads="1"/>
          </p:cNvSpPr>
          <p:nvPr/>
        </p:nvSpPr>
        <p:spPr bwMode="auto">
          <a:xfrm>
            <a:off x="7905750" y="4151314"/>
            <a:ext cx="795338" cy="790575"/>
          </a:xfrm>
          <a:prstGeom prst="ellipse">
            <a:avLst/>
          </a:prstGeom>
          <a:solidFill>
            <a:schemeClr val="accent1">
              <a:alpha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61" name="Oval 13">
            <a:extLst>
              <a:ext uri="{FF2B5EF4-FFF2-40B4-BE49-F238E27FC236}">
                <a16:creationId xmlns:a16="http://schemas.microsoft.com/office/drawing/2014/main" id="{E1008E88-09FE-445D-AFED-49462D5EA43F}"/>
              </a:ext>
            </a:extLst>
          </p:cNvPr>
          <p:cNvSpPr>
            <a:spLocks noChangeArrowheads="1"/>
          </p:cNvSpPr>
          <p:nvPr/>
        </p:nvSpPr>
        <p:spPr bwMode="auto">
          <a:xfrm>
            <a:off x="7572375" y="3860800"/>
            <a:ext cx="1447800" cy="1371600"/>
          </a:xfrm>
          <a:prstGeom prst="ellipse">
            <a:avLst/>
          </a:prstGeom>
          <a:solidFill>
            <a:schemeClr val="accent1">
              <a:alpha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62" name="Oval 14">
            <a:extLst>
              <a:ext uri="{FF2B5EF4-FFF2-40B4-BE49-F238E27FC236}">
                <a16:creationId xmlns:a16="http://schemas.microsoft.com/office/drawing/2014/main" id="{E74B8FBF-582D-48CE-8EB9-15254AF01F50}"/>
              </a:ext>
            </a:extLst>
          </p:cNvPr>
          <p:cNvSpPr>
            <a:spLocks noChangeArrowheads="1"/>
          </p:cNvSpPr>
          <p:nvPr/>
        </p:nvSpPr>
        <p:spPr bwMode="auto">
          <a:xfrm>
            <a:off x="7024688" y="3294063"/>
            <a:ext cx="2514600" cy="2514600"/>
          </a:xfrm>
          <a:prstGeom prst="ellipse">
            <a:avLst/>
          </a:prstGeom>
          <a:solidFill>
            <a:schemeClr val="accent1">
              <a:alpha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63" name="Oval 15">
            <a:extLst>
              <a:ext uri="{FF2B5EF4-FFF2-40B4-BE49-F238E27FC236}">
                <a16:creationId xmlns:a16="http://schemas.microsoft.com/office/drawing/2014/main" id="{1C1D3500-CEB6-4FC1-992D-CD64077BB321}"/>
              </a:ext>
            </a:extLst>
          </p:cNvPr>
          <p:cNvSpPr>
            <a:spLocks noChangeAspect="1" noChangeArrowheads="1"/>
          </p:cNvSpPr>
          <p:nvPr/>
        </p:nvSpPr>
        <p:spPr bwMode="auto">
          <a:xfrm>
            <a:off x="8077200" y="4316413"/>
            <a:ext cx="457200" cy="455612"/>
          </a:xfrm>
          <a:prstGeom prst="ellipse">
            <a:avLst/>
          </a:prstGeom>
          <a:solidFill>
            <a:schemeClr val="accent1">
              <a:alpha val="50000"/>
            </a:schemeClr>
          </a:solidFill>
          <a:ln w="254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Date Placeholder 1">
            <a:extLst>
              <a:ext uri="{FF2B5EF4-FFF2-40B4-BE49-F238E27FC236}">
                <a16:creationId xmlns:a16="http://schemas.microsoft.com/office/drawing/2014/main" id="{3BADD437-6885-4F2D-8D34-8635E7F91320}"/>
              </a:ext>
            </a:extLst>
          </p:cNvPr>
          <p:cNvSpPr>
            <a:spLocks noGrp="1"/>
          </p:cNvSpPr>
          <p:nvPr>
            <p:ph type="dt" sz="half" idx="10"/>
          </p:nvPr>
        </p:nvSpPr>
        <p:spPr/>
        <p:txBody>
          <a:bodyPr/>
          <a:lstStyle/>
          <a:p>
            <a:fld id="{6323D077-7D26-48BF-B925-5F4F3BF93938}" type="datetime1">
              <a:rPr lang="en-US" smtClean="0"/>
              <a:t>12/10/2021</a:t>
            </a:fld>
            <a:endParaRPr lang="en-US"/>
          </a:p>
        </p:txBody>
      </p:sp>
      <p:sp>
        <p:nvSpPr>
          <p:cNvPr id="3" name="Slide Number Placeholder 2">
            <a:extLst>
              <a:ext uri="{FF2B5EF4-FFF2-40B4-BE49-F238E27FC236}">
                <a16:creationId xmlns:a16="http://schemas.microsoft.com/office/drawing/2014/main" id="{6815993D-19B8-4657-8ECC-6A401ED81A0B}"/>
              </a:ext>
            </a:extLst>
          </p:cNvPr>
          <p:cNvSpPr>
            <a:spLocks noGrp="1"/>
          </p:cNvSpPr>
          <p:nvPr>
            <p:ph type="sldNum" sz="quarter" idx="12"/>
          </p:nvPr>
        </p:nvSpPr>
        <p:spPr/>
        <p:txBody>
          <a:bodyPr/>
          <a:lstStyle/>
          <a:p>
            <a:fld id="{EAF512AE-85BB-41AC-B3A0-114532E20792}" type="slidenum">
              <a:rPr lang="en-US" smtClean="0"/>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a:extLst>
              <a:ext uri="{FF2B5EF4-FFF2-40B4-BE49-F238E27FC236}">
                <a16:creationId xmlns:a16="http://schemas.microsoft.com/office/drawing/2014/main" id="{FE9B33D0-A837-4417-90B9-E96F5C34CD2E}"/>
              </a:ext>
            </a:extLst>
          </p:cNvPr>
          <p:cNvSpPr>
            <a:spLocks noGrp="1" noChangeArrowheads="1"/>
          </p:cNvSpPr>
          <p:nvPr>
            <p:ph type="title"/>
          </p:nvPr>
        </p:nvSpPr>
        <p:spPr/>
        <p:txBody>
          <a:bodyPr/>
          <a:lstStyle/>
          <a:p>
            <a:r>
              <a:rPr lang="en-US" altLang="en-US"/>
              <a:t>Scale invariance</a:t>
            </a:r>
          </a:p>
        </p:txBody>
      </p:sp>
      <p:sp>
        <p:nvSpPr>
          <p:cNvPr id="247811" name="Rectangle 3">
            <a:extLst>
              <a:ext uri="{FF2B5EF4-FFF2-40B4-BE49-F238E27FC236}">
                <a16:creationId xmlns:a16="http://schemas.microsoft.com/office/drawing/2014/main" id="{7DC44B62-A050-4CCD-B4CB-53A8F3F6FA5D}"/>
              </a:ext>
            </a:extLst>
          </p:cNvPr>
          <p:cNvSpPr>
            <a:spLocks noGrp="1" noChangeArrowheads="1"/>
          </p:cNvSpPr>
          <p:nvPr>
            <p:ph type="body" sz="half" idx="1"/>
          </p:nvPr>
        </p:nvSpPr>
        <p:spPr>
          <a:xfrm>
            <a:off x="2209801" y="1752601"/>
            <a:ext cx="7559675" cy="3840163"/>
          </a:xfrm>
        </p:spPr>
        <p:txBody>
          <a:bodyPr/>
          <a:lstStyle/>
          <a:p>
            <a:pPr marL="0" indent="0"/>
            <a:r>
              <a:rPr lang="en-US" altLang="en-US" sz="2400" b="1"/>
              <a:t>Requires a method to repeatably select points in location and scale:</a:t>
            </a:r>
          </a:p>
          <a:p>
            <a:pPr marL="0" indent="0"/>
            <a:r>
              <a:rPr lang="en-US" altLang="en-US" sz="2400"/>
              <a:t>The only reasonable scale-space kernel is a Gaussian (Koenderink, 1984; Lindeberg, 1994)</a:t>
            </a:r>
          </a:p>
          <a:p>
            <a:pPr marL="0" indent="0"/>
            <a:r>
              <a:rPr lang="en-US" altLang="en-US" sz="2400"/>
              <a:t>An efficient choice is to detect peaks in the difference of Gaussian pyramid (Burt &amp; Adelson, 1983; Crowley &amp; Parker, 1984 – but examining more scales)</a:t>
            </a:r>
          </a:p>
          <a:p>
            <a:pPr marL="0" indent="0"/>
            <a:r>
              <a:rPr lang="en-US" altLang="en-US" sz="2400"/>
              <a:t>Difference-of-Gaussian with constant ratio of scales is a close approximation to Lindeberg’s scale-normalized Laplacian (can be shown from the heat diffusion equation)</a:t>
            </a:r>
          </a:p>
          <a:p>
            <a:pPr marL="0" indent="0"/>
            <a:endParaRPr lang="en-US" altLang="en-US" sz="2400"/>
          </a:p>
        </p:txBody>
      </p:sp>
      <p:pic>
        <p:nvPicPr>
          <p:cNvPr id="247812" name="Picture 4">
            <a:extLst>
              <a:ext uri="{FF2B5EF4-FFF2-40B4-BE49-F238E27FC236}">
                <a16:creationId xmlns:a16="http://schemas.microsoft.com/office/drawing/2014/main" id="{8F7E1CD7-255C-4247-BD44-95B53143AD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2825" y="3425825"/>
            <a:ext cx="6350" cy="6350"/>
          </a:xfrm>
          <a:prstGeom prst="rect">
            <a:avLst/>
          </a:prstGeom>
          <a:noFill/>
          <a:extLst>
            <a:ext uri="{909E8E84-426E-40DD-AFC4-6F175D3DCCD1}">
              <a14:hiddenFill xmlns:a14="http://schemas.microsoft.com/office/drawing/2010/main">
                <a:solidFill>
                  <a:srgbClr val="FFFFFF"/>
                </a:solidFill>
              </a14:hiddenFill>
            </a:ext>
          </a:extLst>
        </p:spPr>
      </p:pic>
      <p:pic>
        <p:nvPicPr>
          <p:cNvPr id="247813" name="Picture 5">
            <a:extLst>
              <a:ext uri="{FF2B5EF4-FFF2-40B4-BE49-F238E27FC236}">
                <a16:creationId xmlns:a16="http://schemas.microsoft.com/office/drawing/2014/main" id="{E7FBAFE8-D662-4AC8-B1A9-1248363580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2825" y="3425825"/>
            <a:ext cx="6350" cy="635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9DD7AD1C-1690-4FAC-AC0D-3A201915786F}"/>
              </a:ext>
            </a:extLst>
          </p:cNvPr>
          <p:cNvSpPr>
            <a:spLocks noGrp="1"/>
          </p:cNvSpPr>
          <p:nvPr>
            <p:ph type="dt" sz="half" idx="10"/>
          </p:nvPr>
        </p:nvSpPr>
        <p:spPr/>
        <p:txBody>
          <a:bodyPr/>
          <a:lstStyle/>
          <a:p>
            <a:fld id="{F1316462-57AD-40F9-8740-4143780CB126}" type="datetime1">
              <a:rPr lang="en-US" altLang="en-US" smtClean="0"/>
              <a:t>12/10/2021</a:t>
            </a:fld>
            <a:endParaRPr lang="en-US" altLang="en-US"/>
          </a:p>
        </p:txBody>
      </p:sp>
      <p:sp>
        <p:nvSpPr>
          <p:cNvPr id="3" name="Slide Number Placeholder 2">
            <a:extLst>
              <a:ext uri="{FF2B5EF4-FFF2-40B4-BE49-F238E27FC236}">
                <a16:creationId xmlns:a16="http://schemas.microsoft.com/office/drawing/2014/main" id="{379CCAB6-86E9-487A-B22D-954F27397F3A}"/>
              </a:ext>
            </a:extLst>
          </p:cNvPr>
          <p:cNvSpPr>
            <a:spLocks noGrp="1"/>
          </p:cNvSpPr>
          <p:nvPr>
            <p:ph type="sldNum" sz="quarter" idx="12"/>
          </p:nvPr>
        </p:nvSpPr>
        <p:spPr/>
        <p:txBody>
          <a:bodyPr/>
          <a:lstStyle/>
          <a:p>
            <a:fld id="{97079530-8CF1-470D-B725-6122EBCC3899}" type="slidenum">
              <a:rPr lang="en-US" altLang="en-US" smtClean="0"/>
              <a:pPr/>
              <a:t>41</a:t>
            </a:fld>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id="{AE0C6B20-0070-4D85-A6CA-75E30BF76489}"/>
              </a:ext>
            </a:extLst>
          </p:cNvPr>
          <p:cNvSpPr>
            <a:spLocks noGrp="1" noChangeArrowheads="1"/>
          </p:cNvSpPr>
          <p:nvPr>
            <p:ph type="title"/>
          </p:nvPr>
        </p:nvSpPr>
        <p:spPr>
          <a:xfrm>
            <a:off x="2209800" y="304800"/>
            <a:ext cx="7772400" cy="1143000"/>
          </a:xfrm>
        </p:spPr>
        <p:txBody>
          <a:bodyPr/>
          <a:lstStyle/>
          <a:p>
            <a:r>
              <a:rPr lang="en-US" altLang="en-US"/>
              <a:t>Scale Invariant Detection</a:t>
            </a:r>
            <a:endParaRPr lang="ru-RU" altLang="en-US"/>
          </a:p>
        </p:txBody>
      </p:sp>
      <p:sp>
        <p:nvSpPr>
          <p:cNvPr id="207875" name="Rectangle 3">
            <a:extLst>
              <a:ext uri="{FF2B5EF4-FFF2-40B4-BE49-F238E27FC236}">
                <a16:creationId xmlns:a16="http://schemas.microsoft.com/office/drawing/2014/main" id="{0F722029-D2AC-4D01-9194-21CC4DBE95F4}"/>
              </a:ext>
            </a:extLst>
          </p:cNvPr>
          <p:cNvSpPr>
            <a:spLocks noGrp="1" noChangeArrowheads="1"/>
          </p:cNvSpPr>
          <p:nvPr>
            <p:ph type="body" idx="1"/>
          </p:nvPr>
        </p:nvSpPr>
        <p:spPr>
          <a:xfrm>
            <a:off x="2209800" y="1447800"/>
            <a:ext cx="7772400" cy="4114800"/>
          </a:xfrm>
        </p:spPr>
        <p:txBody>
          <a:bodyPr/>
          <a:lstStyle/>
          <a:p>
            <a:r>
              <a:rPr lang="en-US" altLang="en-US" sz="2000" dirty="0"/>
              <a:t>Solution:</a:t>
            </a:r>
          </a:p>
          <a:p>
            <a:pPr lvl="1"/>
            <a:r>
              <a:rPr lang="en-US" altLang="en-US" sz="2000" dirty="0"/>
              <a:t>Design a function on the region (circle), which is “scale invariant” (the same for corresponding regions, even if they are at different scales)</a:t>
            </a:r>
            <a:br>
              <a:rPr lang="en-US" altLang="en-US" sz="2000" dirty="0"/>
            </a:br>
            <a:br>
              <a:rPr lang="en-US" altLang="en-US" sz="2000" dirty="0"/>
            </a:br>
            <a:endParaRPr lang="en-US" altLang="en-US" sz="2000" dirty="0"/>
          </a:p>
        </p:txBody>
      </p:sp>
      <p:sp>
        <p:nvSpPr>
          <p:cNvPr id="207876" name="Rectangle 4">
            <a:extLst>
              <a:ext uri="{FF2B5EF4-FFF2-40B4-BE49-F238E27FC236}">
                <a16:creationId xmlns:a16="http://schemas.microsoft.com/office/drawing/2014/main" id="{40802BEC-82FF-4A27-A718-6DF81C30E5EA}"/>
              </a:ext>
            </a:extLst>
          </p:cNvPr>
          <p:cNvSpPr>
            <a:spLocks noChangeArrowheads="1"/>
          </p:cNvSpPr>
          <p:nvPr/>
        </p:nvSpPr>
        <p:spPr bwMode="auto">
          <a:xfrm>
            <a:off x="3581400" y="2819401"/>
            <a:ext cx="6096000" cy="701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dirty="0">
                <a:latin typeface="Arial" panose="020B0604020202020204" pitchFamily="34" charset="0"/>
                <a:cs typeface="Arial" panose="020B0604020202020204" pitchFamily="34" charset="0"/>
              </a:rPr>
              <a:t>Example</a:t>
            </a:r>
            <a:r>
              <a:rPr lang="en-US" altLang="en-US" sz="2000" dirty="0">
                <a:cs typeface="Times New Roman" panose="02020603050405020304" pitchFamily="18" charset="0"/>
              </a:rPr>
              <a:t>: average intensity. For corresponding regions (even of different sizes) it will be the same.</a:t>
            </a:r>
            <a:endParaRPr lang="ru-RU" altLang="en-US" sz="2000" dirty="0">
              <a:cs typeface="Times New Roman" panose="02020603050405020304" pitchFamily="18" charset="0"/>
            </a:endParaRPr>
          </a:p>
        </p:txBody>
      </p:sp>
      <p:grpSp>
        <p:nvGrpSpPr>
          <p:cNvPr id="207877" name="Group 5">
            <a:extLst>
              <a:ext uri="{FF2B5EF4-FFF2-40B4-BE49-F238E27FC236}">
                <a16:creationId xmlns:a16="http://schemas.microsoft.com/office/drawing/2014/main" id="{FDF0314B-8689-4B87-A7AD-87D08ECEEFC6}"/>
              </a:ext>
            </a:extLst>
          </p:cNvPr>
          <p:cNvGrpSpPr>
            <a:grpSpLocks/>
          </p:cNvGrpSpPr>
          <p:nvPr/>
        </p:nvGrpSpPr>
        <p:grpSpPr bwMode="auto">
          <a:xfrm>
            <a:off x="5410201" y="4735514"/>
            <a:ext cx="1306512" cy="625475"/>
            <a:chOff x="2448" y="2342"/>
            <a:chExt cx="823" cy="394"/>
          </a:xfrm>
        </p:grpSpPr>
        <p:sp>
          <p:nvSpPr>
            <p:cNvPr id="207878" name="AutoShape 6">
              <a:extLst>
                <a:ext uri="{FF2B5EF4-FFF2-40B4-BE49-F238E27FC236}">
                  <a16:creationId xmlns:a16="http://schemas.microsoft.com/office/drawing/2014/main" id="{5AFAF38F-F6C0-4589-8017-CA09735C3413}"/>
                </a:ext>
              </a:extLst>
            </p:cNvPr>
            <p:cNvSpPr>
              <a:spLocks noChangeArrowheads="1"/>
            </p:cNvSpPr>
            <p:nvPr/>
          </p:nvSpPr>
          <p:spPr bwMode="auto">
            <a:xfrm>
              <a:off x="2688" y="2544"/>
              <a:ext cx="384"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879" name="Text Box 7">
              <a:extLst>
                <a:ext uri="{FF2B5EF4-FFF2-40B4-BE49-F238E27FC236}">
                  <a16:creationId xmlns:a16="http://schemas.microsoft.com/office/drawing/2014/main" id="{97E588F4-FAF4-4A7F-8C7C-F127B4247D21}"/>
                </a:ext>
              </a:extLst>
            </p:cNvPr>
            <p:cNvSpPr txBox="1">
              <a:spLocks noChangeArrowheads="1"/>
            </p:cNvSpPr>
            <p:nvPr/>
          </p:nvSpPr>
          <p:spPr bwMode="auto">
            <a:xfrm>
              <a:off x="2448" y="2342"/>
              <a:ext cx="82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solidFill>
                    <a:srgbClr val="0033CC"/>
                  </a:solidFill>
                  <a:cs typeface="Times New Roman" panose="02020603050405020304" pitchFamily="18" charset="0"/>
                </a:rPr>
                <a:t>scale = 1/2</a:t>
              </a:r>
              <a:endParaRPr lang="ru-RU" altLang="en-US" sz="2000">
                <a:solidFill>
                  <a:srgbClr val="0033CC"/>
                </a:solidFill>
                <a:cs typeface="Times New Roman" panose="02020603050405020304" pitchFamily="18" charset="0"/>
              </a:endParaRPr>
            </a:p>
          </p:txBody>
        </p:sp>
      </p:grpSp>
      <p:sp>
        <p:nvSpPr>
          <p:cNvPr id="207880" name="Rectangle 8">
            <a:extLst>
              <a:ext uri="{FF2B5EF4-FFF2-40B4-BE49-F238E27FC236}">
                <a16:creationId xmlns:a16="http://schemas.microsoft.com/office/drawing/2014/main" id="{D114BE49-4221-404A-9717-83DE0EA41524}"/>
              </a:ext>
            </a:extLst>
          </p:cNvPr>
          <p:cNvSpPr>
            <a:spLocks noChangeArrowheads="1"/>
          </p:cNvSpPr>
          <p:nvPr/>
        </p:nvSpPr>
        <p:spPr bwMode="auto">
          <a:xfrm>
            <a:off x="2209800" y="3505200"/>
            <a:ext cx="7315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eaLnBrk="1" hangingPunct="1">
              <a:spcBef>
                <a:spcPct val="20000"/>
              </a:spcBef>
              <a:buFontTx/>
              <a:buChar char="–"/>
            </a:pPr>
            <a:r>
              <a:rPr lang="en-US" altLang="en-US" dirty="0">
                <a:cs typeface="Times New Roman" panose="02020603050405020304" pitchFamily="18" charset="0"/>
              </a:rPr>
              <a:t>For a point in one image, we can consider it as a function of region size (circle radius) </a:t>
            </a:r>
            <a:br>
              <a:rPr lang="en-US" altLang="en-US" dirty="0">
                <a:cs typeface="Times New Roman" panose="02020603050405020304" pitchFamily="18" charset="0"/>
              </a:rPr>
            </a:br>
            <a:endParaRPr lang="en-US" altLang="en-US" dirty="0">
              <a:cs typeface="Times New Roman" panose="02020603050405020304" pitchFamily="18" charset="0"/>
            </a:endParaRPr>
          </a:p>
        </p:txBody>
      </p:sp>
      <p:grpSp>
        <p:nvGrpSpPr>
          <p:cNvPr id="207881" name="Group 9">
            <a:extLst>
              <a:ext uri="{FF2B5EF4-FFF2-40B4-BE49-F238E27FC236}">
                <a16:creationId xmlns:a16="http://schemas.microsoft.com/office/drawing/2014/main" id="{F01595A3-220B-45A8-836E-EFB80AFF7825}"/>
              </a:ext>
            </a:extLst>
          </p:cNvPr>
          <p:cNvGrpSpPr>
            <a:grpSpLocks/>
          </p:cNvGrpSpPr>
          <p:nvPr/>
        </p:nvGrpSpPr>
        <p:grpSpPr bwMode="auto">
          <a:xfrm>
            <a:off x="1600200" y="4267201"/>
            <a:ext cx="3676650" cy="2024063"/>
            <a:chOff x="48" y="3055"/>
            <a:chExt cx="2316" cy="1275"/>
          </a:xfrm>
        </p:grpSpPr>
        <p:sp>
          <p:nvSpPr>
            <p:cNvPr id="207882" name="Line 10">
              <a:extLst>
                <a:ext uri="{FF2B5EF4-FFF2-40B4-BE49-F238E27FC236}">
                  <a16:creationId xmlns:a16="http://schemas.microsoft.com/office/drawing/2014/main" id="{70BDABDB-9800-4757-8B4A-944B6BA42920}"/>
                </a:ext>
              </a:extLst>
            </p:cNvPr>
            <p:cNvSpPr>
              <a:spLocks noChangeShapeType="1"/>
            </p:cNvSpPr>
            <p:nvPr/>
          </p:nvSpPr>
          <p:spPr bwMode="auto">
            <a:xfrm>
              <a:off x="297" y="4080"/>
              <a:ext cx="19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883" name="Line 11">
              <a:extLst>
                <a:ext uri="{FF2B5EF4-FFF2-40B4-BE49-F238E27FC236}">
                  <a16:creationId xmlns:a16="http://schemas.microsoft.com/office/drawing/2014/main" id="{8A56AB38-8427-437B-B05C-74928DA10D30}"/>
                </a:ext>
              </a:extLst>
            </p:cNvPr>
            <p:cNvSpPr>
              <a:spLocks noChangeShapeType="1"/>
            </p:cNvSpPr>
            <p:nvPr/>
          </p:nvSpPr>
          <p:spPr bwMode="auto">
            <a:xfrm flipV="1">
              <a:off x="297" y="3168"/>
              <a:ext cx="0" cy="9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884" name="Text Box 12">
              <a:extLst>
                <a:ext uri="{FF2B5EF4-FFF2-40B4-BE49-F238E27FC236}">
                  <a16:creationId xmlns:a16="http://schemas.microsoft.com/office/drawing/2014/main" id="{FEDB1AC3-A473-484B-9F8A-FEF1D37B8C3A}"/>
                </a:ext>
              </a:extLst>
            </p:cNvPr>
            <p:cNvSpPr txBox="1">
              <a:spLocks noChangeArrowheads="1"/>
            </p:cNvSpPr>
            <p:nvPr/>
          </p:nvSpPr>
          <p:spPr bwMode="auto">
            <a:xfrm>
              <a:off x="48" y="3072"/>
              <a:ext cx="25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i="1">
                  <a:solidFill>
                    <a:srgbClr val="009900"/>
                  </a:solidFill>
                  <a:cs typeface="Times New Roman" panose="02020603050405020304" pitchFamily="18" charset="0"/>
                </a:rPr>
                <a:t>f</a:t>
              </a:r>
              <a:endParaRPr lang="ru-RU" altLang="en-US" i="1">
                <a:solidFill>
                  <a:srgbClr val="009900"/>
                </a:solidFill>
                <a:cs typeface="Times New Roman" panose="02020603050405020304" pitchFamily="18" charset="0"/>
              </a:endParaRPr>
            </a:p>
          </p:txBody>
        </p:sp>
        <p:sp>
          <p:nvSpPr>
            <p:cNvPr id="207885" name="Text Box 13">
              <a:extLst>
                <a:ext uri="{FF2B5EF4-FFF2-40B4-BE49-F238E27FC236}">
                  <a16:creationId xmlns:a16="http://schemas.microsoft.com/office/drawing/2014/main" id="{1CF3DFA0-247C-44D3-90B8-C0C7F1CA8CB4}"/>
                </a:ext>
              </a:extLst>
            </p:cNvPr>
            <p:cNvSpPr txBox="1">
              <a:spLocks noChangeArrowheads="1"/>
            </p:cNvSpPr>
            <p:nvPr/>
          </p:nvSpPr>
          <p:spPr bwMode="auto">
            <a:xfrm>
              <a:off x="1552" y="4080"/>
              <a:ext cx="8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solidFill>
                    <a:srgbClr val="009900"/>
                  </a:solidFill>
                  <a:cs typeface="Times New Roman" panose="02020603050405020304" pitchFamily="18" charset="0"/>
                </a:rPr>
                <a:t>region size</a:t>
              </a:r>
              <a:endParaRPr lang="ru-RU" altLang="en-US" sz="2000">
                <a:solidFill>
                  <a:srgbClr val="009900"/>
                </a:solidFill>
                <a:cs typeface="Times New Roman" panose="02020603050405020304" pitchFamily="18" charset="0"/>
              </a:endParaRPr>
            </a:p>
          </p:txBody>
        </p:sp>
        <p:sp>
          <p:nvSpPr>
            <p:cNvPr id="207886" name="Text Box 14">
              <a:extLst>
                <a:ext uri="{FF2B5EF4-FFF2-40B4-BE49-F238E27FC236}">
                  <a16:creationId xmlns:a16="http://schemas.microsoft.com/office/drawing/2014/main" id="{DDE2B4F3-089B-443D-A960-A0EBDC8701FE}"/>
                </a:ext>
              </a:extLst>
            </p:cNvPr>
            <p:cNvSpPr txBox="1">
              <a:spLocks noChangeArrowheads="1"/>
            </p:cNvSpPr>
            <p:nvPr/>
          </p:nvSpPr>
          <p:spPr bwMode="auto">
            <a:xfrm>
              <a:off x="1348" y="3055"/>
              <a:ext cx="63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solidFill>
                    <a:srgbClr val="009900"/>
                  </a:solidFill>
                  <a:cs typeface="Times New Roman" panose="02020603050405020304" pitchFamily="18" charset="0"/>
                </a:rPr>
                <a:t>Image 1</a:t>
              </a:r>
              <a:endParaRPr lang="ru-RU" altLang="en-US" sz="2000">
                <a:solidFill>
                  <a:srgbClr val="009900"/>
                </a:solidFill>
                <a:cs typeface="Times New Roman" panose="02020603050405020304" pitchFamily="18" charset="0"/>
              </a:endParaRPr>
            </a:p>
          </p:txBody>
        </p:sp>
        <p:sp>
          <p:nvSpPr>
            <p:cNvPr id="207887" name="Freeform 15">
              <a:extLst>
                <a:ext uri="{FF2B5EF4-FFF2-40B4-BE49-F238E27FC236}">
                  <a16:creationId xmlns:a16="http://schemas.microsoft.com/office/drawing/2014/main" id="{F8AFCEFD-460D-4990-83D6-37E2D71FD112}"/>
                </a:ext>
              </a:extLst>
            </p:cNvPr>
            <p:cNvSpPr>
              <a:spLocks/>
            </p:cNvSpPr>
            <p:nvPr/>
          </p:nvSpPr>
          <p:spPr bwMode="auto">
            <a:xfrm>
              <a:off x="528" y="3368"/>
              <a:ext cx="1632" cy="568"/>
            </a:xfrm>
            <a:custGeom>
              <a:avLst/>
              <a:gdLst>
                <a:gd name="T0" fmla="*/ 0 w 1632"/>
                <a:gd name="T1" fmla="*/ 568 h 568"/>
                <a:gd name="T2" fmla="*/ 288 w 1632"/>
                <a:gd name="T3" fmla="*/ 40 h 568"/>
                <a:gd name="T4" fmla="*/ 912 w 1632"/>
                <a:gd name="T5" fmla="*/ 328 h 568"/>
                <a:gd name="T6" fmla="*/ 1392 w 1632"/>
                <a:gd name="T7" fmla="*/ 472 h 568"/>
                <a:gd name="T8" fmla="*/ 1632 w 1632"/>
                <a:gd name="T9" fmla="*/ 520 h 568"/>
              </a:gdLst>
              <a:ahLst/>
              <a:cxnLst>
                <a:cxn ang="0">
                  <a:pos x="T0" y="T1"/>
                </a:cxn>
                <a:cxn ang="0">
                  <a:pos x="T2" y="T3"/>
                </a:cxn>
                <a:cxn ang="0">
                  <a:pos x="T4" y="T5"/>
                </a:cxn>
                <a:cxn ang="0">
                  <a:pos x="T6" y="T7"/>
                </a:cxn>
                <a:cxn ang="0">
                  <a:pos x="T8" y="T9"/>
                </a:cxn>
              </a:cxnLst>
              <a:rect l="0" t="0" r="r" b="b"/>
              <a:pathLst>
                <a:path w="1632" h="568">
                  <a:moveTo>
                    <a:pt x="0" y="568"/>
                  </a:moveTo>
                  <a:cubicBezTo>
                    <a:pt x="68" y="324"/>
                    <a:pt x="136" y="80"/>
                    <a:pt x="288" y="40"/>
                  </a:cubicBezTo>
                  <a:cubicBezTo>
                    <a:pt x="440" y="0"/>
                    <a:pt x="728" y="256"/>
                    <a:pt x="912" y="328"/>
                  </a:cubicBezTo>
                  <a:cubicBezTo>
                    <a:pt x="1096" y="400"/>
                    <a:pt x="1272" y="440"/>
                    <a:pt x="1392" y="472"/>
                  </a:cubicBezTo>
                  <a:cubicBezTo>
                    <a:pt x="1512" y="504"/>
                    <a:pt x="1572" y="512"/>
                    <a:pt x="1632" y="520"/>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07888" name="Group 16">
            <a:extLst>
              <a:ext uri="{FF2B5EF4-FFF2-40B4-BE49-F238E27FC236}">
                <a16:creationId xmlns:a16="http://schemas.microsoft.com/office/drawing/2014/main" id="{2BCA1BB8-49E7-4BF4-817C-5C5A746B97DF}"/>
              </a:ext>
            </a:extLst>
          </p:cNvPr>
          <p:cNvGrpSpPr>
            <a:grpSpLocks/>
          </p:cNvGrpSpPr>
          <p:nvPr/>
        </p:nvGrpSpPr>
        <p:grpSpPr bwMode="auto">
          <a:xfrm>
            <a:off x="6915150" y="4278314"/>
            <a:ext cx="3676650" cy="1997075"/>
            <a:chOff x="3396" y="3072"/>
            <a:chExt cx="2316" cy="1258"/>
          </a:xfrm>
        </p:grpSpPr>
        <p:sp>
          <p:nvSpPr>
            <p:cNvPr id="207889" name="Line 17">
              <a:extLst>
                <a:ext uri="{FF2B5EF4-FFF2-40B4-BE49-F238E27FC236}">
                  <a16:creationId xmlns:a16="http://schemas.microsoft.com/office/drawing/2014/main" id="{4C3E833A-5C61-4692-9227-9114CF811929}"/>
                </a:ext>
              </a:extLst>
            </p:cNvPr>
            <p:cNvSpPr>
              <a:spLocks noChangeShapeType="1"/>
            </p:cNvSpPr>
            <p:nvPr/>
          </p:nvSpPr>
          <p:spPr bwMode="auto">
            <a:xfrm>
              <a:off x="3645" y="4080"/>
              <a:ext cx="19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890" name="Line 18">
              <a:extLst>
                <a:ext uri="{FF2B5EF4-FFF2-40B4-BE49-F238E27FC236}">
                  <a16:creationId xmlns:a16="http://schemas.microsoft.com/office/drawing/2014/main" id="{E17686EE-01EC-494D-9BBD-E19FAAB5F163}"/>
                </a:ext>
              </a:extLst>
            </p:cNvPr>
            <p:cNvSpPr>
              <a:spLocks noChangeShapeType="1"/>
            </p:cNvSpPr>
            <p:nvPr/>
          </p:nvSpPr>
          <p:spPr bwMode="auto">
            <a:xfrm flipV="1">
              <a:off x="3645" y="3168"/>
              <a:ext cx="0" cy="9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891" name="Text Box 19">
              <a:extLst>
                <a:ext uri="{FF2B5EF4-FFF2-40B4-BE49-F238E27FC236}">
                  <a16:creationId xmlns:a16="http://schemas.microsoft.com/office/drawing/2014/main" id="{85777CD4-70AB-4741-8963-CB634B787227}"/>
                </a:ext>
              </a:extLst>
            </p:cNvPr>
            <p:cNvSpPr txBox="1">
              <a:spLocks noChangeArrowheads="1"/>
            </p:cNvSpPr>
            <p:nvPr/>
          </p:nvSpPr>
          <p:spPr bwMode="auto">
            <a:xfrm>
              <a:off x="3396" y="3072"/>
              <a:ext cx="25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i="1">
                  <a:solidFill>
                    <a:srgbClr val="009900"/>
                  </a:solidFill>
                  <a:cs typeface="Times New Roman" panose="02020603050405020304" pitchFamily="18" charset="0"/>
                </a:rPr>
                <a:t>f</a:t>
              </a:r>
              <a:endParaRPr lang="ru-RU" altLang="en-US" i="1">
                <a:solidFill>
                  <a:srgbClr val="009900"/>
                </a:solidFill>
                <a:cs typeface="Times New Roman" panose="02020603050405020304" pitchFamily="18" charset="0"/>
              </a:endParaRPr>
            </a:p>
          </p:txBody>
        </p:sp>
        <p:sp>
          <p:nvSpPr>
            <p:cNvPr id="207892" name="Text Box 20">
              <a:extLst>
                <a:ext uri="{FF2B5EF4-FFF2-40B4-BE49-F238E27FC236}">
                  <a16:creationId xmlns:a16="http://schemas.microsoft.com/office/drawing/2014/main" id="{BCF05FA1-FEFD-4397-9A57-E3D8D8A03104}"/>
                </a:ext>
              </a:extLst>
            </p:cNvPr>
            <p:cNvSpPr txBox="1">
              <a:spLocks noChangeArrowheads="1"/>
            </p:cNvSpPr>
            <p:nvPr/>
          </p:nvSpPr>
          <p:spPr bwMode="auto">
            <a:xfrm>
              <a:off x="4900" y="4080"/>
              <a:ext cx="8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solidFill>
                    <a:srgbClr val="009900"/>
                  </a:solidFill>
                  <a:cs typeface="Times New Roman" panose="02020603050405020304" pitchFamily="18" charset="0"/>
                </a:rPr>
                <a:t>region size</a:t>
              </a:r>
              <a:endParaRPr lang="ru-RU" altLang="en-US" sz="2000">
                <a:solidFill>
                  <a:srgbClr val="009900"/>
                </a:solidFill>
                <a:cs typeface="Times New Roman" panose="02020603050405020304" pitchFamily="18" charset="0"/>
              </a:endParaRPr>
            </a:p>
          </p:txBody>
        </p:sp>
        <p:sp>
          <p:nvSpPr>
            <p:cNvPr id="207893" name="Text Box 21">
              <a:extLst>
                <a:ext uri="{FF2B5EF4-FFF2-40B4-BE49-F238E27FC236}">
                  <a16:creationId xmlns:a16="http://schemas.microsoft.com/office/drawing/2014/main" id="{98C4E63D-8A39-4686-9AC9-F70A9FE5004F}"/>
                </a:ext>
              </a:extLst>
            </p:cNvPr>
            <p:cNvSpPr txBox="1">
              <a:spLocks noChangeArrowheads="1"/>
            </p:cNvSpPr>
            <p:nvPr/>
          </p:nvSpPr>
          <p:spPr bwMode="auto">
            <a:xfrm>
              <a:off x="4804" y="3103"/>
              <a:ext cx="63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solidFill>
                    <a:srgbClr val="009900"/>
                  </a:solidFill>
                  <a:cs typeface="Times New Roman" panose="02020603050405020304" pitchFamily="18" charset="0"/>
                </a:rPr>
                <a:t>Image 2</a:t>
              </a:r>
              <a:endParaRPr lang="ru-RU" altLang="en-US" sz="2000">
                <a:solidFill>
                  <a:srgbClr val="009900"/>
                </a:solidFill>
                <a:cs typeface="Times New Roman" panose="02020603050405020304" pitchFamily="18" charset="0"/>
              </a:endParaRPr>
            </a:p>
          </p:txBody>
        </p:sp>
        <p:sp>
          <p:nvSpPr>
            <p:cNvPr id="207894" name="Freeform 22">
              <a:extLst>
                <a:ext uri="{FF2B5EF4-FFF2-40B4-BE49-F238E27FC236}">
                  <a16:creationId xmlns:a16="http://schemas.microsoft.com/office/drawing/2014/main" id="{8D911E60-CBBA-4508-841A-870898937B72}"/>
                </a:ext>
              </a:extLst>
            </p:cNvPr>
            <p:cNvSpPr>
              <a:spLocks/>
            </p:cNvSpPr>
            <p:nvPr/>
          </p:nvSpPr>
          <p:spPr bwMode="auto">
            <a:xfrm>
              <a:off x="3744" y="3368"/>
              <a:ext cx="864" cy="568"/>
            </a:xfrm>
            <a:custGeom>
              <a:avLst/>
              <a:gdLst>
                <a:gd name="T0" fmla="*/ 0 w 1632"/>
                <a:gd name="T1" fmla="*/ 568 h 568"/>
                <a:gd name="T2" fmla="*/ 288 w 1632"/>
                <a:gd name="T3" fmla="*/ 40 h 568"/>
                <a:gd name="T4" fmla="*/ 912 w 1632"/>
                <a:gd name="T5" fmla="*/ 328 h 568"/>
                <a:gd name="T6" fmla="*/ 1392 w 1632"/>
                <a:gd name="T7" fmla="*/ 472 h 568"/>
                <a:gd name="T8" fmla="*/ 1632 w 1632"/>
                <a:gd name="T9" fmla="*/ 520 h 568"/>
              </a:gdLst>
              <a:ahLst/>
              <a:cxnLst>
                <a:cxn ang="0">
                  <a:pos x="T0" y="T1"/>
                </a:cxn>
                <a:cxn ang="0">
                  <a:pos x="T2" y="T3"/>
                </a:cxn>
                <a:cxn ang="0">
                  <a:pos x="T4" y="T5"/>
                </a:cxn>
                <a:cxn ang="0">
                  <a:pos x="T6" y="T7"/>
                </a:cxn>
                <a:cxn ang="0">
                  <a:pos x="T8" y="T9"/>
                </a:cxn>
              </a:cxnLst>
              <a:rect l="0" t="0" r="r" b="b"/>
              <a:pathLst>
                <a:path w="1632" h="568">
                  <a:moveTo>
                    <a:pt x="0" y="568"/>
                  </a:moveTo>
                  <a:cubicBezTo>
                    <a:pt x="68" y="324"/>
                    <a:pt x="136" y="80"/>
                    <a:pt x="288" y="40"/>
                  </a:cubicBezTo>
                  <a:cubicBezTo>
                    <a:pt x="440" y="0"/>
                    <a:pt x="728" y="256"/>
                    <a:pt x="912" y="328"/>
                  </a:cubicBezTo>
                  <a:cubicBezTo>
                    <a:pt x="1096" y="400"/>
                    <a:pt x="1272" y="440"/>
                    <a:pt x="1392" y="472"/>
                  </a:cubicBezTo>
                  <a:cubicBezTo>
                    <a:pt x="1512" y="504"/>
                    <a:pt x="1572" y="512"/>
                    <a:pt x="1632" y="520"/>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 name="Date Placeholder 1">
            <a:extLst>
              <a:ext uri="{FF2B5EF4-FFF2-40B4-BE49-F238E27FC236}">
                <a16:creationId xmlns:a16="http://schemas.microsoft.com/office/drawing/2014/main" id="{7D1D474D-5CC1-4729-B2DB-007123D8262B}"/>
              </a:ext>
            </a:extLst>
          </p:cNvPr>
          <p:cNvSpPr>
            <a:spLocks noGrp="1"/>
          </p:cNvSpPr>
          <p:nvPr>
            <p:ph type="dt" sz="half" idx="10"/>
          </p:nvPr>
        </p:nvSpPr>
        <p:spPr/>
        <p:txBody>
          <a:bodyPr/>
          <a:lstStyle/>
          <a:p>
            <a:fld id="{7D90A119-291C-4833-9AC8-7A07258612F2}" type="datetime1">
              <a:rPr lang="en-US" smtClean="0"/>
              <a:t>12/10/2021</a:t>
            </a:fld>
            <a:endParaRPr lang="en-US"/>
          </a:p>
        </p:txBody>
      </p:sp>
      <p:sp>
        <p:nvSpPr>
          <p:cNvPr id="3" name="Slide Number Placeholder 2">
            <a:extLst>
              <a:ext uri="{FF2B5EF4-FFF2-40B4-BE49-F238E27FC236}">
                <a16:creationId xmlns:a16="http://schemas.microsoft.com/office/drawing/2014/main" id="{CA74664B-61BA-49A3-8C0D-239208FC96D0}"/>
              </a:ext>
            </a:extLst>
          </p:cNvPr>
          <p:cNvSpPr>
            <a:spLocks noGrp="1"/>
          </p:cNvSpPr>
          <p:nvPr>
            <p:ph type="sldNum" sz="quarter" idx="12"/>
          </p:nvPr>
        </p:nvSpPr>
        <p:spPr/>
        <p:txBody>
          <a:bodyPr/>
          <a:lstStyle/>
          <a:p>
            <a:fld id="{EAF512AE-85BB-41AC-B3A0-114532E20792}" type="slidenum">
              <a:rPr lang="en-US" smtClean="0"/>
              <a:t>42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7880"/>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207881"/>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nodeType="clickEffect">
                                  <p:stCondLst>
                                    <p:cond delay="0"/>
                                  </p:stCondLst>
                                  <p:childTnLst>
                                    <p:set>
                                      <p:cBhvr>
                                        <p:cTn id="13" dur="1" fill="hold">
                                          <p:stCondLst>
                                            <p:cond delay="0"/>
                                          </p:stCondLst>
                                        </p:cTn>
                                        <p:tgtEl>
                                          <p:spTgt spid="207877"/>
                                        </p:tgtEl>
                                        <p:attrNameLst>
                                          <p:attrName>style.visibility</p:attrName>
                                        </p:attrNameLst>
                                      </p:cBhvr>
                                      <p:to>
                                        <p:strVal val="visible"/>
                                      </p:to>
                                    </p:set>
                                    <p:animEffect transition="in" filter="wipe(left)">
                                      <p:cBhvr>
                                        <p:cTn id="14" dur="500"/>
                                        <p:tgtEl>
                                          <p:spTgt spid="207877"/>
                                        </p:tgtEl>
                                      </p:cBhvr>
                                    </p:animEffect>
                                  </p:childTnLst>
                                </p:cTn>
                              </p:par>
                            </p:childTnLst>
                          </p:cTn>
                        </p:par>
                        <p:par>
                          <p:cTn id="15" fill="hold" nodeType="afterGroup">
                            <p:stCondLst>
                              <p:cond delay="500"/>
                            </p:stCondLst>
                            <p:childTnLst>
                              <p:par>
                                <p:cTn id="16" presetID="1" presetClass="entr" presetSubtype="0" fill="hold" nodeType="afterEffect">
                                  <p:stCondLst>
                                    <p:cond delay="0"/>
                                  </p:stCondLst>
                                  <p:childTnLst>
                                    <p:set>
                                      <p:cBhvr>
                                        <p:cTn id="17" dur="1" fill="hold">
                                          <p:stCondLst>
                                            <p:cond delay="499"/>
                                          </p:stCondLst>
                                        </p:cTn>
                                        <p:tgtEl>
                                          <p:spTgt spid="2078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80"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73B5A78B-CD8C-4440-9E66-F81D502FF8F8}"/>
              </a:ext>
            </a:extLst>
          </p:cNvPr>
          <p:cNvSpPr>
            <a:spLocks noGrp="1" noChangeArrowheads="1"/>
          </p:cNvSpPr>
          <p:nvPr>
            <p:ph type="title"/>
          </p:nvPr>
        </p:nvSpPr>
        <p:spPr>
          <a:xfrm>
            <a:off x="2209800" y="304800"/>
            <a:ext cx="7772400" cy="1143000"/>
          </a:xfrm>
        </p:spPr>
        <p:txBody>
          <a:bodyPr/>
          <a:lstStyle/>
          <a:p>
            <a:r>
              <a:rPr lang="en-US" altLang="en-US" dirty="0"/>
              <a:t>Scale Invariant Detection</a:t>
            </a:r>
            <a:endParaRPr lang="ru-RU" altLang="en-US" dirty="0"/>
          </a:p>
        </p:txBody>
      </p:sp>
      <p:sp>
        <p:nvSpPr>
          <p:cNvPr id="208899" name="Rectangle 3">
            <a:extLst>
              <a:ext uri="{FF2B5EF4-FFF2-40B4-BE49-F238E27FC236}">
                <a16:creationId xmlns:a16="http://schemas.microsoft.com/office/drawing/2014/main" id="{777E6469-C134-4455-ADC3-8874A47B7217}"/>
              </a:ext>
            </a:extLst>
          </p:cNvPr>
          <p:cNvSpPr>
            <a:spLocks noGrp="1" noChangeArrowheads="1"/>
          </p:cNvSpPr>
          <p:nvPr>
            <p:ph type="body" idx="1"/>
          </p:nvPr>
        </p:nvSpPr>
        <p:spPr>
          <a:xfrm>
            <a:off x="2209800" y="1447800"/>
            <a:ext cx="7772400" cy="4114800"/>
          </a:xfrm>
        </p:spPr>
        <p:txBody>
          <a:bodyPr/>
          <a:lstStyle/>
          <a:p>
            <a:r>
              <a:rPr lang="en-US" altLang="en-US" sz="2400"/>
              <a:t>Common approach:</a:t>
            </a:r>
          </a:p>
        </p:txBody>
      </p:sp>
      <p:grpSp>
        <p:nvGrpSpPr>
          <p:cNvPr id="208900" name="Group 4">
            <a:extLst>
              <a:ext uri="{FF2B5EF4-FFF2-40B4-BE49-F238E27FC236}">
                <a16:creationId xmlns:a16="http://schemas.microsoft.com/office/drawing/2014/main" id="{7BDDF8F4-409D-49A7-8E34-C7B41292DA8C}"/>
              </a:ext>
            </a:extLst>
          </p:cNvPr>
          <p:cNvGrpSpPr>
            <a:grpSpLocks/>
          </p:cNvGrpSpPr>
          <p:nvPr/>
        </p:nvGrpSpPr>
        <p:grpSpPr bwMode="auto">
          <a:xfrm>
            <a:off x="5410201" y="4735514"/>
            <a:ext cx="1306512" cy="625475"/>
            <a:chOff x="2448" y="2342"/>
            <a:chExt cx="823" cy="394"/>
          </a:xfrm>
        </p:grpSpPr>
        <p:sp>
          <p:nvSpPr>
            <p:cNvPr id="208901" name="AutoShape 5">
              <a:extLst>
                <a:ext uri="{FF2B5EF4-FFF2-40B4-BE49-F238E27FC236}">
                  <a16:creationId xmlns:a16="http://schemas.microsoft.com/office/drawing/2014/main" id="{31E58DB6-179B-4915-B66A-804E82565E33}"/>
                </a:ext>
              </a:extLst>
            </p:cNvPr>
            <p:cNvSpPr>
              <a:spLocks noChangeArrowheads="1"/>
            </p:cNvSpPr>
            <p:nvPr/>
          </p:nvSpPr>
          <p:spPr bwMode="auto">
            <a:xfrm>
              <a:off x="2688" y="2544"/>
              <a:ext cx="384"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8902" name="Text Box 6">
              <a:extLst>
                <a:ext uri="{FF2B5EF4-FFF2-40B4-BE49-F238E27FC236}">
                  <a16:creationId xmlns:a16="http://schemas.microsoft.com/office/drawing/2014/main" id="{FA0D1C80-8BEE-41A6-946D-E515D068CFCD}"/>
                </a:ext>
              </a:extLst>
            </p:cNvPr>
            <p:cNvSpPr txBox="1">
              <a:spLocks noChangeArrowheads="1"/>
            </p:cNvSpPr>
            <p:nvPr/>
          </p:nvSpPr>
          <p:spPr bwMode="auto">
            <a:xfrm>
              <a:off x="2448" y="2342"/>
              <a:ext cx="82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solidFill>
                    <a:srgbClr val="0033CC"/>
                  </a:solidFill>
                  <a:cs typeface="Times New Roman" panose="02020603050405020304" pitchFamily="18" charset="0"/>
                </a:rPr>
                <a:t>scale = 1/2</a:t>
              </a:r>
              <a:endParaRPr lang="ru-RU" altLang="en-US" sz="2000">
                <a:solidFill>
                  <a:srgbClr val="0033CC"/>
                </a:solidFill>
                <a:cs typeface="Times New Roman" panose="02020603050405020304" pitchFamily="18" charset="0"/>
              </a:endParaRPr>
            </a:p>
          </p:txBody>
        </p:sp>
      </p:grpSp>
      <p:grpSp>
        <p:nvGrpSpPr>
          <p:cNvPr id="208903" name="Group 7">
            <a:extLst>
              <a:ext uri="{FF2B5EF4-FFF2-40B4-BE49-F238E27FC236}">
                <a16:creationId xmlns:a16="http://schemas.microsoft.com/office/drawing/2014/main" id="{CF298951-7203-44C7-BD00-F34FD705DC97}"/>
              </a:ext>
            </a:extLst>
          </p:cNvPr>
          <p:cNvGrpSpPr>
            <a:grpSpLocks/>
          </p:cNvGrpSpPr>
          <p:nvPr/>
        </p:nvGrpSpPr>
        <p:grpSpPr bwMode="auto">
          <a:xfrm>
            <a:off x="1600200" y="4267201"/>
            <a:ext cx="3676650" cy="2024063"/>
            <a:chOff x="48" y="3055"/>
            <a:chExt cx="2316" cy="1275"/>
          </a:xfrm>
        </p:grpSpPr>
        <p:sp>
          <p:nvSpPr>
            <p:cNvPr id="208904" name="Line 8">
              <a:extLst>
                <a:ext uri="{FF2B5EF4-FFF2-40B4-BE49-F238E27FC236}">
                  <a16:creationId xmlns:a16="http://schemas.microsoft.com/office/drawing/2014/main" id="{C13425ED-FEE2-4C06-A1D4-C730EE6BCC02}"/>
                </a:ext>
              </a:extLst>
            </p:cNvPr>
            <p:cNvSpPr>
              <a:spLocks noChangeShapeType="1"/>
            </p:cNvSpPr>
            <p:nvPr/>
          </p:nvSpPr>
          <p:spPr bwMode="auto">
            <a:xfrm>
              <a:off x="297" y="4080"/>
              <a:ext cx="19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8905" name="Line 9">
              <a:extLst>
                <a:ext uri="{FF2B5EF4-FFF2-40B4-BE49-F238E27FC236}">
                  <a16:creationId xmlns:a16="http://schemas.microsoft.com/office/drawing/2014/main" id="{2BB4097C-F93C-4735-BA4A-EB3D3014372F}"/>
                </a:ext>
              </a:extLst>
            </p:cNvPr>
            <p:cNvSpPr>
              <a:spLocks noChangeShapeType="1"/>
            </p:cNvSpPr>
            <p:nvPr/>
          </p:nvSpPr>
          <p:spPr bwMode="auto">
            <a:xfrm flipV="1">
              <a:off x="297" y="3168"/>
              <a:ext cx="0" cy="9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8906" name="Text Box 10">
              <a:extLst>
                <a:ext uri="{FF2B5EF4-FFF2-40B4-BE49-F238E27FC236}">
                  <a16:creationId xmlns:a16="http://schemas.microsoft.com/office/drawing/2014/main" id="{F01820C7-6126-41A5-862F-B3BC7BB5D3CD}"/>
                </a:ext>
              </a:extLst>
            </p:cNvPr>
            <p:cNvSpPr txBox="1">
              <a:spLocks noChangeArrowheads="1"/>
            </p:cNvSpPr>
            <p:nvPr/>
          </p:nvSpPr>
          <p:spPr bwMode="auto">
            <a:xfrm>
              <a:off x="48" y="3072"/>
              <a:ext cx="25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i="1">
                  <a:solidFill>
                    <a:srgbClr val="009900"/>
                  </a:solidFill>
                  <a:cs typeface="Times New Roman" panose="02020603050405020304" pitchFamily="18" charset="0"/>
                </a:rPr>
                <a:t>f</a:t>
              </a:r>
              <a:endParaRPr lang="ru-RU" altLang="en-US" i="1">
                <a:solidFill>
                  <a:srgbClr val="009900"/>
                </a:solidFill>
                <a:cs typeface="Times New Roman" panose="02020603050405020304" pitchFamily="18" charset="0"/>
              </a:endParaRPr>
            </a:p>
          </p:txBody>
        </p:sp>
        <p:sp>
          <p:nvSpPr>
            <p:cNvPr id="208907" name="Text Box 11">
              <a:extLst>
                <a:ext uri="{FF2B5EF4-FFF2-40B4-BE49-F238E27FC236}">
                  <a16:creationId xmlns:a16="http://schemas.microsoft.com/office/drawing/2014/main" id="{7DC9649F-B37A-4BCF-9543-2C8C98FB27EB}"/>
                </a:ext>
              </a:extLst>
            </p:cNvPr>
            <p:cNvSpPr txBox="1">
              <a:spLocks noChangeArrowheads="1"/>
            </p:cNvSpPr>
            <p:nvPr/>
          </p:nvSpPr>
          <p:spPr bwMode="auto">
            <a:xfrm>
              <a:off x="1552" y="4080"/>
              <a:ext cx="8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solidFill>
                    <a:srgbClr val="009900"/>
                  </a:solidFill>
                  <a:cs typeface="Times New Roman" panose="02020603050405020304" pitchFamily="18" charset="0"/>
                </a:rPr>
                <a:t>region size</a:t>
              </a:r>
              <a:endParaRPr lang="ru-RU" altLang="en-US" sz="2000">
                <a:solidFill>
                  <a:srgbClr val="009900"/>
                </a:solidFill>
                <a:cs typeface="Times New Roman" panose="02020603050405020304" pitchFamily="18" charset="0"/>
              </a:endParaRPr>
            </a:p>
          </p:txBody>
        </p:sp>
        <p:sp>
          <p:nvSpPr>
            <p:cNvPr id="208908" name="Text Box 12">
              <a:extLst>
                <a:ext uri="{FF2B5EF4-FFF2-40B4-BE49-F238E27FC236}">
                  <a16:creationId xmlns:a16="http://schemas.microsoft.com/office/drawing/2014/main" id="{CEA5AF7B-ACC9-4DF3-8BDB-C38047C365F7}"/>
                </a:ext>
              </a:extLst>
            </p:cNvPr>
            <p:cNvSpPr txBox="1">
              <a:spLocks noChangeArrowheads="1"/>
            </p:cNvSpPr>
            <p:nvPr/>
          </p:nvSpPr>
          <p:spPr bwMode="auto">
            <a:xfrm>
              <a:off x="1348" y="3055"/>
              <a:ext cx="63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solidFill>
                    <a:srgbClr val="009900"/>
                  </a:solidFill>
                  <a:cs typeface="Times New Roman" panose="02020603050405020304" pitchFamily="18" charset="0"/>
                </a:rPr>
                <a:t>Image 1</a:t>
              </a:r>
              <a:endParaRPr lang="ru-RU" altLang="en-US" sz="2000">
                <a:solidFill>
                  <a:srgbClr val="009900"/>
                </a:solidFill>
                <a:cs typeface="Times New Roman" panose="02020603050405020304" pitchFamily="18" charset="0"/>
              </a:endParaRPr>
            </a:p>
          </p:txBody>
        </p:sp>
        <p:sp>
          <p:nvSpPr>
            <p:cNvPr id="208909" name="Freeform 13">
              <a:extLst>
                <a:ext uri="{FF2B5EF4-FFF2-40B4-BE49-F238E27FC236}">
                  <a16:creationId xmlns:a16="http://schemas.microsoft.com/office/drawing/2014/main" id="{18572EA2-6BD8-4DF4-8D18-B8754E50FFD8}"/>
                </a:ext>
              </a:extLst>
            </p:cNvPr>
            <p:cNvSpPr>
              <a:spLocks/>
            </p:cNvSpPr>
            <p:nvPr/>
          </p:nvSpPr>
          <p:spPr bwMode="auto">
            <a:xfrm>
              <a:off x="528" y="3368"/>
              <a:ext cx="1632" cy="568"/>
            </a:xfrm>
            <a:custGeom>
              <a:avLst/>
              <a:gdLst>
                <a:gd name="T0" fmla="*/ 0 w 1632"/>
                <a:gd name="T1" fmla="*/ 568 h 568"/>
                <a:gd name="T2" fmla="*/ 288 w 1632"/>
                <a:gd name="T3" fmla="*/ 40 h 568"/>
                <a:gd name="T4" fmla="*/ 912 w 1632"/>
                <a:gd name="T5" fmla="*/ 328 h 568"/>
                <a:gd name="T6" fmla="*/ 1392 w 1632"/>
                <a:gd name="T7" fmla="*/ 472 h 568"/>
                <a:gd name="T8" fmla="*/ 1632 w 1632"/>
                <a:gd name="T9" fmla="*/ 520 h 568"/>
              </a:gdLst>
              <a:ahLst/>
              <a:cxnLst>
                <a:cxn ang="0">
                  <a:pos x="T0" y="T1"/>
                </a:cxn>
                <a:cxn ang="0">
                  <a:pos x="T2" y="T3"/>
                </a:cxn>
                <a:cxn ang="0">
                  <a:pos x="T4" y="T5"/>
                </a:cxn>
                <a:cxn ang="0">
                  <a:pos x="T6" y="T7"/>
                </a:cxn>
                <a:cxn ang="0">
                  <a:pos x="T8" y="T9"/>
                </a:cxn>
              </a:cxnLst>
              <a:rect l="0" t="0" r="r" b="b"/>
              <a:pathLst>
                <a:path w="1632" h="568">
                  <a:moveTo>
                    <a:pt x="0" y="568"/>
                  </a:moveTo>
                  <a:cubicBezTo>
                    <a:pt x="68" y="324"/>
                    <a:pt x="136" y="80"/>
                    <a:pt x="288" y="40"/>
                  </a:cubicBezTo>
                  <a:cubicBezTo>
                    <a:pt x="440" y="0"/>
                    <a:pt x="728" y="256"/>
                    <a:pt x="912" y="328"/>
                  </a:cubicBezTo>
                  <a:cubicBezTo>
                    <a:pt x="1096" y="400"/>
                    <a:pt x="1272" y="440"/>
                    <a:pt x="1392" y="472"/>
                  </a:cubicBezTo>
                  <a:cubicBezTo>
                    <a:pt x="1512" y="504"/>
                    <a:pt x="1572" y="512"/>
                    <a:pt x="1632" y="520"/>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08910" name="Group 14">
            <a:extLst>
              <a:ext uri="{FF2B5EF4-FFF2-40B4-BE49-F238E27FC236}">
                <a16:creationId xmlns:a16="http://schemas.microsoft.com/office/drawing/2014/main" id="{1972B619-AC8C-4B1F-8CC9-CEE3DD8B7F76}"/>
              </a:ext>
            </a:extLst>
          </p:cNvPr>
          <p:cNvGrpSpPr>
            <a:grpSpLocks/>
          </p:cNvGrpSpPr>
          <p:nvPr/>
        </p:nvGrpSpPr>
        <p:grpSpPr bwMode="auto">
          <a:xfrm>
            <a:off x="6915150" y="4278314"/>
            <a:ext cx="3676650" cy="1997075"/>
            <a:chOff x="3396" y="3072"/>
            <a:chExt cx="2316" cy="1258"/>
          </a:xfrm>
        </p:grpSpPr>
        <p:sp>
          <p:nvSpPr>
            <p:cNvPr id="208911" name="Line 15">
              <a:extLst>
                <a:ext uri="{FF2B5EF4-FFF2-40B4-BE49-F238E27FC236}">
                  <a16:creationId xmlns:a16="http://schemas.microsoft.com/office/drawing/2014/main" id="{5D5EB92A-FCF6-47CF-BD0B-B1F07739D71E}"/>
                </a:ext>
              </a:extLst>
            </p:cNvPr>
            <p:cNvSpPr>
              <a:spLocks noChangeShapeType="1"/>
            </p:cNvSpPr>
            <p:nvPr/>
          </p:nvSpPr>
          <p:spPr bwMode="auto">
            <a:xfrm>
              <a:off x="3645" y="4080"/>
              <a:ext cx="19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8912" name="Line 16">
              <a:extLst>
                <a:ext uri="{FF2B5EF4-FFF2-40B4-BE49-F238E27FC236}">
                  <a16:creationId xmlns:a16="http://schemas.microsoft.com/office/drawing/2014/main" id="{153CD009-4CA9-4F88-9AA9-FAF688C7AF6F}"/>
                </a:ext>
              </a:extLst>
            </p:cNvPr>
            <p:cNvSpPr>
              <a:spLocks noChangeShapeType="1"/>
            </p:cNvSpPr>
            <p:nvPr/>
          </p:nvSpPr>
          <p:spPr bwMode="auto">
            <a:xfrm flipV="1">
              <a:off x="3645" y="3168"/>
              <a:ext cx="0" cy="9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8913" name="Text Box 17">
              <a:extLst>
                <a:ext uri="{FF2B5EF4-FFF2-40B4-BE49-F238E27FC236}">
                  <a16:creationId xmlns:a16="http://schemas.microsoft.com/office/drawing/2014/main" id="{D094B20F-6451-45FB-82F3-4DDA4D27B3BD}"/>
                </a:ext>
              </a:extLst>
            </p:cNvPr>
            <p:cNvSpPr txBox="1">
              <a:spLocks noChangeArrowheads="1"/>
            </p:cNvSpPr>
            <p:nvPr/>
          </p:nvSpPr>
          <p:spPr bwMode="auto">
            <a:xfrm>
              <a:off x="3396" y="3072"/>
              <a:ext cx="25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i="1">
                  <a:solidFill>
                    <a:srgbClr val="009900"/>
                  </a:solidFill>
                  <a:cs typeface="Times New Roman" panose="02020603050405020304" pitchFamily="18" charset="0"/>
                </a:rPr>
                <a:t>f</a:t>
              </a:r>
              <a:endParaRPr lang="ru-RU" altLang="en-US" i="1">
                <a:solidFill>
                  <a:srgbClr val="009900"/>
                </a:solidFill>
                <a:cs typeface="Times New Roman" panose="02020603050405020304" pitchFamily="18" charset="0"/>
              </a:endParaRPr>
            </a:p>
          </p:txBody>
        </p:sp>
        <p:sp>
          <p:nvSpPr>
            <p:cNvPr id="208914" name="Text Box 18">
              <a:extLst>
                <a:ext uri="{FF2B5EF4-FFF2-40B4-BE49-F238E27FC236}">
                  <a16:creationId xmlns:a16="http://schemas.microsoft.com/office/drawing/2014/main" id="{89DC8C58-AD8F-4CF7-965F-EFB7754D3E16}"/>
                </a:ext>
              </a:extLst>
            </p:cNvPr>
            <p:cNvSpPr txBox="1">
              <a:spLocks noChangeArrowheads="1"/>
            </p:cNvSpPr>
            <p:nvPr/>
          </p:nvSpPr>
          <p:spPr bwMode="auto">
            <a:xfrm>
              <a:off x="4900" y="4080"/>
              <a:ext cx="8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solidFill>
                    <a:srgbClr val="009900"/>
                  </a:solidFill>
                  <a:cs typeface="Times New Roman" panose="02020603050405020304" pitchFamily="18" charset="0"/>
                </a:rPr>
                <a:t>region size</a:t>
              </a:r>
              <a:endParaRPr lang="ru-RU" altLang="en-US" sz="2000">
                <a:solidFill>
                  <a:srgbClr val="009900"/>
                </a:solidFill>
                <a:cs typeface="Times New Roman" panose="02020603050405020304" pitchFamily="18" charset="0"/>
              </a:endParaRPr>
            </a:p>
          </p:txBody>
        </p:sp>
        <p:sp>
          <p:nvSpPr>
            <p:cNvPr id="208915" name="Text Box 19">
              <a:extLst>
                <a:ext uri="{FF2B5EF4-FFF2-40B4-BE49-F238E27FC236}">
                  <a16:creationId xmlns:a16="http://schemas.microsoft.com/office/drawing/2014/main" id="{BC079875-50DC-4758-9AB1-944B0EBAFEE2}"/>
                </a:ext>
              </a:extLst>
            </p:cNvPr>
            <p:cNvSpPr txBox="1">
              <a:spLocks noChangeArrowheads="1"/>
            </p:cNvSpPr>
            <p:nvPr/>
          </p:nvSpPr>
          <p:spPr bwMode="auto">
            <a:xfrm>
              <a:off x="4804" y="3103"/>
              <a:ext cx="63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solidFill>
                    <a:srgbClr val="009900"/>
                  </a:solidFill>
                  <a:cs typeface="Times New Roman" panose="02020603050405020304" pitchFamily="18" charset="0"/>
                </a:rPr>
                <a:t>Image 2</a:t>
              </a:r>
              <a:endParaRPr lang="ru-RU" altLang="en-US" sz="2000">
                <a:solidFill>
                  <a:srgbClr val="009900"/>
                </a:solidFill>
                <a:cs typeface="Times New Roman" panose="02020603050405020304" pitchFamily="18" charset="0"/>
              </a:endParaRPr>
            </a:p>
          </p:txBody>
        </p:sp>
        <p:sp>
          <p:nvSpPr>
            <p:cNvPr id="208916" name="Freeform 20">
              <a:extLst>
                <a:ext uri="{FF2B5EF4-FFF2-40B4-BE49-F238E27FC236}">
                  <a16:creationId xmlns:a16="http://schemas.microsoft.com/office/drawing/2014/main" id="{49DBF848-0D7C-4AE9-93E9-4BF3A8B36F44}"/>
                </a:ext>
              </a:extLst>
            </p:cNvPr>
            <p:cNvSpPr>
              <a:spLocks/>
            </p:cNvSpPr>
            <p:nvPr/>
          </p:nvSpPr>
          <p:spPr bwMode="auto">
            <a:xfrm>
              <a:off x="3744" y="3368"/>
              <a:ext cx="864" cy="568"/>
            </a:xfrm>
            <a:custGeom>
              <a:avLst/>
              <a:gdLst>
                <a:gd name="T0" fmla="*/ 0 w 1632"/>
                <a:gd name="T1" fmla="*/ 568 h 568"/>
                <a:gd name="T2" fmla="*/ 288 w 1632"/>
                <a:gd name="T3" fmla="*/ 40 h 568"/>
                <a:gd name="T4" fmla="*/ 912 w 1632"/>
                <a:gd name="T5" fmla="*/ 328 h 568"/>
                <a:gd name="T6" fmla="*/ 1392 w 1632"/>
                <a:gd name="T7" fmla="*/ 472 h 568"/>
                <a:gd name="T8" fmla="*/ 1632 w 1632"/>
                <a:gd name="T9" fmla="*/ 520 h 568"/>
              </a:gdLst>
              <a:ahLst/>
              <a:cxnLst>
                <a:cxn ang="0">
                  <a:pos x="T0" y="T1"/>
                </a:cxn>
                <a:cxn ang="0">
                  <a:pos x="T2" y="T3"/>
                </a:cxn>
                <a:cxn ang="0">
                  <a:pos x="T4" y="T5"/>
                </a:cxn>
                <a:cxn ang="0">
                  <a:pos x="T6" y="T7"/>
                </a:cxn>
                <a:cxn ang="0">
                  <a:pos x="T8" y="T9"/>
                </a:cxn>
              </a:cxnLst>
              <a:rect l="0" t="0" r="r" b="b"/>
              <a:pathLst>
                <a:path w="1632" h="568">
                  <a:moveTo>
                    <a:pt x="0" y="568"/>
                  </a:moveTo>
                  <a:cubicBezTo>
                    <a:pt x="68" y="324"/>
                    <a:pt x="136" y="80"/>
                    <a:pt x="288" y="40"/>
                  </a:cubicBezTo>
                  <a:cubicBezTo>
                    <a:pt x="440" y="0"/>
                    <a:pt x="728" y="256"/>
                    <a:pt x="912" y="328"/>
                  </a:cubicBezTo>
                  <a:cubicBezTo>
                    <a:pt x="1096" y="400"/>
                    <a:pt x="1272" y="440"/>
                    <a:pt x="1392" y="472"/>
                  </a:cubicBezTo>
                  <a:cubicBezTo>
                    <a:pt x="1512" y="504"/>
                    <a:pt x="1572" y="512"/>
                    <a:pt x="1632" y="520"/>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8917" name="Oval 21">
            <a:extLst>
              <a:ext uri="{FF2B5EF4-FFF2-40B4-BE49-F238E27FC236}">
                <a16:creationId xmlns:a16="http://schemas.microsoft.com/office/drawing/2014/main" id="{8754F484-FFCE-4E23-AF35-73A33B6E6713}"/>
              </a:ext>
            </a:extLst>
          </p:cNvPr>
          <p:cNvSpPr>
            <a:spLocks noChangeArrowheads="1"/>
          </p:cNvSpPr>
          <p:nvPr/>
        </p:nvSpPr>
        <p:spPr bwMode="auto">
          <a:xfrm>
            <a:off x="2819400" y="4751388"/>
            <a:ext cx="152400" cy="152400"/>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8918" name="Oval 22">
            <a:extLst>
              <a:ext uri="{FF2B5EF4-FFF2-40B4-BE49-F238E27FC236}">
                <a16:creationId xmlns:a16="http://schemas.microsoft.com/office/drawing/2014/main" id="{8AD120E7-9C2E-490D-BC1E-3F868DDB779A}"/>
              </a:ext>
            </a:extLst>
          </p:cNvPr>
          <p:cNvSpPr>
            <a:spLocks noChangeArrowheads="1"/>
          </p:cNvSpPr>
          <p:nvPr/>
        </p:nvSpPr>
        <p:spPr bwMode="auto">
          <a:xfrm>
            <a:off x="7681913" y="4722813"/>
            <a:ext cx="152400" cy="152400"/>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8919" name="Rectangle 23">
            <a:extLst>
              <a:ext uri="{FF2B5EF4-FFF2-40B4-BE49-F238E27FC236}">
                <a16:creationId xmlns:a16="http://schemas.microsoft.com/office/drawing/2014/main" id="{FB08AA5B-0559-4964-9086-08038855D95C}"/>
              </a:ext>
            </a:extLst>
          </p:cNvPr>
          <p:cNvSpPr>
            <a:spLocks noChangeArrowheads="1"/>
          </p:cNvSpPr>
          <p:nvPr/>
        </p:nvSpPr>
        <p:spPr bwMode="auto">
          <a:xfrm>
            <a:off x="3200401" y="1752600"/>
            <a:ext cx="37186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cs typeface="Times New Roman" panose="02020603050405020304" pitchFamily="18" charset="0"/>
              </a:rPr>
              <a:t>Take a local maximum of this function</a:t>
            </a:r>
            <a:endParaRPr lang="ru-RU" altLang="en-US">
              <a:cs typeface="Times New Roman" panose="02020603050405020304" pitchFamily="18" charset="0"/>
            </a:endParaRPr>
          </a:p>
        </p:txBody>
      </p:sp>
      <p:sp>
        <p:nvSpPr>
          <p:cNvPr id="208920" name="Rectangle 24">
            <a:extLst>
              <a:ext uri="{FF2B5EF4-FFF2-40B4-BE49-F238E27FC236}">
                <a16:creationId xmlns:a16="http://schemas.microsoft.com/office/drawing/2014/main" id="{78708A1E-4B5B-40FD-9BBF-49465C45FA05}"/>
              </a:ext>
            </a:extLst>
          </p:cNvPr>
          <p:cNvSpPr>
            <a:spLocks noChangeArrowheads="1"/>
          </p:cNvSpPr>
          <p:nvPr/>
        </p:nvSpPr>
        <p:spPr bwMode="auto">
          <a:xfrm>
            <a:off x="3200400" y="2362200"/>
            <a:ext cx="687070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en-US" sz="2000">
                <a:latin typeface="Arial" panose="020B0604020202020204" pitchFamily="34" charset="0"/>
                <a:cs typeface="Arial" panose="020B0604020202020204" pitchFamily="34" charset="0"/>
              </a:rPr>
              <a:t>Observation</a:t>
            </a:r>
            <a:r>
              <a:rPr lang="en-US" altLang="en-US">
                <a:cs typeface="Times New Roman" panose="02020603050405020304" pitchFamily="18" charset="0"/>
              </a:rPr>
              <a:t>: region size, for which the maximum is achieved, should be </a:t>
            </a:r>
            <a:r>
              <a:rPr lang="en-US" altLang="en-US" i="1">
                <a:cs typeface="Times New Roman" panose="02020603050405020304" pitchFamily="18" charset="0"/>
              </a:rPr>
              <a:t>invariant</a:t>
            </a:r>
            <a:r>
              <a:rPr lang="en-US" altLang="en-US">
                <a:cs typeface="Times New Roman" panose="02020603050405020304" pitchFamily="18" charset="0"/>
              </a:rPr>
              <a:t> to image scale.</a:t>
            </a:r>
          </a:p>
        </p:txBody>
      </p:sp>
      <p:grpSp>
        <p:nvGrpSpPr>
          <p:cNvPr id="208921" name="Group 25">
            <a:extLst>
              <a:ext uri="{FF2B5EF4-FFF2-40B4-BE49-F238E27FC236}">
                <a16:creationId xmlns:a16="http://schemas.microsoft.com/office/drawing/2014/main" id="{20E6C57C-807E-4FBA-B929-A24BA4911103}"/>
              </a:ext>
            </a:extLst>
          </p:cNvPr>
          <p:cNvGrpSpPr>
            <a:grpSpLocks/>
          </p:cNvGrpSpPr>
          <p:nvPr/>
        </p:nvGrpSpPr>
        <p:grpSpPr bwMode="auto">
          <a:xfrm>
            <a:off x="2768599" y="4903790"/>
            <a:ext cx="352425" cy="1284288"/>
            <a:chOff x="784" y="3456"/>
            <a:chExt cx="222" cy="809"/>
          </a:xfrm>
        </p:grpSpPr>
        <p:sp>
          <p:nvSpPr>
            <p:cNvPr id="208922" name="Line 26">
              <a:extLst>
                <a:ext uri="{FF2B5EF4-FFF2-40B4-BE49-F238E27FC236}">
                  <a16:creationId xmlns:a16="http://schemas.microsoft.com/office/drawing/2014/main" id="{E61AC309-2AAC-499B-BB62-37898067ADDC}"/>
                </a:ext>
              </a:extLst>
            </p:cNvPr>
            <p:cNvSpPr>
              <a:spLocks noChangeShapeType="1"/>
            </p:cNvSpPr>
            <p:nvPr/>
          </p:nvSpPr>
          <p:spPr bwMode="auto">
            <a:xfrm>
              <a:off x="864" y="3456"/>
              <a:ext cx="0" cy="624"/>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8923" name="Text Box 27">
              <a:extLst>
                <a:ext uri="{FF2B5EF4-FFF2-40B4-BE49-F238E27FC236}">
                  <a16:creationId xmlns:a16="http://schemas.microsoft.com/office/drawing/2014/main" id="{DA55B894-6B72-48E5-842F-F1ED26A2D8DA}"/>
                </a:ext>
              </a:extLst>
            </p:cNvPr>
            <p:cNvSpPr txBox="1">
              <a:spLocks noChangeArrowheads="1"/>
            </p:cNvSpPr>
            <p:nvPr/>
          </p:nvSpPr>
          <p:spPr bwMode="auto">
            <a:xfrm>
              <a:off x="784" y="4032"/>
              <a:ext cx="2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solidFill>
                    <a:srgbClr val="FF0000"/>
                  </a:solidFill>
                  <a:cs typeface="Times New Roman" panose="02020603050405020304" pitchFamily="18" charset="0"/>
                </a:rPr>
                <a:t>s</a:t>
              </a:r>
              <a:r>
                <a:rPr lang="en-US" altLang="en-US" baseline="-25000">
                  <a:solidFill>
                    <a:srgbClr val="FF0000"/>
                  </a:solidFill>
                  <a:cs typeface="Times New Roman" panose="02020603050405020304" pitchFamily="18" charset="0"/>
                </a:rPr>
                <a:t>1</a:t>
              </a:r>
              <a:endParaRPr lang="ru-RU" altLang="en-US" baseline="-25000">
                <a:solidFill>
                  <a:srgbClr val="FF0000"/>
                </a:solidFill>
                <a:cs typeface="Times New Roman" panose="02020603050405020304" pitchFamily="18" charset="0"/>
              </a:endParaRPr>
            </a:p>
          </p:txBody>
        </p:sp>
      </p:grpSp>
      <p:grpSp>
        <p:nvGrpSpPr>
          <p:cNvPr id="208924" name="Group 28">
            <a:extLst>
              <a:ext uri="{FF2B5EF4-FFF2-40B4-BE49-F238E27FC236}">
                <a16:creationId xmlns:a16="http://schemas.microsoft.com/office/drawing/2014/main" id="{4F3AB9B1-D559-4916-ABA1-CDD3D575EE7A}"/>
              </a:ext>
            </a:extLst>
          </p:cNvPr>
          <p:cNvGrpSpPr>
            <a:grpSpLocks/>
          </p:cNvGrpSpPr>
          <p:nvPr/>
        </p:nvGrpSpPr>
        <p:grpSpPr bwMode="auto">
          <a:xfrm>
            <a:off x="7645393" y="4903790"/>
            <a:ext cx="352425" cy="1284288"/>
            <a:chOff x="3856" y="3456"/>
            <a:chExt cx="222" cy="809"/>
          </a:xfrm>
        </p:grpSpPr>
        <p:sp>
          <p:nvSpPr>
            <p:cNvPr id="208925" name="Line 29">
              <a:extLst>
                <a:ext uri="{FF2B5EF4-FFF2-40B4-BE49-F238E27FC236}">
                  <a16:creationId xmlns:a16="http://schemas.microsoft.com/office/drawing/2014/main" id="{FF113940-B21F-4B24-B946-86357032E542}"/>
                </a:ext>
              </a:extLst>
            </p:cNvPr>
            <p:cNvSpPr>
              <a:spLocks noChangeShapeType="1"/>
            </p:cNvSpPr>
            <p:nvPr/>
          </p:nvSpPr>
          <p:spPr bwMode="auto">
            <a:xfrm>
              <a:off x="3936" y="3456"/>
              <a:ext cx="0" cy="624"/>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8926" name="Text Box 30">
              <a:extLst>
                <a:ext uri="{FF2B5EF4-FFF2-40B4-BE49-F238E27FC236}">
                  <a16:creationId xmlns:a16="http://schemas.microsoft.com/office/drawing/2014/main" id="{4D2484F5-56B9-4D47-BB68-A8AE64630FA7}"/>
                </a:ext>
              </a:extLst>
            </p:cNvPr>
            <p:cNvSpPr txBox="1">
              <a:spLocks noChangeArrowheads="1"/>
            </p:cNvSpPr>
            <p:nvPr/>
          </p:nvSpPr>
          <p:spPr bwMode="auto">
            <a:xfrm>
              <a:off x="3856" y="4032"/>
              <a:ext cx="2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solidFill>
                    <a:srgbClr val="FF0000"/>
                  </a:solidFill>
                  <a:cs typeface="Times New Roman" panose="02020603050405020304" pitchFamily="18" charset="0"/>
                </a:rPr>
                <a:t>s</a:t>
              </a:r>
              <a:r>
                <a:rPr lang="en-US" altLang="en-US" baseline="-25000">
                  <a:solidFill>
                    <a:srgbClr val="FF0000"/>
                  </a:solidFill>
                  <a:cs typeface="Times New Roman" panose="02020603050405020304" pitchFamily="18" charset="0"/>
                </a:rPr>
                <a:t>2</a:t>
              </a:r>
              <a:endParaRPr lang="ru-RU" altLang="en-US" baseline="-25000">
                <a:solidFill>
                  <a:srgbClr val="FF0000"/>
                </a:solidFill>
                <a:cs typeface="Times New Roman" panose="02020603050405020304" pitchFamily="18" charset="0"/>
              </a:endParaRPr>
            </a:p>
          </p:txBody>
        </p:sp>
      </p:grpSp>
      <p:sp>
        <p:nvSpPr>
          <p:cNvPr id="208927" name="Text Box 31">
            <a:extLst>
              <a:ext uri="{FF2B5EF4-FFF2-40B4-BE49-F238E27FC236}">
                <a16:creationId xmlns:a16="http://schemas.microsoft.com/office/drawing/2014/main" id="{E43DC203-27FB-426C-861F-75FE85A37DC9}"/>
              </a:ext>
            </a:extLst>
          </p:cNvPr>
          <p:cNvSpPr txBox="1">
            <a:spLocks noChangeArrowheads="1"/>
          </p:cNvSpPr>
          <p:nvPr/>
        </p:nvSpPr>
        <p:spPr bwMode="auto">
          <a:xfrm>
            <a:off x="2971800" y="3352800"/>
            <a:ext cx="6553200" cy="9652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dirty="0">
                <a:latin typeface="Arial" panose="020B0604020202020204" pitchFamily="34" charset="0"/>
                <a:cs typeface="Arial" panose="020B0604020202020204" pitchFamily="34" charset="0"/>
              </a:rPr>
              <a:t>Important:</a:t>
            </a:r>
            <a:r>
              <a:rPr lang="en-US" altLang="en-US" sz="2800" dirty="0">
                <a:cs typeface="Times New Roman" panose="02020603050405020304" pitchFamily="18" charset="0"/>
              </a:rPr>
              <a:t> this scale invariant region size is found in each image </a:t>
            </a:r>
            <a:r>
              <a:rPr lang="en-US" altLang="en-US" sz="2800" dirty="0">
                <a:solidFill>
                  <a:schemeClr val="accent2"/>
                </a:solidFill>
                <a:cs typeface="Times New Roman" panose="02020603050405020304" pitchFamily="18" charset="0"/>
              </a:rPr>
              <a:t>independently</a:t>
            </a:r>
            <a:r>
              <a:rPr lang="en-US" altLang="en-US" sz="2800" dirty="0">
                <a:cs typeface="Times New Roman" panose="02020603050405020304" pitchFamily="18" charset="0"/>
              </a:rPr>
              <a:t>!</a:t>
            </a:r>
            <a:endParaRPr lang="ru-RU" altLang="en-US" sz="2800" dirty="0">
              <a:cs typeface="Times New Roman" panose="02020603050405020304" pitchFamily="18" charset="0"/>
            </a:endParaRPr>
          </a:p>
        </p:txBody>
      </p:sp>
      <p:sp>
        <p:nvSpPr>
          <p:cNvPr id="2" name="Date Placeholder 1">
            <a:extLst>
              <a:ext uri="{FF2B5EF4-FFF2-40B4-BE49-F238E27FC236}">
                <a16:creationId xmlns:a16="http://schemas.microsoft.com/office/drawing/2014/main" id="{8C532876-19B9-4DB4-8662-C19E1300E462}"/>
              </a:ext>
            </a:extLst>
          </p:cNvPr>
          <p:cNvSpPr>
            <a:spLocks noGrp="1"/>
          </p:cNvSpPr>
          <p:nvPr>
            <p:ph type="dt" sz="half" idx="10"/>
          </p:nvPr>
        </p:nvSpPr>
        <p:spPr/>
        <p:txBody>
          <a:bodyPr/>
          <a:lstStyle/>
          <a:p>
            <a:fld id="{C236F866-B8CB-427D-812F-CA3D89D15657}" type="datetime1">
              <a:rPr lang="en-US" smtClean="0"/>
              <a:t>12/10/2021</a:t>
            </a:fld>
            <a:endParaRPr lang="en-US"/>
          </a:p>
        </p:txBody>
      </p:sp>
      <p:sp>
        <p:nvSpPr>
          <p:cNvPr id="3" name="Slide Number Placeholder 2">
            <a:extLst>
              <a:ext uri="{FF2B5EF4-FFF2-40B4-BE49-F238E27FC236}">
                <a16:creationId xmlns:a16="http://schemas.microsoft.com/office/drawing/2014/main" id="{93C3EE2E-D1DB-4D06-85CD-65F67C715E35}"/>
              </a:ext>
            </a:extLst>
          </p:cNvPr>
          <p:cNvSpPr>
            <a:spLocks noGrp="1"/>
          </p:cNvSpPr>
          <p:nvPr>
            <p:ph type="sldNum" sz="quarter" idx="12"/>
          </p:nvPr>
        </p:nvSpPr>
        <p:spPr/>
        <p:txBody>
          <a:bodyPr/>
          <a:lstStyle/>
          <a:p>
            <a:fld id="{EAF512AE-85BB-41AC-B3A0-114532E20792}" type="slidenum">
              <a:rPr lang="en-US" smtClean="0"/>
              <a:t>43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8919"/>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208917"/>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499"/>
                                          </p:stCondLst>
                                        </p:cTn>
                                        <p:tgtEl>
                                          <p:spTgt spid="20891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08920"/>
                                        </p:tgtEl>
                                        <p:attrNameLst>
                                          <p:attrName>style.visibility</p:attrName>
                                        </p:attrNameLst>
                                      </p:cBhvr>
                                      <p:to>
                                        <p:strVal val="visible"/>
                                      </p:to>
                                    </p:set>
                                  </p:childTnLst>
                                </p:cTn>
                              </p:par>
                            </p:childTnLst>
                          </p:cTn>
                        </p:par>
                        <p:par>
                          <p:cTn id="17" fill="hold" nodeType="afterGroup">
                            <p:stCondLst>
                              <p:cond delay="500"/>
                            </p:stCondLst>
                            <p:childTnLst>
                              <p:par>
                                <p:cTn id="18" presetID="22" presetClass="entr" presetSubtype="1" fill="hold" nodeType="afterEffect">
                                  <p:stCondLst>
                                    <p:cond delay="0"/>
                                  </p:stCondLst>
                                  <p:childTnLst>
                                    <p:set>
                                      <p:cBhvr>
                                        <p:cTn id="19" dur="1" fill="hold">
                                          <p:stCondLst>
                                            <p:cond delay="0"/>
                                          </p:stCondLst>
                                        </p:cTn>
                                        <p:tgtEl>
                                          <p:spTgt spid="208921"/>
                                        </p:tgtEl>
                                        <p:attrNameLst>
                                          <p:attrName>style.visibility</p:attrName>
                                        </p:attrNameLst>
                                      </p:cBhvr>
                                      <p:to>
                                        <p:strVal val="visible"/>
                                      </p:to>
                                    </p:set>
                                    <p:animEffect transition="in" filter="wipe(up)">
                                      <p:cBhvr>
                                        <p:cTn id="20" dur="500"/>
                                        <p:tgtEl>
                                          <p:spTgt spid="208921"/>
                                        </p:tgtEl>
                                      </p:cBhvr>
                                    </p:animEffect>
                                  </p:childTnLst>
                                </p:cTn>
                              </p:par>
                            </p:childTnLst>
                          </p:cTn>
                        </p:par>
                        <p:par>
                          <p:cTn id="21" fill="hold" nodeType="afterGroup">
                            <p:stCondLst>
                              <p:cond delay="1000"/>
                            </p:stCondLst>
                            <p:childTnLst>
                              <p:par>
                                <p:cTn id="22" presetID="22" presetClass="entr" presetSubtype="1" fill="hold" nodeType="afterEffect">
                                  <p:stCondLst>
                                    <p:cond delay="0"/>
                                  </p:stCondLst>
                                  <p:childTnLst>
                                    <p:set>
                                      <p:cBhvr>
                                        <p:cTn id="23" dur="1" fill="hold">
                                          <p:stCondLst>
                                            <p:cond delay="0"/>
                                          </p:stCondLst>
                                        </p:cTn>
                                        <p:tgtEl>
                                          <p:spTgt spid="208924"/>
                                        </p:tgtEl>
                                        <p:attrNameLst>
                                          <p:attrName>style.visibility</p:attrName>
                                        </p:attrNameLst>
                                      </p:cBhvr>
                                      <p:to>
                                        <p:strVal val="visible"/>
                                      </p:to>
                                    </p:set>
                                    <p:animEffect transition="in" filter="wipe(up)">
                                      <p:cBhvr>
                                        <p:cTn id="24" dur="500"/>
                                        <p:tgtEl>
                                          <p:spTgt spid="20892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272" fill="hold" grpId="0" nodeType="clickEffect">
                                  <p:stCondLst>
                                    <p:cond delay="0"/>
                                  </p:stCondLst>
                                  <p:childTnLst>
                                    <p:set>
                                      <p:cBhvr>
                                        <p:cTn id="28" dur="1" fill="hold">
                                          <p:stCondLst>
                                            <p:cond delay="0"/>
                                          </p:stCondLst>
                                        </p:cTn>
                                        <p:tgtEl>
                                          <p:spTgt spid="208927"/>
                                        </p:tgtEl>
                                        <p:attrNameLst>
                                          <p:attrName>style.visibility</p:attrName>
                                        </p:attrNameLst>
                                      </p:cBhvr>
                                      <p:to>
                                        <p:strVal val="visible"/>
                                      </p:to>
                                    </p:set>
                                    <p:anim calcmode="lin" valueType="num">
                                      <p:cBhvr>
                                        <p:cTn id="29" dur="500" fill="hold"/>
                                        <p:tgtEl>
                                          <p:spTgt spid="208927"/>
                                        </p:tgtEl>
                                        <p:attrNameLst>
                                          <p:attrName>ppt_w</p:attrName>
                                        </p:attrNameLst>
                                      </p:cBhvr>
                                      <p:tavLst>
                                        <p:tav tm="0">
                                          <p:val>
                                            <p:strVal val="2/3*#ppt_w"/>
                                          </p:val>
                                        </p:tav>
                                        <p:tav tm="100000">
                                          <p:val>
                                            <p:strVal val="#ppt_w"/>
                                          </p:val>
                                        </p:tav>
                                      </p:tavLst>
                                    </p:anim>
                                    <p:anim calcmode="lin" valueType="num">
                                      <p:cBhvr>
                                        <p:cTn id="30" dur="500" fill="hold"/>
                                        <p:tgtEl>
                                          <p:spTgt spid="208927"/>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19" grpId="0" autoUpdateAnimBg="0"/>
      <p:bldP spid="208920" grpId="0" autoUpdateAnimBg="0"/>
      <p:bldP spid="208927"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a:extLst>
              <a:ext uri="{FF2B5EF4-FFF2-40B4-BE49-F238E27FC236}">
                <a16:creationId xmlns:a16="http://schemas.microsoft.com/office/drawing/2014/main" id="{CA551CBC-69BA-4A05-A803-58FFEEA0A21E}"/>
              </a:ext>
            </a:extLst>
          </p:cNvPr>
          <p:cNvSpPr>
            <a:spLocks noGrp="1" noChangeArrowheads="1"/>
          </p:cNvSpPr>
          <p:nvPr>
            <p:ph type="title"/>
          </p:nvPr>
        </p:nvSpPr>
        <p:spPr>
          <a:xfrm>
            <a:off x="2209800" y="304800"/>
            <a:ext cx="7772400" cy="1143000"/>
          </a:xfrm>
        </p:spPr>
        <p:txBody>
          <a:bodyPr/>
          <a:lstStyle/>
          <a:p>
            <a:r>
              <a:rPr lang="en-US" altLang="en-US"/>
              <a:t>Scale Invariant Detection</a:t>
            </a:r>
            <a:endParaRPr lang="ru-RU" altLang="en-US"/>
          </a:p>
        </p:txBody>
      </p:sp>
      <p:sp>
        <p:nvSpPr>
          <p:cNvPr id="209923" name="Rectangle 3">
            <a:extLst>
              <a:ext uri="{FF2B5EF4-FFF2-40B4-BE49-F238E27FC236}">
                <a16:creationId xmlns:a16="http://schemas.microsoft.com/office/drawing/2014/main" id="{3F376CD6-5CD2-41BF-B66A-41CA9B3C232D}"/>
              </a:ext>
            </a:extLst>
          </p:cNvPr>
          <p:cNvSpPr>
            <a:spLocks noGrp="1" noChangeArrowheads="1"/>
          </p:cNvSpPr>
          <p:nvPr>
            <p:ph type="body" idx="1"/>
          </p:nvPr>
        </p:nvSpPr>
        <p:spPr>
          <a:xfrm>
            <a:off x="2209800" y="1447800"/>
            <a:ext cx="7772400" cy="1066800"/>
          </a:xfrm>
        </p:spPr>
        <p:txBody>
          <a:bodyPr/>
          <a:lstStyle/>
          <a:p>
            <a:r>
              <a:rPr lang="en-US" altLang="en-US" sz="2400"/>
              <a:t>A “good” function for scale detection:</a:t>
            </a:r>
            <a:br>
              <a:rPr lang="en-US" altLang="en-US" sz="2400"/>
            </a:br>
            <a:r>
              <a:rPr lang="en-US" altLang="en-US" sz="2400"/>
              <a:t>    has one stable sharp peak</a:t>
            </a:r>
          </a:p>
        </p:txBody>
      </p:sp>
      <p:grpSp>
        <p:nvGrpSpPr>
          <p:cNvPr id="209924" name="Group 4">
            <a:extLst>
              <a:ext uri="{FF2B5EF4-FFF2-40B4-BE49-F238E27FC236}">
                <a16:creationId xmlns:a16="http://schemas.microsoft.com/office/drawing/2014/main" id="{101B088F-CAD0-45BA-B282-87169F2154F8}"/>
              </a:ext>
            </a:extLst>
          </p:cNvPr>
          <p:cNvGrpSpPr>
            <a:grpSpLocks/>
          </p:cNvGrpSpPr>
          <p:nvPr/>
        </p:nvGrpSpPr>
        <p:grpSpPr bwMode="auto">
          <a:xfrm>
            <a:off x="2022475" y="2667000"/>
            <a:ext cx="2503488" cy="1246188"/>
            <a:chOff x="3024" y="1584"/>
            <a:chExt cx="2020" cy="1045"/>
          </a:xfrm>
        </p:grpSpPr>
        <p:grpSp>
          <p:nvGrpSpPr>
            <p:cNvPr id="209925" name="Group 5">
              <a:extLst>
                <a:ext uri="{FF2B5EF4-FFF2-40B4-BE49-F238E27FC236}">
                  <a16:creationId xmlns:a16="http://schemas.microsoft.com/office/drawing/2014/main" id="{5CA78D02-1B12-49C3-BBCE-6886A546B2CF}"/>
                </a:ext>
              </a:extLst>
            </p:cNvPr>
            <p:cNvGrpSpPr>
              <a:grpSpLocks/>
            </p:cNvGrpSpPr>
            <p:nvPr/>
          </p:nvGrpSpPr>
          <p:grpSpPr bwMode="auto">
            <a:xfrm>
              <a:off x="3024" y="1584"/>
              <a:ext cx="2020" cy="1045"/>
              <a:chOff x="2496" y="1536"/>
              <a:chExt cx="2020" cy="1045"/>
            </a:xfrm>
          </p:grpSpPr>
          <p:sp>
            <p:nvSpPr>
              <p:cNvPr id="209926" name="Line 6">
                <a:extLst>
                  <a:ext uri="{FF2B5EF4-FFF2-40B4-BE49-F238E27FC236}">
                    <a16:creationId xmlns:a16="http://schemas.microsoft.com/office/drawing/2014/main" id="{B675BA04-6B8B-4042-A757-E3C9AAF97DD3}"/>
                  </a:ext>
                </a:extLst>
              </p:cNvPr>
              <p:cNvSpPr>
                <a:spLocks noChangeShapeType="1"/>
              </p:cNvSpPr>
              <p:nvPr/>
            </p:nvSpPr>
            <p:spPr bwMode="auto">
              <a:xfrm>
                <a:off x="2697" y="2253"/>
                <a:ext cx="155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9927" name="Line 7">
                <a:extLst>
                  <a:ext uri="{FF2B5EF4-FFF2-40B4-BE49-F238E27FC236}">
                    <a16:creationId xmlns:a16="http://schemas.microsoft.com/office/drawing/2014/main" id="{09EC41B3-113F-4B1B-AD62-91C0F54FD055}"/>
                  </a:ext>
                </a:extLst>
              </p:cNvPr>
              <p:cNvSpPr>
                <a:spLocks noChangeShapeType="1"/>
              </p:cNvSpPr>
              <p:nvPr/>
            </p:nvSpPr>
            <p:spPr bwMode="auto">
              <a:xfrm flipV="1">
                <a:off x="2697" y="1604"/>
                <a:ext cx="0" cy="64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9928" name="Text Box 8">
                <a:extLst>
                  <a:ext uri="{FF2B5EF4-FFF2-40B4-BE49-F238E27FC236}">
                    <a16:creationId xmlns:a16="http://schemas.microsoft.com/office/drawing/2014/main" id="{0B134EDB-EB5B-4724-AE10-58BFDCBC96CE}"/>
                  </a:ext>
                </a:extLst>
              </p:cNvPr>
              <p:cNvSpPr txBox="1">
                <a:spLocks noChangeArrowheads="1"/>
              </p:cNvSpPr>
              <p:nvPr/>
            </p:nvSpPr>
            <p:spPr bwMode="auto">
              <a:xfrm>
                <a:off x="2496" y="1536"/>
                <a:ext cx="208"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i="1">
                    <a:solidFill>
                      <a:srgbClr val="009900"/>
                    </a:solidFill>
                    <a:cs typeface="Times New Roman" panose="02020603050405020304" pitchFamily="18" charset="0"/>
                  </a:rPr>
                  <a:t>f</a:t>
                </a:r>
                <a:endParaRPr lang="ru-RU" altLang="en-US" i="1">
                  <a:solidFill>
                    <a:srgbClr val="009900"/>
                  </a:solidFill>
                  <a:cs typeface="Times New Roman" panose="02020603050405020304" pitchFamily="18" charset="0"/>
                </a:endParaRPr>
              </a:p>
            </p:txBody>
          </p:sp>
          <p:sp>
            <p:nvSpPr>
              <p:cNvPr id="209929" name="Text Box 9">
                <a:extLst>
                  <a:ext uri="{FF2B5EF4-FFF2-40B4-BE49-F238E27FC236}">
                    <a16:creationId xmlns:a16="http://schemas.microsoft.com/office/drawing/2014/main" id="{9834F37B-4544-4F3E-9193-4CDDAEB6CB49}"/>
                  </a:ext>
                </a:extLst>
              </p:cNvPr>
              <p:cNvSpPr txBox="1">
                <a:spLocks noChangeArrowheads="1"/>
              </p:cNvSpPr>
              <p:nvPr/>
            </p:nvSpPr>
            <p:spPr bwMode="auto">
              <a:xfrm>
                <a:off x="3563" y="2273"/>
                <a:ext cx="95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solidFill>
                      <a:srgbClr val="009900"/>
                    </a:solidFill>
                    <a:cs typeface="Times New Roman" panose="02020603050405020304" pitchFamily="18" charset="0"/>
                  </a:rPr>
                  <a:t>region size</a:t>
                </a:r>
                <a:endParaRPr lang="ru-RU" altLang="en-US">
                  <a:solidFill>
                    <a:srgbClr val="009900"/>
                  </a:solidFill>
                  <a:cs typeface="Times New Roman" panose="02020603050405020304" pitchFamily="18" charset="0"/>
                </a:endParaRPr>
              </a:p>
            </p:txBody>
          </p:sp>
          <p:sp>
            <p:nvSpPr>
              <p:cNvPr id="209930" name="Oval 10">
                <a:extLst>
                  <a:ext uri="{FF2B5EF4-FFF2-40B4-BE49-F238E27FC236}">
                    <a16:creationId xmlns:a16="http://schemas.microsoft.com/office/drawing/2014/main" id="{B16B048B-5A28-45BF-9D14-D00028FC3D5F}"/>
                  </a:ext>
                </a:extLst>
              </p:cNvPr>
              <p:cNvSpPr>
                <a:spLocks noChangeArrowheads="1"/>
              </p:cNvSpPr>
              <p:nvPr/>
            </p:nvSpPr>
            <p:spPr bwMode="auto">
              <a:xfrm>
                <a:off x="3216" y="1665"/>
                <a:ext cx="960" cy="75"/>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931" name="Freeform 11">
                <a:extLst>
                  <a:ext uri="{FF2B5EF4-FFF2-40B4-BE49-F238E27FC236}">
                    <a16:creationId xmlns:a16="http://schemas.microsoft.com/office/drawing/2014/main" id="{C82744A5-2598-4182-B585-C71833BCB1E1}"/>
                  </a:ext>
                </a:extLst>
              </p:cNvPr>
              <p:cNvSpPr>
                <a:spLocks/>
              </p:cNvSpPr>
              <p:nvPr/>
            </p:nvSpPr>
            <p:spPr bwMode="auto">
              <a:xfrm>
                <a:off x="2832" y="1672"/>
                <a:ext cx="1632" cy="440"/>
              </a:xfrm>
              <a:custGeom>
                <a:avLst/>
                <a:gdLst>
                  <a:gd name="T0" fmla="*/ 0 w 1632"/>
                  <a:gd name="T1" fmla="*/ 440 h 440"/>
                  <a:gd name="T2" fmla="*/ 240 w 1632"/>
                  <a:gd name="T3" fmla="*/ 104 h 440"/>
                  <a:gd name="T4" fmla="*/ 912 w 1632"/>
                  <a:gd name="T5" fmla="*/ 8 h 440"/>
                  <a:gd name="T6" fmla="*/ 1392 w 1632"/>
                  <a:gd name="T7" fmla="*/ 56 h 440"/>
                  <a:gd name="T8" fmla="*/ 1632 w 1632"/>
                  <a:gd name="T9" fmla="*/ 152 h 440"/>
                </a:gdLst>
                <a:ahLst/>
                <a:cxnLst>
                  <a:cxn ang="0">
                    <a:pos x="T0" y="T1"/>
                  </a:cxn>
                  <a:cxn ang="0">
                    <a:pos x="T2" y="T3"/>
                  </a:cxn>
                  <a:cxn ang="0">
                    <a:pos x="T4" y="T5"/>
                  </a:cxn>
                  <a:cxn ang="0">
                    <a:pos x="T6" y="T7"/>
                  </a:cxn>
                  <a:cxn ang="0">
                    <a:pos x="T8" y="T9"/>
                  </a:cxn>
                </a:cxnLst>
                <a:rect l="0" t="0" r="r" b="b"/>
                <a:pathLst>
                  <a:path w="1632" h="440">
                    <a:moveTo>
                      <a:pt x="0" y="440"/>
                    </a:moveTo>
                    <a:cubicBezTo>
                      <a:pt x="44" y="308"/>
                      <a:pt x="88" y="176"/>
                      <a:pt x="240" y="104"/>
                    </a:cubicBezTo>
                    <a:cubicBezTo>
                      <a:pt x="392" y="32"/>
                      <a:pt x="720" y="16"/>
                      <a:pt x="912" y="8"/>
                    </a:cubicBezTo>
                    <a:cubicBezTo>
                      <a:pt x="1104" y="0"/>
                      <a:pt x="1272" y="32"/>
                      <a:pt x="1392" y="56"/>
                    </a:cubicBezTo>
                    <a:cubicBezTo>
                      <a:pt x="1512" y="80"/>
                      <a:pt x="1572" y="116"/>
                      <a:pt x="1632" y="152"/>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9932" name="Text Box 12">
              <a:extLst>
                <a:ext uri="{FF2B5EF4-FFF2-40B4-BE49-F238E27FC236}">
                  <a16:creationId xmlns:a16="http://schemas.microsoft.com/office/drawing/2014/main" id="{2DBF4AEE-A4E0-48F4-9362-FB6A4CEEE68F}"/>
                </a:ext>
              </a:extLst>
            </p:cNvPr>
            <p:cNvSpPr txBox="1">
              <a:spLocks noChangeArrowheads="1"/>
            </p:cNvSpPr>
            <p:nvPr/>
          </p:nvSpPr>
          <p:spPr bwMode="auto">
            <a:xfrm>
              <a:off x="3788" y="1921"/>
              <a:ext cx="48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i="1">
                  <a:solidFill>
                    <a:schemeClr val="accent2"/>
                  </a:solidFill>
                  <a:cs typeface="Times New Roman" panose="02020603050405020304" pitchFamily="18" charset="0"/>
                </a:rPr>
                <a:t>bad</a:t>
              </a:r>
              <a:endParaRPr lang="ru-RU" altLang="en-US" sz="2000" i="1">
                <a:solidFill>
                  <a:schemeClr val="accent2"/>
                </a:solidFill>
                <a:cs typeface="Times New Roman" panose="02020603050405020304" pitchFamily="18" charset="0"/>
              </a:endParaRPr>
            </a:p>
          </p:txBody>
        </p:sp>
      </p:grpSp>
      <p:grpSp>
        <p:nvGrpSpPr>
          <p:cNvPr id="209933" name="Group 13">
            <a:extLst>
              <a:ext uri="{FF2B5EF4-FFF2-40B4-BE49-F238E27FC236}">
                <a16:creationId xmlns:a16="http://schemas.microsoft.com/office/drawing/2014/main" id="{46737AA2-BA99-46A6-83D7-A075B0CE1C16}"/>
              </a:ext>
            </a:extLst>
          </p:cNvPr>
          <p:cNvGrpSpPr>
            <a:grpSpLocks/>
          </p:cNvGrpSpPr>
          <p:nvPr/>
        </p:nvGrpSpPr>
        <p:grpSpPr bwMode="auto">
          <a:xfrm>
            <a:off x="4765676" y="2590800"/>
            <a:ext cx="2701925" cy="1358900"/>
            <a:chOff x="3024" y="2640"/>
            <a:chExt cx="1976" cy="1005"/>
          </a:xfrm>
        </p:grpSpPr>
        <p:grpSp>
          <p:nvGrpSpPr>
            <p:cNvPr id="209934" name="Group 14">
              <a:extLst>
                <a:ext uri="{FF2B5EF4-FFF2-40B4-BE49-F238E27FC236}">
                  <a16:creationId xmlns:a16="http://schemas.microsoft.com/office/drawing/2014/main" id="{C9D9B6C0-1988-4F32-AE07-82F044D3687D}"/>
                </a:ext>
              </a:extLst>
            </p:cNvPr>
            <p:cNvGrpSpPr>
              <a:grpSpLocks/>
            </p:cNvGrpSpPr>
            <p:nvPr/>
          </p:nvGrpSpPr>
          <p:grpSpPr bwMode="auto">
            <a:xfrm>
              <a:off x="3024" y="2640"/>
              <a:ext cx="1976" cy="1005"/>
              <a:chOff x="2736" y="2544"/>
              <a:chExt cx="1976" cy="1005"/>
            </a:xfrm>
          </p:grpSpPr>
          <p:sp>
            <p:nvSpPr>
              <p:cNvPr id="209935" name="Line 15">
                <a:extLst>
                  <a:ext uri="{FF2B5EF4-FFF2-40B4-BE49-F238E27FC236}">
                    <a16:creationId xmlns:a16="http://schemas.microsoft.com/office/drawing/2014/main" id="{1042A4A6-D68A-41F8-B059-879852B4BDC1}"/>
                  </a:ext>
                </a:extLst>
              </p:cNvPr>
              <p:cNvSpPr>
                <a:spLocks noChangeShapeType="1"/>
              </p:cNvSpPr>
              <p:nvPr/>
            </p:nvSpPr>
            <p:spPr bwMode="auto">
              <a:xfrm>
                <a:off x="2937" y="3261"/>
                <a:ext cx="155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9936" name="Line 16">
                <a:extLst>
                  <a:ext uri="{FF2B5EF4-FFF2-40B4-BE49-F238E27FC236}">
                    <a16:creationId xmlns:a16="http://schemas.microsoft.com/office/drawing/2014/main" id="{2623D08A-E08B-4CCA-96F7-C0335D34398D}"/>
                  </a:ext>
                </a:extLst>
              </p:cNvPr>
              <p:cNvSpPr>
                <a:spLocks noChangeShapeType="1"/>
              </p:cNvSpPr>
              <p:nvPr/>
            </p:nvSpPr>
            <p:spPr bwMode="auto">
              <a:xfrm flipV="1">
                <a:off x="2937" y="2612"/>
                <a:ext cx="0" cy="64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9937" name="Text Box 17">
                <a:extLst>
                  <a:ext uri="{FF2B5EF4-FFF2-40B4-BE49-F238E27FC236}">
                    <a16:creationId xmlns:a16="http://schemas.microsoft.com/office/drawing/2014/main" id="{917834BC-80F2-4FAF-BB96-9978889F4B5B}"/>
                  </a:ext>
                </a:extLst>
              </p:cNvPr>
              <p:cNvSpPr txBox="1">
                <a:spLocks noChangeArrowheads="1"/>
              </p:cNvSpPr>
              <p:nvPr/>
            </p:nvSpPr>
            <p:spPr bwMode="auto">
              <a:xfrm>
                <a:off x="2736" y="2544"/>
                <a:ext cx="207"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i="1">
                    <a:solidFill>
                      <a:srgbClr val="009900"/>
                    </a:solidFill>
                    <a:cs typeface="Times New Roman" panose="02020603050405020304" pitchFamily="18" charset="0"/>
                  </a:rPr>
                  <a:t>f</a:t>
                </a:r>
                <a:endParaRPr lang="ru-RU" altLang="en-US" i="1">
                  <a:solidFill>
                    <a:srgbClr val="009900"/>
                  </a:solidFill>
                  <a:cs typeface="Times New Roman" panose="02020603050405020304" pitchFamily="18" charset="0"/>
                </a:endParaRPr>
              </a:p>
            </p:txBody>
          </p:sp>
          <p:sp>
            <p:nvSpPr>
              <p:cNvPr id="209938" name="Text Box 18">
                <a:extLst>
                  <a:ext uri="{FF2B5EF4-FFF2-40B4-BE49-F238E27FC236}">
                    <a16:creationId xmlns:a16="http://schemas.microsoft.com/office/drawing/2014/main" id="{9766D562-1F0A-40E7-AE5D-CDA465182D4F}"/>
                  </a:ext>
                </a:extLst>
              </p:cNvPr>
              <p:cNvSpPr txBox="1">
                <a:spLocks noChangeArrowheads="1"/>
              </p:cNvSpPr>
              <p:nvPr/>
            </p:nvSpPr>
            <p:spPr bwMode="auto">
              <a:xfrm>
                <a:off x="3848" y="3278"/>
                <a:ext cx="86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solidFill>
                      <a:srgbClr val="009900"/>
                    </a:solidFill>
                    <a:cs typeface="Times New Roman" panose="02020603050405020304" pitchFamily="18" charset="0"/>
                  </a:rPr>
                  <a:t>region size</a:t>
                </a:r>
                <a:endParaRPr lang="ru-RU" altLang="en-US">
                  <a:solidFill>
                    <a:srgbClr val="009900"/>
                  </a:solidFill>
                  <a:cs typeface="Times New Roman" panose="02020603050405020304" pitchFamily="18" charset="0"/>
                </a:endParaRPr>
              </a:p>
            </p:txBody>
          </p:sp>
          <p:sp>
            <p:nvSpPr>
              <p:cNvPr id="209939" name="Oval 19">
                <a:extLst>
                  <a:ext uri="{FF2B5EF4-FFF2-40B4-BE49-F238E27FC236}">
                    <a16:creationId xmlns:a16="http://schemas.microsoft.com/office/drawing/2014/main" id="{56B3A585-43F1-4069-B1C0-27B2EF470439}"/>
                  </a:ext>
                </a:extLst>
              </p:cNvPr>
              <p:cNvSpPr>
                <a:spLocks noChangeArrowheads="1"/>
              </p:cNvSpPr>
              <p:nvPr/>
            </p:nvSpPr>
            <p:spPr bwMode="auto">
              <a:xfrm>
                <a:off x="3216" y="2736"/>
                <a:ext cx="77" cy="68"/>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940" name="Freeform 20">
                <a:extLst>
                  <a:ext uri="{FF2B5EF4-FFF2-40B4-BE49-F238E27FC236}">
                    <a16:creationId xmlns:a16="http://schemas.microsoft.com/office/drawing/2014/main" id="{38D3B7C7-E691-4809-839E-3AC149999862}"/>
                  </a:ext>
                </a:extLst>
              </p:cNvPr>
              <p:cNvSpPr>
                <a:spLocks/>
              </p:cNvSpPr>
              <p:nvPr/>
            </p:nvSpPr>
            <p:spPr bwMode="auto">
              <a:xfrm>
                <a:off x="3120" y="2688"/>
                <a:ext cx="1344" cy="384"/>
              </a:xfrm>
              <a:custGeom>
                <a:avLst/>
                <a:gdLst>
                  <a:gd name="T0" fmla="*/ 0 w 1344"/>
                  <a:gd name="T1" fmla="*/ 384 h 384"/>
                  <a:gd name="T2" fmla="*/ 144 w 1344"/>
                  <a:gd name="T3" fmla="*/ 96 h 384"/>
                  <a:gd name="T4" fmla="*/ 576 w 1344"/>
                  <a:gd name="T5" fmla="*/ 288 h 384"/>
                  <a:gd name="T6" fmla="*/ 912 w 1344"/>
                  <a:gd name="T7" fmla="*/ 144 h 384"/>
                  <a:gd name="T8" fmla="*/ 1056 w 1344"/>
                  <a:gd name="T9" fmla="*/ 288 h 384"/>
                  <a:gd name="T10" fmla="*/ 1152 w 1344"/>
                  <a:gd name="T11" fmla="*/ 0 h 384"/>
                  <a:gd name="T12" fmla="*/ 1344 w 1344"/>
                  <a:gd name="T13" fmla="*/ 288 h 384"/>
                </a:gdLst>
                <a:ahLst/>
                <a:cxnLst>
                  <a:cxn ang="0">
                    <a:pos x="T0" y="T1"/>
                  </a:cxn>
                  <a:cxn ang="0">
                    <a:pos x="T2" y="T3"/>
                  </a:cxn>
                  <a:cxn ang="0">
                    <a:pos x="T4" y="T5"/>
                  </a:cxn>
                  <a:cxn ang="0">
                    <a:pos x="T6" y="T7"/>
                  </a:cxn>
                  <a:cxn ang="0">
                    <a:pos x="T8" y="T9"/>
                  </a:cxn>
                  <a:cxn ang="0">
                    <a:pos x="T10" y="T11"/>
                  </a:cxn>
                  <a:cxn ang="0">
                    <a:pos x="T12" y="T13"/>
                  </a:cxn>
                </a:cxnLst>
                <a:rect l="0" t="0" r="r" b="b"/>
                <a:pathLst>
                  <a:path w="1344" h="384">
                    <a:moveTo>
                      <a:pt x="0" y="384"/>
                    </a:moveTo>
                    <a:cubicBezTo>
                      <a:pt x="24" y="248"/>
                      <a:pt x="48" y="112"/>
                      <a:pt x="144" y="96"/>
                    </a:cubicBezTo>
                    <a:cubicBezTo>
                      <a:pt x="240" y="80"/>
                      <a:pt x="448" y="280"/>
                      <a:pt x="576" y="288"/>
                    </a:cubicBezTo>
                    <a:cubicBezTo>
                      <a:pt x="704" y="296"/>
                      <a:pt x="832" y="144"/>
                      <a:pt x="912" y="144"/>
                    </a:cubicBezTo>
                    <a:cubicBezTo>
                      <a:pt x="992" y="144"/>
                      <a:pt x="1016" y="312"/>
                      <a:pt x="1056" y="288"/>
                    </a:cubicBezTo>
                    <a:cubicBezTo>
                      <a:pt x="1096" y="264"/>
                      <a:pt x="1104" y="0"/>
                      <a:pt x="1152" y="0"/>
                    </a:cubicBezTo>
                    <a:cubicBezTo>
                      <a:pt x="1200" y="0"/>
                      <a:pt x="1272" y="144"/>
                      <a:pt x="1344" y="288"/>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9941" name="Oval 21">
                <a:extLst>
                  <a:ext uri="{FF2B5EF4-FFF2-40B4-BE49-F238E27FC236}">
                    <a16:creationId xmlns:a16="http://schemas.microsoft.com/office/drawing/2014/main" id="{840A9A51-1811-4B39-895B-D0789C3AEF54}"/>
                  </a:ext>
                </a:extLst>
              </p:cNvPr>
              <p:cNvSpPr>
                <a:spLocks noChangeArrowheads="1"/>
              </p:cNvSpPr>
              <p:nvPr/>
            </p:nvSpPr>
            <p:spPr bwMode="auto">
              <a:xfrm>
                <a:off x="4011" y="2798"/>
                <a:ext cx="77" cy="68"/>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942" name="Oval 22">
                <a:extLst>
                  <a:ext uri="{FF2B5EF4-FFF2-40B4-BE49-F238E27FC236}">
                    <a16:creationId xmlns:a16="http://schemas.microsoft.com/office/drawing/2014/main" id="{770E5331-1DBB-4C4F-BC5E-24E9338D811B}"/>
                  </a:ext>
                </a:extLst>
              </p:cNvPr>
              <p:cNvSpPr>
                <a:spLocks noChangeArrowheads="1"/>
              </p:cNvSpPr>
              <p:nvPr/>
            </p:nvSpPr>
            <p:spPr bwMode="auto">
              <a:xfrm>
                <a:off x="4240" y="2661"/>
                <a:ext cx="77" cy="68"/>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9943" name="Text Box 23">
              <a:extLst>
                <a:ext uri="{FF2B5EF4-FFF2-40B4-BE49-F238E27FC236}">
                  <a16:creationId xmlns:a16="http://schemas.microsoft.com/office/drawing/2014/main" id="{EB096F28-E627-4D11-BB72-4C6AF8D3F157}"/>
                </a:ext>
              </a:extLst>
            </p:cNvPr>
            <p:cNvSpPr txBox="1">
              <a:spLocks noChangeArrowheads="1"/>
            </p:cNvSpPr>
            <p:nvPr/>
          </p:nvSpPr>
          <p:spPr bwMode="auto">
            <a:xfrm>
              <a:off x="3787" y="3024"/>
              <a:ext cx="485"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i="1">
                  <a:solidFill>
                    <a:schemeClr val="accent2"/>
                  </a:solidFill>
                  <a:cs typeface="Times New Roman" panose="02020603050405020304" pitchFamily="18" charset="0"/>
                </a:rPr>
                <a:t>bad</a:t>
              </a:r>
              <a:endParaRPr lang="ru-RU" altLang="en-US" sz="2000" i="1">
                <a:solidFill>
                  <a:schemeClr val="accent2"/>
                </a:solidFill>
                <a:cs typeface="Times New Roman" panose="02020603050405020304" pitchFamily="18" charset="0"/>
              </a:endParaRPr>
            </a:p>
          </p:txBody>
        </p:sp>
      </p:grpSp>
      <p:grpSp>
        <p:nvGrpSpPr>
          <p:cNvPr id="209944" name="Group 24">
            <a:extLst>
              <a:ext uri="{FF2B5EF4-FFF2-40B4-BE49-F238E27FC236}">
                <a16:creationId xmlns:a16="http://schemas.microsoft.com/office/drawing/2014/main" id="{A5FE8763-A2CB-4FBD-A514-28B793DA1CC2}"/>
              </a:ext>
            </a:extLst>
          </p:cNvPr>
          <p:cNvGrpSpPr>
            <a:grpSpLocks/>
          </p:cNvGrpSpPr>
          <p:nvPr/>
        </p:nvGrpSpPr>
        <p:grpSpPr bwMode="auto">
          <a:xfrm>
            <a:off x="7585076" y="2590800"/>
            <a:ext cx="2701925" cy="1303338"/>
            <a:chOff x="192" y="1632"/>
            <a:chExt cx="1976" cy="1024"/>
          </a:xfrm>
        </p:grpSpPr>
        <p:grpSp>
          <p:nvGrpSpPr>
            <p:cNvPr id="209945" name="Group 25">
              <a:extLst>
                <a:ext uri="{FF2B5EF4-FFF2-40B4-BE49-F238E27FC236}">
                  <a16:creationId xmlns:a16="http://schemas.microsoft.com/office/drawing/2014/main" id="{182915A3-17DB-4C56-B9E8-56137CC31264}"/>
                </a:ext>
              </a:extLst>
            </p:cNvPr>
            <p:cNvGrpSpPr>
              <a:grpSpLocks/>
            </p:cNvGrpSpPr>
            <p:nvPr/>
          </p:nvGrpSpPr>
          <p:grpSpPr bwMode="auto">
            <a:xfrm>
              <a:off x="192" y="1632"/>
              <a:ext cx="1976" cy="1024"/>
              <a:chOff x="480" y="1553"/>
              <a:chExt cx="2445" cy="1439"/>
            </a:xfrm>
          </p:grpSpPr>
          <p:sp>
            <p:nvSpPr>
              <p:cNvPr id="209946" name="Line 26">
                <a:extLst>
                  <a:ext uri="{FF2B5EF4-FFF2-40B4-BE49-F238E27FC236}">
                    <a16:creationId xmlns:a16="http://schemas.microsoft.com/office/drawing/2014/main" id="{1FAF02B7-7BFC-485D-AA4B-FAB2A534A042}"/>
                  </a:ext>
                </a:extLst>
              </p:cNvPr>
              <p:cNvSpPr>
                <a:spLocks noChangeShapeType="1"/>
              </p:cNvSpPr>
              <p:nvPr/>
            </p:nvSpPr>
            <p:spPr bwMode="auto">
              <a:xfrm>
                <a:off x="729" y="2561"/>
                <a:ext cx="19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9947" name="Line 27">
                <a:extLst>
                  <a:ext uri="{FF2B5EF4-FFF2-40B4-BE49-F238E27FC236}">
                    <a16:creationId xmlns:a16="http://schemas.microsoft.com/office/drawing/2014/main" id="{1321F01C-B241-4C41-B3B5-85AF879BB080}"/>
                  </a:ext>
                </a:extLst>
              </p:cNvPr>
              <p:cNvSpPr>
                <a:spLocks noChangeShapeType="1"/>
              </p:cNvSpPr>
              <p:nvPr/>
            </p:nvSpPr>
            <p:spPr bwMode="auto">
              <a:xfrm flipV="1">
                <a:off x="729" y="1649"/>
                <a:ext cx="0" cy="9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9948" name="Text Box 28">
                <a:extLst>
                  <a:ext uri="{FF2B5EF4-FFF2-40B4-BE49-F238E27FC236}">
                    <a16:creationId xmlns:a16="http://schemas.microsoft.com/office/drawing/2014/main" id="{FD9D52C2-A410-4F32-AAFB-A09ED01D931E}"/>
                  </a:ext>
                </a:extLst>
              </p:cNvPr>
              <p:cNvSpPr txBox="1">
                <a:spLocks noChangeArrowheads="1"/>
              </p:cNvSpPr>
              <p:nvPr/>
            </p:nvSpPr>
            <p:spPr bwMode="auto">
              <a:xfrm>
                <a:off x="480" y="1553"/>
                <a:ext cx="256"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i="1">
                    <a:solidFill>
                      <a:srgbClr val="009900"/>
                    </a:solidFill>
                    <a:cs typeface="Times New Roman" panose="02020603050405020304" pitchFamily="18" charset="0"/>
                  </a:rPr>
                  <a:t>f</a:t>
                </a:r>
                <a:endParaRPr lang="ru-RU" altLang="en-US" i="1">
                  <a:solidFill>
                    <a:srgbClr val="009900"/>
                  </a:solidFill>
                  <a:cs typeface="Times New Roman" panose="02020603050405020304" pitchFamily="18" charset="0"/>
                </a:endParaRPr>
              </a:p>
            </p:txBody>
          </p:sp>
          <p:sp>
            <p:nvSpPr>
              <p:cNvPr id="209949" name="Text Box 29">
                <a:extLst>
                  <a:ext uri="{FF2B5EF4-FFF2-40B4-BE49-F238E27FC236}">
                    <a16:creationId xmlns:a16="http://schemas.microsoft.com/office/drawing/2014/main" id="{6D397A06-207B-4284-BAB4-A9C7B0AC0BB6}"/>
                  </a:ext>
                </a:extLst>
              </p:cNvPr>
              <p:cNvSpPr txBox="1">
                <a:spLocks noChangeArrowheads="1"/>
              </p:cNvSpPr>
              <p:nvPr/>
            </p:nvSpPr>
            <p:spPr bwMode="auto">
              <a:xfrm>
                <a:off x="1856" y="2587"/>
                <a:ext cx="1069"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solidFill>
                      <a:srgbClr val="009900"/>
                    </a:solidFill>
                    <a:cs typeface="Times New Roman" panose="02020603050405020304" pitchFamily="18" charset="0"/>
                  </a:rPr>
                  <a:t>region size</a:t>
                </a:r>
                <a:endParaRPr lang="ru-RU" altLang="en-US">
                  <a:solidFill>
                    <a:srgbClr val="009900"/>
                  </a:solidFill>
                  <a:cs typeface="Times New Roman" panose="02020603050405020304" pitchFamily="18" charset="0"/>
                </a:endParaRPr>
              </a:p>
            </p:txBody>
          </p:sp>
          <p:sp>
            <p:nvSpPr>
              <p:cNvPr id="209950" name="Freeform 30">
                <a:extLst>
                  <a:ext uri="{FF2B5EF4-FFF2-40B4-BE49-F238E27FC236}">
                    <a16:creationId xmlns:a16="http://schemas.microsoft.com/office/drawing/2014/main" id="{CC387D41-6F73-4AA5-9E23-3DB692E49EFD}"/>
                  </a:ext>
                </a:extLst>
              </p:cNvPr>
              <p:cNvSpPr>
                <a:spLocks/>
              </p:cNvSpPr>
              <p:nvPr/>
            </p:nvSpPr>
            <p:spPr bwMode="auto">
              <a:xfrm>
                <a:off x="960" y="1849"/>
                <a:ext cx="1632" cy="568"/>
              </a:xfrm>
              <a:custGeom>
                <a:avLst/>
                <a:gdLst>
                  <a:gd name="T0" fmla="*/ 0 w 1632"/>
                  <a:gd name="T1" fmla="*/ 568 h 568"/>
                  <a:gd name="T2" fmla="*/ 288 w 1632"/>
                  <a:gd name="T3" fmla="*/ 40 h 568"/>
                  <a:gd name="T4" fmla="*/ 912 w 1632"/>
                  <a:gd name="T5" fmla="*/ 328 h 568"/>
                  <a:gd name="T6" fmla="*/ 1392 w 1632"/>
                  <a:gd name="T7" fmla="*/ 472 h 568"/>
                  <a:gd name="T8" fmla="*/ 1632 w 1632"/>
                  <a:gd name="T9" fmla="*/ 520 h 568"/>
                </a:gdLst>
                <a:ahLst/>
                <a:cxnLst>
                  <a:cxn ang="0">
                    <a:pos x="T0" y="T1"/>
                  </a:cxn>
                  <a:cxn ang="0">
                    <a:pos x="T2" y="T3"/>
                  </a:cxn>
                  <a:cxn ang="0">
                    <a:pos x="T4" y="T5"/>
                  </a:cxn>
                  <a:cxn ang="0">
                    <a:pos x="T6" y="T7"/>
                  </a:cxn>
                  <a:cxn ang="0">
                    <a:pos x="T8" y="T9"/>
                  </a:cxn>
                </a:cxnLst>
                <a:rect l="0" t="0" r="r" b="b"/>
                <a:pathLst>
                  <a:path w="1632" h="568">
                    <a:moveTo>
                      <a:pt x="0" y="568"/>
                    </a:moveTo>
                    <a:cubicBezTo>
                      <a:pt x="68" y="324"/>
                      <a:pt x="136" y="80"/>
                      <a:pt x="288" y="40"/>
                    </a:cubicBezTo>
                    <a:cubicBezTo>
                      <a:pt x="440" y="0"/>
                      <a:pt x="728" y="256"/>
                      <a:pt x="912" y="328"/>
                    </a:cubicBezTo>
                    <a:cubicBezTo>
                      <a:pt x="1096" y="400"/>
                      <a:pt x="1272" y="440"/>
                      <a:pt x="1392" y="472"/>
                    </a:cubicBezTo>
                    <a:cubicBezTo>
                      <a:pt x="1512" y="504"/>
                      <a:pt x="1572" y="512"/>
                      <a:pt x="1632" y="520"/>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9951" name="Oval 31">
                <a:extLst>
                  <a:ext uri="{FF2B5EF4-FFF2-40B4-BE49-F238E27FC236}">
                    <a16:creationId xmlns:a16="http://schemas.microsoft.com/office/drawing/2014/main" id="{39AB3F74-02E3-4AB1-A1AD-437BF5A37425}"/>
                  </a:ext>
                </a:extLst>
              </p:cNvPr>
              <p:cNvSpPr>
                <a:spLocks noChangeArrowheads="1"/>
              </p:cNvSpPr>
              <p:nvPr/>
            </p:nvSpPr>
            <p:spPr bwMode="auto">
              <a:xfrm>
                <a:off x="1248" y="1841"/>
                <a:ext cx="96" cy="96"/>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9952" name="Text Box 32">
              <a:extLst>
                <a:ext uri="{FF2B5EF4-FFF2-40B4-BE49-F238E27FC236}">
                  <a16:creationId xmlns:a16="http://schemas.microsoft.com/office/drawing/2014/main" id="{CE14F8B0-652D-4A6A-B93C-801F873AB1E9}"/>
                </a:ext>
              </a:extLst>
            </p:cNvPr>
            <p:cNvSpPr txBox="1">
              <a:spLocks noChangeArrowheads="1"/>
            </p:cNvSpPr>
            <p:nvPr/>
          </p:nvSpPr>
          <p:spPr bwMode="auto">
            <a:xfrm>
              <a:off x="1152" y="1728"/>
              <a:ext cx="672"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i="1">
                  <a:solidFill>
                    <a:schemeClr val="accent2"/>
                  </a:solidFill>
                  <a:cs typeface="Times New Roman" panose="02020603050405020304" pitchFamily="18" charset="0"/>
                </a:rPr>
                <a:t>Good </a:t>
              </a:r>
              <a:r>
                <a:rPr lang="en-US" altLang="en-US" sz="2000">
                  <a:solidFill>
                    <a:schemeClr val="accent2"/>
                  </a:solidFill>
                  <a:cs typeface="Times New Roman" panose="02020603050405020304" pitchFamily="18" charset="0"/>
                </a:rPr>
                <a:t>!</a:t>
              </a:r>
              <a:endParaRPr lang="ru-RU" altLang="en-US" sz="2000">
                <a:solidFill>
                  <a:schemeClr val="accent2"/>
                </a:solidFill>
                <a:cs typeface="Times New Roman" panose="02020603050405020304" pitchFamily="18" charset="0"/>
              </a:endParaRPr>
            </a:p>
          </p:txBody>
        </p:sp>
      </p:grpSp>
      <p:sp>
        <p:nvSpPr>
          <p:cNvPr id="209953" name="Rectangle 33">
            <a:extLst>
              <a:ext uri="{FF2B5EF4-FFF2-40B4-BE49-F238E27FC236}">
                <a16:creationId xmlns:a16="http://schemas.microsoft.com/office/drawing/2014/main" id="{47FE624E-571B-4EA6-8683-D148B06D2EE8}"/>
              </a:ext>
            </a:extLst>
          </p:cNvPr>
          <p:cNvSpPr>
            <a:spLocks noChangeArrowheads="1"/>
          </p:cNvSpPr>
          <p:nvPr/>
        </p:nvSpPr>
        <p:spPr bwMode="auto">
          <a:xfrm>
            <a:off x="2286000" y="4419600"/>
            <a:ext cx="8001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FontTx/>
              <a:buChar char="•"/>
            </a:pPr>
            <a:r>
              <a:rPr lang="en-US" altLang="en-US" sz="2800">
                <a:cs typeface="Times New Roman" panose="02020603050405020304" pitchFamily="18" charset="0"/>
              </a:rPr>
              <a:t>For usual images: a good function would be a one which responds to contrast (sharp local intensity change)</a:t>
            </a:r>
          </a:p>
        </p:txBody>
      </p:sp>
      <p:sp>
        <p:nvSpPr>
          <p:cNvPr id="2" name="Date Placeholder 1">
            <a:extLst>
              <a:ext uri="{FF2B5EF4-FFF2-40B4-BE49-F238E27FC236}">
                <a16:creationId xmlns:a16="http://schemas.microsoft.com/office/drawing/2014/main" id="{ED02742E-6FD9-4ACC-822F-EB3B1CDA1FC4}"/>
              </a:ext>
            </a:extLst>
          </p:cNvPr>
          <p:cNvSpPr>
            <a:spLocks noGrp="1"/>
          </p:cNvSpPr>
          <p:nvPr>
            <p:ph type="dt" sz="half" idx="10"/>
          </p:nvPr>
        </p:nvSpPr>
        <p:spPr/>
        <p:txBody>
          <a:bodyPr/>
          <a:lstStyle/>
          <a:p>
            <a:fld id="{F11E2165-80CA-46E3-BF46-E62425A735B3}" type="datetime1">
              <a:rPr lang="en-US" smtClean="0"/>
              <a:t>12/10/2021</a:t>
            </a:fld>
            <a:endParaRPr lang="en-US"/>
          </a:p>
        </p:txBody>
      </p:sp>
      <p:sp>
        <p:nvSpPr>
          <p:cNvPr id="3" name="Slide Number Placeholder 2">
            <a:extLst>
              <a:ext uri="{FF2B5EF4-FFF2-40B4-BE49-F238E27FC236}">
                <a16:creationId xmlns:a16="http://schemas.microsoft.com/office/drawing/2014/main" id="{279591F5-E1B7-48B4-B6C2-1F3A3BB09A41}"/>
              </a:ext>
            </a:extLst>
          </p:cNvPr>
          <p:cNvSpPr>
            <a:spLocks noGrp="1"/>
          </p:cNvSpPr>
          <p:nvPr>
            <p:ph type="sldNum" sz="quarter" idx="12"/>
          </p:nvPr>
        </p:nvSpPr>
        <p:spPr/>
        <p:txBody>
          <a:bodyPr/>
          <a:lstStyle/>
          <a:p>
            <a:fld id="{EAF512AE-85BB-41AC-B3A0-114532E20792}" type="slidenum">
              <a:rPr lang="en-US" smtClean="0"/>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a:extLst>
              <a:ext uri="{FF2B5EF4-FFF2-40B4-BE49-F238E27FC236}">
                <a16:creationId xmlns:a16="http://schemas.microsoft.com/office/drawing/2014/main" id="{FDA60D52-931C-473A-AFAB-8E120B624BA1}"/>
              </a:ext>
            </a:extLst>
          </p:cNvPr>
          <p:cNvSpPr>
            <a:spLocks noGrp="1" noChangeArrowheads="1"/>
          </p:cNvSpPr>
          <p:nvPr>
            <p:ph type="title"/>
          </p:nvPr>
        </p:nvSpPr>
        <p:spPr>
          <a:xfrm>
            <a:off x="2209800" y="304800"/>
            <a:ext cx="7772400" cy="1143000"/>
          </a:xfrm>
        </p:spPr>
        <p:txBody>
          <a:bodyPr/>
          <a:lstStyle/>
          <a:p>
            <a:r>
              <a:rPr lang="en-US" altLang="en-US"/>
              <a:t>Scale Invariant Detection</a:t>
            </a:r>
            <a:endParaRPr lang="ru-RU" altLang="en-US"/>
          </a:p>
        </p:txBody>
      </p:sp>
      <p:sp>
        <p:nvSpPr>
          <p:cNvPr id="210947" name="Rectangle 3">
            <a:extLst>
              <a:ext uri="{FF2B5EF4-FFF2-40B4-BE49-F238E27FC236}">
                <a16:creationId xmlns:a16="http://schemas.microsoft.com/office/drawing/2014/main" id="{D5AA0F07-E3CD-44B6-9E9B-6183500FF071}"/>
              </a:ext>
            </a:extLst>
          </p:cNvPr>
          <p:cNvSpPr>
            <a:spLocks noGrp="1" noChangeArrowheads="1"/>
          </p:cNvSpPr>
          <p:nvPr>
            <p:ph type="body" idx="1"/>
          </p:nvPr>
        </p:nvSpPr>
        <p:spPr>
          <a:xfrm>
            <a:off x="2057400" y="1447800"/>
            <a:ext cx="7772400" cy="1066800"/>
          </a:xfrm>
        </p:spPr>
        <p:txBody>
          <a:bodyPr/>
          <a:lstStyle/>
          <a:p>
            <a:r>
              <a:rPr lang="en-US" altLang="en-US" sz="2400"/>
              <a:t>Functions for determining scale</a:t>
            </a:r>
          </a:p>
        </p:txBody>
      </p:sp>
      <p:graphicFrame>
        <p:nvGraphicFramePr>
          <p:cNvPr id="210948" name="Object 4">
            <a:extLst>
              <a:ext uri="{FF2B5EF4-FFF2-40B4-BE49-F238E27FC236}">
                <a16:creationId xmlns:a16="http://schemas.microsoft.com/office/drawing/2014/main" id="{E9F82415-D1E7-4E12-B2C5-3151048213A3}"/>
              </a:ext>
            </a:extLst>
          </p:cNvPr>
          <p:cNvGraphicFramePr>
            <a:graphicFrameLocks noChangeAspect="1"/>
          </p:cNvGraphicFramePr>
          <p:nvPr/>
        </p:nvGraphicFramePr>
        <p:xfrm>
          <a:off x="2819400" y="5487988"/>
          <a:ext cx="3276600" cy="912812"/>
        </p:xfrm>
        <a:graphic>
          <a:graphicData uri="http://schemas.openxmlformats.org/presentationml/2006/ole">
            <mc:AlternateContent xmlns:mc="http://schemas.openxmlformats.org/markup-compatibility/2006">
              <mc:Choice xmlns:v="urn:schemas-microsoft-com:vml" Requires="v">
                <p:oleObj spid="_x0000_s8194" name="Equation" r:id="rId3" imgW="1460160" imgH="406080" progId="Equation.DSMT4">
                  <p:embed/>
                </p:oleObj>
              </mc:Choice>
              <mc:Fallback>
                <p:oleObj name="Equation" r:id="rId3" imgW="1460160" imgH="406080" progId="Equation.DSMT4">
                  <p:embed/>
                  <p:pic>
                    <p:nvPicPr>
                      <p:cNvPr id="210948" name="Object 4">
                        <a:extLst>
                          <a:ext uri="{FF2B5EF4-FFF2-40B4-BE49-F238E27FC236}">
                            <a16:creationId xmlns:a16="http://schemas.microsoft.com/office/drawing/2014/main" id="{E9F82415-D1E7-4E12-B2C5-3151048213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5487988"/>
                        <a:ext cx="3276600" cy="912812"/>
                      </a:xfrm>
                      <a:prstGeom prst="rect">
                        <a:avLst/>
                      </a:prstGeom>
                      <a:solidFill>
                        <a:srgbClr val="67D96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0949" name="Object 5">
            <a:extLst>
              <a:ext uri="{FF2B5EF4-FFF2-40B4-BE49-F238E27FC236}">
                <a16:creationId xmlns:a16="http://schemas.microsoft.com/office/drawing/2014/main" id="{1C38DD3D-7C3B-4781-875D-EA762E7A465D}"/>
              </a:ext>
            </a:extLst>
          </p:cNvPr>
          <p:cNvGraphicFramePr>
            <a:graphicFrameLocks noChangeAspect="1"/>
          </p:cNvGraphicFramePr>
          <p:nvPr/>
        </p:nvGraphicFramePr>
        <p:xfrm>
          <a:off x="1981200" y="2590801"/>
          <a:ext cx="4311650" cy="569913"/>
        </p:xfrm>
        <a:graphic>
          <a:graphicData uri="http://schemas.openxmlformats.org/presentationml/2006/ole">
            <mc:AlternateContent xmlns:mc="http://schemas.openxmlformats.org/markup-compatibility/2006">
              <mc:Choice xmlns:v="urn:schemas-microsoft-com:vml" Requires="v">
                <p:oleObj spid="_x0000_s8195" name="Equation" r:id="rId5" imgW="2120760" imgH="279360" progId="Equation.DSMT4">
                  <p:embed/>
                </p:oleObj>
              </mc:Choice>
              <mc:Fallback>
                <p:oleObj name="Equation" r:id="rId5" imgW="2120760" imgH="279360" progId="Equation.DSMT4">
                  <p:embed/>
                  <p:pic>
                    <p:nvPicPr>
                      <p:cNvPr id="210949" name="Object 5">
                        <a:extLst>
                          <a:ext uri="{FF2B5EF4-FFF2-40B4-BE49-F238E27FC236}">
                            <a16:creationId xmlns:a16="http://schemas.microsoft.com/office/drawing/2014/main" id="{1C38DD3D-7C3B-4781-875D-EA762E7A46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2590801"/>
                        <a:ext cx="4311650" cy="569913"/>
                      </a:xfrm>
                      <a:prstGeom prst="rect">
                        <a:avLst/>
                      </a:prstGeom>
                      <a:solidFill>
                        <a:srgbClr val="67D96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0950" name="Object 6">
            <a:extLst>
              <a:ext uri="{FF2B5EF4-FFF2-40B4-BE49-F238E27FC236}">
                <a16:creationId xmlns:a16="http://schemas.microsoft.com/office/drawing/2014/main" id="{738F4B08-6B46-4C4C-AE76-9B3C0D537C94}"/>
              </a:ext>
            </a:extLst>
          </p:cNvPr>
          <p:cNvGraphicFramePr>
            <a:graphicFrameLocks noChangeAspect="1"/>
          </p:cNvGraphicFramePr>
          <p:nvPr/>
        </p:nvGraphicFramePr>
        <p:xfrm>
          <a:off x="1981200" y="3794126"/>
          <a:ext cx="3886200" cy="411163"/>
        </p:xfrm>
        <a:graphic>
          <a:graphicData uri="http://schemas.openxmlformats.org/presentationml/2006/ole">
            <mc:AlternateContent xmlns:mc="http://schemas.openxmlformats.org/markup-compatibility/2006">
              <mc:Choice xmlns:v="urn:schemas-microsoft-com:vml" Requires="v">
                <p:oleObj spid="_x0000_s8196" name="Equation" r:id="rId7" imgW="1917360" imgH="203040" progId="Equation.DSMT4">
                  <p:embed/>
                </p:oleObj>
              </mc:Choice>
              <mc:Fallback>
                <p:oleObj name="Equation" r:id="rId7" imgW="1917360" imgH="203040" progId="Equation.DSMT4">
                  <p:embed/>
                  <p:pic>
                    <p:nvPicPr>
                      <p:cNvPr id="210950" name="Object 6">
                        <a:extLst>
                          <a:ext uri="{FF2B5EF4-FFF2-40B4-BE49-F238E27FC236}">
                            <a16:creationId xmlns:a16="http://schemas.microsoft.com/office/drawing/2014/main" id="{738F4B08-6B46-4C4C-AE76-9B3C0D537C9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3794126"/>
                        <a:ext cx="3886200" cy="411163"/>
                      </a:xfrm>
                      <a:prstGeom prst="rect">
                        <a:avLst/>
                      </a:prstGeom>
                      <a:solidFill>
                        <a:srgbClr val="67D96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0951" name="Object 7">
            <a:extLst>
              <a:ext uri="{FF2B5EF4-FFF2-40B4-BE49-F238E27FC236}">
                <a16:creationId xmlns:a16="http://schemas.microsoft.com/office/drawing/2014/main" id="{B00EB0B2-882D-4820-B764-6DCEF111D83D}"/>
              </a:ext>
            </a:extLst>
          </p:cNvPr>
          <p:cNvGraphicFramePr>
            <a:graphicFrameLocks noChangeAspect="1"/>
          </p:cNvGraphicFramePr>
          <p:nvPr/>
        </p:nvGraphicFramePr>
        <p:xfrm>
          <a:off x="7239001" y="1447800"/>
          <a:ext cx="3084513" cy="520700"/>
        </p:xfrm>
        <a:graphic>
          <a:graphicData uri="http://schemas.openxmlformats.org/presentationml/2006/ole">
            <mc:AlternateContent xmlns:mc="http://schemas.openxmlformats.org/markup-compatibility/2006">
              <mc:Choice xmlns:v="urn:schemas-microsoft-com:vml" Requires="v">
                <p:oleObj spid="_x0000_s8197" name="Equation" r:id="rId9" imgW="1206360" imgH="203040" progId="Equation.DSMT4">
                  <p:embed/>
                </p:oleObj>
              </mc:Choice>
              <mc:Fallback>
                <p:oleObj name="Equation" r:id="rId9" imgW="1206360" imgH="203040" progId="Equation.DSMT4">
                  <p:embed/>
                  <p:pic>
                    <p:nvPicPr>
                      <p:cNvPr id="210951" name="Object 7">
                        <a:extLst>
                          <a:ext uri="{FF2B5EF4-FFF2-40B4-BE49-F238E27FC236}">
                            <a16:creationId xmlns:a16="http://schemas.microsoft.com/office/drawing/2014/main" id="{B00EB0B2-882D-4820-B764-6DCEF111D83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39001" y="1447800"/>
                        <a:ext cx="3084513" cy="520700"/>
                      </a:xfrm>
                      <a:prstGeom prst="rect">
                        <a:avLst/>
                      </a:prstGeom>
                      <a:solidFill>
                        <a:srgbClr val="67D96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0952" name="Text Box 8">
            <a:extLst>
              <a:ext uri="{FF2B5EF4-FFF2-40B4-BE49-F238E27FC236}">
                <a16:creationId xmlns:a16="http://schemas.microsoft.com/office/drawing/2014/main" id="{91A7FA68-B719-42A1-A59E-80A0AE5FC6E2}"/>
              </a:ext>
            </a:extLst>
          </p:cNvPr>
          <p:cNvSpPr txBox="1">
            <a:spLocks noChangeArrowheads="1"/>
          </p:cNvSpPr>
          <p:nvPr/>
        </p:nvSpPr>
        <p:spPr bwMode="auto">
          <a:xfrm>
            <a:off x="2061117" y="1981200"/>
            <a:ext cx="9387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cs typeface="Times New Roman" panose="02020603050405020304" pitchFamily="18" charset="0"/>
              </a:rPr>
              <a:t>Kernels:</a:t>
            </a:r>
            <a:endParaRPr lang="ru-RU" altLang="en-US">
              <a:cs typeface="Times New Roman" panose="02020603050405020304" pitchFamily="18" charset="0"/>
            </a:endParaRPr>
          </a:p>
        </p:txBody>
      </p:sp>
      <p:sp>
        <p:nvSpPr>
          <p:cNvPr id="210953" name="Text Box 9">
            <a:extLst>
              <a:ext uri="{FF2B5EF4-FFF2-40B4-BE49-F238E27FC236}">
                <a16:creationId xmlns:a16="http://schemas.microsoft.com/office/drawing/2014/main" id="{E9C7CB9E-C70B-4BA3-B06D-6B2335CBA02C}"/>
              </a:ext>
            </a:extLst>
          </p:cNvPr>
          <p:cNvSpPr txBox="1">
            <a:spLocks noChangeArrowheads="1"/>
          </p:cNvSpPr>
          <p:nvPr/>
        </p:nvSpPr>
        <p:spPr bwMode="auto">
          <a:xfrm>
            <a:off x="2045256" y="4927600"/>
            <a:ext cx="184197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cs typeface="Times New Roman" panose="02020603050405020304" pitchFamily="18" charset="0"/>
              </a:rPr>
              <a:t>where Gaussian</a:t>
            </a:r>
            <a:endParaRPr lang="ru-RU" altLang="en-US" sz="2000">
              <a:cs typeface="Times New Roman" panose="02020603050405020304" pitchFamily="18" charset="0"/>
            </a:endParaRPr>
          </a:p>
        </p:txBody>
      </p:sp>
      <p:pic>
        <p:nvPicPr>
          <p:cNvPr id="210954" name="Picture 10">
            <a:extLst>
              <a:ext uri="{FF2B5EF4-FFF2-40B4-BE49-F238E27FC236}">
                <a16:creationId xmlns:a16="http://schemas.microsoft.com/office/drawing/2014/main" id="{F0CF3FFD-5235-4177-96B9-6C7093F90E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77000" y="2286001"/>
            <a:ext cx="3810000" cy="301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0955" name="Text Box 11">
            <a:extLst>
              <a:ext uri="{FF2B5EF4-FFF2-40B4-BE49-F238E27FC236}">
                <a16:creationId xmlns:a16="http://schemas.microsoft.com/office/drawing/2014/main" id="{37C0EF69-CBB0-423D-B254-21932DB1F57D}"/>
              </a:ext>
            </a:extLst>
          </p:cNvPr>
          <p:cNvSpPr txBox="1">
            <a:spLocks noChangeArrowheads="1"/>
          </p:cNvSpPr>
          <p:nvPr/>
        </p:nvSpPr>
        <p:spPr bwMode="auto">
          <a:xfrm>
            <a:off x="6629400" y="5689600"/>
            <a:ext cx="3810000" cy="711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a:latin typeface="Arial" panose="020B0604020202020204" pitchFamily="34" charset="0"/>
                <a:cs typeface="Arial" panose="020B0604020202020204" pitchFamily="34" charset="0"/>
              </a:rPr>
              <a:t>Note: </a:t>
            </a:r>
            <a:r>
              <a:rPr lang="en-US" altLang="en-US" sz="2000">
                <a:cs typeface="Times New Roman" panose="02020603050405020304" pitchFamily="18" charset="0"/>
              </a:rPr>
              <a:t>both kernels are invariant to </a:t>
            </a:r>
            <a:r>
              <a:rPr lang="en-US" altLang="en-US" sz="2000" i="1">
                <a:cs typeface="Times New Roman" panose="02020603050405020304" pitchFamily="18" charset="0"/>
              </a:rPr>
              <a:t>scale</a:t>
            </a:r>
            <a:r>
              <a:rPr lang="en-US" altLang="en-US" sz="2000">
                <a:cs typeface="Times New Roman" panose="02020603050405020304" pitchFamily="18" charset="0"/>
              </a:rPr>
              <a:t> and </a:t>
            </a:r>
            <a:r>
              <a:rPr lang="en-US" altLang="en-US" sz="2000" i="1">
                <a:cs typeface="Times New Roman" panose="02020603050405020304" pitchFamily="18" charset="0"/>
              </a:rPr>
              <a:t>rotation</a:t>
            </a:r>
            <a:endParaRPr lang="ru-RU" altLang="en-US" sz="2000" i="1">
              <a:cs typeface="Times New Roman" panose="02020603050405020304" pitchFamily="18" charset="0"/>
            </a:endParaRPr>
          </a:p>
        </p:txBody>
      </p:sp>
      <p:sp>
        <p:nvSpPr>
          <p:cNvPr id="210956" name="Text Box 12">
            <a:extLst>
              <a:ext uri="{FF2B5EF4-FFF2-40B4-BE49-F238E27FC236}">
                <a16:creationId xmlns:a16="http://schemas.microsoft.com/office/drawing/2014/main" id="{50761ACA-5AA6-4D60-A5DB-FE988F6E4A95}"/>
              </a:ext>
            </a:extLst>
          </p:cNvPr>
          <p:cNvSpPr txBox="1">
            <a:spLocks noChangeArrowheads="1"/>
          </p:cNvSpPr>
          <p:nvPr/>
        </p:nvSpPr>
        <p:spPr bwMode="auto">
          <a:xfrm>
            <a:off x="2133600" y="3124201"/>
            <a:ext cx="1352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solidFill>
                  <a:srgbClr val="0033CC"/>
                </a:solidFill>
                <a:cs typeface="Times New Roman" panose="02020603050405020304" pitchFamily="18" charset="0"/>
              </a:rPr>
              <a:t>(Laplacian)</a:t>
            </a:r>
            <a:endParaRPr lang="ru-RU" altLang="en-US" sz="2000">
              <a:solidFill>
                <a:srgbClr val="0033CC"/>
              </a:solidFill>
              <a:cs typeface="Times New Roman" panose="02020603050405020304" pitchFamily="18" charset="0"/>
            </a:endParaRPr>
          </a:p>
        </p:txBody>
      </p:sp>
      <p:sp>
        <p:nvSpPr>
          <p:cNvPr id="210957" name="Text Box 13">
            <a:extLst>
              <a:ext uri="{FF2B5EF4-FFF2-40B4-BE49-F238E27FC236}">
                <a16:creationId xmlns:a16="http://schemas.microsoft.com/office/drawing/2014/main" id="{C07B0819-F04C-406F-9BEA-6B0CE65F7FB9}"/>
              </a:ext>
            </a:extLst>
          </p:cNvPr>
          <p:cNvSpPr txBox="1">
            <a:spLocks noChangeArrowheads="1"/>
          </p:cNvSpPr>
          <p:nvPr/>
        </p:nvSpPr>
        <p:spPr bwMode="auto">
          <a:xfrm>
            <a:off x="2073276" y="4175126"/>
            <a:ext cx="2803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solidFill>
                  <a:srgbClr val="0033CC"/>
                </a:solidFill>
                <a:cs typeface="Times New Roman" panose="02020603050405020304" pitchFamily="18" charset="0"/>
              </a:rPr>
              <a:t>(Difference of Gaussians)</a:t>
            </a:r>
            <a:endParaRPr lang="ru-RU" altLang="en-US" sz="2000">
              <a:solidFill>
                <a:srgbClr val="0033CC"/>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5A59E1CA-615F-4BE8-B461-F450C52D6D20}"/>
              </a:ext>
            </a:extLst>
          </p:cNvPr>
          <p:cNvSpPr>
            <a:spLocks noGrp="1"/>
          </p:cNvSpPr>
          <p:nvPr>
            <p:ph type="dt" sz="half" idx="10"/>
          </p:nvPr>
        </p:nvSpPr>
        <p:spPr/>
        <p:txBody>
          <a:bodyPr/>
          <a:lstStyle/>
          <a:p>
            <a:fld id="{3ACF8CCF-4E8E-4E9A-8786-FCB1AED76F66}" type="datetime1">
              <a:rPr lang="en-US" smtClean="0"/>
              <a:t>12/10/2021</a:t>
            </a:fld>
            <a:endParaRPr lang="en-US"/>
          </a:p>
        </p:txBody>
      </p:sp>
      <p:sp>
        <p:nvSpPr>
          <p:cNvPr id="3" name="Slide Number Placeholder 2">
            <a:extLst>
              <a:ext uri="{FF2B5EF4-FFF2-40B4-BE49-F238E27FC236}">
                <a16:creationId xmlns:a16="http://schemas.microsoft.com/office/drawing/2014/main" id="{32B9D755-1683-4852-8A18-EBE55CF465AC}"/>
              </a:ext>
            </a:extLst>
          </p:cNvPr>
          <p:cNvSpPr>
            <a:spLocks noGrp="1"/>
          </p:cNvSpPr>
          <p:nvPr>
            <p:ph type="sldNum" sz="quarter" idx="12"/>
          </p:nvPr>
        </p:nvSpPr>
        <p:spPr/>
        <p:txBody>
          <a:bodyPr/>
          <a:lstStyle/>
          <a:p>
            <a:fld id="{EAF512AE-85BB-41AC-B3A0-114532E20792}" type="slidenum">
              <a:rPr lang="en-US" smtClean="0"/>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a:extLst>
              <a:ext uri="{FF2B5EF4-FFF2-40B4-BE49-F238E27FC236}">
                <a16:creationId xmlns:a16="http://schemas.microsoft.com/office/drawing/2014/main" id="{80A81A69-3D5E-4A5F-B876-B028F68865DD}"/>
              </a:ext>
            </a:extLst>
          </p:cNvPr>
          <p:cNvSpPr>
            <a:spLocks noGrp="1" noChangeArrowheads="1"/>
          </p:cNvSpPr>
          <p:nvPr>
            <p:ph type="title"/>
          </p:nvPr>
        </p:nvSpPr>
        <p:spPr>
          <a:xfrm>
            <a:off x="1905000" y="228600"/>
            <a:ext cx="8458200" cy="838200"/>
          </a:xfrm>
        </p:spPr>
        <p:txBody>
          <a:bodyPr/>
          <a:lstStyle/>
          <a:p>
            <a:r>
              <a:rPr lang="en-US" altLang="en-US" sz="3600" b="1"/>
              <a:t>Scale space: one octave at a time</a:t>
            </a:r>
          </a:p>
        </p:txBody>
      </p:sp>
      <p:graphicFrame>
        <p:nvGraphicFramePr>
          <p:cNvPr id="252931" name="Object 3">
            <a:extLst>
              <a:ext uri="{FF2B5EF4-FFF2-40B4-BE49-F238E27FC236}">
                <a16:creationId xmlns:a16="http://schemas.microsoft.com/office/drawing/2014/main" id="{2A99DC7B-9029-4D0F-99CC-2DBCDEDAD10D}"/>
              </a:ext>
            </a:extLst>
          </p:cNvPr>
          <p:cNvGraphicFramePr>
            <a:graphicFrameLocks noGrp="1" noChangeAspect="1"/>
          </p:cNvGraphicFramePr>
          <p:nvPr>
            <p:ph idx="1"/>
          </p:nvPr>
        </p:nvGraphicFramePr>
        <p:xfrm>
          <a:off x="3276600" y="1676401"/>
          <a:ext cx="5784850" cy="4252913"/>
        </p:xfrm>
        <a:graphic>
          <a:graphicData uri="http://schemas.openxmlformats.org/presentationml/2006/ole">
            <mc:AlternateContent xmlns:mc="http://schemas.openxmlformats.org/markup-compatibility/2006">
              <mc:Choice xmlns:v="urn:schemas-microsoft-com:vml" Requires="v">
                <p:oleObj spid="_x0000_s9218" name="Bitmap Image" r:id="rId3" imgW="8032176" imgH="5906012" progId="Paint.Picture">
                  <p:embed/>
                </p:oleObj>
              </mc:Choice>
              <mc:Fallback>
                <p:oleObj name="Bitmap Image" r:id="rId3" imgW="8032176" imgH="5906012" progId="Paint.Picture">
                  <p:embed/>
                  <p:pic>
                    <p:nvPicPr>
                      <p:cNvPr id="252931" name="Object 3">
                        <a:extLst>
                          <a:ext uri="{FF2B5EF4-FFF2-40B4-BE49-F238E27FC236}">
                            <a16:creationId xmlns:a16="http://schemas.microsoft.com/office/drawing/2014/main" id="{2A99DC7B-9029-4D0F-99CC-2DBCDEDAD1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676401"/>
                        <a:ext cx="5784850" cy="4252913"/>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8B98B3AB-712B-42DE-84F0-A535E8B2BFBB}"/>
              </a:ext>
            </a:extLst>
          </p:cNvPr>
          <p:cNvSpPr>
            <a:spLocks noGrp="1"/>
          </p:cNvSpPr>
          <p:nvPr>
            <p:ph type="dt" sz="half" idx="10"/>
          </p:nvPr>
        </p:nvSpPr>
        <p:spPr/>
        <p:txBody>
          <a:bodyPr/>
          <a:lstStyle/>
          <a:p>
            <a:fld id="{0D4B5BAB-C6DD-404E-95D3-4A9B52A11B2B}" type="datetime1">
              <a:rPr lang="en-US" smtClean="0"/>
              <a:t>12/10/2021</a:t>
            </a:fld>
            <a:endParaRPr lang="en-US"/>
          </a:p>
        </p:txBody>
      </p:sp>
      <p:sp>
        <p:nvSpPr>
          <p:cNvPr id="3" name="Slide Number Placeholder 2">
            <a:extLst>
              <a:ext uri="{FF2B5EF4-FFF2-40B4-BE49-F238E27FC236}">
                <a16:creationId xmlns:a16="http://schemas.microsoft.com/office/drawing/2014/main" id="{2D497C91-7D26-43A5-BE0B-8CB5A7D8FA24}"/>
              </a:ext>
            </a:extLst>
          </p:cNvPr>
          <p:cNvSpPr>
            <a:spLocks noGrp="1"/>
          </p:cNvSpPr>
          <p:nvPr>
            <p:ph type="sldNum" sz="quarter" idx="12"/>
          </p:nvPr>
        </p:nvSpPr>
        <p:spPr/>
        <p:txBody>
          <a:bodyPr/>
          <a:lstStyle/>
          <a:p>
            <a:fld id="{EAF512AE-85BB-41AC-B3A0-114532E20792}" type="slidenum">
              <a:rPr lang="en-US" smtClean="0"/>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a:extLst>
              <a:ext uri="{FF2B5EF4-FFF2-40B4-BE49-F238E27FC236}">
                <a16:creationId xmlns:a16="http://schemas.microsoft.com/office/drawing/2014/main" id="{1F1A5C3D-543A-418C-B8F4-97798F92B434}"/>
              </a:ext>
            </a:extLst>
          </p:cNvPr>
          <p:cNvSpPr>
            <a:spLocks noGrp="1" noChangeArrowheads="1"/>
          </p:cNvSpPr>
          <p:nvPr>
            <p:ph type="title"/>
          </p:nvPr>
        </p:nvSpPr>
        <p:spPr/>
        <p:txBody>
          <a:bodyPr/>
          <a:lstStyle/>
          <a:p>
            <a:r>
              <a:rPr lang="en-US" altLang="en-US" b="1"/>
              <a:t>Key point localization</a:t>
            </a:r>
          </a:p>
        </p:txBody>
      </p:sp>
      <p:sp>
        <p:nvSpPr>
          <p:cNvPr id="253955" name="Rectangle 3">
            <a:extLst>
              <a:ext uri="{FF2B5EF4-FFF2-40B4-BE49-F238E27FC236}">
                <a16:creationId xmlns:a16="http://schemas.microsoft.com/office/drawing/2014/main" id="{D4B93DAA-242E-4546-8F40-7B7200DAF7FA}"/>
              </a:ext>
            </a:extLst>
          </p:cNvPr>
          <p:cNvSpPr>
            <a:spLocks noGrp="1" noChangeArrowheads="1"/>
          </p:cNvSpPr>
          <p:nvPr>
            <p:ph type="body" sz="half" idx="1"/>
          </p:nvPr>
        </p:nvSpPr>
        <p:spPr>
          <a:xfrm>
            <a:off x="2209801" y="1752600"/>
            <a:ext cx="4098925" cy="4343400"/>
          </a:xfrm>
        </p:spPr>
        <p:txBody>
          <a:bodyPr/>
          <a:lstStyle/>
          <a:p>
            <a:pPr marL="0" indent="0"/>
            <a:r>
              <a:rPr lang="en-US" altLang="en-US" sz="2000" dirty="0"/>
              <a:t>Detect maxima and minima of difference-of-Gaussian in scale space</a:t>
            </a:r>
          </a:p>
          <a:p>
            <a:pPr marL="0" indent="0"/>
            <a:r>
              <a:rPr lang="en-US" altLang="en-US" sz="2000" dirty="0"/>
              <a:t>Fit a quadratic to surrounding values for sub-pixel and sub-scale interpolation (Brown &amp; Lowe, 2002)</a:t>
            </a:r>
          </a:p>
          <a:p>
            <a:pPr marL="0" indent="0"/>
            <a:r>
              <a:rPr lang="en-US" altLang="en-US" sz="2000" dirty="0"/>
              <a:t>Taylor expansion around point:</a:t>
            </a:r>
          </a:p>
          <a:p>
            <a:pPr marL="0" indent="0"/>
            <a:endParaRPr lang="en-US" altLang="en-US" sz="2000" dirty="0"/>
          </a:p>
          <a:p>
            <a:pPr marL="0" indent="0"/>
            <a:endParaRPr lang="en-US" altLang="en-US" sz="2000" dirty="0"/>
          </a:p>
          <a:p>
            <a:pPr marL="0" indent="0"/>
            <a:r>
              <a:rPr lang="en-US" altLang="en-US" sz="2000" dirty="0"/>
              <a:t>Offset of extremum (use finite differences for derivatives):</a:t>
            </a:r>
          </a:p>
          <a:p>
            <a:pPr marL="0" indent="0"/>
            <a:endParaRPr lang="en-US" altLang="en-US" sz="2000" dirty="0"/>
          </a:p>
        </p:txBody>
      </p:sp>
      <p:graphicFrame>
        <p:nvGraphicFramePr>
          <p:cNvPr id="253956" name="Object 4">
            <a:extLst>
              <a:ext uri="{FF2B5EF4-FFF2-40B4-BE49-F238E27FC236}">
                <a16:creationId xmlns:a16="http://schemas.microsoft.com/office/drawing/2014/main" id="{7C6A9FEC-8DDE-44D7-9AC0-E27911FD2F22}"/>
              </a:ext>
            </a:extLst>
          </p:cNvPr>
          <p:cNvGraphicFramePr>
            <a:graphicFrameLocks noGrp="1" noChangeAspect="1"/>
          </p:cNvGraphicFramePr>
          <p:nvPr>
            <p:ph sz="quarter" idx="2"/>
          </p:nvPr>
        </p:nvGraphicFramePr>
        <p:xfrm>
          <a:off x="6591301" y="2005014"/>
          <a:ext cx="3267075" cy="2617787"/>
        </p:xfrm>
        <a:graphic>
          <a:graphicData uri="http://schemas.openxmlformats.org/presentationml/2006/ole">
            <mc:AlternateContent xmlns:mc="http://schemas.openxmlformats.org/markup-compatibility/2006">
              <mc:Choice xmlns:v="urn:schemas-microsoft-com:vml" Requires="v">
                <p:oleObj spid="_x0000_s10242" name="Bitmap Image" r:id="rId3" imgW="3414056" imgH="3070476" progId="Paint.Picture">
                  <p:embed/>
                </p:oleObj>
              </mc:Choice>
              <mc:Fallback>
                <p:oleObj name="Bitmap Image" r:id="rId3" imgW="3414056" imgH="3070476" progId="Paint.Picture">
                  <p:embed/>
                  <p:pic>
                    <p:nvPicPr>
                      <p:cNvPr id="253956" name="Object 4">
                        <a:extLst>
                          <a:ext uri="{FF2B5EF4-FFF2-40B4-BE49-F238E27FC236}">
                            <a16:creationId xmlns:a16="http://schemas.microsoft.com/office/drawing/2014/main" id="{7C6A9FEC-8DDE-44D7-9AC0-E27911FD2F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1301" y="2005014"/>
                        <a:ext cx="3267075" cy="261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53957" name="Picture 5">
            <a:extLst>
              <a:ext uri="{FF2B5EF4-FFF2-40B4-BE49-F238E27FC236}">
                <a16:creationId xmlns:a16="http://schemas.microsoft.com/office/drawing/2014/main" id="{49F5ECAA-4BF8-435C-BEE6-CCC35A68AB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2825" y="3425825"/>
            <a:ext cx="6350" cy="6350"/>
          </a:xfrm>
          <a:prstGeom prst="rect">
            <a:avLst/>
          </a:prstGeom>
          <a:noFill/>
          <a:extLst>
            <a:ext uri="{909E8E84-426E-40DD-AFC4-6F175D3DCCD1}">
              <a14:hiddenFill xmlns:a14="http://schemas.microsoft.com/office/drawing/2010/main">
                <a:solidFill>
                  <a:srgbClr val="FFFFFF"/>
                </a:solidFill>
              </a14:hiddenFill>
            </a:ext>
          </a:extLst>
        </p:spPr>
      </p:pic>
      <p:pic>
        <p:nvPicPr>
          <p:cNvPr id="253958" name="Picture 6">
            <a:extLst>
              <a:ext uri="{FF2B5EF4-FFF2-40B4-BE49-F238E27FC236}">
                <a16:creationId xmlns:a16="http://schemas.microsoft.com/office/drawing/2014/main" id="{7C2BDAC4-3DB7-4C8A-9D62-3B832231CA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2825" y="3425825"/>
            <a:ext cx="6350" cy="63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53959" name="Object 7">
            <a:extLst>
              <a:ext uri="{FF2B5EF4-FFF2-40B4-BE49-F238E27FC236}">
                <a16:creationId xmlns:a16="http://schemas.microsoft.com/office/drawing/2014/main" id="{328A790F-EBC8-407F-8727-09F1AE78FD87}"/>
              </a:ext>
            </a:extLst>
          </p:cNvPr>
          <p:cNvGraphicFramePr>
            <a:graphicFrameLocks noChangeAspect="1"/>
          </p:cNvGraphicFramePr>
          <p:nvPr/>
        </p:nvGraphicFramePr>
        <p:xfrm>
          <a:off x="6053139" y="3386139"/>
          <a:ext cx="84137" cy="84137"/>
        </p:xfrm>
        <a:graphic>
          <a:graphicData uri="http://schemas.openxmlformats.org/presentationml/2006/ole">
            <mc:AlternateContent xmlns:mc="http://schemas.openxmlformats.org/markup-compatibility/2006">
              <mc:Choice xmlns:v="urn:schemas-microsoft-com:vml" Requires="v">
                <p:oleObj spid="_x0000_s10243" name="CorelDRAW" r:id="rId6" imgW="84531" imgH="84647" progId="CorelDraw.Graphic.8">
                  <p:embed/>
                </p:oleObj>
              </mc:Choice>
              <mc:Fallback>
                <p:oleObj name="CorelDRAW" r:id="rId6" imgW="84531" imgH="84647" progId="CorelDraw.Graphic.8">
                  <p:embed/>
                  <p:pic>
                    <p:nvPicPr>
                      <p:cNvPr id="253959" name="Object 7">
                        <a:extLst>
                          <a:ext uri="{FF2B5EF4-FFF2-40B4-BE49-F238E27FC236}">
                            <a16:creationId xmlns:a16="http://schemas.microsoft.com/office/drawing/2014/main" id="{328A790F-EBC8-407F-8727-09F1AE78FD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53139" y="3386139"/>
                        <a:ext cx="84137" cy="8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53960" name="Picture 8">
            <a:extLst>
              <a:ext uri="{FF2B5EF4-FFF2-40B4-BE49-F238E27FC236}">
                <a16:creationId xmlns:a16="http://schemas.microsoft.com/office/drawing/2014/main" id="{0A037B64-11A8-490A-A54B-569A770DC77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2825" y="3425825"/>
            <a:ext cx="6350" cy="63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53961" name="Object 9">
            <a:extLst>
              <a:ext uri="{FF2B5EF4-FFF2-40B4-BE49-F238E27FC236}">
                <a16:creationId xmlns:a16="http://schemas.microsoft.com/office/drawing/2014/main" id="{DC617E74-3760-4E97-B56E-20DA90141897}"/>
              </a:ext>
            </a:extLst>
          </p:cNvPr>
          <p:cNvGraphicFramePr>
            <a:graphicFrameLocks noGrp="1" noChangeAspect="1"/>
          </p:cNvGraphicFramePr>
          <p:nvPr>
            <p:ph sz="quarter" idx="3"/>
            <p:extLst>
              <p:ext uri="{D42A27DB-BD31-4B8C-83A1-F6EECF244321}">
                <p14:modId xmlns:p14="http://schemas.microsoft.com/office/powerpoint/2010/main" val="2369111027"/>
              </p:ext>
            </p:extLst>
          </p:nvPr>
        </p:nvGraphicFramePr>
        <p:xfrm>
          <a:off x="2523331" y="3855779"/>
          <a:ext cx="3036888" cy="576262"/>
        </p:xfrm>
        <a:graphic>
          <a:graphicData uri="http://schemas.openxmlformats.org/presentationml/2006/ole">
            <mc:AlternateContent xmlns:mc="http://schemas.openxmlformats.org/markup-compatibility/2006">
              <mc:Choice xmlns:v="urn:schemas-microsoft-com:vml" Requires="v">
                <p:oleObj spid="_x0000_s10244" name="Bitmap Image" r:id="rId9" imgW="5509738" imgH="1173582" progId="Paint.Picture">
                  <p:embed/>
                </p:oleObj>
              </mc:Choice>
              <mc:Fallback>
                <p:oleObj name="Bitmap Image" r:id="rId9" imgW="5509738" imgH="1173582" progId="Paint.Picture">
                  <p:embed/>
                  <p:pic>
                    <p:nvPicPr>
                      <p:cNvPr id="253961" name="Object 9">
                        <a:extLst>
                          <a:ext uri="{FF2B5EF4-FFF2-40B4-BE49-F238E27FC236}">
                            <a16:creationId xmlns:a16="http://schemas.microsoft.com/office/drawing/2014/main" id="{DC617E74-3760-4E97-B56E-20DA9014189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23331" y="3855779"/>
                        <a:ext cx="3036888"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3962" name="Object 10">
            <a:extLst>
              <a:ext uri="{FF2B5EF4-FFF2-40B4-BE49-F238E27FC236}">
                <a16:creationId xmlns:a16="http://schemas.microsoft.com/office/drawing/2014/main" id="{D3217DA9-EF24-422A-A6C9-A48242F9BB1E}"/>
              </a:ext>
            </a:extLst>
          </p:cNvPr>
          <p:cNvGraphicFramePr>
            <a:graphicFrameLocks noChangeAspect="1"/>
          </p:cNvGraphicFramePr>
          <p:nvPr/>
        </p:nvGraphicFramePr>
        <p:xfrm>
          <a:off x="6096000" y="5181600"/>
          <a:ext cx="1752600" cy="649288"/>
        </p:xfrm>
        <a:graphic>
          <a:graphicData uri="http://schemas.openxmlformats.org/presentationml/2006/ole">
            <mc:AlternateContent xmlns:mc="http://schemas.openxmlformats.org/markup-compatibility/2006">
              <mc:Choice xmlns:v="urn:schemas-microsoft-com:vml" Requires="v">
                <p:oleObj spid="_x0000_s10245" name="Bitmap Image" r:id="rId11" imgW="2819644" imgH="1044030" progId="Paint.Picture">
                  <p:embed/>
                </p:oleObj>
              </mc:Choice>
              <mc:Fallback>
                <p:oleObj name="Bitmap Image" r:id="rId11" imgW="2819644" imgH="1044030" progId="Paint.Picture">
                  <p:embed/>
                  <p:pic>
                    <p:nvPicPr>
                      <p:cNvPr id="253962" name="Object 10">
                        <a:extLst>
                          <a:ext uri="{FF2B5EF4-FFF2-40B4-BE49-F238E27FC236}">
                            <a16:creationId xmlns:a16="http://schemas.microsoft.com/office/drawing/2014/main" id="{D3217DA9-EF24-422A-A6C9-A48242F9BB1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6000" y="5181600"/>
                        <a:ext cx="1752600"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Date Placeholder 1">
            <a:extLst>
              <a:ext uri="{FF2B5EF4-FFF2-40B4-BE49-F238E27FC236}">
                <a16:creationId xmlns:a16="http://schemas.microsoft.com/office/drawing/2014/main" id="{C154FC8C-44EB-444E-A7E9-F7A7DA9D494F}"/>
              </a:ext>
            </a:extLst>
          </p:cNvPr>
          <p:cNvSpPr>
            <a:spLocks noGrp="1"/>
          </p:cNvSpPr>
          <p:nvPr>
            <p:ph type="dt" sz="half" idx="10"/>
          </p:nvPr>
        </p:nvSpPr>
        <p:spPr/>
        <p:txBody>
          <a:bodyPr/>
          <a:lstStyle/>
          <a:p>
            <a:fld id="{CB3DA153-A603-492C-82E8-D2B70A373ADC}" type="datetime1">
              <a:rPr lang="en-US" altLang="en-US" smtClean="0"/>
              <a:t>12/10/2021</a:t>
            </a:fld>
            <a:endParaRPr lang="en-US" altLang="en-US"/>
          </a:p>
        </p:txBody>
      </p:sp>
      <p:sp>
        <p:nvSpPr>
          <p:cNvPr id="3" name="Slide Number Placeholder 2">
            <a:extLst>
              <a:ext uri="{FF2B5EF4-FFF2-40B4-BE49-F238E27FC236}">
                <a16:creationId xmlns:a16="http://schemas.microsoft.com/office/drawing/2014/main" id="{6535C0A8-FAA3-4F13-ADD8-53145440B8F9}"/>
              </a:ext>
            </a:extLst>
          </p:cNvPr>
          <p:cNvSpPr>
            <a:spLocks noGrp="1"/>
          </p:cNvSpPr>
          <p:nvPr>
            <p:ph type="sldNum" sz="quarter" idx="12"/>
          </p:nvPr>
        </p:nvSpPr>
        <p:spPr/>
        <p:txBody>
          <a:bodyPr/>
          <a:lstStyle/>
          <a:p>
            <a:fld id="{969A2B34-4B97-4A83-80EB-7BC45AE88B93}" type="slidenum">
              <a:rPr lang="en-US" altLang="en-US" smtClean="0"/>
              <a:pPr/>
              <a:t>47</a:t>
            </a:fld>
            <a:endParaRPr lang="en-US"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a:extLst>
              <a:ext uri="{FF2B5EF4-FFF2-40B4-BE49-F238E27FC236}">
                <a16:creationId xmlns:a16="http://schemas.microsoft.com/office/drawing/2014/main" id="{E05264F0-DBA5-49D5-8483-D131983D0B3F}"/>
              </a:ext>
            </a:extLst>
          </p:cNvPr>
          <p:cNvSpPr>
            <a:spLocks noGrp="1" noChangeArrowheads="1"/>
          </p:cNvSpPr>
          <p:nvPr>
            <p:ph type="title"/>
          </p:nvPr>
        </p:nvSpPr>
        <p:spPr>
          <a:xfrm>
            <a:off x="2489200" y="609600"/>
            <a:ext cx="7493000" cy="990600"/>
          </a:xfrm>
        </p:spPr>
        <p:txBody>
          <a:bodyPr/>
          <a:lstStyle/>
          <a:p>
            <a:r>
              <a:rPr lang="en-US" altLang="en-US" b="1"/>
              <a:t>Sampling frequency for scale</a:t>
            </a:r>
          </a:p>
        </p:txBody>
      </p:sp>
      <p:graphicFrame>
        <p:nvGraphicFramePr>
          <p:cNvPr id="254979" name="Object 3">
            <a:extLst>
              <a:ext uri="{FF2B5EF4-FFF2-40B4-BE49-F238E27FC236}">
                <a16:creationId xmlns:a16="http://schemas.microsoft.com/office/drawing/2014/main" id="{CA57382D-74F3-45D5-A91C-F42CD932486E}"/>
              </a:ext>
            </a:extLst>
          </p:cNvPr>
          <p:cNvGraphicFramePr>
            <a:graphicFrameLocks noGrp="1" noChangeAspect="1"/>
          </p:cNvGraphicFramePr>
          <p:nvPr>
            <p:ph type="body" idx="1"/>
          </p:nvPr>
        </p:nvGraphicFramePr>
        <p:xfrm>
          <a:off x="3733800" y="3084513"/>
          <a:ext cx="4764088" cy="2944812"/>
        </p:xfrm>
        <a:graphic>
          <a:graphicData uri="http://schemas.openxmlformats.org/presentationml/2006/ole">
            <mc:AlternateContent xmlns:mc="http://schemas.openxmlformats.org/markup-compatibility/2006">
              <mc:Choice xmlns:v="urn:schemas-microsoft-com:vml" Requires="v">
                <p:oleObj spid="_x0000_s11266" name="Bitmap Image" r:id="rId3" imgW="8266667" imgH="5733333" progId="Paint.Picture">
                  <p:embed/>
                </p:oleObj>
              </mc:Choice>
              <mc:Fallback>
                <p:oleObj name="Bitmap Image" r:id="rId3" imgW="8266667" imgH="5733333" progId="Paint.Picture">
                  <p:embed/>
                  <p:pic>
                    <p:nvPicPr>
                      <p:cNvPr id="254979" name="Object 3">
                        <a:extLst>
                          <a:ext uri="{FF2B5EF4-FFF2-40B4-BE49-F238E27FC236}">
                            <a16:creationId xmlns:a16="http://schemas.microsoft.com/office/drawing/2014/main" id="{CA57382D-74F3-45D5-A91C-F42CD93248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084513"/>
                        <a:ext cx="4764088" cy="2944812"/>
                      </a:xfrm>
                      <a:prstGeom prst="rect">
                        <a:avLst/>
                      </a:prstGeom>
                    </p:spPr>
                  </p:pic>
                </p:oleObj>
              </mc:Fallback>
            </mc:AlternateContent>
          </a:graphicData>
        </a:graphic>
      </p:graphicFrame>
      <p:sp>
        <p:nvSpPr>
          <p:cNvPr id="254980" name="Text Box 4">
            <a:extLst>
              <a:ext uri="{FF2B5EF4-FFF2-40B4-BE49-F238E27FC236}">
                <a16:creationId xmlns:a16="http://schemas.microsoft.com/office/drawing/2014/main" id="{C999F088-40C4-40A8-83A0-23D81E76427B}"/>
              </a:ext>
            </a:extLst>
          </p:cNvPr>
          <p:cNvSpPr txBox="1">
            <a:spLocks noChangeArrowheads="1"/>
          </p:cNvSpPr>
          <p:nvPr/>
        </p:nvSpPr>
        <p:spPr bwMode="auto">
          <a:xfrm>
            <a:off x="2209800" y="1752601"/>
            <a:ext cx="731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000">
                <a:latin typeface="Arial" panose="020B0604020202020204" pitchFamily="34" charset="0"/>
              </a:rPr>
              <a:t>More points are found as sampling frequency increases, but accuracy of matching decreases after 3 scales/octave</a:t>
            </a:r>
          </a:p>
        </p:txBody>
      </p:sp>
      <p:sp>
        <p:nvSpPr>
          <p:cNvPr id="2" name="Date Placeholder 1">
            <a:extLst>
              <a:ext uri="{FF2B5EF4-FFF2-40B4-BE49-F238E27FC236}">
                <a16:creationId xmlns:a16="http://schemas.microsoft.com/office/drawing/2014/main" id="{F2093B00-D715-4C82-B69B-9C9DA8116A2F}"/>
              </a:ext>
            </a:extLst>
          </p:cNvPr>
          <p:cNvSpPr>
            <a:spLocks noGrp="1"/>
          </p:cNvSpPr>
          <p:nvPr>
            <p:ph type="dt" sz="half" idx="10"/>
          </p:nvPr>
        </p:nvSpPr>
        <p:spPr/>
        <p:txBody>
          <a:bodyPr/>
          <a:lstStyle/>
          <a:p>
            <a:fld id="{3B230F01-EFE3-4C77-9EE7-510E1D0C5F69}" type="datetime1">
              <a:rPr lang="en-US" smtClean="0"/>
              <a:t>12/10/2021</a:t>
            </a:fld>
            <a:endParaRPr lang="en-US"/>
          </a:p>
        </p:txBody>
      </p:sp>
      <p:sp>
        <p:nvSpPr>
          <p:cNvPr id="3" name="Slide Number Placeholder 2">
            <a:extLst>
              <a:ext uri="{FF2B5EF4-FFF2-40B4-BE49-F238E27FC236}">
                <a16:creationId xmlns:a16="http://schemas.microsoft.com/office/drawing/2014/main" id="{461449E7-6B05-4C09-8FC3-32BE4BE1DD2D}"/>
              </a:ext>
            </a:extLst>
          </p:cNvPr>
          <p:cNvSpPr>
            <a:spLocks noGrp="1"/>
          </p:cNvSpPr>
          <p:nvPr>
            <p:ph type="sldNum" sz="quarter" idx="12"/>
          </p:nvPr>
        </p:nvSpPr>
        <p:spPr/>
        <p:txBody>
          <a:bodyPr/>
          <a:lstStyle/>
          <a:p>
            <a:fld id="{EAF512AE-85BB-41AC-B3A0-114532E20792}" type="slidenum">
              <a:rPr lang="en-US" smtClean="0"/>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a:extLst>
              <a:ext uri="{FF2B5EF4-FFF2-40B4-BE49-F238E27FC236}">
                <a16:creationId xmlns:a16="http://schemas.microsoft.com/office/drawing/2014/main" id="{7097F175-1BAB-41BA-A7B3-BCC0A3AF8EFC}"/>
              </a:ext>
            </a:extLst>
          </p:cNvPr>
          <p:cNvSpPr>
            <a:spLocks noGrp="1" noChangeArrowheads="1"/>
          </p:cNvSpPr>
          <p:nvPr>
            <p:ph type="title"/>
          </p:nvPr>
        </p:nvSpPr>
        <p:spPr/>
        <p:txBody>
          <a:bodyPr/>
          <a:lstStyle/>
          <a:p>
            <a:r>
              <a:rPr lang="en-US" altLang="en-US"/>
              <a:t>Eliminating unstable keypoints</a:t>
            </a:r>
          </a:p>
        </p:txBody>
      </p:sp>
      <p:sp>
        <p:nvSpPr>
          <p:cNvPr id="256003" name="Rectangle 3">
            <a:extLst>
              <a:ext uri="{FF2B5EF4-FFF2-40B4-BE49-F238E27FC236}">
                <a16:creationId xmlns:a16="http://schemas.microsoft.com/office/drawing/2014/main" id="{2C6850AC-2759-4062-8C41-01DEEA33F5EC}"/>
              </a:ext>
            </a:extLst>
          </p:cNvPr>
          <p:cNvSpPr>
            <a:spLocks noGrp="1" noChangeArrowheads="1"/>
          </p:cNvSpPr>
          <p:nvPr>
            <p:ph type="body" idx="1"/>
          </p:nvPr>
        </p:nvSpPr>
        <p:spPr/>
        <p:txBody>
          <a:bodyPr/>
          <a:lstStyle/>
          <a:p>
            <a:r>
              <a:rPr lang="en-US" altLang="en-US" sz="2000"/>
              <a:t>Discard points with DOG value below threshold (low contrast)</a:t>
            </a:r>
          </a:p>
          <a:p>
            <a:r>
              <a:rPr lang="en-US" altLang="en-US" sz="2000"/>
              <a:t>However, points along edges may have high contrast in one direction but low in another</a:t>
            </a:r>
          </a:p>
          <a:p>
            <a:r>
              <a:rPr lang="en-US" altLang="en-US" sz="2000"/>
              <a:t>Compute principal curvatures from eigenvalues of 2x2 Hessian matrix, and limit ratio (Harris approach):</a:t>
            </a:r>
          </a:p>
        </p:txBody>
      </p:sp>
      <p:graphicFrame>
        <p:nvGraphicFramePr>
          <p:cNvPr id="256004" name="Object 4">
            <a:extLst>
              <a:ext uri="{FF2B5EF4-FFF2-40B4-BE49-F238E27FC236}">
                <a16:creationId xmlns:a16="http://schemas.microsoft.com/office/drawing/2014/main" id="{30504902-FDC7-43F5-A84A-3C6A00B43AD0}"/>
              </a:ext>
            </a:extLst>
          </p:cNvPr>
          <p:cNvGraphicFramePr>
            <a:graphicFrameLocks noChangeAspect="1"/>
          </p:cNvGraphicFramePr>
          <p:nvPr/>
        </p:nvGraphicFramePr>
        <p:xfrm>
          <a:off x="2667000" y="3962401"/>
          <a:ext cx="1447800" cy="633413"/>
        </p:xfrm>
        <a:graphic>
          <a:graphicData uri="http://schemas.openxmlformats.org/presentationml/2006/ole">
            <mc:AlternateContent xmlns:mc="http://schemas.openxmlformats.org/markup-compatibility/2006">
              <mc:Choice xmlns:v="urn:schemas-microsoft-com:vml" Requires="v">
                <p:oleObj spid="_x0000_s12290" name="Bitmap Image" r:id="rId3" imgW="3067478" imgH="1200318" progId="Paint.Picture">
                  <p:embed/>
                </p:oleObj>
              </mc:Choice>
              <mc:Fallback>
                <p:oleObj name="Bitmap Image" r:id="rId3" imgW="3067478" imgH="1200318" progId="Paint.Picture">
                  <p:embed/>
                  <p:pic>
                    <p:nvPicPr>
                      <p:cNvPr id="256004" name="Object 4">
                        <a:extLst>
                          <a:ext uri="{FF2B5EF4-FFF2-40B4-BE49-F238E27FC236}">
                            <a16:creationId xmlns:a16="http://schemas.microsoft.com/office/drawing/2014/main" id="{30504902-FDC7-43F5-A84A-3C6A00B43A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3962401"/>
                        <a:ext cx="14478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05" name="Object 5">
            <a:extLst>
              <a:ext uri="{FF2B5EF4-FFF2-40B4-BE49-F238E27FC236}">
                <a16:creationId xmlns:a16="http://schemas.microsoft.com/office/drawing/2014/main" id="{8493C440-E5EB-49CD-ABE5-37AD4B62FD69}"/>
              </a:ext>
            </a:extLst>
          </p:cNvPr>
          <p:cNvGraphicFramePr>
            <a:graphicFrameLocks noChangeAspect="1"/>
          </p:cNvGraphicFramePr>
          <p:nvPr/>
        </p:nvGraphicFramePr>
        <p:xfrm>
          <a:off x="4572001" y="4038600"/>
          <a:ext cx="2627313" cy="547688"/>
        </p:xfrm>
        <a:graphic>
          <a:graphicData uri="http://schemas.openxmlformats.org/presentationml/2006/ole">
            <mc:AlternateContent xmlns:mc="http://schemas.openxmlformats.org/markup-compatibility/2006">
              <mc:Choice xmlns:v="urn:schemas-microsoft-com:vml" Requires="v">
                <p:oleObj spid="_x0000_s12291" name="Bitmap Image" r:id="rId5" imgW="5342857" imgH="1114581" progId="Paint.Picture">
                  <p:embed/>
                </p:oleObj>
              </mc:Choice>
              <mc:Fallback>
                <p:oleObj name="Bitmap Image" r:id="rId5" imgW="5342857" imgH="1114581" progId="Paint.Picture">
                  <p:embed/>
                  <p:pic>
                    <p:nvPicPr>
                      <p:cNvPr id="256005" name="Object 5">
                        <a:extLst>
                          <a:ext uri="{FF2B5EF4-FFF2-40B4-BE49-F238E27FC236}">
                            <a16:creationId xmlns:a16="http://schemas.microsoft.com/office/drawing/2014/main" id="{8493C440-E5EB-49CD-ABE5-37AD4B62FD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1" y="4038600"/>
                        <a:ext cx="2627313"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06" name="Object 6">
            <a:extLst>
              <a:ext uri="{FF2B5EF4-FFF2-40B4-BE49-F238E27FC236}">
                <a16:creationId xmlns:a16="http://schemas.microsoft.com/office/drawing/2014/main" id="{7F5104BA-5A83-41CE-A1B5-6AAD7DE63868}"/>
              </a:ext>
            </a:extLst>
          </p:cNvPr>
          <p:cNvGraphicFramePr>
            <a:graphicFrameLocks noChangeAspect="1"/>
          </p:cNvGraphicFramePr>
          <p:nvPr/>
        </p:nvGraphicFramePr>
        <p:xfrm>
          <a:off x="7543801" y="4114800"/>
          <a:ext cx="1736725" cy="534988"/>
        </p:xfrm>
        <a:graphic>
          <a:graphicData uri="http://schemas.openxmlformats.org/presentationml/2006/ole">
            <mc:AlternateContent xmlns:mc="http://schemas.openxmlformats.org/markup-compatibility/2006">
              <mc:Choice xmlns:v="urn:schemas-microsoft-com:vml" Requires="v">
                <p:oleObj spid="_x0000_s12292" name="Bitmap Image" r:id="rId7" imgW="3839111" imgH="1181265" progId="Paint.Picture">
                  <p:embed/>
                </p:oleObj>
              </mc:Choice>
              <mc:Fallback>
                <p:oleObj name="Bitmap Image" r:id="rId7" imgW="3839111" imgH="1181265" progId="Paint.Picture">
                  <p:embed/>
                  <p:pic>
                    <p:nvPicPr>
                      <p:cNvPr id="256006" name="Object 6">
                        <a:extLst>
                          <a:ext uri="{FF2B5EF4-FFF2-40B4-BE49-F238E27FC236}">
                            <a16:creationId xmlns:a16="http://schemas.microsoft.com/office/drawing/2014/main" id="{7F5104BA-5A83-41CE-A1B5-6AAD7DE6386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43801" y="4114800"/>
                        <a:ext cx="1736725"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Date Placeholder 1">
            <a:extLst>
              <a:ext uri="{FF2B5EF4-FFF2-40B4-BE49-F238E27FC236}">
                <a16:creationId xmlns:a16="http://schemas.microsoft.com/office/drawing/2014/main" id="{2DD267DF-0A71-43D5-9B78-39B6F514715B}"/>
              </a:ext>
            </a:extLst>
          </p:cNvPr>
          <p:cNvSpPr>
            <a:spLocks noGrp="1"/>
          </p:cNvSpPr>
          <p:nvPr>
            <p:ph type="dt" sz="half" idx="10"/>
          </p:nvPr>
        </p:nvSpPr>
        <p:spPr/>
        <p:txBody>
          <a:bodyPr/>
          <a:lstStyle/>
          <a:p>
            <a:fld id="{5301E104-DAA7-4212-AF74-374F18FB992B}" type="datetime1">
              <a:rPr lang="en-US" smtClean="0"/>
              <a:t>12/10/2021</a:t>
            </a:fld>
            <a:endParaRPr lang="en-US"/>
          </a:p>
        </p:txBody>
      </p:sp>
      <p:sp>
        <p:nvSpPr>
          <p:cNvPr id="3" name="Slide Number Placeholder 2">
            <a:extLst>
              <a:ext uri="{FF2B5EF4-FFF2-40B4-BE49-F238E27FC236}">
                <a16:creationId xmlns:a16="http://schemas.microsoft.com/office/drawing/2014/main" id="{0909676F-08EA-4119-98E8-CAC42E1BEB69}"/>
              </a:ext>
            </a:extLst>
          </p:cNvPr>
          <p:cNvSpPr>
            <a:spLocks noGrp="1"/>
          </p:cNvSpPr>
          <p:nvPr>
            <p:ph type="sldNum" sz="quarter" idx="12"/>
          </p:nvPr>
        </p:nvSpPr>
        <p:spPr/>
        <p:txBody>
          <a:bodyPr/>
          <a:lstStyle/>
          <a:p>
            <a:fld id="{EAF512AE-85BB-41AC-B3A0-114532E20792}" type="slidenum">
              <a:rPr lang="en-US" smtClean="0"/>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9751A-C41B-40D1-B73F-FBC2F46F1185}"/>
              </a:ext>
            </a:extLst>
          </p:cNvPr>
          <p:cNvSpPr>
            <a:spLocks noGrp="1"/>
          </p:cNvSpPr>
          <p:nvPr>
            <p:ph type="title"/>
          </p:nvPr>
        </p:nvSpPr>
        <p:spPr/>
        <p:txBody>
          <a:bodyPr/>
          <a:lstStyle/>
          <a:p>
            <a:r>
              <a:rPr lang="en-US" sz="4400" b="1" u="none" strike="noStrike" baseline="0" dirty="0">
                <a:solidFill>
                  <a:srgbClr val="131413"/>
                </a:solidFill>
                <a:latin typeface="Times-BoldItalic"/>
              </a:rPr>
              <a:t>Global and Local Features</a:t>
            </a:r>
            <a:endParaRPr lang="en-US" dirty="0"/>
          </a:p>
        </p:txBody>
      </p:sp>
      <p:sp>
        <p:nvSpPr>
          <p:cNvPr id="3" name="Content Placeholder 2">
            <a:extLst>
              <a:ext uri="{FF2B5EF4-FFF2-40B4-BE49-F238E27FC236}">
                <a16:creationId xmlns:a16="http://schemas.microsoft.com/office/drawing/2014/main" id="{C2AE2556-B157-4742-A7A7-515748783B96}"/>
              </a:ext>
            </a:extLst>
          </p:cNvPr>
          <p:cNvSpPr>
            <a:spLocks noGrp="1"/>
          </p:cNvSpPr>
          <p:nvPr>
            <p:ph idx="1"/>
          </p:nvPr>
        </p:nvSpPr>
        <p:spPr>
          <a:xfrm>
            <a:off x="838200" y="1690688"/>
            <a:ext cx="10515600" cy="4351338"/>
          </a:xfrm>
        </p:spPr>
        <p:txBody>
          <a:bodyPr/>
          <a:lstStyle/>
          <a:p>
            <a:pPr algn="just"/>
            <a:r>
              <a:rPr lang="en-US" dirty="0"/>
              <a:t>There are generally two methods to represent images, namely, global features and local features.</a:t>
            </a:r>
          </a:p>
          <a:p>
            <a:pPr algn="just"/>
            <a:r>
              <a:rPr lang="en-US" dirty="0"/>
              <a:t>In the global feature representation, the image is represented by one multidimensional feature vector, describing the information in the whole image. </a:t>
            </a:r>
          </a:p>
          <a:p>
            <a:pPr algn="just"/>
            <a:r>
              <a:rPr lang="en-US" dirty="0"/>
              <a:t>In other words, the local representation method produces a single vector with values that measure various aspects of the image such as color, texture or shape.</a:t>
            </a:r>
          </a:p>
        </p:txBody>
      </p:sp>
      <p:sp>
        <p:nvSpPr>
          <p:cNvPr id="4" name="Date Placeholder 3">
            <a:extLst>
              <a:ext uri="{FF2B5EF4-FFF2-40B4-BE49-F238E27FC236}">
                <a16:creationId xmlns:a16="http://schemas.microsoft.com/office/drawing/2014/main" id="{950E2336-A66C-4123-8DA1-551183EA2BA8}"/>
              </a:ext>
            </a:extLst>
          </p:cNvPr>
          <p:cNvSpPr>
            <a:spLocks noGrp="1"/>
          </p:cNvSpPr>
          <p:nvPr>
            <p:ph type="dt" sz="half" idx="10"/>
          </p:nvPr>
        </p:nvSpPr>
        <p:spPr/>
        <p:txBody>
          <a:bodyPr/>
          <a:lstStyle/>
          <a:p>
            <a:fld id="{9336F433-0159-4458-9E63-8C795E4B7191}" type="datetime1">
              <a:rPr lang="en-US" smtClean="0"/>
              <a:t>12/10/2021</a:t>
            </a:fld>
            <a:endParaRPr lang="en-US"/>
          </a:p>
        </p:txBody>
      </p:sp>
      <p:sp>
        <p:nvSpPr>
          <p:cNvPr id="5" name="Slide Number Placeholder 4">
            <a:extLst>
              <a:ext uri="{FF2B5EF4-FFF2-40B4-BE49-F238E27FC236}">
                <a16:creationId xmlns:a16="http://schemas.microsoft.com/office/drawing/2014/main" id="{57A33C21-4B58-48FD-93C0-C05BE7CEB8EF}"/>
              </a:ext>
            </a:extLst>
          </p:cNvPr>
          <p:cNvSpPr>
            <a:spLocks noGrp="1"/>
          </p:cNvSpPr>
          <p:nvPr>
            <p:ph type="sldNum" sz="quarter" idx="12"/>
          </p:nvPr>
        </p:nvSpPr>
        <p:spPr/>
        <p:txBody>
          <a:bodyPr/>
          <a:lstStyle/>
          <a:p>
            <a:fld id="{EAF512AE-85BB-41AC-B3A0-114532E20792}" type="slidenum">
              <a:rPr lang="en-US" smtClean="0"/>
              <a:t>5</a:t>
            </a:fld>
            <a:endParaRPr lang="en-US"/>
          </a:p>
        </p:txBody>
      </p:sp>
    </p:spTree>
    <p:extLst>
      <p:ext uri="{BB962C8B-B14F-4D97-AF65-F5344CB8AC3E}">
        <p14:creationId xmlns:p14="http://schemas.microsoft.com/office/powerpoint/2010/main" val="30962164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a:extLst>
              <a:ext uri="{FF2B5EF4-FFF2-40B4-BE49-F238E27FC236}">
                <a16:creationId xmlns:a16="http://schemas.microsoft.com/office/drawing/2014/main" id="{D5DF4252-3114-4CD8-9E47-1075AB4569E6}"/>
              </a:ext>
            </a:extLst>
          </p:cNvPr>
          <p:cNvSpPr>
            <a:spLocks noGrp="1" noChangeArrowheads="1"/>
          </p:cNvSpPr>
          <p:nvPr>
            <p:ph type="title"/>
          </p:nvPr>
        </p:nvSpPr>
        <p:spPr>
          <a:xfrm>
            <a:off x="2209800" y="304800"/>
            <a:ext cx="7772400" cy="1143000"/>
          </a:xfrm>
        </p:spPr>
        <p:txBody>
          <a:bodyPr/>
          <a:lstStyle/>
          <a:p>
            <a:r>
              <a:rPr lang="en-US" altLang="en-US"/>
              <a:t>Scale Invariant Detectors</a:t>
            </a:r>
            <a:endParaRPr lang="ru-RU" altLang="en-US"/>
          </a:p>
        </p:txBody>
      </p:sp>
      <p:sp>
        <p:nvSpPr>
          <p:cNvPr id="212995" name="Rectangle 3">
            <a:extLst>
              <a:ext uri="{FF2B5EF4-FFF2-40B4-BE49-F238E27FC236}">
                <a16:creationId xmlns:a16="http://schemas.microsoft.com/office/drawing/2014/main" id="{D1F3EAF3-E3B3-4202-BBAB-1DDC9BB1858F}"/>
              </a:ext>
            </a:extLst>
          </p:cNvPr>
          <p:cNvSpPr>
            <a:spLocks noGrp="1" noChangeArrowheads="1"/>
          </p:cNvSpPr>
          <p:nvPr>
            <p:ph type="body" idx="1"/>
          </p:nvPr>
        </p:nvSpPr>
        <p:spPr>
          <a:xfrm>
            <a:off x="2108200" y="1598614"/>
            <a:ext cx="3054350" cy="1335087"/>
          </a:xfrm>
        </p:spPr>
        <p:txBody>
          <a:bodyPr>
            <a:normAutofit fontScale="77500" lnSpcReduction="20000"/>
          </a:bodyPr>
          <a:lstStyle/>
          <a:p>
            <a:pPr>
              <a:lnSpc>
                <a:spcPct val="90000"/>
              </a:lnSpc>
            </a:pPr>
            <a:r>
              <a:rPr lang="en-US" altLang="en-US" sz="2400">
                <a:solidFill>
                  <a:srgbClr val="0033CC"/>
                </a:solidFill>
                <a:cs typeface="Arial" panose="020B0604020202020204" pitchFamily="34" charset="0"/>
              </a:rPr>
              <a:t>Harris-Laplacian</a:t>
            </a:r>
            <a:r>
              <a:rPr lang="en-US" altLang="en-US" sz="2400" baseline="30000">
                <a:cs typeface="Arial" panose="020B0604020202020204" pitchFamily="34" charset="0"/>
              </a:rPr>
              <a:t>1</a:t>
            </a:r>
            <a:br>
              <a:rPr lang="en-US" altLang="en-US" sz="2400">
                <a:cs typeface="Arial" panose="020B0604020202020204" pitchFamily="34" charset="0"/>
              </a:rPr>
            </a:br>
            <a:r>
              <a:rPr lang="en-US" altLang="en-US" sz="2000" i="1"/>
              <a:t>Find local maximum of:</a:t>
            </a:r>
          </a:p>
          <a:p>
            <a:pPr lvl="1">
              <a:lnSpc>
                <a:spcPct val="90000"/>
              </a:lnSpc>
            </a:pPr>
            <a:r>
              <a:rPr lang="en-US" altLang="en-US" sz="2000"/>
              <a:t>Harris corner detector in space (image coordinates)</a:t>
            </a:r>
          </a:p>
          <a:p>
            <a:pPr lvl="1">
              <a:lnSpc>
                <a:spcPct val="90000"/>
              </a:lnSpc>
            </a:pPr>
            <a:r>
              <a:rPr lang="en-US" altLang="en-US" sz="2000"/>
              <a:t>Laplacian in scale</a:t>
            </a:r>
          </a:p>
        </p:txBody>
      </p:sp>
      <p:sp>
        <p:nvSpPr>
          <p:cNvPr id="212996" name="Line 4">
            <a:extLst>
              <a:ext uri="{FF2B5EF4-FFF2-40B4-BE49-F238E27FC236}">
                <a16:creationId xmlns:a16="http://schemas.microsoft.com/office/drawing/2014/main" id="{7C280366-0A5F-4DA1-AFAD-9B23916F66C7}"/>
              </a:ext>
            </a:extLst>
          </p:cNvPr>
          <p:cNvSpPr>
            <a:spLocks noChangeShapeType="1"/>
          </p:cNvSpPr>
          <p:nvPr/>
        </p:nvSpPr>
        <p:spPr bwMode="auto">
          <a:xfrm>
            <a:off x="1803401" y="5600700"/>
            <a:ext cx="6664325"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2997" name="Text Box 5">
            <a:extLst>
              <a:ext uri="{FF2B5EF4-FFF2-40B4-BE49-F238E27FC236}">
                <a16:creationId xmlns:a16="http://schemas.microsoft.com/office/drawing/2014/main" id="{7688DDAC-C033-4195-9E43-D53FA672D1C9}"/>
              </a:ext>
            </a:extLst>
          </p:cNvPr>
          <p:cNvSpPr txBox="1">
            <a:spLocks noChangeArrowheads="1"/>
          </p:cNvSpPr>
          <p:nvPr/>
        </p:nvSpPr>
        <p:spPr bwMode="auto">
          <a:xfrm>
            <a:off x="1854200" y="5562600"/>
            <a:ext cx="9042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aseline="30000" dirty="0">
                <a:cs typeface="Times New Roman" panose="02020603050405020304" pitchFamily="18" charset="0"/>
              </a:rPr>
              <a:t>1 </a:t>
            </a:r>
            <a:r>
              <a:rPr lang="en-US" altLang="en-US" dirty="0" err="1">
                <a:cs typeface="Times New Roman" panose="02020603050405020304" pitchFamily="18" charset="0"/>
              </a:rPr>
              <a:t>K.Mikolajczyk</a:t>
            </a:r>
            <a:r>
              <a:rPr lang="en-US" altLang="en-US" dirty="0">
                <a:cs typeface="Times New Roman" panose="02020603050405020304" pitchFamily="18" charset="0"/>
              </a:rPr>
              <a:t>, </a:t>
            </a:r>
            <a:r>
              <a:rPr lang="en-US" altLang="en-US" dirty="0" err="1">
                <a:cs typeface="Times New Roman" panose="02020603050405020304" pitchFamily="18" charset="0"/>
              </a:rPr>
              <a:t>C.Schmid</a:t>
            </a:r>
            <a:r>
              <a:rPr lang="en-US" altLang="en-US" dirty="0">
                <a:cs typeface="Times New Roman" panose="02020603050405020304" pitchFamily="18" charset="0"/>
              </a:rPr>
              <a:t>. “Indexing Based on Scale Invariant Interest Points”. ICCV 2001</a:t>
            </a:r>
            <a:br>
              <a:rPr lang="en-US" altLang="en-US" dirty="0">
                <a:cs typeface="Times New Roman" panose="02020603050405020304" pitchFamily="18" charset="0"/>
              </a:rPr>
            </a:br>
            <a:r>
              <a:rPr lang="en-US" altLang="en-US" baseline="30000" dirty="0">
                <a:cs typeface="Times New Roman" panose="02020603050405020304" pitchFamily="18" charset="0"/>
              </a:rPr>
              <a:t>2 </a:t>
            </a:r>
            <a:r>
              <a:rPr lang="en-US" altLang="en-US" dirty="0" err="1">
                <a:cs typeface="Times New Roman" panose="02020603050405020304" pitchFamily="18" charset="0"/>
              </a:rPr>
              <a:t>D.Lowe</a:t>
            </a:r>
            <a:r>
              <a:rPr lang="en-US" altLang="en-US" dirty="0">
                <a:cs typeface="Times New Roman" panose="02020603050405020304" pitchFamily="18" charset="0"/>
              </a:rPr>
              <a:t>. “Distinctive Image Features from Scale-Invariant </a:t>
            </a:r>
            <a:r>
              <a:rPr lang="en-US" altLang="en-US" dirty="0" err="1">
                <a:cs typeface="Times New Roman" panose="02020603050405020304" pitchFamily="18" charset="0"/>
              </a:rPr>
              <a:t>Keypoints</a:t>
            </a:r>
            <a:r>
              <a:rPr lang="en-US" altLang="en-US" dirty="0">
                <a:cs typeface="Times New Roman" panose="02020603050405020304" pitchFamily="18" charset="0"/>
              </a:rPr>
              <a:t>”. Accepted to IJCV 2004</a:t>
            </a:r>
            <a:endParaRPr lang="ru-RU" altLang="en-US" dirty="0">
              <a:cs typeface="Times New Roman" panose="02020603050405020304" pitchFamily="18" charset="0"/>
            </a:endParaRPr>
          </a:p>
        </p:txBody>
      </p:sp>
      <p:grpSp>
        <p:nvGrpSpPr>
          <p:cNvPr id="212998" name="Group 6">
            <a:extLst>
              <a:ext uri="{FF2B5EF4-FFF2-40B4-BE49-F238E27FC236}">
                <a16:creationId xmlns:a16="http://schemas.microsoft.com/office/drawing/2014/main" id="{FDC3AC49-044E-474A-8025-2B7639220730}"/>
              </a:ext>
            </a:extLst>
          </p:cNvPr>
          <p:cNvGrpSpPr>
            <a:grpSpLocks/>
          </p:cNvGrpSpPr>
          <p:nvPr/>
        </p:nvGrpSpPr>
        <p:grpSpPr bwMode="auto">
          <a:xfrm>
            <a:off x="6256657" y="1322364"/>
            <a:ext cx="3225523" cy="1787911"/>
            <a:chOff x="2803" y="649"/>
            <a:chExt cx="2787" cy="1735"/>
          </a:xfrm>
        </p:grpSpPr>
        <p:sp>
          <p:nvSpPr>
            <p:cNvPr id="212999" name="AutoShape 7">
              <a:extLst>
                <a:ext uri="{FF2B5EF4-FFF2-40B4-BE49-F238E27FC236}">
                  <a16:creationId xmlns:a16="http://schemas.microsoft.com/office/drawing/2014/main" id="{472611B5-9E80-4C0B-9502-308B5397ECB3}"/>
                </a:ext>
              </a:extLst>
            </p:cNvPr>
            <p:cNvSpPr>
              <a:spLocks noChangeArrowheads="1"/>
            </p:cNvSpPr>
            <p:nvPr/>
          </p:nvSpPr>
          <p:spPr bwMode="auto">
            <a:xfrm>
              <a:off x="3312" y="1680"/>
              <a:ext cx="2016" cy="240"/>
            </a:xfrm>
            <a:prstGeom prst="parallelogram">
              <a:avLst>
                <a:gd name="adj" fmla="val 210000"/>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3000" name="Line 8">
              <a:extLst>
                <a:ext uri="{FF2B5EF4-FFF2-40B4-BE49-F238E27FC236}">
                  <a16:creationId xmlns:a16="http://schemas.microsoft.com/office/drawing/2014/main" id="{49752700-2337-418D-9405-B3B6635C11B4}"/>
                </a:ext>
              </a:extLst>
            </p:cNvPr>
            <p:cNvSpPr>
              <a:spLocks noChangeShapeType="1"/>
            </p:cNvSpPr>
            <p:nvPr/>
          </p:nvSpPr>
          <p:spPr bwMode="auto">
            <a:xfrm flipV="1">
              <a:off x="2976" y="1104"/>
              <a:ext cx="0" cy="912"/>
            </a:xfrm>
            <a:prstGeom prst="line">
              <a:avLst/>
            </a:prstGeom>
            <a:noFill/>
            <a:ln w="190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3001" name="Line 9">
              <a:extLst>
                <a:ext uri="{FF2B5EF4-FFF2-40B4-BE49-F238E27FC236}">
                  <a16:creationId xmlns:a16="http://schemas.microsoft.com/office/drawing/2014/main" id="{0B6F4EC3-915A-478C-8F59-5000A9C43DFD}"/>
                </a:ext>
              </a:extLst>
            </p:cNvPr>
            <p:cNvSpPr>
              <a:spLocks noChangeShapeType="1"/>
            </p:cNvSpPr>
            <p:nvPr/>
          </p:nvSpPr>
          <p:spPr bwMode="auto">
            <a:xfrm>
              <a:off x="2976" y="2016"/>
              <a:ext cx="2160" cy="0"/>
            </a:xfrm>
            <a:prstGeom prst="line">
              <a:avLst/>
            </a:prstGeom>
            <a:noFill/>
            <a:ln w="190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3002" name="Line 10">
              <a:extLst>
                <a:ext uri="{FF2B5EF4-FFF2-40B4-BE49-F238E27FC236}">
                  <a16:creationId xmlns:a16="http://schemas.microsoft.com/office/drawing/2014/main" id="{37004E01-A750-4CB6-B004-0C11A6648D9B}"/>
                </a:ext>
              </a:extLst>
            </p:cNvPr>
            <p:cNvSpPr>
              <a:spLocks noChangeShapeType="1"/>
            </p:cNvSpPr>
            <p:nvPr/>
          </p:nvSpPr>
          <p:spPr bwMode="auto">
            <a:xfrm flipV="1">
              <a:off x="2976" y="1670"/>
              <a:ext cx="668" cy="346"/>
            </a:xfrm>
            <a:prstGeom prst="line">
              <a:avLst/>
            </a:prstGeom>
            <a:noFill/>
            <a:ln w="190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3003" name="Text Box 11">
              <a:extLst>
                <a:ext uri="{FF2B5EF4-FFF2-40B4-BE49-F238E27FC236}">
                  <a16:creationId xmlns:a16="http://schemas.microsoft.com/office/drawing/2014/main" id="{EA002308-0C50-4477-B9AF-7BD5B8AB3527}"/>
                </a:ext>
              </a:extLst>
            </p:cNvPr>
            <p:cNvSpPr txBox="1">
              <a:spLocks noChangeArrowheads="1"/>
            </p:cNvSpPr>
            <p:nvPr/>
          </p:nvSpPr>
          <p:spPr bwMode="auto">
            <a:xfrm>
              <a:off x="2803" y="865"/>
              <a:ext cx="561"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cs typeface="Times New Roman" panose="02020603050405020304" pitchFamily="18" charset="0"/>
                </a:rPr>
                <a:t>scale</a:t>
              </a:r>
              <a:endParaRPr lang="ru-RU" altLang="en-US">
                <a:cs typeface="Times New Roman" panose="02020603050405020304" pitchFamily="18" charset="0"/>
              </a:endParaRPr>
            </a:p>
          </p:txBody>
        </p:sp>
        <p:sp>
          <p:nvSpPr>
            <p:cNvPr id="213004" name="Text Box 12">
              <a:extLst>
                <a:ext uri="{FF2B5EF4-FFF2-40B4-BE49-F238E27FC236}">
                  <a16:creationId xmlns:a16="http://schemas.microsoft.com/office/drawing/2014/main" id="{5001F628-C398-4C09-B08E-3B70162B432D}"/>
                </a:ext>
              </a:extLst>
            </p:cNvPr>
            <p:cNvSpPr txBox="1">
              <a:spLocks noChangeArrowheads="1"/>
            </p:cNvSpPr>
            <p:nvPr/>
          </p:nvSpPr>
          <p:spPr bwMode="auto">
            <a:xfrm>
              <a:off x="4970" y="1999"/>
              <a:ext cx="256"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i="1">
                  <a:cs typeface="Times New Roman" panose="02020603050405020304" pitchFamily="18" charset="0"/>
                </a:rPr>
                <a:t>x</a:t>
              </a:r>
              <a:endParaRPr lang="ru-RU" altLang="en-US" sz="2000" i="1">
                <a:cs typeface="Times New Roman" panose="02020603050405020304" pitchFamily="18" charset="0"/>
              </a:endParaRPr>
            </a:p>
          </p:txBody>
        </p:sp>
        <p:sp>
          <p:nvSpPr>
            <p:cNvPr id="213005" name="Text Box 13">
              <a:extLst>
                <a:ext uri="{FF2B5EF4-FFF2-40B4-BE49-F238E27FC236}">
                  <a16:creationId xmlns:a16="http://schemas.microsoft.com/office/drawing/2014/main" id="{46A22BDF-290B-4EED-ABDF-136B5559841A}"/>
                </a:ext>
              </a:extLst>
            </p:cNvPr>
            <p:cNvSpPr txBox="1">
              <a:spLocks noChangeArrowheads="1"/>
            </p:cNvSpPr>
            <p:nvPr/>
          </p:nvSpPr>
          <p:spPr bwMode="auto">
            <a:xfrm>
              <a:off x="3289" y="1567"/>
              <a:ext cx="259"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i="1">
                  <a:cs typeface="Times New Roman" panose="02020603050405020304" pitchFamily="18" charset="0"/>
                </a:rPr>
                <a:t>y</a:t>
              </a:r>
              <a:endParaRPr lang="ru-RU" altLang="en-US" sz="2000" i="1">
                <a:cs typeface="Times New Roman" panose="02020603050405020304" pitchFamily="18" charset="0"/>
              </a:endParaRPr>
            </a:p>
          </p:txBody>
        </p:sp>
        <p:sp>
          <p:nvSpPr>
            <p:cNvPr id="213006" name="Text Box 14">
              <a:extLst>
                <a:ext uri="{FF2B5EF4-FFF2-40B4-BE49-F238E27FC236}">
                  <a16:creationId xmlns:a16="http://schemas.microsoft.com/office/drawing/2014/main" id="{6F93CBBD-393C-4A55-9D02-FDF99D525A3C}"/>
                </a:ext>
              </a:extLst>
            </p:cNvPr>
            <p:cNvSpPr txBox="1">
              <a:spLocks noChangeArrowheads="1"/>
            </p:cNvSpPr>
            <p:nvPr/>
          </p:nvSpPr>
          <p:spPr bwMode="auto">
            <a:xfrm>
              <a:off x="3427" y="2015"/>
              <a:ext cx="1126"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solidFill>
                    <a:srgbClr val="0033CC"/>
                  </a:solidFill>
                  <a:cs typeface="Times New Roman" panose="02020603050405020304" pitchFamily="18" charset="0"/>
                  <a:sym typeface="Symbol" panose="05050102010706020507" pitchFamily="18" charset="2"/>
                </a:rPr>
                <a:t></a:t>
              </a:r>
              <a:r>
                <a:rPr lang="en-US" altLang="en-US">
                  <a:solidFill>
                    <a:srgbClr val="0033CC"/>
                  </a:solidFill>
                  <a:cs typeface="Times New Roman" panose="02020603050405020304" pitchFamily="18" charset="0"/>
                </a:rPr>
                <a:t> Harris </a:t>
              </a:r>
              <a:r>
                <a:rPr lang="en-US" altLang="en-US">
                  <a:solidFill>
                    <a:srgbClr val="0033CC"/>
                  </a:solidFill>
                  <a:cs typeface="Times New Roman" panose="02020603050405020304" pitchFamily="18" charset="0"/>
                  <a:sym typeface="Symbol" panose="05050102010706020507" pitchFamily="18" charset="2"/>
                </a:rPr>
                <a:t></a:t>
              </a:r>
              <a:endParaRPr lang="ru-RU" altLang="en-US">
                <a:solidFill>
                  <a:srgbClr val="0033CC"/>
                </a:solidFill>
                <a:cs typeface="Times New Roman" panose="02020603050405020304" pitchFamily="18" charset="0"/>
                <a:sym typeface="Symbol" panose="05050102010706020507" pitchFamily="18" charset="2"/>
              </a:endParaRPr>
            </a:p>
          </p:txBody>
        </p:sp>
        <p:sp>
          <p:nvSpPr>
            <p:cNvPr id="213007" name="Freeform 15">
              <a:extLst>
                <a:ext uri="{FF2B5EF4-FFF2-40B4-BE49-F238E27FC236}">
                  <a16:creationId xmlns:a16="http://schemas.microsoft.com/office/drawing/2014/main" id="{41BA6C16-DE64-42BE-9FBF-5D9FD588A948}"/>
                </a:ext>
              </a:extLst>
            </p:cNvPr>
            <p:cNvSpPr>
              <a:spLocks/>
            </p:cNvSpPr>
            <p:nvPr/>
          </p:nvSpPr>
          <p:spPr bwMode="auto">
            <a:xfrm>
              <a:off x="3936" y="1768"/>
              <a:ext cx="384" cy="104"/>
            </a:xfrm>
            <a:custGeom>
              <a:avLst/>
              <a:gdLst>
                <a:gd name="T0" fmla="*/ 0 w 384"/>
                <a:gd name="T1" fmla="*/ 104 h 104"/>
                <a:gd name="T2" fmla="*/ 192 w 384"/>
                <a:gd name="T3" fmla="*/ 8 h 104"/>
                <a:gd name="T4" fmla="*/ 384 w 384"/>
                <a:gd name="T5" fmla="*/ 56 h 104"/>
              </a:gdLst>
              <a:ahLst/>
              <a:cxnLst>
                <a:cxn ang="0">
                  <a:pos x="T0" y="T1"/>
                </a:cxn>
                <a:cxn ang="0">
                  <a:pos x="T2" y="T3"/>
                </a:cxn>
                <a:cxn ang="0">
                  <a:pos x="T4" y="T5"/>
                </a:cxn>
              </a:cxnLst>
              <a:rect l="0" t="0" r="r" b="b"/>
              <a:pathLst>
                <a:path w="384" h="104">
                  <a:moveTo>
                    <a:pt x="0" y="104"/>
                  </a:moveTo>
                  <a:cubicBezTo>
                    <a:pt x="64" y="60"/>
                    <a:pt x="128" y="16"/>
                    <a:pt x="192" y="8"/>
                  </a:cubicBezTo>
                  <a:cubicBezTo>
                    <a:pt x="256" y="0"/>
                    <a:pt x="352" y="48"/>
                    <a:pt x="384" y="56"/>
                  </a:cubicBezTo>
                </a:path>
              </a:pathLst>
            </a:custGeom>
            <a:noFill/>
            <a:ln w="254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3008" name="Oval 16">
              <a:extLst>
                <a:ext uri="{FF2B5EF4-FFF2-40B4-BE49-F238E27FC236}">
                  <a16:creationId xmlns:a16="http://schemas.microsoft.com/office/drawing/2014/main" id="{D1EF82EE-9CAA-4383-A50B-5E96896F124E}"/>
                </a:ext>
              </a:extLst>
            </p:cNvPr>
            <p:cNvSpPr>
              <a:spLocks noChangeArrowheads="1"/>
            </p:cNvSpPr>
            <p:nvPr/>
          </p:nvSpPr>
          <p:spPr bwMode="auto">
            <a:xfrm>
              <a:off x="4032" y="1728"/>
              <a:ext cx="144" cy="96"/>
            </a:xfrm>
            <a:prstGeom prst="ellipse">
              <a:avLst/>
            </a:prstGeom>
            <a:solidFill>
              <a:srgbClr val="FF0000">
                <a:alpha val="50000"/>
              </a:srgbClr>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3009" name="AutoShape 17">
              <a:extLst>
                <a:ext uri="{FF2B5EF4-FFF2-40B4-BE49-F238E27FC236}">
                  <a16:creationId xmlns:a16="http://schemas.microsoft.com/office/drawing/2014/main" id="{3EB986CD-0F51-4FBB-B7B7-A19BBA2B6813}"/>
                </a:ext>
              </a:extLst>
            </p:cNvPr>
            <p:cNvSpPr>
              <a:spLocks noChangeArrowheads="1"/>
            </p:cNvSpPr>
            <p:nvPr/>
          </p:nvSpPr>
          <p:spPr bwMode="auto">
            <a:xfrm>
              <a:off x="3312" y="1344"/>
              <a:ext cx="2016" cy="240"/>
            </a:xfrm>
            <a:prstGeom prst="parallelogram">
              <a:avLst>
                <a:gd name="adj" fmla="val 210000"/>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3010" name="Freeform 18">
              <a:extLst>
                <a:ext uri="{FF2B5EF4-FFF2-40B4-BE49-F238E27FC236}">
                  <a16:creationId xmlns:a16="http://schemas.microsoft.com/office/drawing/2014/main" id="{35294FB1-DFF0-41F6-AB18-408903B31FE1}"/>
                </a:ext>
              </a:extLst>
            </p:cNvPr>
            <p:cNvSpPr>
              <a:spLocks/>
            </p:cNvSpPr>
            <p:nvPr/>
          </p:nvSpPr>
          <p:spPr bwMode="auto">
            <a:xfrm>
              <a:off x="3936" y="1432"/>
              <a:ext cx="384" cy="104"/>
            </a:xfrm>
            <a:custGeom>
              <a:avLst/>
              <a:gdLst>
                <a:gd name="T0" fmla="*/ 0 w 384"/>
                <a:gd name="T1" fmla="*/ 104 h 104"/>
                <a:gd name="T2" fmla="*/ 192 w 384"/>
                <a:gd name="T3" fmla="*/ 8 h 104"/>
                <a:gd name="T4" fmla="*/ 384 w 384"/>
                <a:gd name="T5" fmla="*/ 56 h 104"/>
              </a:gdLst>
              <a:ahLst/>
              <a:cxnLst>
                <a:cxn ang="0">
                  <a:pos x="T0" y="T1"/>
                </a:cxn>
                <a:cxn ang="0">
                  <a:pos x="T2" y="T3"/>
                </a:cxn>
                <a:cxn ang="0">
                  <a:pos x="T4" y="T5"/>
                </a:cxn>
              </a:cxnLst>
              <a:rect l="0" t="0" r="r" b="b"/>
              <a:pathLst>
                <a:path w="384" h="104">
                  <a:moveTo>
                    <a:pt x="0" y="104"/>
                  </a:moveTo>
                  <a:cubicBezTo>
                    <a:pt x="64" y="60"/>
                    <a:pt x="128" y="16"/>
                    <a:pt x="192" y="8"/>
                  </a:cubicBezTo>
                  <a:cubicBezTo>
                    <a:pt x="256" y="0"/>
                    <a:pt x="352" y="48"/>
                    <a:pt x="384" y="56"/>
                  </a:cubicBezTo>
                </a:path>
              </a:pathLst>
            </a:custGeom>
            <a:noFill/>
            <a:ln w="254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3011" name="Oval 19">
              <a:extLst>
                <a:ext uri="{FF2B5EF4-FFF2-40B4-BE49-F238E27FC236}">
                  <a16:creationId xmlns:a16="http://schemas.microsoft.com/office/drawing/2014/main" id="{74796E34-DB7E-4643-BA82-418012E79A2E}"/>
                </a:ext>
              </a:extLst>
            </p:cNvPr>
            <p:cNvSpPr>
              <a:spLocks noChangeAspect="1" noChangeArrowheads="1"/>
            </p:cNvSpPr>
            <p:nvPr/>
          </p:nvSpPr>
          <p:spPr bwMode="auto">
            <a:xfrm>
              <a:off x="4014" y="1369"/>
              <a:ext cx="192" cy="128"/>
            </a:xfrm>
            <a:prstGeom prst="ellipse">
              <a:avLst/>
            </a:prstGeom>
            <a:solidFill>
              <a:srgbClr val="FF0000">
                <a:alpha val="50000"/>
              </a:srgbClr>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3012" name="AutoShape 20">
              <a:extLst>
                <a:ext uri="{FF2B5EF4-FFF2-40B4-BE49-F238E27FC236}">
                  <a16:creationId xmlns:a16="http://schemas.microsoft.com/office/drawing/2014/main" id="{FA4FF772-7A1B-4741-9996-7C92730DE0A6}"/>
                </a:ext>
              </a:extLst>
            </p:cNvPr>
            <p:cNvSpPr>
              <a:spLocks noChangeArrowheads="1"/>
            </p:cNvSpPr>
            <p:nvPr/>
          </p:nvSpPr>
          <p:spPr bwMode="auto">
            <a:xfrm>
              <a:off x="3312" y="1008"/>
              <a:ext cx="2016" cy="240"/>
            </a:xfrm>
            <a:prstGeom prst="parallelogram">
              <a:avLst>
                <a:gd name="adj" fmla="val 210000"/>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3013" name="Freeform 21">
              <a:extLst>
                <a:ext uri="{FF2B5EF4-FFF2-40B4-BE49-F238E27FC236}">
                  <a16:creationId xmlns:a16="http://schemas.microsoft.com/office/drawing/2014/main" id="{FF51AF3C-5B55-452F-BE72-A05BE1D0E413}"/>
                </a:ext>
              </a:extLst>
            </p:cNvPr>
            <p:cNvSpPr>
              <a:spLocks/>
            </p:cNvSpPr>
            <p:nvPr/>
          </p:nvSpPr>
          <p:spPr bwMode="auto">
            <a:xfrm>
              <a:off x="3936" y="1096"/>
              <a:ext cx="384" cy="104"/>
            </a:xfrm>
            <a:custGeom>
              <a:avLst/>
              <a:gdLst>
                <a:gd name="T0" fmla="*/ 0 w 384"/>
                <a:gd name="T1" fmla="*/ 104 h 104"/>
                <a:gd name="T2" fmla="*/ 192 w 384"/>
                <a:gd name="T3" fmla="*/ 8 h 104"/>
                <a:gd name="T4" fmla="*/ 384 w 384"/>
                <a:gd name="T5" fmla="*/ 56 h 104"/>
              </a:gdLst>
              <a:ahLst/>
              <a:cxnLst>
                <a:cxn ang="0">
                  <a:pos x="T0" y="T1"/>
                </a:cxn>
                <a:cxn ang="0">
                  <a:pos x="T2" y="T3"/>
                </a:cxn>
                <a:cxn ang="0">
                  <a:pos x="T4" y="T5"/>
                </a:cxn>
              </a:cxnLst>
              <a:rect l="0" t="0" r="r" b="b"/>
              <a:pathLst>
                <a:path w="384" h="104">
                  <a:moveTo>
                    <a:pt x="0" y="104"/>
                  </a:moveTo>
                  <a:cubicBezTo>
                    <a:pt x="64" y="60"/>
                    <a:pt x="128" y="16"/>
                    <a:pt x="192" y="8"/>
                  </a:cubicBezTo>
                  <a:cubicBezTo>
                    <a:pt x="256" y="0"/>
                    <a:pt x="352" y="48"/>
                    <a:pt x="384" y="56"/>
                  </a:cubicBezTo>
                </a:path>
              </a:pathLst>
            </a:custGeom>
            <a:noFill/>
            <a:ln w="254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3014" name="Oval 22">
              <a:extLst>
                <a:ext uri="{FF2B5EF4-FFF2-40B4-BE49-F238E27FC236}">
                  <a16:creationId xmlns:a16="http://schemas.microsoft.com/office/drawing/2014/main" id="{80D109AE-D0C5-4A45-8ECF-F4939C7F91F0}"/>
                </a:ext>
              </a:extLst>
            </p:cNvPr>
            <p:cNvSpPr>
              <a:spLocks noChangeArrowheads="1"/>
            </p:cNvSpPr>
            <p:nvPr/>
          </p:nvSpPr>
          <p:spPr bwMode="auto">
            <a:xfrm>
              <a:off x="3945" y="1029"/>
              <a:ext cx="336" cy="192"/>
            </a:xfrm>
            <a:prstGeom prst="ellipse">
              <a:avLst/>
            </a:prstGeom>
            <a:solidFill>
              <a:srgbClr val="FF0000">
                <a:alpha val="50000"/>
              </a:srgbClr>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3015" name="Text Box 23">
              <a:extLst>
                <a:ext uri="{FF2B5EF4-FFF2-40B4-BE49-F238E27FC236}">
                  <a16:creationId xmlns:a16="http://schemas.microsoft.com/office/drawing/2014/main" id="{4906E1CA-750F-4875-8882-4781CC22A5CB}"/>
                </a:ext>
              </a:extLst>
            </p:cNvPr>
            <p:cNvSpPr txBox="1">
              <a:spLocks noChangeArrowheads="1"/>
            </p:cNvSpPr>
            <p:nvPr/>
          </p:nvSpPr>
          <p:spPr bwMode="auto">
            <a:xfrm rot="16200000">
              <a:off x="4643" y="1277"/>
              <a:ext cx="1575"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solidFill>
                    <a:srgbClr val="0033CC"/>
                  </a:solidFill>
                  <a:cs typeface="Times New Roman" panose="02020603050405020304" pitchFamily="18" charset="0"/>
                  <a:sym typeface="Symbol" panose="05050102010706020507" pitchFamily="18" charset="2"/>
                </a:rPr>
                <a:t></a:t>
              </a:r>
              <a:r>
                <a:rPr lang="en-US" altLang="en-US">
                  <a:solidFill>
                    <a:srgbClr val="0033CC"/>
                  </a:solidFill>
                  <a:cs typeface="Times New Roman" panose="02020603050405020304" pitchFamily="18" charset="0"/>
                </a:rPr>
                <a:t> Laplacian </a:t>
              </a:r>
              <a:r>
                <a:rPr lang="en-US" altLang="en-US">
                  <a:solidFill>
                    <a:srgbClr val="0033CC"/>
                  </a:solidFill>
                  <a:cs typeface="Times New Roman" panose="02020603050405020304" pitchFamily="18" charset="0"/>
                  <a:sym typeface="Symbol" panose="05050102010706020507" pitchFamily="18" charset="2"/>
                </a:rPr>
                <a:t></a:t>
              </a:r>
              <a:endParaRPr lang="ru-RU" altLang="en-US">
                <a:solidFill>
                  <a:srgbClr val="0033CC"/>
                </a:solidFill>
                <a:cs typeface="Times New Roman" panose="02020603050405020304" pitchFamily="18" charset="0"/>
                <a:sym typeface="Symbol" panose="05050102010706020507" pitchFamily="18" charset="2"/>
              </a:endParaRPr>
            </a:p>
          </p:txBody>
        </p:sp>
      </p:grpSp>
      <p:grpSp>
        <p:nvGrpSpPr>
          <p:cNvPr id="213016" name="Group 24">
            <a:extLst>
              <a:ext uri="{FF2B5EF4-FFF2-40B4-BE49-F238E27FC236}">
                <a16:creationId xmlns:a16="http://schemas.microsoft.com/office/drawing/2014/main" id="{C016B6C9-BF7D-419A-B312-C3AAB514EEC8}"/>
              </a:ext>
            </a:extLst>
          </p:cNvPr>
          <p:cNvGrpSpPr>
            <a:grpSpLocks/>
          </p:cNvGrpSpPr>
          <p:nvPr/>
        </p:nvGrpSpPr>
        <p:grpSpPr bwMode="auto">
          <a:xfrm>
            <a:off x="1803401" y="3882648"/>
            <a:ext cx="6664325" cy="1666128"/>
            <a:chOff x="0" y="2208"/>
            <a:chExt cx="5760" cy="1616"/>
          </a:xfrm>
        </p:grpSpPr>
        <p:sp>
          <p:nvSpPr>
            <p:cNvPr id="213017" name="Rectangle 25">
              <a:extLst>
                <a:ext uri="{FF2B5EF4-FFF2-40B4-BE49-F238E27FC236}">
                  <a16:creationId xmlns:a16="http://schemas.microsoft.com/office/drawing/2014/main" id="{A77CCF9D-C73A-4728-8C68-3AAE1F493EAC}"/>
                </a:ext>
              </a:extLst>
            </p:cNvPr>
            <p:cNvSpPr>
              <a:spLocks noChangeArrowheads="1"/>
            </p:cNvSpPr>
            <p:nvPr/>
          </p:nvSpPr>
          <p:spPr bwMode="auto">
            <a:xfrm>
              <a:off x="240" y="2352"/>
              <a:ext cx="2640" cy="1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0000"/>
                </a:lnSpc>
                <a:spcBef>
                  <a:spcPct val="20000"/>
                </a:spcBef>
                <a:buFontTx/>
                <a:buChar char="•"/>
              </a:pPr>
              <a:r>
                <a:rPr lang="en-US" altLang="en-US">
                  <a:solidFill>
                    <a:srgbClr val="0033CC"/>
                  </a:solidFill>
                  <a:latin typeface="Arial" panose="020B0604020202020204" pitchFamily="34" charset="0"/>
                  <a:cs typeface="Arial" panose="020B0604020202020204" pitchFamily="34" charset="0"/>
                </a:rPr>
                <a:t>SIFT (Lowe)</a:t>
              </a:r>
              <a:r>
                <a:rPr lang="en-US" altLang="en-US" baseline="30000">
                  <a:latin typeface="Arial" panose="020B0604020202020204" pitchFamily="34" charset="0"/>
                  <a:cs typeface="Arial" panose="020B0604020202020204" pitchFamily="34" charset="0"/>
                </a:rPr>
                <a:t>2</a:t>
              </a:r>
              <a:br>
                <a:rPr lang="en-US" altLang="en-US" sz="2800">
                  <a:latin typeface="Arial" panose="020B0604020202020204" pitchFamily="34" charset="0"/>
                  <a:cs typeface="Arial" panose="020B0604020202020204" pitchFamily="34" charset="0"/>
                </a:rPr>
              </a:br>
              <a:r>
                <a:rPr lang="en-US" altLang="en-US" i="1">
                  <a:cs typeface="Times New Roman" panose="02020603050405020304" pitchFamily="18" charset="0"/>
                </a:rPr>
                <a:t>Find local maximum of:</a:t>
              </a:r>
            </a:p>
            <a:p>
              <a:pPr lvl="1" eaLnBrk="1" hangingPunct="1">
                <a:lnSpc>
                  <a:spcPct val="90000"/>
                </a:lnSpc>
                <a:spcBef>
                  <a:spcPct val="20000"/>
                </a:spcBef>
                <a:buFontTx/>
                <a:buChar char="–"/>
              </a:pPr>
              <a:r>
                <a:rPr lang="en-US" altLang="en-US" sz="1600">
                  <a:cs typeface="Times New Roman" panose="02020603050405020304" pitchFamily="18" charset="0"/>
                </a:rPr>
                <a:t>Difference of Gaussians in space and scale</a:t>
              </a:r>
            </a:p>
          </p:txBody>
        </p:sp>
        <p:sp>
          <p:nvSpPr>
            <p:cNvPr id="213018" name="AutoShape 26">
              <a:extLst>
                <a:ext uri="{FF2B5EF4-FFF2-40B4-BE49-F238E27FC236}">
                  <a16:creationId xmlns:a16="http://schemas.microsoft.com/office/drawing/2014/main" id="{79045F0D-8BE6-46FC-AA1D-B01FDEBE2383}"/>
                </a:ext>
              </a:extLst>
            </p:cNvPr>
            <p:cNvSpPr>
              <a:spLocks noChangeArrowheads="1"/>
            </p:cNvSpPr>
            <p:nvPr/>
          </p:nvSpPr>
          <p:spPr bwMode="auto">
            <a:xfrm>
              <a:off x="3312" y="3120"/>
              <a:ext cx="2016" cy="240"/>
            </a:xfrm>
            <a:prstGeom prst="parallelogram">
              <a:avLst>
                <a:gd name="adj" fmla="val 210000"/>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3019" name="Line 27">
              <a:extLst>
                <a:ext uri="{FF2B5EF4-FFF2-40B4-BE49-F238E27FC236}">
                  <a16:creationId xmlns:a16="http://schemas.microsoft.com/office/drawing/2014/main" id="{AD75A9B8-4285-46DF-A916-AAF503E4BEE3}"/>
                </a:ext>
              </a:extLst>
            </p:cNvPr>
            <p:cNvSpPr>
              <a:spLocks noChangeShapeType="1"/>
            </p:cNvSpPr>
            <p:nvPr/>
          </p:nvSpPr>
          <p:spPr bwMode="auto">
            <a:xfrm flipV="1">
              <a:off x="2976" y="2544"/>
              <a:ext cx="0" cy="912"/>
            </a:xfrm>
            <a:prstGeom prst="line">
              <a:avLst/>
            </a:prstGeom>
            <a:noFill/>
            <a:ln w="190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3020" name="Line 28">
              <a:extLst>
                <a:ext uri="{FF2B5EF4-FFF2-40B4-BE49-F238E27FC236}">
                  <a16:creationId xmlns:a16="http://schemas.microsoft.com/office/drawing/2014/main" id="{4E6461AA-014F-4E17-B037-0B0623EA0B61}"/>
                </a:ext>
              </a:extLst>
            </p:cNvPr>
            <p:cNvSpPr>
              <a:spLocks noChangeShapeType="1"/>
            </p:cNvSpPr>
            <p:nvPr/>
          </p:nvSpPr>
          <p:spPr bwMode="auto">
            <a:xfrm>
              <a:off x="2976" y="3456"/>
              <a:ext cx="2160" cy="0"/>
            </a:xfrm>
            <a:prstGeom prst="line">
              <a:avLst/>
            </a:prstGeom>
            <a:noFill/>
            <a:ln w="190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3021" name="Line 29">
              <a:extLst>
                <a:ext uri="{FF2B5EF4-FFF2-40B4-BE49-F238E27FC236}">
                  <a16:creationId xmlns:a16="http://schemas.microsoft.com/office/drawing/2014/main" id="{7EDDFF04-7C1A-46B3-BBE6-03929B5880A0}"/>
                </a:ext>
              </a:extLst>
            </p:cNvPr>
            <p:cNvSpPr>
              <a:spLocks noChangeShapeType="1"/>
            </p:cNvSpPr>
            <p:nvPr/>
          </p:nvSpPr>
          <p:spPr bwMode="auto">
            <a:xfrm flipV="1">
              <a:off x="2976" y="3110"/>
              <a:ext cx="668" cy="346"/>
            </a:xfrm>
            <a:prstGeom prst="line">
              <a:avLst/>
            </a:prstGeom>
            <a:noFill/>
            <a:ln w="190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3022" name="Text Box 30">
              <a:extLst>
                <a:ext uri="{FF2B5EF4-FFF2-40B4-BE49-F238E27FC236}">
                  <a16:creationId xmlns:a16="http://schemas.microsoft.com/office/drawing/2014/main" id="{FC3360C7-8FAD-44C3-90F6-D3320C5FADD5}"/>
                </a:ext>
              </a:extLst>
            </p:cNvPr>
            <p:cNvSpPr txBox="1">
              <a:spLocks noChangeArrowheads="1"/>
            </p:cNvSpPr>
            <p:nvPr/>
          </p:nvSpPr>
          <p:spPr bwMode="auto">
            <a:xfrm>
              <a:off x="2802" y="2304"/>
              <a:ext cx="561"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cs typeface="Times New Roman" panose="02020603050405020304" pitchFamily="18" charset="0"/>
                </a:rPr>
                <a:t>scale</a:t>
              </a:r>
              <a:endParaRPr lang="ru-RU" altLang="en-US">
                <a:cs typeface="Times New Roman" panose="02020603050405020304" pitchFamily="18" charset="0"/>
              </a:endParaRPr>
            </a:p>
          </p:txBody>
        </p:sp>
        <p:sp>
          <p:nvSpPr>
            <p:cNvPr id="213023" name="Text Box 31">
              <a:extLst>
                <a:ext uri="{FF2B5EF4-FFF2-40B4-BE49-F238E27FC236}">
                  <a16:creationId xmlns:a16="http://schemas.microsoft.com/office/drawing/2014/main" id="{9253A78C-E235-450D-9235-7DF7000E6093}"/>
                </a:ext>
              </a:extLst>
            </p:cNvPr>
            <p:cNvSpPr txBox="1">
              <a:spLocks noChangeArrowheads="1"/>
            </p:cNvSpPr>
            <p:nvPr/>
          </p:nvSpPr>
          <p:spPr bwMode="auto">
            <a:xfrm>
              <a:off x="4971" y="3439"/>
              <a:ext cx="257"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i="1">
                  <a:cs typeface="Times New Roman" panose="02020603050405020304" pitchFamily="18" charset="0"/>
                </a:rPr>
                <a:t>x</a:t>
              </a:r>
              <a:endParaRPr lang="ru-RU" altLang="en-US" sz="2000" i="1">
                <a:cs typeface="Times New Roman" panose="02020603050405020304" pitchFamily="18" charset="0"/>
              </a:endParaRPr>
            </a:p>
          </p:txBody>
        </p:sp>
        <p:sp>
          <p:nvSpPr>
            <p:cNvPr id="213024" name="Text Box 32">
              <a:extLst>
                <a:ext uri="{FF2B5EF4-FFF2-40B4-BE49-F238E27FC236}">
                  <a16:creationId xmlns:a16="http://schemas.microsoft.com/office/drawing/2014/main" id="{3D81B0C8-387C-4174-AA5C-77ED1B260FBF}"/>
                </a:ext>
              </a:extLst>
            </p:cNvPr>
            <p:cNvSpPr txBox="1">
              <a:spLocks noChangeArrowheads="1"/>
            </p:cNvSpPr>
            <p:nvPr/>
          </p:nvSpPr>
          <p:spPr bwMode="auto">
            <a:xfrm>
              <a:off x="3290" y="3007"/>
              <a:ext cx="257"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i="1">
                  <a:cs typeface="Times New Roman" panose="02020603050405020304" pitchFamily="18" charset="0"/>
                </a:rPr>
                <a:t>y</a:t>
              </a:r>
              <a:endParaRPr lang="ru-RU" altLang="en-US" sz="2000" i="1">
                <a:cs typeface="Times New Roman" panose="02020603050405020304" pitchFamily="18" charset="0"/>
              </a:endParaRPr>
            </a:p>
          </p:txBody>
        </p:sp>
        <p:sp>
          <p:nvSpPr>
            <p:cNvPr id="213025" name="Text Box 33">
              <a:extLst>
                <a:ext uri="{FF2B5EF4-FFF2-40B4-BE49-F238E27FC236}">
                  <a16:creationId xmlns:a16="http://schemas.microsoft.com/office/drawing/2014/main" id="{4DC3C392-B1FB-41EA-B02B-6F211DAC6407}"/>
                </a:ext>
              </a:extLst>
            </p:cNvPr>
            <p:cNvSpPr txBox="1">
              <a:spLocks noChangeArrowheads="1"/>
            </p:cNvSpPr>
            <p:nvPr/>
          </p:nvSpPr>
          <p:spPr bwMode="auto">
            <a:xfrm>
              <a:off x="3492" y="3456"/>
              <a:ext cx="999"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solidFill>
                    <a:srgbClr val="0033CC"/>
                  </a:solidFill>
                  <a:cs typeface="Times New Roman" panose="02020603050405020304" pitchFamily="18" charset="0"/>
                  <a:sym typeface="Symbol" panose="05050102010706020507" pitchFamily="18" charset="2"/>
                </a:rPr>
                <a:t></a:t>
              </a:r>
              <a:r>
                <a:rPr lang="en-US" altLang="en-US">
                  <a:solidFill>
                    <a:srgbClr val="0033CC"/>
                  </a:solidFill>
                  <a:cs typeface="Times New Roman" panose="02020603050405020304" pitchFamily="18" charset="0"/>
                </a:rPr>
                <a:t> DoG </a:t>
              </a:r>
              <a:r>
                <a:rPr lang="en-US" altLang="en-US">
                  <a:solidFill>
                    <a:srgbClr val="0033CC"/>
                  </a:solidFill>
                  <a:cs typeface="Times New Roman" panose="02020603050405020304" pitchFamily="18" charset="0"/>
                  <a:sym typeface="Symbol" panose="05050102010706020507" pitchFamily="18" charset="2"/>
                </a:rPr>
                <a:t></a:t>
              </a:r>
              <a:endParaRPr lang="ru-RU" altLang="en-US">
                <a:solidFill>
                  <a:srgbClr val="0033CC"/>
                </a:solidFill>
                <a:cs typeface="Times New Roman" panose="02020603050405020304" pitchFamily="18" charset="0"/>
                <a:sym typeface="Symbol" panose="05050102010706020507" pitchFamily="18" charset="2"/>
              </a:endParaRPr>
            </a:p>
          </p:txBody>
        </p:sp>
        <p:sp>
          <p:nvSpPr>
            <p:cNvPr id="213026" name="Freeform 34">
              <a:extLst>
                <a:ext uri="{FF2B5EF4-FFF2-40B4-BE49-F238E27FC236}">
                  <a16:creationId xmlns:a16="http://schemas.microsoft.com/office/drawing/2014/main" id="{DCB5D8A8-4FB8-4AD8-A454-0F936F469938}"/>
                </a:ext>
              </a:extLst>
            </p:cNvPr>
            <p:cNvSpPr>
              <a:spLocks/>
            </p:cNvSpPr>
            <p:nvPr/>
          </p:nvSpPr>
          <p:spPr bwMode="auto">
            <a:xfrm>
              <a:off x="3936" y="3208"/>
              <a:ext cx="384" cy="104"/>
            </a:xfrm>
            <a:custGeom>
              <a:avLst/>
              <a:gdLst>
                <a:gd name="T0" fmla="*/ 0 w 384"/>
                <a:gd name="T1" fmla="*/ 104 h 104"/>
                <a:gd name="T2" fmla="*/ 192 w 384"/>
                <a:gd name="T3" fmla="*/ 8 h 104"/>
                <a:gd name="T4" fmla="*/ 384 w 384"/>
                <a:gd name="T5" fmla="*/ 56 h 104"/>
              </a:gdLst>
              <a:ahLst/>
              <a:cxnLst>
                <a:cxn ang="0">
                  <a:pos x="T0" y="T1"/>
                </a:cxn>
                <a:cxn ang="0">
                  <a:pos x="T2" y="T3"/>
                </a:cxn>
                <a:cxn ang="0">
                  <a:pos x="T4" y="T5"/>
                </a:cxn>
              </a:cxnLst>
              <a:rect l="0" t="0" r="r" b="b"/>
              <a:pathLst>
                <a:path w="384" h="104">
                  <a:moveTo>
                    <a:pt x="0" y="104"/>
                  </a:moveTo>
                  <a:cubicBezTo>
                    <a:pt x="64" y="60"/>
                    <a:pt x="128" y="16"/>
                    <a:pt x="192" y="8"/>
                  </a:cubicBezTo>
                  <a:cubicBezTo>
                    <a:pt x="256" y="0"/>
                    <a:pt x="352" y="48"/>
                    <a:pt x="384" y="56"/>
                  </a:cubicBezTo>
                </a:path>
              </a:pathLst>
            </a:custGeom>
            <a:noFill/>
            <a:ln w="254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3027" name="Oval 35">
              <a:extLst>
                <a:ext uri="{FF2B5EF4-FFF2-40B4-BE49-F238E27FC236}">
                  <a16:creationId xmlns:a16="http://schemas.microsoft.com/office/drawing/2014/main" id="{7BCFDBA7-458B-473E-8951-78B291FE591D}"/>
                </a:ext>
              </a:extLst>
            </p:cNvPr>
            <p:cNvSpPr>
              <a:spLocks noChangeArrowheads="1"/>
            </p:cNvSpPr>
            <p:nvPr/>
          </p:nvSpPr>
          <p:spPr bwMode="auto">
            <a:xfrm>
              <a:off x="4032" y="3168"/>
              <a:ext cx="144" cy="96"/>
            </a:xfrm>
            <a:prstGeom prst="ellipse">
              <a:avLst/>
            </a:prstGeom>
            <a:solidFill>
              <a:srgbClr val="FF0000">
                <a:alpha val="50000"/>
              </a:srgbClr>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3028" name="AutoShape 36">
              <a:extLst>
                <a:ext uri="{FF2B5EF4-FFF2-40B4-BE49-F238E27FC236}">
                  <a16:creationId xmlns:a16="http://schemas.microsoft.com/office/drawing/2014/main" id="{6BB6FCC9-DBD8-4EF6-A87F-D52DF6AF7E4C}"/>
                </a:ext>
              </a:extLst>
            </p:cNvPr>
            <p:cNvSpPr>
              <a:spLocks noChangeArrowheads="1"/>
            </p:cNvSpPr>
            <p:nvPr/>
          </p:nvSpPr>
          <p:spPr bwMode="auto">
            <a:xfrm>
              <a:off x="3312" y="2784"/>
              <a:ext cx="2016" cy="240"/>
            </a:xfrm>
            <a:prstGeom prst="parallelogram">
              <a:avLst>
                <a:gd name="adj" fmla="val 210000"/>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3029" name="Freeform 37">
              <a:extLst>
                <a:ext uri="{FF2B5EF4-FFF2-40B4-BE49-F238E27FC236}">
                  <a16:creationId xmlns:a16="http://schemas.microsoft.com/office/drawing/2014/main" id="{99261184-FFE6-49A2-9BB7-005FB6FCFECA}"/>
                </a:ext>
              </a:extLst>
            </p:cNvPr>
            <p:cNvSpPr>
              <a:spLocks/>
            </p:cNvSpPr>
            <p:nvPr/>
          </p:nvSpPr>
          <p:spPr bwMode="auto">
            <a:xfrm>
              <a:off x="3936" y="2872"/>
              <a:ext cx="384" cy="104"/>
            </a:xfrm>
            <a:custGeom>
              <a:avLst/>
              <a:gdLst>
                <a:gd name="T0" fmla="*/ 0 w 384"/>
                <a:gd name="T1" fmla="*/ 104 h 104"/>
                <a:gd name="T2" fmla="*/ 192 w 384"/>
                <a:gd name="T3" fmla="*/ 8 h 104"/>
                <a:gd name="T4" fmla="*/ 384 w 384"/>
                <a:gd name="T5" fmla="*/ 56 h 104"/>
              </a:gdLst>
              <a:ahLst/>
              <a:cxnLst>
                <a:cxn ang="0">
                  <a:pos x="T0" y="T1"/>
                </a:cxn>
                <a:cxn ang="0">
                  <a:pos x="T2" y="T3"/>
                </a:cxn>
                <a:cxn ang="0">
                  <a:pos x="T4" y="T5"/>
                </a:cxn>
              </a:cxnLst>
              <a:rect l="0" t="0" r="r" b="b"/>
              <a:pathLst>
                <a:path w="384" h="104">
                  <a:moveTo>
                    <a:pt x="0" y="104"/>
                  </a:moveTo>
                  <a:cubicBezTo>
                    <a:pt x="64" y="60"/>
                    <a:pt x="128" y="16"/>
                    <a:pt x="192" y="8"/>
                  </a:cubicBezTo>
                  <a:cubicBezTo>
                    <a:pt x="256" y="0"/>
                    <a:pt x="352" y="48"/>
                    <a:pt x="384" y="56"/>
                  </a:cubicBezTo>
                </a:path>
              </a:pathLst>
            </a:custGeom>
            <a:noFill/>
            <a:ln w="254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3030" name="Oval 38">
              <a:extLst>
                <a:ext uri="{FF2B5EF4-FFF2-40B4-BE49-F238E27FC236}">
                  <a16:creationId xmlns:a16="http://schemas.microsoft.com/office/drawing/2014/main" id="{D5424925-7806-4DEC-971E-5075477155FE}"/>
                </a:ext>
              </a:extLst>
            </p:cNvPr>
            <p:cNvSpPr>
              <a:spLocks noChangeAspect="1" noChangeArrowheads="1"/>
            </p:cNvSpPr>
            <p:nvPr/>
          </p:nvSpPr>
          <p:spPr bwMode="auto">
            <a:xfrm>
              <a:off x="4014" y="2809"/>
              <a:ext cx="192" cy="128"/>
            </a:xfrm>
            <a:prstGeom prst="ellipse">
              <a:avLst/>
            </a:prstGeom>
            <a:solidFill>
              <a:srgbClr val="FF0000">
                <a:alpha val="50000"/>
              </a:srgbClr>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3031" name="AutoShape 39">
              <a:extLst>
                <a:ext uri="{FF2B5EF4-FFF2-40B4-BE49-F238E27FC236}">
                  <a16:creationId xmlns:a16="http://schemas.microsoft.com/office/drawing/2014/main" id="{811C7E0C-FDCB-4612-B1F2-AA1789855492}"/>
                </a:ext>
              </a:extLst>
            </p:cNvPr>
            <p:cNvSpPr>
              <a:spLocks noChangeArrowheads="1"/>
            </p:cNvSpPr>
            <p:nvPr/>
          </p:nvSpPr>
          <p:spPr bwMode="auto">
            <a:xfrm>
              <a:off x="3312" y="2448"/>
              <a:ext cx="2016" cy="240"/>
            </a:xfrm>
            <a:prstGeom prst="parallelogram">
              <a:avLst>
                <a:gd name="adj" fmla="val 210000"/>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3032" name="Freeform 40">
              <a:extLst>
                <a:ext uri="{FF2B5EF4-FFF2-40B4-BE49-F238E27FC236}">
                  <a16:creationId xmlns:a16="http://schemas.microsoft.com/office/drawing/2014/main" id="{8978B125-952F-412A-90B3-4AFF77E21604}"/>
                </a:ext>
              </a:extLst>
            </p:cNvPr>
            <p:cNvSpPr>
              <a:spLocks/>
            </p:cNvSpPr>
            <p:nvPr/>
          </p:nvSpPr>
          <p:spPr bwMode="auto">
            <a:xfrm>
              <a:off x="3936" y="2536"/>
              <a:ext cx="384" cy="104"/>
            </a:xfrm>
            <a:custGeom>
              <a:avLst/>
              <a:gdLst>
                <a:gd name="T0" fmla="*/ 0 w 384"/>
                <a:gd name="T1" fmla="*/ 104 h 104"/>
                <a:gd name="T2" fmla="*/ 192 w 384"/>
                <a:gd name="T3" fmla="*/ 8 h 104"/>
                <a:gd name="T4" fmla="*/ 384 w 384"/>
                <a:gd name="T5" fmla="*/ 56 h 104"/>
              </a:gdLst>
              <a:ahLst/>
              <a:cxnLst>
                <a:cxn ang="0">
                  <a:pos x="T0" y="T1"/>
                </a:cxn>
                <a:cxn ang="0">
                  <a:pos x="T2" y="T3"/>
                </a:cxn>
                <a:cxn ang="0">
                  <a:pos x="T4" y="T5"/>
                </a:cxn>
              </a:cxnLst>
              <a:rect l="0" t="0" r="r" b="b"/>
              <a:pathLst>
                <a:path w="384" h="104">
                  <a:moveTo>
                    <a:pt x="0" y="104"/>
                  </a:moveTo>
                  <a:cubicBezTo>
                    <a:pt x="64" y="60"/>
                    <a:pt x="128" y="16"/>
                    <a:pt x="192" y="8"/>
                  </a:cubicBezTo>
                  <a:cubicBezTo>
                    <a:pt x="256" y="0"/>
                    <a:pt x="352" y="48"/>
                    <a:pt x="384" y="56"/>
                  </a:cubicBezTo>
                </a:path>
              </a:pathLst>
            </a:custGeom>
            <a:noFill/>
            <a:ln w="254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3033" name="Oval 41">
              <a:extLst>
                <a:ext uri="{FF2B5EF4-FFF2-40B4-BE49-F238E27FC236}">
                  <a16:creationId xmlns:a16="http://schemas.microsoft.com/office/drawing/2014/main" id="{0BF9712A-6C1A-432F-8859-85C3A8A43E81}"/>
                </a:ext>
              </a:extLst>
            </p:cNvPr>
            <p:cNvSpPr>
              <a:spLocks noChangeArrowheads="1"/>
            </p:cNvSpPr>
            <p:nvPr/>
          </p:nvSpPr>
          <p:spPr bwMode="auto">
            <a:xfrm>
              <a:off x="3945" y="2469"/>
              <a:ext cx="336" cy="192"/>
            </a:xfrm>
            <a:prstGeom prst="ellipse">
              <a:avLst/>
            </a:prstGeom>
            <a:solidFill>
              <a:srgbClr val="FF0000">
                <a:alpha val="50000"/>
              </a:srgbClr>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3034" name="Text Box 42">
              <a:extLst>
                <a:ext uri="{FF2B5EF4-FFF2-40B4-BE49-F238E27FC236}">
                  <a16:creationId xmlns:a16="http://schemas.microsoft.com/office/drawing/2014/main" id="{CE91CBE3-87D4-442E-B710-3BC986B47118}"/>
                </a:ext>
              </a:extLst>
            </p:cNvPr>
            <p:cNvSpPr txBox="1">
              <a:spLocks noChangeArrowheads="1"/>
            </p:cNvSpPr>
            <p:nvPr/>
          </p:nvSpPr>
          <p:spPr bwMode="auto">
            <a:xfrm rot="16200000">
              <a:off x="4869" y="2719"/>
              <a:ext cx="1121"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solidFill>
                    <a:srgbClr val="0033CC"/>
                  </a:solidFill>
                  <a:cs typeface="Times New Roman" panose="02020603050405020304" pitchFamily="18" charset="0"/>
                  <a:sym typeface="Symbol" panose="05050102010706020507" pitchFamily="18" charset="2"/>
                </a:rPr>
                <a:t></a:t>
              </a:r>
              <a:r>
                <a:rPr lang="en-US" altLang="en-US">
                  <a:solidFill>
                    <a:srgbClr val="0033CC"/>
                  </a:solidFill>
                  <a:cs typeface="Times New Roman" panose="02020603050405020304" pitchFamily="18" charset="0"/>
                </a:rPr>
                <a:t> DoG </a:t>
              </a:r>
              <a:r>
                <a:rPr lang="en-US" altLang="en-US">
                  <a:solidFill>
                    <a:srgbClr val="0033CC"/>
                  </a:solidFill>
                  <a:cs typeface="Times New Roman" panose="02020603050405020304" pitchFamily="18" charset="0"/>
                  <a:sym typeface="Symbol" panose="05050102010706020507" pitchFamily="18" charset="2"/>
                </a:rPr>
                <a:t></a:t>
              </a:r>
              <a:endParaRPr lang="ru-RU" altLang="en-US">
                <a:solidFill>
                  <a:srgbClr val="0033CC"/>
                </a:solidFill>
                <a:cs typeface="Times New Roman" panose="02020603050405020304" pitchFamily="18" charset="0"/>
                <a:sym typeface="Symbol" panose="05050102010706020507" pitchFamily="18" charset="2"/>
              </a:endParaRPr>
            </a:p>
          </p:txBody>
        </p:sp>
        <p:sp>
          <p:nvSpPr>
            <p:cNvPr id="213035" name="Line 43">
              <a:extLst>
                <a:ext uri="{FF2B5EF4-FFF2-40B4-BE49-F238E27FC236}">
                  <a16:creationId xmlns:a16="http://schemas.microsoft.com/office/drawing/2014/main" id="{8C499E25-723C-44AD-A8EC-466E3C6D6CAF}"/>
                </a:ext>
              </a:extLst>
            </p:cNvPr>
            <p:cNvSpPr>
              <a:spLocks noChangeShapeType="1"/>
            </p:cNvSpPr>
            <p:nvPr/>
          </p:nvSpPr>
          <p:spPr bwMode="auto">
            <a:xfrm>
              <a:off x="0" y="2208"/>
              <a:ext cx="5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 name="Date Placeholder 1">
            <a:extLst>
              <a:ext uri="{FF2B5EF4-FFF2-40B4-BE49-F238E27FC236}">
                <a16:creationId xmlns:a16="http://schemas.microsoft.com/office/drawing/2014/main" id="{466A914E-1AE3-4A01-AC68-B3E988324B3C}"/>
              </a:ext>
            </a:extLst>
          </p:cNvPr>
          <p:cNvSpPr>
            <a:spLocks noGrp="1"/>
          </p:cNvSpPr>
          <p:nvPr>
            <p:ph type="dt" sz="half" idx="10"/>
          </p:nvPr>
        </p:nvSpPr>
        <p:spPr/>
        <p:txBody>
          <a:bodyPr/>
          <a:lstStyle/>
          <a:p>
            <a:fld id="{06089AF1-FE52-487F-980F-7F7C90BFA369}" type="datetime1">
              <a:rPr lang="en-US" smtClean="0"/>
              <a:t>12/10/2021</a:t>
            </a:fld>
            <a:endParaRPr lang="en-US"/>
          </a:p>
        </p:txBody>
      </p:sp>
      <p:sp>
        <p:nvSpPr>
          <p:cNvPr id="3" name="Slide Number Placeholder 2">
            <a:extLst>
              <a:ext uri="{FF2B5EF4-FFF2-40B4-BE49-F238E27FC236}">
                <a16:creationId xmlns:a16="http://schemas.microsoft.com/office/drawing/2014/main" id="{7065B773-7DE8-4F61-A140-0C2B42A9602A}"/>
              </a:ext>
            </a:extLst>
          </p:cNvPr>
          <p:cNvSpPr>
            <a:spLocks noGrp="1"/>
          </p:cNvSpPr>
          <p:nvPr>
            <p:ph type="sldNum" sz="quarter" idx="12"/>
          </p:nvPr>
        </p:nvSpPr>
        <p:spPr/>
        <p:txBody>
          <a:bodyPr/>
          <a:lstStyle/>
          <a:p>
            <a:fld id="{EAF512AE-85BB-41AC-B3A0-114532E20792}" type="slidenum">
              <a:rPr lang="en-US" smtClean="0"/>
              <a:t>50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130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a:extLst>
              <a:ext uri="{FF2B5EF4-FFF2-40B4-BE49-F238E27FC236}">
                <a16:creationId xmlns:a16="http://schemas.microsoft.com/office/drawing/2014/main" id="{630A14A8-26B9-460E-88D5-EAD78F11A107}"/>
              </a:ext>
            </a:extLst>
          </p:cNvPr>
          <p:cNvSpPr>
            <a:spLocks noGrp="1" noChangeArrowheads="1"/>
          </p:cNvSpPr>
          <p:nvPr>
            <p:ph type="title"/>
          </p:nvPr>
        </p:nvSpPr>
        <p:spPr>
          <a:xfrm>
            <a:off x="2209800" y="304800"/>
            <a:ext cx="7772400" cy="1143000"/>
          </a:xfrm>
        </p:spPr>
        <p:txBody>
          <a:bodyPr/>
          <a:lstStyle/>
          <a:p>
            <a:r>
              <a:rPr lang="en-US" altLang="en-US"/>
              <a:t>Scale Invariant Detectors</a:t>
            </a:r>
            <a:endParaRPr lang="ru-RU" altLang="en-US"/>
          </a:p>
        </p:txBody>
      </p:sp>
      <p:sp>
        <p:nvSpPr>
          <p:cNvPr id="214019" name="Line 3">
            <a:extLst>
              <a:ext uri="{FF2B5EF4-FFF2-40B4-BE49-F238E27FC236}">
                <a16:creationId xmlns:a16="http://schemas.microsoft.com/office/drawing/2014/main" id="{4B109C46-A0EB-4C6B-B844-DFBE9D0A70E9}"/>
              </a:ext>
            </a:extLst>
          </p:cNvPr>
          <p:cNvSpPr>
            <a:spLocks noChangeShapeType="1"/>
          </p:cNvSpPr>
          <p:nvPr/>
        </p:nvSpPr>
        <p:spPr bwMode="auto">
          <a:xfrm>
            <a:off x="1524000" y="5908675"/>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4020" name="Text Box 4">
            <a:extLst>
              <a:ext uri="{FF2B5EF4-FFF2-40B4-BE49-F238E27FC236}">
                <a16:creationId xmlns:a16="http://schemas.microsoft.com/office/drawing/2014/main" id="{DA95D689-01D7-4792-955E-7D4F114D3D20}"/>
              </a:ext>
            </a:extLst>
          </p:cNvPr>
          <p:cNvSpPr txBox="1">
            <a:spLocks noChangeArrowheads="1"/>
          </p:cNvSpPr>
          <p:nvPr/>
        </p:nvSpPr>
        <p:spPr bwMode="auto">
          <a:xfrm>
            <a:off x="1574800" y="5908676"/>
            <a:ext cx="8597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cs typeface="Times New Roman" panose="02020603050405020304" pitchFamily="18" charset="0"/>
              </a:rPr>
              <a:t>K.Mikolajczyk, C.Schmid. “Indexing Based on Scale Invariant Interest Points”. ICCV 2001</a:t>
            </a:r>
            <a:endParaRPr lang="ru-RU" altLang="en-US">
              <a:cs typeface="Times New Roman" panose="02020603050405020304" pitchFamily="18" charset="0"/>
            </a:endParaRPr>
          </a:p>
        </p:txBody>
      </p:sp>
      <p:sp>
        <p:nvSpPr>
          <p:cNvPr id="214021" name="Rectangle 5">
            <a:extLst>
              <a:ext uri="{FF2B5EF4-FFF2-40B4-BE49-F238E27FC236}">
                <a16:creationId xmlns:a16="http://schemas.microsoft.com/office/drawing/2014/main" id="{01D6B9CD-579A-48E3-8E95-6FC9564BFC78}"/>
              </a:ext>
            </a:extLst>
          </p:cNvPr>
          <p:cNvSpPr>
            <a:spLocks noGrp="1" noChangeArrowheads="1"/>
          </p:cNvSpPr>
          <p:nvPr>
            <p:ph type="body" idx="1"/>
          </p:nvPr>
        </p:nvSpPr>
        <p:spPr>
          <a:xfrm>
            <a:off x="2133600" y="1524000"/>
            <a:ext cx="7772400" cy="4114800"/>
          </a:xfrm>
        </p:spPr>
        <p:txBody>
          <a:bodyPr/>
          <a:lstStyle/>
          <a:p>
            <a:r>
              <a:rPr lang="en-US" altLang="en-US" sz="2400"/>
              <a:t>Experimental evaluation of detectors </a:t>
            </a:r>
            <a:br>
              <a:rPr lang="en-US" altLang="en-US" sz="2400"/>
            </a:br>
            <a:r>
              <a:rPr lang="en-US" altLang="en-US" sz="2400"/>
              <a:t>w.r.t. scale change</a:t>
            </a:r>
            <a:endParaRPr lang="ru-RU" altLang="en-US" sz="2400"/>
          </a:p>
        </p:txBody>
      </p:sp>
      <p:sp>
        <p:nvSpPr>
          <p:cNvPr id="214022" name="Text Box 6">
            <a:extLst>
              <a:ext uri="{FF2B5EF4-FFF2-40B4-BE49-F238E27FC236}">
                <a16:creationId xmlns:a16="http://schemas.microsoft.com/office/drawing/2014/main" id="{02A924AB-CBE6-4B49-A03C-0D8EB4B4213B}"/>
              </a:ext>
            </a:extLst>
          </p:cNvPr>
          <p:cNvSpPr txBox="1">
            <a:spLocks noChangeArrowheads="1"/>
          </p:cNvSpPr>
          <p:nvPr/>
        </p:nvSpPr>
        <p:spPr bwMode="auto">
          <a:xfrm>
            <a:off x="2667000" y="2509839"/>
            <a:ext cx="2743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solidFill>
                  <a:srgbClr val="0033CC"/>
                </a:solidFill>
                <a:cs typeface="Times New Roman" panose="02020603050405020304" pitchFamily="18" charset="0"/>
              </a:rPr>
              <a:t>Repeatability rate:</a:t>
            </a:r>
            <a:endParaRPr lang="ru-RU" altLang="en-US" sz="2000">
              <a:solidFill>
                <a:srgbClr val="0033CC"/>
              </a:solidFill>
              <a:cs typeface="Times New Roman" panose="02020603050405020304" pitchFamily="18" charset="0"/>
            </a:endParaRPr>
          </a:p>
        </p:txBody>
      </p:sp>
      <p:grpSp>
        <p:nvGrpSpPr>
          <p:cNvPr id="214023" name="Group 7">
            <a:extLst>
              <a:ext uri="{FF2B5EF4-FFF2-40B4-BE49-F238E27FC236}">
                <a16:creationId xmlns:a16="http://schemas.microsoft.com/office/drawing/2014/main" id="{2F1F72FC-6F80-4CE7-A278-01F6E2E6F2DA}"/>
              </a:ext>
            </a:extLst>
          </p:cNvPr>
          <p:cNvGrpSpPr>
            <a:grpSpLocks/>
          </p:cNvGrpSpPr>
          <p:nvPr/>
        </p:nvGrpSpPr>
        <p:grpSpPr bwMode="auto">
          <a:xfrm>
            <a:off x="3200400" y="3657600"/>
            <a:ext cx="1600200" cy="1976438"/>
            <a:chOff x="642" y="2745"/>
            <a:chExt cx="1008" cy="1245"/>
          </a:xfrm>
        </p:grpSpPr>
        <p:pic>
          <p:nvPicPr>
            <p:cNvPr id="214024" name="Picture 8">
              <a:extLst>
                <a:ext uri="{FF2B5EF4-FFF2-40B4-BE49-F238E27FC236}">
                  <a16:creationId xmlns:a16="http://schemas.microsoft.com/office/drawing/2014/main" id="{2D54656C-AF0F-479C-A488-4C424EC8B3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 y="3456"/>
              <a:ext cx="98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4025" name="Picture 9">
              <a:extLst>
                <a:ext uri="{FF2B5EF4-FFF2-40B4-BE49-F238E27FC236}">
                  <a16:creationId xmlns:a16="http://schemas.microsoft.com/office/drawing/2014/main" id="{CAD8D205-3AA6-4A04-A650-2CE82580A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 y="2745"/>
              <a:ext cx="1008"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4026" name="Oval 10">
              <a:extLst>
                <a:ext uri="{FF2B5EF4-FFF2-40B4-BE49-F238E27FC236}">
                  <a16:creationId xmlns:a16="http://schemas.microsoft.com/office/drawing/2014/main" id="{06192C26-0091-477A-844D-E6B243167519}"/>
                </a:ext>
              </a:extLst>
            </p:cNvPr>
            <p:cNvSpPr>
              <a:spLocks noChangeArrowheads="1"/>
            </p:cNvSpPr>
            <p:nvPr/>
          </p:nvSpPr>
          <p:spPr bwMode="auto">
            <a:xfrm>
              <a:off x="1000" y="2922"/>
              <a:ext cx="45" cy="4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027" name="Oval 11">
              <a:extLst>
                <a:ext uri="{FF2B5EF4-FFF2-40B4-BE49-F238E27FC236}">
                  <a16:creationId xmlns:a16="http://schemas.microsoft.com/office/drawing/2014/main" id="{2A6FC24E-753B-40CE-B72C-B21EBB667289}"/>
                </a:ext>
              </a:extLst>
            </p:cNvPr>
            <p:cNvSpPr>
              <a:spLocks noChangeArrowheads="1"/>
            </p:cNvSpPr>
            <p:nvPr/>
          </p:nvSpPr>
          <p:spPr bwMode="auto">
            <a:xfrm>
              <a:off x="866" y="3100"/>
              <a:ext cx="45" cy="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028" name="Oval 12">
              <a:extLst>
                <a:ext uri="{FF2B5EF4-FFF2-40B4-BE49-F238E27FC236}">
                  <a16:creationId xmlns:a16="http://schemas.microsoft.com/office/drawing/2014/main" id="{C7EC8FB0-1266-452B-99C8-0F1A602A5A41}"/>
                </a:ext>
              </a:extLst>
            </p:cNvPr>
            <p:cNvSpPr>
              <a:spLocks noChangeArrowheads="1"/>
            </p:cNvSpPr>
            <p:nvPr/>
          </p:nvSpPr>
          <p:spPr bwMode="auto">
            <a:xfrm>
              <a:off x="1470" y="2985"/>
              <a:ext cx="45" cy="4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0033CC"/>
                </a:solidFill>
                <a:cs typeface="Times New Roman" panose="02020603050405020304" pitchFamily="18" charset="0"/>
              </a:endParaRPr>
            </a:p>
          </p:txBody>
        </p:sp>
        <p:sp>
          <p:nvSpPr>
            <p:cNvPr id="214029" name="Oval 13">
              <a:extLst>
                <a:ext uri="{FF2B5EF4-FFF2-40B4-BE49-F238E27FC236}">
                  <a16:creationId xmlns:a16="http://schemas.microsoft.com/office/drawing/2014/main" id="{148409C0-A152-44C1-9CAB-2D167E38467F}"/>
                </a:ext>
              </a:extLst>
            </p:cNvPr>
            <p:cNvSpPr>
              <a:spLocks noChangeArrowheads="1"/>
            </p:cNvSpPr>
            <p:nvPr/>
          </p:nvSpPr>
          <p:spPr bwMode="auto">
            <a:xfrm>
              <a:off x="1224" y="3055"/>
              <a:ext cx="45" cy="4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030" name="Oval 14">
              <a:extLst>
                <a:ext uri="{FF2B5EF4-FFF2-40B4-BE49-F238E27FC236}">
                  <a16:creationId xmlns:a16="http://schemas.microsoft.com/office/drawing/2014/main" id="{324FD6B8-0393-4529-8A43-2EE124340E1B}"/>
                </a:ext>
              </a:extLst>
            </p:cNvPr>
            <p:cNvSpPr>
              <a:spLocks noChangeArrowheads="1"/>
            </p:cNvSpPr>
            <p:nvPr/>
          </p:nvSpPr>
          <p:spPr bwMode="auto">
            <a:xfrm>
              <a:off x="1464" y="3696"/>
              <a:ext cx="48" cy="48"/>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031" name="Oval 15">
              <a:extLst>
                <a:ext uri="{FF2B5EF4-FFF2-40B4-BE49-F238E27FC236}">
                  <a16:creationId xmlns:a16="http://schemas.microsoft.com/office/drawing/2014/main" id="{279710EF-86F0-4974-BBC7-17CD5575AD9D}"/>
                </a:ext>
              </a:extLst>
            </p:cNvPr>
            <p:cNvSpPr>
              <a:spLocks noChangeArrowheads="1"/>
            </p:cNvSpPr>
            <p:nvPr/>
          </p:nvSpPr>
          <p:spPr bwMode="auto">
            <a:xfrm>
              <a:off x="1008" y="3840"/>
              <a:ext cx="48" cy="48"/>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032" name="Oval 16">
              <a:extLst>
                <a:ext uri="{FF2B5EF4-FFF2-40B4-BE49-F238E27FC236}">
                  <a16:creationId xmlns:a16="http://schemas.microsoft.com/office/drawing/2014/main" id="{374B6FC1-E357-4455-B085-A29AFCDAD2D0}"/>
                </a:ext>
              </a:extLst>
            </p:cNvPr>
            <p:cNvSpPr>
              <a:spLocks noChangeArrowheads="1"/>
            </p:cNvSpPr>
            <p:nvPr/>
          </p:nvSpPr>
          <p:spPr bwMode="auto">
            <a:xfrm>
              <a:off x="1080" y="3648"/>
              <a:ext cx="48" cy="48"/>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033" name="Oval 17">
              <a:extLst>
                <a:ext uri="{FF2B5EF4-FFF2-40B4-BE49-F238E27FC236}">
                  <a16:creationId xmlns:a16="http://schemas.microsoft.com/office/drawing/2014/main" id="{E6F3418D-0DF1-4689-A62B-B1DE51025D7A}"/>
                </a:ext>
              </a:extLst>
            </p:cNvPr>
            <p:cNvSpPr>
              <a:spLocks noChangeArrowheads="1"/>
            </p:cNvSpPr>
            <p:nvPr/>
          </p:nvSpPr>
          <p:spPr bwMode="auto">
            <a:xfrm>
              <a:off x="816" y="3696"/>
              <a:ext cx="48" cy="48"/>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034" name="Oval 18">
              <a:extLst>
                <a:ext uri="{FF2B5EF4-FFF2-40B4-BE49-F238E27FC236}">
                  <a16:creationId xmlns:a16="http://schemas.microsoft.com/office/drawing/2014/main" id="{7D806F9A-70D5-463B-AE20-8588051CE3E2}"/>
                </a:ext>
              </a:extLst>
            </p:cNvPr>
            <p:cNvSpPr>
              <a:spLocks noChangeArrowheads="1"/>
            </p:cNvSpPr>
            <p:nvPr/>
          </p:nvSpPr>
          <p:spPr bwMode="auto">
            <a:xfrm>
              <a:off x="912" y="3504"/>
              <a:ext cx="48" cy="48"/>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035" name="Line 19">
              <a:extLst>
                <a:ext uri="{FF2B5EF4-FFF2-40B4-BE49-F238E27FC236}">
                  <a16:creationId xmlns:a16="http://schemas.microsoft.com/office/drawing/2014/main" id="{F2774B36-8D3A-4F42-9CA3-90E7215E5C6F}"/>
                </a:ext>
              </a:extLst>
            </p:cNvPr>
            <p:cNvSpPr>
              <a:spLocks noChangeShapeType="1"/>
            </p:cNvSpPr>
            <p:nvPr/>
          </p:nvSpPr>
          <p:spPr bwMode="auto">
            <a:xfrm flipH="1">
              <a:off x="850" y="3154"/>
              <a:ext cx="28" cy="521"/>
            </a:xfrm>
            <a:prstGeom prst="line">
              <a:avLst/>
            </a:prstGeom>
            <a:noFill/>
            <a:ln w="2857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4036" name="Line 20">
              <a:extLst>
                <a:ext uri="{FF2B5EF4-FFF2-40B4-BE49-F238E27FC236}">
                  <a16:creationId xmlns:a16="http://schemas.microsoft.com/office/drawing/2014/main" id="{684E17DB-5012-4907-A65F-8DDCA48A8CC9}"/>
                </a:ext>
              </a:extLst>
            </p:cNvPr>
            <p:cNvSpPr>
              <a:spLocks noChangeShapeType="1"/>
            </p:cNvSpPr>
            <p:nvPr/>
          </p:nvSpPr>
          <p:spPr bwMode="auto">
            <a:xfrm flipH="1">
              <a:off x="923" y="2976"/>
              <a:ext cx="85" cy="528"/>
            </a:xfrm>
            <a:prstGeom prst="line">
              <a:avLst/>
            </a:prstGeom>
            <a:noFill/>
            <a:ln w="2857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4037" name="Line 21">
              <a:extLst>
                <a:ext uri="{FF2B5EF4-FFF2-40B4-BE49-F238E27FC236}">
                  <a16:creationId xmlns:a16="http://schemas.microsoft.com/office/drawing/2014/main" id="{EFB7CB2D-F768-4494-A7AA-2D37F0177C58}"/>
                </a:ext>
              </a:extLst>
            </p:cNvPr>
            <p:cNvSpPr>
              <a:spLocks noChangeShapeType="1"/>
            </p:cNvSpPr>
            <p:nvPr/>
          </p:nvSpPr>
          <p:spPr bwMode="auto">
            <a:xfrm>
              <a:off x="1477" y="3072"/>
              <a:ext cx="11" cy="624"/>
            </a:xfrm>
            <a:prstGeom prst="line">
              <a:avLst/>
            </a:prstGeom>
            <a:noFill/>
            <a:ln w="2857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4038" name="Oval 22">
              <a:extLst>
                <a:ext uri="{FF2B5EF4-FFF2-40B4-BE49-F238E27FC236}">
                  <a16:creationId xmlns:a16="http://schemas.microsoft.com/office/drawing/2014/main" id="{8D1CB947-04EB-4070-A763-9AB3EE7805BB}"/>
                </a:ext>
              </a:extLst>
            </p:cNvPr>
            <p:cNvSpPr>
              <a:spLocks noChangeArrowheads="1"/>
            </p:cNvSpPr>
            <p:nvPr/>
          </p:nvSpPr>
          <p:spPr bwMode="auto">
            <a:xfrm>
              <a:off x="1392" y="3216"/>
              <a:ext cx="45" cy="4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4039" name="Text Box 23">
            <a:extLst>
              <a:ext uri="{FF2B5EF4-FFF2-40B4-BE49-F238E27FC236}">
                <a16:creationId xmlns:a16="http://schemas.microsoft.com/office/drawing/2014/main" id="{5AA1E990-9212-4126-BC18-6BB1E68C01C3}"/>
              </a:ext>
            </a:extLst>
          </p:cNvPr>
          <p:cNvSpPr txBox="1">
            <a:spLocks noChangeArrowheads="1"/>
          </p:cNvSpPr>
          <p:nvPr/>
        </p:nvSpPr>
        <p:spPr bwMode="auto">
          <a:xfrm>
            <a:off x="2590800" y="2935288"/>
            <a:ext cx="2971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solidFill>
                  <a:srgbClr val="0033CC"/>
                </a:solidFill>
                <a:cs typeface="Times New Roman" panose="02020603050405020304" pitchFamily="18" charset="0"/>
              </a:rPr>
              <a:t># correspondences</a:t>
            </a:r>
            <a:br>
              <a:rPr lang="en-US" altLang="en-US">
                <a:solidFill>
                  <a:srgbClr val="0033CC"/>
                </a:solidFill>
                <a:cs typeface="Times New Roman" panose="02020603050405020304" pitchFamily="18" charset="0"/>
              </a:rPr>
            </a:br>
            <a:r>
              <a:rPr lang="en-US" altLang="en-US">
                <a:solidFill>
                  <a:srgbClr val="0033CC"/>
                </a:solidFill>
                <a:cs typeface="Times New Roman" panose="02020603050405020304" pitchFamily="18" charset="0"/>
              </a:rPr>
              <a:t># possible correspondences</a:t>
            </a:r>
            <a:endParaRPr lang="ru-RU" altLang="en-US">
              <a:solidFill>
                <a:srgbClr val="0033CC"/>
              </a:solidFill>
              <a:cs typeface="Times New Roman" panose="02020603050405020304" pitchFamily="18" charset="0"/>
            </a:endParaRPr>
          </a:p>
        </p:txBody>
      </p:sp>
      <p:sp>
        <p:nvSpPr>
          <p:cNvPr id="214040" name="Line 24">
            <a:extLst>
              <a:ext uri="{FF2B5EF4-FFF2-40B4-BE49-F238E27FC236}">
                <a16:creationId xmlns:a16="http://schemas.microsoft.com/office/drawing/2014/main" id="{66E73F5E-21CE-41FB-A043-81443E241AA4}"/>
              </a:ext>
            </a:extLst>
          </p:cNvPr>
          <p:cNvSpPr>
            <a:spLocks noChangeShapeType="1"/>
          </p:cNvSpPr>
          <p:nvPr/>
        </p:nvSpPr>
        <p:spPr bwMode="auto">
          <a:xfrm>
            <a:off x="2819400" y="3271838"/>
            <a:ext cx="2438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14041" name="Picture 25">
            <a:extLst>
              <a:ext uri="{FF2B5EF4-FFF2-40B4-BE49-F238E27FC236}">
                <a16:creationId xmlns:a16="http://schemas.microsoft.com/office/drawing/2014/main" id="{FD695983-2BE0-4E7A-A10B-AE96AD64D1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2057400"/>
            <a:ext cx="3962400" cy="304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a:extLst>
              <a:ext uri="{FF2B5EF4-FFF2-40B4-BE49-F238E27FC236}">
                <a16:creationId xmlns:a16="http://schemas.microsoft.com/office/drawing/2014/main" id="{FECF2429-6250-4E3F-B4F9-FD16CC9D57D5}"/>
              </a:ext>
            </a:extLst>
          </p:cNvPr>
          <p:cNvSpPr>
            <a:spLocks noGrp="1"/>
          </p:cNvSpPr>
          <p:nvPr>
            <p:ph type="dt" sz="half" idx="10"/>
          </p:nvPr>
        </p:nvSpPr>
        <p:spPr/>
        <p:txBody>
          <a:bodyPr/>
          <a:lstStyle/>
          <a:p>
            <a:fld id="{631DF3F5-C64D-41DE-96EC-473B13AFC461}" type="datetime1">
              <a:rPr lang="en-US" smtClean="0"/>
              <a:t>12/10/2021</a:t>
            </a:fld>
            <a:endParaRPr lang="en-US"/>
          </a:p>
        </p:txBody>
      </p:sp>
      <p:sp>
        <p:nvSpPr>
          <p:cNvPr id="3" name="Slide Number Placeholder 2">
            <a:extLst>
              <a:ext uri="{FF2B5EF4-FFF2-40B4-BE49-F238E27FC236}">
                <a16:creationId xmlns:a16="http://schemas.microsoft.com/office/drawing/2014/main" id="{24716125-58F8-4BDD-9615-5BAC0B528BC1}"/>
              </a:ext>
            </a:extLst>
          </p:cNvPr>
          <p:cNvSpPr>
            <a:spLocks noGrp="1"/>
          </p:cNvSpPr>
          <p:nvPr>
            <p:ph type="sldNum" sz="quarter" idx="12"/>
          </p:nvPr>
        </p:nvSpPr>
        <p:spPr/>
        <p:txBody>
          <a:bodyPr/>
          <a:lstStyle/>
          <a:p>
            <a:fld id="{EAF512AE-85BB-41AC-B3A0-114532E20792}" type="slidenum">
              <a:rPr lang="en-US" smtClean="0"/>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E2632B7C-C6BC-4652-BFEC-E024FB19A3C6}"/>
              </a:ext>
            </a:extLst>
          </p:cNvPr>
          <p:cNvSpPr>
            <a:spLocks noGrp="1" noChangeArrowheads="1"/>
          </p:cNvSpPr>
          <p:nvPr>
            <p:ph type="title"/>
          </p:nvPr>
        </p:nvSpPr>
        <p:spPr>
          <a:xfrm>
            <a:off x="2209800" y="304800"/>
            <a:ext cx="7772400" cy="1752600"/>
          </a:xfrm>
        </p:spPr>
        <p:txBody>
          <a:bodyPr/>
          <a:lstStyle/>
          <a:p>
            <a:r>
              <a:rPr lang="en-US" altLang="en-US" sz="3600" dirty="0"/>
              <a:t>Scale Invariant Detection: Summary</a:t>
            </a:r>
            <a:endParaRPr lang="ru-RU" altLang="en-US" sz="3600" dirty="0"/>
          </a:p>
        </p:txBody>
      </p:sp>
      <p:sp>
        <p:nvSpPr>
          <p:cNvPr id="215043" name="Rectangle 3">
            <a:extLst>
              <a:ext uri="{FF2B5EF4-FFF2-40B4-BE49-F238E27FC236}">
                <a16:creationId xmlns:a16="http://schemas.microsoft.com/office/drawing/2014/main" id="{3D6CF5A0-3793-4141-AAC8-FD7D782ED64B}"/>
              </a:ext>
            </a:extLst>
          </p:cNvPr>
          <p:cNvSpPr>
            <a:spLocks noGrp="1" noChangeArrowheads="1"/>
          </p:cNvSpPr>
          <p:nvPr>
            <p:ph type="body" idx="1"/>
          </p:nvPr>
        </p:nvSpPr>
        <p:spPr>
          <a:xfrm>
            <a:off x="2209800" y="1752600"/>
            <a:ext cx="7848600" cy="2743200"/>
          </a:xfrm>
        </p:spPr>
        <p:txBody>
          <a:bodyPr/>
          <a:lstStyle/>
          <a:p>
            <a:pPr>
              <a:lnSpc>
                <a:spcPct val="90000"/>
              </a:lnSpc>
            </a:pPr>
            <a:r>
              <a:rPr lang="en-US" altLang="en-US" sz="2400" dirty="0">
                <a:solidFill>
                  <a:srgbClr val="0033CC"/>
                </a:solidFill>
                <a:cs typeface="Arial" panose="020B0604020202020204" pitchFamily="34" charset="0"/>
              </a:rPr>
              <a:t>Given:</a:t>
            </a:r>
            <a:r>
              <a:rPr lang="en-US" altLang="en-US" sz="2400" dirty="0">
                <a:solidFill>
                  <a:srgbClr val="0033CC"/>
                </a:solidFill>
              </a:rPr>
              <a:t> </a:t>
            </a:r>
            <a:r>
              <a:rPr lang="en-US" altLang="en-US" sz="2400" dirty="0"/>
              <a:t>two images of the same scene with a large </a:t>
            </a:r>
            <a:r>
              <a:rPr lang="en-US" altLang="en-US" sz="2400" i="1" dirty="0"/>
              <a:t>scale difference</a:t>
            </a:r>
            <a:r>
              <a:rPr lang="en-US" altLang="en-US" sz="2400" dirty="0"/>
              <a:t> between them</a:t>
            </a:r>
          </a:p>
          <a:p>
            <a:pPr>
              <a:lnSpc>
                <a:spcPct val="90000"/>
              </a:lnSpc>
            </a:pPr>
            <a:r>
              <a:rPr lang="en-US" altLang="en-US" sz="2400" dirty="0">
                <a:solidFill>
                  <a:srgbClr val="0033CC"/>
                </a:solidFill>
                <a:cs typeface="Arial" panose="020B0604020202020204" pitchFamily="34" charset="0"/>
              </a:rPr>
              <a:t>Goal:</a:t>
            </a:r>
            <a:r>
              <a:rPr lang="en-US" altLang="en-US" sz="2400" dirty="0">
                <a:cs typeface="Arial" panose="020B0604020202020204" pitchFamily="34" charset="0"/>
              </a:rPr>
              <a:t> </a:t>
            </a:r>
            <a:r>
              <a:rPr lang="en-US" altLang="en-US" sz="2400" dirty="0"/>
              <a:t>find </a:t>
            </a:r>
            <a:r>
              <a:rPr lang="en-US" altLang="en-US" sz="2400" i="1" dirty="0"/>
              <a:t>the same</a:t>
            </a:r>
            <a:r>
              <a:rPr lang="en-US" altLang="en-US" sz="2400" dirty="0"/>
              <a:t> interest points </a:t>
            </a:r>
            <a:r>
              <a:rPr lang="en-US" altLang="en-US" sz="2400" i="1" dirty="0"/>
              <a:t>independently</a:t>
            </a:r>
            <a:r>
              <a:rPr lang="en-US" altLang="en-US" sz="2400" dirty="0"/>
              <a:t> in each image</a:t>
            </a:r>
          </a:p>
          <a:p>
            <a:pPr>
              <a:lnSpc>
                <a:spcPct val="90000"/>
              </a:lnSpc>
            </a:pPr>
            <a:r>
              <a:rPr lang="en-US" altLang="en-US" sz="2400" dirty="0">
                <a:solidFill>
                  <a:srgbClr val="0033CC"/>
                </a:solidFill>
                <a:cs typeface="Arial" panose="020B0604020202020204" pitchFamily="34" charset="0"/>
              </a:rPr>
              <a:t>Solution:</a:t>
            </a:r>
            <a:r>
              <a:rPr lang="en-US" altLang="en-US" sz="2400" dirty="0"/>
              <a:t> search for </a:t>
            </a:r>
            <a:r>
              <a:rPr lang="en-US" altLang="en-US" sz="2400" i="1" dirty="0"/>
              <a:t>maxima</a:t>
            </a:r>
            <a:r>
              <a:rPr lang="en-US" altLang="en-US" sz="2400" dirty="0"/>
              <a:t> of suitable functions in </a:t>
            </a:r>
            <a:r>
              <a:rPr lang="en-US" altLang="en-US" sz="2400" i="1" dirty="0"/>
              <a:t>scale</a:t>
            </a:r>
            <a:r>
              <a:rPr lang="en-US" altLang="en-US" sz="2400" dirty="0"/>
              <a:t> and in </a:t>
            </a:r>
            <a:r>
              <a:rPr lang="en-US" altLang="en-US" sz="2400" i="1" dirty="0"/>
              <a:t>space</a:t>
            </a:r>
            <a:r>
              <a:rPr lang="en-US" altLang="en-US" sz="2400" dirty="0"/>
              <a:t> (over the image)</a:t>
            </a:r>
          </a:p>
        </p:txBody>
      </p:sp>
      <p:sp>
        <p:nvSpPr>
          <p:cNvPr id="215044" name="Text Box 4">
            <a:extLst>
              <a:ext uri="{FF2B5EF4-FFF2-40B4-BE49-F238E27FC236}">
                <a16:creationId xmlns:a16="http://schemas.microsoft.com/office/drawing/2014/main" id="{F44BDC68-A9D5-4E42-A445-D2CD8F77634A}"/>
              </a:ext>
            </a:extLst>
          </p:cNvPr>
          <p:cNvSpPr txBox="1">
            <a:spLocks noChangeArrowheads="1"/>
          </p:cNvSpPr>
          <p:nvPr/>
        </p:nvSpPr>
        <p:spPr bwMode="auto">
          <a:xfrm>
            <a:off x="2286000" y="4267201"/>
            <a:ext cx="7924800" cy="16859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914400" indent="-457200" eaLnBrk="0" hangingPunct="0">
              <a:defRPr sz="2400">
                <a:solidFill>
                  <a:schemeClr val="tx1"/>
                </a:solidFill>
                <a:latin typeface="Times New Roman" panose="02020603050405020304" pitchFamily="18" charset="0"/>
              </a:defRPr>
            </a:lvl2pPr>
            <a:lvl3pPr marL="1371600" indent="-457200" eaLnBrk="0" hangingPunct="0">
              <a:defRPr sz="2400">
                <a:solidFill>
                  <a:schemeClr val="tx1"/>
                </a:solidFill>
                <a:latin typeface="Times New Roman" panose="02020603050405020304" pitchFamily="18" charset="0"/>
              </a:defRPr>
            </a:lvl3pPr>
            <a:lvl4pPr marL="1828800" indent="-457200" eaLnBrk="0" hangingPunct="0">
              <a:defRPr sz="2400">
                <a:solidFill>
                  <a:schemeClr val="tx1"/>
                </a:solidFill>
                <a:latin typeface="Times New Roman" panose="02020603050405020304" pitchFamily="18" charset="0"/>
              </a:defRPr>
            </a:lvl4pPr>
            <a:lvl5pPr marL="2286000" indent="-457200" eaLnBrk="0" hangingPunct="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latin typeface="Arial" panose="020B0604020202020204" pitchFamily="34" charset="0"/>
                <a:cs typeface="Arial" panose="020B0604020202020204" pitchFamily="34" charset="0"/>
              </a:rPr>
              <a:t>Methods: </a:t>
            </a:r>
          </a:p>
          <a:p>
            <a:pPr eaLnBrk="1" hangingPunct="1">
              <a:spcBef>
                <a:spcPct val="50000"/>
              </a:spcBef>
              <a:buFontTx/>
              <a:buAutoNum type="arabicPeriod"/>
            </a:pPr>
            <a:r>
              <a:rPr lang="en-US" altLang="en-US" sz="2000">
                <a:solidFill>
                  <a:srgbClr val="0033CC"/>
                </a:solidFill>
                <a:cs typeface="Times New Roman" panose="02020603050405020304" pitchFamily="18" charset="0"/>
              </a:rPr>
              <a:t>Harris-Laplacian</a:t>
            </a:r>
            <a:r>
              <a:rPr lang="en-US" altLang="en-US" sz="2000">
                <a:cs typeface="Times New Roman" panose="02020603050405020304" pitchFamily="18" charset="0"/>
              </a:rPr>
              <a:t> [Mikolajczyk, Schmid]: maximize Laplacian over scale, Harris’ measure of corner response over the image</a:t>
            </a:r>
          </a:p>
          <a:p>
            <a:pPr eaLnBrk="1" hangingPunct="1">
              <a:spcBef>
                <a:spcPct val="50000"/>
              </a:spcBef>
              <a:buFontTx/>
              <a:buAutoNum type="arabicPeriod"/>
            </a:pPr>
            <a:r>
              <a:rPr lang="en-US" altLang="en-US" sz="2000">
                <a:solidFill>
                  <a:srgbClr val="0033CC"/>
                </a:solidFill>
                <a:cs typeface="Times New Roman" panose="02020603050405020304" pitchFamily="18" charset="0"/>
              </a:rPr>
              <a:t>SIFT</a:t>
            </a:r>
            <a:r>
              <a:rPr lang="en-US" altLang="en-US" sz="2000">
                <a:cs typeface="Times New Roman" panose="02020603050405020304" pitchFamily="18" charset="0"/>
              </a:rPr>
              <a:t> [Lowe]: maximize Difference of Gaussians over scale and space</a:t>
            </a:r>
            <a:endParaRPr lang="ru-RU" altLang="en-US" sz="2000">
              <a:cs typeface="Times New Roman" panose="02020603050405020304" pitchFamily="18" charset="0"/>
            </a:endParaRPr>
          </a:p>
        </p:txBody>
      </p:sp>
      <p:sp>
        <p:nvSpPr>
          <p:cNvPr id="2" name="Date Placeholder 1">
            <a:extLst>
              <a:ext uri="{FF2B5EF4-FFF2-40B4-BE49-F238E27FC236}">
                <a16:creationId xmlns:a16="http://schemas.microsoft.com/office/drawing/2014/main" id="{287F97D6-FB06-4817-9E05-F4DBE5E68267}"/>
              </a:ext>
            </a:extLst>
          </p:cNvPr>
          <p:cNvSpPr>
            <a:spLocks noGrp="1"/>
          </p:cNvSpPr>
          <p:nvPr>
            <p:ph type="dt" sz="half" idx="10"/>
          </p:nvPr>
        </p:nvSpPr>
        <p:spPr/>
        <p:txBody>
          <a:bodyPr/>
          <a:lstStyle/>
          <a:p>
            <a:fld id="{BF5E5EC8-55FD-4D86-945B-96AE109950D8}" type="datetime1">
              <a:rPr lang="en-US" smtClean="0"/>
              <a:t>12/10/2021</a:t>
            </a:fld>
            <a:endParaRPr lang="en-US"/>
          </a:p>
        </p:txBody>
      </p:sp>
      <p:sp>
        <p:nvSpPr>
          <p:cNvPr id="3" name="Slide Number Placeholder 2">
            <a:extLst>
              <a:ext uri="{FF2B5EF4-FFF2-40B4-BE49-F238E27FC236}">
                <a16:creationId xmlns:a16="http://schemas.microsoft.com/office/drawing/2014/main" id="{80C04CCA-A080-45F4-847E-ABDFADB79517}"/>
              </a:ext>
            </a:extLst>
          </p:cNvPr>
          <p:cNvSpPr>
            <a:spLocks noGrp="1"/>
          </p:cNvSpPr>
          <p:nvPr>
            <p:ph type="sldNum" sz="quarter" idx="12"/>
          </p:nvPr>
        </p:nvSpPr>
        <p:spPr/>
        <p:txBody>
          <a:bodyPr/>
          <a:lstStyle/>
          <a:p>
            <a:fld id="{EAF512AE-85BB-41AC-B3A0-114532E20792}" type="slidenum">
              <a:rPr lang="en-US" smtClean="0"/>
              <a:t>52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Effect transition="in" filter="checkerboard(across)">
                                      <p:cBhvr>
                                        <p:cTn id="7" dur="500"/>
                                        <p:tgtEl>
                                          <p:spTgt spid="2150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15043">
                                            <p:txEl>
                                              <p:pRg st="1" end="1"/>
                                            </p:txEl>
                                          </p:spTgt>
                                        </p:tgtEl>
                                        <p:attrNameLst>
                                          <p:attrName>style.visibility</p:attrName>
                                        </p:attrNameLst>
                                      </p:cBhvr>
                                      <p:to>
                                        <p:strVal val="visible"/>
                                      </p:to>
                                    </p:set>
                                    <p:animEffect transition="in" filter="checkerboard(across)">
                                      <p:cBhvr>
                                        <p:cTn id="12" dur="500"/>
                                        <p:tgtEl>
                                          <p:spTgt spid="2150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15043">
                                            <p:txEl>
                                              <p:pRg st="2" end="2"/>
                                            </p:txEl>
                                          </p:spTgt>
                                        </p:tgtEl>
                                        <p:attrNameLst>
                                          <p:attrName>style.visibility</p:attrName>
                                        </p:attrNameLst>
                                      </p:cBhvr>
                                      <p:to>
                                        <p:strVal val="visible"/>
                                      </p:to>
                                    </p:set>
                                    <p:animEffect transition="in" filter="checkerboard(across)">
                                      <p:cBhvr>
                                        <p:cTn id="17" dur="500"/>
                                        <p:tgtEl>
                                          <p:spTgt spid="2150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15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autoUpdateAnimBg="0"/>
      <p:bldP spid="215044"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241" name="Picture 1"/>
          <p:cNvPicPr>
            <a:picLocks noChangeArrowheads="1"/>
          </p:cNvPicPr>
          <p:nvPr/>
        </p:nvPicPr>
        <p:blipFill>
          <a:blip r:embed="rId2">
            <a:extLst>
              <a:ext uri="{28A0092B-C50C-407E-A947-70E740481C1C}">
                <a14:useLocalDpi xmlns:a14="http://schemas.microsoft.com/office/drawing/2010/main" val="0"/>
              </a:ext>
            </a:extLst>
          </a:blip>
          <a:srcRect t="3790" r="58810"/>
          <a:stretch>
            <a:fillRect/>
          </a:stretch>
        </p:blipFill>
        <p:spPr bwMode="auto">
          <a:xfrm>
            <a:off x="4548188" y="3721100"/>
            <a:ext cx="2322512" cy="2578100"/>
          </a:xfrm>
          <a:prstGeom prst="rect">
            <a:avLst/>
          </a:prstGeom>
          <a:noFill/>
          <a:ln>
            <a:noFill/>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12700" cap="flat">
                <a:solidFill>
                  <a:schemeClr val="tx1"/>
                </a:solidFill>
                <a:miter lim="800000"/>
                <a:headEnd/>
                <a:tailEnd/>
              </a14:hiddenLine>
            </a:ext>
          </a:extLst>
        </p:spPr>
      </p:pic>
      <p:sp>
        <p:nvSpPr>
          <p:cNvPr id="138242" name="Rectangle 2"/>
          <p:cNvSpPr>
            <a:spLocks noGrp="1" noChangeArrowheads="1"/>
          </p:cNvSpPr>
          <p:nvPr>
            <p:ph type="title"/>
          </p:nvPr>
        </p:nvSpPr>
        <p:spPr>
          <a:xfrm>
            <a:off x="2209800" y="-76200"/>
            <a:ext cx="7772400" cy="1143000"/>
          </a:xfrm>
          <a:ln/>
        </p:spPr>
        <p:txBody>
          <a:bodyPr vert="horz" lIns="91440" tIns="45720" rIns="132080" bIns="45720" rtlCol="0" anchor="ctr">
            <a:normAutofit/>
          </a:bodyPr>
          <a:lstStyle/>
          <a:p>
            <a:r>
              <a:rPr lang="en-US">
                <a:latin typeface="Times New Roman Bold" charset="0"/>
                <a:cs typeface="Times New Roman Bold" charset="0"/>
                <a:sym typeface="Times New Roman Bold" charset="0"/>
              </a:rPr>
              <a:t>SIFT vector formation</a:t>
            </a:r>
            <a:endParaRPr lang="en-US">
              <a:latin typeface="Times New Roman Bold" charset="0"/>
              <a:sym typeface="Times New Roman Bold" charset="0"/>
            </a:endParaRPr>
          </a:p>
        </p:txBody>
      </p:sp>
      <p:sp>
        <p:nvSpPr>
          <p:cNvPr id="138243" name="Rectangle 3"/>
          <p:cNvSpPr>
            <a:spLocks noGrp="1" noChangeArrowheads="1"/>
          </p:cNvSpPr>
          <p:nvPr>
            <p:ph type="body" idx="1"/>
          </p:nvPr>
        </p:nvSpPr>
        <p:spPr>
          <a:xfrm>
            <a:off x="1981200" y="914400"/>
            <a:ext cx="8382000" cy="2590800"/>
          </a:xfrm>
          <a:ln/>
        </p:spPr>
        <p:txBody>
          <a:bodyPr vert="horz" lIns="91440" tIns="45720" rIns="132080" bIns="45720" rtlCol="0">
            <a:normAutofit/>
          </a:bodyPr>
          <a:lstStyle/>
          <a:p>
            <a:r>
              <a:rPr lang="en-US" dirty="0"/>
              <a:t>Computed on rotated and scaled version of window according to computed orientation &amp; scale</a:t>
            </a:r>
          </a:p>
          <a:p>
            <a:pPr marL="782638" lvl="1"/>
            <a:r>
              <a:rPr lang="en-US" dirty="0"/>
              <a:t>resample the window</a:t>
            </a:r>
          </a:p>
          <a:p>
            <a:r>
              <a:rPr lang="en-US" dirty="0"/>
              <a:t>Based on gradients weighted by a Gaussian of variance half the window (for smooth falloff)</a:t>
            </a:r>
          </a:p>
        </p:txBody>
      </p:sp>
      <p:pic>
        <p:nvPicPr>
          <p:cNvPr id="138244" name="Picture 4"/>
          <p:cNvPicPr>
            <a:picLocks noChangeArrowheads="1"/>
          </p:cNvPicPr>
          <p:nvPr/>
        </p:nvPicPr>
        <p:blipFill>
          <a:blip r:embed="rId3">
            <a:extLst>
              <a:ext uri="{28A0092B-C50C-407E-A947-70E740481C1C}">
                <a14:useLocalDpi xmlns:a14="http://schemas.microsoft.com/office/drawing/2010/main" val="0"/>
              </a:ext>
            </a:extLst>
          </a:blip>
          <a:srcRect r="45232"/>
          <a:stretch>
            <a:fillRect/>
          </a:stretch>
        </p:blipFill>
        <p:spPr bwMode="auto">
          <a:xfrm>
            <a:off x="1673226" y="3865563"/>
            <a:ext cx="2136775" cy="1731962"/>
          </a:xfrm>
          <a:prstGeom prst="rect">
            <a:avLst/>
          </a:prstGeom>
          <a:noFill/>
          <a:ln>
            <a:noFill/>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12700" cap="flat">
                <a:solidFill>
                  <a:schemeClr val="tx1"/>
                </a:solidFill>
                <a:miter lim="800000"/>
                <a:headEnd/>
                <a:tailEnd/>
              </a14:hiddenLine>
            </a:ext>
          </a:extLst>
        </p:spPr>
      </p:pic>
      <p:sp>
        <p:nvSpPr>
          <p:cNvPr id="138245" name="Line 5"/>
          <p:cNvSpPr>
            <a:spLocks noChangeShapeType="1"/>
          </p:cNvSpPr>
          <p:nvPr/>
        </p:nvSpPr>
        <p:spPr bwMode="auto">
          <a:xfrm rot="10800000" flipH="1">
            <a:off x="3506788" y="3954464"/>
            <a:ext cx="1160462" cy="58737"/>
          </a:xfrm>
          <a:prstGeom prst="line">
            <a:avLst/>
          </a:prstGeom>
          <a:noFill/>
          <a:ln w="12700" cap="flat">
            <a:solidFill>
              <a:srgbClr val="86CD4D"/>
            </a:solidFill>
            <a:prstDash val="solid"/>
            <a:round/>
            <a:headEnd type="none" w="med" len="med"/>
            <a:tailEnd type="none" w="med" len="med"/>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Lst>
        </p:spPr>
        <p:txBody>
          <a:bodyPr lIns="0" tIns="0" rIns="0" bIns="0"/>
          <a:lstStyle/>
          <a:p>
            <a:endParaRPr lang="en-US"/>
          </a:p>
        </p:txBody>
      </p:sp>
      <p:sp>
        <p:nvSpPr>
          <p:cNvPr id="138246" name="Line 6"/>
          <p:cNvSpPr>
            <a:spLocks noChangeShapeType="1"/>
          </p:cNvSpPr>
          <p:nvPr/>
        </p:nvSpPr>
        <p:spPr bwMode="auto">
          <a:xfrm>
            <a:off x="3511550" y="4241800"/>
            <a:ext cx="1155700" cy="1670050"/>
          </a:xfrm>
          <a:prstGeom prst="line">
            <a:avLst/>
          </a:prstGeom>
          <a:noFill/>
          <a:ln w="12700" cap="flat">
            <a:solidFill>
              <a:srgbClr val="86CD4D"/>
            </a:solidFill>
            <a:prstDash val="solid"/>
            <a:round/>
            <a:headEnd type="none" w="med" len="med"/>
            <a:tailEnd type="none" w="med" len="med"/>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Lst>
        </p:spPr>
        <p:txBody>
          <a:bodyPr lIns="0" tIns="0" rIns="0" bIns="0"/>
          <a:lstStyle/>
          <a:p>
            <a:endParaRPr lang="en-US"/>
          </a:p>
        </p:txBody>
      </p:sp>
      <p:sp>
        <p:nvSpPr>
          <p:cNvPr id="2" name="Date Placeholder 1">
            <a:extLst>
              <a:ext uri="{FF2B5EF4-FFF2-40B4-BE49-F238E27FC236}">
                <a16:creationId xmlns:a16="http://schemas.microsoft.com/office/drawing/2014/main" id="{E0259489-36B9-4D2B-8B15-06ACD86E3C93}"/>
              </a:ext>
            </a:extLst>
          </p:cNvPr>
          <p:cNvSpPr>
            <a:spLocks noGrp="1"/>
          </p:cNvSpPr>
          <p:nvPr>
            <p:ph type="dt" sz="half" idx="10"/>
          </p:nvPr>
        </p:nvSpPr>
        <p:spPr/>
        <p:txBody>
          <a:bodyPr/>
          <a:lstStyle/>
          <a:p>
            <a:fld id="{05FD1CD8-64F5-43EF-A71E-2B9B2BFB16AC}" type="datetime1">
              <a:rPr lang="en-US" smtClean="0"/>
              <a:t>12/10/2021</a:t>
            </a:fld>
            <a:endParaRPr lang="en-US"/>
          </a:p>
        </p:txBody>
      </p:sp>
      <p:sp>
        <p:nvSpPr>
          <p:cNvPr id="3" name="Slide Number Placeholder 2">
            <a:extLst>
              <a:ext uri="{FF2B5EF4-FFF2-40B4-BE49-F238E27FC236}">
                <a16:creationId xmlns:a16="http://schemas.microsoft.com/office/drawing/2014/main" id="{09714CCC-2372-45EC-85DD-1CC3320D28C9}"/>
              </a:ext>
            </a:extLst>
          </p:cNvPr>
          <p:cNvSpPr>
            <a:spLocks noGrp="1"/>
          </p:cNvSpPr>
          <p:nvPr>
            <p:ph type="sldNum" sz="quarter" idx="12"/>
          </p:nvPr>
        </p:nvSpPr>
        <p:spPr/>
        <p:txBody>
          <a:bodyPr/>
          <a:lstStyle/>
          <a:p>
            <a:fld id="{EAF512AE-85BB-41AC-B3A0-114532E20792}" type="slidenum">
              <a:rPr lang="en-US" smtClean="0"/>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265"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188" y="3619500"/>
            <a:ext cx="5638800" cy="2679700"/>
          </a:xfrm>
          <a:prstGeom prst="rect">
            <a:avLst/>
          </a:prstGeom>
          <a:noFill/>
          <a:ln>
            <a:noFill/>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12700" cap="flat">
                <a:solidFill>
                  <a:schemeClr val="tx1"/>
                </a:solidFill>
                <a:miter lim="800000"/>
                <a:headEnd/>
                <a:tailEnd/>
              </a14:hiddenLine>
            </a:ext>
          </a:extLst>
        </p:spPr>
      </p:pic>
      <p:sp>
        <p:nvSpPr>
          <p:cNvPr id="139266" name="Rectangle 2"/>
          <p:cNvSpPr>
            <a:spLocks noGrp="1" noChangeArrowheads="1"/>
          </p:cNvSpPr>
          <p:nvPr>
            <p:ph type="title"/>
          </p:nvPr>
        </p:nvSpPr>
        <p:spPr>
          <a:xfrm>
            <a:off x="2209800" y="-76200"/>
            <a:ext cx="7772400" cy="1143000"/>
          </a:xfrm>
          <a:ln/>
        </p:spPr>
        <p:txBody>
          <a:bodyPr vert="horz" lIns="91440" tIns="45720" rIns="132080" bIns="45720" rtlCol="0" anchor="ctr">
            <a:normAutofit/>
          </a:bodyPr>
          <a:lstStyle/>
          <a:p>
            <a:r>
              <a:rPr lang="en-US">
                <a:latin typeface="Times New Roman Bold" charset="0"/>
                <a:cs typeface="Times New Roman Bold" charset="0"/>
                <a:sym typeface="Times New Roman Bold" charset="0"/>
              </a:rPr>
              <a:t>SIFT vector formation</a:t>
            </a:r>
            <a:endParaRPr lang="en-US">
              <a:latin typeface="Times New Roman Bold" charset="0"/>
              <a:sym typeface="Times New Roman Bold" charset="0"/>
            </a:endParaRPr>
          </a:p>
        </p:txBody>
      </p:sp>
      <p:sp>
        <p:nvSpPr>
          <p:cNvPr id="139267" name="Rectangle 3"/>
          <p:cNvSpPr>
            <a:spLocks noGrp="1" noChangeArrowheads="1"/>
          </p:cNvSpPr>
          <p:nvPr>
            <p:ph type="body" idx="1"/>
          </p:nvPr>
        </p:nvSpPr>
        <p:spPr>
          <a:xfrm>
            <a:off x="1981200" y="914400"/>
            <a:ext cx="8382000" cy="2590800"/>
          </a:xfrm>
          <a:ln/>
        </p:spPr>
        <p:txBody>
          <a:bodyPr vert="horz" lIns="91440" tIns="45720" rIns="132080" bIns="45720" rtlCol="0">
            <a:normAutofit/>
          </a:bodyPr>
          <a:lstStyle/>
          <a:p>
            <a:r>
              <a:rPr lang="en-US"/>
              <a:t>4x4 array of gradient orientation histograms</a:t>
            </a:r>
          </a:p>
          <a:p>
            <a:pPr marL="782638" lvl="1"/>
            <a:r>
              <a:rPr lang="en-US"/>
              <a:t>not really histogram, weighted by magnitude</a:t>
            </a:r>
          </a:p>
          <a:p>
            <a:r>
              <a:rPr lang="en-US"/>
              <a:t>8 orientations x 4x4 array = 128 dimensions</a:t>
            </a:r>
          </a:p>
          <a:p>
            <a:r>
              <a:rPr lang="en-US"/>
              <a:t>Motivation:  some sensitivity to spatial layout, but not too much.</a:t>
            </a:r>
          </a:p>
        </p:txBody>
      </p:sp>
      <p:sp>
        <p:nvSpPr>
          <p:cNvPr id="139268" name="Rectangle 4"/>
          <p:cNvSpPr>
            <a:spLocks/>
          </p:cNvSpPr>
          <p:nvPr/>
        </p:nvSpPr>
        <p:spPr bwMode="auto">
          <a:xfrm>
            <a:off x="7364414" y="6299200"/>
            <a:ext cx="2964721" cy="261610"/>
          </a:xfrm>
          <a:prstGeom prst="rect">
            <a:avLst/>
          </a:prstGeom>
          <a:noFill/>
          <a:ln>
            <a:noFill/>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12700" cap="flat">
                <a:solidFill>
                  <a:schemeClr val="tx1"/>
                </a:solidFill>
                <a:miter lim="800000"/>
                <a:headEnd type="none" w="med" len="med"/>
                <a:tailEnd type="none" w="med" len="med"/>
              </a14:hiddenLine>
            </a:ext>
          </a:extLst>
        </p:spPr>
        <p:txBody>
          <a:bodyPr wrap="none" lIns="0" tIns="0" rIns="40639" bIns="0">
            <a:spAutoFit/>
          </a:bodyPr>
          <a:lstStyle/>
          <a:p>
            <a:pPr marL="39688"/>
            <a:r>
              <a:rPr lang="en-US" sz="1700">
                <a:ea typeface="ＭＳ Ｐゴシック" charset="0"/>
                <a:cs typeface="Times New Roman" charset="0"/>
              </a:rPr>
              <a:t>showing only 2x2 here but is 4x4</a:t>
            </a:r>
          </a:p>
        </p:txBody>
      </p:sp>
      <p:pic>
        <p:nvPicPr>
          <p:cNvPr id="139269" name="Picture 5"/>
          <p:cNvPicPr>
            <a:picLocks noChangeArrowheads="1"/>
          </p:cNvPicPr>
          <p:nvPr/>
        </p:nvPicPr>
        <p:blipFill>
          <a:blip r:embed="rId3">
            <a:extLst>
              <a:ext uri="{28A0092B-C50C-407E-A947-70E740481C1C}">
                <a14:useLocalDpi xmlns:a14="http://schemas.microsoft.com/office/drawing/2010/main" val="0"/>
              </a:ext>
            </a:extLst>
          </a:blip>
          <a:srcRect r="45232"/>
          <a:stretch>
            <a:fillRect/>
          </a:stretch>
        </p:blipFill>
        <p:spPr bwMode="auto">
          <a:xfrm>
            <a:off x="1673226" y="3865563"/>
            <a:ext cx="2136775" cy="1731962"/>
          </a:xfrm>
          <a:prstGeom prst="rect">
            <a:avLst/>
          </a:prstGeom>
          <a:noFill/>
          <a:ln>
            <a:noFill/>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12700" cap="flat">
                <a:solidFill>
                  <a:schemeClr val="tx1"/>
                </a:solidFill>
                <a:miter lim="800000"/>
                <a:headEnd/>
                <a:tailEnd/>
              </a14:hiddenLine>
            </a:ext>
          </a:extLst>
        </p:spPr>
      </p:pic>
      <p:sp>
        <p:nvSpPr>
          <p:cNvPr id="139270" name="Line 6"/>
          <p:cNvSpPr>
            <a:spLocks noChangeShapeType="1"/>
          </p:cNvSpPr>
          <p:nvPr/>
        </p:nvSpPr>
        <p:spPr bwMode="auto">
          <a:xfrm rot="10800000" flipH="1">
            <a:off x="3506788" y="3954464"/>
            <a:ext cx="1160462" cy="58737"/>
          </a:xfrm>
          <a:prstGeom prst="line">
            <a:avLst/>
          </a:prstGeom>
          <a:noFill/>
          <a:ln w="12700" cap="flat">
            <a:solidFill>
              <a:srgbClr val="86CD4D"/>
            </a:solidFill>
            <a:prstDash val="solid"/>
            <a:round/>
            <a:headEnd type="none" w="med" len="med"/>
            <a:tailEnd type="none" w="med" len="med"/>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Lst>
        </p:spPr>
        <p:txBody>
          <a:bodyPr lIns="0" tIns="0" rIns="0" bIns="0"/>
          <a:lstStyle/>
          <a:p>
            <a:endParaRPr lang="en-US"/>
          </a:p>
        </p:txBody>
      </p:sp>
      <p:sp>
        <p:nvSpPr>
          <p:cNvPr id="139271" name="Line 7"/>
          <p:cNvSpPr>
            <a:spLocks noChangeShapeType="1"/>
          </p:cNvSpPr>
          <p:nvPr/>
        </p:nvSpPr>
        <p:spPr bwMode="auto">
          <a:xfrm>
            <a:off x="3511550" y="4241800"/>
            <a:ext cx="1155700" cy="1670050"/>
          </a:xfrm>
          <a:prstGeom prst="line">
            <a:avLst/>
          </a:prstGeom>
          <a:noFill/>
          <a:ln w="12700" cap="flat">
            <a:solidFill>
              <a:srgbClr val="86CD4D"/>
            </a:solidFill>
            <a:prstDash val="solid"/>
            <a:round/>
            <a:headEnd type="none" w="med" len="med"/>
            <a:tailEnd type="none" w="med" len="med"/>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Lst>
        </p:spPr>
        <p:txBody>
          <a:bodyPr lIns="0" tIns="0" rIns="0" bIns="0"/>
          <a:lstStyle/>
          <a:p>
            <a:endParaRPr lang="en-US"/>
          </a:p>
        </p:txBody>
      </p:sp>
      <p:sp>
        <p:nvSpPr>
          <p:cNvPr id="2" name="Date Placeholder 1">
            <a:extLst>
              <a:ext uri="{FF2B5EF4-FFF2-40B4-BE49-F238E27FC236}">
                <a16:creationId xmlns:a16="http://schemas.microsoft.com/office/drawing/2014/main" id="{B7B7B157-E27B-4731-9322-841CDF025C7A}"/>
              </a:ext>
            </a:extLst>
          </p:cNvPr>
          <p:cNvSpPr>
            <a:spLocks noGrp="1"/>
          </p:cNvSpPr>
          <p:nvPr>
            <p:ph type="dt" sz="half" idx="10"/>
          </p:nvPr>
        </p:nvSpPr>
        <p:spPr/>
        <p:txBody>
          <a:bodyPr/>
          <a:lstStyle/>
          <a:p>
            <a:fld id="{478532E4-B4A5-4BF0-A670-16AE0CE1BAA6}" type="datetime1">
              <a:rPr lang="en-US" smtClean="0"/>
              <a:t>12/10/2021</a:t>
            </a:fld>
            <a:endParaRPr lang="en-US"/>
          </a:p>
        </p:txBody>
      </p:sp>
      <p:sp>
        <p:nvSpPr>
          <p:cNvPr id="3" name="Slide Number Placeholder 2">
            <a:extLst>
              <a:ext uri="{FF2B5EF4-FFF2-40B4-BE49-F238E27FC236}">
                <a16:creationId xmlns:a16="http://schemas.microsoft.com/office/drawing/2014/main" id="{3D344EA8-5D78-45D2-BE0F-26676994242C}"/>
              </a:ext>
            </a:extLst>
          </p:cNvPr>
          <p:cNvSpPr>
            <a:spLocks noGrp="1"/>
          </p:cNvSpPr>
          <p:nvPr>
            <p:ph type="sldNum" sz="quarter" idx="12"/>
          </p:nvPr>
        </p:nvSpPr>
        <p:spPr/>
        <p:txBody>
          <a:bodyPr/>
          <a:lstStyle/>
          <a:p>
            <a:fld id="{EAF512AE-85BB-41AC-B3A0-114532E20792}" type="slidenum">
              <a:rPr lang="en-US" smtClean="0"/>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1"/>
          <p:cNvSpPr>
            <a:spLocks noGrp="1" noChangeArrowheads="1"/>
          </p:cNvSpPr>
          <p:nvPr>
            <p:ph type="title"/>
          </p:nvPr>
        </p:nvSpPr>
        <p:spPr>
          <a:xfrm>
            <a:off x="2209800" y="-76200"/>
            <a:ext cx="7772400" cy="1143000"/>
          </a:xfrm>
          <a:ln/>
        </p:spPr>
        <p:txBody>
          <a:bodyPr vert="horz" lIns="91440" tIns="45720" rIns="132080" bIns="45720" rtlCol="0" anchor="ctr">
            <a:normAutofit/>
          </a:bodyPr>
          <a:lstStyle/>
          <a:p>
            <a:r>
              <a:rPr lang="en-US">
                <a:latin typeface="Times New Roman Bold" charset="0"/>
                <a:cs typeface="Times New Roman Bold" charset="0"/>
                <a:sym typeface="Times New Roman Bold" charset="0"/>
              </a:rPr>
              <a:t>Reduce effect of illumination</a:t>
            </a:r>
            <a:endParaRPr lang="en-US">
              <a:latin typeface="Times New Roman Bold" charset="0"/>
              <a:sym typeface="Times New Roman Bold" charset="0"/>
            </a:endParaRPr>
          </a:p>
        </p:txBody>
      </p:sp>
      <p:sp>
        <p:nvSpPr>
          <p:cNvPr id="142338" name="Rectangle 2"/>
          <p:cNvSpPr>
            <a:spLocks noGrp="1" noChangeArrowheads="1"/>
          </p:cNvSpPr>
          <p:nvPr>
            <p:ph type="body" idx="1"/>
          </p:nvPr>
        </p:nvSpPr>
        <p:spPr>
          <a:xfrm>
            <a:off x="1981200" y="914400"/>
            <a:ext cx="8382000" cy="2819400"/>
          </a:xfrm>
          <a:ln/>
        </p:spPr>
        <p:txBody>
          <a:bodyPr vert="horz" lIns="91440" tIns="45720" rIns="132080" bIns="45720" rtlCol="0">
            <a:normAutofit/>
          </a:bodyPr>
          <a:lstStyle/>
          <a:p>
            <a:r>
              <a:rPr lang="en-US"/>
              <a:t>128-dim vector normalized to 1 </a:t>
            </a:r>
          </a:p>
          <a:p>
            <a:r>
              <a:rPr lang="en-US"/>
              <a:t>Threshold gradient magnitudes to avoid excessive influence of high gradients</a:t>
            </a:r>
          </a:p>
          <a:p>
            <a:pPr marL="782638" lvl="1"/>
            <a:r>
              <a:rPr lang="en-US"/>
              <a:t>after normalization, clamp gradients &gt;0.2</a:t>
            </a:r>
          </a:p>
          <a:p>
            <a:pPr marL="782638" lvl="1"/>
            <a:r>
              <a:rPr lang="en-US"/>
              <a:t>renormalize</a:t>
            </a:r>
          </a:p>
        </p:txBody>
      </p:sp>
      <p:pic>
        <p:nvPicPr>
          <p:cNvPr id="142339"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188" y="3619500"/>
            <a:ext cx="5638800" cy="2679700"/>
          </a:xfrm>
          <a:prstGeom prst="rect">
            <a:avLst/>
          </a:prstGeom>
          <a:noFill/>
          <a:ln>
            <a:noFill/>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12700" cap="flat">
                <a:solidFill>
                  <a:schemeClr val="tx1"/>
                </a:solidFill>
                <a:miter lim="800000"/>
                <a:headEnd/>
                <a:tailEnd/>
              </a14:hiddenLine>
            </a:ext>
          </a:extLst>
        </p:spPr>
      </p:pic>
      <p:pic>
        <p:nvPicPr>
          <p:cNvPr id="142340" name="Picture 4"/>
          <p:cNvPicPr>
            <a:picLocks noChangeArrowheads="1"/>
          </p:cNvPicPr>
          <p:nvPr/>
        </p:nvPicPr>
        <p:blipFill>
          <a:blip r:embed="rId3">
            <a:extLst>
              <a:ext uri="{28A0092B-C50C-407E-A947-70E740481C1C}">
                <a14:useLocalDpi xmlns:a14="http://schemas.microsoft.com/office/drawing/2010/main" val="0"/>
              </a:ext>
            </a:extLst>
          </a:blip>
          <a:srcRect r="45232"/>
          <a:stretch>
            <a:fillRect/>
          </a:stretch>
        </p:blipFill>
        <p:spPr bwMode="auto">
          <a:xfrm>
            <a:off x="1673226" y="3865563"/>
            <a:ext cx="2136775" cy="1731962"/>
          </a:xfrm>
          <a:prstGeom prst="rect">
            <a:avLst/>
          </a:prstGeom>
          <a:noFill/>
          <a:ln>
            <a:noFill/>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12700" cap="flat">
                <a:solidFill>
                  <a:schemeClr val="tx1"/>
                </a:solidFill>
                <a:miter lim="800000"/>
                <a:headEnd/>
                <a:tailEnd/>
              </a14:hiddenLine>
            </a:ext>
          </a:extLst>
        </p:spPr>
      </p:pic>
      <p:sp>
        <p:nvSpPr>
          <p:cNvPr id="142341" name="Line 5"/>
          <p:cNvSpPr>
            <a:spLocks noChangeShapeType="1"/>
          </p:cNvSpPr>
          <p:nvPr/>
        </p:nvSpPr>
        <p:spPr bwMode="auto">
          <a:xfrm rot="10800000" flipH="1">
            <a:off x="3506788" y="3954464"/>
            <a:ext cx="1160462" cy="58737"/>
          </a:xfrm>
          <a:prstGeom prst="line">
            <a:avLst/>
          </a:prstGeom>
          <a:noFill/>
          <a:ln w="12700" cap="flat">
            <a:solidFill>
              <a:srgbClr val="86CD4D"/>
            </a:solidFill>
            <a:prstDash val="solid"/>
            <a:round/>
            <a:headEnd type="none" w="med" len="med"/>
            <a:tailEnd type="none" w="med" len="med"/>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Lst>
        </p:spPr>
        <p:txBody>
          <a:bodyPr lIns="0" tIns="0" rIns="0" bIns="0"/>
          <a:lstStyle/>
          <a:p>
            <a:endParaRPr lang="en-US"/>
          </a:p>
        </p:txBody>
      </p:sp>
      <p:sp>
        <p:nvSpPr>
          <p:cNvPr id="142342" name="Line 6"/>
          <p:cNvSpPr>
            <a:spLocks noChangeShapeType="1"/>
          </p:cNvSpPr>
          <p:nvPr/>
        </p:nvSpPr>
        <p:spPr bwMode="auto">
          <a:xfrm>
            <a:off x="3511550" y="4241800"/>
            <a:ext cx="1155700" cy="1670050"/>
          </a:xfrm>
          <a:prstGeom prst="line">
            <a:avLst/>
          </a:prstGeom>
          <a:noFill/>
          <a:ln w="12700" cap="flat">
            <a:solidFill>
              <a:srgbClr val="86CD4D"/>
            </a:solidFill>
            <a:prstDash val="solid"/>
            <a:round/>
            <a:headEnd type="none" w="med" len="med"/>
            <a:tailEnd type="none" w="med" len="med"/>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Lst>
        </p:spPr>
        <p:txBody>
          <a:bodyPr lIns="0" tIns="0" rIns="0" bIns="0"/>
          <a:lstStyle/>
          <a:p>
            <a:endParaRPr lang="en-US"/>
          </a:p>
        </p:txBody>
      </p:sp>
      <p:sp>
        <p:nvSpPr>
          <p:cNvPr id="2" name="Date Placeholder 1">
            <a:extLst>
              <a:ext uri="{FF2B5EF4-FFF2-40B4-BE49-F238E27FC236}">
                <a16:creationId xmlns:a16="http://schemas.microsoft.com/office/drawing/2014/main" id="{3B7D0CF7-2139-4584-8913-EE6C02F02EB0}"/>
              </a:ext>
            </a:extLst>
          </p:cNvPr>
          <p:cNvSpPr>
            <a:spLocks noGrp="1"/>
          </p:cNvSpPr>
          <p:nvPr>
            <p:ph type="dt" sz="half" idx="10"/>
          </p:nvPr>
        </p:nvSpPr>
        <p:spPr/>
        <p:txBody>
          <a:bodyPr/>
          <a:lstStyle/>
          <a:p>
            <a:fld id="{738293DF-8A6E-4252-B0CC-53B47E921AF9}" type="datetime1">
              <a:rPr lang="en-US" smtClean="0"/>
              <a:t>12/10/2021</a:t>
            </a:fld>
            <a:endParaRPr lang="en-US"/>
          </a:p>
        </p:txBody>
      </p:sp>
      <p:sp>
        <p:nvSpPr>
          <p:cNvPr id="3" name="Slide Number Placeholder 2">
            <a:extLst>
              <a:ext uri="{FF2B5EF4-FFF2-40B4-BE49-F238E27FC236}">
                <a16:creationId xmlns:a16="http://schemas.microsoft.com/office/drawing/2014/main" id="{E9EFE2BD-2FCE-4BF9-BB3C-A97362BD2B30}"/>
              </a:ext>
            </a:extLst>
          </p:cNvPr>
          <p:cNvSpPr>
            <a:spLocks noGrp="1"/>
          </p:cNvSpPr>
          <p:nvPr>
            <p:ph type="sldNum" sz="quarter" idx="12"/>
          </p:nvPr>
        </p:nvSpPr>
        <p:spPr/>
        <p:txBody>
          <a:bodyPr/>
          <a:lstStyle/>
          <a:p>
            <a:fld id="{EAF512AE-85BB-41AC-B3A0-114532E20792}" type="slidenum">
              <a:rPr lang="en-US" smtClean="0"/>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C1356A76-2775-8E4D-84B4-09B83AB8AC85}" type="slidenum">
              <a:rPr lang="en-US"/>
              <a:pPr/>
              <a:t>56</a:t>
            </a:fld>
            <a:endParaRPr lang="en-US"/>
          </a:p>
        </p:txBody>
      </p:sp>
      <p:sp>
        <p:nvSpPr>
          <p:cNvPr id="143361" name="Rectangle 1"/>
          <p:cNvSpPr>
            <a:spLocks noGrp="1" noChangeArrowheads="1"/>
          </p:cNvSpPr>
          <p:nvPr>
            <p:ph type="title"/>
          </p:nvPr>
        </p:nvSpPr>
        <p:spPr>
          <a:xfrm>
            <a:off x="1905000" y="0"/>
            <a:ext cx="8369300" cy="1600200"/>
          </a:xfrm>
          <a:ln/>
        </p:spPr>
        <p:txBody>
          <a:bodyPr vert="horz" lIns="91440" tIns="45720" rIns="132080" bIns="45720" rtlCol="0" anchor="ctr">
            <a:normAutofit/>
          </a:bodyPr>
          <a:lstStyle/>
          <a:p>
            <a:r>
              <a:rPr lang="en-US" sz="3600">
                <a:latin typeface="Times New Roman Bold" charset="0"/>
                <a:cs typeface="Times New Roman Bold" charset="0"/>
                <a:sym typeface="Times New Roman Bold" charset="0"/>
              </a:rPr>
              <a:t>Tuning and evaluating the SIFT descriptors</a:t>
            </a:r>
            <a:endParaRPr lang="en-US" sz="3600">
              <a:latin typeface="Times New Roman Bold" charset="0"/>
              <a:sym typeface="Times New Roman Bold" charset="0"/>
            </a:endParaRPr>
          </a:p>
        </p:txBody>
      </p:sp>
      <p:sp>
        <p:nvSpPr>
          <p:cNvPr id="143362" name="Rectangle 2"/>
          <p:cNvSpPr>
            <a:spLocks noGrp="1" noChangeArrowheads="1"/>
          </p:cNvSpPr>
          <p:nvPr>
            <p:ph type="body" idx="1"/>
          </p:nvPr>
        </p:nvSpPr>
        <p:spPr>
          <a:xfrm>
            <a:off x="2070100" y="1752600"/>
            <a:ext cx="8369300" cy="4876800"/>
          </a:xfrm>
          <a:ln/>
        </p:spPr>
        <p:txBody>
          <a:bodyPr vert="horz" lIns="91440" tIns="45720" rIns="132080" bIns="45720" rtlCol="0">
            <a:normAutofit/>
          </a:bodyPr>
          <a:lstStyle/>
          <a:p>
            <a:pPr marL="0" indent="0">
              <a:buNone/>
            </a:pPr>
            <a:r>
              <a:rPr lang="en-US" sz="2400" dirty="0"/>
              <a:t>Database images were subjected to rotation, scaling, affine stretch, brightness and contrast changes, and added noise.  Feature point detectors and descriptors were compared before and after the distortions, and evaluated for:</a:t>
            </a:r>
          </a:p>
          <a:p>
            <a:pPr marL="0" indent="0"/>
            <a:endParaRPr lang="en-US" dirty="0"/>
          </a:p>
          <a:p>
            <a:pPr marL="0" indent="0"/>
            <a:r>
              <a:rPr lang="en-US" dirty="0"/>
              <a:t> Sensitivity to number of histogram orientations and </a:t>
            </a:r>
            <a:r>
              <a:rPr lang="en-US" dirty="0" err="1"/>
              <a:t>subregions</a:t>
            </a:r>
            <a:r>
              <a:rPr lang="en-US" dirty="0"/>
              <a:t>.</a:t>
            </a:r>
          </a:p>
          <a:p>
            <a:pPr marL="0" indent="0"/>
            <a:r>
              <a:rPr lang="en-US" dirty="0"/>
              <a:t> Stability to noise.</a:t>
            </a:r>
          </a:p>
          <a:p>
            <a:pPr marL="0" indent="0"/>
            <a:r>
              <a:rPr lang="en-US" dirty="0"/>
              <a:t> Stability to affine change.</a:t>
            </a:r>
          </a:p>
          <a:p>
            <a:pPr marL="0" indent="0"/>
            <a:r>
              <a:rPr lang="en-US" dirty="0"/>
              <a:t> Feature distinctiveness</a:t>
            </a:r>
          </a:p>
        </p:txBody>
      </p:sp>
      <p:sp>
        <p:nvSpPr>
          <p:cNvPr id="143363" name="Text Box 3"/>
          <p:cNvSpPr txBox="1">
            <a:spLocks noChangeArrowheads="1"/>
          </p:cNvSpPr>
          <p:nvPr/>
        </p:nvSpPr>
        <p:spPr bwMode="auto">
          <a:xfrm>
            <a:off x="8883650" y="6248400"/>
            <a:ext cx="292100" cy="292100"/>
          </a:xfrm>
          <a:prstGeom prst="rect">
            <a:avLst/>
          </a:prstGeom>
          <a:noFill/>
          <a:ln>
            <a:noFill/>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12700">
                <a:solidFill>
                  <a:schemeClr val="tx1"/>
                </a:solidFill>
                <a:miter lim="800000"/>
                <a:headEnd/>
                <a:tailEnd/>
              </a14:hiddenLine>
            </a:ext>
          </a:extLst>
        </p:spPr>
        <p:txBody>
          <a:bodyPr wrap="none"/>
          <a:lstStyle>
            <a:lvl1pPr>
              <a:defRPr sz="1200">
                <a:solidFill>
                  <a:schemeClr val="tx1"/>
                </a:solidFill>
                <a:latin typeface="Times New Roman" charset="0"/>
                <a:ea typeface="ＭＳ Ｐゴシック" charset="0"/>
              </a:defRPr>
            </a:lvl1pPr>
            <a:lvl2pPr>
              <a:defRPr sz="1200">
                <a:solidFill>
                  <a:schemeClr val="tx1"/>
                </a:solidFill>
                <a:latin typeface="Times New Roman" charset="0"/>
                <a:ea typeface="ＭＳ Ｐゴシック" charset="0"/>
              </a:defRPr>
            </a:lvl2pPr>
            <a:lvl3pPr>
              <a:defRPr sz="1200">
                <a:solidFill>
                  <a:schemeClr val="tx1"/>
                </a:solidFill>
                <a:latin typeface="Times New Roman" charset="0"/>
                <a:ea typeface="ＭＳ Ｐゴシック" charset="0"/>
              </a:defRPr>
            </a:lvl3pPr>
            <a:lvl4pPr>
              <a:defRPr sz="1200">
                <a:solidFill>
                  <a:schemeClr val="tx1"/>
                </a:solidFill>
                <a:latin typeface="Times New Roman" charset="0"/>
                <a:ea typeface="ＭＳ Ｐゴシック" charset="0"/>
              </a:defRPr>
            </a:lvl4pPr>
            <a:lvl5pPr>
              <a:defRPr sz="1200">
                <a:solidFill>
                  <a:schemeClr val="tx1"/>
                </a:solidFill>
                <a:latin typeface="Times New Roman" charset="0"/>
                <a:ea typeface="ＭＳ Ｐゴシック" charset="0"/>
              </a:defRPr>
            </a:lvl5pPr>
            <a:lvl6pPr fontAlgn="base">
              <a:spcBef>
                <a:spcPct val="0"/>
              </a:spcBef>
              <a:spcAft>
                <a:spcPct val="0"/>
              </a:spcAft>
              <a:defRPr sz="1200">
                <a:solidFill>
                  <a:schemeClr val="tx1"/>
                </a:solidFill>
                <a:latin typeface="Times New Roman" charset="0"/>
                <a:ea typeface="ＭＳ Ｐゴシック" charset="0"/>
              </a:defRPr>
            </a:lvl6pPr>
            <a:lvl7pPr fontAlgn="base">
              <a:spcBef>
                <a:spcPct val="0"/>
              </a:spcBef>
              <a:spcAft>
                <a:spcPct val="0"/>
              </a:spcAft>
              <a:defRPr sz="1200">
                <a:solidFill>
                  <a:schemeClr val="tx1"/>
                </a:solidFill>
                <a:latin typeface="Times New Roman" charset="0"/>
                <a:ea typeface="ＭＳ Ｐゴシック" charset="0"/>
              </a:defRPr>
            </a:lvl7pPr>
            <a:lvl8pPr fontAlgn="base">
              <a:spcBef>
                <a:spcPct val="0"/>
              </a:spcBef>
              <a:spcAft>
                <a:spcPct val="0"/>
              </a:spcAft>
              <a:defRPr sz="1200">
                <a:solidFill>
                  <a:schemeClr val="tx1"/>
                </a:solidFill>
                <a:latin typeface="Times New Roman" charset="0"/>
                <a:ea typeface="ＭＳ Ｐゴシック" charset="0"/>
              </a:defRPr>
            </a:lvl8pPr>
            <a:lvl9pPr fontAlgn="base">
              <a:spcBef>
                <a:spcPct val="0"/>
              </a:spcBef>
              <a:spcAft>
                <a:spcPct val="0"/>
              </a:spcAft>
              <a:defRPr sz="1200">
                <a:solidFill>
                  <a:schemeClr val="tx1"/>
                </a:solidFill>
                <a:latin typeface="Times New Roman" charset="0"/>
                <a:ea typeface="ＭＳ Ｐゴシック" charset="0"/>
              </a:defRPr>
            </a:lvl9pPr>
          </a:lstStyle>
          <a:p>
            <a:pPr algn="ctr"/>
            <a:fld id="{C7342285-1ADA-1A47-8E6D-76C2F2EA9292}" type="slidenum">
              <a:rPr lang="en-US" sz="1400">
                <a:cs typeface="Times New Roman" charset="0"/>
              </a:rPr>
              <a:pPr algn="ctr"/>
              <a:t>56</a:t>
            </a:fld>
            <a:endParaRPr lang="en-US" sz="1400">
              <a:cs typeface="Times New Roman" charset="0"/>
            </a:endParaRPr>
          </a:p>
        </p:txBody>
      </p:sp>
      <p:sp>
        <p:nvSpPr>
          <p:cNvPr id="2" name="Date Placeholder 1">
            <a:extLst>
              <a:ext uri="{FF2B5EF4-FFF2-40B4-BE49-F238E27FC236}">
                <a16:creationId xmlns:a16="http://schemas.microsoft.com/office/drawing/2014/main" id="{BF6A049A-B1A5-4A3A-81D1-D2F0931A9BD5}"/>
              </a:ext>
            </a:extLst>
          </p:cNvPr>
          <p:cNvSpPr>
            <a:spLocks noGrp="1"/>
          </p:cNvSpPr>
          <p:nvPr>
            <p:ph type="dt" sz="half" idx="10"/>
          </p:nvPr>
        </p:nvSpPr>
        <p:spPr/>
        <p:txBody>
          <a:bodyPr/>
          <a:lstStyle/>
          <a:p>
            <a:fld id="{F651ACC8-C899-4B7B-B5EE-B7BE62D3A710}" type="datetime1">
              <a:rPr lang="en-US" smtClean="0"/>
              <a:t>12/10/2021</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Title 1">
            <a:extLst>
              <a:ext uri="{FF2B5EF4-FFF2-40B4-BE49-F238E27FC236}">
                <a16:creationId xmlns:a16="http://schemas.microsoft.com/office/drawing/2014/main" id="{59B1CEFF-7680-4DDF-A61D-8E3A3303BB7E}"/>
              </a:ext>
            </a:extLst>
          </p:cNvPr>
          <p:cNvSpPr>
            <a:spLocks noGrp="1"/>
          </p:cNvSpPr>
          <p:nvPr>
            <p:ph type="title"/>
          </p:nvPr>
        </p:nvSpPr>
        <p:spPr/>
        <p:txBody>
          <a:bodyPr/>
          <a:lstStyle/>
          <a:p>
            <a:r>
              <a:rPr lang="en-US" altLang="en-US"/>
              <a:t>Comparison of Keypoint Detectors</a:t>
            </a:r>
          </a:p>
        </p:txBody>
      </p:sp>
      <p:pic>
        <p:nvPicPr>
          <p:cNvPr id="220164" name="Picture 2">
            <a:extLst>
              <a:ext uri="{FF2B5EF4-FFF2-40B4-BE49-F238E27FC236}">
                <a16:creationId xmlns:a16="http://schemas.microsoft.com/office/drawing/2014/main" id="{0A573FDE-AF5A-4381-ABC9-EE6D94AF5B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22463"/>
            <a:ext cx="914400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a:extLst>
              <a:ext uri="{FF2B5EF4-FFF2-40B4-BE49-F238E27FC236}">
                <a16:creationId xmlns:a16="http://schemas.microsoft.com/office/drawing/2014/main" id="{574FFF0D-BDBD-474E-ACFA-A0BA50270E32}"/>
              </a:ext>
            </a:extLst>
          </p:cNvPr>
          <p:cNvSpPr>
            <a:spLocks noGrp="1"/>
          </p:cNvSpPr>
          <p:nvPr>
            <p:ph type="dt" sz="half" idx="10"/>
          </p:nvPr>
        </p:nvSpPr>
        <p:spPr/>
        <p:txBody>
          <a:bodyPr/>
          <a:lstStyle/>
          <a:p>
            <a:fld id="{E64C3D2A-1853-40D9-BC97-9ECB9FC20FFF}" type="datetime1">
              <a:rPr lang="en-US" smtClean="0"/>
              <a:t>12/10/2021</a:t>
            </a:fld>
            <a:endParaRPr lang="en-US"/>
          </a:p>
        </p:txBody>
      </p:sp>
      <p:sp>
        <p:nvSpPr>
          <p:cNvPr id="3" name="Slide Number Placeholder 2">
            <a:extLst>
              <a:ext uri="{FF2B5EF4-FFF2-40B4-BE49-F238E27FC236}">
                <a16:creationId xmlns:a16="http://schemas.microsoft.com/office/drawing/2014/main" id="{86883698-B795-4D17-9EDF-8D6E4EF1D337}"/>
              </a:ext>
            </a:extLst>
          </p:cNvPr>
          <p:cNvSpPr>
            <a:spLocks noGrp="1"/>
          </p:cNvSpPr>
          <p:nvPr>
            <p:ph type="sldNum" sz="quarter" idx="12"/>
          </p:nvPr>
        </p:nvSpPr>
        <p:spPr/>
        <p:txBody>
          <a:bodyPr/>
          <a:lstStyle/>
          <a:p>
            <a:fld id="{EAF512AE-85BB-41AC-B3A0-114532E20792}" type="slidenum">
              <a:rPr lang="en-US" smtClean="0"/>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5DBA-835C-4653-B168-6CBB49343BE4}"/>
              </a:ext>
            </a:extLst>
          </p:cNvPr>
          <p:cNvSpPr>
            <a:spLocks noGrp="1"/>
          </p:cNvSpPr>
          <p:nvPr>
            <p:ph type="title"/>
          </p:nvPr>
        </p:nvSpPr>
        <p:spPr/>
        <p:txBody>
          <a:bodyPr/>
          <a:lstStyle/>
          <a:p>
            <a:r>
              <a:rPr lang="en-US" b="1" dirty="0"/>
              <a:t>Feature Extraction</a:t>
            </a:r>
          </a:p>
        </p:txBody>
      </p:sp>
      <p:sp>
        <p:nvSpPr>
          <p:cNvPr id="3" name="Content Placeholder 2">
            <a:extLst>
              <a:ext uri="{FF2B5EF4-FFF2-40B4-BE49-F238E27FC236}">
                <a16:creationId xmlns:a16="http://schemas.microsoft.com/office/drawing/2014/main" id="{5880ECEC-0E34-4E1B-B778-5A6E2334230C}"/>
              </a:ext>
            </a:extLst>
          </p:cNvPr>
          <p:cNvSpPr>
            <a:spLocks noGrp="1"/>
          </p:cNvSpPr>
          <p:nvPr>
            <p:ph idx="1"/>
          </p:nvPr>
        </p:nvSpPr>
        <p:spPr/>
        <p:txBody>
          <a:bodyPr>
            <a:normAutofit/>
          </a:bodyPr>
          <a:lstStyle/>
          <a:p>
            <a:pPr algn="just">
              <a:lnSpc>
                <a:spcPct val="100000"/>
              </a:lnSpc>
            </a:pPr>
            <a:r>
              <a:rPr lang="en-US" b="0" i="0" dirty="0">
                <a:solidFill>
                  <a:srgbClr val="202124"/>
                </a:solidFill>
                <a:effectLst/>
                <a:latin typeface="arial" panose="020B0604020202020204" pitchFamily="34" charset="0"/>
              </a:rPr>
              <a:t>In pattern recognition and in </a:t>
            </a:r>
            <a:r>
              <a:rPr lang="en-US" b="1" i="0" dirty="0">
                <a:solidFill>
                  <a:srgbClr val="202124"/>
                </a:solidFill>
                <a:effectLst/>
                <a:latin typeface="arial" panose="020B0604020202020204" pitchFamily="34" charset="0"/>
              </a:rPr>
              <a:t>image</a:t>
            </a:r>
            <a:r>
              <a:rPr lang="en-US" b="0" i="0" dirty="0">
                <a:solidFill>
                  <a:srgbClr val="202124"/>
                </a:solidFill>
                <a:effectLst/>
                <a:latin typeface="arial" panose="020B0604020202020204" pitchFamily="34" charset="0"/>
              </a:rPr>
              <a:t> processing, </a:t>
            </a:r>
            <a:r>
              <a:rPr lang="en-US" b="1" i="0" dirty="0">
                <a:solidFill>
                  <a:srgbClr val="202124"/>
                </a:solidFill>
                <a:effectLst/>
                <a:latin typeface="arial" panose="020B0604020202020204" pitchFamily="34" charset="0"/>
              </a:rPr>
              <a:t>feature extraction</a:t>
            </a:r>
            <a:r>
              <a:rPr lang="en-US" b="0" i="0" dirty="0">
                <a:solidFill>
                  <a:srgbClr val="202124"/>
                </a:solidFill>
                <a:effectLst/>
                <a:latin typeface="arial" panose="020B0604020202020204" pitchFamily="34" charset="0"/>
              </a:rPr>
              <a:t> is a special form of dimensionality reduction. </a:t>
            </a:r>
          </a:p>
          <a:p>
            <a:pPr algn="just">
              <a:lnSpc>
                <a:spcPct val="100000"/>
              </a:lnSpc>
            </a:pPr>
            <a:r>
              <a:rPr lang="en-US" b="0" i="0" dirty="0">
                <a:solidFill>
                  <a:srgbClr val="202124"/>
                </a:solidFill>
                <a:effectLst/>
                <a:latin typeface="arial" panose="020B0604020202020204" pitchFamily="34" charset="0"/>
              </a:rPr>
              <a:t>The main goal of </a:t>
            </a:r>
            <a:r>
              <a:rPr lang="en-US" b="1" i="0" dirty="0">
                <a:solidFill>
                  <a:srgbClr val="202124"/>
                </a:solidFill>
                <a:effectLst/>
                <a:latin typeface="arial" panose="020B0604020202020204" pitchFamily="34" charset="0"/>
              </a:rPr>
              <a:t>feature extraction</a:t>
            </a:r>
            <a:r>
              <a:rPr lang="en-US" b="0" i="0" dirty="0">
                <a:solidFill>
                  <a:srgbClr val="202124"/>
                </a:solidFill>
                <a:effectLst/>
                <a:latin typeface="arial" panose="020B0604020202020204" pitchFamily="34" charset="0"/>
              </a:rPr>
              <a:t> is to obtain the most relevant information from the original data and represent that information in a lower dimensionality space.</a:t>
            </a:r>
          </a:p>
        </p:txBody>
      </p:sp>
      <p:sp>
        <p:nvSpPr>
          <p:cNvPr id="4" name="Date Placeholder 3">
            <a:extLst>
              <a:ext uri="{FF2B5EF4-FFF2-40B4-BE49-F238E27FC236}">
                <a16:creationId xmlns:a16="http://schemas.microsoft.com/office/drawing/2014/main" id="{12B91323-4D87-4246-BBDE-33CCC7263966}"/>
              </a:ext>
            </a:extLst>
          </p:cNvPr>
          <p:cNvSpPr>
            <a:spLocks noGrp="1"/>
          </p:cNvSpPr>
          <p:nvPr>
            <p:ph type="dt" sz="half" idx="10"/>
          </p:nvPr>
        </p:nvSpPr>
        <p:spPr/>
        <p:txBody>
          <a:bodyPr/>
          <a:lstStyle/>
          <a:p>
            <a:fld id="{6449D8E6-D8E8-4BDF-A3FE-5F9550B33388}" type="datetime1">
              <a:rPr lang="en-US" smtClean="0"/>
              <a:t>12/10/2021</a:t>
            </a:fld>
            <a:endParaRPr lang="en-US"/>
          </a:p>
        </p:txBody>
      </p:sp>
      <p:sp>
        <p:nvSpPr>
          <p:cNvPr id="5" name="Slide Number Placeholder 4">
            <a:extLst>
              <a:ext uri="{FF2B5EF4-FFF2-40B4-BE49-F238E27FC236}">
                <a16:creationId xmlns:a16="http://schemas.microsoft.com/office/drawing/2014/main" id="{CB7A1881-54CB-4E09-A790-DC2257CFBC78}"/>
              </a:ext>
            </a:extLst>
          </p:cNvPr>
          <p:cNvSpPr>
            <a:spLocks noGrp="1"/>
          </p:cNvSpPr>
          <p:nvPr>
            <p:ph type="sldNum" sz="quarter" idx="12"/>
          </p:nvPr>
        </p:nvSpPr>
        <p:spPr/>
        <p:txBody>
          <a:bodyPr/>
          <a:lstStyle/>
          <a:p>
            <a:fld id="{EAF512AE-85BB-41AC-B3A0-114532E20792}" type="slidenum">
              <a:rPr lang="en-US" smtClean="0"/>
              <a:t>58</a:t>
            </a:fld>
            <a:endParaRPr lang="en-US"/>
          </a:p>
        </p:txBody>
      </p:sp>
    </p:spTree>
    <p:extLst>
      <p:ext uri="{BB962C8B-B14F-4D97-AF65-F5344CB8AC3E}">
        <p14:creationId xmlns:p14="http://schemas.microsoft.com/office/powerpoint/2010/main" val="1259456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C62CD-CF34-4127-B678-2A09E9D0BC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7A51CB7-0FBE-4BB3-A624-1BF83AA37078}"/>
              </a:ext>
            </a:extLst>
          </p:cNvPr>
          <p:cNvSpPr>
            <a:spLocks noGrp="1"/>
          </p:cNvSpPr>
          <p:nvPr>
            <p:ph idx="1"/>
          </p:nvPr>
        </p:nvSpPr>
        <p:spPr/>
        <p:txBody>
          <a:bodyPr>
            <a:normAutofit/>
          </a:bodyPr>
          <a:lstStyle/>
          <a:p>
            <a:pPr marL="0" indent="0" algn="ctr">
              <a:buNone/>
            </a:pPr>
            <a:r>
              <a:rPr lang="en-US" sz="9600" b="1" dirty="0"/>
              <a:t>Thank You</a:t>
            </a:r>
          </a:p>
        </p:txBody>
      </p:sp>
      <p:sp>
        <p:nvSpPr>
          <p:cNvPr id="4" name="Date Placeholder 3">
            <a:extLst>
              <a:ext uri="{FF2B5EF4-FFF2-40B4-BE49-F238E27FC236}">
                <a16:creationId xmlns:a16="http://schemas.microsoft.com/office/drawing/2014/main" id="{94FA9315-CA47-4D1D-85C8-845D8AFC8927}"/>
              </a:ext>
            </a:extLst>
          </p:cNvPr>
          <p:cNvSpPr>
            <a:spLocks noGrp="1"/>
          </p:cNvSpPr>
          <p:nvPr>
            <p:ph type="dt" sz="half" idx="10"/>
          </p:nvPr>
        </p:nvSpPr>
        <p:spPr/>
        <p:txBody>
          <a:bodyPr/>
          <a:lstStyle/>
          <a:p>
            <a:fld id="{F1B87015-6446-4F47-98AF-E8890ECA7D53}" type="datetime1">
              <a:rPr lang="en-US" smtClean="0"/>
              <a:t>12/10/2021</a:t>
            </a:fld>
            <a:endParaRPr lang="en-US"/>
          </a:p>
        </p:txBody>
      </p:sp>
      <p:sp>
        <p:nvSpPr>
          <p:cNvPr id="5" name="Slide Number Placeholder 4">
            <a:extLst>
              <a:ext uri="{FF2B5EF4-FFF2-40B4-BE49-F238E27FC236}">
                <a16:creationId xmlns:a16="http://schemas.microsoft.com/office/drawing/2014/main" id="{4E8DBA85-49AC-4B66-9581-DBC137333BBB}"/>
              </a:ext>
            </a:extLst>
          </p:cNvPr>
          <p:cNvSpPr>
            <a:spLocks noGrp="1"/>
          </p:cNvSpPr>
          <p:nvPr>
            <p:ph type="sldNum" sz="quarter" idx="12"/>
          </p:nvPr>
        </p:nvSpPr>
        <p:spPr/>
        <p:txBody>
          <a:bodyPr/>
          <a:lstStyle/>
          <a:p>
            <a:fld id="{EAF512AE-85BB-41AC-B3A0-114532E20792}" type="slidenum">
              <a:rPr lang="en-US" smtClean="0"/>
              <a:t>59</a:t>
            </a:fld>
            <a:endParaRPr lang="en-US"/>
          </a:p>
        </p:txBody>
      </p:sp>
    </p:spTree>
    <p:extLst>
      <p:ext uri="{BB962C8B-B14F-4D97-AF65-F5344CB8AC3E}">
        <p14:creationId xmlns:p14="http://schemas.microsoft.com/office/powerpoint/2010/main" val="395592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14A815-2E1C-474D-AD61-AC4FE1429378}"/>
              </a:ext>
            </a:extLst>
          </p:cNvPr>
          <p:cNvSpPr>
            <a:spLocks noGrp="1"/>
          </p:cNvSpPr>
          <p:nvPr>
            <p:ph idx="1"/>
          </p:nvPr>
        </p:nvSpPr>
        <p:spPr>
          <a:xfrm>
            <a:off x="838200" y="1825625"/>
            <a:ext cx="10778412" cy="4351338"/>
          </a:xfrm>
        </p:spPr>
        <p:txBody>
          <a:bodyPr>
            <a:normAutofit fontScale="92500" lnSpcReduction="10000"/>
          </a:bodyPr>
          <a:lstStyle/>
          <a:p>
            <a:pPr algn="just"/>
            <a:r>
              <a:rPr lang="en-US" dirty="0"/>
              <a:t>Global features describe the entire image, whereas local features describe the image patches (Image patch is a container of pixels in larger form. For example, let’s say you have a image of 100px by 100px. If you divide this images into 10x10 patches then you will have an image with 100 patches (that is 100px in each patch).</a:t>
            </a:r>
          </a:p>
          <a:p>
            <a:pPr algn="just"/>
            <a:r>
              <a:rPr lang="en-US" dirty="0"/>
              <a:t>Features that are calculated over the entire image or just regular sub-area of an image that is global.</a:t>
            </a:r>
          </a:p>
          <a:p>
            <a:pPr algn="just"/>
            <a:r>
              <a:rPr lang="en-US" dirty="0"/>
              <a:t>Local features refer to a pattern or distinct structure found in an image, such as a point, edge, or small image patch. </a:t>
            </a:r>
          </a:p>
          <a:p>
            <a:pPr algn="just"/>
            <a:r>
              <a:rPr lang="en-US" dirty="0"/>
              <a:t>They are usually associated with an image patch that differs from its immediate surroundings by texture, color, or intensity. ... Examples of local features are blobs, corners, and edge pixels.</a:t>
            </a:r>
          </a:p>
        </p:txBody>
      </p:sp>
      <p:sp>
        <p:nvSpPr>
          <p:cNvPr id="4" name="Title 1">
            <a:extLst>
              <a:ext uri="{FF2B5EF4-FFF2-40B4-BE49-F238E27FC236}">
                <a16:creationId xmlns:a16="http://schemas.microsoft.com/office/drawing/2014/main" id="{E3537715-6C6B-4493-BDEE-D816E4773D3B}"/>
              </a:ext>
            </a:extLst>
          </p:cNvPr>
          <p:cNvSpPr>
            <a:spLocks noGrp="1"/>
          </p:cNvSpPr>
          <p:nvPr>
            <p:ph type="title"/>
          </p:nvPr>
        </p:nvSpPr>
        <p:spPr>
          <a:xfrm>
            <a:off x="838200" y="365125"/>
            <a:ext cx="10515600" cy="1325563"/>
          </a:xfrm>
        </p:spPr>
        <p:txBody>
          <a:bodyPr/>
          <a:lstStyle/>
          <a:p>
            <a:r>
              <a:rPr lang="en-US" sz="4400" b="1" u="none" strike="noStrike" baseline="0" dirty="0">
                <a:solidFill>
                  <a:srgbClr val="131413"/>
                </a:solidFill>
                <a:latin typeface="Times-BoldItalic"/>
              </a:rPr>
              <a:t>Global and Local Features</a:t>
            </a:r>
            <a:endParaRPr lang="en-US" dirty="0"/>
          </a:p>
        </p:txBody>
      </p:sp>
      <p:sp>
        <p:nvSpPr>
          <p:cNvPr id="5" name="Date Placeholder 4">
            <a:extLst>
              <a:ext uri="{FF2B5EF4-FFF2-40B4-BE49-F238E27FC236}">
                <a16:creationId xmlns:a16="http://schemas.microsoft.com/office/drawing/2014/main" id="{B8DE5615-9855-4266-A976-5FC1A1426CAD}"/>
              </a:ext>
            </a:extLst>
          </p:cNvPr>
          <p:cNvSpPr>
            <a:spLocks noGrp="1"/>
          </p:cNvSpPr>
          <p:nvPr>
            <p:ph type="dt" sz="half" idx="10"/>
          </p:nvPr>
        </p:nvSpPr>
        <p:spPr/>
        <p:txBody>
          <a:bodyPr/>
          <a:lstStyle/>
          <a:p>
            <a:fld id="{9E2F0F11-C105-49C6-94F5-79B063D8025A}" type="datetime1">
              <a:rPr lang="en-US" smtClean="0"/>
              <a:t>12/10/2021</a:t>
            </a:fld>
            <a:endParaRPr lang="en-US"/>
          </a:p>
        </p:txBody>
      </p:sp>
      <p:sp>
        <p:nvSpPr>
          <p:cNvPr id="6" name="Slide Number Placeholder 5">
            <a:extLst>
              <a:ext uri="{FF2B5EF4-FFF2-40B4-BE49-F238E27FC236}">
                <a16:creationId xmlns:a16="http://schemas.microsoft.com/office/drawing/2014/main" id="{19889EA7-9BA7-4B51-A5BC-FA67FE169D8C}"/>
              </a:ext>
            </a:extLst>
          </p:cNvPr>
          <p:cNvSpPr>
            <a:spLocks noGrp="1"/>
          </p:cNvSpPr>
          <p:nvPr>
            <p:ph type="sldNum" sz="quarter" idx="12"/>
          </p:nvPr>
        </p:nvSpPr>
        <p:spPr/>
        <p:txBody>
          <a:bodyPr/>
          <a:lstStyle/>
          <a:p>
            <a:fld id="{EAF512AE-85BB-41AC-B3A0-114532E20792}" type="slidenum">
              <a:rPr lang="en-US" smtClean="0"/>
              <a:t>6</a:t>
            </a:fld>
            <a:endParaRPr lang="en-US"/>
          </a:p>
        </p:txBody>
      </p:sp>
    </p:spTree>
    <p:extLst>
      <p:ext uri="{BB962C8B-B14F-4D97-AF65-F5344CB8AC3E}">
        <p14:creationId xmlns:p14="http://schemas.microsoft.com/office/powerpoint/2010/main" val="2565637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9A0740-0938-4E75-AE19-CFB9BCE2BB68}"/>
              </a:ext>
            </a:extLst>
          </p:cNvPr>
          <p:cNvSpPr>
            <a:spLocks noGrp="1"/>
          </p:cNvSpPr>
          <p:nvPr>
            <p:ph idx="1"/>
          </p:nvPr>
        </p:nvSpPr>
        <p:spPr/>
        <p:txBody>
          <a:bodyPr/>
          <a:lstStyle/>
          <a:p>
            <a:pPr algn="just"/>
            <a:r>
              <a:rPr lang="en-US" dirty="0"/>
              <a:t>Relevant feature (global or local) contains discriminating information and is able to distinguish one object from others.</a:t>
            </a:r>
          </a:p>
        </p:txBody>
      </p:sp>
      <p:pic>
        <p:nvPicPr>
          <p:cNvPr id="5" name="Picture 4">
            <a:extLst>
              <a:ext uri="{FF2B5EF4-FFF2-40B4-BE49-F238E27FC236}">
                <a16:creationId xmlns:a16="http://schemas.microsoft.com/office/drawing/2014/main" id="{A3D479E7-6A0F-4817-B02C-4837DB0C5AAD}"/>
              </a:ext>
            </a:extLst>
          </p:cNvPr>
          <p:cNvPicPr>
            <a:picLocks noChangeAspect="1"/>
          </p:cNvPicPr>
          <p:nvPr/>
        </p:nvPicPr>
        <p:blipFill>
          <a:blip r:embed="rId2"/>
          <a:stretch>
            <a:fillRect/>
          </a:stretch>
        </p:blipFill>
        <p:spPr>
          <a:xfrm>
            <a:off x="2286000" y="2877426"/>
            <a:ext cx="7620000" cy="3028950"/>
          </a:xfrm>
          <a:prstGeom prst="rect">
            <a:avLst/>
          </a:prstGeom>
        </p:spPr>
      </p:pic>
      <p:sp>
        <p:nvSpPr>
          <p:cNvPr id="6" name="Title 1">
            <a:extLst>
              <a:ext uri="{FF2B5EF4-FFF2-40B4-BE49-F238E27FC236}">
                <a16:creationId xmlns:a16="http://schemas.microsoft.com/office/drawing/2014/main" id="{8EE64135-81E7-4CB5-A4E7-75A1655E84CE}"/>
              </a:ext>
            </a:extLst>
          </p:cNvPr>
          <p:cNvSpPr>
            <a:spLocks noGrp="1"/>
          </p:cNvSpPr>
          <p:nvPr>
            <p:ph type="title"/>
          </p:nvPr>
        </p:nvSpPr>
        <p:spPr>
          <a:xfrm>
            <a:off x="838200" y="365125"/>
            <a:ext cx="10515600" cy="1325563"/>
          </a:xfrm>
        </p:spPr>
        <p:txBody>
          <a:bodyPr/>
          <a:lstStyle/>
          <a:p>
            <a:r>
              <a:rPr lang="en-US" sz="4400" b="1" u="none" strike="noStrike" baseline="0" dirty="0">
                <a:solidFill>
                  <a:srgbClr val="131413"/>
                </a:solidFill>
                <a:latin typeface="Times-BoldItalic"/>
              </a:rPr>
              <a:t>Global and Local Features</a:t>
            </a:r>
            <a:endParaRPr lang="en-US" dirty="0"/>
          </a:p>
        </p:txBody>
      </p:sp>
      <p:sp>
        <p:nvSpPr>
          <p:cNvPr id="7" name="Date Placeholder 6">
            <a:extLst>
              <a:ext uri="{FF2B5EF4-FFF2-40B4-BE49-F238E27FC236}">
                <a16:creationId xmlns:a16="http://schemas.microsoft.com/office/drawing/2014/main" id="{EAE7CE30-2435-4179-A62B-39F25621E286}"/>
              </a:ext>
            </a:extLst>
          </p:cNvPr>
          <p:cNvSpPr>
            <a:spLocks noGrp="1"/>
          </p:cNvSpPr>
          <p:nvPr>
            <p:ph type="dt" sz="half" idx="10"/>
          </p:nvPr>
        </p:nvSpPr>
        <p:spPr/>
        <p:txBody>
          <a:bodyPr/>
          <a:lstStyle/>
          <a:p>
            <a:fld id="{0CCFEF9E-166D-4D3C-A3E5-7586480B4F14}" type="datetime1">
              <a:rPr lang="en-US" smtClean="0"/>
              <a:t>12/10/2021</a:t>
            </a:fld>
            <a:endParaRPr lang="en-US"/>
          </a:p>
        </p:txBody>
      </p:sp>
      <p:sp>
        <p:nvSpPr>
          <p:cNvPr id="8" name="Slide Number Placeholder 7">
            <a:extLst>
              <a:ext uri="{FF2B5EF4-FFF2-40B4-BE49-F238E27FC236}">
                <a16:creationId xmlns:a16="http://schemas.microsoft.com/office/drawing/2014/main" id="{90CED938-1C66-4E1E-B734-91EBB6780AC5}"/>
              </a:ext>
            </a:extLst>
          </p:cNvPr>
          <p:cNvSpPr>
            <a:spLocks noGrp="1"/>
          </p:cNvSpPr>
          <p:nvPr>
            <p:ph type="sldNum" sz="quarter" idx="12"/>
          </p:nvPr>
        </p:nvSpPr>
        <p:spPr/>
        <p:txBody>
          <a:bodyPr/>
          <a:lstStyle/>
          <a:p>
            <a:fld id="{EAF512AE-85BB-41AC-B3A0-114532E20792}" type="slidenum">
              <a:rPr lang="en-US" smtClean="0"/>
              <a:t>7</a:t>
            </a:fld>
            <a:endParaRPr lang="en-US"/>
          </a:p>
        </p:txBody>
      </p:sp>
    </p:spTree>
    <p:extLst>
      <p:ext uri="{BB962C8B-B14F-4D97-AF65-F5344CB8AC3E}">
        <p14:creationId xmlns:p14="http://schemas.microsoft.com/office/powerpoint/2010/main" val="3364447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a:extLst>
              <a:ext uri="{FF2B5EF4-FFF2-40B4-BE49-F238E27FC236}">
                <a16:creationId xmlns:a16="http://schemas.microsoft.com/office/drawing/2014/main" id="{643FC41A-2D64-470C-8CCE-33667F3CAB62}"/>
              </a:ext>
            </a:extLst>
          </p:cNvPr>
          <p:cNvSpPr>
            <a:spLocks noGrp="1" noChangeArrowheads="1"/>
          </p:cNvSpPr>
          <p:nvPr>
            <p:ph type="title"/>
          </p:nvPr>
        </p:nvSpPr>
        <p:spPr/>
        <p:txBody>
          <a:bodyPr/>
          <a:lstStyle/>
          <a:p>
            <a:r>
              <a:rPr lang="en-US" altLang="en-US" b="1" dirty="0"/>
              <a:t>Advantages of local features</a:t>
            </a:r>
          </a:p>
        </p:txBody>
      </p:sp>
      <p:sp>
        <p:nvSpPr>
          <p:cNvPr id="244739" name="Rectangle 3">
            <a:extLst>
              <a:ext uri="{FF2B5EF4-FFF2-40B4-BE49-F238E27FC236}">
                <a16:creationId xmlns:a16="http://schemas.microsoft.com/office/drawing/2014/main" id="{BB26728F-44E1-4571-8BF4-1821DC8B7C8F}"/>
              </a:ext>
            </a:extLst>
          </p:cNvPr>
          <p:cNvSpPr>
            <a:spLocks noGrp="1" noChangeArrowheads="1"/>
          </p:cNvSpPr>
          <p:nvPr>
            <p:ph type="body" idx="1"/>
          </p:nvPr>
        </p:nvSpPr>
        <p:spPr/>
        <p:txBody>
          <a:bodyPr/>
          <a:lstStyle/>
          <a:p>
            <a:pPr algn="just">
              <a:lnSpc>
                <a:spcPct val="90000"/>
              </a:lnSpc>
              <a:spcBef>
                <a:spcPct val="50000"/>
              </a:spcBef>
            </a:pPr>
            <a:r>
              <a:rPr lang="en-US" altLang="en-US" sz="2400" b="1" dirty="0"/>
              <a:t>Locality:</a:t>
            </a:r>
            <a:r>
              <a:rPr lang="en-US" altLang="en-US" sz="2400" dirty="0"/>
              <a:t> features are local, so robust to occlusion and clutter (no prior segmentation)</a:t>
            </a:r>
          </a:p>
          <a:p>
            <a:pPr algn="just">
              <a:lnSpc>
                <a:spcPct val="90000"/>
              </a:lnSpc>
              <a:spcBef>
                <a:spcPct val="50000"/>
              </a:spcBef>
            </a:pPr>
            <a:r>
              <a:rPr lang="en-US" altLang="en-US" sz="2400" b="1" dirty="0"/>
              <a:t>Distinctiveness:</a:t>
            </a:r>
            <a:r>
              <a:rPr lang="en-US" altLang="en-US" sz="2400" dirty="0"/>
              <a:t> individual features can be matched to a large database of objects</a:t>
            </a:r>
          </a:p>
          <a:p>
            <a:pPr algn="just">
              <a:lnSpc>
                <a:spcPct val="90000"/>
              </a:lnSpc>
              <a:spcBef>
                <a:spcPct val="50000"/>
              </a:spcBef>
            </a:pPr>
            <a:r>
              <a:rPr lang="en-US" altLang="en-US" sz="2400" b="1" dirty="0"/>
              <a:t>Quantity:</a:t>
            </a:r>
            <a:r>
              <a:rPr lang="en-US" altLang="en-US" sz="2400" dirty="0"/>
              <a:t> many features can be generated for even small objects</a:t>
            </a:r>
          </a:p>
          <a:p>
            <a:pPr algn="just">
              <a:lnSpc>
                <a:spcPct val="90000"/>
              </a:lnSpc>
              <a:spcBef>
                <a:spcPct val="50000"/>
              </a:spcBef>
            </a:pPr>
            <a:r>
              <a:rPr lang="en-US" altLang="en-US" sz="2400" b="1" dirty="0"/>
              <a:t>Efficiency:</a:t>
            </a:r>
            <a:r>
              <a:rPr lang="en-US" altLang="en-US" sz="2400" dirty="0"/>
              <a:t> close to real-time performance</a:t>
            </a:r>
          </a:p>
          <a:p>
            <a:pPr algn="just">
              <a:lnSpc>
                <a:spcPct val="90000"/>
              </a:lnSpc>
              <a:spcBef>
                <a:spcPct val="50000"/>
              </a:spcBef>
            </a:pPr>
            <a:r>
              <a:rPr lang="en-US" altLang="en-US" sz="2400" b="1" dirty="0"/>
              <a:t>Extensibility:</a:t>
            </a:r>
            <a:r>
              <a:rPr lang="en-US" altLang="en-US" sz="2400" dirty="0"/>
              <a:t> can easily be extended to wide range of differing feature types, with each adding robustness</a:t>
            </a:r>
          </a:p>
        </p:txBody>
      </p:sp>
      <p:sp>
        <p:nvSpPr>
          <p:cNvPr id="7" name="Date Placeholder 6">
            <a:extLst>
              <a:ext uri="{FF2B5EF4-FFF2-40B4-BE49-F238E27FC236}">
                <a16:creationId xmlns:a16="http://schemas.microsoft.com/office/drawing/2014/main" id="{4BD6F347-E20F-461C-8119-BCC19B8543D4}"/>
              </a:ext>
            </a:extLst>
          </p:cNvPr>
          <p:cNvSpPr>
            <a:spLocks noGrp="1"/>
          </p:cNvSpPr>
          <p:nvPr>
            <p:ph type="dt" sz="half" idx="10"/>
          </p:nvPr>
        </p:nvSpPr>
        <p:spPr/>
        <p:txBody>
          <a:bodyPr/>
          <a:lstStyle/>
          <a:p>
            <a:fld id="{15A087DA-8C9A-4C7D-B51D-5925C08144E4}" type="datetime1">
              <a:rPr lang="en-US" smtClean="0"/>
              <a:t>12/10/2021</a:t>
            </a:fld>
            <a:endParaRPr lang="en-US"/>
          </a:p>
        </p:txBody>
      </p:sp>
      <p:sp>
        <p:nvSpPr>
          <p:cNvPr id="8" name="Slide Number Placeholder 7">
            <a:extLst>
              <a:ext uri="{FF2B5EF4-FFF2-40B4-BE49-F238E27FC236}">
                <a16:creationId xmlns:a16="http://schemas.microsoft.com/office/drawing/2014/main" id="{15A47EB5-4D82-4320-8B19-F431736CD9E3}"/>
              </a:ext>
            </a:extLst>
          </p:cNvPr>
          <p:cNvSpPr>
            <a:spLocks noGrp="1"/>
          </p:cNvSpPr>
          <p:nvPr>
            <p:ph type="sldNum" sz="quarter" idx="12"/>
          </p:nvPr>
        </p:nvSpPr>
        <p:spPr/>
        <p:txBody>
          <a:bodyPr/>
          <a:lstStyle/>
          <a:p>
            <a:fld id="{EAF512AE-85BB-41AC-B3A0-114532E20792}" type="slidenum">
              <a:rPr lang="en-US" smtClean="0"/>
              <a:t>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AED0-3D8C-44E9-ABD3-8C6150AFD1FB}"/>
              </a:ext>
            </a:extLst>
          </p:cNvPr>
          <p:cNvSpPr>
            <a:spLocks noGrp="1"/>
          </p:cNvSpPr>
          <p:nvPr>
            <p:ph type="title"/>
          </p:nvPr>
        </p:nvSpPr>
        <p:spPr/>
        <p:txBody>
          <a:bodyPr/>
          <a:lstStyle/>
          <a:p>
            <a:r>
              <a:rPr lang="en-US" sz="4400" b="1" u="none" strike="noStrike" baseline="0" dirty="0">
                <a:solidFill>
                  <a:srgbClr val="131413"/>
                </a:solidFill>
                <a:latin typeface="Times-BoldItalic"/>
              </a:rPr>
              <a:t>Characteristics of Feature Detectors</a:t>
            </a:r>
            <a:endParaRPr lang="en-US" dirty="0"/>
          </a:p>
        </p:txBody>
      </p:sp>
      <p:sp>
        <p:nvSpPr>
          <p:cNvPr id="3" name="Content Placeholder 2">
            <a:extLst>
              <a:ext uri="{FF2B5EF4-FFF2-40B4-BE49-F238E27FC236}">
                <a16:creationId xmlns:a16="http://schemas.microsoft.com/office/drawing/2014/main" id="{88734636-3204-4153-AB59-FF83F4A3ED37}"/>
              </a:ext>
            </a:extLst>
          </p:cNvPr>
          <p:cNvSpPr>
            <a:spLocks noGrp="1"/>
          </p:cNvSpPr>
          <p:nvPr>
            <p:ph idx="1"/>
          </p:nvPr>
        </p:nvSpPr>
        <p:spPr/>
        <p:txBody>
          <a:bodyPr/>
          <a:lstStyle/>
          <a:p>
            <a:pPr algn="just"/>
            <a:r>
              <a:rPr lang="en-US" dirty="0"/>
              <a:t>The following properties are important for utilizing a feature detector in computer vision applications:</a:t>
            </a:r>
          </a:p>
          <a:p>
            <a:pPr algn="just"/>
            <a:r>
              <a:rPr lang="en-US" b="1" dirty="0"/>
              <a:t>Robustness </a:t>
            </a:r>
          </a:p>
          <a:p>
            <a:pPr lvl="1" algn="just"/>
            <a:r>
              <a:rPr lang="en-US" dirty="0"/>
              <a:t>The feature detection algorithm should be able to detect the same feature locations independent of scaling, rotation, shifting, photometric deformations, compression artifacts, and noise.</a:t>
            </a:r>
          </a:p>
          <a:p>
            <a:pPr algn="just"/>
            <a:r>
              <a:rPr lang="en-US" b="1" dirty="0"/>
              <a:t>Repeatability</a:t>
            </a:r>
            <a:r>
              <a:rPr lang="en-US" dirty="0"/>
              <a:t> </a:t>
            </a:r>
          </a:p>
          <a:p>
            <a:pPr lvl="1" algn="just"/>
            <a:r>
              <a:rPr lang="en-US" dirty="0"/>
              <a:t>The feature detection algorithm should be able to detect the same features of the same scene or object repeatedly under variety of viewing conditions.</a:t>
            </a:r>
          </a:p>
        </p:txBody>
      </p:sp>
      <p:sp>
        <p:nvSpPr>
          <p:cNvPr id="5" name="Date Placeholder 4">
            <a:extLst>
              <a:ext uri="{FF2B5EF4-FFF2-40B4-BE49-F238E27FC236}">
                <a16:creationId xmlns:a16="http://schemas.microsoft.com/office/drawing/2014/main" id="{4022876E-EABE-4BF4-8E8A-E462E71BDCFE}"/>
              </a:ext>
            </a:extLst>
          </p:cNvPr>
          <p:cNvSpPr>
            <a:spLocks noGrp="1"/>
          </p:cNvSpPr>
          <p:nvPr>
            <p:ph type="dt" sz="half" idx="10"/>
          </p:nvPr>
        </p:nvSpPr>
        <p:spPr/>
        <p:txBody>
          <a:bodyPr/>
          <a:lstStyle/>
          <a:p>
            <a:fld id="{578C66B4-161E-412A-94D7-00856A95DDB8}" type="datetime1">
              <a:rPr lang="en-US" smtClean="0"/>
              <a:t>12/10/2021</a:t>
            </a:fld>
            <a:endParaRPr lang="en-US"/>
          </a:p>
        </p:txBody>
      </p:sp>
      <p:sp>
        <p:nvSpPr>
          <p:cNvPr id="6" name="Slide Number Placeholder 5">
            <a:extLst>
              <a:ext uri="{FF2B5EF4-FFF2-40B4-BE49-F238E27FC236}">
                <a16:creationId xmlns:a16="http://schemas.microsoft.com/office/drawing/2014/main" id="{4FA103DA-BD63-4999-9D2E-F1BBDDA6FFD3}"/>
              </a:ext>
            </a:extLst>
          </p:cNvPr>
          <p:cNvSpPr>
            <a:spLocks noGrp="1"/>
          </p:cNvSpPr>
          <p:nvPr>
            <p:ph type="sldNum" sz="quarter" idx="12"/>
          </p:nvPr>
        </p:nvSpPr>
        <p:spPr/>
        <p:txBody>
          <a:bodyPr/>
          <a:lstStyle/>
          <a:p>
            <a:fld id="{EAF512AE-85BB-41AC-B3A0-114532E20792}" type="slidenum">
              <a:rPr lang="en-US" smtClean="0"/>
              <a:t>9</a:t>
            </a:fld>
            <a:endParaRPr lang="en-US"/>
          </a:p>
        </p:txBody>
      </p:sp>
    </p:spTree>
    <p:extLst>
      <p:ext uri="{BB962C8B-B14F-4D97-AF65-F5344CB8AC3E}">
        <p14:creationId xmlns:p14="http://schemas.microsoft.com/office/powerpoint/2010/main" val="33036193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TotalTime>
  <Words>3017</Words>
  <Application>Microsoft Office PowerPoint</Application>
  <PresentationFormat>Widescreen</PresentationFormat>
  <Paragraphs>432</Paragraphs>
  <Slides>59</Slides>
  <Notes>0</Notes>
  <HiddenSlides>2</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3</vt:i4>
      </vt:variant>
      <vt:variant>
        <vt:lpstr>Slide Titles</vt:lpstr>
      </vt:variant>
      <vt:variant>
        <vt:i4>59</vt:i4>
      </vt:variant>
    </vt:vector>
  </HeadingPairs>
  <TitlesOfParts>
    <vt:vector size="77" baseType="lpstr">
      <vt:lpstr>Arial</vt:lpstr>
      <vt:lpstr>Arial</vt:lpstr>
      <vt:lpstr>Calibri</vt:lpstr>
      <vt:lpstr>Calibri Light</vt:lpstr>
      <vt:lpstr>Linux Libertine</vt:lpstr>
      <vt:lpstr>MTMI</vt:lpstr>
      <vt:lpstr>MTSYN</vt:lpstr>
      <vt:lpstr>Tahoma</vt:lpstr>
      <vt:lpstr>Times New Roman</vt:lpstr>
      <vt:lpstr>Times New Roman Bold</vt:lpstr>
      <vt:lpstr>Times-Bold</vt:lpstr>
      <vt:lpstr>Times-BoldItalic</vt:lpstr>
      <vt:lpstr>Times-Italic</vt:lpstr>
      <vt:lpstr>Times-Roman</vt:lpstr>
      <vt:lpstr>Office Theme</vt:lpstr>
      <vt:lpstr>Equation</vt:lpstr>
      <vt:lpstr>Bitmap Image</vt:lpstr>
      <vt:lpstr>CorelDRAW</vt:lpstr>
      <vt:lpstr>Feature Detection</vt:lpstr>
      <vt:lpstr>Types of image features</vt:lpstr>
      <vt:lpstr>Types of image features</vt:lpstr>
      <vt:lpstr>Feature detectors</vt:lpstr>
      <vt:lpstr>Global and Local Features</vt:lpstr>
      <vt:lpstr>Global and Local Features</vt:lpstr>
      <vt:lpstr>Global and Local Features</vt:lpstr>
      <vt:lpstr>Advantages of local features</vt:lpstr>
      <vt:lpstr>Characteristics of Feature Detectors</vt:lpstr>
      <vt:lpstr>Characteristics of Feature Detectors</vt:lpstr>
      <vt:lpstr>Characteristics of Feature Detectors</vt:lpstr>
      <vt:lpstr>Image Feature Detectors</vt:lpstr>
      <vt:lpstr>Single-Scale Detectors</vt:lpstr>
      <vt:lpstr>Single-Scale Detectors</vt:lpstr>
      <vt:lpstr>Harris Detector: Basic Idea</vt:lpstr>
      <vt:lpstr>Properties of the Harris corner detector</vt:lpstr>
      <vt:lpstr>Harris Detector: Mathematics</vt:lpstr>
      <vt:lpstr>Harris Detector: Mathematics</vt:lpstr>
      <vt:lpstr>Harris Detector: Mathematics</vt:lpstr>
      <vt:lpstr>Harris Detector: Mathematics</vt:lpstr>
      <vt:lpstr>Harris Detector: Mathematics</vt:lpstr>
      <vt:lpstr>Harris Detector: Mathematics</vt:lpstr>
      <vt:lpstr>Harris Detector</vt:lpstr>
      <vt:lpstr>Harris Detector: Workflow</vt:lpstr>
      <vt:lpstr>Harris Detector: Workflow</vt:lpstr>
      <vt:lpstr>Harris Detector: Workflow</vt:lpstr>
      <vt:lpstr>Harris Detector: Workflow</vt:lpstr>
      <vt:lpstr>Harris Detector: Workflow</vt:lpstr>
      <vt:lpstr>Harris Detector: Summary</vt:lpstr>
      <vt:lpstr>Harris Detector: Some Properties</vt:lpstr>
      <vt:lpstr>Multi-scale Detectors</vt:lpstr>
      <vt:lpstr>Multi-scale Detectors</vt:lpstr>
      <vt:lpstr>Multi-scale Detectors</vt:lpstr>
      <vt:lpstr>Multi-scale Detectors</vt:lpstr>
      <vt:lpstr>Affine Invariant Detectors</vt:lpstr>
      <vt:lpstr>Affine Invariant Descriptors</vt:lpstr>
      <vt:lpstr>Affine Invariant Descriptors</vt:lpstr>
      <vt:lpstr>Scale Invariant Feature Transform (SIFT)</vt:lpstr>
      <vt:lpstr>Scale Invariant Detection</vt:lpstr>
      <vt:lpstr>Scale Invariant Detection</vt:lpstr>
      <vt:lpstr>Scale invariance</vt:lpstr>
      <vt:lpstr>Scale Invariant Detection</vt:lpstr>
      <vt:lpstr>Scale Invariant Detection</vt:lpstr>
      <vt:lpstr>Scale Invariant Detection</vt:lpstr>
      <vt:lpstr>Scale Invariant Detection</vt:lpstr>
      <vt:lpstr>Scale space: one octave at a time</vt:lpstr>
      <vt:lpstr>Key point localization</vt:lpstr>
      <vt:lpstr>Sampling frequency for scale</vt:lpstr>
      <vt:lpstr>Eliminating unstable keypoints</vt:lpstr>
      <vt:lpstr>Scale Invariant Detectors</vt:lpstr>
      <vt:lpstr>Scale Invariant Detectors</vt:lpstr>
      <vt:lpstr>Scale Invariant Detection: Summary</vt:lpstr>
      <vt:lpstr>SIFT vector formation</vt:lpstr>
      <vt:lpstr>SIFT vector formation</vt:lpstr>
      <vt:lpstr>Reduce effect of illumination</vt:lpstr>
      <vt:lpstr>Tuning and evaluating the SIFT descriptors</vt:lpstr>
      <vt:lpstr>Comparison of Keypoint Detectors</vt:lpstr>
      <vt:lpstr>Feature Extraction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Vision</dc:title>
  <dc:creator>Anup Majumder</dc:creator>
  <cp:lastModifiedBy>Anup Majumder</cp:lastModifiedBy>
  <cp:revision>90</cp:revision>
  <dcterms:created xsi:type="dcterms:W3CDTF">2020-12-17T17:25:56Z</dcterms:created>
  <dcterms:modified xsi:type="dcterms:W3CDTF">2021-12-10T07:09:37Z</dcterms:modified>
</cp:coreProperties>
</file>