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7" r:id="rId1"/>
    <p:sldMasterId id="2147484069" r:id="rId2"/>
  </p:sldMasterIdLst>
  <p:notesMasterIdLst>
    <p:notesMasterId r:id="rId40"/>
  </p:notesMasterIdLst>
  <p:handoutMasterIdLst>
    <p:handoutMasterId r:id="rId41"/>
  </p:handoutMasterIdLst>
  <p:sldIdLst>
    <p:sldId id="527" r:id="rId3"/>
    <p:sldId id="559" r:id="rId4"/>
    <p:sldId id="590" r:id="rId5"/>
    <p:sldId id="560" r:id="rId6"/>
    <p:sldId id="562" r:id="rId7"/>
    <p:sldId id="563" r:id="rId8"/>
    <p:sldId id="564" r:id="rId9"/>
    <p:sldId id="589" r:id="rId10"/>
    <p:sldId id="565" r:id="rId11"/>
    <p:sldId id="591" r:id="rId12"/>
    <p:sldId id="592" r:id="rId13"/>
    <p:sldId id="593" r:id="rId14"/>
    <p:sldId id="594" r:id="rId15"/>
    <p:sldId id="595" r:id="rId16"/>
    <p:sldId id="566" r:id="rId17"/>
    <p:sldId id="588" r:id="rId18"/>
    <p:sldId id="568" r:id="rId19"/>
    <p:sldId id="598" r:id="rId20"/>
    <p:sldId id="569" r:id="rId21"/>
    <p:sldId id="570" r:id="rId22"/>
    <p:sldId id="571" r:id="rId23"/>
    <p:sldId id="599" r:id="rId24"/>
    <p:sldId id="573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  <p:sldId id="587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BC1450"/>
    <a:srgbClr val="000000"/>
    <a:srgbClr val="00FF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4" autoAdjust="0"/>
    <p:restoredTop sz="94567" autoAdjust="0"/>
  </p:normalViewPr>
  <p:slideViewPr>
    <p:cSldViewPr snapToGrid="0">
      <p:cViewPr varScale="1">
        <p:scale>
          <a:sx n="82" d="100"/>
          <a:sy n="82" d="100"/>
        </p:scale>
        <p:origin x="1939" y="7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6.xml"/><Relationship Id="rId1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96" tIns="48650" rIns="97296" bIns="48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83114" y="9144000"/>
            <a:ext cx="747385" cy="27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66" tIns="46971" rIns="92266" bIns="46971">
            <a:spAutoFit/>
          </a:bodyPr>
          <a:lstStyle/>
          <a:p>
            <a:pPr algn="ctr" defTabSz="91735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35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B8264-548A-4B1E-9025-A1676792EA7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4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8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51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842" indent="-285708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833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966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099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232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365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497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630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2BD05C9-1463-4D92-8693-C0A510BFADAF}" type="slidenum">
              <a:rPr lang="en-US" sz="1100" b="0" smtClean="0">
                <a:solidFill>
                  <a:schemeClr val="tx1"/>
                </a:solidFill>
              </a:rPr>
              <a:pPr/>
              <a:t>5</a:t>
            </a:fld>
            <a:endParaRPr lang="en-US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5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failures can be revealed when the observed final program state has overlap with the incorrect final program state.</a:t>
            </a:r>
          </a:p>
          <a:p>
            <a:r>
              <a:rPr lang="en-US" baseline="0" dirty="0"/>
              <a:t>The question is: should testers check the entire program state? How to observe the incorrect program state in a cost-effective manner.</a:t>
            </a:r>
          </a:p>
          <a:p>
            <a:r>
              <a:rPr lang="en-US" baseline="0" dirty="0"/>
              <a:t>Getting the overlap as big as possible and use the cost as small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AA23D-2477-604E-A752-CB22A82737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5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05DE5-F97B-4AF5-9FDC-80A5B44290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5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DF6E3-7A68-46CF-91A8-AF38148C2971}" type="slidenum">
              <a:rPr lang="en-US"/>
              <a:pPr/>
              <a:t>22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8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E6C59-41A9-48A0-B703-383DB188A768}" type="datetime3">
              <a:rPr lang="en-US" smtClean="0">
                <a:solidFill>
                  <a:srgbClr val="FFFFFF"/>
                </a:solidFill>
              </a:rPr>
              <a:t>29 May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EF199-031E-4A19-A50A-A5400FC2427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7997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660A-97BB-477F-806F-6CB7EFE08018}" type="datetime3">
              <a:rPr lang="en-US" smtClean="0">
                <a:solidFill>
                  <a:srgbClr val="FFFFFF"/>
                </a:solidFill>
              </a:rPr>
              <a:t>29 May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3D1B-6B48-4408-9D1C-57D91B48437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162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526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2286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C012D-DA44-475A-A049-84B1B2D5A2DA}" type="datetime3">
              <a:rPr lang="en-US" smtClean="0">
                <a:solidFill>
                  <a:srgbClr val="FFFFFF"/>
                </a:solidFill>
              </a:rPr>
              <a:t>29 May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5E58-443E-4691-999F-59F2B9828C0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00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7D858-111D-445A-9150-C17DAFAC60A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29 May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6315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27A99-C72F-42A6-8921-4EFFE4785688}" type="datetime3">
              <a:rPr lang="en-US" u="sng" smtClean="0">
                <a:solidFill>
                  <a:srgbClr val="000000"/>
                </a:solidFill>
              </a:rPr>
              <a:pPr>
                <a:defRPr/>
              </a:pPr>
              <a:t>29 May 2021</a:t>
            </a:fld>
            <a:endParaRPr lang="en-US" u="sng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0926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90D36-F156-4AE2-810F-CE978220B96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29 May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518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94D23-D3BC-470D-92EF-C2E8476C8D1F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29 May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525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4F097-0F2E-4F5A-9600-4C2C1E99CF0A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29 May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076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72AB-F7E0-4899-AFDB-C0E11B8575F0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29 May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6419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BBDE7-92C8-4426-BE18-8FAB83F9628F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29 May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999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35F35-A42B-45EF-B7D5-E30483D8DC0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29 May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259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A64A0C8C-CCD6-490B-8438-E116FA7061B1}" type="datetime3">
              <a:rPr lang="en-US" smtClean="0">
                <a:solidFill>
                  <a:srgbClr val="FFFFFF"/>
                </a:solidFill>
              </a:rPr>
              <a:t>29 May 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5F9C1891-8797-470D-B212-3BF0F958134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8541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96F2D-B572-4AC9-8B91-D5EB4DF86F0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29 May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099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AD82-A4DF-4DA2-86E6-D8066505C34C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29 May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7170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7F46F-2F33-49A5-AC9D-C3BCD4A8FAA7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29 May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010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F859DEAF-04D9-4B36-AE54-C8ECB642DD79}" type="datetime3">
              <a:rPr lang="en-US" smtClean="0">
                <a:solidFill>
                  <a:srgbClr val="FFFFFF"/>
                </a:solidFill>
              </a:rPr>
              <a:t>29 May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C73D9108-FDA0-4F4F-A452-27E41CDA10F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554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79F27BD3-3298-4D6F-91F7-B68D71B9CB80}" type="datetime3">
              <a:rPr lang="en-US" smtClean="0">
                <a:solidFill>
                  <a:srgbClr val="FFFFFF"/>
                </a:solidFill>
              </a:rPr>
              <a:t>29 May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C1C5AAC7-81DD-4486-9C41-F0C8D59E381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5585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F1B87C6B-8638-46C6-B279-4E7221A16A93}" type="datetime3">
              <a:rPr lang="en-US" smtClean="0">
                <a:solidFill>
                  <a:srgbClr val="FFFFFF"/>
                </a:solidFill>
              </a:rPr>
              <a:t>29 May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6B86D16-7B3B-46A8-AF20-7C00D6DAAA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090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3878D123-532B-4345-B449-60C691DF57DD}" type="datetime3">
              <a:rPr lang="en-US" smtClean="0">
                <a:solidFill>
                  <a:srgbClr val="FFFFFF"/>
                </a:solidFill>
              </a:rPr>
              <a:t>29 May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4770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40DB4AAF-9484-4D4D-A708-8B2780A2C97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916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9A4FC77-AC89-4173-852E-A2E816891AB8}" type="datetime3">
              <a:rPr lang="en-US" smtClean="0">
                <a:solidFill>
                  <a:srgbClr val="FFFFFF"/>
                </a:solidFill>
              </a:rPr>
              <a:t>29 May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6B2BD84-C04A-4EAA-A476-8B952B8DC1D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301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AC373-6A51-4BC1-BE4C-ADBEBED383A4}" type="datetime3">
              <a:rPr lang="en-US" smtClean="0">
                <a:solidFill>
                  <a:srgbClr val="FFFFFF"/>
                </a:solidFill>
              </a:rPr>
              <a:t>29 May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84510-6743-4F5E-95F2-D4F90B11907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573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D75D1-E2F2-48FA-8292-A30A1EC2F57A}" type="datetime3">
              <a:rPr lang="en-US" smtClean="0">
                <a:solidFill>
                  <a:srgbClr val="FFFFFF"/>
                </a:solidFill>
              </a:rPr>
              <a:t>29 May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6CD81-0DA8-44A5-8104-5CC59D9CF85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989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90600"/>
            <a:ext cx="8991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CAF6B2C0-9833-434D-B405-3C79C0075900}" type="datetime3">
              <a:rPr lang="en-US" b="0" smtClean="0">
                <a:solidFill>
                  <a:srgbClr val="FFFFFF"/>
                </a:solidFill>
              </a:rPr>
              <a:t>29 May 2021</a:t>
            </a:fld>
            <a:endParaRPr lang="en-US" b="0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9A9D3E21-BDB1-4F8E-ACF6-C16E8262F55F}" type="slidenum">
              <a:rPr lang="en-US" b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6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 panose="020B05020201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 MT" panose="020B05020201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 MT" panose="020B05020201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5C5FE24-B5D2-43AC-996B-07D59EF499FA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29 May 2021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50496"/>
            <a:ext cx="9048750" cy="55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ransition spd="med"/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s.gmu.edu:8080/offutt/coverage/GraphCoverage" TargetMode="External"/><Relationship Id="rId2" Type="http://schemas.openxmlformats.org/officeDocument/2006/relationships/hyperlink" Target="http://www.cs.gmu.edu/~offutt/softwaretest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4300" y="256705"/>
            <a:ext cx="8915400" cy="3925330"/>
          </a:xfrm>
          <a:noFill/>
        </p:spPr>
        <p:txBody>
          <a:bodyPr/>
          <a:lstStyle/>
          <a:p>
            <a:r>
              <a:rPr lang="en-US" sz="4000" b="1" dirty="0">
                <a:solidFill>
                  <a:schemeClr val="accent4"/>
                </a:solidFill>
              </a:rPr>
              <a:t>PMSCS 670</a:t>
            </a:r>
          </a:p>
          <a:p>
            <a:r>
              <a:rPr lang="en-US" sz="4000" b="1" dirty="0">
                <a:solidFill>
                  <a:schemeClr val="accent4"/>
                </a:solidFill>
              </a:rPr>
              <a:t>Software Testing</a:t>
            </a:r>
          </a:p>
          <a:p>
            <a:endParaRPr lang="en-US" sz="4000" b="1" dirty="0">
              <a:solidFill>
                <a:schemeClr val="accent4"/>
              </a:solidFill>
            </a:endParaRPr>
          </a:p>
          <a:p>
            <a:r>
              <a:rPr lang="en-US" sz="4000" b="1" dirty="0">
                <a:solidFill>
                  <a:srgbClr val="0000CC"/>
                </a:solidFill>
              </a:rPr>
              <a:t>Model-Driven Test Design</a:t>
            </a:r>
          </a:p>
          <a:p>
            <a:endParaRPr lang="en-US" sz="4000" b="1" dirty="0">
              <a:solidFill>
                <a:schemeClr val="accent4"/>
              </a:solidFill>
            </a:endParaRPr>
          </a:p>
          <a:p>
            <a:r>
              <a:rPr lang="en-US" sz="4000" b="1">
                <a:solidFill>
                  <a:srgbClr val="00FF00"/>
                </a:solidFill>
              </a:rPr>
              <a:t>Lecture 3</a:t>
            </a:r>
            <a:endParaRPr lang="en-US" sz="4000" b="1" dirty="0">
              <a:solidFill>
                <a:srgbClr val="00FF00"/>
              </a:solidFill>
            </a:endParaRPr>
          </a:p>
          <a:p>
            <a:endParaRPr lang="en-US" sz="4000" b="1" dirty="0">
              <a:solidFill>
                <a:schemeClr val="accent4"/>
              </a:solidFill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363071" y="5455024"/>
            <a:ext cx="891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60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Md. Rafsan Jani</a:t>
            </a:r>
          </a:p>
        </p:txBody>
      </p:sp>
    </p:spTree>
    <p:extLst>
      <p:ext uri="{BB962C8B-B14F-4D97-AF65-F5344CB8AC3E}">
        <p14:creationId xmlns:p14="http://schemas.microsoft.com/office/powerpoint/2010/main" val="286654245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B0C8F-411F-4E51-931B-176D2B337916}" type="datetime1">
              <a:rPr lang="en-US" u="sng" smtClean="0"/>
              <a:t>29-May-21</a:t>
            </a:fld>
            <a:endParaRPr lang="en-US" u="s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requirements analysis </a:t>
            </a:r>
            <a:r>
              <a:rPr lang="en-US" dirty="0"/>
              <a:t>phase of software development </a:t>
            </a:r>
            <a:r>
              <a:rPr lang="en-US" dirty="0">
                <a:solidFill>
                  <a:srgbClr val="FF0000"/>
                </a:solidFill>
              </a:rPr>
              <a:t>captures the customer’s needs</a:t>
            </a:r>
            <a:r>
              <a:rPr lang="en-US" dirty="0"/>
              <a:t>. </a:t>
            </a:r>
          </a:p>
          <a:p>
            <a:endParaRPr lang="en-US" i="1" dirty="0"/>
          </a:p>
          <a:p>
            <a:pPr algn="just"/>
            <a:r>
              <a:rPr lang="en-US" i="1" dirty="0">
                <a:solidFill>
                  <a:srgbClr val="0000CC"/>
                </a:solidFill>
              </a:rPr>
              <a:t>Acceptance testing </a:t>
            </a:r>
            <a:r>
              <a:rPr lang="en-US" dirty="0"/>
              <a:t>is designed to determine whether the completed software in fact meets these needs. In other words, acceptance testing probes whether the software does what the users want. </a:t>
            </a:r>
          </a:p>
          <a:p>
            <a:pPr lvl="1" algn="just"/>
            <a:r>
              <a:rPr lang="en-US" dirty="0">
                <a:solidFill>
                  <a:srgbClr val="0000CC"/>
                </a:solidFill>
              </a:rPr>
              <a:t>Acceptance testing must involve users </a:t>
            </a:r>
            <a:r>
              <a:rPr lang="en-US" dirty="0"/>
              <a:t>or other individuals who </a:t>
            </a:r>
            <a:r>
              <a:rPr lang="en-US" dirty="0">
                <a:solidFill>
                  <a:srgbClr val="0000CC"/>
                </a:solidFill>
              </a:rPr>
              <a:t>have strong domain knowledge</a:t>
            </a:r>
            <a:r>
              <a:rPr lang="en-US" dirty="0"/>
              <a:t>.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74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 Cont.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B0C8F-411F-4E51-931B-176D2B337916}" type="datetime1">
              <a:rPr lang="en-US" u="sng" smtClean="0"/>
              <a:t>29-May-21</a:t>
            </a:fld>
            <a:endParaRPr lang="en-US" u="s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architectural design</a:t>
            </a:r>
            <a:r>
              <a:rPr lang="en-US" i="1" dirty="0"/>
              <a:t> </a:t>
            </a:r>
            <a:r>
              <a:rPr lang="en-US" dirty="0"/>
              <a:t>phase of software development chooses </a:t>
            </a:r>
            <a:r>
              <a:rPr lang="en-US" i="1" dirty="0">
                <a:solidFill>
                  <a:srgbClr val="C00000"/>
                </a:solidFill>
              </a:rPr>
              <a:t>components and connectors </a:t>
            </a:r>
            <a:r>
              <a:rPr lang="en-US" dirty="0">
                <a:solidFill>
                  <a:srgbClr val="C00000"/>
                </a:solidFill>
              </a:rPr>
              <a:t>that together </a:t>
            </a:r>
            <a:r>
              <a:rPr lang="en-US" dirty="0"/>
              <a:t>realize a system whose specification is intended to </a:t>
            </a:r>
            <a:r>
              <a:rPr lang="en-US" dirty="0">
                <a:solidFill>
                  <a:srgbClr val="C00000"/>
                </a:solidFill>
              </a:rPr>
              <a:t>meet the previously identified requirements.</a:t>
            </a:r>
          </a:p>
          <a:p>
            <a:pPr algn="just"/>
            <a:r>
              <a:rPr lang="en-US" i="1" dirty="0">
                <a:solidFill>
                  <a:srgbClr val="0000CC"/>
                </a:solidFill>
              </a:rPr>
              <a:t>System testing </a:t>
            </a:r>
            <a:r>
              <a:rPr lang="en-US" dirty="0"/>
              <a:t>is designed to determine whether the assembled system meets its specifications. </a:t>
            </a:r>
            <a:r>
              <a:rPr lang="en-US" dirty="0">
                <a:solidFill>
                  <a:srgbClr val="0000CC"/>
                </a:solidFill>
              </a:rPr>
              <a:t>It assumes that the pieces work individually, and asks if the system works as a whole. </a:t>
            </a:r>
          </a:p>
          <a:p>
            <a:pPr lvl="1"/>
            <a:r>
              <a:rPr lang="en-US" dirty="0"/>
              <a:t>This level of testing usually </a:t>
            </a:r>
            <a:r>
              <a:rPr lang="en-US" dirty="0">
                <a:solidFill>
                  <a:srgbClr val="0000CC"/>
                </a:solidFill>
              </a:rPr>
              <a:t>looks for design and specification problems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is a very expensive place to find lower-level faults and is usually </a:t>
            </a:r>
            <a:r>
              <a:rPr lang="en-US" dirty="0">
                <a:solidFill>
                  <a:srgbClr val="0000CC"/>
                </a:solidFill>
              </a:rPr>
              <a:t>not done by the programmers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but by a separate testing team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240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 Cont.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B0C8F-411F-4E51-931B-176D2B337916}" type="datetime1">
              <a:rPr lang="en-US" u="sng" smtClean="0"/>
              <a:t>29-May-21</a:t>
            </a:fld>
            <a:endParaRPr lang="en-US" u="s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subsystem design </a:t>
            </a:r>
            <a:r>
              <a:rPr lang="en-US" dirty="0"/>
              <a:t>phase of software development </a:t>
            </a:r>
            <a:r>
              <a:rPr lang="en-US" dirty="0">
                <a:solidFill>
                  <a:srgbClr val="C00000"/>
                </a:solidFill>
              </a:rPr>
              <a:t>specifies the structure and behavior of </a:t>
            </a:r>
            <a:r>
              <a:rPr lang="en-US" b="1" dirty="0">
                <a:solidFill>
                  <a:srgbClr val="C00000"/>
                </a:solidFill>
              </a:rPr>
              <a:t>subsystems</a:t>
            </a:r>
            <a:r>
              <a:rPr lang="en-US" dirty="0"/>
              <a:t>, each of which is intended to satisfy some function in the overall architecture. Often, the subsystems are adaptations of previously developed software. </a:t>
            </a:r>
          </a:p>
          <a:p>
            <a:pPr algn="just"/>
            <a:r>
              <a:rPr lang="en-US" i="1" dirty="0">
                <a:solidFill>
                  <a:srgbClr val="0000CC"/>
                </a:solidFill>
              </a:rPr>
              <a:t>Integration testing </a:t>
            </a:r>
            <a:r>
              <a:rPr lang="en-US" dirty="0"/>
              <a:t>is designed to </a:t>
            </a:r>
            <a:r>
              <a:rPr lang="en-US" dirty="0">
                <a:solidFill>
                  <a:srgbClr val="0000CC"/>
                </a:solidFill>
              </a:rPr>
              <a:t>assess whether the interfaces between modules </a:t>
            </a:r>
            <a:r>
              <a:rPr lang="en-US" dirty="0"/>
              <a:t>(defined below) in a subsystem </a:t>
            </a:r>
            <a:r>
              <a:rPr lang="en-US" dirty="0">
                <a:solidFill>
                  <a:srgbClr val="0000CC"/>
                </a:solidFill>
              </a:rPr>
              <a:t>have consistent assumptions and communicate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correctly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Integration testing must assume that modules work correctly. </a:t>
            </a:r>
          </a:p>
          <a:p>
            <a:pPr lvl="1"/>
            <a:r>
              <a:rPr lang="en-US" dirty="0"/>
              <a:t>Integration testing is usually the </a:t>
            </a:r>
            <a:r>
              <a:rPr lang="en-US" dirty="0">
                <a:solidFill>
                  <a:srgbClr val="0000CC"/>
                </a:solidFill>
              </a:rPr>
              <a:t>responsibility of members of the development team </a:t>
            </a:r>
            <a:br>
              <a:rPr lang="en-US" dirty="0">
                <a:solidFill>
                  <a:srgbClr val="0000CC"/>
                </a:solidFill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325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 Cont.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B0C8F-411F-4E51-931B-176D2B337916}" type="datetime1">
              <a:rPr lang="en-US" u="sng" smtClean="0"/>
              <a:t>29-May-21</a:t>
            </a:fld>
            <a:endParaRPr lang="en-US" u="s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detailed design </a:t>
            </a:r>
            <a:r>
              <a:rPr lang="en-US" dirty="0"/>
              <a:t>phase of software development determines the </a:t>
            </a:r>
            <a:r>
              <a:rPr lang="en-US" dirty="0">
                <a:solidFill>
                  <a:srgbClr val="C00000"/>
                </a:solidFill>
              </a:rPr>
              <a:t>structure and behavior of </a:t>
            </a:r>
            <a:r>
              <a:rPr lang="en-US" b="1" dirty="0">
                <a:solidFill>
                  <a:srgbClr val="C00000"/>
                </a:solidFill>
              </a:rPr>
              <a:t>individual modules</a:t>
            </a:r>
            <a:r>
              <a:rPr lang="en-US" dirty="0"/>
              <a:t>. A </a:t>
            </a:r>
            <a:r>
              <a:rPr lang="en-US" i="1" dirty="0"/>
              <a:t>module </a:t>
            </a:r>
            <a:r>
              <a:rPr lang="en-US" dirty="0"/>
              <a:t>is a collection of related units that are assembled in a file, package, or class. </a:t>
            </a:r>
          </a:p>
          <a:p>
            <a:pPr lvl="1"/>
            <a:r>
              <a:rPr lang="en-US" dirty="0"/>
              <a:t>This corresponds to a file in C, a package in Ada, and a class in C++ and Java. </a:t>
            </a:r>
          </a:p>
          <a:p>
            <a:pPr algn="just"/>
            <a:r>
              <a:rPr lang="en-US" i="1" dirty="0">
                <a:solidFill>
                  <a:srgbClr val="0000CC"/>
                </a:solidFill>
              </a:rPr>
              <a:t>Module testing </a:t>
            </a:r>
            <a:r>
              <a:rPr lang="en-US" dirty="0"/>
              <a:t>is designed to </a:t>
            </a:r>
            <a:r>
              <a:rPr lang="en-US" dirty="0">
                <a:solidFill>
                  <a:srgbClr val="0000CC"/>
                </a:solidFill>
              </a:rPr>
              <a:t>assess individual modules in isolation</a:t>
            </a:r>
            <a:r>
              <a:rPr lang="en-US" dirty="0"/>
              <a:t>, including </a:t>
            </a:r>
            <a:r>
              <a:rPr lang="en-US" dirty="0">
                <a:solidFill>
                  <a:srgbClr val="0000CC"/>
                </a:solidFill>
              </a:rPr>
              <a:t>how the component units interact with each other</a:t>
            </a:r>
            <a:r>
              <a:rPr lang="en-US" dirty="0"/>
              <a:t> and </a:t>
            </a:r>
            <a:r>
              <a:rPr lang="en-US" dirty="0">
                <a:solidFill>
                  <a:srgbClr val="0000CC"/>
                </a:solidFill>
              </a:rPr>
              <a:t>their associated data structures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Most software development organizations make module testing the responsibility of the programmer; hence the common term </a:t>
            </a:r>
            <a:r>
              <a:rPr lang="en-US" i="1" dirty="0"/>
              <a:t>developer testing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852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 Cont.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B0C8F-411F-4E51-931B-176D2B337916}" type="datetime1">
              <a:rPr lang="en-US" u="sng" smtClean="0"/>
              <a:t>29-May-21</a:t>
            </a:fld>
            <a:endParaRPr lang="en-US" u="s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829994"/>
            <a:ext cx="9144000" cy="5731228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Implementation</a:t>
            </a:r>
            <a:r>
              <a:rPr lang="en-US" i="1" dirty="0"/>
              <a:t> </a:t>
            </a:r>
            <a:r>
              <a:rPr lang="en-US" dirty="0"/>
              <a:t>is the phase of software development that actually produces code. A program </a:t>
            </a:r>
            <a:r>
              <a:rPr lang="en-US" i="1" dirty="0"/>
              <a:t>unit</a:t>
            </a:r>
            <a:r>
              <a:rPr lang="en-US" dirty="0"/>
              <a:t>, or procedure, is one or more contiguous program statements, with a name that other parts of the software use to call it. </a:t>
            </a:r>
          </a:p>
          <a:p>
            <a:pPr lvl="1"/>
            <a:r>
              <a:rPr lang="en-US" dirty="0"/>
              <a:t>Units are called functions in C and C++, procedures or functions in Ada, methods in Java, and subroutines in Fortran. </a:t>
            </a:r>
          </a:p>
          <a:p>
            <a:r>
              <a:rPr lang="en-US" i="1" dirty="0">
                <a:solidFill>
                  <a:srgbClr val="0000CC"/>
                </a:solidFill>
              </a:rPr>
              <a:t>Unit testing </a:t>
            </a:r>
            <a:r>
              <a:rPr lang="en-US" dirty="0"/>
              <a:t>is designed to assess the units produced by the implementation phase and is the “lowest” level of testing. </a:t>
            </a:r>
          </a:p>
          <a:p>
            <a:pPr lvl="1"/>
            <a:r>
              <a:rPr lang="en-US" dirty="0"/>
              <a:t>As with module testing, most software development organizations make unit testing the responsibility of the programmer, again, often called developer testing.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155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6781C12-3F8E-46B8-955E-D1D74416E4CD}" type="datetime1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0829B2-BDD6-4923-92C0-E9F6FC6106D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15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Testing Levels</a:t>
            </a:r>
          </a:p>
        </p:txBody>
      </p:sp>
      <p:grpSp>
        <p:nvGrpSpPr>
          <p:cNvPr id="57350" name="Group 3"/>
          <p:cNvGrpSpPr>
            <a:grpSpLocks/>
          </p:cNvGrpSpPr>
          <p:nvPr/>
        </p:nvGrpSpPr>
        <p:grpSpPr bwMode="auto">
          <a:xfrm>
            <a:off x="379413" y="2539662"/>
            <a:ext cx="2665412" cy="2935288"/>
            <a:chOff x="697" y="1163"/>
            <a:chExt cx="1679" cy="1849"/>
          </a:xfrm>
          <a:solidFill>
            <a:schemeClr val="accent3">
              <a:lumMod val="95000"/>
            </a:schemeClr>
          </a:solidFill>
        </p:grpSpPr>
        <p:sp>
          <p:nvSpPr>
            <p:cNvPr id="57389" name="Rectangle 4"/>
            <p:cNvSpPr>
              <a:spLocks noChangeArrowheads="1"/>
            </p:cNvSpPr>
            <p:nvPr/>
          </p:nvSpPr>
          <p:spPr bwMode="auto">
            <a:xfrm>
              <a:off x="697" y="1163"/>
              <a:ext cx="1679" cy="1849"/>
            </a:xfrm>
            <a:prstGeom prst="rect">
              <a:avLst/>
            </a:prstGeom>
            <a:grp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90" name="Text Box 5"/>
            <p:cNvSpPr txBox="1">
              <a:spLocks noChangeArrowheads="1"/>
            </p:cNvSpPr>
            <p:nvPr/>
          </p:nvSpPr>
          <p:spPr bwMode="auto">
            <a:xfrm>
              <a:off x="1219" y="1305"/>
              <a:ext cx="703" cy="25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Class A</a:t>
              </a:r>
            </a:p>
          </p:txBody>
        </p:sp>
        <p:sp>
          <p:nvSpPr>
            <p:cNvPr id="57391" name="Text Box 6"/>
            <p:cNvSpPr txBox="1">
              <a:spLocks noChangeArrowheads="1"/>
            </p:cNvSpPr>
            <p:nvPr/>
          </p:nvSpPr>
          <p:spPr bwMode="auto">
            <a:xfrm>
              <a:off x="756" y="1744"/>
              <a:ext cx="1203" cy="252"/>
            </a:xfrm>
            <a:prstGeom prst="rect">
              <a:avLst/>
            </a:prstGeom>
            <a:grp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method mA1()</a:t>
              </a:r>
            </a:p>
          </p:txBody>
        </p:sp>
        <p:sp>
          <p:nvSpPr>
            <p:cNvPr id="57392" name="Text Box 7"/>
            <p:cNvSpPr txBox="1">
              <a:spLocks noChangeArrowheads="1"/>
            </p:cNvSpPr>
            <p:nvPr/>
          </p:nvSpPr>
          <p:spPr bwMode="auto">
            <a:xfrm>
              <a:off x="743" y="2160"/>
              <a:ext cx="1237" cy="252"/>
            </a:xfrm>
            <a:prstGeom prst="rect">
              <a:avLst/>
            </a:prstGeom>
            <a:grp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method mA2()</a:t>
              </a:r>
            </a:p>
          </p:txBody>
        </p:sp>
      </p:grpSp>
      <p:grpSp>
        <p:nvGrpSpPr>
          <p:cNvPr id="57351" name="Group 8"/>
          <p:cNvGrpSpPr>
            <a:grpSpLocks/>
          </p:cNvGrpSpPr>
          <p:nvPr/>
        </p:nvGrpSpPr>
        <p:grpSpPr bwMode="auto">
          <a:xfrm>
            <a:off x="3605213" y="2539662"/>
            <a:ext cx="2665412" cy="2959100"/>
            <a:chOff x="2585" y="1163"/>
            <a:chExt cx="1679" cy="1864"/>
          </a:xfrm>
          <a:solidFill>
            <a:schemeClr val="accent3">
              <a:lumMod val="95000"/>
            </a:schemeClr>
          </a:solidFill>
        </p:grpSpPr>
        <p:sp>
          <p:nvSpPr>
            <p:cNvPr id="57385" name="Rectangle 9"/>
            <p:cNvSpPr>
              <a:spLocks noChangeArrowheads="1"/>
            </p:cNvSpPr>
            <p:nvPr/>
          </p:nvSpPr>
          <p:spPr bwMode="auto">
            <a:xfrm>
              <a:off x="2585" y="1163"/>
              <a:ext cx="1679" cy="1864"/>
            </a:xfrm>
            <a:prstGeom prst="rect">
              <a:avLst/>
            </a:prstGeom>
            <a:grp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6" name="Text Box 10"/>
            <p:cNvSpPr txBox="1">
              <a:spLocks noChangeArrowheads="1"/>
            </p:cNvSpPr>
            <p:nvPr/>
          </p:nvSpPr>
          <p:spPr bwMode="auto">
            <a:xfrm>
              <a:off x="3111" y="1304"/>
              <a:ext cx="709" cy="25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Class B</a:t>
              </a:r>
            </a:p>
          </p:txBody>
        </p:sp>
        <p:sp>
          <p:nvSpPr>
            <p:cNvPr id="57387" name="Text Box 11"/>
            <p:cNvSpPr txBox="1">
              <a:spLocks noChangeArrowheads="1"/>
            </p:cNvSpPr>
            <p:nvPr/>
          </p:nvSpPr>
          <p:spPr bwMode="auto">
            <a:xfrm>
              <a:off x="2667" y="1744"/>
              <a:ext cx="1209" cy="252"/>
            </a:xfrm>
            <a:prstGeom prst="rect">
              <a:avLst/>
            </a:prstGeom>
            <a:grp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method mB1()</a:t>
              </a:r>
            </a:p>
          </p:txBody>
        </p:sp>
        <p:sp>
          <p:nvSpPr>
            <p:cNvPr id="57388" name="Text Box 12"/>
            <p:cNvSpPr txBox="1">
              <a:spLocks noChangeArrowheads="1"/>
            </p:cNvSpPr>
            <p:nvPr/>
          </p:nvSpPr>
          <p:spPr bwMode="auto">
            <a:xfrm>
              <a:off x="2667" y="2160"/>
              <a:ext cx="1255" cy="252"/>
            </a:xfrm>
            <a:prstGeom prst="rect">
              <a:avLst/>
            </a:prstGeom>
            <a:grp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method mB2()</a:t>
              </a:r>
            </a:p>
          </p:txBody>
        </p:sp>
      </p:grpSp>
      <p:grpSp>
        <p:nvGrpSpPr>
          <p:cNvPr id="57352" name="Group 13"/>
          <p:cNvGrpSpPr>
            <a:grpSpLocks/>
          </p:cNvGrpSpPr>
          <p:nvPr/>
        </p:nvGrpSpPr>
        <p:grpSpPr bwMode="auto">
          <a:xfrm>
            <a:off x="1839913" y="1336337"/>
            <a:ext cx="2968625" cy="836613"/>
            <a:chOff x="1159" y="910"/>
            <a:chExt cx="1870" cy="527"/>
          </a:xfrm>
          <a:solidFill>
            <a:schemeClr val="accent3">
              <a:lumMod val="95000"/>
            </a:schemeClr>
          </a:solidFill>
        </p:grpSpPr>
        <p:sp>
          <p:nvSpPr>
            <p:cNvPr id="57383" name="Rectangle 14"/>
            <p:cNvSpPr>
              <a:spLocks noChangeArrowheads="1"/>
            </p:cNvSpPr>
            <p:nvPr/>
          </p:nvSpPr>
          <p:spPr bwMode="auto">
            <a:xfrm>
              <a:off x="1159" y="910"/>
              <a:ext cx="1870" cy="527"/>
            </a:xfrm>
            <a:prstGeom prst="rect">
              <a:avLst/>
            </a:prstGeom>
            <a:grp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4" name="Text Box 15"/>
            <p:cNvSpPr txBox="1">
              <a:spLocks noChangeArrowheads="1"/>
            </p:cNvSpPr>
            <p:nvPr/>
          </p:nvSpPr>
          <p:spPr bwMode="auto">
            <a:xfrm>
              <a:off x="1450" y="968"/>
              <a:ext cx="1148" cy="25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main Class P</a:t>
              </a:r>
            </a:p>
          </p:txBody>
        </p:sp>
      </p:grpSp>
      <p:sp>
        <p:nvSpPr>
          <p:cNvPr id="178192" name="Rectangle 16"/>
          <p:cNvSpPr>
            <a:spLocks noChangeArrowheads="1"/>
          </p:cNvSpPr>
          <p:nvPr/>
        </p:nvSpPr>
        <p:spPr bwMode="auto">
          <a:xfrm>
            <a:off x="6338888" y="1119400"/>
            <a:ext cx="2771775" cy="1019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Acceptance testing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: Is the software acceptable to the user?</a:t>
            </a:r>
          </a:p>
        </p:txBody>
      </p:sp>
      <p:sp>
        <p:nvSpPr>
          <p:cNvPr id="57354" name="Line 17"/>
          <p:cNvSpPr>
            <a:spLocks noChangeShapeType="1"/>
          </p:cNvSpPr>
          <p:nvPr/>
        </p:nvSpPr>
        <p:spPr bwMode="auto">
          <a:xfrm flipV="1">
            <a:off x="2460625" y="2171362"/>
            <a:ext cx="214313" cy="37306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8"/>
          <p:cNvSpPr>
            <a:spLocks noChangeShapeType="1"/>
          </p:cNvSpPr>
          <p:nvPr/>
        </p:nvSpPr>
        <p:spPr bwMode="auto">
          <a:xfrm flipH="1" flipV="1">
            <a:off x="3803650" y="2171362"/>
            <a:ext cx="114300" cy="37306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9"/>
          <p:cNvSpPr>
            <a:spLocks noChangeShapeType="1"/>
          </p:cNvSpPr>
          <p:nvPr/>
        </p:nvSpPr>
        <p:spPr bwMode="auto">
          <a:xfrm>
            <a:off x="1501775" y="3876337"/>
            <a:ext cx="0" cy="2492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20"/>
          <p:cNvSpPr>
            <a:spLocks noChangeShapeType="1"/>
          </p:cNvSpPr>
          <p:nvPr/>
        </p:nvSpPr>
        <p:spPr bwMode="auto">
          <a:xfrm>
            <a:off x="2370138" y="3673137"/>
            <a:ext cx="1366837" cy="6556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21"/>
          <p:cNvSpPr>
            <a:spLocks noChangeShapeType="1"/>
          </p:cNvSpPr>
          <p:nvPr/>
        </p:nvSpPr>
        <p:spPr bwMode="auto">
          <a:xfrm flipV="1">
            <a:off x="2416175" y="4339887"/>
            <a:ext cx="1320800" cy="4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22"/>
          <p:cNvSpPr>
            <a:spLocks noChangeShapeType="1"/>
          </p:cNvSpPr>
          <p:nvPr/>
        </p:nvSpPr>
        <p:spPr bwMode="auto">
          <a:xfrm flipV="1">
            <a:off x="2381250" y="3662025"/>
            <a:ext cx="1355725" cy="111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597150" y="2374562"/>
            <a:ext cx="6513513" cy="2025650"/>
            <a:chOff x="1636" y="1564"/>
            <a:chExt cx="4103" cy="1276"/>
          </a:xfrm>
        </p:grpSpPr>
        <p:sp>
          <p:nvSpPr>
            <p:cNvPr id="57378" name="Rectangle 24"/>
            <p:cNvSpPr>
              <a:spLocks noChangeArrowheads="1"/>
            </p:cNvSpPr>
            <p:nvPr/>
          </p:nvSpPr>
          <p:spPr bwMode="auto">
            <a:xfrm>
              <a:off x="3993" y="2145"/>
              <a:ext cx="1746" cy="695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0000CC"/>
                  </a:solidFill>
                  <a:latin typeface="Gill Sans MT" pitchFamily="34" charset="0"/>
                  <a:cs typeface="Arial" pitchFamily="34" charset="0"/>
                </a:rPr>
                <a:t>Integration testing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: Test how modules interact with each other</a:t>
              </a:r>
            </a:p>
          </p:txBody>
        </p:sp>
        <p:grpSp>
          <p:nvGrpSpPr>
            <p:cNvPr id="57379" name="Group 25"/>
            <p:cNvGrpSpPr>
              <a:grpSpLocks/>
            </p:cNvGrpSpPr>
            <p:nvPr/>
          </p:nvGrpSpPr>
          <p:grpSpPr bwMode="auto">
            <a:xfrm>
              <a:off x="1636" y="1564"/>
              <a:ext cx="2406" cy="1053"/>
              <a:chOff x="1636" y="1564"/>
              <a:chExt cx="2406" cy="1053"/>
            </a:xfrm>
          </p:grpSpPr>
          <p:sp>
            <p:nvSpPr>
              <p:cNvPr id="49187" name="Line 26"/>
              <p:cNvSpPr>
                <a:spLocks noChangeShapeType="1"/>
              </p:cNvSpPr>
              <p:nvPr/>
            </p:nvSpPr>
            <p:spPr bwMode="auto">
              <a:xfrm flipH="1" flipV="1">
                <a:off x="2475" y="1564"/>
                <a:ext cx="1565" cy="704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8" name="Line 27"/>
              <p:cNvSpPr>
                <a:spLocks noChangeShapeType="1"/>
              </p:cNvSpPr>
              <p:nvPr/>
            </p:nvSpPr>
            <p:spPr bwMode="auto">
              <a:xfrm flipH="1" flipV="1">
                <a:off x="1636" y="1586"/>
                <a:ext cx="2406" cy="682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9" name="Line 28"/>
              <p:cNvSpPr>
                <a:spLocks noChangeShapeType="1"/>
              </p:cNvSpPr>
              <p:nvPr/>
            </p:nvSpPr>
            <p:spPr bwMode="auto">
              <a:xfrm flipH="1">
                <a:off x="2127" y="2263"/>
                <a:ext cx="1913" cy="354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108450" y="856912"/>
            <a:ext cx="5002213" cy="2408240"/>
            <a:chOff x="2588" y="608"/>
            <a:chExt cx="3151" cy="1517"/>
          </a:xfrm>
        </p:grpSpPr>
        <p:sp>
          <p:nvSpPr>
            <p:cNvPr id="57376" name="Rectangle 30"/>
            <p:cNvSpPr>
              <a:spLocks noChangeArrowheads="1"/>
            </p:cNvSpPr>
            <p:nvPr/>
          </p:nvSpPr>
          <p:spPr bwMode="auto">
            <a:xfrm>
              <a:off x="3993" y="1459"/>
              <a:ext cx="1746" cy="666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0000CC"/>
                  </a:solidFill>
                  <a:latin typeface="Gill Sans MT" pitchFamily="34" charset="0"/>
                  <a:cs typeface="Arial" pitchFamily="34" charset="0"/>
                </a:rPr>
                <a:t>System testing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: Test the overall functionality of the system</a:t>
              </a:r>
            </a:p>
          </p:txBody>
        </p:sp>
        <p:sp>
          <p:nvSpPr>
            <p:cNvPr id="49184" name="Freeform 31"/>
            <p:cNvSpPr>
              <a:spLocks/>
            </p:cNvSpPr>
            <p:nvPr/>
          </p:nvSpPr>
          <p:spPr bwMode="auto">
            <a:xfrm>
              <a:off x="2588" y="608"/>
              <a:ext cx="1458" cy="892"/>
            </a:xfrm>
            <a:custGeom>
              <a:avLst/>
              <a:gdLst>
                <a:gd name="T0" fmla="*/ 1458 w 1458"/>
                <a:gd name="T1" fmla="*/ 892 h 892"/>
                <a:gd name="T2" fmla="*/ 1174 w 1458"/>
                <a:gd name="T3" fmla="*/ 231 h 892"/>
                <a:gd name="T4" fmla="*/ 825 w 1458"/>
                <a:gd name="T5" fmla="*/ 24 h 892"/>
                <a:gd name="T6" fmla="*/ 356 w 1458"/>
                <a:gd name="T7" fmla="*/ 89 h 892"/>
                <a:gd name="T8" fmla="*/ 171 w 1458"/>
                <a:gd name="T9" fmla="*/ 160 h 892"/>
                <a:gd name="T10" fmla="*/ 0 w 1458"/>
                <a:gd name="T11" fmla="*/ 302 h 8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8"/>
                <a:gd name="T19" fmla="*/ 0 h 892"/>
                <a:gd name="T20" fmla="*/ 1458 w 1458"/>
                <a:gd name="T21" fmla="*/ 892 h 8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8" h="892">
                  <a:moveTo>
                    <a:pt x="1458" y="892"/>
                  </a:moveTo>
                  <a:cubicBezTo>
                    <a:pt x="1411" y="782"/>
                    <a:pt x="1279" y="376"/>
                    <a:pt x="1174" y="231"/>
                  </a:cubicBezTo>
                  <a:cubicBezTo>
                    <a:pt x="1069" y="86"/>
                    <a:pt x="961" y="48"/>
                    <a:pt x="825" y="24"/>
                  </a:cubicBezTo>
                  <a:cubicBezTo>
                    <a:pt x="689" y="0"/>
                    <a:pt x="465" y="66"/>
                    <a:pt x="356" y="89"/>
                  </a:cubicBezTo>
                  <a:cubicBezTo>
                    <a:pt x="247" y="112"/>
                    <a:pt x="230" y="125"/>
                    <a:pt x="171" y="160"/>
                  </a:cubicBezTo>
                  <a:cubicBezTo>
                    <a:pt x="112" y="195"/>
                    <a:pt x="36" y="273"/>
                    <a:pt x="0" y="302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049588" y="2020550"/>
            <a:ext cx="6061075" cy="3478212"/>
            <a:chOff x="1921" y="1341"/>
            <a:chExt cx="3818" cy="2191"/>
          </a:xfrm>
        </p:grpSpPr>
        <p:grpSp>
          <p:nvGrpSpPr>
            <p:cNvPr id="57371" name="Group 33"/>
            <p:cNvGrpSpPr>
              <a:grpSpLocks/>
            </p:cNvGrpSpPr>
            <p:nvPr/>
          </p:nvGrpSpPr>
          <p:grpSpPr bwMode="auto">
            <a:xfrm>
              <a:off x="1921" y="1341"/>
              <a:ext cx="2123" cy="1831"/>
              <a:chOff x="1921" y="1341"/>
              <a:chExt cx="2123" cy="1831"/>
            </a:xfrm>
          </p:grpSpPr>
          <p:sp>
            <p:nvSpPr>
              <p:cNvPr id="49180" name="Freeform 34"/>
              <p:cNvSpPr>
                <a:spLocks/>
              </p:cNvSpPr>
              <p:nvPr/>
            </p:nvSpPr>
            <p:spPr bwMode="auto">
              <a:xfrm>
                <a:off x="1921" y="2041"/>
                <a:ext cx="2121" cy="959"/>
              </a:xfrm>
              <a:custGeom>
                <a:avLst/>
                <a:gdLst>
                  <a:gd name="T0" fmla="*/ 2121 w 2121"/>
                  <a:gd name="T1" fmla="*/ 959 h 959"/>
                  <a:gd name="T2" fmla="*/ 0 w 2121"/>
                  <a:gd name="T3" fmla="*/ 0 h 959"/>
                  <a:gd name="T4" fmla="*/ 0 60000 65536"/>
                  <a:gd name="T5" fmla="*/ 0 60000 65536"/>
                  <a:gd name="T6" fmla="*/ 0 w 2121"/>
                  <a:gd name="T7" fmla="*/ 0 h 959"/>
                  <a:gd name="T8" fmla="*/ 2121 w 2121"/>
                  <a:gd name="T9" fmla="*/ 959 h 95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1" h="959">
                    <a:moveTo>
                      <a:pt x="2121" y="959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7030A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1" name="Freeform 35"/>
              <p:cNvSpPr>
                <a:spLocks/>
              </p:cNvSpPr>
              <p:nvPr/>
            </p:nvSpPr>
            <p:spPr bwMode="auto">
              <a:xfrm>
                <a:off x="3948" y="2996"/>
                <a:ext cx="96" cy="176"/>
              </a:xfrm>
              <a:custGeom>
                <a:avLst/>
                <a:gdLst>
                  <a:gd name="T0" fmla="*/ 96 w 96"/>
                  <a:gd name="T1" fmla="*/ 0 h 176"/>
                  <a:gd name="T2" fmla="*/ 0 w 96"/>
                  <a:gd name="T3" fmla="*/ 176 h 176"/>
                  <a:gd name="T4" fmla="*/ 0 60000 65536"/>
                  <a:gd name="T5" fmla="*/ 0 60000 65536"/>
                  <a:gd name="T6" fmla="*/ 0 w 96"/>
                  <a:gd name="T7" fmla="*/ 0 h 176"/>
                  <a:gd name="T8" fmla="*/ 96 w 96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76">
                    <a:moveTo>
                      <a:pt x="96" y="0"/>
                    </a:moveTo>
                    <a:lnTo>
                      <a:pt x="0" y="176"/>
                    </a:lnTo>
                  </a:path>
                </a:pathLst>
              </a:custGeom>
              <a:noFill/>
              <a:ln w="28575">
                <a:solidFill>
                  <a:srgbClr val="7030A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2" name="Freeform 36"/>
              <p:cNvSpPr>
                <a:spLocks/>
              </p:cNvSpPr>
              <p:nvPr/>
            </p:nvSpPr>
            <p:spPr bwMode="auto">
              <a:xfrm>
                <a:off x="3031" y="1341"/>
                <a:ext cx="1009" cy="1659"/>
              </a:xfrm>
              <a:custGeom>
                <a:avLst/>
                <a:gdLst>
                  <a:gd name="T0" fmla="*/ 1115 w 1003"/>
                  <a:gd name="T1" fmla="*/ 1498 h 1669"/>
                  <a:gd name="T2" fmla="*/ 0 w 1003"/>
                  <a:gd name="T3" fmla="*/ 0 h 1669"/>
                  <a:gd name="T4" fmla="*/ 0 60000 65536"/>
                  <a:gd name="T5" fmla="*/ 0 60000 65536"/>
                  <a:gd name="T6" fmla="*/ 0 w 1003"/>
                  <a:gd name="T7" fmla="*/ 0 h 1669"/>
                  <a:gd name="T8" fmla="*/ 1003 w 1003"/>
                  <a:gd name="T9" fmla="*/ 1669 h 16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3" h="1669">
                    <a:moveTo>
                      <a:pt x="1003" y="1669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7030A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  <p:sp>
          <p:nvSpPr>
            <p:cNvPr id="57372" name="Rectangle 37"/>
            <p:cNvSpPr>
              <a:spLocks noChangeArrowheads="1"/>
            </p:cNvSpPr>
            <p:nvPr/>
          </p:nvSpPr>
          <p:spPr bwMode="auto">
            <a:xfrm>
              <a:off x="3993" y="2880"/>
              <a:ext cx="1746" cy="652"/>
            </a:xfrm>
            <a:prstGeom prst="rect">
              <a:avLst/>
            </a:prstGeom>
            <a:noFill/>
            <a:ln w="952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0000CC"/>
                  </a:solidFill>
                  <a:latin typeface="Gill Sans MT" pitchFamily="34" charset="0"/>
                  <a:cs typeface="Arial" pitchFamily="34" charset="0"/>
                </a:rPr>
                <a:t>Module testing (developer testing)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 : Test each class, file, module, component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235200" y="3820782"/>
            <a:ext cx="6875463" cy="2835279"/>
            <a:chOff x="1408" y="2475"/>
            <a:chExt cx="4331" cy="1786"/>
          </a:xfrm>
        </p:grpSpPr>
        <p:sp>
          <p:nvSpPr>
            <p:cNvPr id="57365" name="Rectangle 39"/>
            <p:cNvSpPr>
              <a:spLocks noChangeArrowheads="1"/>
            </p:cNvSpPr>
            <p:nvPr/>
          </p:nvSpPr>
          <p:spPr bwMode="auto">
            <a:xfrm>
              <a:off x="3993" y="3602"/>
              <a:ext cx="1746" cy="659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0000CC"/>
                  </a:solidFill>
                  <a:latin typeface="Gill Sans MT" pitchFamily="34" charset="0"/>
                  <a:cs typeface="Arial" pitchFamily="34" charset="0"/>
                </a:rPr>
                <a:t>Unit testing (developer testing)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: Test each unit (method) individually</a:t>
              </a:r>
            </a:p>
          </p:txBody>
        </p:sp>
        <p:grpSp>
          <p:nvGrpSpPr>
            <p:cNvPr id="57366" name="Group 40"/>
            <p:cNvGrpSpPr>
              <a:grpSpLocks/>
            </p:cNvGrpSpPr>
            <p:nvPr/>
          </p:nvGrpSpPr>
          <p:grpSpPr bwMode="auto">
            <a:xfrm>
              <a:off x="1408" y="2475"/>
              <a:ext cx="2643" cy="1247"/>
              <a:chOff x="1408" y="2475"/>
              <a:chExt cx="2643" cy="1247"/>
            </a:xfrm>
          </p:grpSpPr>
          <p:sp>
            <p:nvSpPr>
              <p:cNvPr id="49174" name="Line 41"/>
              <p:cNvSpPr>
                <a:spLocks noChangeShapeType="1"/>
              </p:cNvSpPr>
              <p:nvPr/>
            </p:nvSpPr>
            <p:spPr bwMode="auto">
              <a:xfrm flipH="1" flipV="1">
                <a:off x="1408" y="2881"/>
                <a:ext cx="2643" cy="841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5" name="Line 42"/>
              <p:cNvSpPr>
                <a:spLocks noChangeShapeType="1"/>
              </p:cNvSpPr>
              <p:nvPr/>
            </p:nvSpPr>
            <p:spPr bwMode="auto">
              <a:xfrm flipH="1" flipV="1">
                <a:off x="1444" y="2489"/>
                <a:ext cx="341" cy="511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6" name="Line 43"/>
              <p:cNvSpPr>
                <a:spLocks noChangeShapeType="1"/>
              </p:cNvSpPr>
              <p:nvPr/>
            </p:nvSpPr>
            <p:spPr bwMode="auto">
              <a:xfrm flipV="1">
                <a:off x="2152" y="2475"/>
                <a:ext cx="273" cy="65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7" name="Line 44"/>
              <p:cNvSpPr>
                <a:spLocks noChangeShapeType="1"/>
              </p:cNvSpPr>
              <p:nvPr/>
            </p:nvSpPr>
            <p:spPr bwMode="auto">
              <a:xfrm flipV="1">
                <a:off x="2355" y="2866"/>
                <a:ext cx="148" cy="33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405499" y="5748000"/>
            <a:ext cx="576421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This view </a:t>
            </a:r>
            <a:r>
              <a:rPr lang="en-US" sz="2400" dirty="0">
                <a:solidFill>
                  <a:srgbClr val="000000"/>
                </a:solidFill>
                <a:latin typeface="Gill Sans MT" pitchFamily="34" charset="0"/>
              </a:rPr>
              <a:t>obscures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underlying similarities</a:t>
            </a:r>
          </a:p>
        </p:txBody>
      </p:sp>
    </p:spTree>
    <p:extLst>
      <p:ext uri="{BB962C8B-B14F-4D97-AF65-F5344CB8AC3E}">
        <p14:creationId xmlns:p14="http://schemas.microsoft.com/office/powerpoint/2010/main" val="4040326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2" grpId="0" animBg="1" autoUpdateAnimBg="0"/>
      <p:bldP spid="4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423E3AB-6923-4254-8A7C-04EF91C8571D}" type="datetime1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0829B2-BDD6-4923-92C0-E9F6FC6106D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16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Testing Levels</a:t>
            </a:r>
          </a:p>
        </p:txBody>
      </p:sp>
      <p:sp>
        <p:nvSpPr>
          <p:cNvPr id="57389" name="Rectangle 4"/>
          <p:cNvSpPr>
            <a:spLocks noChangeArrowheads="1"/>
          </p:cNvSpPr>
          <p:nvPr/>
        </p:nvSpPr>
        <p:spPr bwMode="auto">
          <a:xfrm>
            <a:off x="379413" y="2647950"/>
            <a:ext cx="2665412" cy="293528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90" name="Text Box 5"/>
          <p:cNvSpPr txBox="1">
            <a:spLocks noChangeArrowheads="1"/>
          </p:cNvSpPr>
          <p:nvPr/>
        </p:nvSpPr>
        <p:spPr bwMode="auto">
          <a:xfrm>
            <a:off x="1208088" y="2873375"/>
            <a:ext cx="1116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A</a:t>
            </a:r>
          </a:p>
        </p:txBody>
      </p:sp>
      <p:sp>
        <p:nvSpPr>
          <p:cNvPr id="57391" name="Text Box 6"/>
          <p:cNvSpPr txBox="1">
            <a:spLocks noChangeArrowheads="1"/>
          </p:cNvSpPr>
          <p:nvPr/>
        </p:nvSpPr>
        <p:spPr bwMode="auto">
          <a:xfrm>
            <a:off x="451946" y="3570288"/>
            <a:ext cx="1930892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method mA1()</a:t>
            </a:r>
          </a:p>
        </p:txBody>
      </p:sp>
      <p:sp>
        <p:nvSpPr>
          <p:cNvPr id="57392" name="Text Box 7"/>
          <p:cNvSpPr txBox="1">
            <a:spLocks noChangeArrowheads="1"/>
          </p:cNvSpPr>
          <p:nvPr/>
        </p:nvSpPr>
        <p:spPr bwMode="auto">
          <a:xfrm>
            <a:off x="449176" y="4230688"/>
            <a:ext cx="1967000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method mA2()</a:t>
            </a:r>
          </a:p>
        </p:txBody>
      </p:sp>
      <p:sp>
        <p:nvSpPr>
          <p:cNvPr id="57385" name="Rectangle 9"/>
          <p:cNvSpPr>
            <a:spLocks noChangeArrowheads="1"/>
          </p:cNvSpPr>
          <p:nvPr/>
        </p:nvSpPr>
        <p:spPr bwMode="auto">
          <a:xfrm>
            <a:off x="3605213" y="2647950"/>
            <a:ext cx="2665412" cy="29591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cs typeface="Arial" pitchFamily="34" charset="0"/>
            </a:endParaRPr>
          </a:p>
        </p:txBody>
      </p:sp>
      <p:sp>
        <p:nvSpPr>
          <p:cNvPr id="57386" name="Text Box 10"/>
          <p:cNvSpPr txBox="1">
            <a:spLocks noChangeArrowheads="1"/>
          </p:cNvSpPr>
          <p:nvPr/>
        </p:nvSpPr>
        <p:spPr bwMode="auto">
          <a:xfrm>
            <a:off x="4440238" y="2871788"/>
            <a:ext cx="11256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B</a:t>
            </a:r>
          </a:p>
        </p:txBody>
      </p:sp>
      <p:sp>
        <p:nvSpPr>
          <p:cNvPr id="57387" name="Text Box 11"/>
          <p:cNvSpPr txBox="1">
            <a:spLocks noChangeArrowheads="1"/>
          </p:cNvSpPr>
          <p:nvPr/>
        </p:nvSpPr>
        <p:spPr bwMode="auto">
          <a:xfrm>
            <a:off x="3735388" y="3570288"/>
            <a:ext cx="2013771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method mB1()</a:t>
            </a:r>
          </a:p>
        </p:txBody>
      </p:sp>
      <p:sp>
        <p:nvSpPr>
          <p:cNvPr id="57388" name="Text Box 12"/>
          <p:cNvSpPr txBox="1">
            <a:spLocks noChangeArrowheads="1"/>
          </p:cNvSpPr>
          <p:nvPr/>
        </p:nvSpPr>
        <p:spPr bwMode="auto">
          <a:xfrm>
            <a:off x="3735388" y="4230688"/>
            <a:ext cx="2090036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method mB2()</a:t>
            </a:r>
          </a:p>
        </p:txBody>
      </p:sp>
      <p:sp>
        <p:nvSpPr>
          <p:cNvPr id="57356" name="Line 19"/>
          <p:cNvSpPr>
            <a:spLocks noChangeShapeType="1"/>
          </p:cNvSpPr>
          <p:nvPr/>
        </p:nvSpPr>
        <p:spPr bwMode="auto">
          <a:xfrm>
            <a:off x="1501775" y="3984625"/>
            <a:ext cx="0" cy="2492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7" name="Line 20"/>
          <p:cNvSpPr>
            <a:spLocks noChangeShapeType="1"/>
          </p:cNvSpPr>
          <p:nvPr/>
        </p:nvSpPr>
        <p:spPr bwMode="auto">
          <a:xfrm>
            <a:off x="2370138" y="3781425"/>
            <a:ext cx="1366837" cy="655638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8" name="Line 21"/>
          <p:cNvSpPr>
            <a:spLocks noChangeShapeType="1"/>
          </p:cNvSpPr>
          <p:nvPr/>
        </p:nvSpPr>
        <p:spPr bwMode="auto">
          <a:xfrm flipV="1">
            <a:off x="2416175" y="4448175"/>
            <a:ext cx="1320800" cy="44450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9" name="Line 22"/>
          <p:cNvSpPr>
            <a:spLocks noChangeShapeType="1"/>
          </p:cNvSpPr>
          <p:nvPr/>
        </p:nvSpPr>
        <p:spPr bwMode="auto">
          <a:xfrm flipV="1">
            <a:off x="2381250" y="3770313"/>
            <a:ext cx="1355725" cy="11112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78" name="Rectangle 24"/>
          <p:cNvSpPr>
            <a:spLocks noChangeArrowheads="1"/>
          </p:cNvSpPr>
          <p:nvPr/>
        </p:nvSpPr>
        <p:spPr bwMode="auto">
          <a:xfrm>
            <a:off x="6286339" y="3405189"/>
            <a:ext cx="2857661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Intra-class testing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: Test an entire class as sequences of calls</a:t>
            </a:r>
          </a:p>
        </p:txBody>
      </p:sp>
      <p:sp>
        <p:nvSpPr>
          <p:cNvPr id="49187" name="Line 26"/>
          <p:cNvSpPr>
            <a:spLocks noChangeShapeType="1"/>
          </p:cNvSpPr>
          <p:nvPr/>
        </p:nvSpPr>
        <p:spPr bwMode="auto">
          <a:xfrm flipH="1" flipV="1">
            <a:off x="5373688" y="3071814"/>
            <a:ext cx="1039813" cy="52863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88" name="Line 27"/>
          <p:cNvSpPr>
            <a:spLocks noChangeShapeType="1"/>
          </p:cNvSpPr>
          <p:nvPr/>
        </p:nvSpPr>
        <p:spPr bwMode="auto">
          <a:xfrm flipH="1" flipV="1">
            <a:off x="2160588" y="3071814"/>
            <a:ext cx="4256088" cy="52863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76" name="Rectangle 30"/>
          <p:cNvSpPr>
            <a:spLocks noChangeArrowheads="1"/>
          </p:cNvSpPr>
          <p:nvPr/>
        </p:nvSpPr>
        <p:spPr bwMode="auto">
          <a:xfrm>
            <a:off x="1993899" y="1144588"/>
            <a:ext cx="2771776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Inter-class testing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: Test multiple classes together</a:t>
            </a:r>
          </a:p>
        </p:txBody>
      </p:sp>
      <p:sp>
        <p:nvSpPr>
          <p:cNvPr id="49180" name="Freeform 34"/>
          <p:cNvSpPr>
            <a:spLocks/>
          </p:cNvSpPr>
          <p:nvPr/>
        </p:nvSpPr>
        <p:spPr bwMode="auto">
          <a:xfrm>
            <a:off x="1508126" y="4110037"/>
            <a:ext cx="4908550" cy="652462"/>
          </a:xfrm>
          <a:custGeom>
            <a:avLst/>
            <a:gdLst>
              <a:gd name="T0" fmla="*/ 2121 w 2121"/>
              <a:gd name="T1" fmla="*/ 959 h 959"/>
              <a:gd name="T2" fmla="*/ 0 w 2121"/>
              <a:gd name="T3" fmla="*/ 0 h 959"/>
              <a:gd name="T4" fmla="*/ 0 60000 65536"/>
              <a:gd name="T5" fmla="*/ 0 60000 65536"/>
              <a:gd name="T6" fmla="*/ 0 w 2121"/>
              <a:gd name="T7" fmla="*/ 0 h 959"/>
              <a:gd name="T8" fmla="*/ 2121 w 2121"/>
              <a:gd name="T9" fmla="*/ 959 h 9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1" h="959">
                <a:moveTo>
                  <a:pt x="2121" y="95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72" name="Rectangle 37"/>
          <p:cNvSpPr>
            <a:spLocks noChangeArrowheads="1"/>
          </p:cNvSpPr>
          <p:nvPr/>
        </p:nvSpPr>
        <p:spPr bwMode="auto">
          <a:xfrm>
            <a:off x="6286339" y="4571999"/>
            <a:ext cx="285766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Inter-method testing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: Test pairs of methods in the same class</a:t>
            </a:r>
          </a:p>
        </p:txBody>
      </p:sp>
      <p:sp>
        <p:nvSpPr>
          <p:cNvPr id="57365" name="Rectangle 39"/>
          <p:cNvSpPr>
            <a:spLocks noChangeArrowheads="1"/>
          </p:cNvSpPr>
          <p:nvPr/>
        </p:nvSpPr>
        <p:spPr bwMode="auto">
          <a:xfrm>
            <a:off x="6286338" y="5467351"/>
            <a:ext cx="2857661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Intra-method testing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: Test each method individually</a:t>
            </a:r>
          </a:p>
        </p:txBody>
      </p:sp>
      <p:sp>
        <p:nvSpPr>
          <p:cNvPr id="49174" name="Line 41"/>
          <p:cNvSpPr>
            <a:spLocks noChangeShapeType="1"/>
          </p:cNvSpPr>
          <p:nvPr/>
        </p:nvSpPr>
        <p:spPr bwMode="auto">
          <a:xfrm flipH="1" flipV="1">
            <a:off x="2235200" y="4573588"/>
            <a:ext cx="4168775" cy="1068388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75" name="Line 42"/>
          <p:cNvSpPr>
            <a:spLocks noChangeShapeType="1"/>
          </p:cNvSpPr>
          <p:nvPr/>
        </p:nvSpPr>
        <p:spPr bwMode="auto">
          <a:xfrm flipH="1" flipV="1">
            <a:off x="2292350" y="3951288"/>
            <a:ext cx="534988" cy="774700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76" name="Line 43"/>
          <p:cNvSpPr>
            <a:spLocks noChangeShapeType="1"/>
          </p:cNvSpPr>
          <p:nvPr/>
        </p:nvSpPr>
        <p:spPr bwMode="auto">
          <a:xfrm flipV="1">
            <a:off x="3443288" y="3929063"/>
            <a:ext cx="406400" cy="958850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77" name="Line 44"/>
          <p:cNvSpPr>
            <a:spLocks noChangeShapeType="1"/>
          </p:cNvSpPr>
          <p:nvPr/>
        </p:nvSpPr>
        <p:spPr bwMode="auto">
          <a:xfrm flipV="1">
            <a:off x="3781425" y="4549776"/>
            <a:ext cx="192088" cy="428625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H="1">
            <a:off x="3312317" y="1772156"/>
            <a:ext cx="1" cy="1828296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0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8" grpId="0"/>
      <p:bldP spid="49187" grpId="0" animBg="1"/>
      <p:bldP spid="49188" grpId="0" animBg="1"/>
      <p:bldP spid="57376" grpId="0"/>
      <p:bldP spid="49180" grpId="0" animBg="1"/>
      <p:bldP spid="57372" grpId="0"/>
      <p:bldP spid="57365" grpId="0"/>
      <p:bldP spid="49174" grpId="0" animBg="1"/>
      <p:bldP spid="49175" grpId="0" animBg="1"/>
      <p:bldP spid="49176" grpId="0" animBg="1"/>
      <p:bldP spid="49177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Criteria</a:t>
            </a:r>
            <a:r>
              <a:rPr lang="en-US" sz="2800" dirty="0"/>
              <a:t> (2.4)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small programs have </a:t>
            </a:r>
            <a:r>
              <a:rPr lang="en-US" dirty="0">
                <a:solidFill>
                  <a:schemeClr val="tx2"/>
                </a:solidFill>
              </a:rPr>
              <a:t>too many inputs</a:t>
            </a:r>
            <a:r>
              <a:rPr lang="en-US" dirty="0"/>
              <a:t> to fully test them all</a:t>
            </a:r>
          </a:p>
          <a:p>
            <a:pPr lvl="1"/>
            <a:r>
              <a:rPr lang="en-US" b="1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double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computeAverage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b="1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 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A,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 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B, </a:t>
            </a:r>
            <a:r>
              <a:rPr lang="en-US" b="1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 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C)</a:t>
            </a:r>
          </a:p>
          <a:p>
            <a:pPr lvl="1"/>
            <a:r>
              <a:rPr lang="en-US" dirty="0"/>
              <a:t>On a 32-bit machine, each variable has over </a:t>
            </a:r>
            <a:r>
              <a:rPr lang="en-US" dirty="0">
                <a:solidFill>
                  <a:schemeClr val="tx2"/>
                </a:solidFill>
              </a:rPr>
              <a:t>4 billion</a:t>
            </a:r>
            <a:r>
              <a:rPr lang="en-US" dirty="0"/>
              <a:t> possible values</a:t>
            </a:r>
          </a:p>
          <a:p>
            <a:pPr lvl="1"/>
            <a:r>
              <a:rPr lang="en-US" dirty="0"/>
              <a:t>Over </a:t>
            </a:r>
            <a:r>
              <a:rPr lang="en-US" dirty="0">
                <a:solidFill>
                  <a:srgbClr val="C00000"/>
                </a:solidFill>
              </a:rPr>
              <a:t>80 octillion possible tests</a:t>
            </a:r>
            <a:r>
              <a:rPr lang="en-US" dirty="0"/>
              <a:t>!!</a:t>
            </a:r>
          </a:p>
          <a:p>
            <a:pPr lvl="1"/>
            <a:r>
              <a:rPr lang="en-US" dirty="0"/>
              <a:t>Input space might as well be infinite</a:t>
            </a:r>
          </a:p>
          <a:p>
            <a:r>
              <a:rPr lang="en-US" dirty="0"/>
              <a:t>This is the source of two key problems in testing: </a:t>
            </a:r>
          </a:p>
          <a:p>
            <a:pPr lvl="1"/>
            <a:r>
              <a:rPr lang="en-US" dirty="0"/>
              <a:t>(1) how do we search? and </a:t>
            </a:r>
          </a:p>
          <a:p>
            <a:pPr lvl="1"/>
            <a:r>
              <a:rPr lang="en-US" dirty="0"/>
              <a:t>(2) when do we stop? </a:t>
            </a:r>
          </a:p>
          <a:p>
            <a:r>
              <a:rPr lang="en-US" dirty="0"/>
              <a:t>Testers </a:t>
            </a:r>
            <a:r>
              <a:rPr lang="en-US" dirty="0">
                <a:solidFill>
                  <a:srgbClr val="C00000"/>
                </a:solidFill>
              </a:rPr>
              <a:t>search </a:t>
            </a:r>
            <a:r>
              <a:rPr lang="en-US" dirty="0"/>
              <a:t>a huge input space</a:t>
            </a:r>
          </a:p>
          <a:p>
            <a:pPr lvl="1"/>
            <a:r>
              <a:rPr lang="en-US" dirty="0"/>
              <a:t>Trying to find the </a:t>
            </a:r>
            <a:r>
              <a:rPr lang="en-US" dirty="0">
                <a:solidFill>
                  <a:srgbClr val="C00000"/>
                </a:solidFill>
              </a:rPr>
              <a:t>fewest inputs</a:t>
            </a:r>
            <a:r>
              <a:rPr lang="en-US" dirty="0"/>
              <a:t> that will find the </a:t>
            </a:r>
            <a:r>
              <a:rPr lang="en-US" dirty="0">
                <a:solidFill>
                  <a:srgbClr val="C00000"/>
                </a:solidFill>
              </a:rPr>
              <a:t>most problems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4E0292-86DC-480B-8712-421C2F44C5A9}" type="datetime1">
              <a:rPr lang="en-US" u="sng" smtClean="0"/>
              <a:t>29-May-21</a:t>
            </a:fld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885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Criteria</a:t>
            </a:r>
            <a:r>
              <a:rPr lang="en-US" sz="2800" dirty="0"/>
              <a:t> (2.4)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Coverage criteria </a:t>
            </a:r>
            <a:r>
              <a:rPr lang="en-US" dirty="0"/>
              <a:t>give structured, practical ways to search the input space</a:t>
            </a:r>
          </a:p>
          <a:p>
            <a:endParaRPr lang="en-US" dirty="0"/>
          </a:p>
          <a:p>
            <a:pPr algn="just"/>
            <a:r>
              <a:rPr lang="en-US" dirty="0"/>
              <a:t>Satisfying a coverage criterion gives a tester some amount of confidence in two crucial goals: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Search </a:t>
            </a:r>
            <a:r>
              <a:rPr lang="en-US" dirty="0"/>
              <a:t>the input space thoroughly</a:t>
            </a:r>
          </a:p>
          <a:p>
            <a:pPr lvl="1"/>
            <a:r>
              <a:rPr lang="en-US" dirty="0"/>
              <a:t>Not much </a:t>
            </a:r>
            <a:r>
              <a:rPr lang="en-US" dirty="0">
                <a:solidFill>
                  <a:srgbClr val="C00000"/>
                </a:solidFill>
              </a:rPr>
              <a:t>overlap </a:t>
            </a:r>
            <a:r>
              <a:rPr lang="en-US" dirty="0"/>
              <a:t>in the tests</a:t>
            </a:r>
          </a:p>
          <a:p>
            <a:pPr lvl="1"/>
            <a:endParaRPr lang="en-US" dirty="0"/>
          </a:p>
          <a:p>
            <a:r>
              <a:rPr lang="en-US" dirty="0"/>
              <a:t>Coverage criteria have many advantages for improving the quality and reducing the cost of test data generation.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4E0292-86DC-480B-8712-421C2F44C5A9}" type="datetime1">
              <a:rPr lang="en-US" u="sng" smtClean="0"/>
              <a:t>29-May-21</a:t>
            </a:fld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532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Coverage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54110"/>
            <a:ext cx="8966200" cy="57071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Maximize the “</a:t>
            </a:r>
            <a:r>
              <a:rPr lang="en-US" sz="2800" dirty="0">
                <a:solidFill>
                  <a:srgbClr val="C00000"/>
                </a:solidFill>
              </a:rPr>
              <a:t>bang for the buck</a:t>
            </a:r>
            <a:r>
              <a:rPr lang="en-US" sz="2800" dirty="0"/>
              <a:t>”, </a:t>
            </a:r>
            <a:r>
              <a:rPr lang="en-US" dirty="0"/>
              <a:t>with fewer tests that are effective at finding more faults </a:t>
            </a:r>
            <a:br>
              <a:rPr lang="en-US" dirty="0"/>
            </a:b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Provide </a:t>
            </a:r>
            <a:r>
              <a:rPr lang="en-US" sz="2800" dirty="0">
                <a:solidFill>
                  <a:srgbClr val="C00000"/>
                </a:solidFill>
              </a:rPr>
              <a:t>traceability </a:t>
            </a:r>
            <a:r>
              <a:rPr lang="en-US" sz="2800" dirty="0"/>
              <a:t>from software artifacts to tests</a:t>
            </a:r>
          </a:p>
          <a:p>
            <a:pPr lvl="1"/>
            <a:r>
              <a:rPr lang="en-US" sz="2400" dirty="0"/>
              <a:t>Source, requirements, design models, …</a:t>
            </a:r>
          </a:p>
          <a:p>
            <a:pPr marL="1371600" lvl="2" indent="-45720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Make </a:t>
            </a:r>
            <a:r>
              <a:rPr lang="en-US" sz="2800" dirty="0">
                <a:solidFill>
                  <a:srgbClr val="C00000"/>
                </a:solidFill>
              </a:rPr>
              <a:t>regression testing </a:t>
            </a:r>
            <a:r>
              <a:rPr lang="en-US" sz="2800" dirty="0"/>
              <a:t>easier</a:t>
            </a:r>
          </a:p>
          <a:p>
            <a:pPr marL="1371600" lvl="2" indent="-45720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Gives testers a “</a:t>
            </a:r>
            <a:r>
              <a:rPr lang="en-US" sz="2800" dirty="0">
                <a:solidFill>
                  <a:srgbClr val="C00000"/>
                </a:solidFill>
              </a:rPr>
              <a:t>stopping rule</a:t>
            </a:r>
            <a:r>
              <a:rPr lang="en-US" sz="2800" dirty="0"/>
              <a:t>” … when testing is finished</a:t>
            </a:r>
          </a:p>
          <a:p>
            <a:pPr marL="1371600" lvl="2" indent="-45720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Can be well supported with powerful </a:t>
            </a:r>
            <a:r>
              <a:rPr lang="en-US" sz="2800" dirty="0">
                <a:solidFill>
                  <a:srgbClr val="C00000"/>
                </a:solidFill>
              </a:rPr>
              <a:t>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6CD370-0F05-4081-AF34-F7FCAD7A0DEE}" type="datetime1">
              <a:rPr lang="en-US" u="sng" smtClean="0"/>
              <a:t>29-May-21</a:t>
            </a:fld>
            <a:endParaRPr lang="en-US" u="s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8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382000" cy="838200"/>
          </a:xfrm>
        </p:spPr>
        <p:txBody>
          <a:bodyPr/>
          <a:lstStyle/>
          <a:p>
            <a:r>
              <a:rPr lang="en-US" dirty="0"/>
              <a:t>Complexity of Testing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1" y="914400"/>
            <a:ext cx="9032409" cy="5638800"/>
          </a:xfrm>
        </p:spPr>
        <p:txBody>
          <a:bodyPr/>
          <a:lstStyle/>
          <a:p>
            <a:pPr algn="just"/>
            <a:r>
              <a:rPr lang="en-US" dirty="0"/>
              <a:t>No other engineering field builds products as </a:t>
            </a:r>
            <a:r>
              <a:rPr lang="en-US" dirty="0">
                <a:solidFill>
                  <a:srgbClr val="FF0000"/>
                </a:solidFill>
              </a:rPr>
              <a:t>complicated </a:t>
            </a:r>
            <a:r>
              <a:rPr lang="en-US" dirty="0"/>
              <a:t>as software</a:t>
            </a:r>
          </a:p>
          <a:p>
            <a:pPr algn="just"/>
            <a:r>
              <a:rPr lang="en-US" dirty="0"/>
              <a:t>The term </a:t>
            </a:r>
            <a:r>
              <a:rPr lang="en-US" dirty="0">
                <a:solidFill>
                  <a:srgbClr val="FF0000"/>
                </a:solidFill>
              </a:rPr>
              <a:t>correctness </a:t>
            </a:r>
            <a:r>
              <a:rPr lang="en-US" dirty="0"/>
              <a:t>has no meaning</a:t>
            </a:r>
          </a:p>
          <a:p>
            <a:pPr lvl="1" algn="just"/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building </a:t>
            </a:r>
            <a:r>
              <a:rPr lang="en-US" dirty="0"/>
              <a:t>correct?</a:t>
            </a:r>
          </a:p>
          <a:p>
            <a:pPr lvl="1" algn="just"/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car </a:t>
            </a:r>
            <a:r>
              <a:rPr lang="en-US" dirty="0"/>
              <a:t>correct?</a:t>
            </a:r>
          </a:p>
          <a:p>
            <a:pPr lvl="1" algn="just"/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subway </a:t>
            </a:r>
            <a:r>
              <a:rPr lang="en-US" dirty="0"/>
              <a:t>system correct?</a:t>
            </a:r>
          </a:p>
          <a:p>
            <a:pPr algn="just"/>
            <a:r>
              <a:rPr lang="en-US" dirty="0"/>
              <a:t>Instead of looking for “</a:t>
            </a:r>
            <a:r>
              <a:rPr lang="en-US" dirty="0">
                <a:solidFill>
                  <a:srgbClr val="FF0000"/>
                </a:solidFill>
              </a:rPr>
              <a:t>correctness</a:t>
            </a:r>
            <a:r>
              <a:rPr lang="en-US" dirty="0"/>
              <a:t>,” wise software engineers try to evaluate software’s “</a:t>
            </a:r>
            <a:r>
              <a:rPr lang="en-US" dirty="0">
                <a:solidFill>
                  <a:srgbClr val="FF0000"/>
                </a:solidFill>
              </a:rPr>
              <a:t>behavior</a:t>
            </a:r>
            <a:r>
              <a:rPr lang="en-US" dirty="0"/>
              <a:t>” to decide if the behavior is acceptable within consideration of a large number of factors including (but not limited</a:t>
            </a:r>
            <a:br>
              <a:rPr lang="en-US" dirty="0"/>
            </a:br>
            <a:r>
              <a:rPr lang="en-US" dirty="0"/>
              <a:t>to) </a:t>
            </a:r>
            <a:r>
              <a:rPr lang="en-US" dirty="0">
                <a:solidFill>
                  <a:srgbClr val="FF0000"/>
                </a:solidFill>
              </a:rPr>
              <a:t>reliability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safety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maintainability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efficiency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Obviously this is more complex than the naive desire to show the software is correct.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2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7BDF58-4F8B-44C2-B196-C68DE7DE74E3}" type="datetime1">
              <a:rPr lang="en-US" u="sng" smtClean="0"/>
              <a:t>29-May-21</a:t>
            </a:fld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7645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Requirements and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Test Criterion </a:t>
            </a:r>
            <a:r>
              <a:rPr lang="en-US" dirty="0"/>
              <a:t>: A collection of rules and a process that define test requirements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statement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functional requirement</a:t>
            </a:r>
          </a:p>
          <a:p>
            <a:r>
              <a:rPr lang="en-US" dirty="0">
                <a:solidFill>
                  <a:srgbClr val="0000CC"/>
                </a:solidFill>
              </a:rPr>
              <a:t>Test Requirements </a:t>
            </a:r>
            <a:r>
              <a:rPr lang="en-US" dirty="0"/>
              <a:t>: Specific things that must be satisfied or covered during testing</a:t>
            </a:r>
          </a:p>
          <a:p>
            <a:pPr lvl="1"/>
            <a:r>
              <a:rPr lang="en-US" i="1" dirty="0"/>
              <a:t>Each statement might be a test requirement</a:t>
            </a:r>
          </a:p>
          <a:p>
            <a:pPr lvl="1"/>
            <a:r>
              <a:rPr lang="en-US" i="1" dirty="0"/>
              <a:t>Each functional requirement might be a test requirement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187AF4-AA4E-445C-9F90-1ECF221A269E}" type="datetime1">
              <a:rPr lang="en-US" u="sng" smtClean="0"/>
              <a:t>29-May-21</a:t>
            </a:fld>
            <a:endParaRPr lang="en-US" u="s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1325" y="4493258"/>
            <a:ext cx="8262938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Testing researchers have defined dozens of criteria, but they are all really just a few criteria on four types of structures 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3725" y="5696074"/>
            <a:ext cx="3023415" cy="78483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Input domains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Graphs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006683" y="5696074"/>
            <a:ext cx="3023415" cy="78483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n-US" b="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Logic expressions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n-US" b="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Syntax descriptions</a:t>
            </a:r>
          </a:p>
        </p:txBody>
      </p:sp>
    </p:spTree>
    <p:extLst>
      <p:ext uri="{BB962C8B-B14F-4D97-AF65-F5344CB8AC3E}">
        <p14:creationId xmlns:p14="http://schemas.microsoft.com/office/powerpoint/2010/main" val="120735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B5B34F-C297-426B-B570-74AB0BEB4D54}" type="datetime1">
              <a:rPr lang="en-US" smtClean="0"/>
              <a:t>29-May-21</a:t>
            </a:fld>
            <a:endParaRPr lang="en-US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02EF6D-C3E0-4CBC-B35B-67994316FF0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View : Colored Boxes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03288"/>
            <a:ext cx="8867775" cy="3833812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CC"/>
                </a:solidFill>
              </a:rPr>
              <a:t>Black-box testing(BBT) </a:t>
            </a:r>
            <a:r>
              <a:rPr lang="en-US" dirty="0"/>
              <a:t>: </a:t>
            </a:r>
            <a:r>
              <a:rPr lang="en-US" sz="2800" dirty="0"/>
              <a:t>Derive tests from external descriptions of the software, including specifications, requirements, and design</a:t>
            </a:r>
            <a:endParaRPr lang="en-US" dirty="0"/>
          </a:p>
          <a:p>
            <a:pPr algn="just"/>
            <a:r>
              <a:rPr lang="en-US" dirty="0">
                <a:solidFill>
                  <a:srgbClr val="0000CC"/>
                </a:solidFill>
              </a:rPr>
              <a:t>White-box testing(WBT) </a:t>
            </a:r>
            <a:r>
              <a:rPr lang="en-US" dirty="0"/>
              <a:t>: </a:t>
            </a:r>
            <a:r>
              <a:rPr lang="en-US" sz="2800" dirty="0"/>
              <a:t>Derive tests from the source code internals of the software, specifically including branches, individual conditions, and statements</a:t>
            </a:r>
            <a:endParaRPr lang="en-US" dirty="0"/>
          </a:p>
          <a:p>
            <a:pPr algn="just"/>
            <a:r>
              <a:rPr lang="en-US" dirty="0">
                <a:solidFill>
                  <a:srgbClr val="0000CC"/>
                </a:solidFill>
              </a:rPr>
              <a:t>Model-based testing(MBT) </a:t>
            </a:r>
            <a:r>
              <a:rPr lang="en-US" dirty="0"/>
              <a:t>: </a:t>
            </a:r>
            <a:r>
              <a:rPr lang="en-US" sz="2800" dirty="0"/>
              <a:t>Derive tests from a model of the software (such as a UML diagram)</a:t>
            </a:r>
            <a:endParaRPr lang="en-US" dirty="0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302699" y="4567956"/>
            <a:ext cx="8540510" cy="158812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800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MDTD makes these distinctions less important.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800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The more general question is: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3200" i="1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from what abstraction level do we derive tests</a:t>
            </a:r>
            <a:r>
              <a:rPr lang="en-US" sz="3200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?</a:t>
            </a:r>
            <a:endParaRPr lang="en-US" sz="2800" dirty="0">
              <a:solidFill>
                <a:srgbClr val="0000CC"/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80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BE18E10-DB83-4144-975D-C22836E623AE}" type="slidenum">
              <a:rPr lang="en-US"/>
              <a:pPr/>
              <a:t>22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White-box </a:t>
            </a:r>
            <a:r>
              <a:rPr lang="en-US" dirty="0" err="1"/>
              <a:t>vs</a:t>
            </a:r>
            <a:r>
              <a:rPr lang="en-US" dirty="0"/>
              <a:t> Black-box Testing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3675" y="660400"/>
            <a:ext cx="4406900" cy="5870575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White-box testing a.k.a. </a:t>
            </a:r>
            <a:r>
              <a:rPr lang="en-US" sz="2000" b="1" dirty="0"/>
              <a:t>structural  testing</a:t>
            </a:r>
          </a:p>
          <a:p>
            <a:r>
              <a:rPr lang="en-US" sz="2000" dirty="0"/>
              <a:t>Examines source code with focus on:</a:t>
            </a:r>
          </a:p>
          <a:p>
            <a:pPr lvl="1"/>
            <a:r>
              <a:rPr lang="en-US" sz="1800" dirty="0"/>
              <a:t>Control flow</a:t>
            </a:r>
          </a:p>
          <a:p>
            <a:pPr lvl="1"/>
            <a:r>
              <a:rPr lang="en-US" sz="1800" dirty="0"/>
              <a:t>Data flow</a:t>
            </a:r>
          </a:p>
          <a:p>
            <a:r>
              <a:rPr lang="en-US" sz="2000" dirty="0"/>
              <a:t>Control flow refers to flow of control from one instruction to another. Data flow refers to propagation of values from one variable or constant to another variable</a:t>
            </a:r>
          </a:p>
          <a:p>
            <a:r>
              <a:rPr lang="en-US" sz="2000" dirty="0"/>
              <a:t>It is applied to individual units of a program</a:t>
            </a:r>
          </a:p>
          <a:p>
            <a:r>
              <a:rPr lang="en-US" sz="2000" dirty="0"/>
              <a:t>Software developers perform structural testing on the individual program units they write</a:t>
            </a:r>
          </a:p>
          <a:p>
            <a:endParaRPr lang="en-US" sz="2000" dirty="0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0854" y="660400"/>
            <a:ext cx="4489021" cy="5870575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Black-box testing a.k.a. </a:t>
            </a:r>
            <a:r>
              <a:rPr lang="en-US" sz="2000" b="1" dirty="0"/>
              <a:t>functional testing</a:t>
            </a:r>
          </a:p>
          <a:p>
            <a:r>
              <a:rPr lang="en-US" sz="2000" dirty="0"/>
              <a:t> Examines the program that is accessible from outside</a:t>
            </a:r>
          </a:p>
          <a:p>
            <a:endParaRPr lang="en-US" sz="2000" dirty="0"/>
          </a:p>
          <a:p>
            <a:r>
              <a:rPr lang="en-US" sz="2000" dirty="0"/>
              <a:t>Applies the input to a program and observe the externally visible outcome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It is applied to both an entire program as well as to individual program units</a:t>
            </a:r>
          </a:p>
          <a:p>
            <a:r>
              <a:rPr lang="en-US" sz="2000" dirty="0"/>
              <a:t>It is performed at the external interface level of a system. It is conducted by a separate software quality assurance group</a:t>
            </a:r>
          </a:p>
        </p:txBody>
      </p:sp>
    </p:spTree>
    <p:extLst>
      <p:ext uri="{BB962C8B-B14F-4D97-AF65-F5344CB8AC3E}">
        <p14:creationId xmlns:p14="http://schemas.microsoft.com/office/powerpoint/2010/main" val="29792634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Test Activities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739302"/>
            <a:ext cx="9144000" cy="56027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Testing can be broken up into </a:t>
            </a:r>
            <a:r>
              <a:rPr lang="en-US" dirty="0">
                <a:solidFill>
                  <a:srgbClr val="0000CC"/>
                </a:solidFill>
              </a:rPr>
              <a:t>four </a:t>
            </a:r>
            <a:r>
              <a:rPr lang="en-US" dirty="0"/>
              <a:t>general types of activities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rgbClr val="0000CC"/>
                </a:solidFill>
              </a:rPr>
              <a:t>Test Design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rgbClr val="0000CC"/>
                </a:solidFill>
              </a:rPr>
              <a:t>Test Automation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rgbClr val="0000CC"/>
                </a:solidFill>
              </a:rPr>
              <a:t>Test Execution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rgbClr val="0000CC"/>
                </a:solidFill>
              </a:rPr>
              <a:t>Test Evaluation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Each type of activity requires different </a:t>
            </a:r>
            <a:r>
              <a:rPr lang="en-US" dirty="0">
                <a:solidFill>
                  <a:srgbClr val="0000CC"/>
                </a:solidFill>
              </a:rPr>
              <a:t>skills</a:t>
            </a:r>
            <a:r>
              <a:rPr lang="en-US" dirty="0"/>
              <a:t>, background </a:t>
            </a:r>
            <a:r>
              <a:rPr lang="en-US" dirty="0">
                <a:solidFill>
                  <a:srgbClr val="0000CC"/>
                </a:solidFill>
              </a:rPr>
              <a:t>knowledge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education </a:t>
            </a:r>
            <a:r>
              <a:rPr lang="en-US" dirty="0"/>
              <a:t>and </a:t>
            </a:r>
            <a:r>
              <a:rPr lang="en-US" dirty="0">
                <a:solidFill>
                  <a:srgbClr val="0000CC"/>
                </a:solidFill>
              </a:rPr>
              <a:t>training</a:t>
            </a:r>
          </a:p>
          <a:p>
            <a:pPr>
              <a:spcBef>
                <a:spcPts val="600"/>
              </a:spcBef>
            </a:pPr>
            <a:r>
              <a:rPr lang="en-US" dirty="0"/>
              <a:t>No reasonable software development organization uses the same people  for requirements, design, implementation, integration and configuration control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7EC0CC2-F736-43DB-92F4-D43FF1797BE9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323E2DF-4872-448E-B4EC-6C2594732AA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23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0838" y="5183334"/>
            <a:ext cx="8442325" cy="95408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0" i="1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Why do test organizations still use the same people for all four test activities??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28800" y="6100909"/>
            <a:ext cx="5486400" cy="5238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0" i="1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This clearly </a:t>
            </a:r>
            <a:r>
              <a:rPr lang="en-US" sz="2800" b="0" i="1" u="sng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wastes</a:t>
            </a:r>
            <a:r>
              <a:rPr lang="en-US" sz="2800" b="0" i="1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 resources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11313" y="6026296"/>
            <a:ext cx="5943600" cy="10318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529013" y="1350243"/>
            <a:ext cx="41068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371600" lvl="2" indent="-45720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2400" kern="0" dirty="0">
                <a:solidFill>
                  <a:srgbClr val="0000CC"/>
                </a:solidFill>
                <a:latin typeface="Gill Sans MT" pitchFamily="34" charset="0"/>
              </a:rPr>
              <a:t>1.a) Criteria-based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2400" kern="0" dirty="0">
                <a:solidFill>
                  <a:srgbClr val="0000CC"/>
                </a:solidFill>
                <a:latin typeface="Gill Sans MT" pitchFamily="34" charset="0"/>
              </a:rPr>
              <a:t>1.b) Human-based</a:t>
            </a:r>
          </a:p>
        </p:txBody>
      </p:sp>
      <p:cxnSp>
        <p:nvCxnSpPr>
          <p:cNvPr id="25611" name="Straight Arrow Connector 12"/>
          <p:cNvCxnSpPr>
            <a:cxnSpLocks noChangeShapeType="1"/>
          </p:cNvCxnSpPr>
          <p:nvPr/>
        </p:nvCxnSpPr>
        <p:spPr bwMode="auto">
          <a:xfrm>
            <a:off x="2936875" y="1785733"/>
            <a:ext cx="1577975" cy="1588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09543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</a:t>
            </a:r>
            <a:r>
              <a:rPr lang="en-US" dirty="0"/>
              <a:t>Test Design—</a:t>
            </a:r>
            <a:r>
              <a:rPr lang="en-US" sz="3200" dirty="0"/>
              <a:t>(a) </a:t>
            </a:r>
            <a:r>
              <a:rPr lang="en-US" dirty="0"/>
              <a:t>Criteria-Based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8900" y="2001838"/>
            <a:ext cx="8966200" cy="43751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the </a:t>
            </a:r>
            <a:r>
              <a:rPr lang="en-US" dirty="0">
                <a:solidFill>
                  <a:srgbClr val="0000CC"/>
                </a:solidFill>
              </a:rPr>
              <a:t>most technical </a:t>
            </a:r>
            <a:r>
              <a:rPr lang="en-US" dirty="0"/>
              <a:t>job in software 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rgbClr val="0000CC"/>
                </a:solidFill>
              </a:rPr>
              <a:t>knowledge </a:t>
            </a:r>
            <a:r>
              <a:rPr lang="en-US" dirty="0"/>
              <a:t>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Discrete math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Programming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much of a </a:t>
            </a:r>
            <a:r>
              <a:rPr lang="en-US" dirty="0">
                <a:solidFill>
                  <a:srgbClr val="0000CC"/>
                </a:solidFill>
              </a:rPr>
              <a:t>traditional CS </a:t>
            </a:r>
            <a:r>
              <a:rPr lang="en-US" dirty="0"/>
              <a:t>degree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rgbClr val="0000CC"/>
                </a:solidFill>
              </a:rPr>
              <a:t>intellectually </a:t>
            </a:r>
            <a:r>
              <a:rPr lang="en-US" dirty="0"/>
              <a:t>stimulating, rewarding, and challenging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Test design is analogous to </a:t>
            </a:r>
            <a:r>
              <a:rPr lang="en-US" dirty="0">
                <a:solidFill>
                  <a:srgbClr val="0000CC"/>
                </a:solidFill>
              </a:rPr>
              <a:t>software architecture </a:t>
            </a:r>
            <a:r>
              <a:rPr lang="en-US" dirty="0"/>
              <a:t>on the development side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Using people who are not qualified to design tests is a sure way to get </a:t>
            </a:r>
            <a:r>
              <a:rPr lang="en-US" dirty="0">
                <a:solidFill>
                  <a:srgbClr val="0000CC"/>
                </a:solidFill>
              </a:rPr>
              <a:t>ineffective tests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098DCB9-25C9-4145-BC05-E4428EDE1BA1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CE03307-9B2A-4100-8BD2-1E34C9629308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24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95408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Design test values to satisfy coverage criteria or other engineering goal</a:t>
            </a:r>
          </a:p>
        </p:txBody>
      </p:sp>
    </p:spTree>
    <p:extLst>
      <p:ext uri="{BB962C8B-B14F-4D97-AF65-F5344CB8AC3E}">
        <p14:creationId xmlns:p14="http://schemas.microsoft.com/office/powerpoint/2010/main" val="725790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</a:t>
            </a:r>
            <a:r>
              <a:rPr lang="en-US" dirty="0"/>
              <a:t>Test Design—</a:t>
            </a:r>
            <a:r>
              <a:rPr lang="en-US" sz="3200" dirty="0"/>
              <a:t>(b) </a:t>
            </a:r>
            <a:r>
              <a:rPr lang="en-US" dirty="0"/>
              <a:t>Human-Based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7625" y="1920875"/>
            <a:ext cx="9048749" cy="44561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much </a:t>
            </a:r>
            <a:r>
              <a:rPr lang="en-US" dirty="0">
                <a:solidFill>
                  <a:srgbClr val="0000CC"/>
                </a:solidFill>
              </a:rPr>
              <a:t>harder </a:t>
            </a:r>
            <a:r>
              <a:rPr lang="en-US" dirty="0"/>
              <a:t>than it may seem to developers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</a:rPr>
              <a:t>Criteria-based approaches </a:t>
            </a:r>
            <a:r>
              <a:rPr lang="en-US" dirty="0"/>
              <a:t>can be </a:t>
            </a:r>
            <a:r>
              <a:rPr lang="en-US" dirty="0">
                <a:solidFill>
                  <a:srgbClr val="C00000"/>
                </a:solidFill>
              </a:rPr>
              <a:t>blind to special situations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rgbClr val="0000CC"/>
                </a:solidFill>
              </a:rPr>
              <a:t>knowledge </a:t>
            </a:r>
            <a:r>
              <a:rPr lang="en-US" dirty="0"/>
              <a:t>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Domain, testing, and user interfaces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almost </a:t>
            </a:r>
            <a:r>
              <a:rPr lang="en-US" dirty="0">
                <a:solidFill>
                  <a:srgbClr val="0000CC"/>
                </a:solidFill>
              </a:rPr>
              <a:t>no traditional CS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 background in the </a:t>
            </a:r>
            <a:r>
              <a:rPr lang="en-US" dirty="0">
                <a:solidFill>
                  <a:srgbClr val="0000CC"/>
                </a:solidFill>
              </a:rPr>
              <a:t>domain </a:t>
            </a:r>
            <a:r>
              <a:rPr lang="en-US" dirty="0"/>
              <a:t>of the software is essential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rgbClr val="0000CC"/>
                </a:solidFill>
              </a:rPr>
              <a:t>empirical background </a:t>
            </a:r>
            <a:r>
              <a:rPr lang="en-US" dirty="0"/>
              <a:t>is very helpful (biology, psychology, …)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logic background</a:t>
            </a:r>
            <a:r>
              <a:rPr lang="en-US" dirty="0"/>
              <a:t> is very helpful (law, philosophy, math, …)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rgbClr val="0000CC"/>
                </a:solidFill>
              </a:rPr>
              <a:t>intellectually </a:t>
            </a:r>
            <a:r>
              <a:rPr lang="en-US" dirty="0"/>
              <a:t>stimulating, rewarding, and challenging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But </a:t>
            </a:r>
            <a:r>
              <a:rPr lang="en-US" dirty="0">
                <a:solidFill>
                  <a:srgbClr val="0000CC"/>
                </a:solidFill>
              </a:rPr>
              <a:t>not to typical CS majors </a:t>
            </a:r>
            <a:r>
              <a:rPr lang="en-US" dirty="0"/>
              <a:t>– they want to solve problems and build things 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3B20C65-FDE3-4915-A9A0-C08126D089B6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F76DA5-BAE9-470F-8D4F-A09CA009610E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25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1313" y="946150"/>
            <a:ext cx="8553282" cy="95410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Design test values based on domain knowledge of the program and human knowledge of testing</a:t>
            </a:r>
          </a:p>
        </p:txBody>
      </p:sp>
    </p:spTree>
    <p:extLst>
      <p:ext uri="{BB962C8B-B14F-4D97-AF65-F5344CB8AC3E}">
        <p14:creationId xmlns:p14="http://schemas.microsoft.com/office/powerpoint/2010/main" val="4258917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2. </a:t>
            </a:r>
            <a:r>
              <a:rPr lang="en-US" dirty="0"/>
              <a:t>Test Automation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8900" y="1543050"/>
            <a:ext cx="8966200" cy="48339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This is slightly </a:t>
            </a:r>
            <a:r>
              <a:rPr lang="en-US" dirty="0">
                <a:solidFill>
                  <a:srgbClr val="0000CC"/>
                </a:solidFill>
              </a:rPr>
              <a:t>less technical</a:t>
            </a:r>
          </a:p>
          <a:p>
            <a:pPr>
              <a:lnSpc>
                <a:spcPct val="80000"/>
              </a:lnSpc>
            </a:pPr>
            <a:r>
              <a:rPr lang="en-US" dirty="0"/>
              <a:t>Requires knowledge of  </a:t>
            </a:r>
            <a:r>
              <a:rPr lang="en-US" dirty="0">
                <a:solidFill>
                  <a:srgbClr val="0000CC"/>
                </a:solidFill>
              </a:rPr>
              <a:t>programming</a:t>
            </a:r>
          </a:p>
          <a:p>
            <a:pPr>
              <a:lnSpc>
                <a:spcPct val="80000"/>
              </a:lnSpc>
            </a:pPr>
            <a:r>
              <a:rPr lang="en-US" dirty="0"/>
              <a:t>Requires very</a:t>
            </a:r>
            <a:r>
              <a:rPr lang="en-US" dirty="0">
                <a:solidFill>
                  <a:srgbClr val="0000CC"/>
                </a:solidFill>
              </a:rPr>
              <a:t> little theory</a:t>
            </a:r>
          </a:p>
          <a:p>
            <a:pPr>
              <a:lnSpc>
                <a:spcPct val="80000"/>
              </a:lnSpc>
            </a:pPr>
            <a:r>
              <a:rPr lang="en-US" dirty="0"/>
              <a:t>Often requires solutions to difficult problems related to </a:t>
            </a:r>
            <a:r>
              <a:rPr lang="en-US" dirty="0">
                <a:solidFill>
                  <a:srgbClr val="0000CC"/>
                </a:solidFill>
              </a:rPr>
              <a:t>observability </a:t>
            </a:r>
            <a:r>
              <a:rPr lang="en-US" dirty="0"/>
              <a:t>and </a:t>
            </a:r>
            <a:r>
              <a:rPr lang="en-US" dirty="0">
                <a:solidFill>
                  <a:srgbClr val="0000CC"/>
                </a:solidFill>
              </a:rPr>
              <a:t>controllability</a:t>
            </a:r>
          </a:p>
          <a:p>
            <a:pPr>
              <a:lnSpc>
                <a:spcPct val="80000"/>
              </a:lnSpc>
            </a:pPr>
            <a:r>
              <a:rPr lang="en-US" dirty="0"/>
              <a:t>Can be </a:t>
            </a:r>
            <a:r>
              <a:rPr lang="en-US" dirty="0">
                <a:solidFill>
                  <a:srgbClr val="0000CC"/>
                </a:solidFill>
              </a:rPr>
              <a:t>boring </a:t>
            </a:r>
            <a:r>
              <a:rPr lang="en-US" dirty="0"/>
              <a:t>for test designers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CC"/>
                </a:solidFill>
              </a:rPr>
              <a:t>Programming is out of reach </a:t>
            </a:r>
            <a:r>
              <a:rPr lang="en-US" dirty="0"/>
              <a:t>for many </a:t>
            </a:r>
            <a:r>
              <a:rPr lang="en-US" dirty="0">
                <a:solidFill>
                  <a:srgbClr val="0000CC"/>
                </a:solidFill>
              </a:rPr>
              <a:t>domain experts</a:t>
            </a:r>
          </a:p>
          <a:p>
            <a:pPr>
              <a:lnSpc>
                <a:spcPct val="80000"/>
              </a:lnSpc>
            </a:pPr>
            <a:r>
              <a:rPr lang="en-US" dirty="0"/>
              <a:t>Who is responsible for determining and embedding the expected outputs 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CC"/>
                </a:solidFill>
              </a:rPr>
              <a:t>Test designers may not </a:t>
            </a:r>
            <a:r>
              <a:rPr lang="en-US" dirty="0"/>
              <a:t>always </a:t>
            </a:r>
            <a:r>
              <a:rPr lang="en-US" dirty="0">
                <a:solidFill>
                  <a:srgbClr val="0000CC"/>
                </a:solidFill>
              </a:rPr>
              <a:t>know the expected outputs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CC"/>
                </a:solidFill>
              </a:rPr>
              <a:t>Test evaluators </a:t>
            </a:r>
            <a:r>
              <a:rPr lang="en-US" dirty="0"/>
              <a:t>need to get involved early to help with this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76719C4-3265-4C3D-AEA7-07A3A6F0CD3D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A68F415-7DED-49E8-B097-16A4E2F3B880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26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5238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Embed test values into executable scripts</a:t>
            </a:r>
          </a:p>
        </p:txBody>
      </p:sp>
    </p:spTree>
    <p:extLst>
      <p:ext uri="{BB962C8B-B14F-4D97-AF65-F5344CB8AC3E}">
        <p14:creationId xmlns:p14="http://schemas.microsoft.com/office/powerpoint/2010/main" val="786581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3. </a:t>
            </a:r>
            <a:r>
              <a:rPr lang="en-US" dirty="0"/>
              <a:t>Test Execution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8900" y="1554163"/>
            <a:ext cx="8966200" cy="4822825"/>
          </a:xfrm>
        </p:spPr>
        <p:txBody>
          <a:bodyPr/>
          <a:lstStyle/>
          <a:p>
            <a:r>
              <a:rPr lang="en-US" dirty="0"/>
              <a:t>This is </a:t>
            </a:r>
            <a:r>
              <a:rPr lang="en-US" dirty="0">
                <a:solidFill>
                  <a:srgbClr val="0000CC"/>
                </a:solidFill>
              </a:rPr>
              <a:t>easy </a:t>
            </a:r>
            <a:r>
              <a:rPr lang="en-US" dirty="0"/>
              <a:t>– and trivial if the tests are well automated</a:t>
            </a:r>
          </a:p>
          <a:p>
            <a:r>
              <a:rPr lang="en-US" dirty="0"/>
              <a:t>Requires basic </a:t>
            </a:r>
            <a:r>
              <a:rPr lang="en-US" dirty="0">
                <a:solidFill>
                  <a:srgbClr val="0000CC"/>
                </a:solidFill>
              </a:rPr>
              <a:t>computer skills</a:t>
            </a:r>
          </a:p>
          <a:p>
            <a:pPr lvl="1"/>
            <a:r>
              <a:rPr lang="en-US" dirty="0"/>
              <a:t>Interns</a:t>
            </a:r>
          </a:p>
          <a:p>
            <a:pPr lvl="1"/>
            <a:r>
              <a:rPr lang="en-US" dirty="0"/>
              <a:t>Employees with no technical background</a:t>
            </a:r>
          </a:p>
          <a:p>
            <a:r>
              <a:rPr lang="en-US" dirty="0"/>
              <a:t>Asking qualified test </a:t>
            </a:r>
            <a:r>
              <a:rPr lang="en-US" dirty="0">
                <a:solidFill>
                  <a:srgbClr val="0000CC"/>
                </a:solidFill>
              </a:rPr>
              <a:t>designers </a:t>
            </a:r>
            <a:r>
              <a:rPr lang="en-US" dirty="0"/>
              <a:t>to execute tests is a sure way to convince them to look for a </a:t>
            </a:r>
            <a:r>
              <a:rPr lang="en-US" dirty="0">
                <a:solidFill>
                  <a:srgbClr val="0000CC"/>
                </a:solidFill>
              </a:rPr>
              <a:t>development job</a:t>
            </a:r>
          </a:p>
          <a:p>
            <a:r>
              <a:rPr lang="en-US" dirty="0"/>
              <a:t>If, for example, GUI tests are not well automated, this requires a lot of </a:t>
            </a:r>
            <a:r>
              <a:rPr lang="en-US" dirty="0">
                <a:solidFill>
                  <a:srgbClr val="0000CC"/>
                </a:solidFill>
              </a:rPr>
              <a:t>manual labor</a:t>
            </a:r>
          </a:p>
          <a:p>
            <a:r>
              <a:rPr lang="en-US" dirty="0"/>
              <a:t>Test executors have to be very </a:t>
            </a:r>
            <a:r>
              <a:rPr lang="en-US" dirty="0">
                <a:solidFill>
                  <a:srgbClr val="0000CC"/>
                </a:solidFill>
              </a:rPr>
              <a:t>careful </a:t>
            </a:r>
            <a:r>
              <a:rPr lang="en-US" dirty="0"/>
              <a:t>and </a:t>
            </a:r>
            <a:r>
              <a:rPr lang="en-US" dirty="0">
                <a:solidFill>
                  <a:srgbClr val="0000CC"/>
                </a:solidFill>
              </a:rPr>
              <a:t>meticulous </a:t>
            </a:r>
            <a:r>
              <a:rPr lang="en-US" dirty="0"/>
              <a:t>with bookkeeping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903BE38-164F-4951-8F78-B55F27E14E0D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0D5CD59-EDEE-47B0-AEF0-3B0FFD9548DA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27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4600" y="929966"/>
            <a:ext cx="8328531" cy="52322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Run tests on the software and record the results</a:t>
            </a:r>
          </a:p>
        </p:txBody>
      </p:sp>
    </p:spTree>
    <p:extLst>
      <p:ext uri="{BB962C8B-B14F-4D97-AF65-F5344CB8AC3E}">
        <p14:creationId xmlns:p14="http://schemas.microsoft.com/office/powerpoint/2010/main" val="880921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</a:t>
            </a:r>
            <a:r>
              <a:rPr lang="en-US" dirty="0"/>
              <a:t>Test Evaluation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8900" y="1554163"/>
            <a:ext cx="8966200" cy="48228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This is much </a:t>
            </a:r>
            <a:r>
              <a:rPr lang="en-US" dirty="0">
                <a:solidFill>
                  <a:srgbClr val="0000CC"/>
                </a:solidFill>
              </a:rPr>
              <a:t>harder </a:t>
            </a:r>
            <a:r>
              <a:rPr lang="en-US" dirty="0"/>
              <a:t>than it may seem</a:t>
            </a:r>
          </a:p>
          <a:p>
            <a:pPr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rgbClr val="0000CC"/>
                </a:solidFill>
              </a:rPr>
              <a:t>knowledge </a:t>
            </a:r>
            <a:r>
              <a:rPr lang="en-US" dirty="0"/>
              <a:t>of 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Domain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Testing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User interfaces and psychology</a:t>
            </a:r>
          </a:p>
          <a:p>
            <a:pPr>
              <a:spcBef>
                <a:spcPts val="600"/>
              </a:spcBef>
            </a:pPr>
            <a:r>
              <a:rPr lang="en-US" dirty="0"/>
              <a:t>Usually requires almost </a:t>
            </a:r>
            <a:r>
              <a:rPr lang="en-US" dirty="0">
                <a:solidFill>
                  <a:srgbClr val="0000CC"/>
                </a:solidFill>
              </a:rPr>
              <a:t>no traditional CS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background in the </a:t>
            </a:r>
            <a:r>
              <a:rPr lang="en-US" dirty="0">
                <a:solidFill>
                  <a:srgbClr val="0000CC"/>
                </a:solidFill>
              </a:rPr>
              <a:t>domain </a:t>
            </a:r>
            <a:r>
              <a:rPr lang="en-US" dirty="0"/>
              <a:t>of the software is essential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rgbClr val="0000CC"/>
                </a:solidFill>
              </a:rPr>
              <a:t>empirical background </a:t>
            </a:r>
            <a:r>
              <a:rPr lang="en-US" dirty="0"/>
              <a:t>is very helpful (biology, psychology, …)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logic background </a:t>
            </a:r>
            <a:r>
              <a:rPr lang="en-US" dirty="0"/>
              <a:t>is very helpful (law, philosophy, math, …)</a:t>
            </a:r>
          </a:p>
          <a:p>
            <a:pPr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rgbClr val="0000CC"/>
                </a:solidFill>
              </a:rPr>
              <a:t>intellectually </a:t>
            </a:r>
            <a:r>
              <a:rPr lang="en-US" dirty="0"/>
              <a:t>stimulating, rewarding, and challenging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But </a:t>
            </a:r>
            <a:r>
              <a:rPr lang="en-US" dirty="0">
                <a:solidFill>
                  <a:srgbClr val="0000CC"/>
                </a:solidFill>
              </a:rPr>
              <a:t>not to typical CS majors </a:t>
            </a:r>
            <a:r>
              <a:rPr lang="en-US" dirty="0"/>
              <a:t>– they want to solve problems and build things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E2C9356-F6D0-4B79-AC4B-5448BA58465A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056A0A1-73ED-4742-97BC-030AFA40FD2C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28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9864" y="946150"/>
            <a:ext cx="8465056" cy="52322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Evaluate results of testing, report to developers</a:t>
            </a:r>
          </a:p>
        </p:txBody>
      </p:sp>
    </p:spTree>
    <p:extLst>
      <p:ext uri="{BB962C8B-B14F-4D97-AF65-F5344CB8AC3E}">
        <p14:creationId xmlns:p14="http://schemas.microsoft.com/office/powerpoint/2010/main" val="3180955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Activities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CC"/>
                </a:solidFill>
              </a:rPr>
              <a:t>Test management </a:t>
            </a:r>
            <a:r>
              <a:rPr lang="en-US" dirty="0"/>
              <a:t>: Sets policy, organizes team, interfaces with development,  chooses criteria, decides how much automation is needed, …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CC"/>
                </a:solidFill>
              </a:rPr>
              <a:t>Test maintenance 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Save tests for reuse </a:t>
            </a:r>
            <a:r>
              <a:rPr lang="en-US" dirty="0"/>
              <a:t>as software evolves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Requires cooperation of test </a:t>
            </a:r>
            <a:r>
              <a:rPr lang="en-US" dirty="0">
                <a:solidFill>
                  <a:srgbClr val="0000CC"/>
                </a:solidFill>
              </a:rPr>
              <a:t>designers and </a:t>
            </a:r>
            <a:r>
              <a:rPr lang="en-US" dirty="0" err="1">
                <a:solidFill>
                  <a:srgbClr val="0000CC"/>
                </a:solidFill>
              </a:rPr>
              <a:t>automators</a:t>
            </a:r>
            <a:endParaRPr lang="en-US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/>
              <a:t>Deciding when to trim the test suite is partly policy and partly technical – and in general, </a:t>
            </a:r>
            <a:r>
              <a:rPr lang="en-US" dirty="0">
                <a:solidFill>
                  <a:srgbClr val="0000CC"/>
                </a:solidFill>
              </a:rPr>
              <a:t>very hard </a:t>
            </a:r>
            <a:r>
              <a:rPr lang="en-US" dirty="0"/>
              <a:t>!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Tests should be put in </a:t>
            </a:r>
            <a:r>
              <a:rPr lang="en-US" dirty="0">
                <a:solidFill>
                  <a:srgbClr val="0000CC"/>
                </a:solidFill>
              </a:rPr>
              <a:t>configuration control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CC"/>
                </a:solidFill>
              </a:rPr>
              <a:t>Test documentation </a:t>
            </a:r>
            <a:r>
              <a:rPr lang="en-US" dirty="0"/>
              <a:t>: All parties participate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test must document “</a:t>
            </a:r>
            <a:r>
              <a:rPr lang="en-US" dirty="0">
                <a:solidFill>
                  <a:srgbClr val="0000CC"/>
                </a:solidFill>
              </a:rPr>
              <a:t>why</a:t>
            </a:r>
            <a:r>
              <a:rPr lang="en-US" dirty="0"/>
              <a:t>” – criterion and test requirement satisfied or a rationale for human-designed tests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Ensure </a:t>
            </a:r>
            <a:r>
              <a:rPr lang="en-US" dirty="0">
                <a:solidFill>
                  <a:srgbClr val="0000CC"/>
                </a:solidFill>
              </a:rPr>
              <a:t>traceability </a:t>
            </a:r>
            <a:r>
              <a:rPr lang="en-US" dirty="0"/>
              <a:t>throughout the process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Keep </a:t>
            </a:r>
            <a:r>
              <a:rPr lang="en-US" dirty="0">
                <a:solidFill>
                  <a:srgbClr val="0000CC"/>
                </a:solidFill>
              </a:rPr>
              <a:t>documentation </a:t>
            </a:r>
            <a:r>
              <a:rPr lang="en-US" dirty="0"/>
              <a:t>in the automated tests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89758A8-62F4-405A-AA66-BDFE1382F174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5E309BB-25E6-4D77-9050-B9DC9F9EBA2F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29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158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382000" cy="838200"/>
          </a:xfrm>
        </p:spPr>
        <p:txBody>
          <a:bodyPr/>
          <a:lstStyle/>
          <a:p>
            <a:r>
              <a:rPr lang="en-US" dirty="0"/>
              <a:t>Complexity of Testing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1" y="914400"/>
            <a:ext cx="9032409" cy="5638800"/>
          </a:xfrm>
        </p:spPr>
        <p:txBody>
          <a:bodyPr/>
          <a:lstStyle/>
          <a:p>
            <a:pPr algn="just"/>
            <a:r>
              <a:rPr lang="en-US" dirty="0"/>
              <a:t>Like other engineers, we must use </a:t>
            </a:r>
            <a:r>
              <a:rPr lang="en-US" dirty="0">
                <a:solidFill>
                  <a:srgbClr val="FF0000"/>
                </a:solidFill>
              </a:rPr>
              <a:t>abstraction to manage complexity</a:t>
            </a:r>
          </a:p>
          <a:p>
            <a:pPr lvl="1" algn="just"/>
            <a:r>
              <a:rPr lang="en-US" dirty="0"/>
              <a:t>This is the purpose of the </a:t>
            </a:r>
            <a:r>
              <a:rPr lang="en-US" dirty="0">
                <a:solidFill>
                  <a:srgbClr val="FF0000"/>
                </a:solidFill>
              </a:rPr>
              <a:t>model-driven test design </a:t>
            </a:r>
            <a:r>
              <a:rPr lang="en-US" dirty="0"/>
              <a:t>process</a:t>
            </a:r>
          </a:p>
          <a:p>
            <a:pPr lvl="1" algn="just"/>
            <a:r>
              <a:rPr lang="en-US" dirty="0"/>
              <a:t>The “model” is an abstract structure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0000CC"/>
                </a:solidFill>
              </a:rPr>
              <a:t>Model-Driven Test Design (MDTD)</a:t>
            </a:r>
            <a:r>
              <a:rPr lang="en-US" dirty="0"/>
              <a:t> process </a:t>
            </a:r>
            <a:r>
              <a:rPr lang="en-US" dirty="0">
                <a:solidFill>
                  <a:srgbClr val="0000CC"/>
                </a:solidFill>
              </a:rPr>
              <a:t>breaks testing into</a:t>
            </a:r>
            <a:r>
              <a:rPr lang="en-US" dirty="0"/>
              <a:t> a </a:t>
            </a:r>
            <a:r>
              <a:rPr lang="en-US" dirty="0">
                <a:solidFill>
                  <a:srgbClr val="0000CC"/>
                </a:solidFill>
              </a:rPr>
              <a:t>series of small tasks</a:t>
            </a:r>
            <a:r>
              <a:rPr lang="en-US" dirty="0"/>
              <a:t> that </a:t>
            </a:r>
            <a:r>
              <a:rPr lang="en-US" dirty="0">
                <a:solidFill>
                  <a:srgbClr val="0000CC"/>
                </a:solidFill>
              </a:rPr>
              <a:t>simplify test generation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Then test designers isolate their task, and work at a higher level of abstraction by using mathematical engineering structures to design test values independently of the details of software or design artifacts, test automation, and test execution.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7BDF58-4F8B-44C2-B196-C68DE7DE74E3}" type="datetime1">
              <a:rPr lang="en-US" u="sng" smtClean="0"/>
              <a:t>29-May-21</a:t>
            </a:fld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4007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Organizing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A mature test organization needs </a:t>
            </a:r>
            <a:r>
              <a:rPr lang="en-US" sz="2400" dirty="0">
                <a:solidFill>
                  <a:srgbClr val="0000CC"/>
                </a:solidFill>
              </a:rPr>
              <a:t>only one test designer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to work with several test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automators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, executors and evaluators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>
                <a:solidFill>
                  <a:srgbClr val="0000CC"/>
                </a:solidFill>
              </a:rPr>
              <a:t>Improved automation </a:t>
            </a:r>
            <a:r>
              <a:rPr lang="en-US" sz="2400" dirty="0"/>
              <a:t>will reduce the number of test executors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/>
              <a:t>Theoretically to zero … but not in practice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Putting the </a:t>
            </a:r>
            <a:r>
              <a:rPr lang="en-US" sz="2400" dirty="0">
                <a:solidFill>
                  <a:srgbClr val="0000CC"/>
                </a:solidFill>
              </a:rPr>
              <a:t>wrong </a:t>
            </a:r>
            <a:r>
              <a:rPr lang="en-US" sz="2400" dirty="0"/>
              <a:t>people on the </a:t>
            </a:r>
            <a:r>
              <a:rPr lang="en-US" sz="2400" dirty="0">
                <a:solidFill>
                  <a:srgbClr val="0000CC"/>
                </a:solidFill>
              </a:rPr>
              <a:t>wrong </a:t>
            </a:r>
            <a:r>
              <a:rPr lang="en-US" sz="2400" dirty="0"/>
              <a:t>tasks leads to </a:t>
            </a:r>
            <a:r>
              <a:rPr lang="en-US" sz="2400" dirty="0">
                <a:solidFill>
                  <a:srgbClr val="0000CC"/>
                </a:solidFill>
              </a:rPr>
              <a:t>inefficiency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low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job satisfaction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low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job performance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/>
              <a:t>A qualified test designer will be </a:t>
            </a:r>
            <a:r>
              <a:rPr lang="en-US" sz="2000" dirty="0">
                <a:solidFill>
                  <a:srgbClr val="0000CC"/>
                </a:solidFill>
              </a:rPr>
              <a:t>bored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with other tasks and look for a job in development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/>
              <a:t>A qualified test evaluator will </a:t>
            </a:r>
            <a:r>
              <a:rPr lang="en-US" sz="2000" dirty="0">
                <a:solidFill>
                  <a:srgbClr val="0000CC"/>
                </a:solidFill>
              </a:rPr>
              <a:t>not understand </a:t>
            </a:r>
            <a:r>
              <a:rPr lang="en-US" sz="2000" dirty="0"/>
              <a:t>the benefits of test criteria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Test evaluators have the </a:t>
            </a:r>
            <a:r>
              <a:rPr lang="en-US" sz="2400" dirty="0">
                <a:solidFill>
                  <a:srgbClr val="0000CC"/>
                </a:solidFill>
              </a:rPr>
              <a:t>domain knowledge</a:t>
            </a:r>
            <a:r>
              <a:rPr lang="en-US" sz="2400" dirty="0"/>
              <a:t>, so they </a:t>
            </a:r>
            <a:r>
              <a:rPr lang="en-US" sz="2400" dirty="0">
                <a:solidFill>
                  <a:srgbClr val="0000CC"/>
                </a:solidFill>
              </a:rPr>
              <a:t>must </a:t>
            </a:r>
            <a:r>
              <a:rPr lang="en-US" sz="2400" dirty="0"/>
              <a:t>be free to add tests that “blind” engineering processes will not think of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The four test activities are </a:t>
            </a:r>
            <a:r>
              <a:rPr lang="en-US" sz="2400" dirty="0">
                <a:solidFill>
                  <a:srgbClr val="0000CC"/>
                </a:solidFill>
              </a:rPr>
              <a:t>quite different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529F407-07C5-45BE-B6B7-C33EA0A262DD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E8198E2-952D-44F7-98F2-8F07A33F59CF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30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06308" y="5557838"/>
            <a:ext cx="7323292" cy="95408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anose="020B0502020104020203" pitchFamily="34" charset="0"/>
                <a:cs typeface="Arial" pitchFamily="34" charset="0"/>
              </a:rPr>
              <a:t>Many test teams use the same people for ALL FOUR activities !!</a:t>
            </a:r>
          </a:p>
        </p:txBody>
      </p:sp>
    </p:spTree>
    <p:extLst>
      <p:ext uri="{BB962C8B-B14F-4D97-AF65-F5344CB8AC3E}">
        <p14:creationId xmlns:p14="http://schemas.microsoft.com/office/powerpoint/2010/main" val="955237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Test Activities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77CC1D3-5FEA-4D13-8D73-B9CED57C40E8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77F2CD7-D308-4102-B5C4-9735E70943E8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31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885950"/>
            <a:ext cx="7772400" cy="18161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To use our people effectively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and to test efficiently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we need a process that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4348163"/>
            <a:ext cx="7772400" cy="1168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lets test designers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Comic Sans MS" pitchFamily="66" charset="0"/>
                <a:cs typeface="Arial" pitchFamily="34" charset="0"/>
              </a:rPr>
              <a:t>raise their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2908911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MDTD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03300"/>
            <a:ext cx="8966200" cy="5602288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This approach lets </a:t>
            </a:r>
            <a:r>
              <a:rPr lang="en-US" sz="2800" dirty="0">
                <a:solidFill>
                  <a:srgbClr val="0000CC"/>
                </a:solidFill>
              </a:rPr>
              <a:t>one test designer </a:t>
            </a:r>
            <a:r>
              <a:rPr lang="en-US" sz="2800" dirty="0"/>
              <a:t>do the math</a:t>
            </a:r>
          </a:p>
          <a:p>
            <a:pPr>
              <a:defRPr/>
            </a:pPr>
            <a:r>
              <a:rPr lang="en-US" sz="2800" dirty="0"/>
              <a:t>Then traditional </a:t>
            </a:r>
            <a:r>
              <a:rPr lang="en-US" sz="2800" dirty="0">
                <a:solidFill>
                  <a:srgbClr val="0000CC"/>
                </a:solidFill>
              </a:rPr>
              <a:t>testers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0000CC"/>
                </a:solidFill>
              </a:rPr>
              <a:t>programmers </a:t>
            </a:r>
            <a:r>
              <a:rPr lang="en-US" sz="2800" dirty="0"/>
              <a:t>can do their parts</a:t>
            </a:r>
          </a:p>
          <a:p>
            <a:pPr lvl="1">
              <a:defRPr/>
            </a:pPr>
            <a:r>
              <a:rPr lang="en-US" sz="2400" dirty="0"/>
              <a:t>Find values</a:t>
            </a:r>
          </a:p>
          <a:p>
            <a:pPr lvl="1">
              <a:defRPr/>
            </a:pPr>
            <a:r>
              <a:rPr lang="en-US" sz="2400" dirty="0"/>
              <a:t>Automate the tests</a:t>
            </a:r>
          </a:p>
          <a:p>
            <a:pPr lvl="1">
              <a:defRPr/>
            </a:pPr>
            <a:r>
              <a:rPr lang="en-US" sz="2400" dirty="0"/>
              <a:t>Run the tests</a:t>
            </a:r>
          </a:p>
          <a:p>
            <a:pPr lvl="1">
              <a:defRPr/>
            </a:pPr>
            <a:r>
              <a:rPr lang="en-US" sz="2400" dirty="0"/>
              <a:t>Evaluate the tests</a:t>
            </a:r>
          </a:p>
          <a:p>
            <a:pPr marL="285750" lvl="1" indent="-285750">
              <a:buSzPct val="75000"/>
              <a:buFont typeface="Monotype Sorts" charset="2"/>
              <a:buChar char="n"/>
              <a:defRPr/>
            </a:pPr>
            <a:r>
              <a:rPr lang="en-US" sz="2400" dirty="0"/>
              <a:t>Just like in </a:t>
            </a:r>
            <a:r>
              <a:rPr lang="en-US" sz="2400" dirty="0">
                <a:solidFill>
                  <a:srgbClr val="0000CC"/>
                </a:solidFill>
              </a:rPr>
              <a:t>traditional engineering </a:t>
            </a:r>
            <a:r>
              <a:rPr lang="en-US" sz="2400" dirty="0"/>
              <a:t>… an engineer constructs models with calculus, then gives direction to carpenters, electricians, technicians, …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A873CD2-CA94-42B6-84B9-10AF55ED39C0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184FAE-D55F-45C2-B757-44C540A26B8A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32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2784" y="5533813"/>
            <a:ext cx="7968358" cy="5847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Test designers become technical experts</a:t>
            </a:r>
            <a:endParaRPr lang="en-US" sz="3200" dirty="0">
              <a:solidFill>
                <a:srgbClr val="0000CC"/>
              </a:solidFill>
              <a:latin typeface="Gill Sans MT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739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Model-Driven Test Design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DF550AF-6DC0-4166-8D28-A5CDCA3505BE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76ADDB5-991C-401B-AE3D-4C4DE541E3E5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33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2000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559675" y="3960813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00750" y="544353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0690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1305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11" idx="2"/>
            <a:endCxn id="12" idx="3"/>
          </p:cNvCxnSpPr>
          <p:nvPr/>
        </p:nvCxnSpPr>
        <p:spPr bwMode="auto">
          <a:xfrm rot="5400000">
            <a:off x="7062788" y="4608513"/>
            <a:ext cx="1128712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30313" y="544353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3"/>
            <a:endCxn id="10" idx="1"/>
          </p:cNvCxnSpPr>
          <p:nvPr/>
        </p:nvCxnSpPr>
        <p:spPr bwMode="auto">
          <a:xfrm flipV="1">
            <a:off x="5105400" y="1479550"/>
            <a:ext cx="736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79596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565332" y="3433763"/>
            <a:ext cx="2417649" cy="101566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LEVEL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084888" y="2398713"/>
            <a:ext cx="1990725" cy="1016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10" idx="3"/>
            <a:endCxn id="11" idx="0"/>
          </p:cNvCxnSpPr>
          <p:nvPr/>
        </p:nvCxnSpPr>
        <p:spPr bwMode="auto">
          <a:xfrm>
            <a:off x="7861300" y="1479550"/>
            <a:ext cx="390525" cy="248126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Connector 62"/>
          <p:cNvCxnSpPr>
            <a:cxnSpLocks noChangeShapeType="1"/>
          </p:cNvCxnSpPr>
          <p:nvPr/>
        </p:nvCxnSpPr>
        <p:spPr bwMode="auto">
          <a:xfrm>
            <a:off x="149225" y="3479800"/>
            <a:ext cx="8845550" cy="1588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15"/>
          <p:cNvCxnSpPr>
            <a:cxnSpLocks noChangeShapeType="1"/>
            <a:endCxn id="28" idx="1"/>
          </p:cNvCxnSpPr>
          <p:nvPr/>
        </p:nvCxnSpPr>
        <p:spPr bwMode="auto">
          <a:xfrm flipV="1">
            <a:off x="1122363" y="2432050"/>
            <a:ext cx="2100262" cy="1143000"/>
          </a:xfrm>
          <a:prstGeom prst="curvedConnector3">
            <a:avLst>
              <a:gd name="adj1" fmla="val 17338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222625" y="2078038"/>
            <a:ext cx="180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cxnSp>
        <p:nvCxnSpPr>
          <p:cNvPr id="30" name="Curved Connector 15"/>
          <p:cNvCxnSpPr>
            <a:cxnSpLocks noChangeShapeType="1"/>
            <a:stCxn id="28" idx="3"/>
            <a:endCxn id="10" idx="1"/>
          </p:cNvCxnSpPr>
          <p:nvPr/>
        </p:nvCxnSpPr>
        <p:spPr bwMode="auto">
          <a:xfrm flipV="1">
            <a:off x="5024438" y="1479550"/>
            <a:ext cx="817562" cy="9525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53180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6" grpId="0"/>
      <p:bldP spid="67" grpId="0" animBg="1"/>
      <p:bldP spid="68" grpId="0" animBg="1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Model-Driven Test Design – Steps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751D515-A23F-4D55-BC98-DF4349F54FF1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1CF7990-6E07-4E07-BF05-9379BEC9FF31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34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15890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336073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7897" name="TextBox 9"/>
          <p:cNvSpPr txBox="1">
            <a:spLocks noChangeArrowheads="1"/>
          </p:cNvSpPr>
          <p:nvPr/>
        </p:nvSpPr>
        <p:spPr bwMode="auto">
          <a:xfrm>
            <a:off x="55641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7559675" y="39528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6000750" y="544988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37900" name="TextBox 12"/>
          <p:cNvSpPr txBox="1">
            <a:spLocks noChangeArrowheads="1"/>
          </p:cNvSpPr>
          <p:nvPr/>
        </p:nvSpPr>
        <p:spPr bwMode="auto">
          <a:xfrm>
            <a:off x="4406900" y="54498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37901" name="TextBox 13"/>
          <p:cNvSpPr txBox="1">
            <a:spLocks noChangeArrowheads="1"/>
          </p:cNvSpPr>
          <p:nvPr/>
        </p:nvSpPr>
        <p:spPr bwMode="auto">
          <a:xfrm>
            <a:off x="2813050" y="54498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7894" idx="0"/>
            <a:endCxn id="37895" idx="1"/>
          </p:cNvCxnSpPr>
          <p:nvPr/>
        </p:nvCxnSpPr>
        <p:spPr bwMode="auto">
          <a:xfrm rot="5400000" flipH="1" flipV="1">
            <a:off x="132556" y="2140744"/>
            <a:ext cx="2117725" cy="7953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7898" idx="2"/>
            <a:endCxn id="37899" idx="3"/>
          </p:cNvCxnSpPr>
          <p:nvPr/>
        </p:nvCxnSpPr>
        <p:spPr bwMode="auto">
          <a:xfrm rot="5400000">
            <a:off x="7055644" y="4607719"/>
            <a:ext cx="1143000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904" name="TextBox 25"/>
          <p:cNvSpPr txBox="1">
            <a:spLocks noChangeArrowheads="1"/>
          </p:cNvSpPr>
          <p:nvPr/>
        </p:nvSpPr>
        <p:spPr bwMode="auto">
          <a:xfrm>
            <a:off x="1230313" y="544988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2833688" y="1463675"/>
            <a:ext cx="663575" cy="15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endCxn id="37897" idx="1"/>
          </p:cNvCxnSpPr>
          <p:nvPr/>
        </p:nvCxnSpPr>
        <p:spPr bwMode="auto">
          <a:xfrm>
            <a:off x="4876800" y="1479550"/>
            <a:ext cx="68738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8023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8023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8023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910" name="TextBox 66"/>
          <p:cNvSpPr txBox="1">
            <a:spLocks noChangeArrowheads="1"/>
          </p:cNvSpPr>
          <p:nvPr/>
        </p:nvSpPr>
        <p:spPr bwMode="auto">
          <a:xfrm>
            <a:off x="1565275" y="3435350"/>
            <a:ext cx="2417763" cy="1016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LEVEL</a:t>
            </a:r>
          </a:p>
        </p:txBody>
      </p:sp>
      <p:sp>
        <p:nvSpPr>
          <p:cNvPr id="37911" name="TextBox 67"/>
          <p:cNvSpPr txBox="1">
            <a:spLocks noChangeArrowheads="1"/>
          </p:cNvSpPr>
          <p:nvPr/>
        </p:nvSpPr>
        <p:spPr bwMode="auto">
          <a:xfrm>
            <a:off x="6084888" y="2524125"/>
            <a:ext cx="1990725" cy="1016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solidFill>
                  <a:srgbClr val="0000CC"/>
                </a:solidFill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37897" idx="3"/>
            <a:endCxn id="37898" idx="0"/>
          </p:cNvCxnSpPr>
          <p:nvPr/>
        </p:nvCxnSpPr>
        <p:spPr bwMode="auto">
          <a:xfrm>
            <a:off x="7583488" y="1479550"/>
            <a:ext cx="668337" cy="24733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913" name="Straight Connector 62"/>
          <p:cNvCxnSpPr>
            <a:cxnSpLocks noChangeShapeType="1"/>
          </p:cNvCxnSpPr>
          <p:nvPr/>
        </p:nvCxnSpPr>
        <p:spPr bwMode="auto">
          <a:xfrm>
            <a:off x="149225" y="34813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39763" y="2057400"/>
            <a:ext cx="1052512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92413" y="960438"/>
            <a:ext cx="11366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criterion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94238" y="960438"/>
            <a:ext cx="8191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refine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23175" y="1589088"/>
            <a:ext cx="11239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3463" y="5038725"/>
            <a:ext cx="1138237" cy="101441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prefix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postfix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expected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0488" y="5167313"/>
            <a:ext cx="1208087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automate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33800" y="5126038"/>
            <a:ext cx="995363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7738" y="5153025"/>
            <a:ext cx="1095375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evaluate</a:t>
            </a:r>
          </a:p>
        </p:txBody>
      </p:sp>
      <p:cxnSp>
        <p:nvCxnSpPr>
          <p:cNvPr id="37922" name="Curved Connector 15"/>
          <p:cNvCxnSpPr>
            <a:cxnSpLocks noChangeShapeType="1"/>
            <a:endCxn id="37923" idx="1"/>
          </p:cNvCxnSpPr>
          <p:nvPr/>
        </p:nvCxnSpPr>
        <p:spPr bwMode="auto">
          <a:xfrm flipV="1">
            <a:off x="1122363" y="2432050"/>
            <a:ext cx="2100262" cy="1143000"/>
          </a:xfrm>
          <a:prstGeom prst="curvedConnector3">
            <a:avLst>
              <a:gd name="adj1" fmla="val 17338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3" name="TextBox 34"/>
          <p:cNvSpPr txBox="1">
            <a:spLocks noChangeArrowheads="1"/>
          </p:cNvSpPr>
          <p:nvPr/>
        </p:nvSpPr>
        <p:spPr bwMode="auto">
          <a:xfrm>
            <a:off x="3222625" y="2078038"/>
            <a:ext cx="180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65288" y="2532063"/>
            <a:ext cx="1285875" cy="7080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domain analysis</a:t>
            </a:r>
          </a:p>
        </p:txBody>
      </p:sp>
      <p:cxnSp>
        <p:nvCxnSpPr>
          <p:cNvPr id="37925" name="Curved Connector 15"/>
          <p:cNvCxnSpPr>
            <a:cxnSpLocks noChangeShapeType="1"/>
            <a:stCxn id="37923" idx="3"/>
            <a:endCxn id="37897" idx="1"/>
          </p:cNvCxnSpPr>
          <p:nvPr/>
        </p:nvCxnSpPr>
        <p:spPr bwMode="auto">
          <a:xfrm flipV="1">
            <a:off x="5024438" y="1479550"/>
            <a:ext cx="539750" cy="9525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041650" y="2562225"/>
            <a:ext cx="4600575" cy="2070100"/>
            <a:chOff x="3041822" y="2562130"/>
            <a:chExt cx="4600955" cy="2069438"/>
          </a:xfrm>
        </p:grpSpPr>
        <p:sp>
          <p:nvSpPr>
            <p:cNvPr id="49" name="Left Brace 48"/>
            <p:cNvSpPr/>
            <p:nvPr/>
          </p:nvSpPr>
          <p:spPr>
            <a:xfrm rot="4719087">
              <a:off x="4974912" y="1963702"/>
              <a:ext cx="734777" cy="4600955"/>
            </a:xfrm>
            <a:prstGeom prst="leftBrace">
              <a:avLst>
                <a:gd name="adj1" fmla="val 8333"/>
                <a:gd name="adj2" fmla="val 49690"/>
              </a:avLst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29" name="Group 89"/>
            <p:cNvGrpSpPr>
              <a:grpSpLocks/>
            </p:cNvGrpSpPr>
            <p:nvPr/>
          </p:nvGrpSpPr>
          <p:grpSpPr bwMode="auto">
            <a:xfrm rot="-677690">
              <a:off x="4562954" y="2562130"/>
              <a:ext cx="999582" cy="1367073"/>
              <a:chOff x="4698749" y="2544024"/>
              <a:chExt cx="999582" cy="1367073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5284424" y="2641478"/>
                <a:ext cx="411197" cy="1245789"/>
              </a:xfrm>
              <a:custGeom>
                <a:avLst/>
                <a:gdLst>
                  <a:gd name="connsiteX0" fmla="*/ 0 w 411108"/>
                  <a:gd name="connsiteY0" fmla="*/ 1252009 h 1252009"/>
                  <a:gd name="connsiteX1" fmla="*/ 9054 w 411108"/>
                  <a:gd name="connsiteY1" fmla="*/ 790282 h 1252009"/>
                  <a:gd name="connsiteX2" fmla="*/ 18107 w 411108"/>
                  <a:gd name="connsiteY2" fmla="*/ 672587 h 1252009"/>
                  <a:gd name="connsiteX3" fmla="*/ 45268 w 411108"/>
                  <a:gd name="connsiteY3" fmla="*/ 582053 h 1252009"/>
                  <a:gd name="connsiteX4" fmla="*/ 63375 w 411108"/>
                  <a:gd name="connsiteY4" fmla="*/ 518678 h 1252009"/>
                  <a:gd name="connsiteX5" fmla="*/ 99588 w 411108"/>
                  <a:gd name="connsiteY5" fmla="*/ 455304 h 1252009"/>
                  <a:gd name="connsiteX6" fmla="*/ 108642 w 411108"/>
                  <a:gd name="connsiteY6" fmla="*/ 428144 h 1252009"/>
                  <a:gd name="connsiteX7" fmla="*/ 135802 w 411108"/>
                  <a:gd name="connsiteY7" fmla="*/ 391930 h 1252009"/>
                  <a:gd name="connsiteX8" fmla="*/ 181070 w 411108"/>
                  <a:gd name="connsiteY8" fmla="*/ 328556 h 1252009"/>
                  <a:gd name="connsiteX9" fmla="*/ 244444 w 411108"/>
                  <a:gd name="connsiteY9" fmla="*/ 228967 h 1252009"/>
                  <a:gd name="connsiteX10" fmla="*/ 325925 w 411108"/>
                  <a:gd name="connsiteY10" fmla="*/ 111272 h 1252009"/>
                  <a:gd name="connsiteX11" fmla="*/ 353085 w 411108"/>
                  <a:gd name="connsiteY11" fmla="*/ 75059 h 1252009"/>
                  <a:gd name="connsiteX12" fmla="*/ 371192 w 411108"/>
                  <a:gd name="connsiteY12" fmla="*/ 47898 h 1252009"/>
                  <a:gd name="connsiteX13" fmla="*/ 407406 w 411108"/>
                  <a:gd name="connsiteY13" fmla="*/ 2631 h 125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1108" h="1252009">
                    <a:moveTo>
                      <a:pt x="0" y="1252009"/>
                    </a:moveTo>
                    <a:cubicBezTo>
                      <a:pt x="3018" y="1098100"/>
                      <a:pt x="4246" y="944145"/>
                      <a:pt x="9054" y="790282"/>
                    </a:cubicBezTo>
                    <a:cubicBezTo>
                      <a:pt x="10283" y="750954"/>
                      <a:pt x="13510" y="711665"/>
                      <a:pt x="18107" y="672587"/>
                    </a:cubicBezTo>
                    <a:cubicBezTo>
                      <a:pt x="21300" y="645447"/>
                      <a:pt x="39317" y="605857"/>
                      <a:pt x="45268" y="582053"/>
                    </a:cubicBezTo>
                    <a:cubicBezTo>
                      <a:pt x="48170" y="570445"/>
                      <a:pt x="56879" y="531670"/>
                      <a:pt x="63375" y="518678"/>
                    </a:cubicBezTo>
                    <a:cubicBezTo>
                      <a:pt x="74256" y="496916"/>
                      <a:pt x="88707" y="477066"/>
                      <a:pt x="99588" y="455304"/>
                    </a:cubicBezTo>
                    <a:cubicBezTo>
                      <a:pt x="103856" y="446768"/>
                      <a:pt x="103907" y="436430"/>
                      <a:pt x="108642" y="428144"/>
                    </a:cubicBezTo>
                    <a:cubicBezTo>
                      <a:pt x="116128" y="415043"/>
                      <a:pt x="127805" y="404726"/>
                      <a:pt x="135802" y="391930"/>
                    </a:cubicBezTo>
                    <a:cubicBezTo>
                      <a:pt x="175521" y="328378"/>
                      <a:pt x="129294" y="380330"/>
                      <a:pt x="181070" y="328556"/>
                    </a:cubicBezTo>
                    <a:cubicBezTo>
                      <a:pt x="204412" y="258524"/>
                      <a:pt x="169387" y="354063"/>
                      <a:pt x="244444" y="228967"/>
                    </a:cubicBezTo>
                    <a:cubicBezTo>
                      <a:pt x="287130" y="157823"/>
                      <a:pt x="261047" y="197776"/>
                      <a:pt x="325925" y="111272"/>
                    </a:cubicBezTo>
                    <a:cubicBezTo>
                      <a:pt x="334978" y="99201"/>
                      <a:pt x="344715" y="87614"/>
                      <a:pt x="353085" y="75059"/>
                    </a:cubicBezTo>
                    <a:cubicBezTo>
                      <a:pt x="359121" y="66005"/>
                      <a:pt x="364226" y="56257"/>
                      <a:pt x="371192" y="47898"/>
                    </a:cubicBezTo>
                    <a:cubicBezTo>
                      <a:pt x="411108" y="0"/>
                      <a:pt x="388420" y="40605"/>
                      <a:pt x="407406" y="2631"/>
                    </a:cubicBezTo>
                  </a:path>
                </a:pathLst>
              </a:custGeom>
              <a:ln w="38100">
                <a:solidFill>
                  <a:srgbClr val="00FF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flipH="1">
                <a:off x="4689534" y="2732137"/>
                <a:ext cx="592186" cy="1122004"/>
              </a:xfrm>
              <a:custGeom>
                <a:avLst/>
                <a:gdLst>
                  <a:gd name="connsiteX0" fmla="*/ 0 w 411108"/>
                  <a:gd name="connsiteY0" fmla="*/ 1252009 h 1252009"/>
                  <a:gd name="connsiteX1" fmla="*/ 9054 w 411108"/>
                  <a:gd name="connsiteY1" fmla="*/ 790282 h 1252009"/>
                  <a:gd name="connsiteX2" fmla="*/ 18107 w 411108"/>
                  <a:gd name="connsiteY2" fmla="*/ 672587 h 1252009"/>
                  <a:gd name="connsiteX3" fmla="*/ 45268 w 411108"/>
                  <a:gd name="connsiteY3" fmla="*/ 582053 h 1252009"/>
                  <a:gd name="connsiteX4" fmla="*/ 63375 w 411108"/>
                  <a:gd name="connsiteY4" fmla="*/ 518678 h 1252009"/>
                  <a:gd name="connsiteX5" fmla="*/ 99588 w 411108"/>
                  <a:gd name="connsiteY5" fmla="*/ 455304 h 1252009"/>
                  <a:gd name="connsiteX6" fmla="*/ 108642 w 411108"/>
                  <a:gd name="connsiteY6" fmla="*/ 428144 h 1252009"/>
                  <a:gd name="connsiteX7" fmla="*/ 135802 w 411108"/>
                  <a:gd name="connsiteY7" fmla="*/ 391930 h 1252009"/>
                  <a:gd name="connsiteX8" fmla="*/ 181070 w 411108"/>
                  <a:gd name="connsiteY8" fmla="*/ 328556 h 1252009"/>
                  <a:gd name="connsiteX9" fmla="*/ 244444 w 411108"/>
                  <a:gd name="connsiteY9" fmla="*/ 228967 h 1252009"/>
                  <a:gd name="connsiteX10" fmla="*/ 325925 w 411108"/>
                  <a:gd name="connsiteY10" fmla="*/ 111272 h 1252009"/>
                  <a:gd name="connsiteX11" fmla="*/ 353085 w 411108"/>
                  <a:gd name="connsiteY11" fmla="*/ 75059 h 1252009"/>
                  <a:gd name="connsiteX12" fmla="*/ 371192 w 411108"/>
                  <a:gd name="connsiteY12" fmla="*/ 47898 h 1252009"/>
                  <a:gd name="connsiteX13" fmla="*/ 407406 w 411108"/>
                  <a:gd name="connsiteY13" fmla="*/ 2631 h 125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1108" h="1252009">
                    <a:moveTo>
                      <a:pt x="0" y="1252009"/>
                    </a:moveTo>
                    <a:cubicBezTo>
                      <a:pt x="3018" y="1098100"/>
                      <a:pt x="4246" y="944145"/>
                      <a:pt x="9054" y="790282"/>
                    </a:cubicBezTo>
                    <a:cubicBezTo>
                      <a:pt x="10283" y="750954"/>
                      <a:pt x="13510" y="711665"/>
                      <a:pt x="18107" y="672587"/>
                    </a:cubicBezTo>
                    <a:cubicBezTo>
                      <a:pt x="21300" y="645447"/>
                      <a:pt x="39317" y="605857"/>
                      <a:pt x="45268" y="582053"/>
                    </a:cubicBezTo>
                    <a:cubicBezTo>
                      <a:pt x="48170" y="570445"/>
                      <a:pt x="56879" y="531670"/>
                      <a:pt x="63375" y="518678"/>
                    </a:cubicBezTo>
                    <a:cubicBezTo>
                      <a:pt x="74256" y="496916"/>
                      <a:pt x="88707" y="477066"/>
                      <a:pt x="99588" y="455304"/>
                    </a:cubicBezTo>
                    <a:cubicBezTo>
                      <a:pt x="103856" y="446768"/>
                      <a:pt x="103907" y="436430"/>
                      <a:pt x="108642" y="428144"/>
                    </a:cubicBezTo>
                    <a:cubicBezTo>
                      <a:pt x="116128" y="415043"/>
                      <a:pt x="127805" y="404726"/>
                      <a:pt x="135802" y="391930"/>
                    </a:cubicBezTo>
                    <a:cubicBezTo>
                      <a:pt x="175521" y="328378"/>
                      <a:pt x="129294" y="380330"/>
                      <a:pt x="181070" y="328556"/>
                    </a:cubicBezTo>
                    <a:cubicBezTo>
                      <a:pt x="204412" y="258524"/>
                      <a:pt x="169387" y="354063"/>
                      <a:pt x="244444" y="228967"/>
                    </a:cubicBezTo>
                    <a:cubicBezTo>
                      <a:pt x="287130" y="157823"/>
                      <a:pt x="261047" y="197776"/>
                      <a:pt x="325925" y="111272"/>
                    </a:cubicBezTo>
                    <a:cubicBezTo>
                      <a:pt x="334978" y="99201"/>
                      <a:pt x="344715" y="87614"/>
                      <a:pt x="353085" y="75059"/>
                    </a:cubicBezTo>
                    <a:cubicBezTo>
                      <a:pt x="359121" y="66005"/>
                      <a:pt x="364226" y="56257"/>
                      <a:pt x="371192" y="47898"/>
                    </a:cubicBezTo>
                    <a:cubicBezTo>
                      <a:pt x="411108" y="0"/>
                      <a:pt x="388420" y="40605"/>
                      <a:pt x="407406" y="2631"/>
                    </a:cubicBezTo>
                  </a:path>
                </a:pathLst>
              </a:custGeom>
              <a:ln w="38100">
                <a:solidFill>
                  <a:srgbClr val="00FF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2" idx="0"/>
              </p:cNvCxnSpPr>
              <p:nvPr/>
            </p:nvCxnSpPr>
            <p:spPr>
              <a:xfrm flipH="1" flipV="1">
                <a:off x="5235025" y="2528355"/>
                <a:ext cx="46041" cy="1363226"/>
              </a:xfrm>
              <a:prstGeom prst="straightConnector1">
                <a:avLst/>
              </a:prstGeom>
              <a:ln w="38100">
                <a:solidFill>
                  <a:srgbClr val="00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/>
          <p:cNvSpPr txBox="1"/>
          <p:nvPr/>
        </p:nvSpPr>
        <p:spPr>
          <a:xfrm rot="21030169">
            <a:off x="4832350" y="4314825"/>
            <a:ext cx="1166813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4008492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6" grpId="0" animBg="1"/>
      <p:bldP spid="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Model-Driven Test</a:t>
            </a:r>
            <a:r>
              <a:rPr lang="en-US" sz="2800" dirty="0"/>
              <a:t> </a:t>
            </a:r>
            <a:r>
              <a:rPr lang="en-US" sz="3200" dirty="0"/>
              <a:t>Design</a:t>
            </a:r>
            <a:r>
              <a:rPr lang="en-US" dirty="0"/>
              <a:t>–Activities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32AF890-7B7F-4981-9C9E-E9568B8D8796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7908CA-400A-474A-8048-4F6CD4E807E1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35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53228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7559675" y="35972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38923" name="TextBox 11"/>
          <p:cNvSpPr txBox="1">
            <a:spLocks noChangeArrowheads="1"/>
          </p:cNvSpPr>
          <p:nvPr/>
        </p:nvSpPr>
        <p:spPr bwMode="auto">
          <a:xfrm>
            <a:off x="6000750" y="513238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38924" name="TextBox 12"/>
          <p:cNvSpPr txBox="1">
            <a:spLocks noChangeArrowheads="1"/>
          </p:cNvSpPr>
          <p:nvPr/>
        </p:nvSpPr>
        <p:spPr bwMode="auto">
          <a:xfrm>
            <a:off x="4406900" y="51323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38925" name="TextBox 13"/>
          <p:cNvSpPr txBox="1">
            <a:spLocks noChangeArrowheads="1"/>
          </p:cNvSpPr>
          <p:nvPr/>
        </p:nvSpPr>
        <p:spPr bwMode="auto">
          <a:xfrm>
            <a:off x="2813050" y="51323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8918" idx="0"/>
            <a:endCxn id="38919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8922" idx="2"/>
            <a:endCxn id="38923" idx="3"/>
          </p:cNvCxnSpPr>
          <p:nvPr/>
        </p:nvCxnSpPr>
        <p:spPr bwMode="auto">
          <a:xfrm rot="5400000">
            <a:off x="7035801" y="4271962"/>
            <a:ext cx="1181100" cy="124777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28" name="TextBox 25"/>
          <p:cNvSpPr txBox="1">
            <a:spLocks noChangeArrowheads="1"/>
          </p:cNvSpPr>
          <p:nvPr/>
        </p:nvSpPr>
        <p:spPr bwMode="auto">
          <a:xfrm>
            <a:off x="1230313" y="513238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4876800" y="1479550"/>
            <a:ext cx="5191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4848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34" name="TextBox 66"/>
          <p:cNvSpPr txBox="1">
            <a:spLocks noChangeArrowheads="1"/>
          </p:cNvSpPr>
          <p:nvPr/>
        </p:nvSpPr>
        <p:spPr bwMode="auto">
          <a:xfrm>
            <a:off x="1565275" y="3028950"/>
            <a:ext cx="2417763" cy="1016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>
                <a:solidFill>
                  <a:srgbClr val="0000CC"/>
                </a:solidFill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solidFill>
                  <a:srgbClr val="0000CC"/>
                </a:solidFill>
                <a:latin typeface="Bradley Hand ITC" pitchFamily="66" charset="0"/>
              </a:rPr>
              <a:t>LEVEL</a:t>
            </a:r>
          </a:p>
        </p:txBody>
      </p:sp>
      <p:sp>
        <p:nvSpPr>
          <p:cNvPr id="38935" name="TextBox 67"/>
          <p:cNvSpPr txBox="1">
            <a:spLocks noChangeArrowheads="1"/>
          </p:cNvSpPr>
          <p:nvPr/>
        </p:nvSpPr>
        <p:spPr bwMode="auto">
          <a:xfrm>
            <a:off x="6084888" y="2117725"/>
            <a:ext cx="1990725" cy="1016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Bradley Hand ITC" pitchFamily="66" charset="0"/>
              </a:rPr>
              <a:t>DESIGN</a:t>
            </a:r>
          </a:p>
          <a:p>
            <a:pPr algn="ctr"/>
            <a:r>
              <a:rPr lang="en-US">
                <a:solidFill>
                  <a:srgbClr val="0000CC"/>
                </a:solidFill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solidFill>
                  <a:srgbClr val="0000CC"/>
                </a:solidFill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38921" idx="3"/>
            <a:endCxn id="38922" idx="0"/>
          </p:cNvCxnSpPr>
          <p:nvPr/>
        </p:nvCxnSpPr>
        <p:spPr bwMode="auto">
          <a:xfrm>
            <a:off x="7342188" y="1479550"/>
            <a:ext cx="908050" cy="21177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937" name="Straight Connector 62"/>
          <p:cNvCxnSpPr>
            <a:cxnSpLocks noChangeShapeType="1"/>
          </p:cNvCxnSpPr>
          <p:nvPr/>
        </p:nvCxnSpPr>
        <p:spPr bwMode="auto">
          <a:xfrm>
            <a:off x="149225" y="30749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418432" y="744624"/>
            <a:ext cx="5967412" cy="1717069"/>
            <a:chOff x="1113189" y="-942097"/>
            <a:chExt cx="5966460" cy="1715887"/>
          </a:xfrm>
        </p:grpSpPr>
        <p:sp>
          <p:nvSpPr>
            <p:cNvPr id="38949" name="Rounded Rectangle 26"/>
            <p:cNvSpPr>
              <a:spLocks noChangeArrowheads="1"/>
            </p:cNvSpPr>
            <p:nvPr/>
          </p:nvSpPr>
          <p:spPr bwMode="auto">
            <a:xfrm>
              <a:off x="1113189" y="-942097"/>
              <a:ext cx="5966460" cy="133731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27595" y="312146"/>
              <a:ext cx="1687243" cy="4616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Design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374012" y="4048558"/>
            <a:ext cx="4711700" cy="1657350"/>
            <a:chOff x="4396740" y="4080510"/>
            <a:chExt cx="4712970" cy="165735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4396740" y="4137660"/>
              <a:ext cx="4712970" cy="1600200"/>
            </a:xfrm>
            <a:prstGeom prst="roundRect">
              <a:avLst/>
            </a:prstGeom>
            <a:solidFill>
              <a:srgbClr val="66CCFF">
                <a:alpha val="30196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5322" y="4080510"/>
              <a:ext cx="2752808" cy="523220"/>
            </a:xfrm>
            <a:prstGeom prst="rect">
              <a:avLst/>
            </a:prstGeom>
            <a:noFill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Automation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670389" y="5126708"/>
            <a:ext cx="1527175" cy="1423988"/>
            <a:chOff x="2872740" y="5101590"/>
            <a:chExt cx="1527810" cy="1425357"/>
          </a:xfrm>
        </p:grpSpPr>
        <p:sp>
          <p:nvSpPr>
            <p:cNvPr id="38945" name="Rounded Rectangle 31"/>
            <p:cNvSpPr>
              <a:spLocks noChangeArrowheads="1"/>
            </p:cNvSpPr>
            <p:nvPr/>
          </p:nvSpPr>
          <p:spPr bwMode="auto">
            <a:xfrm>
              <a:off x="2907030" y="5101590"/>
              <a:ext cx="1459230" cy="142494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2740" y="5695886"/>
              <a:ext cx="1527810" cy="8310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Execution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930274" y="5111627"/>
            <a:ext cx="1624013" cy="1447800"/>
            <a:chOff x="1188720" y="5025390"/>
            <a:chExt cx="1623060" cy="1448217"/>
          </a:xfrm>
        </p:grpSpPr>
        <p:sp>
          <p:nvSpPr>
            <p:cNvPr id="38943" name="Rounded Rectangle 33"/>
            <p:cNvSpPr>
              <a:spLocks noChangeArrowheads="1"/>
            </p:cNvSpPr>
            <p:nvPr/>
          </p:nvSpPr>
          <p:spPr bwMode="auto">
            <a:xfrm>
              <a:off x="1196340" y="5025390"/>
              <a:ext cx="1615440" cy="142494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8720" y="5643105"/>
              <a:ext cx="1623060" cy="8305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Evaluation</a:t>
              </a:r>
            </a:p>
          </p:txBody>
        </p:sp>
      </p:grpSp>
      <p:sp>
        <p:nvSpPr>
          <p:cNvPr id="40" name="AutoShape 15"/>
          <p:cNvSpPr>
            <a:spLocks noChangeArrowheads="1"/>
          </p:cNvSpPr>
          <p:nvPr/>
        </p:nvSpPr>
        <p:spPr bwMode="auto">
          <a:xfrm>
            <a:off x="1123950" y="2428875"/>
            <a:ext cx="6088063" cy="2154238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apyrus" pitchFamily="66" charset="0"/>
              </a:rPr>
              <a:t>Raising our abstraction level makes</a:t>
            </a:r>
          </a:p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apyrus" pitchFamily="66" charset="0"/>
              </a:rPr>
              <a:t>test design MUCH easier</a:t>
            </a:r>
          </a:p>
        </p:txBody>
      </p:sp>
    </p:spTree>
    <p:extLst>
      <p:ext uri="{BB962C8B-B14F-4D97-AF65-F5344CB8AC3E}">
        <p14:creationId xmlns:p14="http://schemas.microsoft.com/office/powerpoint/2010/main" val="3788700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Illustrative Example</a:t>
            </a: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D14D238-9DA9-4EB4-B498-2B8E114F9CC5}" type="datetime1">
              <a:rPr lang="en-US" altLang="zh-CN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t>29-May-21</a:t>
            </a:fld>
            <a:endParaRPr lang="en-US" altLang="zh-CN" sz="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7945C97-E72E-4B32-BAA0-F266F83C4D0D}" type="slidenum">
              <a:rPr lang="zh-CN" altLang="en-US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pPr/>
              <a:t>36</a:t>
            </a:fld>
            <a:endParaRPr lang="en-US" altLang="zh-CN" sz="800" b="0" dirty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319" y="1659345"/>
            <a:ext cx="5366565" cy="43195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Software Artifact : Java Method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/**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Return index of node n at the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first position it appears,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-1 if it is not present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*/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</a:t>
            </a:r>
            <a:r>
              <a:rPr lang="en-US" sz="2400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indexOf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(Node n)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2400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path.size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 </a:t>
            </a:r>
            <a:r>
              <a:rPr lang="en-US" sz="2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++)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path.get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).equals(n))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-1;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663161" y="1637120"/>
            <a:ext cx="3170803" cy="4302383"/>
            <a:chOff x="5558790" y="1680210"/>
            <a:chExt cx="3404732" cy="4301464"/>
          </a:xfrm>
        </p:grpSpPr>
        <p:sp>
          <p:nvSpPr>
            <p:cNvPr id="26" name="Oval 25"/>
            <p:cNvSpPr/>
            <p:nvPr/>
          </p:nvSpPr>
          <p:spPr>
            <a:xfrm>
              <a:off x="5669591" y="5051339"/>
              <a:ext cx="593207" cy="617406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822524" y="5056101"/>
              <a:ext cx="593207" cy="617405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897528" y="5143394"/>
              <a:ext cx="434678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49707" y="5143394"/>
              <a:ext cx="434678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113403" y="4245062"/>
              <a:ext cx="434678" cy="43329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65075" y="3299114"/>
              <a:ext cx="434677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365075" y="2376974"/>
              <a:ext cx="434677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6337991" y="3055426"/>
              <a:ext cx="488845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0" idx="0"/>
            </p:cNvCxnSpPr>
            <p:nvPr/>
          </p:nvCxnSpPr>
          <p:spPr>
            <a:xfrm rot="5400000">
              <a:off x="5460728" y="4175976"/>
              <a:ext cx="1472885" cy="4619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5"/>
              <a:endCxn id="9" idx="1"/>
            </p:cNvCxnSpPr>
            <p:nvPr/>
          </p:nvCxnSpPr>
          <p:spPr>
            <a:xfrm rot="16200000" flipH="1">
              <a:off x="7426799" y="4671377"/>
              <a:ext cx="592010" cy="4789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5"/>
              <a:endCxn id="11" idx="1"/>
            </p:cNvCxnSpPr>
            <p:nvPr/>
          </p:nvCxnSpPr>
          <p:spPr>
            <a:xfrm rot="16200000" flipH="1">
              <a:off x="6636706" y="3768780"/>
              <a:ext cx="638039" cy="441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5" name="TextBox 27"/>
            <p:cNvSpPr txBox="1">
              <a:spLocks noChangeArrowheads="1"/>
            </p:cNvSpPr>
            <p:nvPr/>
          </p:nvSpPr>
          <p:spPr bwMode="auto">
            <a:xfrm>
              <a:off x="6777990" y="2377440"/>
              <a:ext cx="96012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dirty="0" err="1">
                  <a:solidFill>
                    <a:srgbClr val="0000CC"/>
                  </a:solidFill>
                  <a:latin typeface="Comic Sans MS" pitchFamily="66" charset="0"/>
                </a:rPr>
                <a:t>i</a:t>
              </a:r>
              <a:r>
                <a:rPr lang="en-US" dirty="0">
                  <a:solidFill>
                    <a:srgbClr val="0000CC"/>
                  </a:solidFill>
                  <a:latin typeface="Comic Sans MS" pitchFamily="66" charset="0"/>
                </a:rPr>
                <a:t> = 0</a:t>
              </a:r>
            </a:p>
          </p:txBody>
        </p:sp>
        <p:sp>
          <p:nvSpPr>
            <p:cNvPr id="39956" name="TextBox 29"/>
            <p:cNvSpPr txBox="1">
              <a:spLocks noChangeArrowheads="1"/>
            </p:cNvSpPr>
            <p:nvPr/>
          </p:nvSpPr>
          <p:spPr bwMode="auto">
            <a:xfrm>
              <a:off x="6650852" y="3339526"/>
              <a:ext cx="231267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CC"/>
                  </a:solidFill>
                  <a:latin typeface="Comic Sans MS" pitchFamily="66" charset="0"/>
                </a:rPr>
                <a:t>i &lt; path.size()</a:t>
              </a:r>
            </a:p>
          </p:txBody>
        </p:sp>
        <p:sp>
          <p:nvSpPr>
            <p:cNvPr id="39957" name="TextBox 30"/>
            <p:cNvSpPr txBox="1">
              <a:spLocks noChangeArrowheads="1"/>
            </p:cNvSpPr>
            <p:nvPr/>
          </p:nvSpPr>
          <p:spPr bwMode="auto">
            <a:xfrm>
              <a:off x="7511462" y="4260576"/>
              <a:ext cx="61722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0000CC"/>
                  </a:solidFill>
                  <a:latin typeface="Comic Sans MS" pitchFamily="66" charset="0"/>
                </a:rPr>
                <a:t>if</a:t>
              </a:r>
            </a:p>
          </p:txBody>
        </p:sp>
        <p:sp>
          <p:nvSpPr>
            <p:cNvPr id="39958" name="TextBox 31"/>
            <p:cNvSpPr txBox="1">
              <a:spLocks noChangeArrowheads="1"/>
            </p:cNvSpPr>
            <p:nvPr/>
          </p:nvSpPr>
          <p:spPr bwMode="auto">
            <a:xfrm>
              <a:off x="7418071" y="5581650"/>
              <a:ext cx="144018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CC"/>
                  </a:solidFill>
                  <a:latin typeface="Comic Sans MS" pitchFamily="66" charset="0"/>
                </a:rPr>
                <a:t>return i</a:t>
              </a:r>
            </a:p>
          </p:txBody>
        </p:sp>
        <p:sp>
          <p:nvSpPr>
            <p:cNvPr id="39959" name="TextBox 32"/>
            <p:cNvSpPr txBox="1">
              <a:spLocks noChangeArrowheads="1"/>
            </p:cNvSpPr>
            <p:nvPr/>
          </p:nvSpPr>
          <p:spPr bwMode="auto">
            <a:xfrm>
              <a:off x="5558790" y="5574030"/>
              <a:ext cx="163068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rgbClr val="0000CC"/>
                  </a:solidFill>
                  <a:latin typeface="Comic Sans MS" pitchFamily="66" charset="0"/>
                </a:rPr>
                <a:t>return -1</a:t>
              </a:r>
            </a:p>
          </p:txBody>
        </p:sp>
        <p:cxnSp>
          <p:nvCxnSpPr>
            <p:cNvPr id="35" name="Curved Connector 34"/>
            <p:cNvCxnSpPr>
              <a:stCxn id="11" idx="4"/>
            </p:cNvCxnSpPr>
            <p:nvPr/>
          </p:nvCxnSpPr>
          <p:spPr>
            <a:xfrm rot="5400000" flipH="1">
              <a:off x="6509000" y="3857465"/>
              <a:ext cx="895159" cy="746623"/>
            </a:xfrm>
            <a:prstGeom prst="curvedConnector3">
              <a:avLst>
                <a:gd name="adj1" fmla="val -25532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1" name="TextBox 35"/>
            <p:cNvSpPr txBox="1">
              <a:spLocks noChangeArrowheads="1"/>
            </p:cNvSpPr>
            <p:nvPr/>
          </p:nvSpPr>
          <p:spPr bwMode="auto">
            <a:xfrm>
              <a:off x="5711190" y="1680210"/>
              <a:ext cx="3009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tx2"/>
                  </a:solidFill>
                  <a:latin typeface="Comic Sans MS" pitchFamily="66" charset="0"/>
                </a:rPr>
                <a:t>Control Flow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741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(2)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2191094-A410-4A67-A1E2-44723EBB0069}" type="datetime1">
              <a:rPr lang="en-US" altLang="zh-CN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t>29-May-21</a:t>
            </a:fld>
            <a:endParaRPr lang="en-US" altLang="zh-CN" sz="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F82D078-A5B8-49E3-A03F-1C792F8537DA}" type="slidenum">
              <a:rPr lang="zh-CN" altLang="en-US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pPr/>
              <a:t>37</a:t>
            </a:fld>
            <a:endParaRPr lang="en-US" altLang="zh-CN" sz="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279866" y="807037"/>
            <a:ext cx="7200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0000CC"/>
                </a:solidFill>
              </a:rPr>
              <a:t>Support tool for graph coverage</a:t>
            </a:r>
          </a:p>
          <a:p>
            <a:r>
              <a:rPr lang="en-US" sz="2400" u="sng" dirty="0">
                <a:solidFill>
                  <a:srgbClr val="0000CC"/>
                </a:solidFill>
                <a:hlinkClick r:id="rId2"/>
              </a:rPr>
              <a:t>http://www.cs.gmu.edu/~offutt/softwaretest/</a:t>
            </a:r>
            <a:endParaRPr lang="en-US" sz="2400" u="sng" dirty="0">
              <a:solidFill>
                <a:srgbClr val="0000CC"/>
              </a:solidFill>
              <a:hlinkClick r:id="rId3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07950" y="2091867"/>
            <a:ext cx="3413125" cy="4129087"/>
            <a:chOff x="167640" y="2274570"/>
            <a:chExt cx="3413760" cy="4130040"/>
          </a:xfrm>
        </p:grpSpPr>
        <p:sp>
          <p:nvSpPr>
            <p:cNvPr id="9" name="Oval 8"/>
            <p:cNvSpPr/>
            <p:nvPr/>
          </p:nvSpPr>
          <p:spPr>
            <a:xfrm>
              <a:off x="834514" y="5783755"/>
              <a:ext cx="593835" cy="61768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87565" y="5786930"/>
              <a:ext cx="593835" cy="61768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63779" y="5874263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913904" y="5874263"/>
              <a:ext cx="435056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277821" y="4975530"/>
              <a:ext cx="435056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529968" y="4030750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529968" y="3108199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1502965" y="3787806"/>
              <a:ext cx="487474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3"/>
              <a:endCxn id="12" idx="0"/>
            </p:cNvCxnSpPr>
            <p:nvPr/>
          </p:nvCxnSpPr>
          <p:spPr>
            <a:xfrm rot="5400000">
              <a:off x="626480" y="4907263"/>
              <a:ext cx="1471952" cy="46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5"/>
              <a:endCxn id="11" idx="1"/>
            </p:cNvCxnSpPr>
            <p:nvPr/>
          </p:nvCxnSpPr>
          <p:spPr>
            <a:xfrm rot="16200000" flipH="1">
              <a:off x="2592191" y="5404265"/>
              <a:ext cx="592275" cy="4779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5"/>
              <a:endCxn id="13" idx="1"/>
            </p:cNvCxnSpPr>
            <p:nvPr/>
          </p:nvCxnSpPr>
          <p:spPr>
            <a:xfrm rot="16200000" flipH="1">
              <a:off x="1802262" y="4499974"/>
              <a:ext cx="636734" cy="4414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3" idx="4"/>
            </p:cNvCxnSpPr>
            <p:nvPr/>
          </p:nvCxnSpPr>
          <p:spPr>
            <a:xfrm rot="5400000" flipH="1">
              <a:off x="1674438" y="4589695"/>
              <a:ext cx="895557" cy="746264"/>
            </a:xfrm>
            <a:prstGeom prst="curvedConnector3">
              <a:avLst>
                <a:gd name="adj1" fmla="val -25532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4" name="TextBox 25"/>
            <p:cNvSpPr txBox="1">
              <a:spLocks noChangeArrowheads="1"/>
            </p:cNvSpPr>
            <p:nvPr/>
          </p:nvSpPr>
          <p:spPr bwMode="auto">
            <a:xfrm>
              <a:off x="167640" y="2274570"/>
              <a:ext cx="30099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2"/>
                  </a:solidFill>
                  <a:latin typeface="Comic Sans MS" pitchFamily="66" charset="0"/>
                </a:rPr>
                <a:t>Graph</a:t>
              </a:r>
            </a:p>
            <a:p>
              <a:pPr algn="ctr"/>
              <a:r>
                <a:rPr lang="en-US" sz="2400" dirty="0">
                  <a:solidFill>
                    <a:schemeClr val="tx2"/>
                  </a:solidFill>
                  <a:latin typeface="Comic Sans MS" pitchFamily="66" charset="0"/>
                </a:rPr>
                <a:t>Abstract version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94063" y="1866900"/>
            <a:ext cx="2420937" cy="304800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Edges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1 2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2 3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3 2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3 4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2 5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Initial Node: 1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Final Nodes: 4, 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22975" y="1855788"/>
            <a:ext cx="2874963" cy="304641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6 requirements for Edge-Pair Coverage</a:t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>
                <a:solidFill>
                  <a:srgbClr val="0000CC"/>
                </a:solidFill>
              </a:rPr>
              <a:t>1. [1, 2, 3]</a:t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>
                <a:solidFill>
                  <a:srgbClr val="0000CC"/>
                </a:solidFill>
              </a:rPr>
              <a:t>2. [1, 2, 5]</a:t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>
                <a:solidFill>
                  <a:srgbClr val="0000CC"/>
                </a:solidFill>
              </a:rPr>
              <a:t>3. [2, 3, 4]</a:t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>
                <a:solidFill>
                  <a:srgbClr val="0000CC"/>
                </a:solidFill>
              </a:rPr>
              <a:t>4. [2, 3, 2]</a:t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>
                <a:solidFill>
                  <a:srgbClr val="0000CC"/>
                </a:solidFill>
              </a:rPr>
              <a:t>5. [3, 2, 3]</a:t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>
                <a:solidFill>
                  <a:srgbClr val="0000CC"/>
                </a:solidFill>
              </a:rPr>
              <a:t>6. [3, 2, 5]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73575" y="5018088"/>
            <a:ext cx="2133600" cy="157003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Test Paths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[1, 2, 5]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[1, 2, 3, 2, 5]</a:t>
            </a:r>
          </a:p>
          <a:p>
            <a:pPr>
              <a:defRPr/>
            </a:pPr>
            <a:r>
              <a:rPr lang="en-US" sz="2400" dirty="0">
                <a:solidFill>
                  <a:srgbClr val="0000CC"/>
                </a:solidFill>
              </a:rPr>
              <a:t>[1, 2, 3, 2, 3, 4]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6378575" y="5497513"/>
            <a:ext cx="2708275" cy="74295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FF00"/>
                </a:solidFill>
                <a:latin typeface="Papyrus" pitchFamily="66" charset="0"/>
              </a:rPr>
              <a:t>Find values …</a:t>
            </a:r>
          </a:p>
        </p:txBody>
      </p:sp>
    </p:spTree>
    <p:extLst>
      <p:ext uri="{BB962C8B-B14F-4D97-AF65-F5344CB8AC3E}">
        <p14:creationId xmlns:p14="http://schemas.microsoft.com/office/powerpoint/2010/main" val="1901475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Foundations</a:t>
            </a:r>
            <a:r>
              <a:rPr lang="en-US" sz="2800" dirty="0"/>
              <a:t> (2.1)</a:t>
            </a:r>
            <a:endParaRPr lang="en-US" dirty="0"/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4DB3DDB-B72D-4EF6-B400-3D72726BDA3D}" type="datetime1">
              <a:rPr lang="en-US" sz="800" b="0" u="sng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66EB8E7-A20D-45EE-BB93-29A7D168B8B9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1159" y="3046506"/>
            <a:ext cx="8081682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Testing can only show the presence of failures</a:t>
            </a:r>
          </a:p>
          <a:p>
            <a:pPr algn="ctr">
              <a:spcBef>
                <a:spcPct val="50000"/>
              </a:spcBef>
              <a:defRPr/>
            </a:pPr>
            <a:endParaRPr lang="en-US" sz="3200" dirty="0">
              <a:solidFill>
                <a:srgbClr val="0000CC"/>
              </a:solidFill>
              <a:latin typeface="Gill Sans MT" pitchFamily="34" charset="0"/>
              <a:cs typeface="Arial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Not their absence</a:t>
            </a:r>
          </a:p>
        </p:txBody>
      </p:sp>
    </p:spTree>
    <p:extLst>
      <p:ext uri="{BB962C8B-B14F-4D97-AF65-F5344CB8AC3E}">
        <p14:creationId xmlns:p14="http://schemas.microsoft.com/office/powerpoint/2010/main" val="112054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7076F12-B91F-4EFF-9A7B-DB28A799B21D}" type="datetime1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29-May-21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818A226-45BD-49D9-8BAA-C216DB0D2C89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&amp; Failure Model (RIPR)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 marL="457200" indent="-457200" algn="ctr">
              <a:buFont typeface="Monotype Sorts" charset="2"/>
              <a:buNone/>
              <a:defRPr/>
            </a:pPr>
            <a:endParaRPr lang="en-US" sz="2800" u="sng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 algn="ctr">
              <a:buFont typeface="Monotype Sorts" charset="2"/>
              <a:buNone/>
              <a:defRPr/>
            </a:pPr>
            <a:r>
              <a:rPr lang="en-US" sz="2800" u="sng" dirty="0">
                <a:solidFill>
                  <a:schemeClr val="tx2"/>
                </a:solidFill>
              </a:rPr>
              <a:t>Four conditions necessary for a </a:t>
            </a:r>
            <a:r>
              <a:rPr lang="en-US" sz="2800" u="sng" dirty="0">
                <a:solidFill>
                  <a:srgbClr val="FF0000"/>
                </a:solidFill>
              </a:rPr>
              <a:t>failure to be observed</a:t>
            </a:r>
          </a:p>
          <a:p>
            <a:pPr marL="0" indent="0">
              <a:buNone/>
              <a:defRPr/>
            </a:pPr>
            <a:endParaRPr lang="en-US" u="sng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buFont typeface="Monotype Sorts" charset="2"/>
              <a:buAutoNum type="arabicPeriod"/>
              <a:defRPr/>
            </a:pPr>
            <a:r>
              <a:rPr lang="en-US" sz="2800" b="1" dirty="0">
                <a:solidFill>
                  <a:srgbClr val="0000CC"/>
                </a:solidFill>
              </a:rPr>
              <a:t>Reachability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: The </a:t>
            </a:r>
            <a:r>
              <a:rPr lang="en-US" sz="2800" dirty="0">
                <a:solidFill>
                  <a:srgbClr val="FF0000"/>
                </a:solidFill>
              </a:rPr>
              <a:t>location or locations in the program that contain the fault must be reached 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800" b="1" dirty="0">
                <a:solidFill>
                  <a:srgbClr val="0000CC"/>
                </a:solidFill>
              </a:rPr>
              <a:t>Infection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: The </a:t>
            </a:r>
            <a:r>
              <a:rPr lang="en-US" sz="2800" dirty="0">
                <a:solidFill>
                  <a:srgbClr val="FF0000"/>
                </a:solidFill>
              </a:rPr>
              <a:t>state of the program must be incorrect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800" b="1" dirty="0">
                <a:solidFill>
                  <a:srgbClr val="0000CC"/>
                </a:solidFill>
              </a:rPr>
              <a:t>Propagation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: The </a:t>
            </a:r>
            <a:r>
              <a:rPr lang="en-US" sz="2800" dirty="0">
                <a:solidFill>
                  <a:srgbClr val="FF0000"/>
                </a:solidFill>
              </a:rPr>
              <a:t>infected state must cause some incorrect output or final state 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b="1" dirty="0">
                <a:solidFill>
                  <a:srgbClr val="0000CC"/>
                </a:solidFill>
              </a:rPr>
              <a:t>Reveal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: The tester must observe part of the incorrect portion of the program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92329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013"/>
            <a:ext cx="9144000" cy="10708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RIPR Model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8006" y="974435"/>
            <a:ext cx="2912919" cy="5284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  <a:ea typeface="宋体" pitchFamily="2" charset="-122"/>
              </a:rPr>
              <a:t>R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eachability</a:t>
            </a:r>
          </a:p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  <a:ea typeface="宋体" pitchFamily="2" charset="-122"/>
              </a:rPr>
              <a:t>I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nfection</a:t>
            </a:r>
          </a:p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ropagation</a:t>
            </a:r>
          </a:p>
          <a:p>
            <a:r>
              <a:rPr lang="en-US" altLang="zh-CN" dirty="0" err="1">
                <a:solidFill>
                  <a:srgbClr val="C00000"/>
                </a:solidFill>
                <a:latin typeface="Gill Sans MT" panose="020B0502020104020203" pitchFamily="34" charset="0"/>
                <a:ea typeface="宋体" pitchFamily="2" charset="-122"/>
              </a:rPr>
              <a:t>R</a:t>
            </a:r>
            <a:r>
              <a:rPr lang="en-US" altLang="zh-CN" b="0" dirty="0" err="1">
                <a:latin typeface="Gill Sans MT" panose="020B0502020104020203" pitchFamily="34" charset="0"/>
                <a:ea typeface="宋体" pitchFamily="2" charset="-122"/>
              </a:rPr>
              <a:t>evealability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" name="Oval 2"/>
          <p:cNvSpPr/>
          <p:nvPr/>
        </p:nvSpPr>
        <p:spPr>
          <a:xfrm>
            <a:off x="3605545" y="937696"/>
            <a:ext cx="1361404" cy="1083491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FF00"/>
                </a:solidFill>
                <a:latin typeface="Gill Sans MT" panose="020B0502020104020203" pitchFamily="34" charset="0"/>
              </a:rPr>
              <a:t>Test</a:t>
            </a:r>
          </a:p>
        </p:txBody>
      </p:sp>
      <p:sp>
        <p:nvSpPr>
          <p:cNvPr id="8" name="Oval 7"/>
          <p:cNvSpPr/>
          <p:nvPr/>
        </p:nvSpPr>
        <p:spPr>
          <a:xfrm>
            <a:off x="3508937" y="2540773"/>
            <a:ext cx="1554621" cy="1269154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FF00"/>
                </a:solidFill>
                <a:latin typeface="Gill Sans MT" panose="020B0502020104020203" pitchFamily="34" charset="0"/>
              </a:rPr>
              <a:t>Fault</a:t>
            </a:r>
          </a:p>
        </p:txBody>
      </p:sp>
      <p:sp>
        <p:nvSpPr>
          <p:cNvPr id="9" name="Oval 8"/>
          <p:cNvSpPr/>
          <p:nvPr/>
        </p:nvSpPr>
        <p:spPr>
          <a:xfrm>
            <a:off x="3213487" y="4329512"/>
            <a:ext cx="2145520" cy="186091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FF00"/>
                </a:solidFill>
                <a:latin typeface="Gill Sans MT" panose="020B0502020104020203" pitchFamily="34" charset="0"/>
              </a:rPr>
              <a:t>Incorrect Program State</a:t>
            </a:r>
          </a:p>
        </p:txBody>
      </p:sp>
      <p:sp>
        <p:nvSpPr>
          <p:cNvPr id="10" name="Oval 9"/>
          <p:cNvSpPr/>
          <p:nvPr/>
        </p:nvSpPr>
        <p:spPr>
          <a:xfrm>
            <a:off x="5063559" y="793630"/>
            <a:ext cx="3935238" cy="3647713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15641" y="4938275"/>
            <a:ext cx="1949116" cy="1416051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FF00"/>
                </a:solidFill>
                <a:latin typeface="Gill Sans MT" panose="020B0502020104020203" pitchFamily="34" charset="0"/>
              </a:rPr>
              <a:t>Test Oracles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7735" y="1187786"/>
            <a:ext cx="363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FF00"/>
                </a:solidFill>
                <a:latin typeface="Gill Sans MT" panose="020B0502020104020203" pitchFamily="34" charset="0"/>
              </a:rPr>
              <a:t>Final Program State</a:t>
            </a:r>
          </a:p>
        </p:txBody>
      </p:sp>
      <p:sp>
        <p:nvSpPr>
          <p:cNvPr id="15" name="Oval 14"/>
          <p:cNvSpPr/>
          <p:nvPr/>
        </p:nvSpPr>
        <p:spPr>
          <a:xfrm>
            <a:off x="6461031" y="1758985"/>
            <a:ext cx="2537766" cy="154072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rgbClr val="00FF00"/>
                </a:solidFill>
              </a:rPr>
              <a:t>Observed Final Program State</a:t>
            </a:r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4286247" y="2024847"/>
            <a:ext cx="1" cy="51592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9" idx="0"/>
          </p:cNvCxnSpPr>
          <p:nvPr/>
        </p:nvCxnSpPr>
        <p:spPr>
          <a:xfrm flipH="1">
            <a:off x="4286247" y="3809927"/>
            <a:ext cx="1" cy="51958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7"/>
            <a:endCxn id="41" idx="2"/>
          </p:cNvCxnSpPr>
          <p:nvPr/>
        </p:nvCxnSpPr>
        <p:spPr>
          <a:xfrm flipV="1">
            <a:off x="5044803" y="2802508"/>
            <a:ext cx="252932" cy="179952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869455" y="2667966"/>
            <a:ext cx="41288" cy="221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12836" y="2011379"/>
            <a:ext cx="13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Reaches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2101" y="3736343"/>
            <a:ext cx="105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Infects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4013749"/>
            <a:ext cx="169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Propagates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69455" y="4509485"/>
            <a:ext cx="127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Reveals</a:t>
            </a:r>
          </a:p>
        </p:txBody>
      </p:sp>
      <p:sp>
        <p:nvSpPr>
          <p:cNvPr id="41" name="Oval 40"/>
          <p:cNvSpPr/>
          <p:nvPr/>
        </p:nvSpPr>
        <p:spPr>
          <a:xfrm>
            <a:off x="5297735" y="2218572"/>
            <a:ext cx="1928008" cy="1167872"/>
          </a:xfrm>
          <a:prstGeom prst="ellipse">
            <a:avLst/>
          </a:prstGeom>
          <a:solidFill>
            <a:schemeClr val="tx2">
              <a:lumMod val="75000"/>
              <a:alpha val="2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rgbClr val="00FF00"/>
                </a:solidFill>
              </a:rPr>
              <a:t>Incorrect Final State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DB8BA3-C248-43D8-987E-6F3842039D3D}" type="datetime1">
              <a:rPr lang="en-US" u="sng" smtClean="0"/>
              <a:t>29-May-21</a:t>
            </a:fld>
            <a:endParaRPr lang="en-US" u="sn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658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04"/>
    </mc:Choice>
    <mc:Fallback xmlns="">
      <p:transition xmlns:p14="http://schemas.microsoft.com/office/powerpoint/2010/main" spd="slow" advTm="156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 animBg="1"/>
      <p:bldP spid="15" grpId="1" animBg="1"/>
      <p:bldP spid="29" grpId="0"/>
      <p:bldP spid="31" grpId="0"/>
      <p:bldP spid="32" grpId="0"/>
      <p:bldP spid="33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Activities</a:t>
            </a:r>
            <a:r>
              <a:rPr lang="en-US" sz="2800" dirty="0"/>
              <a:t> (2.2)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00CC"/>
                </a:solidFill>
              </a:rPr>
              <a:t>Test Engineer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: An IT professional who is in charge of one or more technical test activities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Designing</a:t>
            </a:r>
            <a:r>
              <a:rPr lang="en-US" sz="1800" dirty="0"/>
              <a:t> test inputs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Producing</a:t>
            </a:r>
            <a:r>
              <a:rPr lang="en-US" sz="1800" dirty="0"/>
              <a:t> test values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Running</a:t>
            </a:r>
            <a:r>
              <a:rPr lang="en-US" sz="1800" dirty="0"/>
              <a:t> test scripts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Analyzing</a:t>
            </a:r>
            <a:r>
              <a:rPr lang="en-US" sz="1800" dirty="0"/>
              <a:t> results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Reporting</a:t>
            </a:r>
            <a:r>
              <a:rPr lang="en-US" sz="1800" dirty="0"/>
              <a:t> results to developers and managers</a:t>
            </a:r>
          </a:p>
          <a:p>
            <a:pPr lvl="1"/>
            <a:endParaRPr lang="en-US" sz="1800" dirty="0"/>
          </a:p>
          <a:p>
            <a:r>
              <a:rPr lang="en-US" u="sng" dirty="0">
                <a:solidFill>
                  <a:srgbClr val="0000CC"/>
                </a:solidFill>
              </a:rPr>
              <a:t>Test Manager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: In charge of one or more test engineers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Sets test policies </a:t>
            </a:r>
            <a:r>
              <a:rPr lang="en-US" sz="1800" dirty="0"/>
              <a:t>and processes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Interacts with other managers</a:t>
            </a:r>
            <a:r>
              <a:rPr lang="en-US" sz="1800" dirty="0"/>
              <a:t> on the project</a:t>
            </a:r>
          </a:p>
          <a:p>
            <a:pPr lvl="1"/>
            <a:r>
              <a:rPr lang="en-US" sz="1800" dirty="0"/>
              <a:t>Otherwise </a:t>
            </a:r>
            <a:r>
              <a:rPr lang="en-US" sz="1800" dirty="0">
                <a:solidFill>
                  <a:srgbClr val="FF0000"/>
                </a:solidFill>
              </a:rPr>
              <a:t>supports the engineers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06366C-9357-4071-BA26-6DD1B798E350}" type="datetime1">
              <a:rPr lang="en-US" u="sng" smtClean="0"/>
              <a:t>29-May-21</a:t>
            </a:fld>
            <a:endParaRPr lang="en-US" u="s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497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Figure: Activities of test engineer and manager.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091474"/>
            <a:ext cx="6360543" cy="42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325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Testing Levels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B0C8F-411F-4E51-931B-176D2B337916}" type="datetime1">
              <a:rPr lang="en-US" u="sng" smtClean="0"/>
              <a:t>29-May-21</a:t>
            </a:fld>
            <a:endParaRPr lang="en-US" u="s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Figure: Software development activities and testing levels – the “V Model” 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7730" y="1088417"/>
            <a:ext cx="6848540" cy="423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56197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3.9|1.9|1.3|21.3|1.2|11.1|2.7|6.5|9.3|2.1|1.8|3.7|3.8|16.8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808080"/>
        </a:dk1>
        <a:lt1>
          <a:srgbClr val="FFFFFF"/>
        </a:lt1>
        <a:dk2>
          <a:srgbClr val="0099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808080"/>
        </a:dk1>
        <a:lt1>
          <a:srgbClr val="FFFFFF"/>
        </a:lt1>
        <a:dk2>
          <a:srgbClr val="0099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ro">
  <a:themeElements>
    <a:clrScheme name="intro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2891</TotalTime>
  <Pages>49</Pages>
  <Words>3004</Words>
  <Application>Microsoft Office PowerPoint</Application>
  <PresentationFormat>On-screen Show (4:3)</PresentationFormat>
  <Paragraphs>514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Arial Unicode MS</vt:lpstr>
      <vt:lpstr>Bradley Hand ITC</vt:lpstr>
      <vt:lpstr>Comic Sans MS</vt:lpstr>
      <vt:lpstr>Courier New</vt:lpstr>
      <vt:lpstr>Gill Sans MT</vt:lpstr>
      <vt:lpstr>Monotype Sorts</vt:lpstr>
      <vt:lpstr>Papyrus</vt:lpstr>
      <vt:lpstr>Times New Roman</vt:lpstr>
      <vt:lpstr>Verdana</vt:lpstr>
      <vt:lpstr>Wingdings</vt:lpstr>
      <vt:lpstr>Blank Presentation</vt:lpstr>
      <vt:lpstr>intro</vt:lpstr>
      <vt:lpstr>PowerPoint Presentation</vt:lpstr>
      <vt:lpstr>Complexity of Testing Software</vt:lpstr>
      <vt:lpstr>Complexity of Testing Software</vt:lpstr>
      <vt:lpstr>Software Testing Foundations (2.1)</vt:lpstr>
      <vt:lpstr>Fault &amp; Failure Model (RIPR)</vt:lpstr>
      <vt:lpstr>RIPR Model</vt:lpstr>
      <vt:lpstr>Software Testing Activities (2.2)</vt:lpstr>
      <vt:lpstr>PowerPoint Presentation</vt:lpstr>
      <vt:lpstr>Traditional Testing Levels </vt:lpstr>
      <vt:lpstr>V-Model</vt:lpstr>
      <vt:lpstr>V-Model Cont.</vt:lpstr>
      <vt:lpstr>V-Model Cont.</vt:lpstr>
      <vt:lpstr>V-Model Cont.</vt:lpstr>
      <vt:lpstr>V-Model Cont.</vt:lpstr>
      <vt:lpstr>Traditional Testing Levels</vt:lpstr>
      <vt:lpstr>Object-Oriented Testing Levels</vt:lpstr>
      <vt:lpstr>Coverage Criteria (2.4)</vt:lpstr>
      <vt:lpstr>Coverage Criteria (2.4)</vt:lpstr>
      <vt:lpstr>Advantages of Coverage Criteria</vt:lpstr>
      <vt:lpstr>Test Requirements and Criteria</vt:lpstr>
      <vt:lpstr>Old View : Colored Boxes</vt:lpstr>
      <vt:lpstr>White-box vs Black-box Testing</vt:lpstr>
      <vt:lpstr>Types of Test Activities</vt:lpstr>
      <vt:lpstr>1. Test Design—(a) Criteria-Based</vt:lpstr>
      <vt:lpstr>1. Test Design—(b) Human-Based</vt:lpstr>
      <vt:lpstr>2. Test Automation</vt:lpstr>
      <vt:lpstr>3. Test Execution</vt:lpstr>
      <vt:lpstr>4. Test Evaluation</vt:lpstr>
      <vt:lpstr>Other Activities</vt:lpstr>
      <vt:lpstr>Organizing the Team</vt:lpstr>
      <vt:lpstr>Applying Test Activities</vt:lpstr>
      <vt:lpstr>Using MDTD in Practice</vt:lpstr>
      <vt:lpstr>Model-Driven Test Design</vt:lpstr>
      <vt:lpstr>Model-Driven Test Design – Steps</vt:lpstr>
      <vt:lpstr>Model-Driven Test Design–Activities</vt:lpstr>
      <vt:lpstr>Small Illustrative Example</vt:lpstr>
      <vt:lpstr>Example (2)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Md. Rafsan Jani</cp:lastModifiedBy>
  <cp:revision>319</cp:revision>
  <cp:lastPrinted>2015-08-31T19:39:18Z</cp:lastPrinted>
  <dcterms:created xsi:type="dcterms:W3CDTF">1996-06-15T03:21:08Z</dcterms:created>
  <dcterms:modified xsi:type="dcterms:W3CDTF">2021-05-29T10:39:32Z</dcterms:modified>
</cp:coreProperties>
</file>