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  <p:sldMasterId id="2147484069" r:id="rId2"/>
  </p:sldMasterIdLst>
  <p:notesMasterIdLst>
    <p:notesMasterId r:id="rId61"/>
  </p:notesMasterIdLst>
  <p:handoutMasterIdLst>
    <p:handoutMasterId r:id="rId62"/>
  </p:handoutMasterIdLst>
  <p:sldIdLst>
    <p:sldId id="527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72" r:id="rId44"/>
    <p:sldId id="673" r:id="rId45"/>
    <p:sldId id="657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68" r:id="rId57"/>
    <p:sldId id="669" r:id="rId58"/>
    <p:sldId id="670" r:id="rId59"/>
    <p:sldId id="671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FF00"/>
    <a:srgbClr val="BC145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2" d="100"/>
          <a:sy n="82" d="100"/>
        </p:scale>
        <p:origin x="1939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3.xml"/><Relationship Id="rId3" Type="http://schemas.openxmlformats.org/officeDocument/2006/relationships/slide" Target="slides/slide18.xml"/><Relationship Id="rId7" Type="http://schemas.openxmlformats.org/officeDocument/2006/relationships/slide" Target="slides/slide28.xml"/><Relationship Id="rId2" Type="http://schemas.openxmlformats.org/officeDocument/2006/relationships/slide" Target="slides/slide17.xml"/><Relationship Id="rId1" Type="http://schemas.openxmlformats.org/officeDocument/2006/relationships/slide" Target="slides/slide12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box appears with just the prompts.</a:t>
            </a:r>
            <a:r>
              <a:rPr lang="en-US" baseline="0" dirty="0"/>
              <a:t> Click to reveal the answers to each question.</a:t>
            </a:r>
            <a:br>
              <a:rPr lang="en-US" baseline="0" dirty="0"/>
            </a:br>
            <a:r>
              <a:rPr lang="en-US" baseline="0" dirty="0"/>
              <a:t>This emphasizes the difference between NC and EC.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take awhile. EPC is a little confusing at</a:t>
            </a:r>
            <a:r>
              <a:rPr lang="en-US" baseline="0" dirty="0"/>
              <a:t> first.</a:t>
            </a:r>
          </a:p>
          <a:p>
            <a:r>
              <a:rPr lang="en-US" baseline="0" dirty="0"/>
              <a:t>And don’t let them worry about CPC too long … if they don’t realize right away that it’s infeasible this turns into a “trick”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2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</a:t>
            </a:r>
            <a:r>
              <a:rPr lang="en-US" baseline="0" dirty="0"/>
              <a:t> will get all of these right the first time. This may be a good time to turn to the online tool:</a:t>
            </a:r>
            <a:br>
              <a:rPr lang="en-US" baseline="0" dirty="0"/>
            </a:br>
            <a:r>
              <a:rPr lang="en-US" baseline="0" dirty="0"/>
              <a:t>http://cs.gmu.edu:8080/offutt/coverage/GraphCoverage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7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pretty</a:t>
            </a:r>
            <a:r>
              <a:rPr lang="en-US" baseline="0" dirty="0"/>
              <a:t> hard for students to do at this point. A process is revealed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has</a:t>
            </a:r>
            <a:r>
              <a:rPr lang="en-US" baseline="0" dirty="0"/>
              <a:t> a lot of animation … allowing the students to calculate the paths of length x, from 0 through 4, then decide which paths are prime.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4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6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2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easy to answer,</a:t>
            </a:r>
            <a:r>
              <a:rPr lang="en-US" baseline="0" dirty="0"/>
              <a:t> although the concept of </a:t>
            </a:r>
            <a:r>
              <a:rPr lang="en-US" baseline="0" dirty="0" err="1"/>
              <a:t>defs</a:t>
            </a:r>
            <a:r>
              <a:rPr lang="en-US" baseline="0" dirty="0"/>
              <a:t> and uses is a bit weird for some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1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2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1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 by</a:t>
            </a:r>
            <a:r>
              <a:rPr lang="en-US" baseline="0" dirty="0"/>
              <a:t> pointing out that X has one </a:t>
            </a:r>
            <a:r>
              <a:rPr lang="en-US" baseline="0" dirty="0" err="1"/>
              <a:t>def</a:t>
            </a:r>
            <a:r>
              <a:rPr lang="en-US" baseline="0" dirty="0"/>
              <a:t>, at node 1, and two uses at nodes 5 and 6. They also might remember from before that this graph has 4 total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2554FE9-AE6C-4CE9-B2EF-34362851F122}" type="slidenum">
              <a:rPr lang="en-US" smtClean="0"/>
              <a:pPr defTabSz="921503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7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6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7A647E8-52DC-437C-8016-7146B0937542}" type="slidenum">
              <a:rPr lang="en-US" smtClean="0"/>
              <a:pPr defTabSz="921503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Pause</a:t>
            </a:r>
            <a:r>
              <a:rPr lang="en-US" baseline="0" dirty="0"/>
              <a:t> and let the students decide before revealing the answer.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suggest stopping here and having the students draw the graph themselves. Then show the graph on the next slide to compare their answers.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63F27EE-13F0-479E-A2BB-E642B2B44836}" type="slidenum">
              <a:rPr lang="en-US" sz="1100" b="0" i="1">
                <a:solidFill>
                  <a:schemeClr val="tx1"/>
                </a:solidFill>
              </a:rPr>
              <a:pPr algn="r" defTabSz="921503"/>
              <a:t>44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44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Nodes 1 and 2 could certainly be combined. We just separated them to emphasize two points:</a:t>
            </a:r>
          </a:p>
          <a:p>
            <a:pPr marL="228600" indent="-228600">
              <a:buAutoNum type="arabicParenR"/>
            </a:pPr>
            <a:r>
              <a:rPr lang="en-US" dirty="0"/>
              <a:t>Initializations</a:t>
            </a:r>
            <a:r>
              <a:rPr lang="en-US" baseline="0" dirty="0"/>
              <a:t> have to be included in the graph. They are also </a:t>
            </a:r>
            <a:r>
              <a:rPr lang="en-US" baseline="0" dirty="0" err="1"/>
              <a:t>defs</a:t>
            </a:r>
            <a:r>
              <a:rPr lang="en-US" baseline="0" dirty="0"/>
              <a:t> in data flow.</a:t>
            </a:r>
          </a:p>
          <a:p>
            <a:pPr marL="0" indent="0">
              <a:buNone/>
            </a:pPr>
            <a:r>
              <a:rPr lang="en-US" baseline="0" dirty="0"/>
              <a:t>     In Java, primitive types get default values, so even declarations have implicit definitions.</a:t>
            </a:r>
          </a:p>
          <a:p>
            <a:pPr marL="0" indent="0">
              <a:buNone/>
            </a:pPr>
            <a:r>
              <a:rPr lang="en-US" baseline="0" dirty="0"/>
              <a:t>2) The for loop control variable (</a:t>
            </a:r>
            <a:r>
              <a:rPr lang="en-US" baseline="0" dirty="0" err="1"/>
              <a:t>i</a:t>
            </a:r>
            <a:r>
              <a:rPr lang="en-US" baseline="0" dirty="0"/>
              <a:t>) is initialized before the test.</a:t>
            </a:r>
            <a:endParaRPr lang="en-US" dirty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C6016040-5F94-4103-BD11-C9807BD75E2E}" type="slidenum">
              <a:rPr lang="en-US" sz="1100" b="0" i="1">
                <a:solidFill>
                  <a:schemeClr val="tx1"/>
                </a:solidFill>
              </a:rPr>
              <a:pPr algn="r" defTabSz="921503"/>
              <a:t>45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7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animation shows empty boxes. Students can fill these in,</a:t>
            </a:r>
            <a:r>
              <a:rPr lang="en-US" baseline="0" dirty="0"/>
              <a:t> then show the answers.</a:t>
            </a:r>
          </a:p>
          <a:p>
            <a:r>
              <a:rPr lang="en-US" baseline="0" dirty="0"/>
              <a:t>Edge coverage is very easy, of course …</a:t>
            </a:r>
            <a:endParaRPr 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89BA419-FC40-473B-87BD-CCA30E3D55D6}" type="slidenum">
              <a:rPr lang="en-US" sz="1100" b="0" i="1">
                <a:solidFill>
                  <a:schemeClr val="tx1"/>
                </a:solidFill>
              </a:rPr>
              <a:pPr algn="r" defTabSz="921503"/>
              <a:t>46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41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47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71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48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18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65E20EC5-ECB0-43EB-9FE9-DDBCB9930544}" type="slidenum">
              <a:rPr lang="en-US" smtClean="0"/>
              <a:pPr defTabSz="921503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9300D51-022E-4082-A15E-6D82EB83519C}" type="slidenum">
              <a:rPr lang="en-US" smtClean="0"/>
              <a:pPr defTabSz="921503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1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of the example is easier to follow if the students can refer to this figure.</a:t>
            </a:r>
            <a:br>
              <a:rPr lang="en-US" dirty="0"/>
            </a:br>
            <a:r>
              <a:rPr lang="en-US" dirty="0"/>
              <a:t>We</a:t>
            </a:r>
            <a:r>
              <a:rPr lang="en-US" baseline="0" dirty="0"/>
              <a:t> usually draw it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6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1B28F96F-341D-4E09-8ECA-C38A464678F8}" type="slidenum">
              <a:rPr lang="en-US" smtClean="0"/>
              <a:pPr defTabSz="921503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slide, I pause after</a:t>
            </a:r>
            <a:r>
              <a:rPr lang="en-US" baseline="0" dirty="0"/>
              <a:t> each graph appears to let students write down the nodes and edges for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9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79A7B6C6-3860-4FE7-A80F-20300864EB63}" type="slidenum">
              <a:rPr lang="en-US" smtClean="0"/>
              <a:pPr defTabSz="921503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the questions are posed, and we</a:t>
            </a:r>
            <a:r>
              <a:rPr lang="en-US" baseline="0" dirty="0"/>
              <a:t> then wait for the students to try it. This is practice with immediate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</a:t>
            </a:r>
            <a:r>
              <a:rPr lang="en-US" baseline="0" dirty="0"/>
              <a:t> after the question appears, then click to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box appears with just the prompts.</a:t>
            </a:r>
            <a:r>
              <a:rPr lang="en-US" baseline="0" dirty="0"/>
              <a:t> Click to reveal the answers to each question.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u="sng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PMSCS 670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Software Testing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00CC"/>
                </a:solidFill>
              </a:rPr>
              <a:t>Graph Coverage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>
                <a:solidFill>
                  <a:srgbClr val="00FF00"/>
                </a:solidFill>
              </a:rPr>
              <a:t>Lecture 04-05</a:t>
            </a:r>
            <a:endParaRPr lang="en-US" sz="4000" b="1" dirty="0">
              <a:solidFill>
                <a:srgbClr val="00FF00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28665424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Visit </a:t>
            </a:r>
            <a:r>
              <a:rPr lang="en-US" dirty="0"/>
              <a:t>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rgbClr val="0000CC"/>
                </a:solidFill>
              </a:rPr>
              <a:t>Tour </a:t>
            </a:r>
            <a:r>
              <a:rPr lang="en-US" dirty="0"/>
              <a:t>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2316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Test path [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1, 2, 4, 5, 7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8992" y="3567819"/>
            <a:ext cx="15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1, 2, 4, 5, 7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8992" y="415115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(1,2), (2,4), (4, 5), (5, 7)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8730" y="4644777"/>
            <a:ext cx="467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[1,2,4], [2,4,5], [4,5,7], [1,2,4,5], [2,4,5,7], [1,2,4,5,7]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799" y="5781687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485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path (</a:t>
            </a: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r>
              <a:rPr lang="en-US" dirty="0">
                <a:solidFill>
                  <a:srgbClr val="0000CC"/>
                </a:solidFill>
              </a:rPr>
              <a:t>path (</a:t>
            </a: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: The </a:t>
            </a:r>
            <a:r>
              <a:rPr lang="en-US" dirty="0">
                <a:solidFill>
                  <a:srgbClr val="C00000"/>
                </a:solidFill>
              </a:rPr>
              <a:t>set of test paths </a:t>
            </a:r>
            <a:r>
              <a:rPr lang="en-US" dirty="0"/>
              <a:t>executed by the set of tests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rgbClr val="0000CC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pPr lvl="1"/>
            <a:r>
              <a:rPr lang="en-US" dirty="0"/>
              <a:t>Complete execution from a start node to an final node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rgbClr val="0000CC"/>
                </a:solidFill>
              </a:rPr>
              <a:t>reached </a:t>
            </a:r>
            <a:r>
              <a:rPr lang="en-US" dirty="0"/>
              <a:t>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rgbClr val="0000CC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rgbClr val="0000CC"/>
                </a:solidFill>
              </a:rPr>
              <a:t>Semantic </a:t>
            </a:r>
            <a:r>
              <a:rPr lang="en-US" i="1" dirty="0"/>
              <a:t>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This distinction becomes important in </a:t>
            </a:r>
            <a:r>
              <a:rPr lang="en-US" dirty="0">
                <a:solidFill>
                  <a:schemeClr val="tx2"/>
                </a:solidFill>
              </a:rPr>
              <a:t>section 7.3</a:t>
            </a:r>
          </a:p>
        </p:txBody>
      </p:sp>
    </p:spTree>
    <p:extLst>
      <p:ext uri="{BB962C8B-B14F-4D97-AF65-F5344CB8AC3E}">
        <p14:creationId xmlns:p14="http://schemas.microsoft.com/office/powerpoint/2010/main" val="2697223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91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test </a:t>
              </a:r>
              <a:r>
                <a:rPr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Non-deterministic software–the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CC"/>
                    </a:solidFill>
                    <a:latin typeface="Gill Sans MT" pitchFamily="34" charset="0"/>
                  </a:rPr>
                  <a:t>Deterministic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software–test </a:t>
                </a:r>
                <a:r>
                  <a:rPr lang="en-US" sz="2400" dirty="0">
                    <a:solidFill>
                      <a:srgbClr val="0000CC"/>
                    </a:solidFill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833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3200" dirty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dirty="0"/>
              <a:t>Develop a model of the software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Require tests to </a:t>
            </a:r>
            <a:r>
              <a:rPr lang="en-US" dirty="0"/>
              <a:t>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Test Requirements (TR)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Test Criterion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Satisfaction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Structural Coverage Criteria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Data Flow Coverage Criteria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: Requires a graph to be annotated with references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3442464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T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Gill Sans MT" pitchFamily="34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p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631237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</a:t>
            </a:r>
            <a:r>
              <a:rPr lang="en-US" sz="2800" b="0" i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</a:t>
            </a:r>
            <a:r>
              <a:rPr lang="en-US" sz="2800" b="0" dirty="0">
                <a:solidFill>
                  <a:srgbClr val="C00000"/>
                </a:solidFill>
                <a:latin typeface="Gill Sans MT" pitchFamily="34" charset="0"/>
              </a:rPr>
              <a:t>are only different when there is an edge and another </a:t>
            </a:r>
            <a:r>
              <a:rPr lang="en-US" sz="2800" b="0" dirty="0" err="1">
                <a:solidFill>
                  <a:srgbClr val="C00000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+mj-lt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897441" y="4565847"/>
            <a:ext cx="271315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 = [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813721" y="5507769"/>
            <a:ext cx="3169417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(1, 2), (1, 3), (2, 3)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 =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3 ]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 [ 1,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7417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rgbClr val="0000CC"/>
                </a:solidFill>
              </a:rPr>
              <a:t>only one node </a:t>
            </a:r>
            <a:r>
              <a:rPr lang="en-US" dirty="0"/>
              <a:t>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length up to </a:t>
            </a:r>
            <a:r>
              <a:rPr lang="en-US" sz="2400" b="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Edge-Pair Coverage …</a:t>
            </a:r>
          </a:p>
        </p:txBody>
      </p:sp>
    </p:spTree>
    <p:extLst>
      <p:ext uri="{BB962C8B-B14F-4D97-AF65-F5344CB8AC3E}">
        <p14:creationId xmlns:p14="http://schemas.microsoft.com/office/powerpoint/2010/main" val="2676750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paths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[1,4,5], [1,4,6], [2,4,5], [2,4,6], [3,4,5], [3,4,6]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933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impossible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if the graph has a loop, so a weak compromise makes the 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1453911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Coverage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1463" y="1612900"/>
            <a:ext cx="1995487" cy="3973513"/>
            <a:chOff x="271463" y="1612900"/>
            <a:chExt cx="1995487" cy="397351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901700" y="5116513"/>
              <a:ext cx="555625" cy="469900"/>
              <a:chOff x="4288" y="3622"/>
              <a:chExt cx="350" cy="296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901700" y="1936750"/>
              <a:ext cx="555625" cy="469900"/>
              <a:chOff x="4288" y="1746"/>
              <a:chExt cx="350" cy="296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901700" y="3357563"/>
              <a:ext cx="555625" cy="469900"/>
              <a:chOff x="4738" y="2684"/>
              <a:chExt cx="350" cy="296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271463" y="2646363"/>
              <a:ext cx="555625" cy="469900"/>
              <a:chOff x="3838" y="2684"/>
              <a:chExt cx="350" cy="296"/>
            </a:xfrm>
          </p:grpSpPr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723900" y="3806825"/>
              <a:ext cx="33655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179513" y="1612900"/>
              <a:ext cx="1587" cy="309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71463" y="4068763"/>
              <a:ext cx="555625" cy="469900"/>
              <a:chOff x="4288" y="1746"/>
              <a:chExt cx="350" cy="296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1487488" y="4068763"/>
              <a:ext cx="555625" cy="469900"/>
              <a:chOff x="3838" y="2684"/>
              <a:chExt cx="350" cy="296"/>
            </a:xfrm>
          </p:grpSpPr>
          <p:sp>
            <p:nvSpPr>
              <p:cNvPr id="24" name="Oval 2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5</a:t>
                </a:r>
              </a:p>
            </p:txBody>
          </p:sp>
        </p:grp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306513" y="3810000"/>
              <a:ext cx="28575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1295400" y="4508500"/>
              <a:ext cx="309563" cy="623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723900" y="3090863"/>
              <a:ext cx="317500" cy="284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>
              <a:off x="733425" y="2374900"/>
              <a:ext cx="303213" cy="31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733425" y="4503738"/>
              <a:ext cx="350838" cy="619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1176338" y="2414588"/>
              <a:ext cx="4762" cy="939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 flipV="1">
              <a:off x="1912938" y="4522788"/>
              <a:ext cx="166687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1711325" y="4868863"/>
              <a:ext cx="555625" cy="469900"/>
              <a:chOff x="3838" y="2684"/>
              <a:chExt cx="350" cy="296"/>
            </a:xfrm>
          </p:grpSpPr>
          <p:sp>
            <p:nvSpPr>
              <p:cNvPr id="34" name="Oval 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" name="Text Box 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6</a:t>
                </a:r>
              </a:p>
            </p:txBody>
          </p:sp>
        </p:grp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 flipH="1" flipV="1">
              <a:off x="1719263" y="4557713"/>
              <a:ext cx="166687" cy="336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1, 2, 3, 4, 5, 6, 7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6, 5, 7 ]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(1,2), (1, 3), (2, 3), (3, 4), (3, 5), (4, 7), (5, 6), (5, 7), (6, 5)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[1, 3, 5, 6, 5, 7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]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[3,5,6], [3,5,7], [5,6,5], [6,5,6], [6,5,7]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[ 1, 3, 5, 6, 5, 6, 5, 7 ]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[ 1, 2, 3, 4, 7 ] [ 1, 2, 3, 5, 7 ] [ 1, 2, 3, 5, 6, 5, 7 ] [ 1, 2, 3, 5, 6, 5, 6, 5, 7 ] [ 1, 2, 3, 5, 6, 5, 6, 5, 6, 5, 7 ]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8959" y="1713180"/>
            <a:ext cx="1558926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and Test Paths for these criteria</a:t>
            </a:r>
          </a:p>
        </p:txBody>
      </p:sp>
    </p:spTree>
    <p:extLst>
      <p:ext uri="{BB962C8B-B14F-4D97-AF65-F5344CB8AC3E}">
        <p14:creationId xmlns:p14="http://schemas.microsoft.com/office/powerpoint/2010/main" val="1159611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7 : Graph Coverage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730375" y="1974773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794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rgbClr val="0000CC"/>
                </a:solidFill>
              </a:rPr>
              <a:t>infinite </a:t>
            </a:r>
            <a:r>
              <a:rPr lang="en-US" dirty="0"/>
              <a:t>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rgbClr val="0000CC"/>
                </a:solidFill>
              </a:rPr>
              <a:t>not feasible</a:t>
            </a:r>
          </a:p>
          <a:p>
            <a:pPr lvl="1"/>
            <a:endParaRPr lang="en-US" sz="1800" dirty="0"/>
          </a:p>
          <a:p>
            <a:r>
              <a:rPr lang="en-US" dirty="0"/>
              <a:t>SPC is </a:t>
            </a:r>
            <a:r>
              <a:rPr lang="en-US" dirty="0">
                <a:solidFill>
                  <a:srgbClr val="0000CC"/>
                </a:solidFill>
              </a:rPr>
              <a:t>not satisfactory</a:t>
            </a:r>
            <a:r>
              <a:rPr lang="en-US" dirty="0"/>
              <a:t> because the results are </a:t>
            </a:r>
            <a:r>
              <a:rPr lang="en-US" dirty="0">
                <a:solidFill>
                  <a:srgbClr val="0000CC"/>
                </a:solidFill>
              </a:rPr>
              <a:t>subjective </a:t>
            </a:r>
            <a:r>
              <a:rPr lang="en-US" dirty="0"/>
              <a:t>and vary with the tester</a:t>
            </a:r>
          </a:p>
          <a:p>
            <a:pPr lvl="1"/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rgbClr val="0000CC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1970s </a:t>
            </a:r>
            <a:r>
              <a:rPr lang="en-US" sz="2000" dirty="0"/>
              <a:t>: Execute cycles once  ([4, 5, 4] in previous example, informal)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1980s </a:t>
            </a:r>
            <a:r>
              <a:rPr lang="en-US" sz="2000" dirty="0"/>
              <a:t>: Execute each loop, exactly once (formalized)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1990s </a:t>
            </a:r>
            <a:r>
              <a:rPr lang="en-US" sz="2000" dirty="0"/>
              <a:t>: Execute loops 0 times, once, more than once (informal description)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2000s </a:t>
            </a:r>
            <a:r>
              <a:rPr lang="en-US" sz="2000" dirty="0"/>
              <a:t>: Prime paths (touring, </a:t>
            </a:r>
            <a:r>
              <a:rPr lang="en-US" sz="2000" dirty="0" err="1"/>
              <a:t>sidetrips</a:t>
            </a:r>
            <a:r>
              <a:rPr lang="en-US" sz="2000" dirty="0"/>
              <a:t>, and detours)</a:t>
            </a:r>
          </a:p>
        </p:txBody>
      </p:sp>
    </p:spTree>
    <p:extLst>
      <p:ext uri="{BB962C8B-B14F-4D97-AF65-F5344CB8AC3E}">
        <p14:creationId xmlns:p14="http://schemas.microsoft.com/office/powerpoint/2010/main" val="30966655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005888" cy="553878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Simple Path </a:t>
            </a:r>
            <a:r>
              <a:rPr lang="en-US" dirty="0"/>
              <a:t>:</a:t>
            </a:r>
            <a:r>
              <a:rPr lang="en-US" i="1" dirty="0"/>
              <a:t> A path from node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to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i="1" dirty="0"/>
              <a:t> is simple if </a:t>
            </a:r>
            <a:r>
              <a:rPr lang="en-US" i="1" dirty="0">
                <a:solidFill>
                  <a:srgbClr val="C00000"/>
                </a:solidFill>
              </a:rPr>
              <a:t>no node appears more than once</a:t>
            </a:r>
            <a:r>
              <a:rPr lang="en-US" i="1" dirty="0"/>
              <a:t>, except possibly the first and last nodes are the same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No internal loops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loop is a simple path</a:t>
            </a:r>
          </a:p>
          <a:p>
            <a:r>
              <a:rPr lang="en-US" dirty="0">
                <a:solidFill>
                  <a:srgbClr val="0000CC"/>
                </a:solidFill>
              </a:rPr>
              <a:t>Prime Path 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simple path that does not appear as a proper </a:t>
            </a:r>
            <a:r>
              <a:rPr lang="en-US" i="1" dirty="0" err="1">
                <a:solidFill>
                  <a:srgbClr val="C00000"/>
                </a:solidFill>
              </a:rPr>
              <a:t>subpath</a:t>
            </a:r>
            <a:r>
              <a:rPr lang="en-US" i="1" dirty="0"/>
              <a:t> of any other simple path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  <a:solidFill>
            <a:schemeClr val="accent3">
              <a:lumMod val="75000"/>
            </a:schemeClr>
          </a:solidFill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18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</p:grp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7" name="AutoShape 34"/>
            <p:cNvCxnSpPr>
              <a:cxnSpLocks noChangeShapeType="1"/>
              <a:stCxn id="18" idx="4"/>
              <a:endCxn id="20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000CC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025775" y="4056771"/>
            <a:ext cx="6218237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                     </a:t>
            </a:r>
            <a:r>
              <a:rPr lang="en-US" b="0" dirty="0">
                <a:solidFill>
                  <a:schemeClr val="tx2"/>
                </a:solidFill>
                <a:latin typeface="Gill Sans MT" pitchFamily="34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                    </a:t>
            </a:r>
            <a:r>
              <a:rPr lang="en-US" b="0" dirty="0">
                <a:solidFill>
                  <a:schemeClr val="tx2"/>
                </a:solidFill>
                <a:latin typeface="Gill Sans MT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[2,4,1,2], [2,4,1,3], [1,3,4,1], [1,2,4,1], [3,4,1,2], [4,1,3,4], [4,1,2,4], [3,4,1,3]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0593" y="4615131"/>
            <a:ext cx="1879074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simple and prime paths for this graph</a:t>
            </a:r>
          </a:p>
        </p:txBody>
      </p:sp>
    </p:spTree>
    <p:extLst>
      <p:ext uri="{BB962C8B-B14F-4D97-AF65-F5344CB8AC3E}">
        <p14:creationId xmlns:p14="http://schemas.microsoft.com/office/powerpoint/2010/main" val="2181167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rgbClr val="0000CC"/>
                </a:solidFill>
              </a:rPr>
              <a:t>loops </a:t>
            </a:r>
            <a:r>
              <a:rPr lang="en-US" dirty="0"/>
              <a:t>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subsumes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not quite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EPC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575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Does Not Subsume EPC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/>
              <a:t>If a node </a:t>
            </a:r>
            <a:r>
              <a:rPr lang="en-US" sz="3200" i="1" kern="0" dirty="0">
                <a:solidFill>
                  <a:schemeClr val="tx2"/>
                </a:solidFill>
              </a:rPr>
              <a:t>n</a:t>
            </a:r>
            <a:r>
              <a:rPr lang="en-US" sz="3200" kern="0" dirty="0"/>
              <a:t> has an edge to itself (</a:t>
            </a:r>
            <a:r>
              <a:rPr lang="en-US" sz="3200" i="1" kern="0" dirty="0"/>
              <a:t>self edge</a:t>
            </a:r>
            <a:r>
              <a:rPr lang="en-US" sz="3200" kern="0" dirty="0"/>
              <a:t>), </a:t>
            </a:r>
            <a:r>
              <a:rPr lang="en-US" sz="3200" kern="0" dirty="0">
                <a:solidFill>
                  <a:srgbClr val="0000CC"/>
                </a:solidFill>
              </a:rPr>
              <a:t>EPC </a:t>
            </a:r>
            <a:r>
              <a:rPr lang="en-US" sz="3200" kern="0" dirty="0"/>
              <a:t>requires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 </a:t>
            </a:r>
            <a:r>
              <a:rPr lang="en-US" sz="3200" kern="0" dirty="0"/>
              <a:t>and</a:t>
            </a:r>
            <a:r>
              <a:rPr lang="en-US" sz="3200" kern="0" dirty="0">
                <a:solidFill>
                  <a:schemeClr val="tx2"/>
                </a:solidFill>
              </a:rPr>
              <a:t>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m</a:t>
            </a:r>
            <a:r>
              <a:rPr lang="en-US" sz="3200" kern="0" dirty="0">
                <a:solidFill>
                  <a:srgbClr val="0000CC"/>
                </a:solidFill>
              </a:rPr>
              <a:t>, </a:t>
            </a:r>
            <a:r>
              <a:rPr lang="en-US" sz="3200" i="1" kern="0" dirty="0">
                <a:solidFill>
                  <a:srgbClr val="0000CC"/>
                </a:solidFill>
              </a:rPr>
              <a:t>n, n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</a:p>
          <a:p>
            <a:pPr marL="342900"/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 </a:t>
            </a:r>
            <a:r>
              <a:rPr lang="en-US" sz="3200" kern="0" dirty="0"/>
              <a:t>is not prime</a:t>
            </a:r>
          </a:p>
          <a:p>
            <a:pPr marL="342900"/>
            <a:r>
              <a:rPr lang="en-US" sz="3200" kern="0" dirty="0"/>
              <a:t>Neither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n, n, m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  <a:r>
              <a:rPr lang="en-US" sz="3200" kern="0" dirty="0">
                <a:solidFill>
                  <a:schemeClr val="tx2"/>
                </a:solidFill>
              </a:rPr>
              <a:t> </a:t>
            </a:r>
            <a:r>
              <a:rPr lang="en-US" sz="3200" kern="0" dirty="0"/>
              <a:t>nor </a:t>
            </a:r>
            <a:r>
              <a:rPr lang="en-US" sz="3200" kern="0" dirty="0">
                <a:solidFill>
                  <a:srgbClr val="0000CC"/>
                </a:solidFill>
              </a:rPr>
              <a:t>[</a:t>
            </a:r>
            <a:r>
              <a:rPr lang="en-US" sz="3200" i="1" kern="0" dirty="0">
                <a:solidFill>
                  <a:srgbClr val="0000CC"/>
                </a:solidFill>
              </a:rPr>
              <a:t>m</a:t>
            </a:r>
            <a:r>
              <a:rPr lang="en-US" sz="3200" kern="0" dirty="0">
                <a:solidFill>
                  <a:srgbClr val="0000CC"/>
                </a:solidFill>
              </a:rPr>
              <a:t>, </a:t>
            </a:r>
            <a:r>
              <a:rPr lang="en-US" sz="3200" i="1" kern="0" dirty="0">
                <a:solidFill>
                  <a:srgbClr val="0000CC"/>
                </a:solidFill>
              </a:rPr>
              <a:t>n, n</a:t>
            </a:r>
            <a:r>
              <a:rPr lang="en-US" sz="3200" kern="0" dirty="0">
                <a:solidFill>
                  <a:srgbClr val="0000CC"/>
                </a:solidFill>
              </a:rPr>
              <a:t>]</a:t>
            </a:r>
            <a:r>
              <a:rPr lang="en-US" sz="3200" kern="0" dirty="0"/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EPC Requirements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PPC Requirements : 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522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dirty="0"/>
              <a:t>The previous example has 38 </a:t>
            </a:r>
            <a:r>
              <a:rPr lang="en-US" dirty="0">
                <a:solidFill>
                  <a:srgbClr val="0000CC"/>
                </a:solidFill>
              </a:rPr>
              <a:t>simple </a:t>
            </a:r>
            <a:r>
              <a:rPr lang="en-US" dirty="0"/>
              <a:t>paths</a:t>
            </a:r>
            <a:endParaRPr lang="en-US" i="1" dirty="0"/>
          </a:p>
          <a:p>
            <a:r>
              <a:rPr lang="en-US" dirty="0"/>
              <a:t>Only </a:t>
            </a:r>
            <a:r>
              <a:rPr lang="en-US" dirty="0">
                <a:solidFill>
                  <a:srgbClr val="0000CC"/>
                </a:solidFill>
              </a:rPr>
              <a:t>nine </a:t>
            </a:r>
            <a:r>
              <a:rPr lang="en-US" i="1" dirty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306763" y="3157549"/>
            <a:ext cx="330358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537" y="3497926"/>
            <a:ext cx="1638037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all 9 prime paths</a:t>
            </a:r>
          </a:p>
        </p:txBody>
      </p:sp>
    </p:spTree>
    <p:extLst>
      <p:ext uri="{BB962C8B-B14F-4D97-AF65-F5344CB8AC3E}">
        <p14:creationId xmlns:p14="http://schemas.microsoft.com/office/powerpoint/2010/main" val="1625353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  <p:bldP spid="44" grpId="0"/>
      <p:bldP spid="43" grpId="0" animBg="1"/>
      <p:bldP spid="4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Prime Path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8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9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38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36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1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34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2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32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3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30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6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8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7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5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2740024" y="1454622"/>
            <a:ext cx="83343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971" y="18351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0</a:t>
            </a:r>
          </a:p>
        </p:txBody>
      </p:sp>
      <p:sp>
        <p:nvSpPr>
          <p:cNvPr id="44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3869797" y="1416024"/>
            <a:ext cx="935037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907" y="21450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48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856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 Box 1064"/>
          <p:cNvSpPr txBox="1">
            <a:spLocks noChangeArrowheads="1"/>
          </p:cNvSpPr>
          <p:nvPr/>
        </p:nvSpPr>
        <p:spPr bwMode="auto">
          <a:xfrm>
            <a:off x="5130798" y="1502311"/>
            <a:ext cx="1230313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3183" y="22974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2</a:t>
            </a:r>
          </a:p>
        </p:txBody>
      </p:sp>
      <p:sp>
        <p:nvSpPr>
          <p:cNvPr id="51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52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 Box 1066"/>
          <p:cNvSpPr txBox="1">
            <a:spLocks noChangeArrowheads="1"/>
          </p:cNvSpPr>
          <p:nvPr/>
        </p:nvSpPr>
        <p:spPr bwMode="auto">
          <a:xfrm>
            <a:off x="6672263" y="1464739"/>
            <a:ext cx="1443037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6450" y="1990893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3</a:t>
            </a:r>
          </a:p>
        </p:txBody>
      </p:sp>
      <p:sp>
        <p:nvSpPr>
          <p:cNvPr id="5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 Box 1067"/>
          <p:cNvSpPr txBox="1">
            <a:spLocks noChangeArrowheads="1"/>
          </p:cNvSpPr>
          <p:nvPr/>
        </p:nvSpPr>
        <p:spPr bwMode="auto">
          <a:xfrm>
            <a:off x="2740024" y="5287963"/>
            <a:ext cx="198120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20582" y="539237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4</a:t>
            </a:r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59450" y="5622925"/>
            <a:ext cx="2590800" cy="4159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srgbClr val="0000CC"/>
                </a:solidFill>
              </a:rPr>
              <a:t>Prime Paths 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460625" y="5338763"/>
            <a:ext cx="3289300" cy="985837"/>
            <a:chOff x="2460625" y="5338763"/>
            <a:chExt cx="3289300" cy="985837"/>
          </a:xfrm>
        </p:grpSpPr>
        <p:sp>
          <p:nvSpPr>
            <p:cNvPr id="59" name="Oval 1069"/>
            <p:cNvSpPr>
              <a:spLocks noChangeArrowheads="1"/>
            </p:cNvSpPr>
            <p:nvPr/>
          </p:nvSpPr>
          <p:spPr bwMode="auto">
            <a:xfrm>
              <a:off x="2460625" y="5338763"/>
              <a:ext cx="2206625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" name="Line 1075"/>
            <p:cNvSpPr>
              <a:spLocks noChangeShapeType="1"/>
            </p:cNvSpPr>
            <p:nvPr/>
          </p:nvSpPr>
          <p:spPr bwMode="auto">
            <a:xfrm>
              <a:off x="4664075" y="5832475"/>
              <a:ext cx="108585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81763" y="2106613"/>
            <a:ext cx="1687513" cy="3502024"/>
            <a:chOff x="6481763" y="2106613"/>
            <a:chExt cx="1687513" cy="3502024"/>
          </a:xfrm>
        </p:grpSpPr>
        <p:sp>
          <p:nvSpPr>
            <p:cNvPr id="61" name="Oval 1070"/>
            <p:cNvSpPr>
              <a:spLocks noChangeArrowheads="1"/>
            </p:cNvSpPr>
            <p:nvPr/>
          </p:nvSpPr>
          <p:spPr bwMode="auto">
            <a:xfrm>
              <a:off x="6481763" y="2106613"/>
              <a:ext cx="1687513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" name="Line 1073"/>
            <p:cNvSpPr>
              <a:spLocks noChangeShapeType="1"/>
            </p:cNvSpPr>
            <p:nvPr/>
          </p:nvSpPr>
          <p:spPr bwMode="auto">
            <a:xfrm>
              <a:off x="7335838" y="3089275"/>
              <a:ext cx="0" cy="251936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18088" y="3924300"/>
            <a:ext cx="2001838" cy="1684337"/>
            <a:chOff x="5018088" y="3924300"/>
            <a:chExt cx="2001838" cy="1684337"/>
          </a:xfrm>
        </p:grpSpPr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>
              <a:off x="5018088" y="3924300"/>
              <a:ext cx="1312863" cy="98583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" name="Line 1074"/>
            <p:cNvSpPr>
              <a:spLocks noChangeShapeType="1"/>
            </p:cNvSpPr>
            <p:nvPr/>
          </p:nvSpPr>
          <p:spPr bwMode="auto">
            <a:xfrm>
              <a:off x="6126163" y="4775200"/>
              <a:ext cx="893763" cy="83343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84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  <p:bldP spid="42" grpId="0"/>
      <p:bldP spid="7" grpId="0" animBg="1"/>
      <p:bldP spid="7" grpId="1" animBg="1"/>
      <p:bldP spid="44" grpId="0" animBg="1" autoUpdateAnimBg="0"/>
      <p:bldP spid="45" grpId="0" animBg="1" autoUpdateAnimBg="0"/>
      <p:bldP spid="46" grpId="0" animBg="1"/>
      <p:bldP spid="47" grpId="0" animBg="1"/>
      <p:bldP spid="47" grpId="1" animBg="1"/>
      <p:bldP spid="48" grpId="0" animBg="1" autoUpdateAnimBg="0"/>
      <p:bldP spid="50" grpId="0"/>
      <p:bldP spid="49" grpId="0" animBg="1"/>
      <p:bldP spid="49" grpId="1" animBg="1"/>
      <p:bldP spid="51" grpId="0" animBg="1" autoUpdateAnimBg="0"/>
      <p:bldP spid="52" grpId="0" animBg="1" autoUpdateAnimBg="0"/>
      <p:bldP spid="54" grpId="0"/>
      <p:bldP spid="53" grpId="0" animBg="1"/>
      <p:bldP spid="53" grpId="1" animBg="1"/>
      <p:bldP spid="55" grpId="0" animBg="1" autoUpdateAnimBg="0"/>
      <p:bldP spid="57" grpId="0"/>
      <p:bldP spid="56" grpId="0" animBg="1"/>
      <p:bldP spid="56" grpId="1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 dirty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rgbClr val="0000CC"/>
                </a:solidFill>
              </a:rPr>
              <a:t>internal loops </a:t>
            </a:r>
            <a:r>
              <a:rPr lang="en-US" dirty="0"/>
              <a:t>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Detours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204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881188" y="2808288"/>
            <a:ext cx="5381625" cy="1381125"/>
            <a:chOff x="842" y="988"/>
            <a:chExt cx="3390" cy="870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85" name="Oval 6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6" name="Text Box 6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83" name="Oval 6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4" name="Text Box 6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81" name="Oval 6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2" name="Text Box 7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79" name="Oval 72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0" name="Text Box 73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65" name="Line 74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66" name="Line 75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77" name="Oval 7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8" name="Text Box 78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75" name="Oval 8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6" name="Text Box 8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69" name="Line 82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0" name="Line 83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1" name="Line 84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2" name="Line 85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3" name="Line 86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4" name="Line 87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60" name="Text Box 115"/>
          <p:cNvSpPr txBox="1">
            <a:spLocks noChangeArrowheads="1"/>
          </p:cNvSpPr>
          <p:nvPr/>
        </p:nvSpPr>
        <p:spPr bwMode="auto">
          <a:xfrm>
            <a:off x="1485900" y="3475038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endParaRPr lang="en-US" b="0" u="sng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4631" name="Group 88"/>
          <p:cNvGrpSpPr>
            <a:grpSpLocks/>
          </p:cNvGrpSpPr>
          <p:nvPr/>
        </p:nvGrpSpPr>
        <p:grpSpPr bwMode="auto">
          <a:xfrm>
            <a:off x="1881188" y="4551363"/>
            <a:ext cx="5381625" cy="1381125"/>
            <a:chOff x="842" y="988"/>
            <a:chExt cx="3390" cy="870"/>
          </a:xfrm>
        </p:grpSpPr>
        <p:grpSp>
          <p:nvGrpSpPr>
            <p:cNvPr id="24633" name="Group 89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57" name="Oval 9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8" name="Text Box 91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34" name="Group 92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55" name="Oval 93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6" name="Text Box 94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35" name="Group 95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53" name="Oval 9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4" name="Text Box 9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36" name="Group 98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51" name="Oval 99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2" name="Text Box 100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37" name="Line 101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38" name="Line 102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39" name="Group 103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49" name="Oval 10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0" name="Text Box 105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47" name="Oval 10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8" name="Text Box 10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41" name="Line 109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2" name="Line 110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3" name="Line 111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4" name="Line 112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5" name="Line 113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6" name="Line 114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32" name="Text Box 116"/>
          <p:cNvSpPr txBox="1">
            <a:spLocks noChangeArrowheads="1"/>
          </p:cNvSpPr>
          <p:nvPr/>
        </p:nvSpPr>
        <p:spPr bwMode="auto">
          <a:xfrm>
            <a:off x="1525588" y="5353050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detour</a:t>
            </a:r>
          </a:p>
        </p:txBody>
      </p: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8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infeasible </a:t>
            </a:r>
            <a:r>
              <a:rPr lang="en-US" dirty="0"/>
              <a:t>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76861" y="5125726"/>
            <a:ext cx="7599393" cy="10895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rgbClr val="0000CC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criteria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undecidable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weakens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test criteria</a:t>
            </a:r>
          </a:p>
        </p:txBody>
      </p:sp>
    </p:spTree>
    <p:extLst>
      <p:ext uri="{BB962C8B-B14F-4D97-AF65-F5344CB8AC3E}">
        <p14:creationId xmlns:p14="http://schemas.microsoft.com/office/powerpoint/2010/main" val="2590402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Round-Trip Path </a:t>
            </a:r>
            <a:r>
              <a:rPr lang="en-US" dirty="0"/>
              <a:t>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omit nodes and edges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not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20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lang="en-US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>
              <a:defRPr/>
            </a:pPr>
            <a:r>
              <a:rPr lang="en-US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02384"/>
            <a:chOff x="5558790" y="1680210"/>
            <a:chExt cx="3516630" cy="4301464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1" y="5581650"/>
              <a:ext cx="14401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67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ea typeface="宋体" charset="-122"/>
              </a:rPr>
              <a:t>Definition (def) </a:t>
            </a:r>
            <a:r>
              <a:rPr kumimoji="1" lang="en-US" altLang="zh-CN" dirty="0">
                <a:ea typeface="宋体" charset="-122"/>
              </a:rPr>
              <a:t>: A location where a value for a variable is stored into memory</a:t>
            </a:r>
          </a:p>
          <a:p>
            <a:r>
              <a:rPr kumimoji="1" lang="en-US" altLang="zh-CN" dirty="0">
                <a:solidFill>
                  <a:srgbClr val="0000CC"/>
                </a:solidFill>
                <a:ea typeface="宋体" charset="-122"/>
              </a:rPr>
              <a:t>Use </a:t>
            </a:r>
            <a:r>
              <a:rPr kumimoji="1" lang="en-US" altLang="zh-CN" dirty="0">
                <a:ea typeface="宋体" charset="-122"/>
              </a:rPr>
              <a:t>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925759"/>
            <a:ext cx="864076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       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       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rgbClr val="0000CC"/>
                </a:solidFill>
                <a:latin typeface="Gill Sans MT" pitchFamily="34" charset="0"/>
              </a:rPr>
              <a:t>defs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should 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reach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at least </a:t>
            </a:r>
            <a:r>
              <a:rPr lang="en-US" sz="2400" b="0" dirty="0">
                <a:solidFill>
                  <a:srgbClr val="C00000"/>
                </a:solidFill>
                <a:latin typeface="Gill Sans MT" pitchFamily="34" charset="0"/>
              </a:rPr>
              <a:t>one, some, or all possible 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955444" y="3073235"/>
            <a:ext cx="647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77050" y="3447683"/>
            <a:ext cx="754494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Fill in these sets</a:t>
            </a:r>
          </a:p>
        </p:txBody>
      </p:sp>
    </p:spTree>
    <p:extLst>
      <p:ext uri="{BB962C8B-B14F-4D97-AF65-F5344CB8AC3E}">
        <p14:creationId xmlns:p14="http://schemas.microsoft.com/office/powerpoint/2010/main" val="1506060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  <p:bldP spid="47" grpId="0"/>
      <p:bldP spid="48" grpId="0" animBg="1"/>
      <p:bldP spid="4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and DU Paths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8930" y="838200"/>
            <a:ext cx="7445403" cy="13223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def (n) or def (e)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8930" y="2386013"/>
            <a:ext cx="7445403" cy="7080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DU pair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is </a:t>
            </a:r>
            <a:r>
              <a:rPr lang="en-US" b="0" dirty="0">
                <a:solidFill>
                  <a:srgbClr val="C00000"/>
                </a:solidFill>
                <a:latin typeface="Gill Sans MT" pitchFamily="34" charset="0"/>
              </a:rPr>
              <a:t>defined at </a:t>
            </a:r>
            <a:r>
              <a:rPr lang="en-US" b="0" i="1" dirty="0">
                <a:solidFill>
                  <a:srgbClr val="C00000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and </a:t>
            </a:r>
            <a:r>
              <a:rPr lang="en-US" b="0" dirty="0">
                <a:solidFill>
                  <a:srgbClr val="C00000"/>
                </a:solidFill>
                <a:latin typeface="Gill Sans MT" pitchFamily="34" charset="0"/>
              </a:rPr>
              <a:t>used at </a:t>
            </a:r>
            <a:r>
              <a:rPr lang="en-US" b="0" i="1" dirty="0" err="1">
                <a:solidFill>
                  <a:srgbClr val="C00000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rgbClr val="C00000"/>
                </a:solidFill>
                <a:latin typeface="Gill Sans MT" pitchFamily="34" charset="0"/>
              </a:rPr>
              <a:t>j</a:t>
            </a:r>
            <a:endParaRPr lang="en-US" b="0" i="1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48930" y="3317875"/>
            <a:ext cx="7445403" cy="16319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Def-clear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with respect to variable v </a:t>
            </a:r>
          </a:p>
          <a:p>
            <a:r>
              <a:rPr kumimoji="1" lang="en-US" altLang="zh-CN" b="0" i="1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 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Reach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48930" y="5173663"/>
            <a:ext cx="7445403" cy="1323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subpath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that is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– the set of du-paths from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62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rgbClr val="0000CC"/>
                </a:solidFill>
              </a:rPr>
              <a:t>du-tours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def-clear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CC"/>
                </a:solidFill>
              </a:rPr>
              <a:t>Sidetrips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dirty="0"/>
              <a:t>Use every </a:t>
            </a:r>
            <a:r>
              <a:rPr lang="en-US" dirty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en-US" dirty="0"/>
              <a:t>Get to every </a:t>
            </a:r>
            <a:r>
              <a:rPr lang="en-US" dirty="0">
                <a:solidFill>
                  <a:srgbClr val="C00000"/>
                </a:solidFill>
              </a:rPr>
              <a:t>use</a:t>
            </a:r>
          </a:p>
          <a:p>
            <a:pPr lvl="1"/>
            <a:r>
              <a:rPr lang="en-US" dirty="0"/>
              <a:t>Follow all </a:t>
            </a:r>
            <a:r>
              <a:rPr lang="en-US" dirty="0">
                <a:solidFill>
                  <a:srgbClr val="C00000"/>
                </a:solidFill>
              </a:rPr>
              <a:t>du-paths</a:t>
            </a:r>
          </a:p>
        </p:txBody>
      </p:sp>
    </p:spTree>
    <p:extLst>
      <p:ext uri="{BB962C8B-B14F-4D97-AF65-F5344CB8AC3E}">
        <p14:creationId xmlns:p14="http://schemas.microsoft.com/office/powerpoint/2010/main" val="8485214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rgbClr val="0000CC"/>
                </a:solidFill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rgbClr val="0000CC"/>
                </a:solidFill>
                <a:latin typeface="Gill Sans MT" pitchFamily="34" charset="0"/>
              </a:rPr>
              <a:t>j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nj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every def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reaches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possible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the paths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every def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reaches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 use</a:t>
            </a:r>
          </a:p>
        </p:txBody>
      </p:sp>
    </p:spTree>
    <p:extLst>
      <p:ext uri="{BB962C8B-B14F-4D97-AF65-F5344CB8AC3E}">
        <p14:creationId xmlns:p14="http://schemas.microsoft.com/office/powerpoint/2010/main" val="373452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  <a:solidFill>
            <a:schemeClr val="accent3">
              <a:lumMod val="95000"/>
            </a:schemeClr>
          </a:solidFill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4"/>
            <a:ext cx="2028825" cy="1662113"/>
            <a:chOff x="1781" y="2364"/>
            <a:chExt cx="1070" cy="1047"/>
          </a:xfrm>
          <a:solidFill>
            <a:schemeClr val="accent3">
              <a:lumMod val="95000"/>
            </a:schemeClr>
          </a:solidFill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5"/>
            <a:ext cx="2646363" cy="2400301"/>
            <a:chOff x="3346" y="2424"/>
            <a:chExt cx="1207" cy="1512"/>
          </a:xfrm>
          <a:solidFill>
            <a:schemeClr val="accent3">
              <a:lumMod val="95000"/>
            </a:schemeClr>
          </a:solidFill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5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31124" y="4117521"/>
            <a:ext cx="1994601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240088" y="4075186"/>
            <a:ext cx="201744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6 ]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5896430" y="3973582"/>
            <a:ext cx="2633208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3, 4, 6 ]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2955" y="4248613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7040" y="4579864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AUC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32161" y="4401013"/>
            <a:ext cx="1594237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ADUPC</a:t>
            </a:r>
          </a:p>
        </p:txBody>
      </p:sp>
    </p:spTree>
    <p:extLst>
      <p:ext uri="{BB962C8B-B14F-4D97-AF65-F5344CB8AC3E}">
        <p14:creationId xmlns:p14="http://schemas.microsoft.com/office/powerpoint/2010/main" val="358075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r>
              <a:rPr lang="en-US" sz="2800" dirty="0"/>
              <a:t>A common application of graph criteria is to program </a:t>
            </a:r>
            <a:r>
              <a:rPr lang="en-US" sz="2800" dirty="0">
                <a:solidFill>
                  <a:srgbClr val="0000CC"/>
                </a:solidFill>
              </a:rPr>
              <a:t>source</a:t>
            </a:r>
          </a:p>
          <a:p>
            <a:r>
              <a:rPr lang="en-US" sz="2800" dirty="0">
                <a:solidFill>
                  <a:srgbClr val="0000CC"/>
                </a:solidFill>
              </a:rPr>
              <a:t>Graph </a:t>
            </a:r>
            <a:r>
              <a:rPr lang="en-US" sz="2800" dirty="0"/>
              <a:t>: Usually the control flow graph (CFG)</a:t>
            </a:r>
          </a:p>
          <a:p>
            <a:r>
              <a:rPr lang="en-US" sz="2800" dirty="0">
                <a:solidFill>
                  <a:srgbClr val="0000CC"/>
                </a:solidFill>
              </a:rPr>
              <a:t>Node coverage </a:t>
            </a:r>
            <a:r>
              <a:rPr lang="en-US" sz="2800" dirty="0"/>
              <a:t>: Execute every statement</a:t>
            </a:r>
          </a:p>
          <a:p>
            <a:r>
              <a:rPr lang="en-US" sz="2800" dirty="0">
                <a:solidFill>
                  <a:srgbClr val="0000CC"/>
                </a:solidFill>
              </a:rPr>
              <a:t>Edge coverage </a:t>
            </a:r>
            <a:r>
              <a:rPr lang="en-US" sz="2800" dirty="0"/>
              <a:t>: Execute every branch</a:t>
            </a:r>
          </a:p>
          <a:p>
            <a:r>
              <a:rPr lang="en-US" sz="2800" dirty="0">
                <a:solidFill>
                  <a:srgbClr val="0000CC"/>
                </a:solidFill>
              </a:rPr>
              <a:t>Loops </a:t>
            </a:r>
            <a:r>
              <a:rPr lang="en-US" sz="2800" dirty="0"/>
              <a:t>: Looping structures such as for loops, while loops, etc.</a:t>
            </a:r>
          </a:p>
          <a:p>
            <a:r>
              <a:rPr lang="en-US" sz="2800" dirty="0">
                <a:solidFill>
                  <a:srgbClr val="0000CC"/>
                </a:solidFill>
              </a:rPr>
              <a:t>Data flow coverage </a:t>
            </a:r>
            <a:r>
              <a:rPr lang="en-US" sz="2800" dirty="0"/>
              <a:t>: Augment the CFG</a:t>
            </a:r>
          </a:p>
          <a:p>
            <a:pPr lvl="1"/>
            <a:r>
              <a:rPr lang="en-US" sz="2400" dirty="0" err="1"/>
              <a:t>defs</a:t>
            </a:r>
            <a:r>
              <a:rPr lang="en-US" sz="2400" dirty="0"/>
              <a:t> are statements that assign values to variables</a:t>
            </a:r>
          </a:p>
          <a:p>
            <a:pPr lvl="1"/>
            <a:r>
              <a:rPr lang="en-US" sz="2400" dirty="0"/>
              <a:t>uses are statements that use variables</a:t>
            </a:r>
          </a:p>
        </p:txBody>
      </p:sp>
    </p:spTree>
    <p:extLst>
      <p:ext uri="{BB962C8B-B14F-4D97-AF65-F5344CB8AC3E}">
        <p14:creationId xmlns:p14="http://schemas.microsoft.com/office/powerpoint/2010/main" val="250476893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CFG </a:t>
            </a:r>
            <a:r>
              <a:rPr lang="en-US" dirty="0"/>
              <a:t>models all executions of a method by describing control structures</a:t>
            </a:r>
          </a:p>
          <a:p>
            <a:r>
              <a:rPr lang="en-US" dirty="0">
                <a:solidFill>
                  <a:srgbClr val="0000CC"/>
                </a:solidFill>
              </a:rPr>
              <a:t>Nodes </a:t>
            </a:r>
            <a:r>
              <a:rPr lang="en-US" dirty="0"/>
              <a:t>: Statements or sequences of statements (basic blocks)</a:t>
            </a:r>
          </a:p>
          <a:p>
            <a:r>
              <a:rPr lang="en-US" dirty="0">
                <a:solidFill>
                  <a:srgbClr val="0000CC"/>
                </a:solidFill>
              </a:rPr>
              <a:t>Edges </a:t>
            </a:r>
            <a:r>
              <a:rPr lang="en-US" dirty="0"/>
              <a:t>: Transfers of control</a:t>
            </a:r>
          </a:p>
          <a:p>
            <a:r>
              <a:rPr lang="en-US" dirty="0">
                <a:solidFill>
                  <a:srgbClr val="0000CC"/>
                </a:solidFill>
              </a:rPr>
              <a:t>Basic Block </a:t>
            </a:r>
            <a:r>
              <a:rPr lang="en-US" dirty="0"/>
              <a:t>: 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branch predicates</a:t>
            </a:r>
          </a:p>
          <a:p>
            <a:pPr lvl="1"/>
            <a:r>
              <a:rPr lang="en-US" dirty="0" err="1"/>
              <a:t>defs</a:t>
            </a:r>
            <a:endParaRPr lang="en-US" dirty="0"/>
          </a:p>
          <a:p>
            <a:pPr lvl="1"/>
            <a:r>
              <a:rPr lang="en-US" dirty="0"/>
              <a:t>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  <p:extLst>
      <p:ext uri="{BB962C8B-B14F-4D97-AF65-F5344CB8AC3E}">
        <p14:creationId xmlns:p14="http://schemas.microsoft.com/office/powerpoint/2010/main" val="402759228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65489" y="1979881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8150" y="4561900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75934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if-Return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3"/>
            <a:ext cx="5788025" cy="1966912"/>
            <a:chOff x="168" y="2055"/>
            <a:chExt cx="3646" cy="1239"/>
          </a:xfrm>
          <a:solidFill>
            <a:schemeClr val="accent3">
              <a:lumMod val="95000"/>
            </a:schemeClr>
          </a:solidFill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The return nodes must be distinct.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8166" y="1289275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940413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/>
              <a:t>Loops require “</a:t>
            </a:r>
            <a:r>
              <a:rPr lang="en-US" i="1" dirty="0"/>
              <a:t>extra</a:t>
            </a:r>
            <a:r>
              <a:rPr lang="en-US" dirty="0"/>
              <a:t>” nodes to be added</a:t>
            </a:r>
          </a:p>
          <a:p>
            <a:endParaRPr lang="en-US" dirty="0"/>
          </a:p>
          <a:p>
            <a:r>
              <a:rPr lang="en-US" dirty="0"/>
              <a:t>Nodes that </a:t>
            </a:r>
            <a:r>
              <a:rPr lang="en-US" dirty="0">
                <a:solidFill>
                  <a:srgbClr val="0000CC"/>
                </a:solidFill>
              </a:rPr>
              <a:t>do not </a:t>
            </a:r>
            <a:r>
              <a:rPr lang="en-US" dirty="0"/>
              <a:t>represent statements or basic blocks</a:t>
            </a:r>
          </a:p>
        </p:txBody>
      </p:sp>
    </p:spTree>
    <p:extLst>
      <p:ext uri="{BB962C8B-B14F-4D97-AF65-F5344CB8AC3E}">
        <p14:creationId xmlns:p14="http://schemas.microsoft.com/office/powerpoint/2010/main" val="39865561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7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02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x + 1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65489" y="1979881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8150" y="4561900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48265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while and for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19335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rgbClr val="0000CC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y =f(</a:t>
                </a:r>
                <a:r>
                  <a:rPr lang="en-US" sz="1800" dirty="0" err="1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324394" y="4071938"/>
            <a:ext cx="2662237" cy="1323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Helvetica" charset="0"/>
              </a:rPr>
              <a:t>for (x = 0; x &lt; y; x++)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rgbClr val="0000CC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16739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  <a:solidFill>
            <a:schemeClr val="accent3">
              <a:lumMod val="95000"/>
            </a:schemeClr>
          </a:solidFill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  <a:grpFill/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CC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solidFill>
                      <a:srgbClr val="0000CC"/>
                    </a:solidFill>
                    <a:latin typeface="Gill Sans MT" pitchFamily="34" charset="0"/>
                  </a:rPr>
                  <a:t>dummy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4" y="2513013"/>
            <a:ext cx="2568575" cy="655637"/>
            <a:chOff x="3190" y="1814"/>
            <a:chExt cx="1618" cy="413"/>
          </a:xfrm>
          <a:solidFill>
            <a:schemeClr val="accent3">
              <a:lumMod val="95000"/>
            </a:schemeClr>
          </a:solidFill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rgbClr val="0000C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implicitly increments loop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30425" y="104298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9174" y="3718262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37469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  <p:bldP spid="67" grpId="0" animBg="1"/>
      <p:bldP spid="67" grpId="1" animBg="1"/>
      <p:bldP spid="68" grpId="0" animBg="1"/>
      <p:bldP spid="6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do Loop, break and 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555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do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println (y)</a:t>
            </a:r>
          </a:p>
          <a:p>
            <a:endParaRPr lang="en-US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728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12700">
            <a:solidFill>
              <a:srgbClr val="00B0F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y*2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60763" y="952500"/>
            <a:ext cx="2093912" cy="47101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(y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 else if (y &lt;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y = y*2;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continue;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(y);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594912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 (y)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0686" y="391762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0475" y="1805156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102669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  <p:bldP spid="65" grpId="0" animBg="1"/>
      <p:bldP spid="65" grpId="1" animBg="1"/>
      <p:bldP spid="66" grpId="0" animBg="1"/>
      <p:bldP spid="6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3F9D9-06C9-42BD-8DD6-73D5ADB63DE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case (switch)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09342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read ( c) 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switch ( c 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‘N’: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z = 25;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case ‘Y’: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50;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default: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x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0316" y="2195513"/>
            <a:ext cx="5263684" cy="3469540"/>
            <a:chOff x="2614" y="1383"/>
            <a:chExt cx="2512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3096" y="1828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20" y="2378"/>
              <a:ext cx="606" cy="15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0;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918" y="1797"/>
                <a:ext cx="264" cy="273"/>
                <a:chOff x="4309" y="1769"/>
                <a:chExt cx="264" cy="273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309" y="1771"/>
                  <a:ext cx="264" cy="271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739" y="2518"/>
              <a:ext cx="585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 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z = 25;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print (x);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96469" y="232259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1479852" y="5929987"/>
            <a:ext cx="3218846" cy="747712"/>
          </a:xfrm>
          <a:prstGeom prst="borderCallout2">
            <a:avLst>
              <a:gd name="adj1" fmla="val 15287"/>
              <a:gd name="adj2" fmla="val 101884"/>
              <a:gd name="adj3" fmla="val 15287"/>
              <a:gd name="adj4" fmla="val 115153"/>
              <a:gd name="adj5" fmla="val -238717"/>
              <a:gd name="adj6" fmla="val 129900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Cases without breaks fall through to the next case</a:t>
            </a: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5573669" y="3742127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673002" y="4409111"/>
            <a:ext cx="1300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break;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437779" y="4377713"/>
            <a:ext cx="1300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76050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2" grpId="0" animBg="1"/>
      <p:bldP spid="43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Exceptions (try-catch)</a:t>
            </a: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418094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5691102" y="940294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901107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 = </a:t>
            </a: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br.readLine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6238549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5829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5046088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4888654" y="2647892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794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0423" y="830262"/>
            <a:ext cx="3422507" cy="470898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try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s =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br.readLine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&gt; 96)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   (“too long”);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if (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 == 0)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throw new Exception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      (“too short”);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e.printStackTrace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 (catch Exception e) 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Helvetica" charset="0"/>
              </a:rPr>
              <a:t>e.getMessage</a:t>
            </a:r>
            <a:r>
              <a:rPr lang="en-US" dirty="0">
                <a:solidFill>
                  <a:schemeClr val="tx1"/>
                </a:solidFill>
                <a:latin typeface="Helvetica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 (s);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610842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38549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6238549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92203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238549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6</a:t>
            </a: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92203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6683590" y="2596974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516361" y="2647893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7670015" y="355965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516361" y="3559656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516361" y="5362635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6683588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4150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IOException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691638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e.printStackTrace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879303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&gt; 96</a:t>
            </a: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6755847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&lt;= 96</a:t>
            </a: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5125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return (s)</a:t>
            </a: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5473286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6704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== 0</a:t>
            </a: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810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length != 0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714618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throw</a:t>
            </a: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6492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e.getMessage</a:t>
            </a: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9080" y="189990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977830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37" grpId="0" animBg="1"/>
      <p:bldP spid="3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Example Control Flow – Stats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CDE-6FBD-41FA-A52E-F2E9C339BCB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8781" y="2049537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899595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Control Flow Graph for Stats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94425" y="785813"/>
            <a:ext cx="2857500" cy="5641975"/>
            <a:chOff x="6194425" y="785813"/>
            <a:chExt cx="2857500" cy="5641975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7108825" y="785813"/>
              <a:ext cx="555625" cy="777875"/>
              <a:chOff x="4478" y="495"/>
              <a:chExt cx="350" cy="490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8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4650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4649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7108825" y="1573213"/>
              <a:ext cx="555625" cy="947737"/>
              <a:chOff x="4478" y="991"/>
              <a:chExt cx="350" cy="597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4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46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4645" name="AutoShape 48"/>
              <p:cNvCxnSpPr>
                <a:cxnSpLocks noChangeShapeType="1"/>
                <a:stCxn id="24650" idx="4"/>
                <a:endCxn id="24646" idx="0"/>
              </p:cNvCxnSpPr>
              <p:nvPr/>
            </p:nvCxnSpPr>
            <p:spPr bwMode="auto">
              <a:xfrm>
                <a:off x="4653" y="991"/>
                <a:ext cx="0" cy="2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7108825" y="2530475"/>
              <a:ext cx="555625" cy="949325"/>
              <a:chOff x="4478" y="1594"/>
              <a:chExt cx="350" cy="598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0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42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4641" name="AutoShape 49"/>
              <p:cNvCxnSpPr>
                <a:cxnSpLocks noChangeShapeType="1"/>
                <a:stCxn id="24646" idx="4"/>
                <a:endCxn id="24642" idx="0"/>
              </p:cNvCxnSpPr>
              <p:nvPr/>
            </p:nvCxnSpPr>
            <p:spPr bwMode="auto">
              <a:xfrm>
                <a:off x="4653" y="1594"/>
                <a:ext cx="0" cy="29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7673975" y="3244850"/>
              <a:ext cx="804863" cy="1190625"/>
              <a:chOff x="4834" y="2044"/>
              <a:chExt cx="507" cy="750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36" name="Group 37"/>
              <p:cNvGrpSpPr>
                <a:grpSpLocks/>
              </p:cNvGrpSpPr>
              <p:nvPr/>
            </p:nvGrpSpPr>
            <p:grpSpPr bwMode="auto">
              <a:xfrm>
                <a:off x="4991" y="2498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38" name="Oval 3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4637" name="AutoShape 52"/>
              <p:cNvCxnSpPr>
                <a:cxnSpLocks noChangeShapeType="1"/>
                <a:stCxn id="24642" idx="6"/>
                <a:endCxn id="24638" idx="0"/>
              </p:cNvCxnSpPr>
              <p:nvPr/>
            </p:nvCxnSpPr>
            <p:spPr bwMode="auto">
              <a:xfrm>
                <a:off x="4834" y="2044"/>
                <a:ext cx="332" cy="448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6194425" y="3244850"/>
              <a:ext cx="995363" cy="935038"/>
              <a:chOff x="3902" y="2044"/>
              <a:chExt cx="627" cy="589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31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34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4632" name="AutoShape 50"/>
              <p:cNvCxnSpPr>
                <a:cxnSpLocks noChangeShapeType="1"/>
                <a:stCxn id="24642" idx="3"/>
                <a:endCxn id="24634" idx="7"/>
              </p:cNvCxnSpPr>
              <p:nvPr/>
            </p:nvCxnSpPr>
            <p:spPr bwMode="auto">
              <a:xfrm flipH="1">
                <a:off x="4207" y="2155"/>
                <a:ext cx="322" cy="21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633" name="AutoShape 53"/>
              <p:cNvCxnSpPr>
                <a:cxnSpLocks noChangeShapeType="1"/>
                <a:stCxn id="24634" idx="2"/>
                <a:endCxn id="24642" idx="2"/>
              </p:cNvCxnSpPr>
              <p:nvPr/>
            </p:nvCxnSpPr>
            <p:spPr bwMode="auto">
              <a:xfrm rot="10800000" flipH="1">
                <a:off x="3902" y="2044"/>
                <a:ext cx="570" cy="441"/>
              </a:xfrm>
              <a:prstGeom prst="curvedConnector3">
                <a:avLst>
                  <a:gd name="adj1" fmla="val -24208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7923213" y="4445000"/>
              <a:ext cx="555625" cy="950913"/>
              <a:chOff x="4991" y="2800"/>
              <a:chExt cx="350" cy="599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27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29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4628" name="AutoShape 54"/>
              <p:cNvCxnSpPr>
                <a:cxnSpLocks noChangeShapeType="1"/>
                <a:stCxn id="24638" idx="4"/>
                <a:endCxn id="24629" idx="0"/>
              </p:cNvCxnSpPr>
              <p:nvPr/>
            </p:nvCxnSpPr>
            <p:spPr bwMode="auto">
              <a:xfrm>
                <a:off x="5166" y="2800"/>
                <a:ext cx="0" cy="29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8480425" y="5243513"/>
              <a:ext cx="571500" cy="1184275"/>
              <a:chOff x="5347" y="3251"/>
              <a:chExt cx="360" cy="746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23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462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4624" name="AutoShape 55"/>
              <p:cNvCxnSpPr>
                <a:cxnSpLocks noChangeShapeType="1"/>
                <a:stCxn id="24629" idx="6"/>
                <a:endCxn id="24625" idx="0"/>
              </p:cNvCxnSpPr>
              <p:nvPr/>
            </p:nvCxnSpPr>
            <p:spPr bwMode="auto">
              <a:xfrm>
                <a:off x="5347" y="3251"/>
                <a:ext cx="185" cy="438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7100888" y="5160963"/>
              <a:ext cx="903287" cy="1193800"/>
              <a:chOff x="4473" y="3251"/>
              <a:chExt cx="569" cy="752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18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21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4619" name="AutoShape 56"/>
              <p:cNvCxnSpPr>
                <a:cxnSpLocks noChangeShapeType="1"/>
                <a:stCxn id="24629" idx="3"/>
                <a:endCxn id="24621" idx="7"/>
              </p:cNvCxnSpPr>
              <p:nvPr/>
            </p:nvCxnSpPr>
            <p:spPr bwMode="auto">
              <a:xfrm flipH="1">
                <a:off x="4778" y="3362"/>
                <a:ext cx="264" cy="382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620" name="AutoShape 57"/>
              <p:cNvCxnSpPr>
                <a:cxnSpLocks noChangeShapeType="1"/>
                <a:stCxn id="24621" idx="2"/>
                <a:endCxn id="24629" idx="2"/>
              </p:cNvCxnSpPr>
              <p:nvPr/>
            </p:nvCxnSpPr>
            <p:spPr bwMode="auto">
              <a:xfrm rot="10800000" flipH="1">
                <a:off x="4473" y="3251"/>
                <a:ext cx="512" cy="604"/>
              </a:xfrm>
              <a:prstGeom prst="curvedConnector3">
                <a:avLst>
                  <a:gd name="adj1" fmla="val -19532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5F3F2-D3B3-4314-BA58-35E6FD716F4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6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Paths—EC</a:t>
            </a:r>
          </a:p>
        </p:txBody>
      </p: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520700" y="757238"/>
            <a:ext cx="2638425" cy="5641975"/>
            <a:chOff x="520700" y="757238"/>
            <a:chExt cx="2638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5607" name="Group 24"/>
            <p:cNvGrpSpPr>
              <a:grpSpLocks/>
            </p:cNvGrpSpPr>
            <p:nvPr/>
          </p:nvGrpSpPr>
          <p:grpSpPr bwMode="auto">
            <a:xfrm>
              <a:off x="1425575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5651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56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5652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29"/>
            <p:cNvGrpSpPr>
              <a:grpSpLocks/>
            </p:cNvGrpSpPr>
            <p:nvPr/>
          </p:nvGrpSpPr>
          <p:grpSpPr bwMode="auto">
            <a:xfrm>
              <a:off x="1425575" y="1535113"/>
              <a:ext cx="555625" cy="957262"/>
              <a:chOff x="4478" y="985"/>
              <a:chExt cx="350" cy="603"/>
            </a:xfrm>
            <a:grpFill/>
          </p:grpSpPr>
          <p:grpSp>
            <p:nvGrpSpPr>
              <p:cNvPr id="25647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4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5648" name="AutoShape 48"/>
              <p:cNvCxnSpPr>
                <a:cxnSpLocks noChangeShapeType="1"/>
                <a:stCxn id="25653" idx="4"/>
                <a:endCxn id="25649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09" name="Group 34"/>
            <p:cNvGrpSpPr>
              <a:grpSpLocks/>
            </p:cNvGrpSpPr>
            <p:nvPr/>
          </p:nvGrpSpPr>
          <p:grpSpPr bwMode="auto">
            <a:xfrm>
              <a:off x="1425575" y="2492375"/>
              <a:ext cx="555625" cy="958850"/>
              <a:chOff x="4478" y="1588"/>
              <a:chExt cx="350" cy="604"/>
            </a:xfrm>
            <a:grpFill/>
          </p:grpSpPr>
          <p:grpSp>
            <p:nvGrpSpPr>
              <p:cNvPr id="25643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45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5644" name="AutoShape 49"/>
              <p:cNvCxnSpPr>
                <a:cxnSpLocks noChangeShapeType="1"/>
                <a:stCxn id="25649" idx="4"/>
                <a:endCxn id="25645" idx="0"/>
              </p:cNvCxnSpPr>
              <p:nvPr/>
            </p:nvCxnSpPr>
            <p:spPr bwMode="auto">
              <a:xfrm rot="5400000">
                <a:off x="4502" y="1739"/>
                <a:ext cx="308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0" name="Group 37"/>
            <p:cNvGrpSpPr>
              <a:grpSpLocks/>
            </p:cNvGrpSpPr>
            <p:nvPr/>
          </p:nvGrpSpPr>
          <p:grpSpPr bwMode="auto">
            <a:xfrm>
              <a:off x="2030413" y="3937000"/>
              <a:ext cx="555625" cy="469900"/>
              <a:chOff x="4288" y="1746"/>
              <a:chExt cx="350" cy="296"/>
            </a:xfrm>
            <a:grpFill/>
          </p:grpSpPr>
          <p:sp>
            <p:nvSpPr>
              <p:cNvPr id="2564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5612" name="Group 44"/>
            <p:cNvGrpSpPr>
              <a:grpSpLocks/>
            </p:cNvGrpSpPr>
            <p:nvPr/>
          </p:nvGrpSpPr>
          <p:grpSpPr bwMode="auto">
            <a:xfrm>
              <a:off x="520700" y="3216275"/>
              <a:ext cx="995363" cy="935038"/>
              <a:chOff x="3908" y="2044"/>
              <a:chExt cx="627" cy="589"/>
            </a:xfrm>
            <a:grpFill/>
          </p:grpSpPr>
          <p:grpSp>
            <p:nvGrpSpPr>
              <p:cNvPr id="25636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39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5637" name="AutoShape 50"/>
              <p:cNvCxnSpPr>
                <a:cxnSpLocks noChangeShapeType="1"/>
                <a:stCxn id="25645" idx="3"/>
                <a:endCxn id="25639" idx="7"/>
              </p:cNvCxnSpPr>
              <p:nvPr/>
            </p:nvCxnSpPr>
            <p:spPr bwMode="auto">
              <a:xfrm rot="5400000">
                <a:off x="4255" y="2101"/>
                <a:ext cx="232" cy="32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638" name="AutoShape 53"/>
              <p:cNvCxnSpPr>
                <a:cxnSpLocks noChangeShapeType="1"/>
                <a:stCxn id="25639" idx="2"/>
                <a:endCxn id="25645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28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3" name="Group 50"/>
            <p:cNvGrpSpPr>
              <a:grpSpLocks/>
            </p:cNvGrpSpPr>
            <p:nvPr/>
          </p:nvGrpSpPr>
          <p:grpSpPr bwMode="auto">
            <a:xfrm>
              <a:off x="2030413" y="4406900"/>
              <a:ext cx="555625" cy="960438"/>
              <a:chOff x="4991" y="2794"/>
              <a:chExt cx="350" cy="605"/>
            </a:xfrm>
            <a:grpFill/>
          </p:grpSpPr>
          <p:grpSp>
            <p:nvGrpSpPr>
              <p:cNvPr id="25632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34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5633" name="AutoShape 54"/>
              <p:cNvCxnSpPr>
                <a:cxnSpLocks noChangeShapeType="1"/>
                <a:stCxn id="25641" idx="4"/>
                <a:endCxn id="25634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4" name="Group 55"/>
            <p:cNvGrpSpPr>
              <a:grpSpLocks/>
            </p:cNvGrpSpPr>
            <p:nvPr/>
          </p:nvGrpSpPr>
          <p:grpSpPr bwMode="auto">
            <a:xfrm>
              <a:off x="2593975" y="5132388"/>
              <a:ext cx="565150" cy="1266825"/>
              <a:chOff x="5351" y="3199"/>
              <a:chExt cx="356" cy="798"/>
            </a:xfrm>
            <a:grpFill/>
          </p:grpSpPr>
          <p:grpSp>
            <p:nvGrpSpPr>
              <p:cNvPr id="25628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5630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5629" name="AutoShape 55"/>
              <p:cNvCxnSpPr>
                <a:cxnSpLocks noChangeShapeType="1"/>
                <a:stCxn id="25634" idx="6"/>
                <a:endCxn id="25630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5" name="Group 60"/>
            <p:cNvGrpSpPr>
              <a:grpSpLocks/>
            </p:cNvGrpSpPr>
            <p:nvPr/>
          </p:nvGrpSpPr>
          <p:grpSpPr bwMode="auto">
            <a:xfrm>
              <a:off x="1217613" y="5132388"/>
              <a:ext cx="903287" cy="1193800"/>
              <a:chOff x="4479" y="3251"/>
              <a:chExt cx="569" cy="752"/>
            </a:xfrm>
            <a:grpFill/>
          </p:grpSpPr>
          <p:grpSp>
            <p:nvGrpSpPr>
              <p:cNvPr id="25623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26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5624" name="AutoShape 56"/>
              <p:cNvCxnSpPr>
                <a:cxnSpLocks noChangeShapeType="1"/>
                <a:stCxn id="25634" idx="3"/>
                <a:endCxn id="25626" idx="7"/>
              </p:cNvCxnSpPr>
              <p:nvPr/>
            </p:nvCxnSpPr>
            <p:spPr bwMode="auto">
              <a:xfrm rot="5400000">
                <a:off x="4715" y="3418"/>
                <a:ext cx="395" cy="27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625" name="AutoShape 57"/>
              <p:cNvCxnSpPr>
                <a:cxnSpLocks noChangeShapeType="1"/>
                <a:stCxn id="25626" idx="2"/>
                <a:endCxn id="25634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33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3559175" y="1593850"/>
            <a:ext cx="5102224" cy="4622803"/>
            <a:chOff x="2242" y="1004"/>
            <a:chExt cx="3214" cy="2912"/>
          </a:xfrm>
          <a:solidFill>
            <a:schemeClr val="accent3">
              <a:lumMod val="95000"/>
            </a:schemeClr>
          </a:solidFill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6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7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</a:t>
              </a: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Edge Coverage</a:t>
              </a:r>
            </a:p>
          </p:txBody>
        </p:sp>
      </p:grp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E1FC2-634B-4B7B-BA81-ED2B08DD4F7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72815" y="2541414"/>
            <a:ext cx="150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6 ]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6176" y="2556173"/>
            <a:ext cx="31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4725" y="2970401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for EC.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35653" y="2521981"/>
            <a:ext cx="167326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edges.</a:t>
            </a:r>
          </a:p>
        </p:txBody>
      </p:sp>
    </p:spTree>
    <p:extLst>
      <p:ext uri="{BB962C8B-B14F-4D97-AF65-F5344CB8AC3E}">
        <p14:creationId xmlns:p14="http://schemas.microsoft.com/office/powerpoint/2010/main" val="274824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3" grpId="1" animBg="1"/>
      <p:bldP spid="54" grpId="0" animBg="1"/>
      <p:bldP spid="5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Paths—EPC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3863" y="757238"/>
            <a:ext cx="2638425" cy="5641975"/>
            <a:chOff x="423863" y="757238"/>
            <a:chExt cx="2638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6632" name="Group 24"/>
            <p:cNvGrpSpPr>
              <a:grpSpLocks/>
            </p:cNvGrpSpPr>
            <p:nvPr/>
          </p:nvGrpSpPr>
          <p:grpSpPr bwMode="auto">
            <a:xfrm>
              <a:off x="1311485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6688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0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6689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3" name="Group 29"/>
            <p:cNvGrpSpPr>
              <a:grpSpLocks/>
            </p:cNvGrpSpPr>
            <p:nvPr/>
          </p:nvGrpSpPr>
          <p:grpSpPr bwMode="auto">
            <a:xfrm>
              <a:off x="1328738" y="1535113"/>
              <a:ext cx="555625" cy="957262"/>
              <a:chOff x="4478" y="985"/>
              <a:chExt cx="350" cy="603"/>
            </a:xfrm>
            <a:grpFill/>
          </p:grpSpPr>
          <p:grpSp>
            <p:nvGrpSpPr>
              <p:cNvPr id="26684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86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6685" name="AutoShape 48"/>
              <p:cNvCxnSpPr>
                <a:cxnSpLocks noChangeShapeType="1"/>
                <a:stCxn id="26690" idx="4"/>
                <a:endCxn id="26686" idx="0"/>
              </p:cNvCxnSpPr>
              <p:nvPr/>
            </p:nvCxnSpPr>
            <p:spPr bwMode="auto">
              <a:xfrm>
                <a:off x="4642" y="985"/>
                <a:ext cx="11" cy="3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4" name="Group 34"/>
            <p:cNvGrpSpPr>
              <a:grpSpLocks/>
            </p:cNvGrpSpPr>
            <p:nvPr/>
          </p:nvGrpSpPr>
          <p:grpSpPr bwMode="auto">
            <a:xfrm>
              <a:off x="1328738" y="2493963"/>
              <a:ext cx="555625" cy="957262"/>
              <a:chOff x="4478" y="1589"/>
              <a:chExt cx="350" cy="603"/>
            </a:xfrm>
            <a:grpFill/>
          </p:grpSpPr>
          <p:grpSp>
            <p:nvGrpSpPr>
              <p:cNvPr id="26680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82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6681" name="AutoShape 49"/>
              <p:cNvCxnSpPr>
                <a:cxnSpLocks noChangeShapeType="1"/>
                <a:stCxn id="26686" idx="4"/>
                <a:endCxn id="26682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1933575" y="3937000"/>
              <a:ext cx="555625" cy="469900"/>
              <a:chOff x="4288" y="1746"/>
              <a:chExt cx="350" cy="296"/>
            </a:xfrm>
            <a:grpFill/>
          </p:grpSpPr>
          <p:sp>
            <p:nvSpPr>
              <p:cNvPr id="2667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6636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6637" name="Group 44"/>
            <p:cNvGrpSpPr>
              <a:grpSpLocks/>
            </p:cNvGrpSpPr>
            <p:nvPr/>
          </p:nvGrpSpPr>
          <p:grpSpPr bwMode="auto">
            <a:xfrm>
              <a:off x="423863" y="3216275"/>
              <a:ext cx="993775" cy="935038"/>
              <a:chOff x="3908" y="2044"/>
              <a:chExt cx="626" cy="589"/>
            </a:xfrm>
            <a:grpFill/>
          </p:grpSpPr>
          <p:grpSp>
            <p:nvGrpSpPr>
              <p:cNvPr id="26673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76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6674" name="AutoShape 50"/>
              <p:cNvCxnSpPr>
                <a:cxnSpLocks noChangeShapeType="1"/>
                <a:stCxn id="26682" idx="3"/>
                <a:endCxn id="26676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75" name="AutoShape 53"/>
              <p:cNvCxnSpPr>
                <a:cxnSpLocks noChangeShapeType="1"/>
                <a:stCxn id="26676" idx="2"/>
                <a:endCxn id="26682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8" name="Group 50"/>
            <p:cNvGrpSpPr>
              <a:grpSpLocks/>
            </p:cNvGrpSpPr>
            <p:nvPr/>
          </p:nvGrpSpPr>
          <p:grpSpPr bwMode="auto">
            <a:xfrm>
              <a:off x="1933575" y="4406900"/>
              <a:ext cx="555625" cy="960438"/>
              <a:chOff x="4991" y="2794"/>
              <a:chExt cx="350" cy="605"/>
            </a:xfrm>
            <a:grpFill/>
          </p:grpSpPr>
          <p:grpSp>
            <p:nvGrpSpPr>
              <p:cNvPr id="26669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71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6670" name="AutoShape 54"/>
              <p:cNvCxnSpPr>
                <a:cxnSpLocks noChangeShapeType="1"/>
                <a:stCxn id="26678" idx="4"/>
                <a:endCxn id="26671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9" name="Group 55"/>
            <p:cNvGrpSpPr>
              <a:grpSpLocks/>
            </p:cNvGrpSpPr>
            <p:nvPr/>
          </p:nvGrpSpPr>
          <p:grpSpPr bwMode="auto">
            <a:xfrm>
              <a:off x="2497138" y="5132388"/>
              <a:ext cx="565150" cy="1266825"/>
              <a:chOff x="5351" y="3199"/>
              <a:chExt cx="356" cy="798"/>
            </a:xfrm>
            <a:grpFill/>
          </p:grpSpPr>
          <p:grpSp>
            <p:nvGrpSpPr>
              <p:cNvPr id="26665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66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6666" name="AutoShape 55"/>
              <p:cNvCxnSpPr>
                <a:cxnSpLocks noChangeShapeType="1"/>
                <a:stCxn id="26671" idx="6"/>
                <a:endCxn id="26667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40" name="Group 60"/>
            <p:cNvGrpSpPr>
              <a:grpSpLocks/>
            </p:cNvGrpSpPr>
            <p:nvPr/>
          </p:nvGrpSpPr>
          <p:grpSpPr bwMode="auto">
            <a:xfrm>
              <a:off x="1120775" y="5132388"/>
              <a:ext cx="901700" cy="1193800"/>
              <a:chOff x="4479" y="3251"/>
              <a:chExt cx="568" cy="752"/>
            </a:xfrm>
            <a:grpFill/>
          </p:grpSpPr>
          <p:grpSp>
            <p:nvGrpSpPr>
              <p:cNvPr id="26660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63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6661" name="AutoShape 56"/>
              <p:cNvCxnSpPr>
                <a:cxnSpLocks noChangeShapeType="1"/>
                <a:stCxn id="26671" idx="3"/>
                <a:endCxn id="26663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62" name="AutoShape 57"/>
              <p:cNvCxnSpPr>
                <a:cxnSpLocks noChangeShapeType="1"/>
                <a:stCxn id="26663" idx="2"/>
                <a:endCxn id="26671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  <a:solidFill>
            <a:schemeClr val="accent3">
              <a:lumMod val="95000"/>
            </a:schemeClr>
          </a:solidFill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  <a:solidFill>
            <a:schemeClr val="accent3">
              <a:lumMod val="95000"/>
            </a:schemeClr>
          </a:solidFill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endParaRPr lang="en-US" sz="1800" b="0" i="1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C</a:t>
              </a:r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  <a:solidFill>
            <a:schemeClr val="accent3">
              <a:lumMod val="95000"/>
            </a:schemeClr>
          </a:solidFill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K</a:t>
              </a:r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B.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C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F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G.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H.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I.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K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L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5317068" y="397508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2" name="AutoShape 93"/>
          <p:cNvSpPr>
            <a:spLocks/>
          </p:cNvSpPr>
          <p:nvPr/>
        </p:nvSpPr>
        <p:spPr bwMode="auto">
          <a:xfrm>
            <a:off x="5795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iii makes TP </a:t>
            </a:r>
            <a:r>
              <a:rPr lang="en-US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redundant.  A </a:t>
            </a:r>
            <a:r>
              <a:rPr lang="en-US" i="1" dirty="0">
                <a:solidFill>
                  <a:srgbClr val="0000CC"/>
                </a:solidFill>
                <a:latin typeface="Gill Sans MT" pitchFamily="34" charset="0"/>
              </a:rPr>
              <a:t>minimal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set of TPs is cheaper.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3309" y="2058988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EPC.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 pairs.</a:t>
            </a:r>
          </a:p>
        </p:txBody>
      </p:sp>
    </p:spTree>
    <p:extLst>
      <p:ext uri="{BB962C8B-B14F-4D97-AF65-F5344CB8AC3E}">
        <p14:creationId xmlns:p14="http://schemas.microsoft.com/office/powerpoint/2010/main" val="1655593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Paths—PPC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2425" y="757238"/>
            <a:ext cx="2511425" cy="5641975"/>
            <a:chOff x="352425" y="757238"/>
            <a:chExt cx="2511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7655" name="Group 24"/>
            <p:cNvGrpSpPr>
              <a:grpSpLocks/>
            </p:cNvGrpSpPr>
            <p:nvPr/>
          </p:nvGrpSpPr>
          <p:grpSpPr bwMode="auto">
            <a:xfrm>
              <a:off x="1257300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7723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7725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7724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52425" y="1535113"/>
              <a:ext cx="2511425" cy="4864100"/>
              <a:chOff x="352425" y="1535113"/>
              <a:chExt cx="2511425" cy="4864100"/>
            </a:xfrm>
            <a:grpFill/>
          </p:grpSpPr>
          <p:grpSp>
            <p:nvGrpSpPr>
              <p:cNvPr id="27656" name="Group 29"/>
              <p:cNvGrpSpPr>
                <a:grpSpLocks/>
              </p:cNvGrpSpPr>
              <p:nvPr/>
            </p:nvGrpSpPr>
            <p:grpSpPr bwMode="auto">
              <a:xfrm>
                <a:off x="1257300" y="1535113"/>
                <a:ext cx="555625" cy="957262"/>
                <a:chOff x="4478" y="985"/>
                <a:chExt cx="350" cy="603"/>
              </a:xfrm>
              <a:grpFill/>
            </p:grpSpPr>
            <p:grpSp>
              <p:nvGrpSpPr>
                <p:cNvPr id="27719" name="Group 21"/>
                <p:cNvGrpSpPr>
                  <a:grpSpLocks/>
                </p:cNvGrpSpPr>
                <p:nvPr/>
              </p:nvGrpSpPr>
              <p:grpSpPr bwMode="auto">
                <a:xfrm>
                  <a:off x="4478" y="1292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2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2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  <p:cxnSp>
              <p:nvCxnSpPr>
                <p:cNvPr id="27720" name="AutoShape 48"/>
                <p:cNvCxnSpPr>
                  <a:cxnSpLocks noChangeShapeType="1"/>
                  <a:stCxn id="27725" idx="4"/>
                  <a:endCxn id="27721" idx="0"/>
                </p:cNvCxnSpPr>
                <p:nvPr/>
              </p:nvCxnSpPr>
              <p:spPr bwMode="auto">
                <a:xfrm rot="16200000" flipH="1">
                  <a:off x="4497" y="1136"/>
                  <a:ext cx="307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57" name="Group 34"/>
              <p:cNvGrpSpPr>
                <a:grpSpLocks/>
              </p:cNvGrpSpPr>
              <p:nvPr/>
            </p:nvGrpSpPr>
            <p:grpSpPr bwMode="auto">
              <a:xfrm>
                <a:off x="1257300" y="2493963"/>
                <a:ext cx="555625" cy="957262"/>
                <a:chOff x="4478" y="1589"/>
                <a:chExt cx="350" cy="603"/>
              </a:xfrm>
              <a:grpFill/>
            </p:grpSpPr>
            <p:grpSp>
              <p:nvGrpSpPr>
                <p:cNvPr id="27715" name="Group 27"/>
                <p:cNvGrpSpPr>
                  <a:grpSpLocks/>
                </p:cNvGrpSpPr>
                <p:nvPr/>
              </p:nvGrpSpPr>
              <p:grpSpPr bwMode="auto">
                <a:xfrm>
                  <a:off x="4478" y="1896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1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cxnSp>
              <p:nvCxnSpPr>
                <p:cNvPr id="27716" name="AutoShape 49"/>
                <p:cNvCxnSpPr>
                  <a:cxnSpLocks noChangeShapeType="1"/>
                  <a:stCxn id="27721" idx="4"/>
                  <a:endCxn id="27717" idx="0"/>
                </p:cNvCxnSpPr>
                <p:nvPr/>
              </p:nvCxnSpPr>
              <p:spPr bwMode="auto">
                <a:xfrm rot="16200000" flipH="1">
                  <a:off x="4497" y="1740"/>
                  <a:ext cx="308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58" name="Group 37"/>
              <p:cNvGrpSpPr>
                <a:grpSpLocks/>
              </p:cNvGrpSpPr>
              <p:nvPr/>
            </p:nvGrpSpPr>
            <p:grpSpPr bwMode="auto">
              <a:xfrm>
                <a:off x="1735138" y="3937000"/>
                <a:ext cx="555625" cy="469900"/>
                <a:chOff x="4288" y="1746"/>
                <a:chExt cx="350" cy="296"/>
              </a:xfrm>
              <a:grpFill/>
            </p:grpSpPr>
            <p:sp>
              <p:nvSpPr>
                <p:cNvPr id="27713" name="Oval 3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7659" name="AutoShape 52"/>
              <p:cNvCxnSpPr>
                <a:cxnSpLocks noChangeShapeType="1"/>
                <a:endCxn id="27713" idx="0"/>
              </p:cNvCxnSpPr>
              <p:nvPr/>
            </p:nvCxnSpPr>
            <p:spPr bwMode="auto">
              <a:xfrm rot="16200000" flipH="1">
                <a:off x="1557337" y="3481388"/>
                <a:ext cx="720725" cy="190500"/>
              </a:xfrm>
              <a:prstGeom prst="curvedConnector3">
                <a:avLst>
                  <a:gd name="adj1" fmla="val 50000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27660" name="Group 44"/>
              <p:cNvGrpSpPr>
                <a:grpSpLocks/>
              </p:cNvGrpSpPr>
              <p:nvPr/>
            </p:nvGrpSpPr>
            <p:grpSpPr bwMode="auto">
              <a:xfrm>
                <a:off x="352425" y="3216275"/>
                <a:ext cx="979488" cy="935038"/>
                <a:chOff x="3908" y="2044"/>
                <a:chExt cx="617" cy="589"/>
              </a:xfrm>
              <a:grpFill/>
            </p:grpSpPr>
            <p:grpSp>
              <p:nvGrpSpPr>
                <p:cNvPr id="27708" name="Group 24"/>
                <p:cNvGrpSpPr>
                  <a:grpSpLocks/>
                </p:cNvGrpSpPr>
                <p:nvPr/>
              </p:nvGrpSpPr>
              <p:grpSpPr bwMode="auto">
                <a:xfrm>
                  <a:off x="3908" y="2337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1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1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cxnSp>
              <p:nvCxnSpPr>
                <p:cNvPr id="27709" name="AutoShape 50"/>
                <p:cNvCxnSpPr>
                  <a:cxnSpLocks noChangeShapeType="1"/>
                  <a:stCxn id="27717" idx="3"/>
                  <a:endCxn id="27711" idx="7"/>
                </p:cNvCxnSpPr>
                <p:nvPr/>
              </p:nvCxnSpPr>
              <p:spPr bwMode="auto">
                <a:xfrm rot="5400000">
                  <a:off x="4250" y="2106"/>
                  <a:ext cx="232" cy="318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7710" name="AutoShape 53"/>
                <p:cNvCxnSpPr>
                  <a:cxnSpLocks noChangeShapeType="1"/>
                  <a:stCxn id="27711" idx="2"/>
                  <a:endCxn id="27717" idx="2"/>
                </p:cNvCxnSpPr>
                <p:nvPr/>
              </p:nvCxnSpPr>
              <p:spPr bwMode="auto">
                <a:xfrm rot="10800000" flipH="1">
                  <a:off x="3908" y="2044"/>
                  <a:ext cx="565" cy="441"/>
                </a:xfrm>
                <a:prstGeom prst="curvedConnector3">
                  <a:avLst>
                    <a:gd name="adj1" fmla="val -25472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1" name="Group 50"/>
              <p:cNvGrpSpPr>
                <a:grpSpLocks/>
              </p:cNvGrpSpPr>
              <p:nvPr/>
            </p:nvGrpSpPr>
            <p:grpSpPr bwMode="auto">
              <a:xfrm>
                <a:off x="1735138" y="4406900"/>
                <a:ext cx="555625" cy="960438"/>
                <a:chOff x="4991" y="2794"/>
                <a:chExt cx="350" cy="605"/>
              </a:xfrm>
              <a:grpFill/>
            </p:grpSpPr>
            <p:grpSp>
              <p:nvGrpSpPr>
                <p:cNvPr id="27704" name="Group 40"/>
                <p:cNvGrpSpPr>
                  <a:grpSpLocks/>
                </p:cNvGrpSpPr>
                <p:nvPr/>
              </p:nvGrpSpPr>
              <p:grpSpPr bwMode="auto">
                <a:xfrm>
                  <a:off x="4991" y="3103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06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cxnSp>
              <p:nvCxnSpPr>
                <p:cNvPr id="27705" name="AutoShape 54"/>
                <p:cNvCxnSpPr>
                  <a:cxnSpLocks noChangeShapeType="1"/>
                  <a:stCxn id="27713" idx="4"/>
                  <a:endCxn id="27706" idx="0"/>
                </p:cNvCxnSpPr>
                <p:nvPr/>
              </p:nvCxnSpPr>
              <p:spPr bwMode="auto">
                <a:xfrm rot="16200000" flipH="1">
                  <a:off x="5009" y="2946"/>
                  <a:ext cx="309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2" name="Group 55"/>
              <p:cNvGrpSpPr>
                <a:grpSpLocks/>
              </p:cNvGrpSpPr>
              <p:nvPr/>
            </p:nvGrpSpPr>
            <p:grpSpPr bwMode="auto">
              <a:xfrm>
                <a:off x="2209800" y="5299075"/>
                <a:ext cx="654050" cy="1100138"/>
                <a:chOff x="5295" y="3304"/>
                <a:chExt cx="412" cy="693"/>
              </a:xfrm>
              <a:grpFill/>
            </p:grpSpPr>
            <p:grpSp>
              <p:nvGrpSpPr>
                <p:cNvPr id="27700" name="Group 6"/>
                <p:cNvGrpSpPr>
                  <a:grpSpLocks/>
                </p:cNvGrpSpPr>
                <p:nvPr/>
              </p:nvGrpSpPr>
              <p:grpSpPr bwMode="auto">
                <a:xfrm>
                  <a:off x="5357" y="3701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2770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</p:grpSp>
            <p:cxnSp>
              <p:nvCxnSpPr>
                <p:cNvPr id="27701" name="AutoShape 55"/>
                <p:cNvCxnSpPr>
                  <a:cxnSpLocks noChangeShapeType="1"/>
                  <a:stCxn id="27706" idx="5"/>
                  <a:endCxn id="27702" idx="0"/>
                </p:cNvCxnSpPr>
                <p:nvPr/>
              </p:nvCxnSpPr>
              <p:spPr bwMode="auto">
                <a:xfrm rot="16200000" flipH="1">
                  <a:off x="5215" y="3384"/>
                  <a:ext cx="397" cy="237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3" name="Group 60"/>
              <p:cNvGrpSpPr>
                <a:grpSpLocks/>
              </p:cNvGrpSpPr>
              <p:nvPr/>
            </p:nvGrpSpPr>
            <p:grpSpPr bwMode="auto">
              <a:xfrm>
                <a:off x="922338" y="5132388"/>
                <a:ext cx="887412" cy="1193800"/>
                <a:chOff x="4479" y="3251"/>
                <a:chExt cx="559" cy="752"/>
              </a:xfrm>
              <a:grpFill/>
            </p:grpSpPr>
            <p:grpSp>
              <p:nvGrpSpPr>
                <p:cNvPr id="27695" name="Group 43"/>
                <p:cNvGrpSpPr>
                  <a:grpSpLocks/>
                </p:cNvGrpSpPr>
                <p:nvPr/>
              </p:nvGrpSpPr>
              <p:grpSpPr bwMode="auto">
                <a:xfrm>
                  <a:off x="4479" y="3707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69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</p:grpSp>
            <p:cxnSp>
              <p:nvCxnSpPr>
                <p:cNvPr id="27696" name="AutoShape 56"/>
                <p:cNvCxnSpPr>
                  <a:cxnSpLocks noChangeShapeType="1"/>
                  <a:stCxn id="27706" idx="3"/>
                  <a:endCxn id="27698" idx="7"/>
                </p:cNvCxnSpPr>
                <p:nvPr/>
              </p:nvCxnSpPr>
              <p:spPr bwMode="auto">
                <a:xfrm rot="5400000">
                  <a:off x="4710" y="3423"/>
                  <a:ext cx="395" cy="26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7697" name="AutoShape 57"/>
                <p:cNvCxnSpPr>
                  <a:cxnSpLocks noChangeShapeType="1"/>
                  <a:stCxn id="27698" idx="2"/>
                  <a:endCxn id="27706" idx="2"/>
                </p:cNvCxnSpPr>
                <p:nvPr/>
              </p:nvCxnSpPr>
              <p:spPr bwMode="auto">
                <a:xfrm rot="10800000" flipH="1">
                  <a:off x="4479" y="3251"/>
                  <a:ext cx="507" cy="604"/>
                </a:xfrm>
                <a:prstGeom prst="curvedConnector3">
                  <a:avLst>
                    <a:gd name="adj1" fmla="val -28389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  <a:solidFill>
            <a:schemeClr val="accent3">
              <a:lumMod val="95000"/>
            </a:schemeClr>
          </a:solidFill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  <a:solidFill>
            <a:schemeClr val="accent3">
              <a:lumMod val="95000"/>
            </a:schemeClr>
          </a:solidFill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endParaRPr lang="en-US" sz="1800" i="1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dirty="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dirty="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  <a:solidFill>
            <a:schemeClr val="accent3">
              <a:lumMod val="95000"/>
            </a:schemeClr>
          </a:solidFill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  <a:solidFill>
            <a:schemeClr val="accent3">
              <a:lumMod val="95000"/>
            </a:schemeClr>
          </a:solidFill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  <a:solidFill>
            <a:schemeClr val="accent3">
              <a:lumMod val="95000"/>
            </a:schemeClr>
          </a:solidFill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5465511" y="4639455"/>
            <a:ext cx="2864162" cy="1190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0" name="AutoShape 93"/>
          <p:cNvSpPr>
            <a:spLocks/>
          </p:cNvSpPr>
          <p:nvPr/>
        </p:nvSpPr>
        <p:spPr bwMode="auto">
          <a:xfrm>
            <a:off x="3031067" y="5597820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ii makes </a:t>
            </a:r>
          </a:p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</a:t>
            </a:r>
            <a:r>
              <a:rPr lang="en-US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redundant.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60817" y="2000797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PPC.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prime paths.</a:t>
            </a:r>
          </a:p>
        </p:txBody>
      </p:sp>
    </p:spTree>
    <p:extLst>
      <p:ext uri="{BB962C8B-B14F-4D97-AF65-F5344CB8AC3E}">
        <p14:creationId xmlns:p14="http://schemas.microsoft.com/office/powerpoint/2010/main" val="2665078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FEF33-B210-4BAD-8D19-05207C25B00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Coverage for Source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def </a:t>
            </a:r>
            <a:r>
              <a:rPr lang="en-US" dirty="0"/>
              <a:t>: a location where a value is stored into </a:t>
            </a:r>
            <a:r>
              <a:rPr lang="en-US" dirty="0">
                <a:solidFill>
                  <a:srgbClr val="0000CC"/>
                </a:solidFill>
              </a:rPr>
              <a:t>memory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rgbClr val="0000CC"/>
                </a:solidFill>
              </a:rPr>
              <a:t>left side </a:t>
            </a:r>
            <a:r>
              <a:rPr lang="en-US" dirty="0"/>
              <a:t>of an assignment (</a:t>
            </a:r>
            <a:r>
              <a:rPr lang="en-US" dirty="0">
                <a:latin typeface="Helvetica" charset="0"/>
              </a:rPr>
              <a:t>x = 44</a:t>
            </a:r>
            <a:r>
              <a:rPr lang="en-US" dirty="0"/>
              <a:t>;)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 </a:t>
            </a:r>
            <a:r>
              <a:rPr lang="en-US" dirty="0">
                <a:solidFill>
                  <a:srgbClr val="0000CC"/>
                </a:solidFill>
              </a:rPr>
              <a:t>formal parameter </a:t>
            </a:r>
            <a:r>
              <a:rPr lang="en-US" dirty="0"/>
              <a:t>of a method (implicit def when method starts)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input </a:t>
            </a:r>
            <a:r>
              <a:rPr lang="en-US" dirty="0"/>
              <a:t>to a program</a:t>
            </a:r>
          </a:p>
          <a:p>
            <a:r>
              <a:rPr lang="en-US" dirty="0">
                <a:solidFill>
                  <a:srgbClr val="0000CC"/>
                </a:solidFill>
              </a:rPr>
              <a:t>use </a:t>
            </a:r>
            <a:r>
              <a:rPr lang="en-US" dirty="0"/>
              <a:t>: a location where variable’s value is </a:t>
            </a:r>
            <a:r>
              <a:rPr lang="en-US" dirty="0">
                <a:solidFill>
                  <a:srgbClr val="0000CC"/>
                </a:solidFill>
              </a:rPr>
              <a:t>accessed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rgbClr val="0000CC"/>
                </a:solidFill>
              </a:rPr>
              <a:t>right side </a:t>
            </a:r>
            <a:r>
              <a:rPr lang="en-US" dirty="0"/>
              <a:t>of an 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in a conditional </a:t>
            </a:r>
            <a:r>
              <a:rPr lang="en-US" dirty="0">
                <a:solidFill>
                  <a:srgbClr val="0000CC"/>
                </a:solidFill>
              </a:rPr>
              <a:t>test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actual parameter </a:t>
            </a:r>
            <a:r>
              <a:rPr lang="en-US" dirty="0"/>
              <a:t>to a method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output </a:t>
            </a:r>
            <a:r>
              <a:rPr lang="en-US" dirty="0"/>
              <a:t>of the program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output of a method in a </a:t>
            </a:r>
            <a:r>
              <a:rPr lang="en-US" dirty="0">
                <a:solidFill>
                  <a:srgbClr val="0000CC"/>
                </a:solidFill>
              </a:rPr>
              <a:t>return </a:t>
            </a:r>
            <a:r>
              <a:rPr lang="en-US" dirty="0"/>
              <a:t>statement</a:t>
            </a:r>
          </a:p>
          <a:p>
            <a:r>
              <a:rPr lang="en-US" dirty="0"/>
              <a:t>If a def and a use appear on the </a:t>
            </a:r>
            <a:r>
              <a:rPr lang="en-US" dirty="0">
                <a:solidFill>
                  <a:srgbClr val="0000CC"/>
                </a:solidFill>
              </a:rPr>
              <a:t>same node</a:t>
            </a:r>
            <a:r>
              <a:rPr lang="en-US" dirty="0"/>
              <a:t>, then it is only a DU-pair if the def occurs </a:t>
            </a:r>
            <a:r>
              <a:rPr lang="en-US" dirty="0">
                <a:solidFill>
                  <a:srgbClr val="0000CC"/>
                </a:solidFill>
              </a:rPr>
              <a:t>after </a:t>
            </a:r>
            <a:r>
              <a:rPr lang="en-US" dirty="0"/>
              <a:t>the use and the node is in a loop</a:t>
            </a:r>
          </a:p>
        </p:txBody>
      </p:sp>
    </p:spTree>
    <p:extLst>
      <p:ext uri="{BB962C8B-B14F-4D97-AF65-F5344CB8AC3E}">
        <p14:creationId xmlns:p14="http://schemas.microsoft.com/office/powerpoint/2010/main" val="27223270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rgbClr val="0000CC"/>
                </a:solidFill>
              </a:rPr>
              <a:t>commonly </a:t>
            </a:r>
            <a:r>
              <a:rPr lang="en-US" dirty="0"/>
              <a:t>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rgbClr val="0000CC"/>
                </a:solidFill>
              </a:rPr>
              <a:t>many sources</a:t>
            </a:r>
          </a:p>
          <a:p>
            <a:pPr lvl="1"/>
            <a:r>
              <a:rPr lang="en-US" dirty="0"/>
              <a:t>Control flow graphs</a:t>
            </a:r>
          </a:p>
          <a:p>
            <a:pPr lvl="1"/>
            <a:r>
              <a:rPr lang="en-US" dirty="0"/>
              <a:t>Design structure</a:t>
            </a:r>
          </a:p>
          <a:p>
            <a:pPr lvl="1"/>
            <a:r>
              <a:rPr lang="en-US" dirty="0"/>
              <a:t>FSMs and </a:t>
            </a:r>
            <a:r>
              <a:rPr lang="en-US" dirty="0" err="1"/>
              <a:t>statecharts</a:t>
            </a:r>
            <a:endParaRPr lang="en-US" dirty="0"/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rgbClr val="0000CC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118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 Flow –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92200" y="757238"/>
            <a:ext cx="6959600" cy="574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0.0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/ 2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/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double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0.o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Math.sqr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("length:   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("mean:    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("median:                 "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("variance: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("standard deviation: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03607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0695-39B4-4F0B-AE76-8CE8B03E8522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0725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solidFill>
            <a:schemeClr val="accent3">
              <a:lumMod val="85000"/>
            </a:schemeClr>
          </a:solidFill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0740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743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744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745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746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0747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for Stats </a:t>
            </a:r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length = </a:t>
            </a:r>
            <a:r>
              <a:rPr lang="en-US" sz="1600" dirty="0" err="1">
                <a:solidFill>
                  <a:schemeClr val="tx2"/>
                </a:solidFill>
              </a:rPr>
              <a:t>numbers.length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851025" y="4457700"/>
            <a:ext cx="21478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sum += numbers [ i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2879725" cy="971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mean = sum / (double)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varsum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841500" y="6181725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varsum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00513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var = varsum / ( length - 1.0 )</a:t>
            </a:r>
          </a:p>
          <a:p>
            <a:r>
              <a:rPr lang="en-US" sz="1600" b="0">
                <a:solidFill>
                  <a:schemeClr val="tx2"/>
                </a:solidFill>
              </a:rPr>
              <a:t>sd  = Math.sqrt ( var )</a:t>
            </a:r>
          </a:p>
          <a:p>
            <a:r>
              <a:rPr lang="en-US" sz="1600" b="0">
                <a:solidFill>
                  <a:schemeClr val="tx2"/>
                </a:solidFill>
              </a:rPr>
              <a:t>print (length, mean, med, var, 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9228" y="1924120"/>
            <a:ext cx="2367159" cy="707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Gill Sans MT" panose="020B0502020104020203" pitchFamily="34" charset="0"/>
              </a:rPr>
              <a:t>Annotate with the statements …</a:t>
            </a:r>
          </a:p>
        </p:txBody>
      </p:sp>
    </p:spTree>
    <p:extLst>
      <p:ext uri="{BB962C8B-B14F-4D97-AF65-F5344CB8AC3E}">
        <p14:creationId xmlns:p14="http://schemas.microsoft.com/office/powerpoint/2010/main" val="378962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F917-0832-4C42-8BF6-7C8ED3493A88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solidFill>
            <a:schemeClr val="accent3">
              <a:lumMod val="85000"/>
            </a:schemeClr>
          </a:solidFill>
        </p:grpSpPr>
        <p:grpSp>
          <p:nvGrpSpPr>
            <p:cNvPr id="3176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76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6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1767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1768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769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1770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for Stats – With Defs &amp; Uses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129999"/>
            <a:ext cx="3268663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</a:rPr>
              <a:t>def</a:t>
            </a:r>
            <a:r>
              <a:rPr lang="en-US" sz="1600" dirty="0">
                <a:solidFill>
                  <a:schemeClr val="tx2"/>
                </a:solidFill>
              </a:rPr>
              <a:t>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5" y="2182813"/>
            <a:ext cx="1303338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(2) = { i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3" y="3959225"/>
            <a:ext cx="324485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(5) = { med, mean,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921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def (8) = { var, sd }</a:t>
            </a:r>
          </a:p>
          <a:p>
            <a:r>
              <a:rPr lang="en-US" sz="1600" b="0">
                <a:solidFill>
                  <a:schemeClr val="tx2"/>
                </a:solidFill>
              </a:rPr>
              <a:t>use (8) = { varsum, length, mean,</a:t>
            </a:r>
          </a:p>
          <a:p>
            <a:r>
              <a:rPr lang="en-US" sz="1600" b="0">
                <a:solidFill>
                  <a:schemeClr val="tx2"/>
                </a:solidFill>
              </a:rPr>
              <a:t>                   med, var, sd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3"/>
            <a:ext cx="4327525" cy="573087"/>
            <a:chOff x="1038" y="2019"/>
            <a:chExt cx="2726" cy="361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5) = { i, length }</a:t>
              </a: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4) = { i,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222375" y="4457700"/>
            <a:ext cx="2754313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(4) = { 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(4) = { sum, numbers, i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451100" y="5140325"/>
            <a:ext cx="4327525" cy="573088"/>
            <a:chOff x="1544" y="3238"/>
            <a:chExt cx="2726" cy="361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8) = { i, length }</a:t>
              </a: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7) = { i,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546475" cy="458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def (7) = {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use (7) = { varsum, numbers, i, mean }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434601" y="1375133"/>
            <a:ext cx="3268663" cy="2327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use (1) = { numbers}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68932" y="1730942"/>
            <a:ext cx="2678530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Turn the annotations into </a:t>
            </a:r>
            <a:r>
              <a:rPr lang="en-US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def</a:t>
            </a:r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and use sets …</a:t>
            </a:r>
          </a:p>
        </p:txBody>
      </p:sp>
    </p:spTree>
    <p:extLst>
      <p:ext uri="{BB962C8B-B14F-4D97-AF65-F5344CB8AC3E}">
        <p14:creationId xmlns:p14="http://schemas.microsoft.com/office/powerpoint/2010/main" val="1635419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  <p:bldP spid="54" grpId="0"/>
      <p:bldP spid="55" grpId="0" animBg="1"/>
      <p:bldP spid="5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B8745-92F1-4F00-A632-2092E6F6ADC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Defs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687599"/>
              </p:ext>
            </p:extLst>
          </p:nvPr>
        </p:nvGraphicFramePr>
        <p:xfrm>
          <a:off x="138113" y="1119188"/>
          <a:ext cx="5748337" cy="455136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Node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Def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Use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sum,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{ numbers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sum,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sum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med, mean,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length, sum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varsum, i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numbers,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mean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var, sd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mean, med,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816212"/>
              </p:ext>
            </p:extLst>
          </p:nvPr>
        </p:nvGraphicFramePr>
        <p:xfrm>
          <a:off x="6022975" y="1109663"/>
          <a:ext cx="2767013" cy="40567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Edge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Use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(5, 6)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(6, 7)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(7, 6)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(6, 8)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1898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Pairs for Stats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82D8-B930-4813-BC3B-8ED9374E833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6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18210"/>
              </p:ext>
            </p:extLst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(1,1)(1, 4) (1, 5) (1, 7)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 (1, 8) (1, (3,4)) (1, (3,5)) (1, (6,7)) (1, (6,8))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 (1, 5) (4, 4) (4, 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8) (7, 7) (7,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7) (7, (6,7)) (7, (6,8))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5064124" y="3646488"/>
            <a:ext cx="3548837" cy="1489075"/>
            <a:chOff x="3190" y="2297"/>
            <a:chExt cx="2227" cy="938"/>
          </a:xfrm>
          <a:solidFill>
            <a:schemeClr val="accent3">
              <a:lumMod val="95000"/>
            </a:schemeClr>
          </a:solidFill>
        </p:grpSpPr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9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10" name="AutoShape 93"/>
            <p:cNvSpPr>
              <a:spLocks/>
            </p:cNvSpPr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No def-clear path …</a:t>
              </a:r>
            </a:p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different scope for </a:t>
              </a:r>
              <a:r>
                <a:rPr lang="en-US" dirty="0" err="1">
                  <a:solidFill>
                    <a:srgbClr val="0000CC"/>
                  </a:solidFill>
                  <a:latin typeface="Gill Sans MT" pitchFamily="34" charset="0"/>
                </a:rPr>
                <a:t>i</a:t>
              </a:r>
              <a:endParaRPr lang="en-US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sp>
        <p:nvSpPr>
          <p:cNvPr id="11" name="AutoShape 94"/>
          <p:cNvSpPr>
            <a:spLocks/>
          </p:cNvSpPr>
          <p:nvPr/>
        </p:nvSpPr>
        <p:spPr bwMode="auto">
          <a:xfrm>
            <a:off x="5450772" y="5646738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7361"/>
              <a:gd name="adj4" fmla="val -3854"/>
              <a:gd name="adj5" fmla="val -14013"/>
              <a:gd name="adj6" fmla="val -5130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000CC"/>
                </a:solidFill>
                <a:latin typeface="Gill Sans MT" pitchFamily="34" charset="0"/>
              </a:rPr>
              <a:t>No path through graph from nodes 5 and 7 to 4 or 3</a:t>
            </a:r>
          </a:p>
        </p:txBody>
      </p: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  <a:solidFill>
            <a:schemeClr val="accent3">
              <a:lumMod val="95000"/>
            </a:schemeClr>
          </a:solidFill>
        </p:grpSpPr>
        <p:sp>
          <p:nvSpPr>
            <p:cNvPr id="17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defs </a:t>
              </a:r>
              <a:r>
                <a:rPr lang="en-US" u="sng">
                  <a:solidFill>
                    <a:srgbClr val="0000CC"/>
                  </a:solidFill>
                  <a:latin typeface="Gill Sans MT" pitchFamily="34" charset="0"/>
                </a:rPr>
                <a:t>after</a:t>
              </a: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 use in loop, these are valid DU pairs</a:t>
              </a:r>
            </a:p>
          </p:txBody>
        </p:sp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1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50528" y="890125"/>
            <a:ext cx="6587097" cy="2608726"/>
            <a:chOff x="2350528" y="890125"/>
            <a:chExt cx="6587097" cy="2608726"/>
          </a:xfrm>
        </p:grpSpPr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2473325" y="890125"/>
              <a:ext cx="6464300" cy="2608726"/>
              <a:chOff x="1558" y="651"/>
              <a:chExt cx="4072" cy="1553"/>
            </a:xfrm>
            <a:solidFill>
              <a:schemeClr val="accent3">
                <a:lumMod val="95000"/>
              </a:schemeClr>
            </a:solidFill>
          </p:grpSpPr>
          <p:sp>
            <p:nvSpPr>
              <p:cNvPr id="13" name="AutoShape 96"/>
              <p:cNvSpPr>
                <a:spLocks/>
              </p:cNvSpPr>
              <p:nvPr/>
            </p:nvSpPr>
            <p:spPr bwMode="auto">
              <a:xfrm>
                <a:off x="3615" y="651"/>
                <a:ext cx="2015" cy="471"/>
              </a:xfrm>
              <a:prstGeom prst="borderCallout2">
                <a:avLst>
                  <a:gd name="adj1" fmla="val 15287"/>
                  <a:gd name="adj2" fmla="val -2384"/>
                  <a:gd name="adj3" fmla="val 15287"/>
                  <a:gd name="adj4" fmla="val -41787"/>
                  <a:gd name="adj5" fmla="val 189332"/>
                  <a:gd name="adj6" fmla="val -63071"/>
                </a:avLst>
              </a:prstGeom>
              <a:grpFill/>
              <a:ln w="28575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 err="1">
                    <a:solidFill>
                      <a:srgbClr val="0000CC"/>
                    </a:solidFill>
                    <a:latin typeface="Gill Sans MT" pitchFamily="34" charset="0"/>
                  </a:rPr>
                  <a:t>defs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come </a:t>
                </a:r>
                <a:r>
                  <a:rPr lang="en-US" u="sng" dirty="0">
                    <a:solidFill>
                      <a:srgbClr val="0000CC"/>
                    </a:solidFill>
                    <a:latin typeface="Gill Sans MT" pitchFamily="34" charset="0"/>
                  </a:rPr>
                  <a:t>before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uses, do not count as DU pairs</a:t>
                </a:r>
              </a:p>
            </p:txBody>
          </p:sp>
          <p:sp>
            <p:nvSpPr>
              <p:cNvPr id="14" name="Oval 97"/>
              <p:cNvSpPr>
                <a:spLocks noChangeArrowheads="1"/>
              </p:cNvSpPr>
              <p:nvPr/>
            </p:nvSpPr>
            <p:spPr bwMode="auto">
              <a:xfrm>
                <a:off x="1563" y="1923"/>
                <a:ext cx="440" cy="28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5" name="Oval 98"/>
              <p:cNvSpPr>
                <a:spLocks noChangeArrowheads="1"/>
              </p:cNvSpPr>
              <p:nvPr/>
            </p:nvSpPr>
            <p:spPr bwMode="auto">
              <a:xfrm>
                <a:off x="1558" y="1688"/>
                <a:ext cx="440" cy="28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2" name="Oval 98"/>
            <p:cNvSpPr>
              <a:spLocks noChangeArrowheads="1"/>
            </p:cNvSpPr>
            <p:nvPr/>
          </p:nvSpPr>
          <p:spPr bwMode="auto">
            <a:xfrm>
              <a:off x="2350528" y="1531501"/>
              <a:ext cx="698500" cy="47202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cxnSp>
          <p:nvCxnSpPr>
            <p:cNvPr id="23" name="Straight Connector 22"/>
            <p:cNvCxnSpPr>
              <a:stCxn id="22" idx="6"/>
            </p:cNvCxnSpPr>
            <p:nvPr/>
          </p:nvCxnSpPr>
          <p:spPr bwMode="auto">
            <a:xfrm>
              <a:off x="3049028" y="1767513"/>
              <a:ext cx="679392" cy="639774"/>
            </a:xfrm>
            <a:prstGeom prst="line">
              <a:avLst/>
            </a:prstGeom>
            <a:ln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6"/>
            </p:cNvCxnSpPr>
            <p:nvPr/>
          </p:nvCxnSpPr>
          <p:spPr bwMode="auto">
            <a:xfrm flipV="1">
              <a:off x="3171825" y="2389757"/>
              <a:ext cx="556595" cy="4783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3179763" y="2407287"/>
              <a:ext cx="548657" cy="855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7894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FF765-E941-458B-A356-C3E4EADC054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r>
              <a:rPr lang="en-US"/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8234917"/>
              </p:ext>
            </p:extLst>
          </p:nvPr>
        </p:nvGraphicFramePr>
        <p:xfrm>
          <a:off x="138113" y="899060"/>
          <a:ext cx="4357687" cy="55118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(1, 7)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7 ]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(6,8))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8 ]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path needed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path needed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(4, 5)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5 ]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0107680"/>
              </p:ext>
            </p:extLst>
          </p:nvPr>
        </p:nvGraphicFramePr>
        <p:xfrm>
          <a:off x="4625975" y="899060"/>
          <a:ext cx="4357688" cy="552710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(7, 8)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[ 7, 6, 8 ]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(6,8))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8 ]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5043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EA2FE-3785-429E-8E20-C076E8155AA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Paths for Stats—No Duplicates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There are 34 DU paths for Stats, but only 12 unique</a:t>
            </a:r>
          </a:p>
        </p:txBody>
      </p: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2549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5, 6, 8 ]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[ 2,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[ 2, 3, 5 ]</a:t>
              </a: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[ 4,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[ 4, 3, 5 ]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[ 5,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[ 5, 6, 8 ]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[ 7,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0450" y="2209800"/>
            <a:ext cx="4660900" cy="2206625"/>
            <a:chOff x="1468" y="1392"/>
            <a:chExt cx="2936" cy="1390"/>
          </a:xfrm>
        </p:grpSpPr>
        <p:grpSp>
          <p:nvGrpSpPr>
            <p:cNvPr id="35868" name="Group 46"/>
            <p:cNvGrpSpPr>
              <a:grpSpLocks/>
            </p:cNvGrpSpPr>
            <p:nvPr/>
          </p:nvGrpSpPr>
          <p:grpSpPr bwMode="auto">
            <a:xfrm>
              <a:off x="1468" y="2530"/>
              <a:ext cx="2936" cy="252"/>
              <a:chOff x="1468" y="2530"/>
              <a:chExt cx="2936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BC1450"/>
                    </a:solidFill>
                    <a:latin typeface="Gill Sans MT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941513" y="1897063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5863" name="Group 44"/>
            <p:cNvGrpSpPr>
              <a:grpSpLocks/>
            </p:cNvGrpSpPr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00FF00"/>
                    </a:solidFill>
                    <a:latin typeface="Gill Sans MT" pitchFamily="34" charset="0"/>
                  </a:rPr>
                  <a:t>2 require at least </a:t>
                </a:r>
                <a:r>
                  <a:rPr lang="en-US" u="sng" dirty="0">
                    <a:solidFill>
                      <a:srgbClr val="00FF00"/>
                    </a:solidFill>
                    <a:latin typeface="Gill Sans MT" pitchFamily="34" charset="0"/>
                  </a:rPr>
                  <a:t>two</a:t>
                </a:r>
                <a:r>
                  <a:rPr lang="en-US" dirty="0">
                    <a:solidFill>
                      <a:srgbClr val="00FF00"/>
                    </a:solidFill>
                    <a:latin typeface="Gill Sans MT" pitchFamily="34" charset="0"/>
                  </a:rPr>
                  <a:t> iterations of a loop</a:t>
                </a: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55800" y="1873250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0000CC"/>
                      </a:solidFill>
                      <a:latin typeface="Gill Sans MT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2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C49FE-B6E8-443E-A2CB-0263C983C90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Cases and Test Paths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1003300"/>
            <a:ext cx="8196263" cy="1809750"/>
            <a:chOff x="219" y="2144"/>
            <a:chExt cx="5163" cy="1140"/>
          </a:xfrm>
          <a:solidFill>
            <a:schemeClr val="accent3">
              <a:lumMod val="95000"/>
            </a:schemeClr>
          </a:solidFill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Case 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(44) ;  length = 1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Path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: [ 1, 2, 3, 4, 3, 5, 6, 7, 6, 8 ]</a:t>
              </a:r>
              <a:endParaRPr lang="en-US" sz="28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Additional DU Paths covered (no </a:t>
              </a:r>
              <a:r>
                <a:rPr lang="en-US" sz="2400" b="0" u="sng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[ 1, 2, 3, 4 ]   [ 2, 3, 4 ]   [ 4, 3, 5 ]   [ 5, 6, 7 ]   [ 7, 6, 8 ]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five  stars       that require at least one iteration of a loop</a:t>
              </a: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075" y="2924175"/>
            <a:ext cx="8196263" cy="1809750"/>
            <a:chOff x="284" y="1847"/>
            <a:chExt cx="5163" cy="1140"/>
          </a:xfrm>
          <a:solidFill>
            <a:schemeClr val="accent3">
              <a:lumMod val="95000"/>
            </a:schemeClr>
          </a:solidFill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Case 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(2, 10, 15) ;  length = 3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Path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: [ 1, 2, 3, 4, 3, 4, 3, 4, 3, 5, 6, 7, 6, 7, 6, 7, 6, 8 ]</a:t>
              </a:r>
            </a:p>
            <a:p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DU Paths covered (no </a:t>
              </a:r>
              <a:r>
                <a:rPr lang="en-US" sz="2400" b="0" u="sng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[ 4, 3, 4 ]   [ 7, 6, 7 ]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two stars       that require at least two iterations of a loop</a:t>
              </a:r>
              <a:endParaRPr lang="en-US" sz="2400" b="0" i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4845050"/>
            <a:ext cx="8196263" cy="1200150"/>
            <a:chOff x="299" y="2966"/>
            <a:chExt cx="5163" cy="756"/>
          </a:xfrm>
          <a:solidFill>
            <a:schemeClr val="accent3">
              <a:lumMod val="95000"/>
            </a:schemeClr>
          </a:solidFill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Other DU paths    require arrays with length 0 to skip loops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But the method fails with index out of bounds exception…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     </a:t>
              </a: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med = numbers [length / 2];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5010150" y="5492750"/>
            <a:ext cx="1931988" cy="10731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A fault was</a:t>
            </a:r>
          </a:p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360522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Applying the graph test criteria to </a:t>
            </a:r>
            <a:r>
              <a:rPr lang="en-US" dirty="0">
                <a:solidFill>
                  <a:srgbClr val="0000CC"/>
                </a:solidFill>
              </a:rPr>
              <a:t>control flow graphs </a:t>
            </a:r>
            <a:r>
              <a:rPr lang="en-US" dirty="0"/>
              <a:t>is relatively straightforward</a:t>
            </a:r>
          </a:p>
          <a:p>
            <a:pPr lvl="1"/>
            <a:r>
              <a:rPr lang="en-US" dirty="0"/>
              <a:t>Most of the developmental </a:t>
            </a:r>
            <a:r>
              <a:rPr lang="en-US" dirty="0">
                <a:solidFill>
                  <a:srgbClr val="0000CC"/>
                </a:solidFill>
              </a:rPr>
              <a:t>research </a:t>
            </a:r>
            <a:r>
              <a:rPr lang="en-US" dirty="0"/>
              <a:t>work was done with CFGs</a:t>
            </a:r>
          </a:p>
          <a:p>
            <a:pPr lvl="1"/>
            <a:endParaRPr lang="en-US" dirty="0"/>
          </a:p>
          <a:p>
            <a:r>
              <a:rPr lang="en-US" dirty="0"/>
              <a:t>A few </a:t>
            </a:r>
            <a:r>
              <a:rPr lang="en-US" dirty="0">
                <a:solidFill>
                  <a:srgbClr val="0000CC"/>
                </a:solidFill>
              </a:rPr>
              <a:t>subtle decisions </a:t>
            </a:r>
            <a:r>
              <a:rPr lang="en-US" dirty="0"/>
              <a:t>must be made to translate control structures into the graph</a:t>
            </a:r>
          </a:p>
          <a:p>
            <a:pPr lvl="1"/>
            <a:endParaRPr lang="en-US" dirty="0"/>
          </a:p>
          <a:p>
            <a:r>
              <a:rPr lang="en-US" dirty="0"/>
              <a:t>Some tools will assign each statement to a </a:t>
            </a:r>
            <a:r>
              <a:rPr lang="en-US" dirty="0">
                <a:solidFill>
                  <a:srgbClr val="0000CC"/>
                </a:solidFill>
              </a:rPr>
              <a:t>unique node</a:t>
            </a:r>
          </a:p>
          <a:p>
            <a:pPr lvl="1"/>
            <a:r>
              <a:rPr lang="en-US" dirty="0"/>
              <a:t>These slides and the book uses </a:t>
            </a:r>
            <a:r>
              <a:rPr lang="en-US" dirty="0">
                <a:solidFill>
                  <a:srgbClr val="0000CC"/>
                </a:solidFill>
              </a:rPr>
              <a:t>basic blocks</a:t>
            </a:r>
          </a:p>
          <a:p>
            <a:pPr lvl="1"/>
            <a:r>
              <a:rPr lang="en-US" dirty="0"/>
              <a:t>Coverage is the same, although the </a:t>
            </a:r>
            <a:r>
              <a:rPr lang="en-US" dirty="0">
                <a:solidFill>
                  <a:srgbClr val="0000CC"/>
                </a:solidFill>
              </a:rPr>
              <a:t>bookkeeping </a:t>
            </a:r>
            <a:r>
              <a:rPr lang="en-US" dirty="0"/>
              <a:t>will differ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DF2C31-F8C2-4392-8A23-65629823D14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9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Any Graph G(N, N</a:t>
                </a:r>
                <a:r>
                  <a:rPr lang="en-US" baseline="-25000" dirty="0"/>
                  <a:t>0, </a:t>
                </a:r>
                <a:r>
                  <a:rPr lang="en-US" dirty="0" err="1"/>
                  <a:t>N</a:t>
                </a:r>
                <a:r>
                  <a:rPr lang="en-US" sz="2400" baseline="-25000" dirty="0" err="1"/>
                  <a:t>f</a:t>
                </a:r>
                <a:r>
                  <a:rPr lang="en-US" sz="2400" baseline="-25000" dirty="0"/>
                  <a:t>,</a:t>
                </a:r>
                <a:r>
                  <a:rPr lang="en-US" sz="2400" dirty="0"/>
                  <a:t> E</a:t>
                </a:r>
                <a:r>
                  <a:rPr lang="en-US" dirty="0"/>
                  <a:t>), can be defined as-</a:t>
                </a:r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nodes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</a:t>
                </a:r>
                <a:endParaRPr lang="en-US" sz="1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0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initial nodes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0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final nodes</a:t>
                </a:r>
                <a:r>
                  <a:rPr lang="en-US" dirty="0"/>
                  <a:t>,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not empty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dirty="0"/>
                  <a:t>A set </a:t>
                </a:r>
                <a:r>
                  <a:rPr lang="en-US" i="1" dirty="0"/>
                  <a:t>E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00CC"/>
                    </a:solidFill>
                  </a:rPr>
                  <a:t>edges</a:t>
                </a:r>
                <a:r>
                  <a:rPr lang="en-US" dirty="0"/>
                  <a:t>, each edge from one node to another </a:t>
                </a:r>
                <a:r>
                  <a:rPr lang="en-US" sz="1800" dirty="0"/>
                  <a:t>(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), where </a:t>
                </a:r>
                <a:r>
                  <a:rPr lang="en-US" i="1" dirty="0" err="1"/>
                  <a:t>i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CC"/>
                    </a:solidFill>
                  </a:rPr>
                  <a:t>predecessor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CC"/>
                    </a:solidFill>
                  </a:rPr>
                  <a:t>successor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𝑁𝑥𝑁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80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39963" y="5213228"/>
            <a:ext cx="555625" cy="815975"/>
            <a:chOff x="638706" y="4810655"/>
            <a:chExt cx="555625" cy="815975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38706" y="5156730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916519" y="481065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2939520" y="4959496"/>
            <a:ext cx="145732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}</a:t>
            </a:r>
          </a:p>
        </p:txBody>
      </p: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416453" y="5205717"/>
            <a:ext cx="145732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Is this a graph?</a:t>
            </a:r>
          </a:p>
        </p:txBody>
      </p:sp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4783665" y="4930134"/>
            <a:ext cx="1354667" cy="1258337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22131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6925734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58121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7018961" y="4802187"/>
            <a:ext cx="1996544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50341" y="4802187"/>
            <a:ext cx="4545012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8, 9, 10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(1,4), (1,5), (2,5), (3,6), (3, 7), (4, 8), (5,8), (5,9), (6,2), (6,10), (7,10) (9,6)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0"/>
            <a:ext cx="1900238" cy="1810929"/>
          </a:xfrm>
          <a:prstGeom prst="irregularSeal2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Not a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valid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graph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338" y="5071528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</a:p>
        </p:txBody>
      </p: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741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6153" grpId="0" animBg="1"/>
      <p:bldP spid="6155" grpId="0" animBg="1"/>
      <p:bldP spid="17481" grpId="0" animBg="1"/>
      <p:bldP spid="2" grpId="0" animBg="1"/>
      <p:bldP spid="6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303251" y="4702611"/>
            <a:ext cx="155892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three paths in this graph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Path </a:t>
            </a:r>
            <a:r>
              <a:rPr lang="en-US" dirty="0"/>
              <a:t>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rgbClr val="0000CC"/>
                </a:solidFill>
              </a:rPr>
              <a:t>Length </a:t>
            </a:r>
            <a:r>
              <a:rPr lang="en-US" dirty="0"/>
              <a:t>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rgbClr val="0000CC"/>
                </a:solidFill>
              </a:rPr>
              <a:t>Subpath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rgbClr val="0000CC"/>
                </a:solidFill>
              </a:rPr>
              <a:t>Reach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: </a:t>
            </a:r>
            <a:r>
              <a:rPr lang="en-US" dirty="0" err="1"/>
              <a:t>Subgraph</a:t>
            </a:r>
            <a:r>
              <a:rPr lang="en-US" dirty="0"/>
              <a:t> that can be reached from </a:t>
            </a:r>
            <a:r>
              <a:rPr lang="en-US" i="1" dirty="0"/>
              <a:t>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2033" cy="299"/>
              <a:chOff x="654" y="3720"/>
              <a:chExt cx="2033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84" cy="296"/>
                <a:chOff x="2303" y="3723"/>
                <a:chExt cx="384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34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303251" y="4085228"/>
            <a:ext cx="1712913" cy="1781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</p:spTree>
    <p:extLst>
      <p:ext uri="{BB962C8B-B14F-4D97-AF65-F5344CB8AC3E}">
        <p14:creationId xmlns:p14="http://schemas.microsoft.com/office/powerpoint/2010/main" val="267185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557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315073" y="5501182"/>
            <a:ext cx="1760541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all the test paths in this graph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Test Path </a:t>
            </a:r>
            <a:r>
              <a:rPr lang="en-US" dirty="0"/>
              <a:t>: A path that </a:t>
            </a:r>
            <a:r>
              <a:rPr lang="en-US" dirty="0">
                <a:solidFill>
                  <a:srgbClr val="C00000"/>
                </a:solidFill>
              </a:rPr>
              <a:t>starts at an initial node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2000" dirty="0"/>
              <a:t>Some test paths can be executed by many tests</a:t>
            </a:r>
          </a:p>
          <a:p>
            <a:pPr lvl="1"/>
            <a:r>
              <a:rPr lang="en-US" sz="2000" dirty="0"/>
              <a:t>Some test paths cannot be executed by any tests</a:t>
            </a:r>
          </a:p>
          <a:p>
            <a:r>
              <a:rPr lang="en-US" dirty="0">
                <a:solidFill>
                  <a:srgbClr val="0000CC"/>
                </a:solidFill>
              </a:rPr>
              <a:t>SESE graphs </a:t>
            </a:r>
            <a:r>
              <a:rPr lang="en-US" dirty="0"/>
              <a:t>: All  test paths start at a single node and end at another node</a:t>
            </a:r>
          </a:p>
          <a:p>
            <a:pPr lvl="1"/>
            <a:r>
              <a:rPr lang="en-US" sz="2000" dirty="0"/>
              <a:t>Single-entry, single-exit</a:t>
            </a:r>
          </a:p>
          <a:p>
            <a:pPr lvl="1"/>
            <a:r>
              <a:rPr lang="en-US" sz="2000" dirty="0"/>
              <a:t>N0 and </a:t>
            </a:r>
            <a:r>
              <a:rPr lang="en-US" sz="2000" dirty="0" err="1"/>
              <a:t>Nf</a:t>
            </a:r>
            <a:r>
              <a:rPr lang="en-US" sz="20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[1, 3, 4, 6, 7]</a:t>
            </a:r>
          </a:p>
        </p:txBody>
      </p:sp>
    </p:spTree>
    <p:extLst>
      <p:ext uri="{BB962C8B-B14F-4D97-AF65-F5344CB8AC3E}">
        <p14:creationId xmlns:p14="http://schemas.microsoft.com/office/powerpoint/2010/main" val="3636166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671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3661</TotalTime>
  <Pages>49</Pages>
  <Words>8712</Words>
  <Application>Microsoft Office PowerPoint</Application>
  <PresentationFormat>On-screen Show (4:3)</PresentationFormat>
  <Paragraphs>1482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Arial Unicode MS</vt:lpstr>
      <vt:lpstr>Cambria Math</vt:lpstr>
      <vt:lpstr>Comic Sans MS</vt:lpstr>
      <vt:lpstr>Courier New</vt:lpstr>
      <vt:lpstr>Gill Sans MT</vt:lpstr>
      <vt:lpstr>Helvetica</vt:lpstr>
      <vt:lpstr>Monotype Sorts</vt:lpstr>
      <vt:lpstr>Times New Roman</vt:lpstr>
      <vt:lpstr>Verdana</vt:lpstr>
      <vt:lpstr>Wingdings</vt:lpstr>
      <vt:lpstr>Blank Presentation</vt:lpstr>
      <vt:lpstr>intro</vt:lpstr>
      <vt:lpstr>PowerPoint Presentation</vt:lpstr>
      <vt:lpstr>Ch. 7 : Graph Coverage</vt:lpstr>
      <vt:lpstr>Small Illustrative Example</vt:lpstr>
      <vt:lpstr>CFG : The if Statement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Simple &amp; Prime Path Example</vt:lpstr>
      <vt:lpstr>Touring, Sidetrips, and Detours</vt:lpstr>
      <vt:lpstr>Sidetrips and Detours Example</vt:lpstr>
      <vt:lpstr>Infeasible Test Requirements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Overview</vt:lpstr>
      <vt:lpstr>Control Flow Graphs</vt:lpstr>
      <vt:lpstr>CFG : The if Statement</vt:lpstr>
      <vt:lpstr>CFG : The if-Return Statement</vt:lpstr>
      <vt:lpstr>Loops</vt:lpstr>
      <vt:lpstr>CFG : while and for Loops</vt:lpstr>
      <vt:lpstr>CFG : do Loop, break and continue</vt:lpstr>
      <vt:lpstr>CFG : The case (switch) Structure</vt:lpstr>
      <vt:lpstr>CFG : Exceptions (try-catch)</vt:lpstr>
      <vt:lpstr>Example Control Flow – Stats</vt:lpstr>
      <vt:lpstr>Control Flow Graph for Stats</vt:lpstr>
      <vt:lpstr>Control Flow TRs and Test Paths—EC</vt:lpstr>
      <vt:lpstr>Control Flow TRs and Test Paths—EPC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</vt:lpstr>
      <vt:lpstr>DU Paths for Stats</vt:lpstr>
      <vt:lpstr>DU Paths for Stats—No Duplicates</vt:lpstr>
      <vt:lpstr>Test Cases and Test Paths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357</cp:revision>
  <cp:lastPrinted>2015-08-31T19:39:18Z</cp:lastPrinted>
  <dcterms:created xsi:type="dcterms:W3CDTF">1996-06-15T03:21:08Z</dcterms:created>
  <dcterms:modified xsi:type="dcterms:W3CDTF">2021-06-18T12:09:29Z</dcterms:modified>
</cp:coreProperties>
</file>