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57" r:id="rId1"/>
    <p:sldMasterId id="2147484069" r:id="rId2"/>
  </p:sldMasterIdLst>
  <p:notesMasterIdLst>
    <p:notesMasterId r:id="rId41"/>
  </p:notesMasterIdLst>
  <p:handoutMasterIdLst>
    <p:handoutMasterId r:id="rId42"/>
  </p:handoutMasterIdLst>
  <p:sldIdLst>
    <p:sldId id="527" r:id="rId3"/>
    <p:sldId id="614" r:id="rId4"/>
    <p:sldId id="616" r:id="rId5"/>
    <p:sldId id="617" r:id="rId6"/>
    <p:sldId id="618" r:id="rId7"/>
    <p:sldId id="619" r:id="rId8"/>
    <p:sldId id="620" r:id="rId9"/>
    <p:sldId id="621" r:id="rId10"/>
    <p:sldId id="622" r:id="rId11"/>
    <p:sldId id="623" r:id="rId12"/>
    <p:sldId id="624" r:id="rId13"/>
    <p:sldId id="626" r:id="rId14"/>
    <p:sldId id="627" r:id="rId15"/>
    <p:sldId id="628" r:id="rId16"/>
    <p:sldId id="629" r:id="rId17"/>
    <p:sldId id="630" r:id="rId18"/>
    <p:sldId id="631" r:id="rId19"/>
    <p:sldId id="632" r:id="rId20"/>
    <p:sldId id="633" r:id="rId21"/>
    <p:sldId id="634" r:id="rId22"/>
    <p:sldId id="635" r:id="rId23"/>
    <p:sldId id="636" r:id="rId24"/>
    <p:sldId id="637" r:id="rId25"/>
    <p:sldId id="638" r:id="rId26"/>
    <p:sldId id="639" r:id="rId27"/>
    <p:sldId id="640" r:id="rId28"/>
    <p:sldId id="641" r:id="rId29"/>
    <p:sldId id="642" r:id="rId30"/>
    <p:sldId id="643" r:id="rId31"/>
    <p:sldId id="644" r:id="rId32"/>
    <p:sldId id="645" r:id="rId33"/>
    <p:sldId id="646" r:id="rId34"/>
    <p:sldId id="647" r:id="rId35"/>
    <p:sldId id="648" r:id="rId36"/>
    <p:sldId id="649" r:id="rId37"/>
    <p:sldId id="650" r:id="rId38"/>
    <p:sldId id="615" r:id="rId39"/>
    <p:sldId id="651" r:id="rId40"/>
  </p:sldIdLst>
  <p:sldSz cx="9144000" cy="6858000" type="screen4x3"/>
  <p:notesSz cx="7315200" cy="9601200"/>
  <p:defaultTex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280">
          <p15:clr>
            <a:srgbClr val="A4A3A4"/>
          </p15:clr>
        </p15:guide>
        <p15:guide id="2" pos="27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BC1450"/>
    <a:srgbClr val="000000"/>
    <a:srgbClr val="00FF00"/>
    <a:srgbClr val="00145A"/>
    <a:srgbClr val="001E5A"/>
    <a:srgbClr val="5F5F5F"/>
    <a:srgbClr val="000050"/>
    <a:srgbClr val="0000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04" autoAdjust="0"/>
    <p:restoredTop sz="94567" autoAdjust="0"/>
  </p:normalViewPr>
  <p:slideViewPr>
    <p:cSldViewPr snapToGrid="0">
      <p:cViewPr varScale="1">
        <p:scale>
          <a:sx n="86" d="100"/>
          <a:sy n="86" d="100"/>
        </p:scale>
        <p:origin x="1819" y="82"/>
      </p:cViewPr>
      <p:guideLst>
        <p:guide orient="horz" pos="2280"/>
        <p:guide pos="277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defTabSz="966557">
              <a:defRPr sz="1200" b="0" i="1"/>
            </a:lvl1pPr>
          </a:lstStyle>
          <a:p>
            <a:pPr>
              <a:defRPr/>
            </a:pPr>
            <a:endParaRPr lang="en-US"/>
          </a:p>
        </p:txBody>
      </p:sp>
      <p:sp>
        <p:nvSpPr>
          <p:cNvPr id="3075" name="Rectangle 3"/>
          <p:cNvSpPr>
            <a:spLocks noGrp="1" noChangeArrowheads="1"/>
          </p:cNvSpPr>
          <p:nvPr>
            <p:ph type="dt" sz="quarter" idx="1"/>
          </p:nvPr>
        </p:nvSpPr>
        <p:spPr bwMode="auto">
          <a:xfrm>
            <a:off x="4144965" y="3"/>
            <a:ext cx="3170237"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algn="r" defTabSz="966557">
              <a:defRPr sz="1200" b="0" i="1"/>
            </a:lvl1pPr>
          </a:lstStyle>
          <a:p>
            <a:pPr>
              <a:defRPr/>
            </a:pPr>
            <a:endParaRPr lang="en-US"/>
          </a:p>
        </p:txBody>
      </p:sp>
      <p:sp>
        <p:nvSpPr>
          <p:cNvPr id="3076" name="Rectangle 4"/>
          <p:cNvSpPr>
            <a:spLocks noGrp="1" noChangeArrowheads="1"/>
          </p:cNvSpPr>
          <p:nvPr>
            <p:ph type="ftr" sz="quarter" idx="2"/>
          </p:nvPr>
        </p:nvSpPr>
        <p:spPr bwMode="auto">
          <a:xfrm>
            <a:off x="1" y="9121777"/>
            <a:ext cx="3170238"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defTabSz="966557">
              <a:defRPr sz="1200" b="0" i="1"/>
            </a:lvl1pPr>
          </a:lstStyle>
          <a:p>
            <a:pPr>
              <a:defRPr/>
            </a:pPr>
            <a:endParaRPr lang="en-US"/>
          </a:p>
        </p:txBody>
      </p:sp>
      <p:sp>
        <p:nvSpPr>
          <p:cNvPr id="3077" name="Rectangle 5"/>
          <p:cNvSpPr>
            <a:spLocks noGrp="1" noChangeArrowheads="1"/>
          </p:cNvSpPr>
          <p:nvPr>
            <p:ph type="sldNum" sz="quarter" idx="3"/>
          </p:nvPr>
        </p:nvSpPr>
        <p:spPr bwMode="auto">
          <a:xfrm>
            <a:off x="4144965" y="9121777"/>
            <a:ext cx="3170237"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algn="r" defTabSz="966557">
              <a:defRPr sz="1200" b="0" i="1"/>
            </a:lvl1pPr>
          </a:lstStyle>
          <a:p>
            <a:pPr>
              <a:defRPr/>
            </a:pPr>
            <a:fld id="{1B3B0E3B-E5C4-4251-A7FB-CB33CCB6CE5F}" type="slidenum">
              <a:rPr lang="en-US"/>
              <a:pPr>
                <a:defRPr/>
              </a:pPr>
              <a:t>‹#›</a:t>
            </a:fld>
            <a:endParaRPr lang="en-US"/>
          </a:p>
        </p:txBody>
      </p:sp>
    </p:spTree>
    <p:extLst>
      <p:ext uri="{BB962C8B-B14F-4D97-AF65-F5344CB8AC3E}">
        <p14:creationId xmlns:p14="http://schemas.microsoft.com/office/powerpoint/2010/main" val="234405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defTabSz="966557">
              <a:defRPr sz="1200" b="0" i="1">
                <a:solidFill>
                  <a:schemeClr val="tx1"/>
                </a:solidFill>
              </a:defRPr>
            </a:lvl1pPr>
          </a:lstStyle>
          <a:p>
            <a:pPr>
              <a:defRPr/>
            </a:pPr>
            <a:endParaRPr lang="en-US"/>
          </a:p>
        </p:txBody>
      </p:sp>
      <p:sp>
        <p:nvSpPr>
          <p:cNvPr id="2051" name="Rectangle 3"/>
          <p:cNvSpPr>
            <a:spLocks noGrp="1" noChangeArrowheads="1"/>
          </p:cNvSpPr>
          <p:nvPr>
            <p:ph type="dt" idx="1"/>
          </p:nvPr>
        </p:nvSpPr>
        <p:spPr bwMode="auto">
          <a:xfrm>
            <a:off x="4144965" y="3"/>
            <a:ext cx="3170237"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algn="r" defTabSz="966557">
              <a:defRPr sz="1200" b="0" i="1">
                <a:solidFill>
                  <a:schemeClr val="tx1"/>
                </a:solidFill>
              </a:defRPr>
            </a:lvl1pPr>
          </a:lstStyle>
          <a:p>
            <a:pPr>
              <a:defRPr/>
            </a:pPr>
            <a:endParaRPr lang="en-US"/>
          </a:p>
        </p:txBody>
      </p:sp>
      <p:sp>
        <p:nvSpPr>
          <p:cNvPr id="2052" name="Rectangle 4"/>
          <p:cNvSpPr>
            <a:spLocks noGrp="1" noChangeArrowheads="1"/>
          </p:cNvSpPr>
          <p:nvPr>
            <p:ph type="ftr" sz="quarter" idx="4"/>
          </p:nvPr>
        </p:nvSpPr>
        <p:spPr bwMode="auto">
          <a:xfrm>
            <a:off x="1" y="9121777"/>
            <a:ext cx="3170238"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defTabSz="966557">
              <a:defRPr sz="1200" b="0" i="1">
                <a:solidFill>
                  <a:schemeClr val="tx1"/>
                </a:solidFill>
              </a:defRPr>
            </a:lvl1pPr>
          </a:lstStyle>
          <a:p>
            <a:pPr>
              <a:defRPr/>
            </a:pPr>
            <a:endParaRPr lang="en-US"/>
          </a:p>
        </p:txBody>
      </p:sp>
      <p:sp>
        <p:nvSpPr>
          <p:cNvPr id="2053" name="Rectangle 5"/>
          <p:cNvSpPr>
            <a:spLocks noGrp="1" noChangeArrowheads="1"/>
          </p:cNvSpPr>
          <p:nvPr>
            <p:ph type="sldNum" sz="quarter" idx="5"/>
          </p:nvPr>
        </p:nvSpPr>
        <p:spPr bwMode="auto">
          <a:xfrm>
            <a:off x="4144965" y="9121777"/>
            <a:ext cx="3170237"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algn="r" defTabSz="966557">
              <a:defRPr sz="1200" b="0" i="1">
                <a:solidFill>
                  <a:schemeClr val="tx1"/>
                </a:solidFill>
              </a:defRPr>
            </a:lvl1pPr>
          </a:lstStyle>
          <a:p>
            <a:pPr>
              <a:defRPr/>
            </a:pPr>
            <a:fld id="{A229CEE7-0F02-44C1-8906-EC6CFDC65F2D}" type="slidenum">
              <a:rPr lang="en-US"/>
              <a:pPr>
                <a:defRPr/>
              </a:pPr>
              <a:t>‹#›</a:t>
            </a:fld>
            <a:endParaRPr lang="en-US"/>
          </a:p>
        </p:txBody>
      </p:sp>
      <p:sp>
        <p:nvSpPr>
          <p:cNvPr id="2054" name="Rectangle 6"/>
          <p:cNvSpPr>
            <a:spLocks noGrp="1" noChangeArrowheads="1"/>
          </p:cNvSpPr>
          <p:nvPr>
            <p:ph type="body" sz="quarter" idx="3"/>
          </p:nvPr>
        </p:nvSpPr>
        <p:spPr bwMode="auto">
          <a:xfrm>
            <a:off x="974726" y="4559300"/>
            <a:ext cx="5365750" cy="4319588"/>
          </a:xfrm>
          <a:prstGeom prst="rect">
            <a:avLst/>
          </a:prstGeom>
          <a:noFill/>
          <a:ln w="9525">
            <a:noFill/>
            <a:miter lim="800000"/>
            <a:headEnd/>
            <a:tailEnd/>
          </a:ln>
          <a:effectLst/>
        </p:spPr>
        <p:txBody>
          <a:bodyPr vert="horz" wrap="square" lIns="97296" tIns="48650" rIns="97296" bIns="486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6263" name="Rectangle 7"/>
          <p:cNvSpPr>
            <a:spLocks noGrp="1" noRot="1" noChangeAspect="1" noChangeArrowheads="1" noTextEdit="1"/>
          </p:cNvSpPr>
          <p:nvPr>
            <p:ph type="sldImg" idx="2"/>
          </p:nvPr>
        </p:nvSpPr>
        <p:spPr bwMode="auto">
          <a:xfrm>
            <a:off x="1260475" y="720725"/>
            <a:ext cx="4794250" cy="35956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6" name="Rectangle 8"/>
          <p:cNvSpPr>
            <a:spLocks noChangeArrowheads="1"/>
          </p:cNvSpPr>
          <p:nvPr/>
        </p:nvSpPr>
        <p:spPr bwMode="auto">
          <a:xfrm>
            <a:off x="3283114" y="9144000"/>
            <a:ext cx="747385" cy="274909"/>
          </a:xfrm>
          <a:prstGeom prst="rect">
            <a:avLst/>
          </a:prstGeom>
          <a:noFill/>
          <a:ln w="9525">
            <a:noFill/>
            <a:miter lim="800000"/>
            <a:headEnd/>
            <a:tailEnd/>
          </a:ln>
          <a:effectLst/>
        </p:spPr>
        <p:txBody>
          <a:bodyPr wrap="none" lIns="92266" tIns="46971" rIns="92266" bIns="46971">
            <a:spAutoFit/>
          </a:bodyPr>
          <a:lstStyle/>
          <a:p>
            <a:pPr algn="ctr" defTabSz="917356">
              <a:lnSpc>
                <a:spcPct val="90000"/>
              </a:lnSpc>
              <a:defRPr/>
            </a:pPr>
            <a:r>
              <a:rPr lang="en-US" sz="1300" b="0" dirty="0">
                <a:solidFill>
                  <a:schemeClr val="tx1"/>
                </a:solidFill>
              </a:rPr>
              <a:t>Page </a:t>
            </a:r>
            <a:fld id="{55488FE2-1213-4D8B-9D82-EC18FBC6248F}" type="slidenum">
              <a:rPr lang="en-US" sz="1300" b="0">
                <a:solidFill>
                  <a:schemeClr val="tx1"/>
                </a:solidFill>
              </a:rPr>
              <a:pPr algn="ctr" defTabSz="917356">
                <a:lnSpc>
                  <a:spcPct val="90000"/>
                </a:lnSpc>
                <a:defRPr/>
              </a:pPr>
              <a:t>‹#›</a:t>
            </a:fld>
            <a:endParaRPr lang="en-US" sz="1300" b="0" dirty="0">
              <a:solidFill>
                <a:schemeClr val="tx1"/>
              </a:solidFill>
            </a:endParaRPr>
          </a:p>
        </p:txBody>
      </p:sp>
    </p:spTree>
    <p:extLst>
      <p:ext uri="{BB962C8B-B14F-4D97-AF65-F5344CB8AC3E}">
        <p14:creationId xmlns:p14="http://schemas.microsoft.com/office/powerpoint/2010/main" val="392815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687B8264-548A-4B1E-9025-A1676792EA79}" type="slidenum">
              <a:rPr lang="en-US" smtClean="0">
                <a:solidFill>
                  <a:srgbClr val="000000"/>
                </a:solidFill>
              </a:rPr>
              <a:pPr/>
              <a:t>1</a:t>
            </a:fld>
            <a:endParaRPr lang="en-US">
              <a:solidFill>
                <a:srgbClr val="000000"/>
              </a:solidFill>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366514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8132" name="Slide Number Placeholder 3"/>
          <p:cNvSpPr txBox="1">
            <a:spLocks noGrp="1"/>
          </p:cNvSpPr>
          <p:nvPr/>
        </p:nvSpPr>
        <p:spPr bwMode="auto">
          <a:xfrm>
            <a:off x="3899396" y="8832195"/>
            <a:ext cx="2982417"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252" tIns="0" rIns="19252" bIns="0" anchor="b"/>
          <a:lstStyle>
            <a:lvl1pPr defTabSz="965200">
              <a:defRPr sz="2000" b="1">
                <a:solidFill>
                  <a:srgbClr val="FAFD00"/>
                </a:solidFill>
                <a:latin typeface="Times New Roman" pitchFamily="18" charset="0"/>
              </a:defRPr>
            </a:lvl1pPr>
            <a:lvl2pPr marL="742950" indent="-285750" defTabSz="965200">
              <a:defRPr sz="2000" b="1">
                <a:solidFill>
                  <a:srgbClr val="FAFD00"/>
                </a:solidFill>
                <a:latin typeface="Times New Roman" pitchFamily="18" charset="0"/>
              </a:defRPr>
            </a:lvl2pPr>
            <a:lvl3pPr marL="1143000" indent="-228600" defTabSz="965200">
              <a:defRPr sz="2000" b="1">
                <a:solidFill>
                  <a:srgbClr val="FAFD00"/>
                </a:solidFill>
                <a:latin typeface="Times New Roman" pitchFamily="18" charset="0"/>
              </a:defRPr>
            </a:lvl3pPr>
            <a:lvl4pPr marL="1600200" indent="-228600" defTabSz="965200">
              <a:defRPr sz="2000" b="1">
                <a:solidFill>
                  <a:srgbClr val="FAFD00"/>
                </a:solidFill>
                <a:latin typeface="Times New Roman" pitchFamily="18" charset="0"/>
              </a:defRPr>
            </a:lvl4pPr>
            <a:lvl5pPr marL="2057400" indent="-228600" defTabSz="965200">
              <a:defRPr sz="2000" b="1">
                <a:solidFill>
                  <a:srgbClr val="FAFD00"/>
                </a:solidFill>
                <a:latin typeface="Times New Roman" pitchFamily="18" charset="0"/>
              </a:defRPr>
            </a:lvl5pPr>
            <a:lvl6pPr marL="2514600" indent="-228600" defTabSz="965200" eaLnBrk="0" fontAlgn="base" hangingPunct="0">
              <a:spcBef>
                <a:spcPct val="0"/>
              </a:spcBef>
              <a:spcAft>
                <a:spcPct val="0"/>
              </a:spcAft>
              <a:defRPr sz="2000" b="1">
                <a:solidFill>
                  <a:srgbClr val="FAFD00"/>
                </a:solidFill>
                <a:latin typeface="Times New Roman" pitchFamily="18" charset="0"/>
              </a:defRPr>
            </a:lvl6pPr>
            <a:lvl7pPr marL="2971800" indent="-228600" defTabSz="965200" eaLnBrk="0" fontAlgn="base" hangingPunct="0">
              <a:spcBef>
                <a:spcPct val="0"/>
              </a:spcBef>
              <a:spcAft>
                <a:spcPct val="0"/>
              </a:spcAft>
              <a:defRPr sz="2000" b="1">
                <a:solidFill>
                  <a:srgbClr val="FAFD00"/>
                </a:solidFill>
                <a:latin typeface="Times New Roman" pitchFamily="18" charset="0"/>
              </a:defRPr>
            </a:lvl7pPr>
            <a:lvl8pPr marL="3429000" indent="-228600" defTabSz="965200" eaLnBrk="0" fontAlgn="base" hangingPunct="0">
              <a:spcBef>
                <a:spcPct val="0"/>
              </a:spcBef>
              <a:spcAft>
                <a:spcPct val="0"/>
              </a:spcAft>
              <a:defRPr sz="2000" b="1">
                <a:solidFill>
                  <a:srgbClr val="FAFD00"/>
                </a:solidFill>
                <a:latin typeface="Times New Roman" pitchFamily="18" charset="0"/>
              </a:defRPr>
            </a:lvl8pPr>
            <a:lvl9pPr marL="3886200" indent="-228600" defTabSz="965200" eaLnBrk="0" fontAlgn="base" hangingPunct="0">
              <a:spcBef>
                <a:spcPct val="0"/>
              </a:spcBef>
              <a:spcAft>
                <a:spcPct val="0"/>
              </a:spcAft>
              <a:defRPr sz="2000" b="1">
                <a:solidFill>
                  <a:srgbClr val="FAFD00"/>
                </a:solidFill>
                <a:latin typeface="Times New Roman" pitchFamily="18" charset="0"/>
              </a:defRPr>
            </a:lvl9pPr>
          </a:lstStyle>
          <a:p>
            <a:pPr algn="r"/>
            <a:fld id="{B0ABA578-C52A-446F-8DB1-E99D8EFDEFBA}" type="slidenum">
              <a:rPr lang="en-US" altLang="en-US" sz="1100" b="0" i="1">
                <a:solidFill>
                  <a:schemeClr val="tx1"/>
                </a:solidFill>
              </a:rPr>
              <a:pPr algn="r"/>
              <a:t>16</a:t>
            </a:fld>
            <a:endParaRPr lang="en-US" altLang="en-US" sz="1100" b="0" i="1">
              <a:solidFill>
                <a:schemeClr val="tx1"/>
              </a:solidFill>
            </a:endParaRPr>
          </a:p>
        </p:txBody>
      </p:sp>
    </p:spTree>
    <p:extLst>
      <p:ext uri="{BB962C8B-B14F-4D97-AF65-F5344CB8AC3E}">
        <p14:creationId xmlns:p14="http://schemas.microsoft.com/office/powerpoint/2010/main" val="558281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38E42207-4223-474A-8A60-CDF18C8248BC}" type="slidenum">
              <a:rPr lang="en-US" altLang="en-US" sz="1100" b="0">
                <a:solidFill>
                  <a:schemeClr val="tx1"/>
                </a:solidFill>
              </a:rPr>
              <a:pPr/>
              <a:t>17</a:t>
            </a:fld>
            <a:endParaRPr lang="en-US" altLang="en-US" sz="1100" b="0">
              <a:solidFill>
                <a:schemeClr val="tx1"/>
              </a:solidFill>
            </a:endParaRPr>
          </a:p>
        </p:txBody>
      </p:sp>
    </p:spTree>
    <p:extLst>
      <p:ext uri="{BB962C8B-B14F-4D97-AF65-F5344CB8AC3E}">
        <p14:creationId xmlns:p14="http://schemas.microsoft.com/office/powerpoint/2010/main" val="1457623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A38FBABA-935F-4BB6-809A-DEBCE7CB69D5}" type="slidenum">
              <a:rPr lang="en-US" altLang="en-US" sz="1100" b="0">
                <a:solidFill>
                  <a:schemeClr val="tx1"/>
                </a:solidFill>
              </a:rPr>
              <a:pPr/>
              <a:t>18</a:t>
            </a:fld>
            <a:endParaRPr lang="en-US" altLang="en-US" sz="1100" b="0">
              <a:solidFill>
                <a:schemeClr val="tx1"/>
              </a:solidFill>
            </a:endParaRPr>
          </a:p>
        </p:txBody>
      </p:sp>
    </p:spTree>
    <p:extLst>
      <p:ext uri="{BB962C8B-B14F-4D97-AF65-F5344CB8AC3E}">
        <p14:creationId xmlns:p14="http://schemas.microsoft.com/office/powerpoint/2010/main" val="249500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5785E3CB-140F-498E-8C97-169F0FA8CAF5}" type="slidenum">
              <a:rPr lang="en-US" altLang="en-US" sz="1100" b="0">
                <a:solidFill>
                  <a:schemeClr val="tx1"/>
                </a:solidFill>
              </a:rPr>
              <a:pPr/>
              <a:t>20</a:t>
            </a:fld>
            <a:endParaRPr lang="en-US" altLang="en-US" sz="1100" b="0">
              <a:solidFill>
                <a:schemeClr val="tx1"/>
              </a:solidFill>
            </a:endParaRPr>
          </a:p>
        </p:txBody>
      </p:sp>
    </p:spTree>
    <p:extLst>
      <p:ext uri="{BB962C8B-B14F-4D97-AF65-F5344CB8AC3E}">
        <p14:creationId xmlns:p14="http://schemas.microsoft.com/office/powerpoint/2010/main" val="2529799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733D8C59-CA53-4B85-8408-3C34A66E3C93}" type="slidenum">
              <a:rPr lang="en-US" altLang="en-US" sz="1100" b="0">
                <a:solidFill>
                  <a:schemeClr val="tx1"/>
                </a:solidFill>
              </a:rPr>
              <a:pPr/>
              <a:t>21</a:t>
            </a:fld>
            <a:endParaRPr lang="en-US" altLang="en-US" sz="1100" b="0">
              <a:solidFill>
                <a:schemeClr val="tx1"/>
              </a:solidFill>
            </a:endParaRPr>
          </a:p>
        </p:txBody>
      </p:sp>
    </p:spTree>
    <p:extLst>
      <p:ext uri="{BB962C8B-B14F-4D97-AF65-F5344CB8AC3E}">
        <p14:creationId xmlns:p14="http://schemas.microsoft.com/office/powerpoint/2010/main" val="3892407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C168A822-7104-4A43-BDBB-4CDF972915B2}" type="slidenum">
              <a:rPr lang="en-US" altLang="en-US" sz="1100" b="0">
                <a:solidFill>
                  <a:schemeClr val="tx1"/>
                </a:solidFill>
              </a:rPr>
              <a:pPr/>
              <a:t>22</a:t>
            </a:fld>
            <a:endParaRPr lang="en-US" altLang="en-US" sz="1100" b="0">
              <a:solidFill>
                <a:schemeClr val="tx1"/>
              </a:solidFill>
            </a:endParaRPr>
          </a:p>
        </p:txBody>
      </p:sp>
    </p:spTree>
    <p:extLst>
      <p:ext uri="{BB962C8B-B14F-4D97-AF65-F5344CB8AC3E}">
        <p14:creationId xmlns:p14="http://schemas.microsoft.com/office/powerpoint/2010/main" val="1987554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5300" name="Slide Number Placeholder 3"/>
          <p:cNvSpPr txBox="1">
            <a:spLocks noGrp="1"/>
          </p:cNvSpPr>
          <p:nvPr/>
        </p:nvSpPr>
        <p:spPr bwMode="auto">
          <a:xfrm>
            <a:off x="3899396" y="8832195"/>
            <a:ext cx="2982417"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252" tIns="0" rIns="19252" bIns="0" anchor="b"/>
          <a:lstStyle>
            <a:lvl1pPr defTabSz="965200">
              <a:defRPr sz="2000" b="1">
                <a:solidFill>
                  <a:srgbClr val="FAFD00"/>
                </a:solidFill>
                <a:latin typeface="Times New Roman" pitchFamily="18" charset="0"/>
              </a:defRPr>
            </a:lvl1pPr>
            <a:lvl2pPr marL="742950" indent="-285750" defTabSz="965200">
              <a:defRPr sz="2000" b="1">
                <a:solidFill>
                  <a:srgbClr val="FAFD00"/>
                </a:solidFill>
                <a:latin typeface="Times New Roman" pitchFamily="18" charset="0"/>
              </a:defRPr>
            </a:lvl2pPr>
            <a:lvl3pPr marL="1143000" indent="-228600" defTabSz="965200">
              <a:defRPr sz="2000" b="1">
                <a:solidFill>
                  <a:srgbClr val="FAFD00"/>
                </a:solidFill>
                <a:latin typeface="Times New Roman" pitchFamily="18" charset="0"/>
              </a:defRPr>
            </a:lvl3pPr>
            <a:lvl4pPr marL="1600200" indent="-228600" defTabSz="965200">
              <a:defRPr sz="2000" b="1">
                <a:solidFill>
                  <a:srgbClr val="FAFD00"/>
                </a:solidFill>
                <a:latin typeface="Times New Roman" pitchFamily="18" charset="0"/>
              </a:defRPr>
            </a:lvl4pPr>
            <a:lvl5pPr marL="2057400" indent="-228600" defTabSz="965200">
              <a:defRPr sz="2000" b="1">
                <a:solidFill>
                  <a:srgbClr val="FAFD00"/>
                </a:solidFill>
                <a:latin typeface="Times New Roman" pitchFamily="18" charset="0"/>
              </a:defRPr>
            </a:lvl5pPr>
            <a:lvl6pPr marL="2514600" indent="-228600" defTabSz="965200" eaLnBrk="0" fontAlgn="base" hangingPunct="0">
              <a:spcBef>
                <a:spcPct val="0"/>
              </a:spcBef>
              <a:spcAft>
                <a:spcPct val="0"/>
              </a:spcAft>
              <a:defRPr sz="2000" b="1">
                <a:solidFill>
                  <a:srgbClr val="FAFD00"/>
                </a:solidFill>
                <a:latin typeface="Times New Roman" pitchFamily="18" charset="0"/>
              </a:defRPr>
            </a:lvl6pPr>
            <a:lvl7pPr marL="2971800" indent="-228600" defTabSz="965200" eaLnBrk="0" fontAlgn="base" hangingPunct="0">
              <a:spcBef>
                <a:spcPct val="0"/>
              </a:spcBef>
              <a:spcAft>
                <a:spcPct val="0"/>
              </a:spcAft>
              <a:defRPr sz="2000" b="1">
                <a:solidFill>
                  <a:srgbClr val="FAFD00"/>
                </a:solidFill>
                <a:latin typeface="Times New Roman" pitchFamily="18" charset="0"/>
              </a:defRPr>
            </a:lvl7pPr>
            <a:lvl8pPr marL="3429000" indent="-228600" defTabSz="965200" eaLnBrk="0" fontAlgn="base" hangingPunct="0">
              <a:spcBef>
                <a:spcPct val="0"/>
              </a:spcBef>
              <a:spcAft>
                <a:spcPct val="0"/>
              </a:spcAft>
              <a:defRPr sz="2000" b="1">
                <a:solidFill>
                  <a:srgbClr val="FAFD00"/>
                </a:solidFill>
                <a:latin typeface="Times New Roman" pitchFamily="18" charset="0"/>
              </a:defRPr>
            </a:lvl8pPr>
            <a:lvl9pPr marL="3886200" indent="-228600" defTabSz="965200" eaLnBrk="0" fontAlgn="base" hangingPunct="0">
              <a:spcBef>
                <a:spcPct val="0"/>
              </a:spcBef>
              <a:spcAft>
                <a:spcPct val="0"/>
              </a:spcAft>
              <a:defRPr sz="2000" b="1">
                <a:solidFill>
                  <a:srgbClr val="FAFD00"/>
                </a:solidFill>
                <a:latin typeface="Times New Roman" pitchFamily="18" charset="0"/>
              </a:defRPr>
            </a:lvl9pPr>
          </a:lstStyle>
          <a:p>
            <a:pPr algn="r"/>
            <a:fld id="{A8717B5B-8948-43F3-896E-5E45BA7F2BC9}" type="slidenum">
              <a:rPr lang="en-US" altLang="en-US" sz="1100" b="0" i="1">
                <a:solidFill>
                  <a:schemeClr val="tx1"/>
                </a:solidFill>
              </a:rPr>
              <a:pPr algn="r"/>
              <a:t>23</a:t>
            </a:fld>
            <a:endParaRPr lang="en-US" altLang="en-US" sz="1100" b="0" i="1">
              <a:solidFill>
                <a:schemeClr val="tx1"/>
              </a:solidFill>
            </a:endParaRPr>
          </a:p>
        </p:txBody>
      </p:sp>
    </p:spTree>
    <p:extLst>
      <p:ext uri="{BB962C8B-B14F-4D97-AF65-F5344CB8AC3E}">
        <p14:creationId xmlns:p14="http://schemas.microsoft.com/office/powerpoint/2010/main" val="446947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0A89BD8B-2013-4868-BC6F-5EB480BA6A34}" type="slidenum">
              <a:rPr lang="en-US" altLang="en-US" sz="1100" b="0">
                <a:solidFill>
                  <a:schemeClr val="tx1"/>
                </a:solidFill>
              </a:rPr>
              <a:pPr/>
              <a:t>24</a:t>
            </a:fld>
            <a:endParaRPr lang="en-US" altLang="en-US" sz="1100" b="0">
              <a:solidFill>
                <a:schemeClr val="tx1"/>
              </a:solidFill>
            </a:endParaRPr>
          </a:p>
        </p:txBody>
      </p:sp>
    </p:spTree>
    <p:extLst>
      <p:ext uri="{BB962C8B-B14F-4D97-AF65-F5344CB8AC3E}">
        <p14:creationId xmlns:p14="http://schemas.microsoft.com/office/powerpoint/2010/main" val="427460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formula is incorrect in</a:t>
            </a:r>
            <a:r>
              <a:rPr lang="en-US" baseline="0" dirty="0"/>
              <a:t> the book. Thanks to Seth Hirsch (Mason MS-SWE student) for spotting </a:t>
            </a:r>
            <a:r>
              <a:rPr lang="en-US" baseline="0"/>
              <a:t>the mistake.</a:t>
            </a:r>
            <a:endParaRPr lang="en-US"/>
          </a:p>
        </p:txBody>
      </p:sp>
      <p:sp>
        <p:nvSpPr>
          <p:cNvPr id="4" name="Slide Number Placeholder 3"/>
          <p:cNvSpPr>
            <a:spLocks noGrp="1"/>
          </p:cNvSpPr>
          <p:nvPr>
            <p:ph type="sldNum" sz="quarter" idx="10"/>
          </p:nvPr>
        </p:nvSpPr>
        <p:spPr/>
        <p:txBody>
          <a:bodyPr/>
          <a:lstStyle/>
          <a:p>
            <a:pPr>
              <a:defRPr/>
            </a:pPr>
            <a:fld id="{7E09078A-DA42-41CC-BB1B-525C8DEDBC3A}" type="slidenum">
              <a:rPr lang="en-US" smtClean="0"/>
              <a:pPr>
                <a:defRPr/>
              </a:pPr>
              <a:t>29</a:t>
            </a:fld>
            <a:endParaRPr lang="en-US"/>
          </a:p>
        </p:txBody>
      </p:sp>
    </p:spTree>
    <p:extLst>
      <p:ext uri="{BB962C8B-B14F-4D97-AF65-F5344CB8AC3E}">
        <p14:creationId xmlns:p14="http://schemas.microsoft.com/office/powerpoint/2010/main" val="1101168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B6160DFD-8A9B-410C-9421-C80DF9158843}" type="slidenum">
              <a:rPr lang="en-US" altLang="en-US" sz="1100" b="0">
                <a:solidFill>
                  <a:schemeClr val="tx1"/>
                </a:solidFill>
              </a:rPr>
              <a:pPr/>
              <a:t>35</a:t>
            </a:fld>
            <a:endParaRPr lang="en-US" altLang="en-US" sz="1100" b="0">
              <a:solidFill>
                <a:schemeClr val="tx1"/>
              </a:solidFill>
            </a:endParaRPr>
          </a:p>
        </p:txBody>
      </p:sp>
    </p:spTree>
    <p:extLst>
      <p:ext uri="{BB962C8B-B14F-4D97-AF65-F5344CB8AC3E}">
        <p14:creationId xmlns:p14="http://schemas.microsoft.com/office/powerpoint/2010/main" val="2358961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F3E4B85D-D790-4FDC-9292-4D9DDD607C7F}" type="slidenum">
              <a:rPr lang="en-US" altLang="en-US" sz="1100" b="0">
                <a:solidFill>
                  <a:schemeClr val="tx1"/>
                </a:solidFill>
              </a:rPr>
              <a:pPr/>
              <a:t>5</a:t>
            </a:fld>
            <a:endParaRPr lang="en-US" altLang="en-US" sz="1100" b="0">
              <a:solidFill>
                <a:schemeClr val="tx1"/>
              </a:solidFill>
            </a:endParaRPr>
          </a:p>
        </p:txBody>
      </p:sp>
    </p:spTree>
    <p:extLst>
      <p:ext uri="{BB962C8B-B14F-4D97-AF65-F5344CB8AC3E}">
        <p14:creationId xmlns:p14="http://schemas.microsoft.com/office/powerpoint/2010/main" val="5129839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38E42207-4223-474A-8A60-CDF18C8248BC}" type="slidenum">
              <a:rPr lang="en-US" altLang="en-US" sz="1100" b="0">
                <a:solidFill>
                  <a:schemeClr val="tx1"/>
                </a:solidFill>
              </a:rPr>
              <a:pPr/>
              <a:t>36</a:t>
            </a:fld>
            <a:endParaRPr lang="en-US" altLang="en-US" sz="1100" b="0">
              <a:solidFill>
                <a:schemeClr val="tx1"/>
              </a:solidFill>
            </a:endParaRPr>
          </a:p>
        </p:txBody>
      </p:sp>
    </p:spTree>
    <p:extLst>
      <p:ext uri="{BB962C8B-B14F-4D97-AF65-F5344CB8AC3E}">
        <p14:creationId xmlns:p14="http://schemas.microsoft.com/office/powerpoint/2010/main" val="3283206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B5F1625D-91BF-4737-9F05-69B2C8081BC0}" type="slidenum">
              <a:rPr lang="en-US" altLang="en-US" sz="1100" b="0">
                <a:solidFill>
                  <a:schemeClr val="tx1"/>
                </a:solidFill>
              </a:rPr>
              <a:pPr/>
              <a:t>37</a:t>
            </a:fld>
            <a:endParaRPr lang="en-US" altLang="en-US" sz="1100" b="0">
              <a:solidFill>
                <a:schemeClr val="tx1"/>
              </a:solidFill>
            </a:endParaRPr>
          </a:p>
        </p:txBody>
      </p:sp>
    </p:spTree>
    <p:extLst>
      <p:ext uri="{BB962C8B-B14F-4D97-AF65-F5344CB8AC3E}">
        <p14:creationId xmlns:p14="http://schemas.microsoft.com/office/powerpoint/2010/main" val="33959690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55242C03-CDBE-4062-BF92-835B9330F681}" type="slidenum">
              <a:rPr lang="en-US" altLang="en-US" sz="1100" b="0">
                <a:solidFill>
                  <a:schemeClr val="tx1"/>
                </a:solidFill>
              </a:rPr>
              <a:pPr/>
              <a:t>38</a:t>
            </a:fld>
            <a:endParaRPr lang="en-US" altLang="en-US" sz="1100" b="0">
              <a:solidFill>
                <a:schemeClr val="tx1"/>
              </a:solidFill>
            </a:endParaRPr>
          </a:p>
        </p:txBody>
      </p:sp>
    </p:spTree>
    <p:extLst>
      <p:ext uri="{BB962C8B-B14F-4D97-AF65-F5344CB8AC3E}">
        <p14:creationId xmlns:p14="http://schemas.microsoft.com/office/powerpoint/2010/main" val="603233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9B59B24E-4427-489D-BF06-52078FF53C1B}" type="slidenum">
              <a:rPr lang="en-US" altLang="en-US" sz="1100" b="0">
                <a:solidFill>
                  <a:schemeClr val="tx1"/>
                </a:solidFill>
              </a:rPr>
              <a:pPr/>
              <a:t>6</a:t>
            </a:fld>
            <a:endParaRPr lang="en-US" altLang="en-US" sz="1100" b="0">
              <a:solidFill>
                <a:schemeClr val="tx1"/>
              </a:solidFill>
            </a:endParaRPr>
          </a:p>
        </p:txBody>
      </p:sp>
    </p:spTree>
    <p:extLst>
      <p:ext uri="{BB962C8B-B14F-4D97-AF65-F5344CB8AC3E}">
        <p14:creationId xmlns:p14="http://schemas.microsoft.com/office/powerpoint/2010/main" val="3159874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AD4CB685-1048-424B-BE88-5F3BEAC4F5A3}" type="slidenum">
              <a:rPr lang="en-US" altLang="en-US" sz="1100" b="0">
                <a:solidFill>
                  <a:schemeClr val="tx1"/>
                </a:solidFill>
              </a:rPr>
              <a:pPr/>
              <a:t>7</a:t>
            </a:fld>
            <a:endParaRPr lang="en-US" altLang="en-US" sz="1100" b="0">
              <a:solidFill>
                <a:schemeClr val="tx1"/>
              </a:solidFill>
            </a:endParaRPr>
          </a:p>
        </p:txBody>
      </p:sp>
    </p:spTree>
    <p:extLst>
      <p:ext uri="{BB962C8B-B14F-4D97-AF65-F5344CB8AC3E}">
        <p14:creationId xmlns:p14="http://schemas.microsoft.com/office/powerpoint/2010/main" val="3484333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16D21108-F8C5-44E4-BF7A-780A454679C2}" type="slidenum">
              <a:rPr lang="en-US" altLang="en-US" sz="1100" b="0">
                <a:solidFill>
                  <a:schemeClr val="tx1"/>
                </a:solidFill>
              </a:rPr>
              <a:pPr/>
              <a:t>8</a:t>
            </a:fld>
            <a:endParaRPr lang="en-US" altLang="en-US" sz="1100" b="0">
              <a:solidFill>
                <a:schemeClr val="tx1"/>
              </a:solidFill>
            </a:endParaRPr>
          </a:p>
        </p:txBody>
      </p:sp>
    </p:spTree>
    <p:extLst>
      <p:ext uri="{BB962C8B-B14F-4D97-AF65-F5344CB8AC3E}">
        <p14:creationId xmlns:p14="http://schemas.microsoft.com/office/powerpoint/2010/main" val="2977855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08811324-4604-4613-8968-87E43253B815}" type="slidenum">
              <a:rPr lang="en-US" altLang="en-US" sz="1100" b="0">
                <a:solidFill>
                  <a:schemeClr val="tx1"/>
                </a:solidFill>
              </a:rPr>
              <a:pPr/>
              <a:t>9</a:t>
            </a:fld>
            <a:endParaRPr lang="en-US" altLang="en-US" sz="1100" b="0">
              <a:solidFill>
                <a:schemeClr val="tx1"/>
              </a:solidFill>
            </a:endParaRPr>
          </a:p>
        </p:txBody>
      </p:sp>
    </p:spTree>
    <p:extLst>
      <p:ext uri="{BB962C8B-B14F-4D97-AF65-F5344CB8AC3E}">
        <p14:creationId xmlns:p14="http://schemas.microsoft.com/office/powerpoint/2010/main" val="807282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7DCF2EBD-5AA8-4956-9223-C8B6F91D6005}" type="slidenum">
              <a:rPr lang="en-US" altLang="en-US" sz="1100" b="0">
                <a:solidFill>
                  <a:schemeClr val="tx1"/>
                </a:solidFill>
              </a:rPr>
              <a:pPr/>
              <a:t>10</a:t>
            </a:fld>
            <a:endParaRPr lang="en-US" altLang="en-US" sz="1100" b="0">
              <a:solidFill>
                <a:schemeClr val="tx1"/>
              </a:solidFill>
            </a:endParaRPr>
          </a:p>
        </p:txBody>
      </p:sp>
    </p:spTree>
    <p:extLst>
      <p:ext uri="{BB962C8B-B14F-4D97-AF65-F5344CB8AC3E}">
        <p14:creationId xmlns:p14="http://schemas.microsoft.com/office/powerpoint/2010/main" val="1646665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7BB5C9F0-13CD-4EA8-91FD-4DF677709E2C}" type="slidenum">
              <a:rPr lang="en-US" altLang="en-US" sz="1100" b="0">
                <a:solidFill>
                  <a:schemeClr val="tx1"/>
                </a:solidFill>
              </a:rPr>
              <a:pPr/>
              <a:t>12</a:t>
            </a:fld>
            <a:endParaRPr lang="en-US" altLang="en-US" sz="1100" b="0">
              <a:solidFill>
                <a:schemeClr val="tx1"/>
              </a:solidFill>
            </a:endParaRPr>
          </a:p>
        </p:txBody>
      </p:sp>
    </p:spTree>
    <p:extLst>
      <p:ext uri="{BB962C8B-B14F-4D97-AF65-F5344CB8AC3E}">
        <p14:creationId xmlns:p14="http://schemas.microsoft.com/office/powerpoint/2010/main" val="1752824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021">
              <a:defRPr sz="1900" b="1">
                <a:solidFill>
                  <a:srgbClr val="FAFD00"/>
                </a:solidFill>
                <a:latin typeface="Times New Roman" pitchFamily="18" charset="0"/>
              </a:defRPr>
            </a:lvl1pPr>
            <a:lvl2pPr marL="710483" indent="-273263" defTabSz="923021">
              <a:defRPr sz="1900" b="1">
                <a:solidFill>
                  <a:srgbClr val="FAFD00"/>
                </a:solidFill>
                <a:latin typeface="Times New Roman" pitchFamily="18" charset="0"/>
              </a:defRPr>
            </a:lvl2pPr>
            <a:lvl3pPr marL="1093051" indent="-218610" defTabSz="923021">
              <a:defRPr sz="1900" b="1">
                <a:solidFill>
                  <a:srgbClr val="FAFD00"/>
                </a:solidFill>
                <a:latin typeface="Times New Roman" pitchFamily="18" charset="0"/>
              </a:defRPr>
            </a:lvl3pPr>
            <a:lvl4pPr marL="1530271" indent="-218610" defTabSz="923021">
              <a:defRPr sz="1900" b="1">
                <a:solidFill>
                  <a:srgbClr val="FAFD00"/>
                </a:solidFill>
                <a:latin typeface="Times New Roman" pitchFamily="18" charset="0"/>
              </a:defRPr>
            </a:lvl4pPr>
            <a:lvl5pPr marL="1967492" indent="-218610" defTabSz="923021">
              <a:defRPr sz="1900" b="1">
                <a:solidFill>
                  <a:srgbClr val="FAFD00"/>
                </a:solidFill>
                <a:latin typeface="Times New Roman" pitchFamily="18" charset="0"/>
              </a:defRPr>
            </a:lvl5pPr>
            <a:lvl6pPr marL="2404712" indent="-218610" defTabSz="923021" eaLnBrk="0" fontAlgn="base" hangingPunct="0">
              <a:spcBef>
                <a:spcPct val="0"/>
              </a:spcBef>
              <a:spcAft>
                <a:spcPct val="0"/>
              </a:spcAft>
              <a:defRPr sz="1900" b="1">
                <a:solidFill>
                  <a:srgbClr val="FAFD00"/>
                </a:solidFill>
                <a:latin typeface="Times New Roman" pitchFamily="18" charset="0"/>
              </a:defRPr>
            </a:lvl6pPr>
            <a:lvl7pPr marL="2841932" indent="-218610" defTabSz="923021" eaLnBrk="0" fontAlgn="base" hangingPunct="0">
              <a:spcBef>
                <a:spcPct val="0"/>
              </a:spcBef>
              <a:spcAft>
                <a:spcPct val="0"/>
              </a:spcAft>
              <a:defRPr sz="1900" b="1">
                <a:solidFill>
                  <a:srgbClr val="FAFD00"/>
                </a:solidFill>
                <a:latin typeface="Times New Roman" pitchFamily="18" charset="0"/>
              </a:defRPr>
            </a:lvl7pPr>
            <a:lvl8pPr marL="3279153" indent="-218610" defTabSz="923021" eaLnBrk="0" fontAlgn="base" hangingPunct="0">
              <a:spcBef>
                <a:spcPct val="0"/>
              </a:spcBef>
              <a:spcAft>
                <a:spcPct val="0"/>
              </a:spcAft>
              <a:defRPr sz="1900" b="1">
                <a:solidFill>
                  <a:srgbClr val="FAFD00"/>
                </a:solidFill>
                <a:latin typeface="Times New Roman" pitchFamily="18" charset="0"/>
              </a:defRPr>
            </a:lvl8pPr>
            <a:lvl9pPr marL="3716373" indent="-218610" defTabSz="923021" eaLnBrk="0" fontAlgn="base" hangingPunct="0">
              <a:spcBef>
                <a:spcPct val="0"/>
              </a:spcBef>
              <a:spcAft>
                <a:spcPct val="0"/>
              </a:spcAft>
              <a:defRPr sz="1900" b="1">
                <a:solidFill>
                  <a:srgbClr val="FAFD00"/>
                </a:solidFill>
                <a:latin typeface="Times New Roman" pitchFamily="18" charset="0"/>
              </a:defRPr>
            </a:lvl9pPr>
          </a:lstStyle>
          <a:p>
            <a:fld id="{F7172181-5664-4E3D-9E32-9FA05104AFEF}" type="slidenum">
              <a:rPr lang="en-US" altLang="en-US" sz="1100" b="0">
                <a:solidFill>
                  <a:schemeClr val="tx1"/>
                </a:solidFill>
              </a:rPr>
              <a:pPr/>
              <a:t>14</a:t>
            </a:fld>
            <a:endParaRPr lang="en-US" altLang="en-US" sz="1100" b="0">
              <a:solidFill>
                <a:schemeClr val="tx1"/>
              </a:solidFill>
            </a:endParaRPr>
          </a:p>
        </p:txBody>
      </p:sp>
    </p:spTree>
    <p:extLst>
      <p:ext uri="{BB962C8B-B14F-4D97-AF65-F5344CB8AC3E}">
        <p14:creationId xmlns:p14="http://schemas.microsoft.com/office/powerpoint/2010/main" val="1234567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r>
              <a:rPr lang="en-US">
                <a:solidFill>
                  <a:srgbClr val="FFFFFF"/>
                </a:solidFill>
              </a:rPr>
              <a:t>Introduction to Software Testing, Edition 2  (Ch 5)</a:t>
            </a: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p:txBody>
          <a:bodyPr/>
          <a:lstStyle>
            <a:lvl1pPr>
              <a:defRPr/>
            </a:lvl1pPr>
          </a:lstStyle>
          <a:p>
            <a:pPr>
              <a:defRPr/>
            </a:pPr>
            <a:fld id="{512EF199-031E-4A19-A50A-A5400FC2427B}"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3582799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r>
              <a:rPr lang="en-US">
                <a:solidFill>
                  <a:srgbClr val="FFFFFF"/>
                </a:solidFill>
              </a:rPr>
              <a:t>Introduction to Software Testing, Edition 2  (Ch 5)</a:t>
            </a: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p:txBody>
          <a:bodyPr/>
          <a:lstStyle>
            <a:lvl1pPr>
              <a:defRPr/>
            </a:lvl1pPr>
          </a:lstStyle>
          <a:p>
            <a:pPr>
              <a:defRPr/>
            </a:pPr>
            <a:fld id="{26853D1B-6B48-4408-9D1C-57D91B484379}"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56801627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5265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6700" y="228600"/>
            <a:ext cx="63055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r>
              <a:rPr lang="en-US">
                <a:solidFill>
                  <a:srgbClr val="FFFFFF"/>
                </a:solidFill>
              </a:rPr>
              <a:t>Introduction to Software Testing, Edition 2  (Ch 5)</a:t>
            </a: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p:txBody>
          <a:bodyPr/>
          <a:lstStyle>
            <a:lvl1pPr>
              <a:defRPr/>
            </a:lvl1pPr>
          </a:lstStyle>
          <a:p>
            <a:pPr>
              <a:defRPr/>
            </a:pPr>
            <a:fld id="{D47E5E58-443E-4691-999F-59F2B9828C00}"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4613002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p:cNvSpPr>
            <a:spLocks noGrp="1" noChangeArrowheads="1"/>
          </p:cNvSpPr>
          <p:nvPr>
            <p:ph type="dt" sz="half" idx="10"/>
          </p:nvPr>
        </p:nvSpPr>
        <p:spPr>
          <a:ln/>
        </p:spPr>
        <p:txBody>
          <a:bodyPr/>
          <a:lstStyle>
            <a:lvl1pPr>
              <a:defRPr/>
            </a:lvl1pPr>
          </a:lstStyle>
          <a:p>
            <a:pPr>
              <a:defRPr/>
            </a:pPr>
            <a:r>
              <a:rPr lang="en-US">
                <a:solidFill>
                  <a:srgbClr val="000000"/>
                </a:solidFill>
              </a:rPr>
              <a:t>Introduction to Software Testing, Edition 2  (Ch 5)</a:t>
            </a:r>
          </a:p>
        </p:txBody>
      </p:sp>
      <p:sp>
        <p:nvSpPr>
          <p:cNvPr id="5"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4"/>
          <p:cNvSpPr>
            <a:spLocks noGrp="1" noChangeArrowheads="1"/>
          </p:cNvSpPr>
          <p:nvPr>
            <p:ph type="sldNum" sz="quarter" idx="12"/>
          </p:nvPr>
        </p:nvSpPr>
        <p:spPr>
          <a:ln/>
        </p:spPr>
        <p:txBody>
          <a:bodyPr/>
          <a:lstStyle>
            <a:lvl1pPr>
              <a:defRPr/>
            </a:lvl1pPr>
          </a:lstStyle>
          <a:p>
            <a:pPr>
              <a:defRPr/>
            </a:pPr>
            <a:fld id="{07012E1F-CC9B-4A24-8835-E097471CC596}"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6996315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88900" y="829994"/>
            <a:ext cx="8966200" cy="57312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r>
              <a:rPr lang="en-US" u="sng">
                <a:solidFill>
                  <a:srgbClr val="000000"/>
                </a:solidFill>
              </a:rPr>
              <a:t>Introduction to Software Testing, Edition 2  (Ch 5)</a:t>
            </a: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7F4B1FAA-A740-404F-BBC5-7C153B6662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0670926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r>
              <a:rPr lang="en-US">
                <a:solidFill>
                  <a:srgbClr val="000000"/>
                </a:solidFill>
              </a:rPr>
              <a:t>Introduction to Software Testing, Edition 2  (Ch 5)</a:t>
            </a:r>
          </a:p>
        </p:txBody>
      </p:sp>
      <p:sp>
        <p:nvSpPr>
          <p:cNvPr id="5"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4"/>
          <p:cNvSpPr>
            <a:spLocks noGrp="1" noChangeArrowheads="1"/>
          </p:cNvSpPr>
          <p:nvPr>
            <p:ph type="sldNum" sz="quarter" idx="12"/>
          </p:nvPr>
        </p:nvSpPr>
        <p:spPr>
          <a:ln/>
        </p:spPr>
        <p:txBody>
          <a:bodyPr/>
          <a:lstStyle>
            <a:lvl1pPr>
              <a:defRPr/>
            </a:lvl1pPr>
          </a:lstStyle>
          <a:p>
            <a:pPr>
              <a:defRPr/>
            </a:pPr>
            <a:fld id="{F186E679-5245-4D04-9B5E-6F7A762A63FA}"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55845188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8113" y="1085850"/>
            <a:ext cx="4357687"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85850"/>
            <a:ext cx="4357688"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pPr>
              <a:defRPr/>
            </a:pPr>
            <a:r>
              <a:rPr lang="en-US">
                <a:solidFill>
                  <a:srgbClr val="000000"/>
                </a:solidFill>
              </a:rPr>
              <a:t>Introduction to Software Testing, Edition 2  (Ch 5)</a:t>
            </a:r>
          </a:p>
        </p:txBody>
      </p:sp>
      <p:sp>
        <p:nvSpPr>
          <p:cNvPr id="6"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4"/>
          <p:cNvSpPr>
            <a:spLocks noGrp="1" noChangeArrowheads="1"/>
          </p:cNvSpPr>
          <p:nvPr>
            <p:ph type="sldNum" sz="quarter" idx="12"/>
          </p:nvPr>
        </p:nvSpPr>
        <p:spPr>
          <a:ln/>
        </p:spPr>
        <p:txBody>
          <a:bodyPr/>
          <a:lstStyle>
            <a:lvl1pPr>
              <a:defRPr/>
            </a:lvl1pPr>
          </a:lstStyle>
          <a:p>
            <a:pPr>
              <a:defRPr/>
            </a:pPr>
            <a:fld id="{AAA56877-A1FA-486C-970B-A787F06937FA}"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96145250"/>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pPr>
              <a:defRPr/>
            </a:pPr>
            <a:r>
              <a:rPr lang="en-US">
                <a:solidFill>
                  <a:srgbClr val="000000"/>
                </a:solidFill>
              </a:rPr>
              <a:t>Introduction to Software Testing, Edition 2  (Ch 5)</a:t>
            </a:r>
          </a:p>
        </p:txBody>
      </p:sp>
      <p:sp>
        <p:nvSpPr>
          <p:cNvPr id="8"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4"/>
          <p:cNvSpPr>
            <a:spLocks noGrp="1" noChangeArrowheads="1"/>
          </p:cNvSpPr>
          <p:nvPr>
            <p:ph type="sldNum" sz="quarter" idx="12"/>
          </p:nvPr>
        </p:nvSpPr>
        <p:spPr>
          <a:ln/>
        </p:spPr>
        <p:txBody>
          <a:bodyPr/>
          <a:lstStyle>
            <a:lvl1pPr>
              <a:defRPr/>
            </a:lvl1pPr>
          </a:lstStyle>
          <a:p>
            <a:pPr>
              <a:defRPr/>
            </a:pPr>
            <a:fld id="{E3621A5C-439D-4C05-8267-ECDE5013612F}"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43450769"/>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pPr>
              <a:defRPr/>
            </a:pPr>
            <a:r>
              <a:rPr lang="en-US">
                <a:solidFill>
                  <a:srgbClr val="000000"/>
                </a:solidFill>
              </a:rPr>
              <a:t>Introduction to Software Testing, Edition 2  (Ch 5)</a:t>
            </a:r>
          </a:p>
        </p:txBody>
      </p:sp>
      <p:sp>
        <p:nvSpPr>
          <p:cNvPr id="4"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4"/>
          <p:cNvSpPr>
            <a:spLocks noGrp="1" noChangeArrowheads="1"/>
          </p:cNvSpPr>
          <p:nvPr>
            <p:ph type="sldNum" sz="quarter" idx="12"/>
          </p:nvPr>
        </p:nvSpPr>
        <p:spPr>
          <a:ln/>
        </p:spPr>
        <p:txBody>
          <a:bodyPr/>
          <a:lstStyle>
            <a:lvl1pPr>
              <a:defRPr/>
            </a:lvl1pPr>
          </a:lstStyle>
          <a:p>
            <a:pPr>
              <a:defRPr/>
            </a:pPr>
            <a:fld id="{7CA1E189-A5E4-460C-B525-E80730F3D25C}"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723264195"/>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r>
              <a:rPr lang="en-US">
                <a:solidFill>
                  <a:srgbClr val="000000"/>
                </a:solidFill>
              </a:rPr>
              <a:t>Introduction to Software Testing, Edition 2  (Ch 5)</a:t>
            </a:r>
          </a:p>
        </p:txBody>
      </p:sp>
      <p:sp>
        <p:nvSpPr>
          <p:cNvPr id="3"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4"/>
          <p:cNvSpPr>
            <a:spLocks noGrp="1" noChangeArrowheads="1"/>
          </p:cNvSpPr>
          <p:nvPr>
            <p:ph type="sldNum" sz="quarter" idx="12"/>
          </p:nvPr>
        </p:nvSpPr>
        <p:spPr>
          <a:ln/>
        </p:spPr>
        <p:txBody>
          <a:bodyPr/>
          <a:lstStyle>
            <a:lvl1pPr>
              <a:defRPr/>
            </a:lvl1pPr>
          </a:lstStyle>
          <a:p>
            <a:pPr>
              <a:defRPr/>
            </a:pPr>
            <a:fld id="{8CA59007-A7D2-484D-B045-20F01AFEB211}"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627999994"/>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r>
              <a:rPr lang="en-US">
                <a:solidFill>
                  <a:srgbClr val="000000"/>
                </a:solidFill>
              </a:rPr>
              <a:t>Introduction to Software Testing, Edition 2  (Ch 5)</a:t>
            </a:r>
          </a:p>
        </p:txBody>
      </p:sp>
      <p:sp>
        <p:nvSpPr>
          <p:cNvPr id="6"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4"/>
          <p:cNvSpPr>
            <a:spLocks noGrp="1" noChangeArrowheads="1"/>
          </p:cNvSpPr>
          <p:nvPr>
            <p:ph type="sldNum" sz="quarter" idx="12"/>
          </p:nvPr>
        </p:nvSpPr>
        <p:spPr>
          <a:ln/>
        </p:spPr>
        <p:txBody>
          <a:bodyPr/>
          <a:lstStyle>
            <a:lvl1pPr>
              <a:defRPr/>
            </a:lvl1pPr>
          </a:lstStyle>
          <a:p>
            <a:pPr>
              <a:defRPr/>
            </a:pPr>
            <a:fld id="{31E1680B-D5C9-49AC-83D2-20D4FD564E49}"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43532598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838200"/>
          </a:xfrm>
        </p:spPr>
        <p:txBody>
          <a:bodyPr/>
          <a:lstStyle/>
          <a:p>
            <a:r>
              <a:rPr lang="en-US" dirty="0"/>
              <a:t>Click to edit Master title style</a:t>
            </a:r>
          </a:p>
        </p:txBody>
      </p:sp>
      <p:sp>
        <p:nvSpPr>
          <p:cNvPr id="3" name="Content Placeholder 2"/>
          <p:cNvSpPr>
            <a:spLocks noGrp="1"/>
          </p:cNvSpPr>
          <p:nvPr>
            <p:ph idx="1"/>
          </p:nvPr>
        </p:nvSpPr>
        <p:spPr>
          <a:xfrm>
            <a:off x="152400" y="914400"/>
            <a:ext cx="8839200" cy="5638800"/>
          </a:xfrm>
        </p:spPr>
        <p:txBody>
          <a:bodyPr/>
          <a:lstStyle>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800"/>
            </a:lvl1pPr>
          </a:lstStyle>
          <a:p>
            <a:pPr>
              <a:defRPr/>
            </a:pPr>
            <a:r>
              <a:rPr lang="en-US">
                <a:solidFill>
                  <a:srgbClr val="FFFFFF"/>
                </a:solidFill>
              </a:rPr>
              <a:t>Introduction to Software Testing, Edition 2  (Ch 5)</a:t>
            </a:r>
            <a:endParaRPr lang="en-US" dirty="0">
              <a:solidFill>
                <a:srgbClr val="FFFFFF"/>
              </a:solidFill>
            </a:endParaRPr>
          </a:p>
        </p:txBody>
      </p:sp>
      <p:sp>
        <p:nvSpPr>
          <p:cNvPr id="5" name="Footer Placeholder 4"/>
          <p:cNvSpPr>
            <a:spLocks noGrp="1"/>
          </p:cNvSpPr>
          <p:nvPr>
            <p:ph type="ftr" sz="quarter" idx="11"/>
          </p:nvPr>
        </p:nvSpPr>
        <p:spPr/>
        <p:txBody>
          <a:bodyPr/>
          <a:lstStyle>
            <a:lvl1pPr>
              <a:defRPr sz="800"/>
            </a:lvl1pPr>
          </a:lstStyle>
          <a:p>
            <a:pPr>
              <a:defRPr/>
            </a:pPr>
            <a:endParaRPr lang="en-US">
              <a:solidFill>
                <a:srgbClr val="FFFFFF"/>
              </a:solidFill>
            </a:endParaRPr>
          </a:p>
        </p:txBody>
      </p:sp>
      <p:sp>
        <p:nvSpPr>
          <p:cNvPr id="6" name="Slide Number Placeholder 5"/>
          <p:cNvSpPr>
            <a:spLocks noGrp="1"/>
          </p:cNvSpPr>
          <p:nvPr>
            <p:ph type="sldNum" sz="quarter" idx="12"/>
          </p:nvPr>
        </p:nvSpPr>
        <p:spPr/>
        <p:txBody>
          <a:bodyPr/>
          <a:lstStyle>
            <a:lvl1pPr>
              <a:defRPr sz="800"/>
            </a:lvl1pPr>
          </a:lstStyle>
          <a:p>
            <a:pPr>
              <a:defRPr/>
            </a:pPr>
            <a:fld id="{5F9C1891-8797-470D-B212-3BF0F9581346}"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09528541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r>
              <a:rPr lang="en-US">
                <a:solidFill>
                  <a:srgbClr val="000000"/>
                </a:solidFill>
              </a:rPr>
              <a:t>Introduction to Software Testing, Edition 2  (Ch 5)</a:t>
            </a:r>
          </a:p>
        </p:txBody>
      </p:sp>
      <p:sp>
        <p:nvSpPr>
          <p:cNvPr id="6"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4"/>
          <p:cNvSpPr>
            <a:spLocks noGrp="1" noChangeArrowheads="1"/>
          </p:cNvSpPr>
          <p:nvPr>
            <p:ph type="sldNum" sz="quarter" idx="12"/>
          </p:nvPr>
        </p:nvSpPr>
        <p:spPr>
          <a:ln/>
        </p:spPr>
        <p:txBody>
          <a:bodyPr/>
          <a:lstStyle>
            <a:lvl1pPr>
              <a:defRPr/>
            </a:lvl1pPr>
          </a:lstStyle>
          <a:p>
            <a:pPr>
              <a:defRPr/>
            </a:pPr>
            <a:fld id="{4DF3C506-278B-4869-9411-0A8C8B40EDB9}"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02360997"/>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r>
              <a:rPr lang="en-US">
                <a:solidFill>
                  <a:srgbClr val="000000"/>
                </a:solidFill>
              </a:rPr>
              <a:t>Introduction to Software Testing, Edition 2  (Ch 5)</a:t>
            </a:r>
          </a:p>
        </p:txBody>
      </p:sp>
      <p:sp>
        <p:nvSpPr>
          <p:cNvPr id="5"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4"/>
          <p:cNvSpPr>
            <a:spLocks noGrp="1" noChangeArrowheads="1"/>
          </p:cNvSpPr>
          <p:nvPr>
            <p:ph type="sldNum" sz="quarter" idx="12"/>
          </p:nvPr>
        </p:nvSpPr>
        <p:spPr>
          <a:ln/>
        </p:spPr>
        <p:txBody>
          <a:bodyPr/>
          <a:lstStyle>
            <a:lvl1pPr>
              <a:defRPr/>
            </a:lvl1pPr>
          </a:lstStyle>
          <a:p>
            <a:pPr>
              <a:defRPr/>
            </a:pPr>
            <a:fld id="{09EA3BD3-2509-4F01-9114-521231456D67}"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972871705"/>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9738" y="96838"/>
            <a:ext cx="2216150" cy="6280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8113" y="96838"/>
            <a:ext cx="6499225" cy="6280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r>
              <a:rPr lang="en-US">
                <a:solidFill>
                  <a:srgbClr val="000000"/>
                </a:solidFill>
              </a:rPr>
              <a:t>Introduction to Software Testing, Edition 2  (Ch 5)</a:t>
            </a:r>
          </a:p>
        </p:txBody>
      </p:sp>
      <p:sp>
        <p:nvSpPr>
          <p:cNvPr id="5"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4"/>
          <p:cNvSpPr>
            <a:spLocks noGrp="1" noChangeArrowheads="1"/>
          </p:cNvSpPr>
          <p:nvPr>
            <p:ph type="sldNum" sz="quarter" idx="12"/>
          </p:nvPr>
        </p:nvSpPr>
        <p:spPr>
          <a:ln/>
        </p:spPr>
        <p:txBody>
          <a:bodyPr/>
          <a:lstStyle>
            <a:lvl1pPr>
              <a:defRPr/>
            </a:lvl1pPr>
          </a:lstStyle>
          <a:p>
            <a:pPr>
              <a:defRPr/>
            </a:pPr>
            <a:fld id="{4AECF888-7503-4D3E-BC7A-0F436AE46021}"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314401054"/>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96838"/>
            <a:ext cx="7772400" cy="915987"/>
          </a:xfrm>
        </p:spPr>
        <p:txBody>
          <a:bodyPr/>
          <a:lstStyle/>
          <a:p>
            <a:r>
              <a:rPr lang="en-US"/>
              <a:t>Click to edit Master title style</a:t>
            </a:r>
          </a:p>
        </p:txBody>
      </p:sp>
      <p:sp>
        <p:nvSpPr>
          <p:cNvPr id="3" name="Text Placeholder 2"/>
          <p:cNvSpPr>
            <a:spLocks noGrp="1"/>
          </p:cNvSpPr>
          <p:nvPr>
            <p:ph type="body" sz="half" idx="1"/>
          </p:nvPr>
        </p:nvSpPr>
        <p:spPr>
          <a:xfrm>
            <a:off x="138113" y="1085850"/>
            <a:ext cx="4357687" cy="5268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85850"/>
            <a:ext cx="4357688" cy="5268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pPr>
              <a:defRPr/>
            </a:pPr>
            <a:fld id="{183BEE5B-AA61-4A46-B593-943023407252}" type="datetime1">
              <a:rPr lang="en-US" smtClean="0"/>
              <a:t>16-Jul-21</a:t>
            </a:fld>
            <a:endParaRPr lang="en-US" dirty="0"/>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7" name="Rectangle 4"/>
          <p:cNvSpPr>
            <a:spLocks noGrp="1" noChangeArrowheads="1"/>
          </p:cNvSpPr>
          <p:nvPr>
            <p:ph type="sldNum" sz="quarter" idx="12"/>
          </p:nvPr>
        </p:nvSpPr>
        <p:spPr>
          <a:ln/>
        </p:spPr>
        <p:txBody>
          <a:bodyPr/>
          <a:lstStyle>
            <a:lvl1pPr>
              <a:defRPr/>
            </a:lvl1pPr>
          </a:lstStyle>
          <a:p>
            <a:pPr>
              <a:defRPr/>
            </a:pPr>
            <a:fld id="{1B7BF41F-CA4C-46DC-BCF8-2313E1C53129}" type="slidenum">
              <a:rPr lang="en-US"/>
              <a:pPr>
                <a:defRPr/>
              </a:pPr>
              <a:t>‹#›</a:t>
            </a:fld>
            <a:endParaRPr lang="en-US"/>
          </a:p>
        </p:txBody>
      </p:sp>
    </p:spTree>
    <p:extLst>
      <p:ext uri="{BB962C8B-B14F-4D97-AF65-F5344CB8AC3E}">
        <p14:creationId xmlns:p14="http://schemas.microsoft.com/office/powerpoint/2010/main" val="99866493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sz="800"/>
            </a:lvl1pPr>
          </a:lstStyle>
          <a:p>
            <a:pPr>
              <a:defRPr/>
            </a:pPr>
            <a:r>
              <a:rPr lang="en-US">
                <a:solidFill>
                  <a:srgbClr val="FFFFFF"/>
                </a:solidFill>
              </a:rPr>
              <a:t>Introduction to Software Testing, Edition 2  (Ch 5)</a:t>
            </a:r>
          </a:p>
        </p:txBody>
      </p:sp>
      <p:sp>
        <p:nvSpPr>
          <p:cNvPr id="5" name="Rectangle 5"/>
          <p:cNvSpPr>
            <a:spLocks noGrp="1" noChangeArrowheads="1"/>
          </p:cNvSpPr>
          <p:nvPr>
            <p:ph type="ftr" sz="quarter" idx="11"/>
          </p:nvPr>
        </p:nvSpPr>
        <p:spPr/>
        <p:txBody>
          <a:bodyPr/>
          <a:lstStyle>
            <a:lvl1pPr>
              <a:defRPr sz="800"/>
            </a:lvl1pPr>
          </a:lstStyle>
          <a:p>
            <a:pPr>
              <a:defRPr/>
            </a:pPr>
            <a:endParaRPr lang="en-US" dirty="0">
              <a:solidFill>
                <a:srgbClr val="FFFFFF"/>
              </a:solidFill>
            </a:endParaRPr>
          </a:p>
        </p:txBody>
      </p:sp>
      <p:sp>
        <p:nvSpPr>
          <p:cNvPr id="6" name="Rectangle 6"/>
          <p:cNvSpPr>
            <a:spLocks noGrp="1" noChangeArrowheads="1"/>
          </p:cNvSpPr>
          <p:nvPr>
            <p:ph type="sldNum" sz="quarter" idx="12"/>
          </p:nvPr>
        </p:nvSpPr>
        <p:spPr/>
        <p:txBody>
          <a:bodyPr/>
          <a:lstStyle>
            <a:lvl1pPr>
              <a:defRPr sz="800"/>
            </a:lvl1pPr>
          </a:lstStyle>
          <a:p>
            <a:pPr>
              <a:defRPr/>
            </a:pPr>
            <a:fld id="{C73D9108-FDA0-4F4F-A452-27E41CDA10F0}"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26575542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6700" y="1524000"/>
            <a:ext cx="4229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4229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xfrm>
            <a:off x="304800" y="6248400"/>
            <a:ext cx="1905000" cy="457200"/>
          </a:xfrm>
        </p:spPr>
        <p:txBody>
          <a:bodyPr/>
          <a:lstStyle>
            <a:lvl1pPr>
              <a:defRPr sz="800"/>
            </a:lvl1pPr>
          </a:lstStyle>
          <a:p>
            <a:pPr>
              <a:defRPr/>
            </a:pPr>
            <a:r>
              <a:rPr lang="en-US">
                <a:solidFill>
                  <a:srgbClr val="FFFFFF"/>
                </a:solidFill>
              </a:rPr>
              <a:t>Introduction to Software Testing, Edition 2  (Ch 5)</a:t>
            </a:r>
          </a:p>
        </p:txBody>
      </p:sp>
      <p:sp>
        <p:nvSpPr>
          <p:cNvPr id="6" name="Rectangle 5"/>
          <p:cNvSpPr>
            <a:spLocks noGrp="1" noChangeArrowheads="1"/>
          </p:cNvSpPr>
          <p:nvPr>
            <p:ph type="ftr" sz="quarter" idx="11"/>
          </p:nvPr>
        </p:nvSpPr>
        <p:spPr/>
        <p:txBody>
          <a:bodyPr/>
          <a:lstStyle>
            <a:lvl1pPr>
              <a:defRPr sz="800"/>
            </a:lvl1pPr>
          </a:lstStyle>
          <a:p>
            <a:pPr>
              <a:defRPr/>
            </a:pPr>
            <a:endParaRPr lang="en-US" dirty="0">
              <a:solidFill>
                <a:srgbClr val="FFFFFF"/>
              </a:solidFill>
            </a:endParaRPr>
          </a:p>
        </p:txBody>
      </p:sp>
      <p:sp>
        <p:nvSpPr>
          <p:cNvPr id="7" name="Rectangle 6"/>
          <p:cNvSpPr>
            <a:spLocks noGrp="1" noChangeArrowheads="1"/>
          </p:cNvSpPr>
          <p:nvPr>
            <p:ph type="sldNum" sz="quarter" idx="12"/>
          </p:nvPr>
        </p:nvSpPr>
        <p:spPr>
          <a:xfrm>
            <a:off x="6934200" y="6248400"/>
            <a:ext cx="1905000" cy="457200"/>
          </a:xfrm>
        </p:spPr>
        <p:txBody>
          <a:bodyPr/>
          <a:lstStyle>
            <a:lvl1pPr>
              <a:defRPr sz="800"/>
            </a:lvl1pPr>
          </a:lstStyle>
          <a:p>
            <a:pPr>
              <a:defRPr/>
            </a:pPr>
            <a:fld id="{C1C5AAC7-81DD-4486-9C41-F0C8D59E381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78215585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457200" y="6400800"/>
            <a:ext cx="1905000" cy="304800"/>
          </a:xfrm>
        </p:spPr>
        <p:txBody>
          <a:bodyPr/>
          <a:lstStyle>
            <a:lvl1pPr>
              <a:defRPr sz="800"/>
            </a:lvl1pPr>
          </a:lstStyle>
          <a:p>
            <a:pPr>
              <a:defRPr/>
            </a:pPr>
            <a:r>
              <a:rPr lang="en-US">
                <a:solidFill>
                  <a:srgbClr val="FFFFFF"/>
                </a:solidFill>
              </a:rPr>
              <a:t>Introduction to Software Testing, Edition 2  (Ch 5)</a:t>
            </a:r>
          </a:p>
        </p:txBody>
      </p:sp>
      <p:sp>
        <p:nvSpPr>
          <p:cNvPr id="8" name="Rectangle 5"/>
          <p:cNvSpPr>
            <a:spLocks noGrp="1" noChangeArrowheads="1"/>
          </p:cNvSpPr>
          <p:nvPr>
            <p:ph type="ftr" sz="quarter" idx="11"/>
          </p:nvPr>
        </p:nvSpPr>
        <p:spPr>
          <a:xfrm>
            <a:off x="3124200" y="6400800"/>
            <a:ext cx="2895600" cy="304800"/>
          </a:xfrm>
        </p:spPr>
        <p:txBody>
          <a:bodyPr/>
          <a:lstStyle>
            <a:lvl1pPr>
              <a:defRPr sz="800"/>
            </a:lvl1pPr>
          </a:lstStyle>
          <a:p>
            <a:pPr>
              <a:defRPr/>
            </a:pPr>
            <a:endParaRPr lang="en-US">
              <a:solidFill>
                <a:srgbClr val="FFFFFF"/>
              </a:solidFill>
            </a:endParaRPr>
          </a:p>
        </p:txBody>
      </p:sp>
      <p:sp>
        <p:nvSpPr>
          <p:cNvPr id="9" name="Rectangle 6"/>
          <p:cNvSpPr>
            <a:spLocks noGrp="1" noChangeArrowheads="1"/>
          </p:cNvSpPr>
          <p:nvPr>
            <p:ph type="sldNum" sz="quarter" idx="12"/>
          </p:nvPr>
        </p:nvSpPr>
        <p:spPr>
          <a:xfrm>
            <a:off x="6781800" y="6400800"/>
            <a:ext cx="1905000" cy="304800"/>
          </a:xfrm>
        </p:spPr>
        <p:txBody>
          <a:bodyPr/>
          <a:lstStyle>
            <a:lvl1pPr>
              <a:defRPr sz="800"/>
            </a:lvl1pPr>
          </a:lstStyle>
          <a:p>
            <a:pPr>
              <a:defRPr/>
            </a:pPr>
            <a:fld id="{26B86D16-7B3B-46A8-AF20-7C00D6DAAA50}"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26330900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304800" y="6477000"/>
            <a:ext cx="1905000" cy="304800"/>
          </a:xfrm>
        </p:spPr>
        <p:txBody>
          <a:bodyPr/>
          <a:lstStyle>
            <a:lvl1pPr>
              <a:defRPr sz="800"/>
            </a:lvl1pPr>
          </a:lstStyle>
          <a:p>
            <a:pPr>
              <a:defRPr/>
            </a:pPr>
            <a:r>
              <a:rPr lang="en-US">
                <a:solidFill>
                  <a:srgbClr val="FFFFFF"/>
                </a:solidFill>
              </a:rPr>
              <a:t>Introduction to Software Testing, Edition 2  (Ch 5)</a:t>
            </a:r>
          </a:p>
        </p:txBody>
      </p:sp>
      <p:sp>
        <p:nvSpPr>
          <p:cNvPr id="4" name="Rectangle 5"/>
          <p:cNvSpPr>
            <a:spLocks noGrp="1" noChangeArrowheads="1"/>
          </p:cNvSpPr>
          <p:nvPr>
            <p:ph type="ftr" sz="quarter" idx="11"/>
          </p:nvPr>
        </p:nvSpPr>
        <p:spPr/>
        <p:txBody>
          <a:bodyPr/>
          <a:lstStyle>
            <a:lvl1pPr>
              <a:defRPr sz="800"/>
            </a:lvl1pPr>
          </a:lstStyle>
          <a:p>
            <a:pPr>
              <a:defRPr/>
            </a:pPr>
            <a:endParaRPr lang="en-US">
              <a:solidFill>
                <a:srgbClr val="FFFFFF"/>
              </a:solidFill>
            </a:endParaRPr>
          </a:p>
        </p:txBody>
      </p:sp>
      <p:sp>
        <p:nvSpPr>
          <p:cNvPr id="5" name="Rectangle 6"/>
          <p:cNvSpPr>
            <a:spLocks noGrp="1" noChangeArrowheads="1"/>
          </p:cNvSpPr>
          <p:nvPr>
            <p:ph type="sldNum" sz="quarter" idx="12"/>
          </p:nvPr>
        </p:nvSpPr>
        <p:spPr>
          <a:xfrm>
            <a:off x="6934200" y="6477000"/>
            <a:ext cx="1905000" cy="304800"/>
          </a:xfrm>
        </p:spPr>
        <p:txBody>
          <a:bodyPr/>
          <a:lstStyle>
            <a:lvl1pPr>
              <a:defRPr sz="800"/>
            </a:lvl1pPr>
          </a:lstStyle>
          <a:p>
            <a:pPr>
              <a:defRPr/>
            </a:pPr>
            <a:fld id="{40DB4AAF-9484-4D4D-A708-8B2780A2C97F}"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30629163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381000" y="6400800"/>
            <a:ext cx="1905000" cy="304800"/>
          </a:xfrm>
        </p:spPr>
        <p:txBody>
          <a:bodyPr/>
          <a:lstStyle>
            <a:lvl1pPr>
              <a:defRPr sz="800"/>
            </a:lvl1pPr>
          </a:lstStyle>
          <a:p>
            <a:pPr>
              <a:defRPr/>
            </a:pPr>
            <a:r>
              <a:rPr lang="en-US">
                <a:solidFill>
                  <a:srgbClr val="FFFFFF"/>
                </a:solidFill>
              </a:rPr>
              <a:t>Introduction to Software Testing, Edition 2  (Ch 5)</a:t>
            </a:r>
          </a:p>
        </p:txBody>
      </p:sp>
      <p:sp>
        <p:nvSpPr>
          <p:cNvPr id="3" name="Rectangle 5"/>
          <p:cNvSpPr>
            <a:spLocks noGrp="1" noChangeArrowheads="1"/>
          </p:cNvSpPr>
          <p:nvPr>
            <p:ph type="ftr" sz="quarter" idx="11"/>
          </p:nvPr>
        </p:nvSpPr>
        <p:spPr>
          <a:xfrm>
            <a:off x="3124200" y="6400800"/>
            <a:ext cx="2895600" cy="304800"/>
          </a:xfrm>
        </p:spPr>
        <p:txBody>
          <a:bodyPr/>
          <a:lstStyle>
            <a:lvl1pPr>
              <a:defRPr sz="800"/>
            </a:lvl1pPr>
          </a:lstStyle>
          <a:p>
            <a:pPr>
              <a:defRPr/>
            </a:pPr>
            <a:endParaRPr lang="en-US" dirty="0">
              <a:solidFill>
                <a:srgbClr val="FFFFFF"/>
              </a:solidFill>
            </a:endParaRPr>
          </a:p>
        </p:txBody>
      </p:sp>
      <p:sp>
        <p:nvSpPr>
          <p:cNvPr id="4" name="Rectangle 6"/>
          <p:cNvSpPr>
            <a:spLocks noGrp="1" noChangeArrowheads="1"/>
          </p:cNvSpPr>
          <p:nvPr>
            <p:ph type="sldNum" sz="quarter" idx="12"/>
          </p:nvPr>
        </p:nvSpPr>
        <p:spPr>
          <a:xfrm>
            <a:off x="6858000" y="6400800"/>
            <a:ext cx="1905000" cy="304800"/>
          </a:xfrm>
        </p:spPr>
        <p:txBody>
          <a:bodyPr/>
          <a:lstStyle>
            <a:lvl1pPr>
              <a:defRPr sz="800"/>
            </a:lvl1pPr>
          </a:lstStyle>
          <a:p>
            <a:pPr>
              <a:defRPr/>
            </a:pPr>
            <a:fld id="{B6B2BD84-C04A-4EAA-A476-8B952B8DC1D2}"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69063013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r>
              <a:rPr lang="en-US">
                <a:solidFill>
                  <a:srgbClr val="FFFFFF"/>
                </a:solidFill>
              </a:rPr>
              <a:t>Introduction to Software Testing, Edition 2  (Ch 5)</a:t>
            </a: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7" name="Rectangle 6"/>
          <p:cNvSpPr>
            <a:spLocks noGrp="1" noChangeArrowheads="1"/>
          </p:cNvSpPr>
          <p:nvPr>
            <p:ph type="sldNum" sz="quarter" idx="12"/>
          </p:nvPr>
        </p:nvSpPr>
        <p:spPr/>
        <p:txBody>
          <a:bodyPr/>
          <a:lstStyle>
            <a:lvl1pPr>
              <a:defRPr/>
            </a:lvl1pPr>
          </a:lstStyle>
          <a:p>
            <a:pPr>
              <a:defRPr/>
            </a:pPr>
            <a:fld id="{DBA84510-6743-4F5E-95F2-D4F90B11907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04475731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r>
              <a:rPr lang="en-US">
                <a:solidFill>
                  <a:srgbClr val="FFFFFF"/>
                </a:solidFill>
              </a:rPr>
              <a:t>Introduction to Software Testing, Edition 2  (Ch 5)</a:t>
            </a: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7" name="Rectangle 6"/>
          <p:cNvSpPr>
            <a:spLocks noGrp="1" noChangeArrowheads="1"/>
          </p:cNvSpPr>
          <p:nvPr>
            <p:ph type="sldNum" sz="quarter" idx="12"/>
          </p:nvPr>
        </p:nvSpPr>
        <p:spPr/>
        <p:txBody>
          <a:bodyPr/>
          <a:lstStyle>
            <a:lvl1pPr>
              <a:defRPr/>
            </a:lvl1pPr>
          </a:lstStyle>
          <a:p>
            <a:pPr>
              <a:defRPr/>
            </a:pPr>
            <a:fld id="{2176CD81-0DA8-44A5-8104-5CC59D9CF857}"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66639898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76200"/>
            <a:ext cx="77724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76200" y="990600"/>
            <a:ext cx="89916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76200" y="6553200"/>
            <a:ext cx="1905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800">
                <a:latin typeface="Arial" pitchFamily="34" charset="0"/>
              </a:defRPr>
            </a:lvl1pPr>
          </a:lstStyle>
          <a:p>
            <a:pPr>
              <a:defRPr/>
            </a:pPr>
            <a:r>
              <a:rPr lang="en-US" b="0">
                <a:solidFill>
                  <a:srgbClr val="FFFFFF"/>
                </a:solidFill>
              </a:rPr>
              <a:t>Introduction to Software Testing, Edition 2  (Ch 5)</a:t>
            </a:r>
          </a:p>
        </p:txBody>
      </p:sp>
      <p:sp>
        <p:nvSpPr>
          <p:cNvPr id="1029" name="Rectangle 5"/>
          <p:cNvSpPr>
            <a:spLocks noGrp="1" noChangeArrowheads="1"/>
          </p:cNvSpPr>
          <p:nvPr>
            <p:ph type="ftr" sz="quarter" idx="3"/>
          </p:nvPr>
        </p:nvSpPr>
        <p:spPr bwMode="auto">
          <a:xfrm>
            <a:off x="3124200" y="6553200"/>
            <a:ext cx="28956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800">
                <a:latin typeface="Arial" pitchFamily="34" charset="0"/>
              </a:defRPr>
            </a:lvl1pPr>
          </a:lstStyle>
          <a:p>
            <a:pPr>
              <a:defRPr/>
            </a:pPr>
            <a:endParaRPr lang="en-US" b="0" dirty="0">
              <a:solidFill>
                <a:srgbClr val="FFFFFF"/>
              </a:solidFill>
            </a:endParaRPr>
          </a:p>
        </p:txBody>
      </p:sp>
      <p:sp>
        <p:nvSpPr>
          <p:cNvPr id="1030" name="Rectangle 6"/>
          <p:cNvSpPr>
            <a:spLocks noGrp="1" noChangeArrowheads="1"/>
          </p:cNvSpPr>
          <p:nvPr>
            <p:ph type="sldNum" sz="quarter" idx="4"/>
          </p:nvPr>
        </p:nvSpPr>
        <p:spPr bwMode="auto">
          <a:xfrm>
            <a:off x="7162800" y="6553200"/>
            <a:ext cx="1905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800">
                <a:latin typeface="Arial" pitchFamily="34" charset="0"/>
              </a:defRPr>
            </a:lvl1pPr>
          </a:lstStyle>
          <a:p>
            <a:pPr>
              <a:defRPr/>
            </a:pPr>
            <a:fld id="{9A9D3E21-BDB1-4F8E-ACF6-C16E8262F55F}" type="slidenum">
              <a:rPr lang="en-US" b="0">
                <a:solidFill>
                  <a:srgbClr val="FFFFFF"/>
                </a:solidFill>
              </a:rPr>
              <a:pPr>
                <a:defRPr/>
              </a:pPr>
              <a:t>‹#›</a:t>
            </a:fld>
            <a:endParaRPr lang="en-US" b="0">
              <a:solidFill>
                <a:srgbClr val="FFFFFF"/>
              </a:solidFill>
            </a:endParaRPr>
          </a:p>
        </p:txBody>
      </p:sp>
    </p:spTree>
    <p:extLst>
      <p:ext uri="{BB962C8B-B14F-4D97-AF65-F5344CB8AC3E}">
        <p14:creationId xmlns:p14="http://schemas.microsoft.com/office/powerpoint/2010/main" val="2748069413"/>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transition/>
  <p:hf hdr="0" ftr="0" dt="0"/>
  <p:txStyles>
    <p:titleStyle>
      <a:lvl1pPr algn="ctr" rtl="0" eaLnBrk="0" fontAlgn="base" hangingPunct="0">
        <a:spcBef>
          <a:spcPct val="0"/>
        </a:spcBef>
        <a:spcAft>
          <a:spcPct val="0"/>
        </a:spcAft>
        <a:defRPr sz="3600" b="1">
          <a:solidFill>
            <a:schemeClr val="tx2"/>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algn="ctr" rtl="0" eaLnBrk="0" fontAlgn="base" hangingPunct="0">
        <a:spcBef>
          <a:spcPct val="0"/>
        </a:spcBef>
        <a:spcAft>
          <a:spcPct val="0"/>
        </a:spcAft>
        <a:defRPr sz="3600" b="1">
          <a:solidFill>
            <a:schemeClr val="tx2"/>
          </a:solidFill>
          <a:latin typeface="Times New Roman" pitchFamily="18" charset="0"/>
        </a:defRPr>
      </a:lvl2pPr>
      <a:lvl3pPr algn="ctr" rtl="0" eaLnBrk="0" fontAlgn="base" hangingPunct="0">
        <a:spcBef>
          <a:spcPct val="0"/>
        </a:spcBef>
        <a:spcAft>
          <a:spcPct val="0"/>
        </a:spcAft>
        <a:defRPr sz="3600" b="1">
          <a:solidFill>
            <a:schemeClr val="tx2"/>
          </a:solidFill>
          <a:latin typeface="Times New Roman" pitchFamily="18" charset="0"/>
        </a:defRPr>
      </a:lvl3pPr>
      <a:lvl4pPr algn="ctr" rtl="0" eaLnBrk="0" fontAlgn="base" hangingPunct="0">
        <a:spcBef>
          <a:spcPct val="0"/>
        </a:spcBef>
        <a:spcAft>
          <a:spcPct val="0"/>
        </a:spcAft>
        <a:defRPr sz="3600" b="1">
          <a:solidFill>
            <a:schemeClr val="tx2"/>
          </a:solidFill>
          <a:latin typeface="Times New Roman" pitchFamily="18" charset="0"/>
        </a:defRPr>
      </a:lvl4pPr>
      <a:lvl5pPr algn="ctr" rtl="0" eaLnBrk="0" fontAlgn="base" hangingPunct="0">
        <a:spcBef>
          <a:spcPct val="0"/>
        </a:spcBef>
        <a:spcAft>
          <a:spcPct val="0"/>
        </a:spcAft>
        <a:defRPr sz="3600" b="1">
          <a:solidFill>
            <a:schemeClr val="tx2"/>
          </a:solidFill>
          <a:latin typeface="Times New Roman" pitchFamily="18" charset="0"/>
        </a:defRPr>
      </a:lvl5pPr>
      <a:lvl6pPr marL="457200" algn="ctr" rtl="0" eaLnBrk="0" fontAlgn="base" hangingPunct="0">
        <a:spcBef>
          <a:spcPct val="0"/>
        </a:spcBef>
        <a:spcAft>
          <a:spcPct val="0"/>
        </a:spcAft>
        <a:defRPr sz="3600" b="1">
          <a:solidFill>
            <a:schemeClr val="tx2"/>
          </a:solidFill>
          <a:latin typeface="Times New Roman" pitchFamily="18" charset="0"/>
        </a:defRPr>
      </a:lvl6pPr>
      <a:lvl7pPr marL="914400" algn="ctr" rtl="0" eaLnBrk="0" fontAlgn="base" hangingPunct="0">
        <a:spcBef>
          <a:spcPct val="0"/>
        </a:spcBef>
        <a:spcAft>
          <a:spcPct val="0"/>
        </a:spcAft>
        <a:defRPr sz="3600" b="1">
          <a:solidFill>
            <a:schemeClr val="tx2"/>
          </a:solidFill>
          <a:latin typeface="Times New Roman" pitchFamily="18" charset="0"/>
        </a:defRPr>
      </a:lvl7pPr>
      <a:lvl8pPr marL="1371600" algn="ctr" rtl="0" eaLnBrk="0" fontAlgn="base" hangingPunct="0">
        <a:spcBef>
          <a:spcPct val="0"/>
        </a:spcBef>
        <a:spcAft>
          <a:spcPct val="0"/>
        </a:spcAft>
        <a:defRPr sz="3600" b="1">
          <a:solidFill>
            <a:schemeClr val="tx2"/>
          </a:solidFill>
          <a:latin typeface="Times New Roman" pitchFamily="18" charset="0"/>
        </a:defRPr>
      </a:lvl8pPr>
      <a:lvl9pPr marL="1828800" algn="ctr" rtl="0" eaLnBrk="0" fontAlgn="base" hangingPunct="0">
        <a:spcBef>
          <a:spcPct val="0"/>
        </a:spcBef>
        <a:spcAft>
          <a:spcPct val="0"/>
        </a:spcAft>
        <a:defRPr sz="36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Gill Sans MT" panose="020B0502020104020203" pitchFamily="34"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Gill Sans MT" panose="020B0502020104020203" pitchFamily="34" charset="0"/>
        </a:defRPr>
      </a:lvl2pPr>
      <a:lvl3pPr marL="1143000" indent="-228600" algn="l" rtl="0" eaLnBrk="0" fontAlgn="base" hangingPunct="0">
        <a:spcBef>
          <a:spcPct val="20000"/>
        </a:spcBef>
        <a:spcAft>
          <a:spcPct val="0"/>
        </a:spcAft>
        <a:buChar char="•"/>
        <a:defRPr sz="2000">
          <a:solidFill>
            <a:schemeClr val="tx1"/>
          </a:solidFill>
          <a:latin typeface="Gill Sans MT" panose="020B0502020104020203" pitchFamily="34" charset="0"/>
        </a:defRPr>
      </a:lvl3pPr>
      <a:lvl4pPr marL="1600200" indent="-228600" algn="l" rtl="0" eaLnBrk="0" fontAlgn="base" hangingPunct="0">
        <a:spcBef>
          <a:spcPct val="20000"/>
        </a:spcBef>
        <a:spcAft>
          <a:spcPct val="0"/>
        </a:spcAft>
        <a:buChar char="–"/>
        <a:defRPr sz="2000">
          <a:solidFill>
            <a:schemeClr val="tx1"/>
          </a:solidFill>
          <a:latin typeface="Gill Sans MT" panose="020B0502020104020203" pitchFamily="34" charset="0"/>
        </a:defRPr>
      </a:lvl4pPr>
      <a:lvl5pPr marL="2057400" indent="-228600" algn="l" rtl="0" eaLnBrk="0" fontAlgn="base" hangingPunct="0">
        <a:spcBef>
          <a:spcPct val="20000"/>
        </a:spcBef>
        <a:spcAft>
          <a:spcPct val="0"/>
        </a:spcAft>
        <a:buChar char="»"/>
        <a:defRPr sz="2000">
          <a:solidFill>
            <a:schemeClr val="tx1"/>
          </a:solidFill>
          <a:latin typeface="Gill Sans MT" panose="020B0502020104020203" pitchFamily="34" charset="0"/>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35391" y="6568158"/>
            <a:ext cx="3844925" cy="246062"/>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defRPr sz="900" b="0">
                <a:solidFill>
                  <a:schemeClr val="tx1"/>
                </a:solidFill>
              </a:defRPr>
            </a:lvl1pPr>
          </a:lstStyle>
          <a:p>
            <a:pPr>
              <a:defRPr/>
            </a:pPr>
            <a:r>
              <a:rPr lang="en-US">
                <a:solidFill>
                  <a:srgbClr val="000000"/>
                </a:solidFill>
              </a:rPr>
              <a:t>Introduction to Software Testing, Edition 2  (Ch 5)</a:t>
            </a:r>
            <a:endParaRPr lang="en-US" dirty="0">
              <a:solidFill>
                <a:srgbClr val="000000"/>
              </a:solidFill>
            </a:endParaRPr>
          </a:p>
        </p:txBody>
      </p:sp>
      <p:sp>
        <p:nvSpPr>
          <p:cNvPr id="1027" name="Rectangle 3"/>
          <p:cNvSpPr>
            <a:spLocks noGrp="1" noChangeArrowheads="1"/>
          </p:cNvSpPr>
          <p:nvPr>
            <p:ph type="ftr" sz="quarter" idx="3"/>
          </p:nvPr>
        </p:nvSpPr>
        <p:spPr bwMode="auto">
          <a:xfrm>
            <a:off x="4105275" y="6560220"/>
            <a:ext cx="2895600" cy="25400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ctr">
              <a:defRPr sz="900" b="0">
                <a:solidFill>
                  <a:schemeClr val="tx1"/>
                </a:solidFill>
              </a:defRPr>
            </a:lvl1pPr>
          </a:lstStyle>
          <a:p>
            <a:pPr>
              <a:defRPr/>
            </a:pPr>
            <a:endParaRPr lang="en-US">
              <a:solidFill>
                <a:srgbClr val="000000"/>
              </a:solidFill>
            </a:endParaRPr>
          </a:p>
        </p:txBody>
      </p:sp>
      <p:sp>
        <p:nvSpPr>
          <p:cNvPr id="1028" name="Rectangle 4"/>
          <p:cNvSpPr>
            <a:spLocks noGrp="1" noChangeArrowheads="1"/>
          </p:cNvSpPr>
          <p:nvPr>
            <p:ph type="sldNum" sz="quarter" idx="4"/>
          </p:nvPr>
        </p:nvSpPr>
        <p:spPr bwMode="auto">
          <a:xfrm>
            <a:off x="7194550" y="6552283"/>
            <a:ext cx="1905000" cy="261937"/>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r">
              <a:defRPr sz="900" b="0">
                <a:solidFill>
                  <a:schemeClr val="tx1"/>
                </a:solidFill>
              </a:defRPr>
            </a:lvl1pPr>
          </a:lstStyle>
          <a:p>
            <a:pPr>
              <a:defRPr/>
            </a:pPr>
            <a:fld id="{80BDDBD9-5CD3-45F3-80AE-704B15C07F06}" type="slidenum">
              <a:rPr lang="en-US">
                <a:solidFill>
                  <a:srgbClr val="000000"/>
                </a:solidFill>
              </a:rPr>
              <a:pPr>
                <a:defRPr/>
              </a:pPr>
              <a:t>‹#›</a:t>
            </a:fld>
            <a:endParaRPr lang="en-US" dirty="0">
              <a:solidFill>
                <a:srgbClr val="000000"/>
              </a:solidFill>
            </a:endParaRPr>
          </a:p>
        </p:txBody>
      </p:sp>
      <p:sp>
        <p:nvSpPr>
          <p:cNvPr id="2053" name="Rectangle 5"/>
          <p:cNvSpPr>
            <a:spLocks noGrp="1" noChangeArrowheads="1"/>
          </p:cNvSpPr>
          <p:nvPr>
            <p:ph type="title"/>
          </p:nvPr>
        </p:nvSpPr>
        <p:spPr bwMode="auto">
          <a:xfrm>
            <a:off x="47625" y="96838"/>
            <a:ext cx="9048750" cy="869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2054" name="Rectangle 6"/>
          <p:cNvSpPr>
            <a:spLocks noGrp="1" noChangeArrowheads="1"/>
          </p:cNvSpPr>
          <p:nvPr>
            <p:ph type="body" idx="1"/>
          </p:nvPr>
        </p:nvSpPr>
        <p:spPr bwMode="auto">
          <a:xfrm>
            <a:off x="47625" y="950496"/>
            <a:ext cx="9048750" cy="5556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 </a:t>
            </a:r>
          </a:p>
          <a:p>
            <a:pPr lvl="2"/>
            <a:r>
              <a:rPr lang="en-US" dirty="0"/>
              <a:t>Third level</a:t>
            </a:r>
          </a:p>
          <a:p>
            <a:pPr lvl="3"/>
            <a:r>
              <a:rPr lang="en-US" dirty="0"/>
              <a:t>Fourth level </a:t>
            </a:r>
          </a:p>
          <a:p>
            <a:pPr lvl="4"/>
            <a:r>
              <a:rPr lang="en-US" dirty="0"/>
              <a:t>Fifth level </a:t>
            </a:r>
          </a:p>
        </p:txBody>
      </p:sp>
      <p:sp>
        <p:nvSpPr>
          <p:cNvPr id="1031" name="Rectangle 7"/>
          <p:cNvSpPr>
            <a:spLocks noChangeArrowheads="1"/>
          </p:cNvSpPr>
          <p:nvPr/>
        </p:nvSpPr>
        <p:spPr bwMode="auto">
          <a:xfrm>
            <a:off x="6350" y="6350"/>
            <a:ext cx="9118600" cy="6832600"/>
          </a:xfrm>
          <a:prstGeom prst="rect">
            <a:avLst/>
          </a:prstGeom>
          <a:noFill/>
          <a:ln w="12700">
            <a:solidFill>
              <a:schemeClr val="tx1"/>
            </a:solidFill>
            <a:miter lim="800000"/>
            <a:headEnd/>
            <a:tailEnd/>
          </a:ln>
          <a:effectLst/>
        </p:spPr>
        <p:txBody>
          <a:bodyPr wrap="none" anchor="ctr"/>
          <a:lstStyle/>
          <a:p>
            <a:pPr>
              <a:defRPr/>
            </a:pPr>
            <a:endParaRPr lang="en-US"/>
          </a:p>
        </p:txBody>
      </p:sp>
      <p:sp>
        <p:nvSpPr>
          <p:cNvPr id="8" name="Line 10"/>
          <p:cNvSpPr>
            <a:spLocks noChangeShapeType="1"/>
          </p:cNvSpPr>
          <p:nvPr userDrawn="1"/>
        </p:nvSpPr>
        <p:spPr bwMode="auto">
          <a:xfrm>
            <a:off x="-1" y="729143"/>
            <a:ext cx="9118833" cy="0"/>
          </a:xfrm>
          <a:prstGeom prst="line">
            <a:avLst/>
          </a:prstGeom>
          <a:noFill/>
          <a:ln w="57150">
            <a:solidFill>
              <a:srgbClr val="009900"/>
            </a:solidFill>
            <a:round/>
            <a:headEnd/>
            <a:tailEnd/>
          </a:ln>
          <a:effectLst/>
        </p:spPr>
        <p:txBody>
          <a:bodyPr/>
          <a:lstStyle/>
          <a:p>
            <a:pPr>
              <a:defRPr/>
            </a:pPr>
            <a:endParaRPr lang="en-US"/>
          </a:p>
        </p:txBody>
      </p:sp>
    </p:spTree>
    <p:extLst>
      <p:ext uri="{BB962C8B-B14F-4D97-AF65-F5344CB8AC3E}">
        <p14:creationId xmlns:p14="http://schemas.microsoft.com/office/powerpoint/2010/main" val="497949341"/>
      </p:ext>
    </p:extLst>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 id="2147484081" r:id="rId12"/>
  </p:sldLayoutIdLst>
  <p:transition spd="med"/>
  <p:hf hdr="0" ftr="0" dt="0"/>
  <p:txStyles>
    <p:titleStyle>
      <a:lvl1pPr algn="ctr" rtl="0" eaLnBrk="0" fontAlgn="base" hangingPunct="0">
        <a:lnSpc>
          <a:spcPct val="90000"/>
        </a:lnSpc>
        <a:spcBef>
          <a:spcPct val="0"/>
        </a:spcBef>
        <a:spcAft>
          <a:spcPct val="0"/>
        </a:spcAft>
        <a:defRPr sz="3600" b="1">
          <a:solidFill>
            <a:schemeClr val="tx2"/>
          </a:solidFill>
          <a:effectLst>
            <a:outerShdw blurRad="38100" dist="38100" dir="2700000" algn="tl">
              <a:srgbClr val="000000">
                <a:alpha val="43137"/>
              </a:srgbClr>
            </a:outerShdw>
          </a:effectLst>
          <a:latin typeface="Verdana" pitchFamily="34" charset="0"/>
          <a:ea typeface="+mj-ea"/>
          <a:cs typeface="+mj-cs"/>
        </a:defRPr>
      </a:lvl1pPr>
      <a:lvl2pPr algn="ctr" rtl="0" eaLnBrk="0" fontAlgn="base" hangingPunct="0">
        <a:lnSpc>
          <a:spcPct val="90000"/>
        </a:lnSpc>
        <a:spcBef>
          <a:spcPct val="0"/>
        </a:spcBef>
        <a:spcAft>
          <a:spcPct val="0"/>
        </a:spcAft>
        <a:defRPr sz="3600" b="1">
          <a:solidFill>
            <a:schemeClr val="tx2"/>
          </a:solidFill>
          <a:latin typeface="Times New Roman" pitchFamily="18" charset="0"/>
        </a:defRPr>
      </a:lvl2pPr>
      <a:lvl3pPr algn="ctr" rtl="0" eaLnBrk="0" fontAlgn="base" hangingPunct="0">
        <a:lnSpc>
          <a:spcPct val="90000"/>
        </a:lnSpc>
        <a:spcBef>
          <a:spcPct val="0"/>
        </a:spcBef>
        <a:spcAft>
          <a:spcPct val="0"/>
        </a:spcAft>
        <a:defRPr sz="3600" b="1">
          <a:solidFill>
            <a:schemeClr val="tx2"/>
          </a:solidFill>
          <a:latin typeface="Times New Roman" pitchFamily="18" charset="0"/>
        </a:defRPr>
      </a:lvl3pPr>
      <a:lvl4pPr algn="ctr" rtl="0" eaLnBrk="0" fontAlgn="base" hangingPunct="0">
        <a:lnSpc>
          <a:spcPct val="90000"/>
        </a:lnSpc>
        <a:spcBef>
          <a:spcPct val="0"/>
        </a:spcBef>
        <a:spcAft>
          <a:spcPct val="0"/>
        </a:spcAft>
        <a:defRPr sz="3600" b="1">
          <a:solidFill>
            <a:schemeClr val="tx2"/>
          </a:solidFill>
          <a:latin typeface="Times New Roman" pitchFamily="18" charset="0"/>
        </a:defRPr>
      </a:lvl4pPr>
      <a:lvl5pPr algn="ctr" rtl="0" eaLnBrk="0" fontAlgn="base" hangingPunct="0">
        <a:lnSpc>
          <a:spcPct val="90000"/>
        </a:lnSpc>
        <a:spcBef>
          <a:spcPct val="0"/>
        </a:spcBef>
        <a:spcAft>
          <a:spcPct val="0"/>
        </a:spcAft>
        <a:defRPr sz="3600" b="1">
          <a:solidFill>
            <a:schemeClr val="tx2"/>
          </a:solidFill>
          <a:latin typeface="Times New Roman" pitchFamily="18" charset="0"/>
        </a:defRPr>
      </a:lvl5pPr>
      <a:lvl6pPr marL="457200" algn="ctr" rtl="0" eaLnBrk="0" fontAlgn="base" hangingPunct="0">
        <a:lnSpc>
          <a:spcPct val="90000"/>
        </a:lnSpc>
        <a:spcBef>
          <a:spcPct val="0"/>
        </a:spcBef>
        <a:spcAft>
          <a:spcPct val="0"/>
        </a:spcAft>
        <a:defRPr sz="3600" b="1">
          <a:solidFill>
            <a:schemeClr val="tx2"/>
          </a:solidFill>
          <a:latin typeface="Times New Roman" pitchFamily="18" charset="0"/>
        </a:defRPr>
      </a:lvl6pPr>
      <a:lvl7pPr marL="914400" algn="ctr" rtl="0" eaLnBrk="0" fontAlgn="base" hangingPunct="0">
        <a:lnSpc>
          <a:spcPct val="90000"/>
        </a:lnSpc>
        <a:spcBef>
          <a:spcPct val="0"/>
        </a:spcBef>
        <a:spcAft>
          <a:spcPct val="0"/>
        </a:spcAft>
        <a:defRPr sz="3600" b="1">
          <a:solidFill>
            <a:schemeClr val="tx2"/>
          </a:solidFill>
          <a:latin typeface="Times New Roman" pitchFamily="18" charset="0"/>
        </a:defRPr>
      </a:lvl7pPr>
      <a:lvl8pPr marL="1371600" algn="ctr" rtl="0" eaLnBrk="0" fontAlgn="base" hangingPunct="0">
        <a:lnSpc>
          <a:spcPct val="90000"/>
        </a:lnSpc>
        <a:spcBef>
          <a:spcPct val="0"/>
        </a:spcBef>
        <a:spcAft>
          <a:spcPct val="0"/>
        </a:spcAft>
        <a:defRPr sz="3600" b="1">
          <a:solidFill>
            <a:schemeClr val="tx2"/>
          </a:solidFill>
          <a:latin typeface="Times New Roman" pitchFamily="18" charset="0"/>
        </a:defRPr>
      </a:lvl8pPr>
      <a:lvl9pPr marL="1828800" algn="ctr" rtl="0" eaLnBrk="0" fontAlgn="base" hangingPunct="0">
        <a:lnSpc>
          <a:spcPct val="90000"/>
        </a:lnSpc>
        <a:spcBef>
          <a:spcPct val="0"/>
        </a:spcBef>
        <a:spcAft>
          <a:spcPct val="0"/>
        </a:spcAft>
        <a:defRPr sz="3600" b="1">
          <a:solidFill>
            <a:schemeClr val="tx2"/>
          </a:solidFill>
          <a:latin typeface="Times New Roman" pitchFamily="18" charset="0"/>
        </a:defRPr>
      </a:lvl9pPr>
    </p:titleStyle>
    <p:bodyStyle>
      <a:lvl1pPr marL="285750" indent="-285750" algn="l" rtl="0" eaLnBrk="0" fontAlgn="base" hangingPunct="0">
        <a:lnSpc>
          <a:spcPct val="90000"/>
        </a:lnSpc>
        <a:spcBef>
          <a:spcPct val="30000"/>
        </a:spcBef>
        <a:spcAft>
          <a:spcPct val="0"/>
        </a:spcAft>
        <a:buSzPct val="75000"/>
        <a:buFont typeface="Monotype Sorts" charset="2"/>
        <a:buChar char="n"/>
        <a:defRPr sz="2800" b="0">
          <a:solidFill>
            <a:schemeClr val="tx1"/>
          </a:solidFill>
          <a:latin typeface="Gill Sans MT"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www.cs.gmu.edu/~offutt/softwaretest/java/TriangleType.java" TargetMode="External"/><Relationship Id="rId2" Type="http://schemas.openxmlformats.org/officeDocument/2006/relationships/hyperlink" Target="http://www.cs.gmu.edu/~offutt/softwaretest/java/Triangle.java"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7"/>
          <p:cNvSpPr>
            <a:spLocks noGrp="1" noChangeArrowheads="1"/>
          </p:cNvSpPr>
          <p:nvPr>
            <p:ph type="subTitle" idx="1"/>
          </p:nvPr>
        </p:nvSpPr>
        <p:spPr>
          <a:xfrm>
            <a:off x="114300" y="256705"/>
            <a:ext cx="8915400" cy="3925330"/>
          </a:xfrm>
          <a:noFill/>
        </p:spPr>
        <p:txBody>
          <a:bodyPr/>
          <a:lstStyle/>
          <a:p>
            <a:r>
              <a:rPr lang="en-US" sz="4000" b="1" dirty="0">
                <a:solidFill>
                  <a:schemeClr val="accent4"/>
                </a:solidFill>
              </a:rPr>
              <a:t>PMSCS 670</a:t>
            </a:r>
          </a:p>
          <a:p>
            <a:r>
              <a:rPr lang="en-US" sz="4000" b="1" dirty="0">
                <a:solidFill>
                  <a:schemeClr val="accent4"/>
                </a:solidFill>
              </a:rPr>
              <a:t>Software Testing</a:t>
            </a:r>
          </a:p>
          <a:p>
            <a:endParaRPr lang="en-US" sz="4000" b="1" dirty="0">
              <a:solidFill>
                <a:schemeClr val="accent4"/>
              </a:solidFill>
            </a:endParaRPr>
          </a:p>
          <a:p>
            <a:r>
              <a:rPr lang="en-US" sz="4000" b="1" dirty="0">
                <a:solidFill>
                  <a:srgbClr val="0000CC"/>
                </a:solidFill>
              </a:rPr>
              <a:t>Input Space Partitioning</a:t>
            </a:r>
          </a:p>
          <a:p>
            <a:endParaRPr lang="en-US" sz="4000" b="1" dirty="0">
              <a:solidFill>
                <a:schemeClr val="accent4"/>
              </a:solidFill>
            </a:endParaRPr>
          </a:p>
          <a:p>
            <a:r>
              <a:rPr lang="en-US" sz="4000" b="1">
                <a:solidFill>
                  <a:srgbClr val="00FF00"/>
                </a:solidFill>
              </a:rPr>
              <a:t>Lecture 6, 7</a:t>
            </a:r>
            <a:endParaRPr lang="en-US" sz="4000" b="1" dirty="0">
              <a:solidFill>
                <a:srgbClr val="00FF00"/>
              </a:solidFill>
            </a:endParaRPr>
          </a:p>
          <a:p>
            <a:endParaRPr lang="en-US" sz="4000" b="1" dirty="0">
              <a:solidFill>
                <a:schemeClr val="accent4"/>
              </a:solidFill>
            </a:endParaRPr>
          </a:p>
        </p:txBody>
      </p:sp>
      <p:sp>
        <p:nvSpPr>
          <p:cNvPr id="9" name="Rectangle 7"/>
          <p:cNvSpPr txBox="1">
            <a:spLocks noChangeArrowheads="1"/>
          </p:cNvSpPr>
          <p:nvPr/>
        </p:nvSpPr>
        <p:spPr bwMode="auto">
          <a:xfrm>
            <a:off x="363071" y="5455024"/>
            <a:ext cx="89154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a:spcBef>
                <a:spcPct val="20000"/>
              </a:spcBef>
              <a:defRPr/>
            </a:pPr>
            <a:r>
              <a:rPr lang="en-US" sz="3600" kern="0" dirty="0">
                <a:solidFill>
                  <a:schemeClr val="tx1"/>
                </a:solidFill>
                <a:latin typeface="Verdana" panose="020B0604030504040204" pitchFamily="34" charset="0"/>
                <a:ea typeface="Verdana" panose="020B0604030504040204" pitchFamily="34" charset="0"/>
                <a:cs typeface="Verdana" panose="020B0604030504040204" pitchFamily="34" charset="0"/>
              </a:rPr>
              <a:t>Md. Rafsan Jani</a:t>
            </a:r>
          </a:p>
        </p:txBody>
      </p:sp>
    </p:spTree>
    <p:extLst>
      <p:ext uri="{BB962C8B-B14F-4D97-AF65-F5344CB8AC3E}">
        <p14:creationId xmlns:p14="http://schemas.microsoft.com/office/powerpoint/2010/main" val="286654245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C7A3C9D1-BFD8-4A27-AA39-415DD935A4EB}" type="slidenum">
              <a:rPr lang="en-US" altLang="en-US" sz="900" b="0" smtClean="0">
                <a:solidFill>
                  <a:schemeClr val="tx1"/>
                </a:solidFill>
                <a:latin typeface="Arial" charset="0"/>
                <a:cs typeface="Arial" charset="0"/>
              </a:rPr>
              <a:pPr/>
              <a:t>10</a:t>
            </a:fld>
            <a:endParaRPr lang="en-US" altLang="en-US" sz="900" b="0">
              <a:solidFill>
                <a:schemeClr val="tx1"/>
              </a:solidFill>
              <a:latin typeface="Arial" charset="0"/>
              <a:cs typeface="Arial" charset="0"/>
            </a:endParaRPr>
          </a:p>
        </p:txBody>
      </p:sp>
      <p:sp>
        <p:nvSpPr>
          <p:cNvPr id="12292" name="Rectangle 2"/>
          <p:cNvSpPr>
            <a:spLocks noGrp="1" noChangeArrowheads="1"/>
          </p:cNvSpPr>
          <p:nvPr>
            <p:ph type="title"/>
          </p:nvPr>
        </p:nvSpPr>
        <p:spPr>
          <a:xfrm>
            <a:off x="6350" y="96838"/>
            <a:ext cx="9112482" cy="1280857"/>
          </a:xfrm>
        </p:spPr>
        <p:txBody>
          <a:bodyPr/>
          <a:lstStyle/>
          <a:p>
            <a:r>
              <a:rPr lang="en-US" altLang="en-US" dirty="0"/>
              <a:t>Two Approaches to Input Domain Modeling</a:t>
            </a:r>
          </a:p>
        </p:txBody>
      </p:sp>
      <p:sp>
        <p:nvSpPr>
          <p:cNvPr id="12293" name="Rectangle 3"/>
          <p:cNvSpPr>
            <a:spLocks noGrp="1" noChangeArrowheads="1"/>
          </p:cNvSpPr>
          <p:nvPr>
            <p:ph type="body" idx="1"/>
          </p:nvPr>
        </p:nvSpPr>
        <p:spPr>
          <a:xfrm>
            <a:off x="6351" y="1146048"/>
            <a:ext cx="9112482" cy="5363036"/>
          </a:xfrm>
        </p:spPr>
        <p:txBody>
          <a:bodyPr/>
          <a:lstStyle/>
          <a:p>
            <a:pPr marL="457200" indent="-457200">
              <a:buFont typeface="Times New Roman" pitchFamily="18" charset="0"/>
              <a:buAutoNum type="arabicPeriod"/>
            </a:pPr>
            <a:r>
              <a:rPr lang="en-US" altLang="en-US" dirty="0">
                <a:solidFill>
                  <a:srgbClr val="0000CC"/>
                </a:solidFill>
              </a:rPr>
              <a:t>Interface-based</a:t>
            </a:r>
            <a:r>
              <a:rPr lang="en-US" altLang="en-US" dirty="0"/>
              <a:t> approach</a:t>
            </a:r>
          </a:p>
          <a:p>
            <a:pPr lvl="1"/>
            <a:r>
              <a:rPr lang="en-US" altLang="en-US" dirty="0"/>
              <a:t>Develops characteristics </a:t>
            </a:r>
            <a:r>
              <a:rPr lang="en-US" altLang="en-US" dirty="0">
                <a:solidFill>
                  <a:srgbClr val="0000CC"/>
                </a:solidFill>
              </a:rPr>
              <a:t>directly from individual input </a:t>
            </a:r>
            <a:r>
              <a:rPr lang="en-US" altLang="en-US" dirty="0"/>
              <a:t>parameters</a:t>
            </a:r>
          </a:p>
          <a:p>
            <a:pPr lvl="1"/>
            <a:r>
              <a:rPr lang="en-US" altLang="en-US" dirty="0">
                <a:solidFill>
                  <a:srgbClr val="0000CC"/>
                </a:solidFill>
              </a:rPr>
              <a:t>Simplest </a:t>
            </a:r>
            <a:r>
              <a:rPr lang="en-US" altLang="en-US" dirty="0"/>
              <a:t>application</a:t>
            </a:r>
          </a:p>
          <a:p>
            <a:pPr lvl="1"/>
            <a:r>
              <a:rPr lang="en-US" altLang="en-US" dirty="0"/>
              <a:t>Can be </a:t>
            </a:r>
            <a:r>
              <a:rPr lang="en-US" altLang="en-US" dirty="0">
                <a:solidFill>
                  <a:srgbClr val="0000CC"/>
                </a:solidFill>
              </a:rPr>
              <a:t>partially automated </a:t>
            </a:r>
            <a:r>
              <a:rPr lang="en-US" altLang="en-US" dirty="0"/>
              <a:t>in some situations</a:t>
            </a:r>
          </a:p>
          <a:p>
            <a:pPr lvl="1"/>
            <a:endParaRPr lang="en-US" altLang="en-US" dirty="0"/>
          </a:p>
          <a:p>
            <a:pPr marL="457200" indent="-457200">
              <a:buFont typeface="Times New Roman" pitchFamily="18" charset="0"/>
              <a:buAutoNum type="arabicPeriod"/>
            </a:pPr>
            <a:r>
              <a:rPr lang="en-US" altLang="en-US" dirty="0">
                <a:solidFill>
                  <a:srgbClr val="0000CC"/>
                </a:solidFill>
              </a:rPr>
              <a:t>Functionality-based</a:t>
            </a:r>
            <a:r>
              <a:rPr lang="en-US" altLang="en-US" dirty="0"/>
              <a:t> approach</a:t>
            </a:r>
          </a:p>
          <a:p>
            <a:pPr lvl="1"/>
            <a:r>
              <a:rPr lang="en-US" altLang="en-US" dirty="0"/>
              <a:t>Develops characteristics from a </a:t>
            </a:r>
            <a:r>
              <a:rPr lang="en-US" altLang="en-US" dirty="0">
                <a:solidFill>
                  <a:srgbClr val="0000CC"/>
                </a:solidFill>
              </a:rPr>
              <a:t>behavioral view </a:t>
            </a:r>
            <a:r>
              <a:rPr lang="en-US" altLang="en-US" dirty="0"/>
              <a:t>of the program under test</a:t>
            </a:r>
          </a:p>
          <a:p>
            <a:pPr lvl="1"/>
            <a:r>
              <a:rPr lang="en-US" altLang="en-US" dirty="0">
                <a:solidFill>
                  <a:srgbClr val="0000CC"/>
                </a:solidFill>
              </a:rPr>
              <a:t>Harder </a:t>
            </a:r>
            <a:r>
              <a:rPr lang="en-US" altLang="en-US" dirty="0"/>
              <a:t>to develop—requires more design effort</a:t>
            </a:r>
          </a:p>
          <a:p>
            <a:pPr lvl="1"/>
            <a:r>
              <a:rPr lang="en-US" altLang="en-US" dirty="0"/>
              <a:t>May result in </a:t>
            </a:r>
            <a:r>
              <a:rPr lang="en-US" altLang="en-US" dirty="0">
                <a:solidFill>
                  <a:srgbClr val="0000CC"/>
                </a:solidFill>
              </a:rPr>
              <a:t>better tests</a:t>
            </a:r>
            <a:r>
              <a:rPr lang="en-US" altLang="en-US" dirty="0"/>
              <a:t>, or fewer tests that are as effective</a:t>
            </a:r>
          </a:p>
        </p:txBody>
      </p:sp>
      <p:sp>
        <p:nvSpPr>
          <p:cNvPr id="272388" name="Text Box 4"/>
          <p:cNvSpPr txBox="1">
            <a:spLocks noChangeArrowheads="1"/>
          </p:cNvSpPr>
          <p:nvPr/>
        </p:nvSpPr>
        <p:spPr bwMode="auto">
          <a:xfrm>
            <a:off x="2565400" y="5917375"/>
            <a:ext cx="4011613" cy="476250"/>
          </a:xfrm>
          <a:prstGeom prst="rect">
            <a:avLst/>
          </a:prstGeom>
          <a:solidFill>
            <a:schemeClr val="accent3">
              <a:lumMod val="95000"/>
            </a:schemeClr>
          </a:solidFill>
          <a:ln w="19050">
            <a:solidFill>
              <a:schemeClr val="tx2"/>
            </a:solidFill>
            <a:miter lim="800000"/>
            <a:headEnd type="none" w="sm" len="sm"/>
            <a:tailEnd type="none" w="sm" len="sm"/>
          </a:ln>
        </p:spPr>
        <p:txBody>
          <a:bodyPr>
            <a:spAutoFit/>
          </a:bodyPr>
          <a:lstStyle/>
          <a:p>
            <a:pPr algn="ctr">
              <a:spcBef>
                <a:spcPct val="50000"/>
              </a:spcBef>
              <a:defRPr/>
            </a:pPr>
            <a:r>
              <a:rPr lang="en-US" sz="2400" i="1">
                <a:solidFill>
                  <a:srgbClr val="0000CC"/>
                </a:solidFill>
              </a:rPr>
              <a:t>Input Domain Model</a:t>
            </a:r>
            <a:r>
              <a:rPr lang="en-US" sz="2400">
                <a:solidFill>
                  <a:srgbClr val="0000CC"/>
                </a:solidFill>
              </a:rPr>
              <a:t> (IDM)</a:t>
            </a:r>
          </a:p>
        </p:txBody>
      </p:sp>
      <p:sp>
        <p:nvSpPr>
          <p:cNvPr id="12295"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6FA7D2F1-4210-49B6-B3AE-68F82BB5CB35}" type="datetime1">
              <a:rPr lang="en-US" altLang="en-US" sz="900" b="0" smtClean="0">
                <a:solidFill>
                  <a:schemeClr val="tx1"/>
                </a:solidFill>
                <a:latin typeface="Arial" charset="0"/>
                <a:cs typeface="Arial" charset="0"/>
              </a:rPr>
              <a:t>16-Jul-21</a:t>
            </a:fld>
            <a:endParaRPr lang="en-US" altLang="en-US" sz="900" b="0">
              <a:solidFill>
                <a:schemeClr val="tx1"/>
              </a:solidFill>
              <a:latin typeface="Arial" charset="0"/>
              <a:cs typeface="Arial" charset="0"/>
            </a:endParaRPr>
          </a:p>
        </p:txBody>
      </p:sp>
    </p:spTree>
    <p:extLst>
      <p:ext uri="{BB962C8B-B14F-4D97-AF65-F5344CB8AC3E}">
        <p14:creationId xmlns:p14="http://schemas.microsoft.com/office/powerpoint/2010/main" val="197787692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2388"/>
                                        </p:tgtEl>
                                        <p:attrNameLst>
                                          <p:attrName>style.visibility</p:attrName>
                                        </p:attrNameLst>
                                      </p:cBhvr>
                                      <p:to>
                                        <p:strVal val="visible"/>
                                      </p:to>
                                    </p:set>
                                    <p:animEffect transition="in" filter="dissolve">
                                      <p:cBhvr>
                                        <p:cTn id="7" dur="500"/>
                                        <p:tgtEl>
                                          <p:spTgt spid="272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8"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0175846" cy="5630779"/>
          </a:xfrm>
        </p:spPr>
        <p:txBody>
          <a:bodyPr/>
          <a:lstStyle/>
          <a:p>
            <a:pPr marL="0" indent="0">
              <a:buNone/>
            </a:pPr>
            <a:r>
              <a:rPr lang="pt-BR" sz="1500" b="1" dirty="0">
                <a:latin typeface="Courier New" panose="02070309020205020404" pitchFamily="49" charset="0"/>
                <a:cs typeface="Courier New" panose="02070309020205020404" pitchFamily="49" charset="0"/>
              </a:rPr>
              <a:t>public enum </a:t>
            </a:r>
            <a:r>
              <a:rPr lang="pt-BR" sz="1500" dirty="0">
                <a:latin typeface="Courier New" panose="02070309020205020404" pitchFamily="49" charset="0"/>
                <a:cs typeface="Courier New" panose="02070309020205020404" pitchFamily="49" charset="0"/>
              </a:rPr>
              <a:t>Triangle</a:t>
            </a:r>
            <a:r>
              <a:rPr lang="pt-BR" sz="1500" b="1" dirty="0">
                <a:latin typeface="Courier New" panose="02070309020205020404" pitchFamily="49" charset="0"/>
                <a:cs typeface="Courier New" panose="02070309020205020404" pitchFamily="49" charset="0"/>
              </a:rPr>
              <a:t> {</a:t>
            </a:r>
          </a:p>
          <a:p>
            <a:pPr marL="0" indent="0">
              <a:buNone/>
            </a:pPr>
            <a:r>
              <a:rPr lang="pt-BR" sz="1500" dirty="0">
                <a:latin typeface="Courier New" panose="02070309020205020404" pitchFamily="49" charset="0"/>
                <a:cs typeface="Courier New" panose="02070309020205020404" pitchFamily="49" charset="0"/>
              </a:rPr>
              <a:t>   SCALENE, ISOSCELES, EQUILATERAL, INVALID</a:t>
            </a:r>
          </a:p>
          <a:p>
            <a:pPr marL="0" indent="0">
              <a:buNone/>
            </a:pPr>
            <a:r>
              <a:rPr lang="pt-BR" sz="1500" b="1" dirty="0">
                <a:latin typeface="Courier New" panose="02070309020205020404" pitchFamily="49" charset="0"/>
                <a:cs typeface="Courier New" panose="02070309020205020404" pitchFamily="49" charset="0"/>
              </a:rPr>
              <a:t>}</a:t>
            </a:r>
          </a:p>
          <a:p>
            <a:pPr marL="0" indent="0">
              <a:buNone/>
            </a:pPr>
            <a:endParaRPr lang="en-US" sz="1500" b="1" dirty="0">
              <a:latin typeface="Courier New" panose="02070309020205020404" pitchFamily="49" charset="0"/>
              <a:cs typeface="Courier New" panose="02070309020205020404" pitchFamily="49" charset="0"/>
            </a:endParaRPr>
          </a:p>
          <a:p>
            <a:pPr marL="0" indent="0">
              <a:buNone/>
            </a:pPr>
            <a:r>
              <a:rPr lang="en-US" sz="1500" b="1" dirty="0">
                <a:latin typeface="Courier New" panose="02070309020205020404" pitchFamily="49" charset="0"/>
                <a:cs typeface="Courier New" panose="02070309020205020404" pitchFamily="49" charset="0"/>
              </a:rPr>
              <a:t>public</a:t>
            </a:r>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class</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TriangleType</a:t>
            </a:r>
            <a:r>
              <a:rPr lang="en-US" sz="1500" b="1" dirty="0">
                <a:latin typeface="Courier New" panose="02070309020205020404" pitchFamily="49" charset="0"/>
                <a:cs typeface="Courier New" panose="02070309020205020404" pitchFamily="49" charset="0"/>
              </a:rPr>
              <a:t>{</a:t>
            </a:r>
          </a:p>
          <a:p>
            <a:pPr marL="0" indent="0">
              <a:buNone/>
            </a:pPr>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a:t>
            </a:r>
          </a:p>
          <a:p>
            <a:pPr marL="0" indent="0">
              <a:buNone/>
            </a:pP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param</a:t>
            </a:r>
            <a:r>
              <a:rPr lang="en-US" sz="1500" b="1" dirty="0">
                <a:latin typeface="Courier New" panose="02070309020205020404" pitchFamily="49" charset="0"/>
                <a:cs typeface="Courier New" panose="02070309020205020404" pitchFamily="49" charset="0"/>
              </a:rPr>
              <a:t> s1, s2, s3:  sides of the putative triangle</a:t>
            </a:r>
          </a:p>
          <a:p>
            <a:pPr marL="0" indent="0">
              <a:buNone/>
            </a:pPr>
            <a:r>
              <a:rPr lang="en-US" sz="1500" b="1" dirty="0">
                <a:latin typeface="Courier New" panose="02070309020205020404" pitchFamily="49" charset="0"/>
                <a:cs typeface="Courier New" panose="02070309020205020404" pitchFamily="49" charset="0"/>
              </a:rPr>
              <a:t>     * @return </a:t>
            </a:r>
            <a:r>
              <a:rPr lang="en-US" sz="1500" b="1" dirty="0" err="1">
                <a:latin typeface="Courier New" panose="02070309020205020404" pitchFamily="49" charset="0"/>
                <a:cs typeface="Courier New" panose="02070309020205020404" pitchFamily="49" charset="0"/>
              </a:rPr>
              <a:t>enum</a:t>
            </a:r>
            <a:r>
              <a:rPr lang="en-US" sz="1500" b="1" dirty="0">
                <a:latin typeface="Courier New" panose="02070309020205020404" pitchFamily="49" charset="0"/>
                <a:cs typeface="Courier New" panose="02070309020205020404" pitchFamily="49" charset="0"/>
              </a:rPr>
              <a:t> describing type of triangle</a:t>
            </a:r>
          </a:p>
          <a:p>
            <a:pPr marL="0" indent="0">
              <a:buNone/>
            </a:pPr>
            <a:r>
              <a:rPr lang="en-US" sz="1500" b="1" dirty="0">
                <a:latin typeface="Courier New" panose="02070309020205020404" pitchFamily="49" charset="0"/>
                <a:cs typeface="Courier New" panose="02070309020205020404" pitchFamily="49" charset="0"/>
              </a:rPr>
              <a:t>     */</a:t>
            </a:r>
          </a:p>
          <a:p>
            <a:pPr marL="0" indent="0">
              <a:buNone/>
            </a:pPr>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public static Triangle</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triangle</a:t>
            </a:r>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s1, </a:t>
            </a:r>
            <a:r>
              <a:rPr lang="en-US" sz="1500" b="1" dirty="0" err="1">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s2, </a:t>
            </a:r>
            <a:r>
              <a:rPr lang="en-US" sz="1500" b="1" dirty="0" err="1">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s3</a:t>
            </a:r>
            <a:r>
              <a:rPr lang="en-US" sz="1500" b="1" dirty="0">
                <a:latin typeface="Courier New" panose="02070309020205020404" pitchFamily="49" charset="0"/>
                <a:cs typeface="Courier New" panose="02070309020205020404" pitchFamily="49" charset="0"/>
              </a:rPr>
              <a:t>)</a:t>
            </a:r>
          </a:p>
          <a:p>
            <a:pPr marL="0" indent="0">
              <a:buNone/>
            </a:pPr>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a:t>
            </a:r>
          </a:p>
          <a:p>
            <a:pPr marL="0" indent="0">
              <a:buNone/>
            </a:pPr>
            <a:r>
              <a:rPr lang="en-US" sz="1500" dirty="0">
                <a:latin typeface="Courier New" panose="02070309020205020404" pitchFamily="49" charset="0"/>
                <a:cs typeface="Courier New" panose="02070309020205020404" pitchFamily="49" charset="0"/>
              </a:rPr>
              <a:t>      // Reject non-positive sides</a:t>
            </a:r>
          </a:p>
          <a:p>
            <a:pPr marL="0" indent="0">
              <a:buNone/>
            </a:pPr>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if (</a:t>
            </a:r>
            <a:r>
              <a:rPr lang="en-US" sz="1500" dirty="0">
                <a:latin typeface="Courier New" panose="02070309020205020404" pitchFamily="49" charset="0"/>
                <a:cs typeface="Courier New" panose="02070309020205020404" pitchFamily="49" charset="0"/>
              </a:rPr>
              <a:t>s1 </a:t>
            </a:r>
            <a:r>
              <a:rPr lang="en-US" sz="1500" b="1" dirty="0">
                <a:latin typeface="Courier New" panose="02070309020205020404" pitchFamily="49" charset="0"/>
                <a:cs typeface="Courier New" panose="02070309020205020404" pitchFamily="49" charset="0"/>
              </a:rPr>
              <a:t>&lt;=</a:t>
            </a:r>
            <a:r>
              <a:rPr lang="en-US" sz="1500" dirty="0">
                <a:latin typeface="Courier New" panose="02070309020205020404" pitchFamily="49" charset="0"/>
                <a:cs typeface="Courier New" panose="02070309020205020404" pitchFamily="49" charset="0"/>
              </a:rPr>
              <a:t> 0 || s2 </a:t>
            </a:r>
            <a:r>
              <a:rPr lang="en-US" sz="1500" b="1" dirty="0">
                <a:latin typeface="Courier New" panose="02070309020205020404" pitchFamily="49" charset="0"/>
                <a:cs typeface="Courier New" panose="02070309020205020404" pitchFamily="49" charset="0"/>
              </a:rPr>
              <a:t>&lt;=</a:t>
            </a:r>
            <a:r>
              <a:rPr lang="en-US" sz="1500" dirty="0">
                <a:latin typeface="Courier New" panose="02070309020205020404" pitchFamily="49" charset="0"/>
                <a:cs typeface="Courier New" panose="02070309020205020404" pitchFamily="49" charset="0"/>
              </a:rPr>
              <a:t> 0 || s3 </a:t>
            </a:r>
            <a:r>
              <a:rPr lang="en-US" sz="1500" b="1" dirty="0">
                <a:latin typeface="Courier New" panose="02070309020205020404" pitchFamily="49" charset="0"/>
                <a:cs typeface="Courier New" panose="02070309020205020404" pitchFamily="49" charset="0"/>
              </a:rPr>
              <a:t>&lt;=</a:t>
            </a:r>
            <a:r>
              <a:rPr lang="en-US" sz="1500" dirty="0">
                <a:latin typeface="Courier New" panose="02070309020205020404" pitchFamily="49" charset="0"/>
                <a:cs typeface="Courier New" panose="02070309020205020404" pitchFamily="49" charset="0"/>
              </a:rPr>
              <a:t> 0</a:t>
            </a:r>
            <a:r>
              <a:rPr lang="en-US" sz="1500" b="1" dirty="0">
                <a:latin typeface="Courier New" panose="02070309020205020404" pitchFamily="49" charset="0"/>
                <a:cs typeface="Courier New" panose="02070309020205020404" pitchFamily="49" charset="0"/>
              </a:rPr>
              <a:t>)</a:t>
            </a:r>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return</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Triangle.INVALID</a:t>
            </a:r>
            <a:r>
              <a:rPr lang="en-US" sz="1500" dirty="0">
                <a:latin typeface="Courier New" panose="02070309020205020404" pitchFamily="49" charset="0"/>
                <a:cs typeface="Courier New" panose="02070309020205020404" pitchFamily="49" charset="0"/>
              </a:rPr>
              <a:t>);</a:t>
            </a:r>
          </a:p>
          <a:p>
            <a:pPr marL="0" indent="0">
              <a:buNone/>
            </a:pPr>
            <a:r>
              <a:rPr lang="en-US" sz="1500" dirty="0">
                <a:latin typeface="Courier New" panose="02070309020205020404" pitchFamily="49" charset="0"/>
                <a:cs typeface="Courier New" panose="02070309020205020404" pitchFamily="49" charset="0"/>
              </a:rPr>
              <a:t>      // Check triangle inequality</a:t>
            </a:r>
          </a:p>
          <a:p>
            <a:pPr marL="0" indent="0">
              <a:buNone/>
            </a:pPr>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if (</a:t>
            </a:r>
            <a:r>
              <a:rPr lang="en-US" sz="1500" dirty="0">
                <a:latin typeface="Courier New" panose="02070309020205020404" pitchFamily="49" charset="0"/>
                <a:cs typeface="Courier New" panose="02070309020205020404" pitchFamily="49" charset="0"/>
              </a:rPr>
              <a:t>s1+s2 </a:t>
            </a:r>
            <a:r>
              <a:rPr lang="en-US" sz="1500" b="1" dirty="0">
                <a:latin typeface="Courier New" panose="02070309020205020404" pitchFamily="49" charset="0"/>
                <a:cs typeface="Courier New" panose="02070309020205020404" pitchFamily="49" charset="0"/>
              </a:rPr>
              <a:t>&lt;=</a:t>
            </a:r>
            <a:r>
              <a:rPr lang="en-US" sz="1500" dirty="0">
                <a:latin typeface="Courier New" panose="02070309020205020404" pitchFamily="49" charset="0"/>
                <a:cs typeface="Courier New" panose="02070309020205020404" pitchFamily="49" charset="0"/>
              </a:rPr>
              <a:t> s3 || s2+s3 </a:t>
            </a:r>
            <a:r>
              <a:rPr lang="en-US" sz="1500" b="1" dirty="0">
                <a:latin typeface="Courier New" panose="02070309020205020404" pitchFamily="49" charset="0"/>
                <a:cs typeface="Courier New" panose="02070309020205020404" pitchFamily="49" charset="0"/>
              </a:rPr>
              <a:t>&lt;=</a:t>
            </a:r>
            <a:r>
              <a:rPr lang="en-US" sz="1500" dirty="0">
                <a:latin typeface="Courier New" panose="02070309020205020404" pitchFamily="49" charset="0"/>
                <a:cs typeface="Courier New" panose="02070309020205020404" pitchFamily="49" charset="0"/>
              </a:rPr>
              <a:t> s1 || s1+s3 </a:t>
            </a:r>
            <a:r>
              <a:rPr lang="en-US" sz="1500" b="1" dirty="0">
                <a:latin typeface="Courier New" panose="02070309020205020404" pitchFamily="49" charset="0"/>
                <a:cs typeface="Courier New" panose="02070309020205020404" pitchFamily="49" charset="0"/>
              </a:rPr>
              <a:t>&lt;=</a:t>
            </a:r>
            <a:r>
              <a:rPr lang="en-US" sz="1500" dirty="0">
                <a:latin typeface="Courier New" panose="02070309020205020404" pitchFamily="49" charset="0"/>
                <a:cs typeface="Courier New" panose="02070309020205020404" pitchFamily="49" charset="0"/>
              </a:rPr>
              <a:t> s2</a:t>
            </a:r>
            <a:r>
              <a:rPr lang="en-US" sz="1500" b="1" dirty="0">
                <a:latin typeface="Courier New" panose="02070309020205020404" pitchFamily="49" charset="0"/>
                <a:cs typeface="Courier New" panose="02070309020205020404" pitchFamily="49" charset="0"/>
              </a:rPr>
              <a:t>)</a:t>
            </a:r>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return</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Triangle.INVALID</a:t>
            </a:r>
            <a:r>
              <a:rPr lang="en-US" sz="1500" dirty="0">
                <a:latin typeface="Courier New" panose="02070309020205020404" pitchFamily="49" charset="0"/>
                <a:cs typeface="Courier New" panose="02070309020205020404" pitchFamily="49" charset="0"/>
              </a:rPr>
              <a:t>);</a:t>
            </a:r>
          </a:p>
          <a:p>
            <a:pPr marL="0" indent="0">
              <a:buNone/>
            </a:pPr>
            <a:endParaRPr lang="en-US" sz="1500" dirty="0">
              <a:latin typeface="Courier New" panose="02070309020205020404" pitchFamily="49" charset="0"/>
              <a:cs typeface="Courier New" panose="02070309020205020404" pitchFamily="49" charset="0"/>
            </a:endParaRPr>
          </a:p>
          <a:p>
            <a:pPr marL="0" indent="0">
              <a:buNone/>
            </a:pPr>
            <a:r>
              <a:rPr lang="en-US" sz="1500" dirty="0">
                <a:latin typeface="Courier New" panose="02070309020205020404" pitchFamily="49" charset="0"/>
                <a:cs typeface="Courier New" panose="02070309020205020404" pitchFamily="49" charset="0"/>
              </a:rPr>
              <a:t>      // Identify equilateral triangles</a:t>
            </a:r>
          </a:p>
          <a:p>
            <a:pPr marL="0" indent="0">
              <a:buNone/>
            </a:pPr>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if (</a:t>
            </a:r>
            <a:r>
              <a:rPr lang="en-US" sz="1500" dirty="0">
                <a:latin typeface="Courier New" panose="02070309020205020404" pitchFamily="49" charset="0"/>
                <a:cs typeface="Courier New" panose="02070309020205020404" pitchFamily="49" charset="0"/>
              </a:rPr>
              <a:t>(s1 </a:t>
            </a:r>
            <a:r>
              <a:rPr lang="en-US" sz="1500" b="1" dirty="0">
                <a:latin typeface="Courier New" panose="02070309020205020404" pitchFamily="49" charset="0"/>
                <a:cs typeface="Courier New" panose="02070309020205020404" pitchFamily="49" charset="0"/>
              </a:rPr>
              <a:t>==</a:t>
            </a:r>
            <a:r>
              <a:rPr lang="en-US" sz="1500" dirty="0">
                <a:latin typeface="Courier New" panose="02070309020205020404" pitchFamily="49" charset="0"/>
                <a:cs typeface="Courier New" panose="02070309020205020404" pitchFamily="49" charset="0"/>
              </a:rPr>
              <a:t> s2) &amp;&amp; (s2 </a:t>
            </a:r>
            <a:r>
              <a:rPr lang="en-US" sz="1500" b="1" dirty="0">
                <a:latin typeface="Courier New" panose="02070309020205020404" pitchFamily="49" charset="0"/>
                <a:cs typeface="Courier New" panose="02070309020205020404" pitchFamily="49" charset="0"/>
              </a:rPr>
              <a:t>==</a:t>
            </a:r>
            <a:r>
              <a:rPr lang="en-US" sz="1500" dirty="0">
                <a:latin typeface="Courier New" panose="02070309020205020404" pitchFamily="49" charset="0"/>
                <a:cs typeface="Courier New" panose="02070309020205020404" pitchFamily="49" charset="0"/>
              </a:rPr>
              <a:t> s3)</a:t>
            </a:r>
            <a:r>
              <a:rPr lang="en-US" sz="1500" b="1" dirty="0">
                <a:latin typeface="Courier New" panose="02070309020205020404" pitchFamily="49" charset="0"/>
                <a:cs typeface="Courier New" panose="02070309020205020404" pitchFamily="49" charset="0"/>
              </a:rPr>
              <a:t>)</a:t>
            </a:r>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return</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Triangle.EQUILATERAL</a:t>
            </a:r>
            <a:r>
              <a:rPr lang="en-US" sz="1500" dirty="0">
                <a:latin typeface="Courier New" panose="02070309020205020404" pitchFamily="49" charset="0"/>
                <a:cs typeface="Courier New" panose="02070309020205020404" pitchFamily="49" charset="0"/>
              </a:rPr>
              <a:t>;</a:t>
            </a:r>
          </a:p>
          <a:p>
            <a:pPr marL="0" indent="0">
              <a:buNone/>
            </a:pPr>
            <a:endParaRPr lang="en-US" sz="1500" dirty="0">
              <a:latin typeface="Courier New" panose="02070309020205020404" pitchFamily="49" charset="0"/>
              <a:cs typeface="Courier New" panose="02070309020205020404" pitchFamily="49" charset="0"/>
            </a:endParaRPr>
          </a:p>
          <a:p>
            <a:pPr marL="0" indent="0">
              <a:buNone/>
            </a:pPr>
            <a:r>
              <a:rPr lang="en-US" sz="1500" dirty="0">
                <a:latin typeface="Courier New" panose="02070309020205020404" pitchFamily="49" charset="0"/>
                <a:cs typeface="Courier New" panose="02070309020205020404" pitchFamily="49" charset="0"/>
              </a:rPr>
              <a:t>      // Identify isosceles triangles</a:t>
            </a:r>
          </a:p>
          <a:p>
            <a:pPr marL="0" indent="0">
              <a:buNone/>
            </a:pPr>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if (</a:t>
            </a:r>
            <a:r>
              <a:rPr lang="en-US" sz="1500" dirty="0">
                <a:latin typeface="Courier New" panose="02070309020205020404" pitchFamily="49" charset="0"/>
                <a:cs typeface="Courier New" panose="02070309020205020404" pitchFamily="49" charset="0"/>
              </a:rPr>
              <a:t>(s1 </a:t>
            </a:r>
            <a:r>
              <a:rPr lang="en-US" sz="1500" b="1" dirty="0">
                <a:latin typeface="Courier New" panose="02070309020205020404" pitchFamily="49" charset="0"/>
                <a:cs typeface="Courier New" panose="02070309020205020404" pitchFamily="49" charset="0"/>
              </a:rPr>
              <a:t>==</a:t>
            </a:r>
            <a:r>
              <a:rPr lang="en-US" sz="1500" dirty="0">
                <a:latin typeface="Courier New" panose="02070309020205020404" pitchFamily="49" charset="0"/>
                <a:cs typeface="Courier New" panose="02070309020205020404" pitchFamily="49" charset="0"/>
              </a:rPr>
              <a:t> s2) || (s2 </a:t>
            </a:r>
            <a:r>
              <a:rPr lang="en-US" sz="1500" b="1" dirty="0">
                <a:latin typeface="Courier New" panose="02070309020205020404" pitchFamily="49" charset="0"/>
                <a:cs typeface="Courier New" panose="02070309020205020404" pitchFamily="49" charset="0"/>
              </a:rPr>
              <a:t>==</a:t>
            </a:r>
            <a:r>
              <a:rPr lang="en-US" sz="1500" dirty="0">
                <a:latin typeface="Courier New" panose="02070309020205020404" pitchFamily="49" charset="0"/>
                <a:cs typeface="Courier New" panose="02070309020205020404" pitchFamily="49" charset="0"/>
              </a:rPr>
              <a:t> s3) || (s1 </a:t>
            </a:r>
            <a:r>
              <a:rPr lang="en-US" sz="1500" b="1" dirty="0">
                <a:latin typeface="Courier New" panose="02070309020205020404" pitchFamily="49" charset="0"/>
                <a:cs typeface="Courier New" panose="02070309020205020404" pitchFamily="49" charset="0"/>
              </a:rPr>
              <a:t>==</a:t>
            </a:r>
            <a:r>
              <a:rPr lang="en-US" sz="1500" dirty="0">
                <a:latin typeface="Courier New" panose="02070309020205020404" pitchFamily="49" charset="0"/>
                <a:cs typeface="Courier New" panose="02070309020205020404" pitchFamily="49" charset="0"/>
              </a:rPr>
              <a:t> s3)</a:t>
            </a:r>
            <a:r>
              <a:rPr lang="en-US" sz="1500" b="1" dirty="0">
                <a:latin typeface="Courier New" panose="02070309020205020404" pitchFamily="49" charset="0"/>
                <a:cs typeface="Courier New" panose="02070309020205020404" pitchFamily="49" charset="0"/>
              </a:rPr>
              <a:t>)</a:t>
            </a:r>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return</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Triangle.ISOSCELES</a:t>
            </a:r>
            <a:r>
              <a:rPr lang="en-US" sz="1500" dirty="0">
                <a:latin typeface="Courier New" panose="02070309020205020404" pitchFamily="49" charset="0"/>
                <a:cs typeface="Courier New" panose="02070309020205020404" pitchFamily="49" charset="0"/>
              </a:rPr>
              <a:t>;</a:t>
            </a:r>
          </a:p>
          <a:p>
            <a:pPr marL="0" indent="0">
              <a:buNone/>
            </a:pPr>
            <a:endParaRPr lang="en-US" sz="1500" dirty="0">
              <a:latin typeface="Courier New" panose="02070309020205020404" pitchFamily="49" charset="0"/>
              <a:cs typeface="Courier New" panose="02070309020205020404" pitchFamily="49" charset="0"/>
            </a:endParaRPr>
          </a:p>
          <a:p>
            <a:pPr marL="0" indent="0">
              <a:buNone/>
            </a:pPr>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return</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Triangle.SCALENE</a:t>
            </a:r>
            <a:r>
              <a:rPr lang="en-US" sz="1500" dirty="0">
                <a:latin typeface="Courier New" panose="02070309020205020404" pitchFamily="49" charset="0"/>
                <a:cs typeface="Courier New" panose="02070309020205020404" pitchFamily="49" charset="0"/>
              </a:rPr>
              <a:t>);</a:t>
            </a:r>
          </a:p>
          <a:p>
            <a:pPr marL="0" indent="0">
              <a:buNone/>
            </a:pPr>
            <a:r>
              <a:rPr lang="en-US" sz="1500" b="1" dirty="0">
                <a:latin typeface="Courier New" panose="02070309020205020404" pitchFamily="49" charset="0"/>
                <a:cs typeface="Courier New" panose="02070309020205020404" pitchFamily="49" charset="0"/>
              </a:rPr>
              <a:t>   }</a:t>
            </a:r>
          </a:p>
          <a:p>
            <a:pPr marL="0" indent="0">
              <a:buNone/>
            </a:pPr>
            <a:r>
              <a:rPr lang="en-US" sz="1500" b="1" dirty="0">
                <a:latin typeface="Courier New" panose="02070309020205020404" pitchFamily="49" charset="0"/>
                <a:cs typeface="Courier New" panose="02070309020205020404" pitchFamily="49" charset="0"/>
              </a:rPr>
              <a:t> }</a:t>
            </a:r>
          </a:p>
        </p:txBody>
      </p:sp>
      <p:sp>
        <p:nvSpPr>
          <p:cNvPr id="5" name="Slide Number Placeholder 4"/>
          <p:cNvSpPr>
            <a:spLocks noGrp="1"/>
          </p:cNvSpPr>
          <p:nvPr>
            <p:ph type="sldNum" sz="quarter" idx="12"/>
          </p:nvPr>
        </p:nvSpPr>
        <p:spPr/>
        <p:txBody>
          <a:bodyPr/>
          <a:lstStyle/>
          <a:p>
            <a:pPr>
              <a:defRPr/>
            </a:pPr>
            <a:fld id="{FE742154-05E0-4FD4-B04E-B92FD3670A3A}" type="slidenum">
              <a:rPr lang="en-US" smtClean="0"/>
              <a:pPr>
                <a:defRPr/>
              </a:pPr>
              <a:t>11</a:t>
            </a:fld>
            <a:endParaRPr lang="en-US"/>
          </a:p>
        </p:txBody>
      </p:sp>
    </p:spTree>
    <p:extLst>
      <p:ext uri="{BB962C8B-B14F-4D97-AF65-F5344CB8AC3E}">
        <p14:creationId xmlns:p14="http://schemas.microsoft.com/office/powerpoint/2010/main" val="302183659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EF52CFE-107B-4B55-B4EA-F67C50A2DA19}" type="slidenum">
              <a:rPr lang="en-US" altLang="en-US" sz="900" b="0" smtClean="0">
                <a:solidFill>
                  <a:schemeClr val="tx1"/>
                </a:solidFill>
                <a:latin typeface="Arial" charset="0"/>
                <a:cs typeface="Arial" charset="0"/>
              </a:rPr>
              <a:pPr/>
              <a:t>12</a:t>
            </a:fld>
            <a:endParaRPr lang="en-US" altLang="en-US" sz="900" b="0">
              <a:solidFill>
                <a:schemeClr val="tx1"/>
              </a:solidFill>
              <a:latin typeface="Arial" charset="0"/>
              <a:cs typeface="Arial" charset="0"/>
            </a:endParaRPr>
          </a:p>
        </p:txBody>
      </p:sp>
      <p:sp>
        <p:nvSpPr>
          <p:cNvPr id="13316" name="Rectangle 2"/>
          <p:cNvSpPr>
            <a:spLocks noGrp="1" noChangeArrowheads="1"/>
          </p:cNvSpPr>
          <p:nvPr>
            <p:ph type="title"/>
          </p:nvPr>
        </p:nvSpPr>
        <p:spPr/>
        <p:txBody>
          <a:bodyPr/>
          <a:lstStyle/>
          <a:p>
            <a:r>
              <a:rPr lang="en-US" altLang="en-US" dirty="0"/>
              <a:t>1. Interface-Based Approach</a:t>
            </a:r>
          </a:p>
        </p:txBody>
      </p:sp>
      <p:sp>
        <p:nvSpPr>
          <p:cNvPr id="13317" name="Rectangle 3"/>
          <p:cNvSpPr>
            <a:spLocks noGrp="1" noChangeArrowheads="1"/>
          </p:cNvSpPr>
          <p:nvPr>
            <p:ph type="body" idx="1"/>
          </p:nvPr>
        </p:nvSpPr>
        <p:spPr>
          <a:xfrm>
            <a:off x="138113" y="816864"/>
            <a:ext cx="8867775" cy="3700336"/>
          </a:xfrm>
        </p:spPr>
        <p:txBody>
          <a:bodyPr/>
          <a:lstStyle/>
          <a:p>
            <a:pPr>
              <a:spcBef>
                <a:spcPts val="1800"/>
              </a:spcBef>
            </a:pPr>
            <a:r>
              <a:rPr lang="en-US" altLang="en-US" dirty="0">
                <a:solidFill>
                  <a:srgbClr val="0000CC"/>
                </a:solidFill>
              </a:rPr>
              <a:t>Mechanically </a:t>
            </a:r>
            <a:r>
              <a:rPr lang="en-US" altLang="en-US" dirty="0"/>
              <a:t>consider each parameter in isolation</a:t>
            </a:r>
          </a:p>
          <a:p>
            <a:pPr>
              <a:spcBef>
                <a:spcPts val="1800"/>
              </a:spcBef>
            </a:pPr>
            <a:r>
              <a:rPr lang="en-US" altLang="en-US" dirty="0"/>
              <a:t>This is an easy modeling technique and relies mostly on </a:t>
            </a:r>
            <a:r>
              <a:rPr lang="en-US" altLang="en-US" dirty="0">
                <a:solidFill>
                  <a:srgbClr val="0000CC"/>
                </a:solidFill>
              </a:rPr>
              <a:t>syntax</a:t>
            </a:r>
          </a:p>
          <a:p>
            <a:pPr>
              <a:spcBef>
                <a:spcPts val="1800"/>
              </a:spcBef>
            </a:pPr>
            <a:r>
              <a:rPr lang="en-US" altLang="en-US" dirty="0"/>
              <a:t>Some </a:t>
            </a:r>
            <a:r>
              <a:rPr lang="en-US" altLang="en-US" dirty="0">
                <a:solidFill>
                  <a:srgbClr val="0000CC"/>
                </a:solidFill>
              </a:rPr>
              <a:t>domain </a:t>
            </a:r>
            <a:r>
              <a:rPr lang="en-US" altLang="en-US" dirty="0"/>
              <a:t>and </a:t>
            </a:r>
            <a:r>
              <a:rPr lang="en-US" altLang="en-US" dirty="0">
                <a:solidFill>
                  <a:srgbClr val="0000CC"/>
                </a:solidFill>
              </a:rPr>
              <a:t>semantic </a:t>
            </a:r>
            <a:r>
              <a:rPr lang="en-US" altLang="en-US" dirty="0"/>
              <a:t>information won’t be used</a:t>
            </a:r>
          </a:p>
          <a:p>
            <a:pPr lvl="1"/>
            <a:r>
              <a:rPr lang="en-US" altLang="en-US" dirty="0"/>
              <a:t>Could lead to an </a:t>
            </a:r>
            <a:r>
              <a:rPr lang="en-US" altLang="en-US" dirty="0">
                <a:solidFill>
                  <a:srgbClr val="0000CC"/>
                </a:solidFill>
              </a:rPr>
              <a:t>incomplete </a:t>
            </a:r>
            <a:r>
              <a:rPr lang="en-US" altLang="en-US" dirty="0"/>
              <a:t>IDM</a:t>
            </a:r>
          </a:p>
          <a:p>
            <a:pPr>
              <a:spcBef>
                <a:spcPts val="1800"/>
              </a:spcBef>
            </a:pPr>
            <a:r>
              <a:rPr lang="en-US" altLang="en-US" dirty="0"/>
              <a:t>Ignores </a:t>
            </a:r>
            <a:r>
              <a:rPr lang="en-US" altLang="en-US" dirty="0">
                <a:solidFill>
                  <a:srgbClr val="0000CC"/>
                </a:solidFill>
              </a:rPr>
              <a:t>relationships </a:t>
            </a:r>
            <a:r>
              <a:rPr lang="en-US" altLang="en-US" dirty="0"/>
              <a:t>among parameters</a:t>
            </a:r>
          </a:p>
        </p:txBody>
      </p:sp>
      <p:sp>
        <p:nvSpPr>
          <p:cNvPr id="13320"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5D84F04E-6633-4A64-BC6C-923903D22195}" type="datetime1">
              <a:rPr lang="en-US" altLang="en-US" sz="900" b="0" smtClean="0">
                <a:solidFill>
                  <a:schemeClr val="tx1"/>
                </a:solidFill>
                <a:latin typeface="Arial" charset="0"/>
                <a:cs typeface="Arial" charset="0"/>
              </a:rPr>
              <a:t>16-Jul-21</a:t>
            </a:fld>
            <a:endParaRPr lang="en-US" altLang="en-US" sz="900" b="0" dirty="0">
              <a:solidFill>
                <a:schemeClr val="tx1"/>
              </a:solidFill>
              <a:latin typeface="Arial" charset="0"/>
              <a:cs typeface="Arial" charset="0"/>
            </a:endParaRPr>
          </a:p>
        </p:txBody>
      </p:sp>
    </p:spTree>
    <p:extLst>
      <p:ext uri="{BB962C8B-B14F-4D97-AF65-F5344CB8AC3E}">
        <p14:creationId xmlns:p14="http://schemas.microsoft.com/office/powerpoint/2010/main" val="30527105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1. Interface-Based Example</a:t>
            </a:r>
            <a:endParaRPr lang="en-US" dirty="0"/>
          </a:p>
        </p:txBody>
      </p:sp>
      <p:sp>
        <p:nvSpPr>
          <p:cNvPr id="3" name="Content Placeholder 2"/>
          <p:cNvSpPr>
            <a:spLocks noGrp="1"/>
          </p:cNvSpPr>
          <p:nvPr>
            <p:ph idx="1"/>
          </p:nvPr>
        </p:nvSpPr>
        <p:spPr/>
        <p:txBody>
          <a:bodyPr/>
          <a:lstStyle/>
          <a:p>
            <a:r>
              <a:rPr lang="en-US" altLang="en-US" dirty="0"/>
              <a:t>Consider method </a:t>
            </a:r>
            <a:r>
              <a:rPr lang="en-US" altLang="en-US" i="1" dirty="0" err="1">
                <a:latin typeface="Arial" panose="020B0604020202020204" pitchFamily="34" charset="0"/>
                <a:cs typeface="Arial" panose="020B0604020202020204" pitchFamily="34" charset="0"/>
              </a:rPr>
              <a:t>triang</a:t>
            </a:r>
            <a:r>
              <a:rPr lang="en-US" altLang="en-US" i="1" dirty="0"/>
              <a:t>()</a:t>
            </a:r>
            <a:r>
              <a:rPr lang="en-US" altLang="en-US" dirty="0"/>
              <a:t> from class </a:t>
            </a:r>
            <a:r>
              <a:rPr lang="en-US" altLang="en-US" i="1" dirty="0" err="1">
                <a:latin typeface="Arial" panose="020B0604020202020204" pitchFamily="34" charset="0"/>
                <a:cs typeface="Arial" panose="020B0604020202020204" pitchFamily="34" charset="0"/>
              </a:rPr>
              <a:t>TriangleType</a:t>
            </a:r>
            <a:r>
              <a:rPr lang="en-US" altLang="en-US" dirty="0"/>
              <a:t> on the book website :</a:t>
            </a:r>
          </a:p>
          <a:p>
            <a:pPr lvl="1"/>
            <a:r>
              <a:rPr lang="en-US" altLang="en-US" sz="2000" dirty="0">
                <a:hlinkClick r:id="rId2"/>
              </a:rPr>
              <a:t>http://www.cs.gmu.edu/~offutt/softwaretest/java/Triangle.java</a:t>
            </a:r>
            <a:endParaRPr lang="en-US" altLang="en-US" sz="2000" dirty="0"/>
          </a:p>
          <a:p>
            <a:pPr lvl="1"/>
            <a:r>
              <a:rPr lang="en-US" altLang="en-US" sz="2000" dirty="0">
                <a:hlinkClick r:id="rId3"/>
              </a:rPr>
              <a:t>http://www.cs.gmu.edu/~offutt/softwaretest/java/TriangleType.java</a:t>
            </a:r>
            <a:endParaRPr lang="en-US" altLang="en-US" sz="2000" dirty="0"/>
          </a:p>
        </p:txBody>
      </p:sp>
      <p:sp>
        <p:nvSpPr>
          <p:cNvPr id="4" name="Date Placeholder 3"/>
          <p:cNvSpPr>
            <a:spLocks noGrp="1"/>
          </p:cNvSpPr>
          <p:nvPr>
            <p:ph type="dt" sz="half" idx="10"/>
          </p:nvPr>
        </p:nvSpPr>
        <p:spPr/>
        <p:txBody>
          <a:bodyPr/>
          <a:lstStyle/>
          <a:p>
            <a:pPr>
              <a:defRPr/>
            </a:pPr>
            <a:fld id="{692F2A1D-0E68-4718-8D50-FC33BEF2E5FA}" type="datetime1">
              <a:rPr lang="en-US" smtClean="0"/>
              <a:t>16-Jul-21</a:t>
            </a:fld>
            <a:endParaRPr lang="en-US" dirty="0"/>
          </a:p>
        </p:txBody>
      </p:sp>
      <p:sp>
        <p:nvSpPr>
          <p:cNvPr id="6" name="Slide Number Placeholder 5"/>
          <p:cNvSpPr>
            <a:spLocks noGrp="1"/>
          </p:cNvSpPr>
          <p:nvPr>
            <p:ph type="sldNum" sz="quarter" idx="12"/>
          </p:nvPr>
        </p:nvSpPr>
        <p:spPr/>
        <p:txBody>
          <a:bodyPr/>
          <a:lstStyle/>
          <a:p>
            <a:pPr>
              <a:defRPr/>
            </a:pPr>
            <a:fld id="{FE742154-05E0-4FD4-B04E-B92FD3670A3A}" type="slidenum">
              <a:rPr lang="en-US" smtClean="0"/>
              <a:pPr>
                <a:defRPr/>
              </a:pPr>
              <a:t>13</a:t>
            </a:fld>
            <a:endParaRPr lang="en-US"/>
          </a:p>
        </p:txBody>
      </p:sp>
      <p:sp>
        <p:nvSpPr>
          <p:cNvPr id="7" name="Text Box 36"/>
          <p:cNvSpPr txBox="1">
            <a:spLocks noChangeArrowheads="1"/>
          </p:cNvSpPr>
          <p:nvPr/>
        </p:nvSpPr>
        <p:spPr bwMode="auto">
          <a:xfrm>
            <a:off x="512064" y="2920259"/>
            <a:ext cx="8095488" cy="1538883"/>
          </a:xfrm>
          <a:prstGeom prst="rect">
            <a:avLst/>
          </a:prstGeom>
          <a:solidFill>
            <a:schemeClr val="accent3">
              <a:lumMod val="95000"/>
            </a:schemeClr>
          </a:solidFill>
          <a:ln>
            <a:solidFill>
              <a:schemeClr val="tx2"/>
            </a:solidFill>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eaLnBrk="1" hangingPunct="1">
              <a:lnSpc>
                <a:spcPct val="80000"/>
              </a:lnSpc>
              <a:spcBef>
                <a:spcPct val="50000"/>
              </a:spcBef>
            </a:pP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public </a:t>
            </a:r>
            <a:r>
              <a:rPr kumimoji="1" lang="en-US" altLang="zh-CN" b="0" dirty="0" err="1">
                <a:solidFill>
                  <a:schemeClr val="tx1"/>
                </a:solidFill>
                <a:latin typeface="Arial" panose="020B0604020202020204" pitchFamily="34" charset="0"/>
                <a:ea typeface="楷体_GB2312" pitchFamily="49" charset="-122"/>
                <a:cs typeface="Arial" panose="020B0604020202020204" pitchFamily="34" charset="0"/>
              </a:rPr>
              <a:t>enum</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Triangle { Scalene, Isosceles, Equilateral, Invalid }</a:t>
            </a:r>
          </a:p>
          <a:p>
            <a:pPr eaLnBrk="1" hangingPunct="1">
              <a:lnSpc>
                <a:spcPct val="80000"/>
              </a:lnSpc>
              <a:spcBef>
                <a:spcPct val="50000"/>
              </a:spcBef>
            </a:pP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public static Triangle </a:t>
            </a:r>
            <a:r>
              <a:rPr kumimoji="1" lang="en-US" altLang="zh-CN" b="0" dirty="0" err="1">
                <a:solidFill>
                  <a:schemeClr val="tx1"/>
                </a:solidFill>
                <a:latin typeface="Arial" panose="020B0604020202020204" pitchFamily="34" charset="0"/>
                <a:ea typeface="楷体_GB2312" pitchFamily="49" charset="-122"/>
                <a:cs typeface="Arial" panose="020B0604020202020204" pitchFamily="34" charset="0"/>
              </a:rPr>
              <a:t>triangle</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a:t>
            </a:r>
            <a:r>
              <a:rPr kumimoji="1" lang="en-US" altLang="zh-CN" b="0" dirty="0" err="1">
                <a:solidFill>
                  <a:schemeClr val="tx1"/>
                </a:solidFill>
                <a:latin typeface="Arial" panose="020B0604020202020204" pitchFamily="34" charset="0"/>
                <a:ea typeface="楷体_GB2312" pitchFamily="49" charset="-122"/>
                <a:cs typeface="Arial" panose="020B0604020202020204" pitchFamily="34" charset="0"/>
              </a:rPr>
              <a:t>int</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Side, </a:t>
            </a:r>
            <a:r>
              <a:rPr kumimoji="1" lang="en-US" altLang="zh-CN" b="0" dirty="0" err="1">
                <a:solidFill>
                  <a:schemeClr val="tx1"/>
                </a:solidFill>
                <a:latin typeface="Arial" panose="020B0604020202020204" pitchFamily="34" charset="0"/>
                <a:ea typeface="楷体_GB2312" pitchFamily="49" charset="-122"/>
                <a:cs typeface="Arial" panose="020B0604020202020204" pitchFamily="34" charset="0"/>
              </a:rPr>
              <a:t>int</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Side2, </a:t>
            </a:r>
            <a:r>
              <a:rPr kumimoji="1" lang="en-US" altLang="zh-CN" b="0" dirty="0" err="1">
                <a:solidFill>
                  <a:schemeClr val="tx1"/>
                </a:solidFill>
                <a:latin typeface="Arial" panose="020B0604020202020204" pitchFamily="34" charset="0"/>
                <a:ea typeface="楷体_GB2312" pitchFamily="49" charset="-122"/>
                <a:cs typeface="Arial" panose="020B0604020202020204" pitchFamily="34" charset="0"/>
              </a:rPr>
              <a:t>int</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Side3)</a:t>
            </a:r>
          </a:p>
          <a:p>
            <a:pPr eaLnBrk="1" hangingPunct="1">
              <a:lnSpc>
                <a:spcPct val="80000"/>
              </a:lnSpc>
              <a:spcBef>
                <a:spcPct val="50000"/>
              </a:spcBef>
            </a:pP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Side1, Side2, </a:t>
            </a:r>
            <a:r>
              <a:rPr kumimoji="1" lang="en-US" altLang="zh-CN" b="0" dirty="0">
                <a:solidFill>
                  <a:schemeClr val="tx1"/>
                </a:solidFill>
                <a:latin typeface="Gill Sans MT" panose="020B0502020104020203" pitchFamily="34" charset="0"/>
                <a:ea typeface="楷体_GB2312" pitchFamily="49" charset="-122"/>
                <a:cs typeface="Arial" panose="020B0604020202020204" pitchFamily="34" charset="0"/>
              </a:rPr>
              <a:t>and</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Side3 </a:t>
            </a:r>
            <a:r>
              <a:rPr kumimoji="1" lang="en-US" altLang="zh-CN" b="0" dirty="0">
                <a:solidFill>
                  <a:schemeClr val="tx1"/>
                </a:solidFill>
                <a:latin typeface="Gill Sans MT" panose="020B0502020104020203" pitchFamily="34" charset="0"/>
                <a:ea typeface="楷体_GB2312" pitchFamily="49" charset="-122"/>
                <a:cs typeface="Arial" panose="020B0604020202020204" pitchFamily="34" charset="0"/>
              </a:rPr>
              <a:t>represent the lengths of the sides of a triangle</a:t>
            </a:r>
          </a:p>
          <a:p>
            <a:pPr eaLnBrk="1" hangingPunct="1">
              <a:lnSpc>
                <a:spcPct val="80000"/>
              </a:lnSpc>
              <a:spcBef>
                <a:spcPct val="50000"/>
              </a:spcBef>
            </a:pPr>
            <a:r>
              <a:rPr kumimoji="1" lang="en-US" altLang="zh-CN" b="0" dirty="0">
                <a:solidFill>
                  <a:schemeClr val="tx1"/>
                </a:solidFill>
                <a:latin typeface="Gill Sans MT" panose="020B0502020104020203" pitchFamily="34" charset="0"/>
                <a:ea typeface="楷体_GB2312" pitchFamily="49" charset="-122"/>
                <a:cs typeface="Arial" panose="020B0604020202020204" pitchFamily="34" charset="0"/>
              </a:rPr>
              <a:t>// Returns the appropriate </a:t>
            </a:r>
            <a:r>
              <a:rPr kumimoji="1" lang="en-US" altLang="zh-CN" b="0" dirty="0" err="1">
                <a:solidFill>
                  <a:schemeClr val="tx1"/>
                </a:solidFill>
                <a:latin typeface="Arial" panose="020B0604020202020204" pitchFamily="34" charset="0"/>
                <a:ea typeface="楷体_GB2312" pitchFamily="49" charset="-122"/>
                <a:cs typeface="Arial" panose="020B0604020202020204" pitchFamily="34" charset="0"/>
              </a:rPr>
              <a:t>enum</a:t>
            </a:r>
            <a:r>
              <a:rPr kumimoji="1" lang="en-US" altLang="zh-CN" b="0" dirty="0">
                <a:solidFill>
                  <a:schemeClr val="tx1"/>
                </a:solidFill>
                <a:latin typeface="Gill Sans MT" panose="020B0502020104020203" pitchFamily="34" charset="0"/>
                <a:ea typeface="楷体_GB2312" pitchFamily="49" charset="-122"/>
                <a:cs typeface="Arial" panose="020B0604020202020204" pitchFamily="34" charset="0"/>
              </a:rPr>
              <a:t> value</a:t>
            </a:r>
            <a:endParaRPr kumimoji="1" lang="en-US" altLang="zh-CN" sz="2400" b="0" dirty="0">
              <a:solidFill>
                <a:schemeClr val="tx1"/>
              </a:solidFill>
              <a:latin typeface="Gill Sans MT" panose="020B0502020104020203" pitchFamily="34" charset="0"/>
              <a:ea typeface="楷体_GB2312" pitchFamily="49" charset="-122"/>
              <a:cs typeface="Arial" panose="020B0604020202020204" pitchFamily="34" charset="0"/>
            </a:endParaRPr>
          </a:p>
        </p:txBody>
      </p:sp>
      <p:sp>
        <p:nvSpPr>
          <p:cNvPr id="8" name="Text Box 36"/>
          <p:cNvSpPr txBox="1">
            <a:spLocks noChangeArrowheads="1"/>
          </p:cNvSpPr>
          <p:nvPr/>
        </p:nvSpPr>
        <p:spPr bwMode="auto">
          <a:xfrm>
            <a:off x="927799" y="4922251"/>
            <a:ext cx="7262812" cy="1015663"/>
          </a:xfrm>
          <a:prstGeom prst="rect">
            <a:avLst/>
          </a:prstGeom>
          <a:solidFill>
            <a:schemeClr val="accent3">
              <a:lumMod val="95000"/>
            </a:schemeClr>
          </a:solidFill>
          <a:ln>
            <a:solidFill>
              <a:schemeClr val="tx2"/>
            </a:solidFill>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eaLnBrk="1" hangingPunct="1">
              <a:spcBef>
                <a:spcPct val="50000"/>
              </a:spcBef>
            </a:pPr>
            <a:r>
              <a:rPr kumimoji="1" lang="en-US" altLang="zh-CN" sz="2400" dirty="0">
                <a:solidFill>
                  <a:schemeClr val="tx1"/>
                </a:solidFill>
                <a:ea typeface="楷体_GB2312" pitchFamily="49" charset="-122"/>
              </a:rPr>
              <a:t>The IDM for each parameter is identical</a:t>
            </a:r>
          </a:p>
          <a:p>
            <a:pPr eaLnBrk="1" hangingPunct="1">
              <a:spcBef>
                <a:spcPct val="50000"/>
              </a:spcBef>
            </a:pPr>
            <a:r>
              <a:rPr kumimoji="1" lang="en-US" altLang="zh-CN" sz="2400" dirty="0">
                <a:solidFill>
                  <a:schemeClr val="tx1"/>
                </a:solidFill>
                <a:ea typeface="楷体_GB2312" pitchFamily="49" charset="-122"/>
              </a:rPr>
              <a:t>Reasonable characteristic : </a:t>
            </a:r>
            <a:r>
              <a:rPr kumimoji="1" lang="en-US" altLang="zh-CN" sz="2400" i="1" dirty="0">
                <a:solidFill>
                  <a:schemeClr val="tx1"/>
                </a:solidFill>
                <a:ea typeface="楷体_GB2312" pitchFamily="49" charset="-122"/>
              </a:rPr>
              <a:t>Relation of side with zero</a:t>
            </a:r>
          </a:p>
        </p:txBody>
      </p:sp>
    </p:spTree>
    <p:extLst>
      <p:ext uri="{BB962C8B-B14F-4D97-AF65-F5344CB8AC3E}">
        <p14:creationId xmlns:p14="http://schemas.microsoft.com/office/powerpoint/2010/main" val="391520654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6483E10A-416E-42A5-94CB-2E709200CD5B}" type="slidenum">
              <a:rPr lang="en-US" altLang="en-US" sz="900" b="0" smtClean="0">
                <a:solidFill>
                  <a:schemeClr val="tx1"/>
                </a:solidFill>
                <a:latin typeface="Arial" charset="0"/>
                <a:cs typeface="Arial" charset="0"/>
              </a:rPr>
              <a:pPr/>
              <a:t>14</a:t>
            </a:fld>
            <a:endParaRPr lang="en-US" altLang="en-US" sz="900" b="0">
              <a:solidFill>
                <a:schemeClr val="tx1"/>
              </a:solidFill>
              <a:latin typeface="Arial" charset="0"/>
              <a:cs typeface="Arial" charset="0"/>
            </a:endParaRPr>
          </a:p>
        </p:txBody>
      </p:sp>
      <p:sp>
        <p:nvSpPr>
          <p:cNvPr id="14340" name="Rectangle 2"/>
          <p:cNvSpPr>
            <a:spLocks noGrp="1" noChangeArrowheads="1"/>
          </p:cNvSpPr>
          <p:nvPr>
            <p:ph type="title"/>
          </p:nvPr>
        </p:nvSpPr>
        <p:spPr/>
        <p:txBody>
          <a:bodyPr/>
          <a:lstStyle/>
          <a:p>
            <a:r>
              <a:rPr lang="en-US" altLang="en-US" dirty="0"/>
              <a:t>2. Functionality-Based Approach</a:t>
            </a:r>
          </a:p>
        </p:txBody>
      </p:sp>
      <p:sp>
        <p:nvSpPr>
          <p:cNvPr id="14341" name="Rectangle 3"/>
          <p:cNvSpPr>
            <a:spLocks noGrp="1" noChangeArrowheads="1"/>
          </p:cNvSpPr>
          <p:nvPr>
            <p:ph type="body" idx="1"/>
          </p:nvPr>
        </p:nvSpPr>
        <p:spPr>
          <a:xfrm>
            <a:off x="138113" y="1085850"/>
            <a:ext cx="8867775" cy="5095494"/>
          </a:xfrm>
        </p:spPr>
        <p:txBody>
          <a:bodyPr/>
          <a:lstStyle/>
          <a:p>
            <a:pPr>
              <a:spcBef>
                <a:spcPts val="1800"/>
              </a:spcBef>
            </a:pPr>
            <a:r>
              <a:rPr lang="en-US" altLang="en-US" dirty="0"/>
              <a:t>Identify characteristics that correspond to the intended </a:t>
            </a:r>
            <a:r>
              <a:rPr lang="en-US" altLang="en-US" dirty="0">
                <a:solidFill>
                  <a:srgbClr val="0000CC"/>
                </a:solidFill>
              </a:rPr>
              <a:t>functionality</a:t>
            </a:r>
          </a:p>
          <a:p>
            <a:pPr>
              <a:spcBef>
                <a:spcPts val="1800"/>
              </a:spcBef>
            </a:pPr>
            <a:r>
              <a:rPr lang="en-US" altLang="en-US" dirty="0"/>
              <a:t>Requires more </a:t>
            </a:r>
            <a:r>
              <a:rPr lang="en-US" altLang="en-US" dirty="0">
                <a:solidFill>
                  <a:srgbClr val="0000CC"/>
                </a:solidFill>
              </a:rPr>
              <a:t>design effort </a:t>
            </a:r>
            <a:r>
              <a:rPr lang="en-US" altLang="en-US" dirty="0"/>
              <a:t>from tester</a:t>
            </a:r>
          </a:p>
          <a:p>
            <a:pPr>
              <a:spcBef>
                <a:spcPts val="1800"/>
              </a:spcBef>
            </a:pPr>
            <a:r>
              <a:rPr lang="en-US" altLang="en-US" dirty="0"/>
              <a:t>Can incorporate </a:t>
            </a:r>
            <a:r>
              <a:rPr lang="en-US" altLang="en-US" dirty="0">
                <a:solidFill>
                  <a:srgbClr val="0000CC"/>
                </a:solidFill>
              </a:rPr>
              <a:t>domain </a:t>
            </a:r>
            <a:r>
              <a:rPr lang="en-US" altLang="en-US" dirty="0"/>
              <a:t>and </a:t>
            </a:r>
            <a:r>
              <a:rPr lang="en-US" altLang="en-US" dirty="0">
                <a:solidFill>
                  <a:srgbClr val="0000CC"/>
                </a:solidFill>
              </a:rPr>
              <a:t>semantic </a:t>
            </a:r>
            <a:r>
              <a:rPr lang="en-US" altLang="en-US" dirty="0"/>
              <a:t>knowledge</a:t>
            </a:r>
          </a:p>
          <a:p>
            <a:pPr>
              <a:spcBef>
                <a:spcPts val="1800"/>
              </a:spcBef>
            </a:pPr>
            <a:r>
              <a:rPr lang="en-US" altLang="en-US" dirty="0"/>
              <a:t>Can use </a:t>
            </a:r>
            <a:r>
              <a:rPr lang="en-US" altLang="en-US" dirty="0">
                <a:solidFill>
                  <a:srgbClr val="0000CC"/>
                </a:solidFill>
              </a:rPr>
              <a:t>relationships </a:t>
            </a:r>
            <a:r>
              <a:rPr lang="en-US" altLang="en-US" dirty="0"/>
              <a:t>among parameters</a:t>
            </a:r>
          </a:p>
          <a:p>
            <a:pPr>
              <a:spcBef>
                <a:spcPts val="1800"/>
              </a:spcBef>
            </a:pPr>
            <a:r>
              <a:rPr lang="en-US" altLang="en-US" dirty="0"/>
              <a:t>Modeling can be based on </a:t>
            </a:r>
            <a:r>
              <a:rPr lang="en-US" altLang="en-US" dirty="0">
                <a:solidFill>
                  <a:srgbClr val="0000CC"/>
                </a:solidFill>
              </a:rPr>
              <a:t>requirements</a:t>
            </a:r>
            <a:r>
              <a:rPr lang="en-US" altLang="en-US" dirty="0"/>
              <a:t>, not implementation</a:t>
            </a:r>
          </a:p>
          <a:p>
            <a:pPr>
              <a:spcBef>
                <a:spcPts val="1800"/>
              </a:spcBef>
            </a:pPr>
            <a:r>
              <a:rPr lang="en-US" altLang="en-US" dirty="0"/>
              <a:t>The same parameter may appear in multiple characteristics, so it’s </a:t>
            </a:r>
            <a:r>
              <a:rPr lang="en-US" altLang="en-US" dirty="0">
                <a:solidFill>
                  <a:srgbClr val="0000CC"/>
                </a:solidFill>
              </a:rPr>
              <a:t>harder </a:t>
            </a:r>
            <a:r>
              <a:rPr lang="en-US" altLang="en-US" dirty="0"/>
              <a:t>to translate values to test cases</a:t>
            </a:r>
          </a:p>
        </p:txBody>
      </p:sp>
      <p:sp>
        <p:nvSpPr>
          <p:cNvPr id="14344"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80C7788A-495F-476F-8D19-184BF1CF94EF}" type="datetime1">
              <a:rPr lang="en-US" altLang="en-US" sz="900" b="0" smtClean="0">
                <a:solidFill>
                  <a:schemeClr val="tx1"/>
                </a:solidFill>
                <a:latin typeface="Arial" charset="0"/>
                <a:cs typeface="Arial" charset="0"/>
              </a:rPr>
              <a:t>16-Jul-21</a:t>
            </a:fld>
            <a:endParaRPr lang="en-US" altLang="en-US" sz="900" b="0" dirty="0">
              <a:solidFill>
                <a:schemeClr val="tx1"/>
              </a:solidFill>
              <a:latin typeface="Arial" charset="0"/>
              <a:cs typeface="Arial" charset="0"/>
            </a:endParaRPr>
          </a:p>
        </p:txBody>
      </p:sp>
    </p:spTree>
    <p:extLst>
      <p:ext uri="{BB962C8B-B14F-4D97-AF65-F5344CB8AC3E}">
        <p14:creationId xmlns:p14="http://schemas.microsoft.com/office/powerpoint/2010/main" val="129905294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 Functionality-Based Example</a:t>
            </a:r>
            <a:endParaRPr lang="en-US" dirty="0"/>
          </a:p>
        </p:txBody>
      </p:sp>
      <p:sp>
        <p:nvSpPr>
          <p:cNvPr id="3" name="Content Placeholder 2"/>
          <p:cNvSpPr>
            <a:spLocks noGrp="1"/>
          </p:cNvSpPr>
          <p:nvPr>
            <p:ph idx="1"/>
          </p:nvPr>
        </p:nvSpPr>
        <p:spPr/>
        <p:txBody>
          <a:bodyPr/>
          <a:lstStyle/>
          <a:p>
            <a:r>
              <a:rPr lang="en-US" altLang="en-US" dirty="0"/>
              <a:t>Again, consider method </a:t>
            </a:r>
            <a:r>
              <a:rPr lang="en-US" altLang="en-US" i="1" dirty="0">
                <a:latin typeface="Arial" panose="020B0604020202020204" pitchFamily="34" charset="0"/>
                <a:cs typeface="Arial" panose="020B0604020202020204" pitchFamily="34" charset="0"/>
              </a:rPr>
              <a:t>triangle</a:t>
            </a:r>
            <a:r>
              <a:rPr lang="en-US" altLang="en-US" i="1" dirty="0"/>
              <a:t>()</a:t>
            </a:r>
            <a:r>
              <a:rPr lang="en-US" altLang="en-US" dirty="0"/>
              <a:t> from class </a:t>
            </a:r>
            <a:r>
              <a:rPr lang="en-US" altLang="en-US" i="1" dirty="0" err="1">
                <a:latin typeface="Arial" panose="020B0604020202020204" pitchFamily="34" charset="0"/>
                <a:cs typeface="Arial" panose="020B0604020202020204" pitchFamily="34" charset="0"/>
              </a:rPr>
              <a:t>TriangleType</a:t>
            </a:r>
            <a:r>
              <a:rPr lang="en-US" altLang="en-US" dirty="0"/>
              <a:t> :</a:t>
            </a:r>
          </a:p>
        </p:txBody>
      </p:sp>
      <p:sp>
        <p:nvSpPr>
          <p:cNvPr id="4" name="Date Placeholder 3"/>
          <p:cNvSpPr>
            <a:spLocks noGrp="1"/>
          </p:cNvSpPr>
          <p:nvPr>
            <p:ph type="dt" sz="half" idx="10"/>
          </p:nvPr>
        </p:nvSpPr>
        <p:spPr/>
        <p:txBody>
          <a:bodyPr/>
          <a:lstStyle/>
          <a:p>
            <a:pPr>
              <a:defRPr/>
            </a:pPr>
            <a:fld id="{B51ADF33-8416-468B-81C4-5655719A47DE}" type="datetime1">
              <a:rPr lang="en-US" smtClean="0"/>
              <a:t>16-Jul-21</a:t>
            </a:fld>
            <a:endParaRPr lang="en-US" dirty="0"/>
          </a:p>
        </p:txBody>
      </p:sp>
      <p:sp>
        <p:nvSpPr>
          <p:cNvPr id="6" name="Slide Number Placeholder 5"/>
          <p:cNvSpPr>
            <a:spLocks noGrp="1"/>
          </p:cNvSpPr>
          <p:nvPr>
            <p:ph type="sldNum" sz="quarter" idx="12"/>
          </p:nvPr>
        </p:nvSpPr>
        <p:spPr/>
        <p:txBody>
          <a:bodyPr/>
          <a:lstStyle/>
          <a:p>
            <a:pPr>
              <a:defRPr/>
            </a:pPr>
            <a:fld id="{FE742154-05E0-4FD4-B04E-B92FD3670A3A}" type="slidenum">
              <a:rPr lang="en-US" smtClean="0"/>
              <a:pPr>
                <a:defRPr/>
              </a:pPr>
              <a:t>15</a:t>
            </a:fld>
            <a:endParaRPr lang="en-US"/>
          </a:p>
        </p:txBody>
      </p:sp>
      <p:sp>
        <p:nvSpPr>
          <p:cNvPr id="7" name="Text Box 36"/>
          <p:cNvSpPr txBox="1">
            <a:spLocks noChangeArrowheads="1"/>
          </p:cNvSpPr>
          <p:nvPr/>
        </p:nvSpPr>
        <p:spPr bwMode="auto">
          <a:xfrm>
            <a:off x="1490217" y="2095119"/>
            <a:ext cx="6157087" cy="461665"/>
          </a:xfrm>
          <a:prstGeom prst="rect">
            <a:avLst/>
          </a:prstGeom>
          <a:solidFill>
            <a:schemeClr val="accent3">
              <a:lumMod val="95000"/>
            </a:schemeClr>
          </a:solidFill>
          <a:ln>
            <a:solidFill>
              <a:schemeClr val="tx2"/>
            </a:solidFill>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eaLnBrk="1" hangingPunct="1">
              <a:spcBef>
                <a:spcPct val="50000"/>
              </a:spcBef>
            </a:pPr>
            <a:r>
              <a:rPr kumimoji="1" lang="en-US" altLang="zh-CN" sz="2400" dirty="0">
                <a:solidFill>
                  <a:schemeClr val="tx1"/>
                </a:solidFill>
                <a:latin typeface="Gill Sans MT" panose="020B0502020104020203" pitchFamily="34" charset="0"/>
                <a:ea typeface="楷体_GB2312" pitchFamily="49" charset="-122"/>
              </a:rPr>
              <a:t>The three parameters represent a </a:t>
            </a:r>
            <a:r>
              <a:rPr kumimoji="1" lang="en-US" altLang="zh-CN" sz="2400" i="1" dirty="0">
                <a:solidFill>
                  <a:schemeClr val="tx1"/>
                </a:solidFill>
                <a:latin typeface="Gill Sans MT" panose="020B0502020104020203" pitchFamily="34" charset="0"/>
                <a:ea typeface="楷体_GB2312" pitchFamily="49" charset="-122"/>
              </a:rPr>
              <a:t>triangle</a:t>
            </a:r>
          </a:p>
        </p:txBody>
      </p:sp>
      <p:sp>
        <p:nvSpPr>
          <p:cNvPr id="8" name="Text Box 36"/>
          <p:cNvSpPr txBox="1">
            <a:spLocks noChangeArrowheads="1"/>
          </p:cNvSpPr>
          <p:nvPr/>
        </p:nvSpPr>
        <p:spPr bwMode="auto">
          <a:xfrm>
            <a:off x="1234440" y="3233125"/>
            <a:ext cx="6668897" cy="1015663"/>
          </a:xfrm>
          <a:prstGeom prst="rect">
            <a:avLst/>
          </a:prstGeom>
          <a:solidFill>
            <a:schemeClr val="accent3">
              <a:lumMod val="95000"/>
            </a:schemeClr>
          </a:solidFill>
          <a:ln>
            <a:solidFill>
              <a:schemeClr val="tx2"/>
            </a:solidFill>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eaLnBrk="1" hangingPunct="1">
              <a:spcBef>
                <a:spcPct val="50000"/>
              </a:spcBef>
            </a:pPr>
            <a:r>
              <a:rPr kumimoji="1" lang="en-US" altLang="zh-CN" sz="2400" dirty="0">
                <a:solidFill>
                  <a:schemeClr val="tx1"/>
                </a:solidFill>
                <a:latin typeface="Gill Sans MT" panose="020B0502020104020203" pitchFamily="34" charset="0"/>
                <a:ea typeface="楷体_GB2312" pitchFamily="49" charset="-122"/>
              </a:rPr>
              <a:t>The IDM can combine all parameters</a:t>
            </a:r>
          </a:p>
          <a:p>
            <a:pPr eaLnBrk="1" hangingPunct="1">
              <a:spcBef>
                <a:spcPct val="50000"/>
              </a:spcBef>
            </a:pPr>
            <a:r>
              <a:rPr kumimoji="1" lang="en-US" altLang="zh-CN" sz="2400" dirty="0">
                <a:solidFill>
                  <a:schemeClr val="tx1"/>
                </a:solidFill>
                <a:latin typeface="Gill Sans MT" panose="020B0502020104020203" pitchFamily="34" charset="0"/>
                <a:ea typeface="楷体_GB2312" pitchFamily="49" charset="-122"/>
              </a:rPr>
              <a:t>Reasonable characteristic : </a:t>
            </a:r>
            <a:r>
              <a:rPr kumimoji="1" lang="en-US" altLang="zh-CN" sz="2400" i="1" dirty="0">
                <a:solidFill>
                  <a:schemeClr val="tx1"/>
                </a:solidFill>
                <a:latin typeface="Gill Sans MT" panose="020B0502020104020203" pitchFamily="34" charset="0"/>
                <a:ea typeface="楷体_GB2312" pitchFamily="49" charset="-122"/>
              </a:rPr>
              <a:t>Type of triangle</a:t>
            </a:r>
          </a:p>
        </p:txBody>
      </p:sp>
    </p:spTree>
    <p:extLst>
      <p:ext uri="{BB962C8B-B14F-4D97-AF65-F5344CB8AC3E}">
        <p14:creationId xmlns:p14="http://schemas.microsoft.com/office/powerpoint/2010/main" val="9862992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F6FC1FFD-6B50-4A8B-BC5E-A5AFB9E11DBF}" type="slidenum">
              <a:rPr lang="en-US" altLang="en-US" sz="900" b="0" smtClean="0">
                <a:solidFill>
                  <a:schemeClr val="tx1"/>
                </a:solidFill>
                <a:latin typeface="Arial" charset="0"/>
                <a:cs typeface="Arial" charset="0"/>
              </a:rPr>
              <a:pPr/>
              <a:t>16</a:t>
            </a:fld>
            <a:endParaRPr lang="en-US" altLang="en-US" sz="900" b="0">
              <a:solidFill>
                <a:schemeClr val="tx1"/>
              </a:solidFill>
              <a:latin typeface="Arial" charset="0"/>
              <a:cs typeface="Arial" charset="0"/>
            </a:endParaRPr>
          </a:p>
        </p:txBody>
      </p:sp>
      <p:sp>
        <p:nvSpPr>
          <p:cNvPr id="15364" name="Rectangle 2"/>
          <p:cNvSpPr>
            <a:spLocks noGrp="1" noChangeArrowheads="1"/>
          </p:cNvSpPr>
          <p:nvPr>
            <p:ph type="title" idx="4294967295"/>
          </p:nvPr>
        </p:nvSpPr>
        <p:spPr>
          <a:xfrm>
            <a:off x="6350" y="96838"/>
            <a:ext cx="9112482" cy="1268666"/>
          </a:xfrm>
        </p:spPr>
        <p:txBody>
          <a:bodyPr/>
          <a:lstStyle/>
          <a:p>
            <a:r>
              <a:rPr lang="en-US" altLang="en-US" sz="2800" dirty="0"/>
              <a:t>Steps 1 &amp; 2</a:t>
            </a:r>
            <a:r>
              <a:rPr lang="en-US" altLang="en-US" sz="3200" dirty="0"/>
              <a:t>—Identifying Functionalities, Parameters and  Characteristics</a:t>
            </a:r>
          </a:p>
        </p:txBody>
      </p:sp>
      <p:sp>
        <p:nvSpPr>
          <p:cNvPr id="15365" name="Rectangle 3"/>
          <p:cNvSpPr>
            <a:spLocks noGrp="1" noChangeArrowheads="1"/>
          </p:cNvSpPr>
          <p:nvPr>
            <p:ph type="body" idx="4294967295"/>
          </p:nvPr>
        </p:nvSpPr>
        <p:spPr>
          <a:xfrm>
            <a:off x="6351" y="1109472"/>
            <a:ext cx="9112482" cy="5399612"/>
          </a:xfrm>
        </p:spPr>
        <p:txBody>
          <a:bodyPr/>
          <a:lstStyle/>
          <a:p>
            <a:r>
              <a:rPr lang="en-US" altLang="en-US" dirty="0"/>
              <a:t>A </a:t>
            </a:r>
            <a:r>
              <a:rPr lang="en-US" altLang="en-US" dirty="0">
                <a:solidFill>
                  <a:srgbClr val="0000CC"/>
                </a:solidFill>
              </a:rPr>
              <a:t>creative engineering </a:t>
            </a:r>
            <a:r>
              <a:rPr lang="en-US" altLang="en-US" dirty="0"/>
              <a:t>step</a:t>
            </a:r>
          </a:p>
          <a:p>
            <a:r>
              <a:rPr lang="en-US" altLang="en-US" dirty="0">
                <a:solidFill>
                  <a:srgbClr val="0000CC"/>
                </a:solidFill>
              </a:rPr>
              <a:t>More </a:t>
            </a:r>
            <a:r>
              <a:rPr lang="en-US" altLang="en-US" dirty="0"/>
              <a:t>characteristics means more tests</a:t>
            </a:r>
          </a:p>
          <a:p>
            <a:r>
              <a:rPr lang="en-US" altLang="en-US" dirty="0">
                <a:solidFill>
                  <a:srgbClr val="0000CC"/>
                </a:solidFill>
              </a:rPr>
              <a:t>Interface-based </a:t>
            </a:r>
            <a:r>
              <a:rPr lang="en-US" altLang="en-US" dirty="0"/>
              <a:t>: Translate parameters to characteristics</a:t>
            </a:r>
          </a:p>
          <a:p>
            <a:r>
              <a:rPr lang="en-US" altLang="en-US" dirty="0">
                <a:solidFill>
                  <a:srgbClr val="0000CC"/>
                </a:solidFill>
              </a:rPr>
              <a:t>Candidates </a:t>
            </a:r>
            <a:r>
              <a:rPr lang="en-US" altLang="en-US" dirty="0"/>
              <a:t>for characteristics :</a:t>
            </a:r>
          </a:p>
          <a:p>
            <a:pPr lvl="1">
              <a:lnSpc>
                <a:spcPct val="80000"/>
              </a:lnSpc>
            </a:pPr>
            <a:r>
              <a:rPr lang="en-US" altLang="en-US" dirty="0">
                <a:solidFill>
                  <a:srgbClr val="0000CC"/>
                </a:solidFill>
              </a:rPr>
              <a:t>Preconditions </a:t>
            </a:r>
            <a:r>
              <a:rPr lang="en-US" altLang="en-US" dirty="0"/>
              <a:t>and </a:t>
            </a:r>
            <a:r>
              <a:rPr lang="en-US" altLang="en-US" dirty="0" err="1">
                <a:solidFill>
                  <a:srgbClr val="0000CC"/>
                </a:solidFill>
              </a:rPr>
              <a:t>postconditions</a:t>
            </a:r>
            <a:endParaRPr lang="en-US" altLang="en-US" dirty="0">
              <a:solidFill>
                <a:srgbClr val="0000CC"/>
              </a:solidFill>
            </a:endParaRPr>
          </a:p>
          <a:p>
            <a:pPr lvl="1">
              <a:lnSpc>
                <a:spcPct val="80000"/>
              </a:lnSpc>
            </a:pPr>
            <a:r>
              <a:rPr lang="en-US" altLang="en-US" dirty="0">
                <a:solidFill>
                  <a:srgbClr val="0000CC"/>
                </a:solidFill>
              </a:rPr>
              <a:t>Relationships </a:t>
            </a:r>
            <a:r>
              <a:rPr lang="en-US" altLang="en-US" dirty="0"/>
              <a:t>among variables</a:t>
            </a:r>
          </a:p>
          <a:p>
            <a:pPr lvl="1">
              <a:lnSpc>
                <a:spcPct val="80000"/>
              </a:lnSpc>
            </a:pPr>
            <a:r>
              <a:rPr lang="en-US" altLang="en-US" dirty="0"/>
              <a:t>Relationship of variables with </a:t>
            </a:r>
            <a:r>
              <a:rPr lang="en-US" altLang="en-US" dirty="0">
                <a:solidFill>
                  <a:srgbClr val="0000CC"/>
                </a:solidFill>
              </a:rPr>
              <a:t>special values </a:t>
            </a:r>
            <a:r>
              <a:rPr lang="en-US" altLang="en-US" dirty="0"/>
              <a:t>(zero, null, blank, …)</a:t>
            </a:r>
          </a:p>
          <a:p>
            <a:r>
              <a:rPr lang="en-US" altLang="en-US" dirty="0"/>
              <a:t>Should </a:t>
            </a:r>
            <a:r>
              <a:rPr lang="en-US" altLang="en-US" dirty="0">
                <a:solidFill>
                  <a:srgbClr val="0000CC"/>
                </a:solidFill>
              </a:rPr>
              <a:t>not </a:t>
            </a:r>
            <a:r>
              <a:rPr lang="en-US" altLang="en-US" dirty="0"/>
              <a:t>use program source—characteristics should be based on the  </a:t>
            </a:r>
            <a:r>
              <a:rPr lang="en-US" altLang="en-US" dirty="0">
                <a:solidFill>
                  <a:srgbClr val="0000CC"/>
                </a:solidFill>
              </a:rPr>
              <a:t>input domain</a:t>
            </a:r>
          </a:p>
          <a:p>
            <a:pPr lvl="1">
              <a:lnSpc>
                <a:spcPct val="80000"/>
              </a:lnSpc>
            </a:pPr>
            <a:r>
              <a:rPr lang="en-US" altLang="en-US" dirty="0"/>
              <a:t>Program source should be used with </a:t>
            </a:r>
            <a:r>
              <a:rPr lang="en-US" altLang="en-US" dirty="0">
                <a:solidFill>
                  <a:srgbClr val="0000CC"/>
                </a:solidFill>
              </a:rPr>
              <a:t>graph </a:t>
            </a:r>
            <a:r>
              <a:rPr lang="en-US" altLang="en-US" dirty="0"/>
              <a:t>or </a:t>
            </a:r>
            <a:r>
              <a:rPr lang="en-US" altLang="en-US" dirty="0">
                <a:solidFill>
                  <a:srgbClr val="0000CC"/>
                </a:solidFill>
              </a:rPr>
              <a:t>logic </a:t>
            </a:r>
            <a:r>
              <a:rPr lang="en-US" altLang="en-US" dirty="0"/>
              <a:t>criteria</a:t>
            </a:r>
          </a:p>
          <a:p>
            <a:r>
              <a:rPr lang="en-US" altLang="en-US" dirty="0"/>
              <a:t>Better to have </a:t>
            </a:r>
            <a:r>
              <a:rPr lang="en-US" altLang="en-US" dirty="0">
                <a:solidFill>
                  <a:srgbClr val="0000CC"/>
                </a:solidFill>
              </a:rPr>
              <a:t>more characteristics </a:t>
            </a:r>
            <a:r>
              <a:rPr lang="en-US" altLang="en-US" dirty="0"/>
              <a:t>with </a:t>
            </a:r>
            <a:r>
              <a:rPr lang="en-US" altLang="en-US" dirty="0">
                <a:solidFill>
                  <a:srgbClr val="0000CC"/>
                </a:solidFill>
              </a:rPr>
              <a:t>few blocks</a:t>
            </a:r>
          </a:p>
          <a:p>
            <a:pPr lvl="1">
              <a:lnSpc>
                <a:spcPct val="80000"/>
              </a:lnSpc>
            </a:pPr>
            <a:r>
              <a:rPr lang="en-US" altLang="en-US" dirty="0"/>
              <a:t>Fewer mistakes and fewer tests</a:t>
            </a:r>
          </a:p>
        </p:txBody>
      </p:sp>
      <p:sp>
        <p:nvSpPr>
          <p:cNvPr id="15366"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A2FB52B7-D92F-44A3-AD8A-D58BDFA0DBF6}" type="datetime1">
              <a:rPr lang="en-US" altLang="en-US" sz="900" b="0" smtClean="0">
                <a:solidFill>
                  <a:schemeClr val="tx1"/>
                </a:solidFill>
                <a:latin typeface="Arial" charset="0"/>
                <a:cs typeface="Arial" charset="0"/>
              </a:rPr>
              <a:t>16-Jul-21</a:t>
            </a:fld>
            <a:endParaRPr lang="en-US" altLang="en-US" sz="900" b="0" dirty="0">
              <a:solidFill>
                <a:schemeClr val="tx1"/>
              </a:solidFill>
              <a:latin typeface="Arial" charset="0"/>
              <a:cs typeface="Arial" charset="0"/>
            </a:endParaRPr>
          </a:p>
        </p:txBody>
      </p:sp>
    </p:spTree>
    <p:extLst>
      <p:ext uri="{BB962C8B-B14F-4D97-AF65-F5344CB8AC3E}">
        <p14:creationId xmlns:p14="http://schemas.microsoft.com/office/powerpoint/2010/main" val="193293198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91913C69-AA72-4F6E-B8E6-A0D73107FF6D}" type="slidenum">
              <a:rPr lang="en-US" altLang="en-US" sz="900" b="0" smtClean="0">
                <a:solidFill>
                  <a:schemeClr val="tx1"/>
                </a:solidFill>
                <a:latin typeface="Arial" charset="0"/>
                <a:cs typeface="Arial" charset="0"/>
              </a:rPr>
              <a:pPr/>
              <a:t>17</a:t>
            </a:fld>
            <a:endParaRPr lang="en-US" altLang="en-US" sz="900" b="0">
              <a:solidFill>
                <a:schemeClr val="tx1"/>
              </a:solidFill>
              <a:latin typeface="Arial" charset="0"/>
              <a:cs typeface="Arial" charset="0"/>
            </a:endParaRPr>
          </a:p>
        </p:txBody>
      </p:sp>
      <p:sp>
        <p:nvSpPr>
          <p:cNvPr id="16388" name="Rectangle 2"/>
          <p:cNvSpPr>
            <a:spLocks noGrp="1" noChangeArrowheads="1"/>
          </p:cNvSpPr>
          <p:nvPr>
            <p:ph type="title"/>
          </p:nvPr>
        </p:nvSpPr>
        <p:spPr>
          <a:xfrm>
            <a:off x="85344" y="96838"/>
            <a:ext cx="8973312" cy="915987"/>
          </a:xfrm>
        </p:spPr>
        <p:txBody>
          <a:bodyPr/>
          <a:lstStyle/>
          <a:p>
            <a:r>
              <a:rPr lang="en-US" altLang="en-US" sz="2800" dirty="0"/>
              <a:t>Steps</a:t>
            </a:r>
            <a:r>
              <a:rPr lang="en-US" altLang="en-US" sz="2400" dirty="0"/>
              <a:t> 1 &amp; 2—</a:t>
            </a:r>
            <a:r>
              <a:rPr lang="en-US" altLang="en-US" sz="2800" dirty="0"/>
              <a:t>Interface</a:t>
            </a:r>
            <a:r>
              <a:rPr lang="en-US" altLang="en-US" sz="2400" dirty="0"/>
              <a:t> &amp; </a:t>
            </a:r>
            <a:r>
              <a:rPr lang="en-US" altLang="en-US" sz="2800" dirty="0"/>
              <a:t>Functionality-Based</a:t>
            </a:r>
          </a:p>
        </p:txBody>
      </p:sp>
      <p:sp>
        <p:nvSpPr>
          <p:cNvPr id="251909" name="Text Box 5"/>
          <p:cNvSpPr txBox="1">
            <a:spLocks noChangeArrowheads="1"/>
          </p:cNvSpPr>
          <p:nvPr/>
        </p:nvSpPr>
        <p:spPr bwMode="auto">
          <a:xfrm>
            <a:off x="989013" y="849313"/>
            <a:ext cx="7165975" cy="1016000"/>
          </a:xfrm>
          <a:prstGeom prst="rect">
            <a:avLst/>
          </a:prstGeom>
          <a:solidFill>
            <a:schemeClr val="accent3">
              <a:lumMod val="95000"/>
            </a:schemeClr>
          </a:solidFill>
          <a:ln w="9525">
            <a:solidFill>
              <a:schemeClr val="tx2"/>
            </a:solidFill>
            <a:miter lim="800000"/>
            <a:headEnd/>
            <a:tailEnd/>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kumimoji="1" lang="en-US" altLang="zh-CN" dirty="0">
                <a:solidFill>
                  <a:schemeClr val="tx1"/>
                </a:solidFill>
                <a:latin typeface="Arial" charset="0"/>
                <a:ea typeface="楷体_GB2312" pitchFamily="49" charset="-122"/>
              </a:rPr>
              <a:t>public </a:t>
            </a:r>
            <a:r>
              <a:rPr kumimoji="1" lang="en-US" altLang="zh-CN" dirty="0" err="1">
                <a:solidFill>
                  <a:schemeClr val="tx1"/>
                </a:solidFill>
                <a:latin typeface="Arial" charset="0"/>
                <a:ea typeface="楷体_GB2312" pitchFamily="49" charset="-122"/>
              </a:rPr>
              <a:t>boolean</a:t>
            </a:r>
            <a:r>
              <a:rPr kumimoji="1" lang="en-US" altLang="zh-CN" dirty="0">
                <a:solidFill>
                  <a:schemeClr val="tx1"/>
                </a:solidFill>
                <a:latin typeface="Arial" charset="0"/>
                <a:ea typeface="楷体_GB2312" pitchFamily="49" charset="-122"/>
              </a:rPr>
              <a:t> </a:t>
            </a:r>
            <a:r>
              <a:rPr kumimoji="1" lang="en-US" altLang="zh-CN" dirty="0" err="1">
                <a:solidFill>
                  <a:schemeClr val="tx1"/>
                </a:solidFill>
                <a:latin typeface="Arial" charset="0"/>
                <a:ea typeface="楷体_GB2312" pitchFamily="49" charset="-122"/>
              </a:rPr>
              <a:t>findElement</a:t>
            </a:r>
            <a:r>
              <a:rPr kumimoji="1" lang="en-US" altLang="zh-CN" dirty="0">
                <a:solidFill>
                  <a:schemeClr val="tx1"/>
                </a:solidFill>
                <a:latin typeface="Arial" charset="0"/>
                <a:ea typeface="楷体_GB2312" pitchFamily="49" charset="-122"/>
              </a:rPr>
              <a:t> </a:t>
            </a:r>
            <a:r>
              <a:rPr kumimoji="1" lang="en-US" altLang="zh-CN" b="0" dirty="0">
                <a:solidFill>
                  <a:schemeClr val="tx1"/>
                </a:solidFill>
                <a:latin typeface="Arial" charset="0"/>
                <a:ea typeface="宋体" charset="-122"/>
              </a:rPr>
              <a:t>(List </a:t>
            </a:r>
            <a:r>
              <a:rPr kumimoji="1" lang="en-US" altLang="zh-CN" b="0" dirty="0" err="1">
                <a:solidFill>
                  <a:schemeClr val="tx1"/>
                </a:solidFill>
                <a:latin typeface="Arial" charset="0"/>
                <a:ea typeface="宋体" charset="-122"/>
              </a:rPr>
              <a:t>list</a:t>
            </a:r>
            <a:r>
              <a:rPr kumimoji="1" lang="en-US" altLang="zh-CN" b="0" dirty="0">
                <a:solidFill>
                  <a:schemeClr val="tx1"/>
                </a:solidFill>
                <a:latin typeface="Arial" charset="0"/>
                <a:ea typeface="宋体" charset="-122"/>
              </a:rPr>
              <a:t>, Object element)</a:t>
            </a:r>
          </a:p>
          <a:p>
            <a:r>
              <a:rPr kumimoji="1" lang="en-US" altLang="zh-CN" b="0" dirty="0">
                <a:solidFill>
                  <a:schemeClr val="tx1"/>
                </a:solidFill>
                <a:latin typeface="Arial" charset="0"/>
                <a:ea typeface="宋体" charset="-122"/>
              </a:rPr>
              <a:t>// Effects: if list or element is null throw </a:t>
            </a:r>
            <a:r>
              <a:rPr kumimoji="1" lang="en-US" altLang="zh-CN" b="0" dirty="0" err="1">
                <a:solidFill>
                  <a:schemeClr val="tx1"/>
                </a:solidFill>
                <a:latin typeface="Arial" charset="0"/>
                <a:ea typeface="宋体" charset="-122"/>
              </a:rPr>
              <a:t>NullPointerException</a:t>
            </a:r>
            <a:endParaRPr kumimoji="1" lang="en-US" altLang="zh-CN" b="0" dirty="0">
              <a:solidFill>
                <a:schemeClr val="tx1"/>
              </a:solidFill>
              <a:latin typeface="Arial" charset="0"/>
              <a:ea typeface="宋体" charset="-122"/>
            </a:endParaRPr>
          </a:p>
          <a:p>
            <a:r>
              <a:rPr kumimoji="1" lang="en-US" altLang="zh-CN" b="0" dirty="0">
                <a:solidFill>
                  <a:schemeClr val="tx1"/>
                </a:solidFill>
                <a:latin typeface="Arial" charset="0"/>
                <a:ea typeface="宋体" charset="-122"/>
              </a:rPr>
              <a:t>//           else return true if element is in the list, false otherwise</a:t>
            </a:r>
            <a:endParaRPr kumimoji="1" lang="en-US" altLang="zh-CN" dirty="0">
              <a:solidFill>
                <a:schemeClr val="tx1"/>
              </a:solidFill>
              <a:latin typeface="Arial" charset="0"/>
              <a:ea typeface="楷体_GB2312" pitchFamily="49" charset="-122"/>
            </a:endParaRPr>
          </a:p>
        </p:txBody>
      </p:sp>
      <p:sp>
        <p:nvSpPr>
          <p:cNvPr id="2" name="Text Box 5"/>
          <p:cNvSpPr txBox="1">
            <a:spLocks noChangeArrowheads="1"/>
          </p:cNvSpPr>
          <p:nvPr/>
        </p:nvSpPr>
        <p:spPr bwMode="auto">
          <a:xfrm>
            <a:off x="989013" y="1971675"/>
            <a:ext cx="7165975" cy="1625600"/>
          </a:xfrm>
          <a:prstGeom prst="rect">
            <a:avLst/>
          </a:prstGeom>
          <a:solidFill>
            <a:schemeClr val="accent3">
              <a:lumMod val="95000"/>
            </a:schemeClr>
          </a:solidFill>
          <a:ln w="9525">
            <a:solidFill>
              <a:schemeClr val="tx2"/>
            </a:solidFill>
            <a:miter lim="800000"/>
            <a:headEnd/>
            <a:tailEnd/>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r>
              <a:rPr kumimoji="1" lang="en-US" altLang="zh-CN" b="0" u="sng" dirty="0">
                <a:solidFill>
                  <a:srgbClr val="0000CC"/>
                </a:solidFill>
                <a:latin typeface="Arial" panose="020B0604020202020204" pitchFamily="34" charset="0"/>
                <a:ea typeface="楷体_GB2312" pitchFamily="49" charset="-122"/>
                <a:cs typeface="Arial" panose="020B0604020202020204" pitchFamily="34" charset="0"/>
              </a:rPr>
              <a:t>Interface-Based Approach</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Two </a:t>
            </a:r>
            <a:r>
              <a:rPr kumimoji="1" lang="en-US" altLang="zh-CN" b="0" u="sng" dirty="0">
                <a:solidFill>
                  <a:schemeClr val="tx1"/>
                </a:solidFill>
                <a:latin typeface="Arial" panose="020B0604020202020204" pitchFamily="34" charset="0"/>
                <a:ea typeface="楷体_GB2312" pitchFamily="49" charset="-122"/>
                <a:cs typeface="Arial" panose="020B0604020202020204" pitchFamily="34" charset="0"/>
              </a:rPr>
              <a:t>parameters</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 </a:t>
            </a:r>
            <a:r>
              <a:rPr kumimoji="1" lang="en-US" altLang="zh-CN" b="0" dirty="0">
                <a:solidFill>
                  <a:srgbClr val="0000CC"/>
                </a:solidFill>
                <a:latin typeface="Arial" panose="020B0604020202020204" pitchFamily="34" charset="0"/>
                <a:ea typeface="楷体_GB2312" pitchFamily="49" charset="-122"/>
                <a:cs typeface="Arial" panose="020B0604020202020204" pitchFamily="34" charset="0"/>
              </a:rPr>
              <a:t>list, element</a:t>
            </a:r>
          </a:p>
          <a:p>
            <a:r>
              <a:rPr kumimoji="1" lang="en-US" altLang="zh-CN" b="0" u="sng" dirty="0">
                <a:solidFill>
                  <a:schemeClr val="tx1"/>
                </a:solidFill>
                <a:latin typeface="Arial" panose="020B0604020202020204" pitchFamily="34" charset="0"/>
                <a:ea typeface="楷体_GB2312" pitchFamily="49" charset="-122"/>
                <a:cs typeface="Arial" panose="020B0604020202020204" pitchFamily="34" charset="0"/>
              </a:rPr>
              <a:t>Characteristics</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a:t>
            </a:r>
            <a:r>
              <a:rPr kumimoji="1" lang="en-US" altLang="zh-CN" b="0" dirty="0">
                <a:solidFill>
                  <a:srgbClr val="0000CC"/>
                </a:solidFill>
                <a:latin typeface="Arial" panose="020B0604020202020204" pitchFamily="34" charset="0"/>
                <a:ea typeface="楷体_GB2312" pitchFamily="49" charset="-122"/>
                <a:cs typeface="Arial" panose="020B0604020202020204" pitchFamily="34" charset="0"/>
              </a:rPr>
              <a:t>list </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is null (block1 = true, block2 = false)</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a:t>
            </a:r>
            <a:r>
              <a:rPr kumimoji="1" lang="en-US" altLang="zh-CN" b="0" dirty="0">
                <a:solidFill>
                  <a:srgbClr val="0000CC"/>
                </a:solidFill>
                <a:latin typeface="Arial" panose="020B0604020202020204" pitchFamily="34" charset="0"/>
                <a:ea typeface="楷体_GB2312" pitchFamily="49" charset="-122"/>
                <a:cs typeface="Arial" panose="020B0604020202020204" pitchFamily="34" charset="0"/>
              </a:rPr>
              <a:t>list </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is empty (block</a:t>
            </a:r>
            <a:r>
              <a:rPr kumimoji="1" lang="en-US" altLang="zh-CN" b="0" dirty="0">
                <a:solidFill>
                  <a:schemeClr val="tx1"/>
                </a:solidFill>
                <a:latin typeface="Arial" panose="020B0604020202020204" pitchFamily="34" charset="0"/>
                <a:ea typeface="宋体" charset="-122"/>
                <a:cs typeface="Arial" panose="020B0604020202020204" pitchFamily="34" charset="0"/>
              </a:rPr>
              <a:t>1 = true, block2 = false)</a:t>
            </a:r>
            <a:endParaRPr kumimoji="1" lang="en-US" altLang="zh-CN" b="0" dirty="0">
              <a:solidFill>
                <a:schemeClr val="tx1"/>
              </a:solidFill>
              <a:latin typeface="Arial" panose="020B0604020202020204" pitchFamily="34" charset="0"/>
              <a:ea typeface="楷体_GB2312" pitchFamily="49" charset="-122"/>
              <a:cs typeface="Arial" panose="020B0604020202020204" pitchFamily="34" charset="0"/>
            </a:endParaRPr>
          </a:p>
        </p:txBody>
      </p:sp>
      <p:sp>
        <p:nvSpPr>
          <p:cNvPr id="3" name="Text Box 5"/>
          <p:cNvSpPr txBox="1">
            <a:spLocks noChangeArrowheads="1"/>
          </p:cNvSpPr>
          <p:nvPr/>
        </p:nvSpPr>
        <p:spPr bwMode="auto">
          <a:xfrm>
            <a:off x="989013" y="3703638"/>
            <a:ext cx="7165975" cy="2862262"/>
          </a:xfrm>
          <a:prstGeom prst="rect">
            <a:avLst/>
          </a:prstGeom>
          <a:solidFill>
            <a:schemeClr val="accent3">
              <a:lumMod val="95000"/>
            </a:schemeClr>
          </a:solidFill>
          <a:ln w="9525">
            <a:solidFill>
              <a:schemeClr val="tx2"/>
            </a:solidFill>
            <a:miter lim="800000"/>
            <a:headEnd/>
            <a:tailEnd/>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r>
              <a:rPr kumimoji="1" lang="en-US" altLang="zh-CN" b="0" u="sng" dirty="0">
                <a:solidFill>
                  <a:srgbClr val="0000CC"/>
                </a:solidFill>
                <a:latin typeface="Arial" panose="020B0604020202020204" pitchFamily="34" charset="0"/>
                <a:ea typeface="楷体_GB2312" pitchFamily="49" charset="-122"/>
                <a:cs typeface="Arial" panose="020B0604020202020204" pitchFamily="34" charset="0"/>
              </a:rPr>
              <a:t>Functionality-Based Approach</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Two </a:t>
            </a:r>
            <a:r>
              <a:rPr kumimoji="1" lang="en-US" altLang="zh-CN" b="0" u="sng" dirty="0">
                <a:solidFill>
                  <a:schemeClr val="tx1"/>
                </a:solidFill>
                <a:latin typeface="Arial" panose="020B0604020202020204" pitchFamily="34" charset="0"/>
                <a:ea typeface="楷体_GB2312" pitchFamily="49" charset="-122"/>
                <a:cs typeface="Arial" panose="020B0604020202020204" pitchFamily="34" charset="0"/>
              </a:rPr>
              <a:t>parameters</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 </a:t>
            </a:r>
            <a:r>
              <a:rPr kumimoji="1" lang="en-US" altLang="zh-CN" b="0" dirty="0">
                <a:solidFill>
                  <a:srgbClr val="0000CC"/>
                </a:solidFill>
                <a:latin typeface="Arial" panose="020B0604020202020204" pitchFamily="34" charset="0"/>
                <a:ea typeface="楷体_GB2312" pitchFamily="49" charset="-122"/>
                <a:cs typeface="Arial" panose="020B0604020202020204" pitchFamily="34" charset="0"/>
              </a:rPr>
              <a:t>list, element</a:t>
            </a:r>
          </a:p>
          <a:p>
            <a:r>
              <a:rPr kumimoji="1" lang="en-US" altLang="zh-CN" b="0" u="sng" dirty="0">
                <a:solidFill>
                  <a:schemeClr val="tx1"/>
                </a:solidFill>
                <a:latin typeface="Arial" panose="020B0604020202020204" pitchFamily="34" charset="0"/>
                <a:ea typeface="楷体_GB2312" pitchFamily="49" charset="-122"/>
                <a:cs typeface="Arial" panose="020B0604020202020204" pitchFamily="34" charset="0"/>
              </a:rPr>
              <a:t>Characteristics</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number of occurrences of </a:t>
            </a:r>
            <a:r>
              <a:rPr kumimoji="1" lang="en-US" altLang="zh-CN" b="0" dirty="0">
                <a:solidFill>
                  <a:srgbClr val="0000CC"/>
                </a:solidFill>
                <a:latin typeface="Arial" panose="020B0604020202020204" pitchFamily="34" charset="0"/>
                <a:ea typeface="楷体_GB2312" pitchFamily="49" charset="-122"/>
                <a:cs typeface="Arial" panose="020B0604020202020204" pitchFamily="34" charset="0"/>
              </a:rPr>
              <a:t>element </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in list</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(0, 1, &gt;1)</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a:t>
            </a:r>
            <a:r>
              <a:rPr kumimoji="1" lang="en-US" altLang="zh-CN" b="0" dirty="0">
                <a:solidFill>
                  <a:srgbClr val="0000CC"/>
                </a:solidFill>
                <a:latin typeface="Arial" panose="020B0604020202020204" pitchFamily="34" charset="0"/>
                <a:ea typeface="楷体_GB2312" pitchFamily="49" charset="-122"/>
                <a:cs typeface="Arial" panose="020B0604020202020204" pitchFamily="34" charset="0"/>
              </a:rPr>
              <a:t>element </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occurs </a:t>
            </a:r>
            <a:r>
              <a:rPr kumimoji="1" lang="en-US" altLang="zh-CN" b="0" dirty="0">
                <a:solidFill>
                  <a:srgbClr val="0000CC"/>
                </a:solidFill>
                <a:latin typeface="Arial" panose="020B0604020202020204" pitchFamily="34" charset="0"/>
                <a:ea typeface="楷体_GB2312" pitchFamily="49" charset="-122"/>
                <a:cs typeface="Arial" panose="020B0604020202020204" pitchFamily="34" charset="0"/>
              </a:rPr>
              <a:t>first </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in list</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(true, false)</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a:t>
            </a:r>
            <a:r>
              <a:rPr kumimoji="1" lang="en-US" altLang="zh-CN" b="0" dirty="0">
                <a:solidFill>
                  <a:srgbClr val="0000CC"/>
                </a:solidFill>
                <a:latin typeface="Arial" panose="020B0604020202020204" pitchFamily="34" charset="0"/>
                <a:ea typeface="楷体_GB2312" pitchFamily="49" charset="-122"/>
                <a:cs typeface="Arial" panose="020B0604020202020204" pitchFamily="34" charset="0"/>
              </a:rPr>
              <a:t>element </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occurs </a:t>
            </a:r>
            <a:r>
              <a:rPr kumimoji="1" lang="en-US" altLang="zh-CN" b="0" dirty="0">
                <a:solidFill>
                  <a:srgbClr val="0000CC"/>
                </a:solidFill>
                <a:latin typeface="Arial" panose="020B0604020202020204" pitchFamily="34" charset="0"/>
                <a:ea typeface="楷体_GB2312" pitchFamily="49" charset="-122"/>
                <a:cs typeface="Arial" panose="020B0604020202020204" pitchFamily="34" charset="0"/>
              </a:rPr>
              <a:t>last </a:t>
            </a:r>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in list</a:t>
            </a:r>
          </a:p>
          <a:p>
            <a:r>
              <a:rPr kumimoji="1" lang="en-US" altLang="zh-CN" b="0" dirty="0">
                <a:solidFill>
                  <a:schemeClr val="tx1"/>
                </a:solidFill>
                <a:latin typeface="Arial" panose="020B0604020202020204" pitchFamily="34" charset="0"/>
                <a:ea typeface="楷体_GB2312" pitchFamily="49" charset="-122"/>
                <a:cs typeface="Arial" panose="020B0604020202020204" pitchFamily="34" charset="0"/>
              </a:rPr>
              <a:t>      (true, false)</a:t>
            </a:r>
          </a:p>
        </p:txBody>
      </p:sp>
      <p:sp>
        <p:nvSpPr>
          <p:cNvPr id="16392"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84E3C280-1883-432E-A34E-D001DD56BF2B}" type="datetime1">
              <a:rPr lang="en-US" altLang="en-US" sz="900" b="0" smtClean="0">
                <a:solidFill>
                  <a:schemeClr val="tx1"/>
                </a:solidFill>
                <a:latin typeface="Arial" charset="0"/>
                <a:cs typeface="Arial" charset="0"/>
              </a:rPr>
              <a:t>16-Jul-21</a:t>
            </a:fld>
            <a:endParaRPr lang="en-US" altLang="en-US" sz="900" b="0" dirty="0">
              <a:solidFill>
                <a:schemeClr val="tx1"/>
              </a:solidFill>
              <a:latin typeface="Arial" charset="0"/>
              <a:cs typeface="Arial" charset="0"/>
            </a:endParaRPr>
          </a:p>
        </p:txBody>
      </p:sp>
    </p:spTree>
    <p:extLst>
      <p:ext uri="{BB962C8B-B14F-4D97-AF65-F5344CB8AC3E}">
        <p14:creationId xmlns:p14="http://schemas.microsoft.com/office/powerpoint/2010/main" val="395260758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51909"/>
                                        </p:tgtEl>
                                        <p:attrNameLst>
                                          <p:attrName>style.visibility</p:attrName>
                                        </p:attrNameLst>
                                      </p:cBhvr>
                                      <p:to>
                                        <p:strVal val="visible"/>
                                      </p:to>
                                    </p:set>
                                    <p:animEffect transition="in" filter="dissolve">
                                      <p:cBhvr>
                                        <p:cTn id="7" dur="1000"/>
                                        <p:tgtEl>
                                          <p:spTgt spid="2519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1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9" grpId="0" animBg="1" autoUpdateAnimBg="0"/>
      <p:bldP spid="2" grpId="0" animBg="1" autoUpdateAnimBg="0"/>
      <p:bldP spid="3"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9A0316E1-4C76-4CF4-AF85-5D2AA6AAF63D}" type="slidenum">
              <a:rPr lang="en-US" altLang="en-US" sz="900" b="0" smtClean="0">
                <a:solidFill>
                  <a:schemeClr val="tx1"/>
                </a:solidFill>
                <a:latin typeface="Arial" charset="0"/>
                <a:cs typeface="Arial" charset="0"/>
              </a:rPr>
              <a:pPr/>
              <a:t>18</a:t>
            </a:fld>
            <a:endParaRPr lang="en-US" altLang="en-US" sz="900" b="0">
              <a:solidFill>
                <a:schemeClr val="tx1"/>
              </a:solidFill>
              <a:latin typeface="Arial" charset="0"/>
              <a:cs typeface="Arial" charset="0"/>
            </a:endParaRPr>
          </a:p>
        </p:txBody>
      </p:sp>
      <p:sp>
        <p:nvSpPr>
          <p:cNvPr id="17412" name="Rectangle 2"/>
          <p:cNvSpPr>
            <a:spLocks noGrp="1" noChangeArrowheads="1"/>
          </p:cNvSpPr>
          <p:nvPr>
            <p:ph type="title"/>
          </p:nvPr>
        </p:nvSpPr>
        <p:spPr/>
        <p:txBody>
          <a:bodyPr/>
          <a:lstStyle/>
          <a:p>
            <a:r>
              <a:rPr lang="en-US" altLang="en-US" sz="2800" dirty="0"/>
              <a:t>Step 3 : </a:t>
            </a:r>
            <a:r>
              <a:rPr lang="en-US" altLang="en-US" sz="3200" dirty="0"/>
              <a:t>Modeling the Input Domain</a:t>
            </a:r>
          </a:p>
        </p:txBody>
      </p:sp>
      <p:sp>
        <p:nvSpPr>
          <p:cNvPr id="17413" name="Rectangle 3"/>
          <p:cNvSpPr>
            <a:spLocks noGrp="1" noChangeArrowheads="1"/>
          </p:cNvSpPr>
          <p:nvPr>
            <p:ph type="body" idx="1"/>
          </p:nvPr>
        </p:nvSpPr>
        <p:spPr>
          <a:xfrm>
            <a:off x="6351" y="792481"/>
            <a:ext cx="9112482" cy="5716604"/>
          </a:xfrm>
        </p:spPr>
        <p:txBody>
          <a:bodyPr/>
          <a:lstStyle/>
          <a:p>
            <a:pPr>
              <a:lnSpc>
                <a:spcPct val="80000"/>
              </a:lnSpc>
            </a:pPr>
            <a:r>
              <a:rPr lang="en-US" altLang="en-US" dirty="0"/>
              <a:t>Partitioning characteristics into blocks and values is a very </a:t>
            </a:r>
            <a:r>
              <a:rPr lang="en-US" altLang="en-US" dirty="0">
                <a:solidFill>
                  <a:srgbClr val="0000CC"/>
                </a:solidFill>
              </a:rPr>
              <a:t>creative engineering </a:t>
            </a:r>
            <a:r>
              <a:rPr lang="en-US" altLang="en-US" dirty="0"/>
              <a:t>step</a:t>
            </a:r>
          </a:p>
          <a:p>
            <a:pPr>
              <a:lnSpc>
                <a:spcPct val="80000"/>
              </a:lnSpc>
            </a:pPr>
            <a:r>
              <a:rPr lang="en-US" altLang="en-US" dirty="0">
                <a:solidFill>
                  <a:srgbClr val="0000CC"/>
                </a:solidFill>
              </a:rPr>
              <a:t>More blocks </a:t>
            </a:r>
            <a:r>
              <a:rPr lang="en-US" altLang="en-US" dirty="0"/>
              <a:t>means more tests</a:t>
            </a:r>
          </a:p>
          <a:p>
            <a:pPr>
              <a:lnSpc>
                <a:spcPct val="80000"/>
              </a:lnSpc>
            </a:pPr>
            <a:r>
              <a:rPr lang="en-US" altLang="en-US" dirty="0"/>
              <a:t>Partitioning often flows directly from the definition of </a:t>
            </a:r>
            <a:r>
              <a:rPr lang="en-US" altLang="en-US" dirty="0">
                <a:solidFill>
                  <a:srgbClr val="0000CC"/>
                </a:solidFill>
              </a:rPr>
              <a:t>characteristics </a:t>
            </a:r>
            <a:r>
              <a:rPr lang="en-US" altLang="en-US" dirty="0"/>
              <a:t>and both steps are done together</a:t>
            </a:r>
          </a:p>
          <a:p>
            <a:pPr lvl="1">
              <a:lnSpc>
                <a:spcPct val="80000"/>
              </a:lnSpc>
            </a:pPr>
            <a:r>
              <a:rPr lang="en-US" altLang="en-US" dirty="0"/>
              <a:t>Should </a:t>
            </a:r>
            <a:r>
              <a:rPr lang="en-US" altLang="en-US" dirty="0">
                <a:solidFill>
                  <a:srgbClr val="0000CC"/>
                </a:solidFill>
              </a:rPr>
              <a:t>evaluate </a:t>
            </a:r>
            <a:r>
              <a:rPr lang="en-US" altLang="en-US" dirty="0"/>
              <a:t>them separately – sometimes fewer characteristics can be used with more blocks and vice versa</a:t>
            </a:r>
          </a:p>
          <a:p>
            <a:pPr>
              <a:lnSpc>
                <a:spcPct val="80000"/>
              </a:lnSpc>
            </a:pPr>
            <a:r>
              <a:rPr lang="en-US" altLang="en-US" dirty="0">
                <a:solidFill>
                  <a:srgbClr val="0000CC"/>
                </a:solidFill>
              </a:rPr>
              <a:t>Strategies </a:t>
            </a:r>
            <a:r>
              <a:rPr lang="en-US" altLang="en-US" dirty="0"/>
              <a:t>for identifying values :</a:t>
            </a:r>
          </a:p>
          <a:p>
            <a:pPr marL="914400" lvl="1" indent="-457200">
              <a:lnSpc>
                <a:spcPct val="80000"/>
              </a:lnSpc>
              <a:buFont typeface="+mj-lt"/>
              <a:buAutoNum type="arabicPeriod"/>
            </a:pPr>
            <a:r>
              <a:rPr lang="en-US" altLang="en-US" dirty="0"/>
              <a:t>Include </a:t>
            </a:r>
            <a:r>
              <a:rPr lang="en-US" altLang="en-US" dirty="0">
                <a:solidFill>
                  <a:srgbClr val="0000CC"/>
                </a:solidFill>
              </a:rPr>
              <a:t>valid, invalid </a:t>
            </a:r>
            <a:r>
              <a:rPr lang="en-US" altLang="en-US" dirty="0"/>
              <a:t>and </a:t>
            </a:r>
            <a:r>
              <a:rPr lang="en-US" altLang="en-US" dirty="0">
                <a:solidFill>
                  <a:srgbClr val="0000CC"/>
                </a:solidFill>
              </a:rPr>
              <a:t>special </a:t>
            </a:r>
            <a:r>
              <a:rPr lang="en-US" altLang="en-US" dirty="0"/>
              <a:t>values</a:t>
            </a:r>
          </a:p>
          <a:p>
            <a:pPr marL="914400" lvl="1" indent="-457200">
              <a:lnSpc>
                <a:spcPct val="80000"/>
              </a:lnSpc>
              <a:buFont typeface="+mj-lt"/>
              <a:buAutoNum type="arabicPeriod"/>
            </a:pPr>
            <a:r>
              <a:rPr lang="en-US" altLang="en-US" dirty="0">
                <a:solidFill>
                  <a:srgbClr val="0000CC"/>
                </a:solidFill>
              </a:rPr>
              <a:t>Sub-partition</a:t>
            </a:r>
            <a:r>
              <a:rPr lang="en-US" altLang="en-US" dirty="0"/>
              <a:t> some blocks</a:t>
            </a:r>
          </a:p>
          <a:p>
            <a:pPr marL="914400" lvl="1" indent="-457200">
              <a:lnSpc>
                <a:spcPct val="80000"/>
              </a:lnSpc>
              <a:buFont typeface="+mj-lt"/>
              <a:buAutoNum type="arabicPeriod"/>
            </a:pPr>
            <a:r>
              <a:rPr lang="en-US" altLang="en-US" dirty="0"/>
              <a:t>Explore </a:t>
            </a:r>
            <a:r>
              <a:rPr lang="en-US" altLang="en-US" dirty="0">
                <a:solidFill>
                  <a:srgbClr val="0000CC"/>
                </a:solidFill>
              </a:rPr>
              <a:t>boundaries </a:t>
            </a:r>
            <a:r>
              <a:rPr lang="en-US" altLang="en-US" dirty="0"/>
              <a:t>of domains</a:t>
            </a:r>
          </a:p>
          <a:p>
            <a:pPr marL="914400" lvl="1" indent="-457200">
              <a:lnSpc>
                <a:spcPct val="80000"/>
              </a:lnSpc>
              <a:buFont typeface="+mj-lt"/>
              <a:buAutoNum type="arabicPeriod"/>
            </a:pPr>
            <a:r>
              <a:rPr lang="en-US" altLang="en-US" dirty="0"/>
              <a:t>Include values that represent “</a:t>
            </a:r>
            <a:r>
              <a:rPr lang="en-US" altLang="en-US" dirty="0">
                <a:solidFill>
                  <a:srgbClr val="0000CC"/>
                </a:solidFill>
              </a:rPr>
              <a:t>normal use</a:t>
            </a:r>
            <a:r>
              <a:rPr lang="en-US" altLang="en-US" dirty="0"/>
              <a:t>”</a:t>
            </a:r>
          </a:p>
          <a:p>
            <a:pPr marL="914400" lvl="1" indent="-457200">
              <a:lnSpc>
                <a:spcPct val="80000"/>
              </a:lnSpc>
              <a:buFont typeface="+mj-lt"/>
              <a:buAutoNum type="arabicPeriod"/>
            </a:pPr>
            <a:r>
              <a:rPr lang="en-US" altLang="en-US" dirty="0"/>
              <a:t>Try to </a:t>
            </a:r>
            <a:r>
              <a:rPr lang="en-US" altLang="en-US" dirty="0">
                <a:solidFill>
                  <a:srgbClr val="0000CC"/>
                </a:solidFill>
              </a:rPr>
              <a:t>balance </a:t>
            </a:r>
            <a:r>
              <a:rPr lang="en-US" altLang="en-US" dirty="0"/>
              <a:t>the number of blocks in each characteristic</a:t>
            </a:r>
          </a:p>
          <a:p>
            <a:pPr marL="914400" lvl="1" indent="-457200">
              <a:lnSpc>
                <a:spcPct val="80000"/>
              </a:lnSpc>
              <a:buFont typeface="+mj-lt"/>
              <a:buAutoNum type="arabicPeriod"/>
            </a:pPr>
            <a:r>
              <a:rPr lang="en-US" altLang="en-US" dirty="0"/>
              <a:t>Check for </a:t>
            </a:r>
            <a:r>
              <a:rPr lang="en-US" altLang="en-US" dirty="0">
                <a:solidFill>
                  <a:srgbClr val="0000CC"/>
                </a:solidFill>
              </a:rPr>
              <a:t>completeness </a:t>
            </a:r>
            <a:r>
              <a:rPr lang="en-US" altLang="en-US" dirty="0"/>
              <a:t>and </a:t>
            </a:r>
            <a:r>
              <a:rPr lang="en-US" altLang="en-US" dirty="0" err="1">
                <a:solidFill>
                  <a:srgbClr val="0000CC"/>
                </a:solidFill>
              </a:rPr>
              <a:t>disjointness</a:t>
            </a:r>
            <a:endParaRPr lang="en-US" altLang="en-US" dirty="0">
              <a:solidFill>
                <a:srgbClr val="0000CC"/>
              </a:solidFill>
            </a:endParaRPr>
          </a:p>
        </p:txBody>
      </p:sp>
      <p:sp>
        <p:nvSpPr>
          <p:cNvPr id="17414"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19F17F4B-804B-4722-AD9D-DF5C5C40255F}" type="datetime1">
              <a:rPr lang="en-US" altLang="en-US" sz="900" b="0" smtClean="0">
                <a:solidFill>
                  <a:schemeClr val="tx1"/>
                </a:solidFill>
                <a:latin typeface="Arial" charset="0"/>
                <a:cs typeface="Arial" charset="0"/>
              </a:rPr>
              <a:t>16-Jul-21</a:t>
            </a:fld>
            <a:endParaRPr lang="en-US" altLang="en-US" sz="900" b="0">
              <a:solidFill>
                <a:schemeClr val="tx1"/>
              </a:solidFill>
              <a:latin typeface="Arial" charset="0"/>
              <a:cs typeface="Arial" charset="0"/>
            </a:endParaRPr>
          </a:p>
        </p:txBody>
      </p:sp>
    </p:spTree>
    <p:extLst>
      <p:ext uri="{BB962C8B-B14F-4D97-AF65-F5344CB8AC3E}">
        <p14:creationId xmlns:p14="http://schemas.microsoft.com/office/powerpoint/2010/main" val="71976386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Interface-Based –</a:t>
            </a:r>
            <a:r>
              <a:rPr lang="en-US" altLang="en-US" i="1" dirty="0"/>
              <a:t>triangle()</a:t>
            </a:r>
            <a:endParaRPr lang="en-US" i="1" dirty="0"/>
          </a:p>
        </p:txBody>
      </p:sp>
      <p:sp>
        <p:nvSpPr>
          <p:cNvPr id="3" name="Content Placeholder 2"/>
          <p:cNvSpPr>
            <a:spLocks noGrp="1"/>
          </p:cNvSpPr>
          <p:nvPr>
            <p:ph idx="1"/>
          </p:nvPr>
        </p:nvSpPr>
        <p:spPr>
          <a:xfrm>
            <a:off x="6351" y="878306"/>
            <a:ext cx="9112482" cy="712942"/>
          </a:xfrm>
        </p:spPr>
        <p:txBody>
          <a:bodyPr/>
          <a:lstStyle/>
          <a:p>
            <a:pPr algn="ctr">
              <a:spcBef>
                <a:spcPts val="864"/>
              </a:spcBef>
              <a:spcAft>
                <a:spcPts val="0"/>
              </a:spcAft>
            </a:pPr>
            <a:r>
              <a:rPr lang="en-US" altLang="en-US" i="1" dirty="0"/>
              <a:t>triangle</a:t>
            </a:r>
            <a:r>
              <a:rPr lang="en-US" altLang="en-US" dirty="0"/>
              <a:t>() has one </a:t>
            </a:r>
            <a:r>
              <a:rPr lang="en-US" altLang="en-US" dirty="0">
                <a:solidFill>
                  <a:srgbClr val="0000CC"/>
                </a:solidFill>
              </a:rPr>
              <a:t>testable function and three integer inputs</a:t>
            </a:r>
            <a:endParaRPr lang="en-US" dirty="0">
              <a:solidFill>
                <a:srgbClr val="0000CC"/>
              </a:solidFill>
              <a:latin typeface="Arial" panose="020B0604020202020204" pitchFamily="34" charset="0"/>
            </a:endParaRPr>
          </a:p>
          <a:p>
            <a:pPr marL="0" indent="0" algn="ctr">
              <a:spcBef>
                <a:spcPts val="864"/>
              </a:spcBef>
              <a:spcAft>
                <a:spcPts val="0"/>
              </a:spcAft>
            </a:pPr>
            <a:r>
              <a:rPr lang="en-US" kern="1200" baseline="-25000" dirty="0">
                <a:solidFill>
                  <a:srgbClr val="000000"/>
                </a:solidFill>
                <a:ea typeface="宋体" panose="02010600030101010101" pitchFamily="2" charset="-122"/>
              </a:rPr>
              <a:t>3</a:t>
            </a:r>
            <a:endParaRPr lang="en-US" dirty="0">
              <a:latin typeface="Arial" panose="020B0604020202020204" pitchFamily="34" charset="0"/>
            </a:endParaRPr>
          </a:p>
          <a:p>
            <a:endParaRPr lang="en-US" altLang="en-US" dirty="0"/>
          </a:p>
        </p:txBody>
      </p:sp>
      <p:sp>
        <p:nvSpPr>
          <p:cNvPr id="4" name="Date Placeholder 3"/>
          <p:cNvSpPr>
            <a:spLocks noGrp="1"/>
          </p:cNvSpPr>
          <p:nvPr>
            <p:ph type="dt" sz="half" idx="10"/>
          </p:nvPr>
        </p:nvSpPr>
        <p:spPr/>
        <p:txBody>
          <a:bodyPr/>
          <a:lstStyle/>
          <a:p>
            <a:pPr>
              <a:defRPr/>
            </a:pPr>
            <a:fld id="{04339246-B232-4E6F-A2E4-D2895D155397}" type="datetime1">
              <a:rPr lang="en-US" smtClean="0"/>
              <a:t>16-Jul-21</a:t>
            </a:fld>
            <a:endParaRPr lang="en-US" dirty="0"/>
          </a:p>
        </p:txBody>
      </p:sp>
      <p:sp>
        <p:nvSpPr>
          <p:cNvPr id="6" name="Slide Number Placeholder 5"/>
          <p:cNvSpPr>
            <a:spLocks noGrp="1"/>
          </p:cNvSpPr>
          <p:nvPr>
            <p:ph type="sldNum" sz="quarter" idx="12"/>
          </p:nvPr>
        </p:nvSpPr>
        <p:spPr/>
        <p:txBody>
          <a:bodyPr/>
          <a:lstStyle/>
          <a:p>
            <a:pPr>
              <a:defRPr/>
            </a:pPr>
            <a:fld id="{FE742154-05E0-4FD4-B04E-B92FD3670A3A}" type="slidenum">
              <a:rPr lang="en-US" smtClean="0"/>
              <a:pPr>
                <a:defRPr/>
              </a:pPr>
              <a:t>19</a:t>
            </a:fld>
            <a:endParaRPr lang="en-US"/>
          </a:p>
        </p:txBody>
      </p:sp>
      <p:graphicFrame>
        <p:nvGraphicFramePr>
          <p:cNvPr id="7" name="Group 37"/>
          <p:cNvGraphicFramePr>
            <a:graphicFrameLocks noGrp="1"/>
          </p:cNvGraphicFramePr>
          <p:nvPr>
            <p:extLst>
              <p:ext uri="{D42A27DB-BD31-4B8C-83A1-F6EECF244321}">
                <p14:modId xmlns:p14="http://schemas.microsoft.com/office/powerpoint/2010/main" val="3078900829"/>
              </p:ext>
            </p:extLst>
          </p:nvPr>
        </p:nvGraphicFramePr>
        <p:xfrm>
          <a:off x="650875" y="2048447"/>
          <a:ext cx="7924800" cy="2093913"/>
        </p:xfrm>
        <a:graphic>
          <a:graphicData uri="http://schemas.openxmlformats.org/drawingml/2006/table">
            <a:tbl>
              <a:tblPr>
                <a:tableStyleId>{ED083AE6-46FA-4A59-8FB0-9F97EB10719F}</a:tableStyleId>
              </a:tblPr>
              <a:tblGrid>
                <a:gridCol w="33528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455613">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1" i="0" u="none" strike="noStrike" cap="none" normalizeH="0" baseline="0" dirty="0">
                          <a:ln>
                            <a:noFill/>
                          </a:ln>
                          <a:solidFill>
                            <a:srgbClr val="0000CC"/>
                          </a:solidFill>
                          <a:effectLst/>
                          <a:latin typeface="Gill Sans MT" panose="020B0502020104020203" pitchFamily="34" charset="0"/>
                          <a:ea typeface="宋体" charset="-122"/>
                        </a:rPr>
                        <a:t>Characteristic</a:t>
                      </a: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1" i="0" u="none" strike="noStrike" cap="none" normalizeH="0" baseline="-25000" dirty="0">
                          <a:ln>
                            <a:noFill/>
                          </a:ln>
                          <a:solidFill>
                            <a:srgbClr val="0000CC"/>
                          </a:solidFill>
                          <a:effectLst/>
                          <a:latin typeface="Gill Sans MT" panose="020B0502020104020203" pitchFamily="34" charset="0"/>
                          <a:ea typeface="宋体" charset="-122"/>
                        </a:rPr>
                        <a:t>b1</a:t>
                      </a: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1" i="0" u="none" strike="noStrike" cap="none" normalizeH="0" baseline="-25000" dirty="0">
                          <a:ln>
                            <a:noFill/>
                          </a:ln>
                          <a:solidFill>
                            <a:srgbClr val="0000CC"/>
                          </a:solidFill>
                          <a:effectLst/>
                          <a:latin typeface="Gill Sans MT" panose="020B0502020104020203" pitchFamily="34" charset="0"/>
                          <a:ea typeface="宋体" charset="-122"/>
                        </a:rPr>
                        <a:t>b2</a:t>
                      </a: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b="1" i="0" u="none" strike="noStrike" cap="none" normalizeH="0" baseline="-25000" dirty="0">
                          <a:ln>
                            <a:noFill/>
                          </a:ln>
                          <a:solidFill>
                            <a:srgbClr val="0000CC"/>
                          </a:solidFill>
                          <a:effectLst/>
                          <a:latin typeface="Gill Sans MT" panose="020B0502020104020203" pitchFamily="34" charset="0"/>
                          <a:ea typeface="宋体" charset="-122"/>
                        </a:rPr>
                        <a:t>b3</a:t>
                      </a:r>
                    </a:p>
                  </a:txBody>
                  <a:tcPr horzOverflow="overflow"/>
                </a:tc>
                <a:extLst>
                  <a:ext uri="{0D108BD9-81ED-4DB2-BD59-A6C34878D82A}">
                    <a16:rowId xmlns:a16="http://schemas.microsoft.com/office/drawing/2014/main" val="10000"/>
                  </a:ext>
                </a:extLst>
              </a:tr>
              <a:tr h="546100">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q</a:t>
                      </a:r>
                      <a:r>
                        <a:rPr kumimoji="0" lang="en-US" altLang="zh-CN" sz="2000" u="none" strike="noStrike" cap="none" normalizeH="0" baseline="-25000">
                          <a:ln>
                            <a:noFill/>
                          </a:ln>
                          <a:effectLst/>
                        </a:rPr>
                        <a:t>1</a:t>
                      </a:r>
                      <a:r>
                        <a:rPr kumimoji="0" lang="en-US" altLang="zh-CN" sz="2000" u="none" strike="noStrike" cap="none" normalizeH="0" baseline="0">
                          <a:ln>
                            <a:noFill/>
                          </a:ln>
                          <a:effectLst/>
                        </a:rPr>
                        <a:t> = “Relation of Side 1 to 0”</a:t>
                      </a:r>
                      <a:endParaRPr kumimoji="0" lang="en-US" altLang="zh-CN"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greater than 0</a:t>
                      </a:r>
                      <a:endParaRPr kumimoji="0" lang="en-US" altLang="zh-CN"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equal to 0</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less than 0</a:t>
                      </a:r>
                      <a:endParaRPr kumimoji="0" lang="en-US" altLang="zh-CN"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1"/>
                  </a:ext>
                </a:extLst>
              </a:tr>
              <a:tr h="546100">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q</a:t>
                      </a:r>
                      <a:r>
                        <a:rPr kumimoji="0" lang="en-US" altLang="zh-CN" sz="2000" u="none" strike="noStrike" cap="none" normalizeH="0" baseline="-25000" dirty="0">
                          <a:ln>
                            <a:noFill/>
                          </a:ln>
                          <a:effectLst/>
                        </a:rPr>
                        <a:t>2</a:t>
                      </a:r>
                      <a:r>
                        <a:rPr kumimoji="0" lang="en-US" altLang="zh-CN" sz="2000" u="none" strike="noStrike" cap="none" normalizeH="0" baseline="0" dirty="0">
                          <a:ln>
                            <a:noFill/>
                          </a:ln>
                          <a:effectLst/>
                        </a:rPr>
                        <a:t> = “Relation of Side 2 to 0”</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greater than 0</a:t>
                      </a:r>
                      <a:endParaRPr kumimoji="0" lang="en-US" altLang="zh-CN"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equal to 0</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less than 0</a:t>
                      </a:r>
                      <a:endParaRPr kumimoji="0" lang="en-US" altLang="zh-CN"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2"/>
                  </a:ext>
                </a:extLst>
              </a:tr>
              <a:tr h="546100">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q</a:t>
                      </a:r>
                      <a:r>
                        <a:rPr kumimoji="0" lang="en-US" altLang="zh-CN" sz="2000" u="none" strike="noStrike" cap="none" normalizeH="0" baseline="-25000">
                          <a:ln>
                            <a:noFill/>
                          </a:ln>
                          <a:effectLst/>
                        </a:rPr>
                        <a:t>3</a:t>
                      </a:r>
                      <a:r>
                        <a:rPr kumimoji="0" lang="en-US" altLang="zh-CN" sz="2000" u="none" strike="noStrike" cap="none" normalizeH="0" baseline="0">
                          <a:ln>
                            <a:noFill/>
                          </a:ln>
                          <a:effectLst/>
                        </a:rPr>
                        <a:t> = “Relation of Side 3 to 0”</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greater than 0</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equal to 0</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less than 0</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3"/>
                  </a:ext>
                </a:extLst>
              </a:tr>
            </a:tbl>
          </a:graphicData>
        </a:graphic>
      </p:graphicFrame>
      <p:sp>
        <p:nvSpPr>
          <p:cNvPr id="8" name="Text Box 36"/>
          <p:cNvSpPr txBox="1">
            <a:spLocks noChangeArrowheads="1"/>
          </p:cNvSpPr>
          <p:nvPr/>
        </p:nvSpPr>
        <p:spPr bwMode="auto">
          <a:xfrm>
            <a:off x="1186031" y="1556058"/>
            <a:ext cx="6008519" cy="461665"/>
          </a:xfrm>
          <a:prstGeom prst="rect">
            <a:avLst/>
          </a:prstGeom>
          <a:solidFill>
            <a:schemeClr val="accent3">
              <a:lumMod val="95000"/>
            </a:schemeClr>
          </a:solidFill>
          <a:ln>
            <a:noFill/>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kumimoji="1" lang="en-US" altLang="zh-CN" sz="2400" dirty="0">
                <a:solidFill>
                  <a:schemeClr val="tx1"/>
                </a:solidFill>
                <a:latin typeface="Gill Sans MT" panose="020B0502020104020203" pitchFamily="34" charset="0"/>
                <a:ea typeface="楷体_GB2312" pitchFamily="49" charset="-122"/>
              </a:rPr>
              <a:t>First Characterization of  </a:t>
            </a:r>
            <a:r>
              <a:rPr kumimoji="1" lang="en-US" altLang="zh-CN" sz="2400" dirty="0" err="1">
                <a:solidFill>
                  <a:schemeClr val="tx1"/>
                </a:solidFill>
                <a:latin typeface="Gill Sans MT" panose="020B0502020104020203" pitchFamily="34" charset="0"/>
                <a:ea typeface="楷体_GB2312" pitchFamily="49" charset="-122"/>
              </a:rPr>
              <a:t>TriTyp’s</a:t>
            </a:r>
            <a:r>
              <a:rPr kumimoji="1" lang="en-US" altLang="zh-CN" sz="2400" dirty="0">
                <a:solidFill>
                  <a:schemeClr val="tx1"/>
                </a:solidFill>
                <a:latin typeface="Gill Sans MT" panose="020B0502020104020203" pitchFamily="34" charset="0"/>
                <a:ea typeface="楷体_GB2312" pitchFamily="49" charset="-122"/>
              </a:rPr>
              <a:t> Inputs</a:t>
            </a:r>
          </a:p>
        </p:txBody>
      </p:sp>
      <p:sp>
        <p:nvSpPr>
          <p:cNvPr id="9" name="Content Placeholder 2"/>
          <p:cNvSpPr txBox="1">
            <a:spLocks/>
          </p:cNvSpPr>
          <p:nvPr/>
        </p:nvSpPr>
        <p:spPr bwMode="auto">
          <a:xfrm>
            <a:off x="31518" y="4456658"/>
            <a:ext cx="9112482" cy="1846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85000"/>
              <a:buChar char="•"/>
              <a:defRPr sz="2800" b="0">
                <a:solidFill>
                  <a:schemeClr val="tx1"/>
                </a:solidFill>
                <a:latin typeface="Gill Sans MT" panose="020B0502020104020203"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anose="020B0502020104020203"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anose="020B0502020104020203"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anose="020B0502020104020203"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anose="020B0502020104020203"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a:lstStyle>
          <a:p>
            <a:r>
              <a:rPr lang="en-US" altLang="en-US" kern="0" dirty="0"/>
              <a:t>A maximum of 3*3*3 = </a:t>
            </a:r>
            <a:r>
              <a:rPr lang="en-US" altLang="en-US" kern="0" dirty="0">
                <a:solidFill>
                  <a:srgbClr val="0000CC"/>
                </a:solidFill>
              </a:rPr>
              <a:t>27 </a:t>
            </a:r>
            <a:r>
              <a:rPr lang="en-US" altLang="en-US" kern="0" dirty="0"/>
              <a:t>tests</a:t>
            </a:r>
          </a:p>
          <a:p>
            <a:r>
              <a:rPr lang="en-US" altLang="en-US" kern="0" dirty="0"/>
              <a:t>Some triangles are </a:t>
            </a:r>
            <a:r>
              <a:rPr lang="en-US" altLang="en-US" kern="0" dirty="0">
                <a:solidFill>
                  <a:srgbClr val="0000CC"/>
                </a:solidFill>
              </a:rPr>
              <a:t>valid</a:t>
            </a:r>
            <a:r>
              <a:rPr lang="en-US" altLang="en-US" kern="0" dirty="0"/>
              <a:t>, some are </a:t>
            </a:r>
            <a:r>
              <a:rPr lang="en-US" altLang="en-US" kern="0" dirty="0">
                <a:solidFill>
                  <a:srgbClr val="0000CC"/>
                </a:solidFill>
              </a:rPr>
              <a:t>invalid</a:t>
            </a:r>
          </a:p>
          <a:p>
            <a:r>
              <a:rPr lang="en-US" altLang="en-US" kern="0" dirty="0">
                <a:solidFill>
                  <a:srgbClr val="0000CC"/>
                </a:solidFill>
              </a:rPr>
              <a:t>Refining </a:t>
            </a:r>
            <a:r>
              <a:rPr lang="en-US" altLang="en-US" kern="0" dirty="0"/>
              <a:t>the characterization can lead to more tests … </a:t>
            </a:r>
            <a:endParaRPr lang="en-US" kern="0" dirty="0"/>
          </a:p>
        </p:txBody>
      </p:sp>
    </p:spTree>
    <p:extLst>
      <p:ext uri="{BB962C8B-B14F-4D97-AF65-F5344CB8AC3E}">
        <p14:creationId xmlns:p14="http://schemas.microsoft.com/office/powerpoint/2010/main" val="2783878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 6 : Input Space Coverage</a:t>
            </a:r>
            <a:endParaRPr lang="en-US" dirty="0"/>
          </a:p>
        </p:txBody>
      </p:sp>
      <p:sp>
        <p:nvSpPr>
          <p:cNvPr id="3" name="Date Placeholder 2"/>
          <p:cNvSpPr>
            <a:spLocks noGrp="1"/>
          </p:cNvSpPr>
          <p:nvPr>
            <p:ph type="dt" sz="half" idx="10"/>
          </p:nvPr>
        </p:nvSpPr>
        <p:spPr/>
        <p:txBody>
          <a:bodyPr/>
          <a:lstStyle/>
          <a:p>
            <a:pPr>
              <a:defRPr/>
            </a:pPr>
            <a:fld id="{98B8F684-6F99-4AE3-9D0D-94B2972DB4DA}" type="datetime1">
              <a:rPr lang="en-US" smtClean="0"/>
              <a:t>16-Jul-21</a:t>
            </a:fld>
            <a:endParaRPr lang="en-US" dirty="0"/>
          </a:p>
        </p:txBody>
      </p:sp>
      <p:sp>
        <p:nvSpPr>
          <p:cNvPr id="5" name="Slide Number Placeholder 4"/>
          <p:cNvSpPr>
            <a:spLocks noGrp="1"/>
          </p:cNvSpPr>
          <p:nvPr>
            <p:ph type="sldNum" sz="quarter" idx="12"/>
          </p:nvPr>
        </p:nvSpPr>
        <p:spPr/>
        <p:txBody>
          <a:bodyPr/>
          <a:lstStyle/>
          <a:p>
            <a:pPr>
              <a:defRPr/>
            </a:pPr>
            <a:fld id="{7CA1E189-A5E4-460C-B525-E80730F3D25C}" type="slidenum">
              <a:rPr lang="en-US" smtClean="0"/>
              <a:pPr>
                <a:defRPr/>
              </a:pPr>
              <a:t>2</a:t>
            </a:fld>
            <a:endParaRPr lang="en-US" dirty="0"/>
          </a:p>
        </p:txBody>
      </p:sp>
      <p:sp>
        <p:nvSpPr>
          <p:cNvPr id="6" name="Text Box 3"/>
          <p:cNvSpPr txBox="1">
            <a:spLocks noChangeArrowheads="1"/>
          </p:cNvSpPr>
          <p:nvPr/>
        </p:nvSpPr>
        <p:spPr bwMode="auto">
          <a:xfrm>
            <a:off x="2514600" y="914400"/>
            <a:ext cx="4114800" cy="974725"/>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sz="2800" dirty="0">
                <a:solidFill>
                  <a:srgbClr val="000000"/>
                </a:solidFill>
                <a:effectLst>
                  <a:outerShdw blurRad="38100" dist="38100" dir="2700000" algn="tl">
                    <a:srgbClr val="FFFFFF"/>
                  </a:outerShdw>
                </a:effectLst>
                <a:latin typeface="Comic Sans MS" pitchFamily="66" charset="0"/>
                <a:cs typeface="Arial" pitchFamily="34" charset="0"/>
              </a:rPr>
              <a:t>Four Structures for Modeling Software</a:t>
            </a:r>
          </a:p>
        </p:txBody>
      </p:sp>
      <p:grpSp>
        <p:nvGrpSpPr>
          <p:cNvPr id="60" name="Group 59"/>
          <p:cNvGrpSpPr/>
          <p:nvPr/>
        </p:nvGrpSpPr>
        <p:grpSpPr>
          <a:xfrm>
            <a:off x="204788" y="1905000"/>
            <a:ext cx="8682037" cy="1126755"/>
            <a:chOff x="204788" y="1905000"/>
            <a:chExt cx="8682037" cy="1126755"/>
          </a:xfrm>
        </p:grpSpPr>
        <p:sp>
          <p:nvSpPr>
            <p:cNvPr id="8" name="Text Box 5"/>
            <p:cNvSpPr txBox="1">
              <a:spLocks noChangeArrowheads="1"/>
            </p:cNvSpPr>
            <p:nvPr/>
          </p:nvSpPr>
          <p:spPr bwMode="auto">
            <a:xfrm>
              <a:off x="3139017" y="2484067"/>
              <a:ext cx="1498600" cy="547688"/>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sz="2800">
                  <a:solidFill>
                    <a:srgbClr val="000000"/>
                  </a:solidFill>
                  <a:effectLst>
                    <a:outerShdw blurRad="38100" dist="38100" dir="2700000" algn="tl">
                      <a:srgbClr val="FFFFFF"/>
                    </a:outerShdw>
                  </a:effectLst>
                  <a:latin typeface="Comic Sans MS" pitchFamily="66" charset="0"/>
                  <a:cs typeface="Arial" pitchFamily="34" charset="0"/>
                </a:rPr>
                <a:t>Graphs</a:t>
              </a:r>
            </a:p>
          </p:txBody>
        </p:sp>
        <p:sp>
          <p:nvSpPr>
            <p:cNvPr id="9" name="Text Box 6"/>
            <p:cNvSpPr txBox="1">
              <a:spLocks noChangeArrowheads="1"/>
            </p:cNvSpPr>
            <p:nvPr/>
          </p:nvSpPr>
          <p:spPr bwMode="auto">
            <a:xfrm>
              <a:off x="5262034" y="2484067"/>
              <a:ext cx="1500187" cy="547688"/>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sz="2800">
                  <a:solidFill>
                    <a:srgbClr val="000000"/>
                  </a:solidFill>
                  <a:effectLst>
                    <a:outerShdw blurRad="38100" dist="38100" dir="2700000" algn="tl">
                      <a:srgbClr val="FFFFFF"/>
                    </a:outerShdw>
                  </a:effectLst>
                  <a:latin typeface="Comic Sans MS" pitchFamily="66" charset="0"/>
                  <a:cs typeface="Arial" pitchFamily="34" charset="0"/>
                </a:rPr>
                <a:t>Logic</a:t>
              </a:r>
            </a:p>
          </p:txBody>
        </p:sp>
        <p:sp>
          <p:nvSpPr>
            <p:cNvPr id="10" name="Text Box 7"/>
            <p:cNvSpPr txBox="1">
              <a:spLocks noChangeArrowheads="1"/>
            </p:cNvSpPr>
            <p:nvPr/>
          </p:nvSpPr>
          <p:spPr bwMode="auto">
            <a:xfrm>
              <a:off x="204788" y="2484067"/>
              <a:ext cx="2309812" cy="547688"/>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sz="2800" dirty="0">
                  <a:solidFill>
                    <a:srgbClr val="000000"/>
                  </a:solidFill>
                  <a:effectLst>
                    <a:outerShdw blurRad="38100" dist="38100" dir="2700000" algn="tl">
                      <a:srgbClr val="FFFFFF"/>
                    </a:outerShdw>
                  </a:effectLst>
                  <a:latin typeface="Comic Sans MS" pitchFamily="66" charset="0"/>
                  <a:cs typeface="Arial" pitchFamily="34" charset="0"/>
                </a:rPr>
                <a:t>Input Space</a:t>
              </a:r>
            </a:p>
          </p:txBody>
        </p:sp>
        <p:sp>
          <p:nvSpPr>
            <p:cNvPr id="11" name="Text Box 8"/>
            <p:cNvSpPr txBox="1">
              <a:spLocks noChangeArrowheads="1"/>
            </p:cNvSpPr>
            <p:nvPr/>
          </p:nvSpPr>
          <p:spPr bwMode="auto">
            <a:xfrm>
              <a:off x="7386638" y="2484067"/>
              <a:ext cx="1500187" cy="547688"/>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sz="2800">
                  <a:solidFill>
                    <a:srgbClr val="000000"/>
                  </a:solidFill>
                  <a:effectLst>
                    <a:outerShdw blurRad="38100" dist="38100" dir="2700000" algn="tl">
                      <a:srgbClr val="FFFFFF"/>
                    </a:outerShdw>
                  </a:effectLst>
                  <a:latin typeface="Comic Sans MS" pitchFamily="66" charset="0"/>
                  <a:cs typeface="Arial" pitchFamily="34" charset="0"/>
                </a:rPr>
                <a:t>Syntax</a:t>
              </a:r>
            </a:p>
          </p:txBody>
        </p:sp>
        <p:sp>
          <p:nvSpPr>
            <p:cNvPr id="12" name="Line 9"/>
            <p:cNvSpPr>
              <a:spLocks noChangeShapeType="1"/>
            </p:cNvSpPr>
            <p:nvPr/>
          </p:nvSpPr>
          <p:spPr bwMode="auto">
            <a:xfrm flipV="1">
              <a:off x="1359694" y="2184400"/>
              <a:ext cx="6787356" cy="1111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3" name="Line 10"/>
            <p:cNvSpPr>
              <a:spLocks noChangeShapeType="1"/>
            </p:cNvSpPr>
            <p:nvPr/>
          </p:nvSpPr>
          <p:spPr bwMode="auto">
            <a:xfrm>
              <a:off x="1357535" y="2184400"/>
              <a:ext cx="0" cy="2841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 name="Line 11"/>
            <p:cNvSpPr>
              <a:spLocks noChangeShapeType="1"/>
            </p:cNvSpPr>
            <p:nvPr/>
          </p:nvSpPr>
          <p:spPr bwMode="auto">
            <a:xfrm>
              <a:off x="6007105" y="2195514"/>
              <a:ext cx="0" cy="2841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 name="Line 13"/>
            <p:cNvSpPr>
              <a:spLocks noChangeShapeType="1"/>
            </p:cNvSpPr>
            <p:nvPr/>
          </p:nvSpPr>
          <p:spPr bwMode="auto">
            <a:xfrm>
              <a:off x="4551363" y="1905000"/>
              <a:ext cx="0" cy="2841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 name="Line 14"/>
            <p:cNvSpPr>
              <a:spLocks noChangeShapeType="1"/>
            </p:cNvSpPr>
            <p:nvPr/>
          </p:nvSpPr>
          <p:spPr bwMode="auto">
            <a:xfrm>
              <a:off x="8137525" y="2171700"/>
              <a:ext cx="0" cy="2841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 name="Line 10"/>
            <p:cNvSpPr>
              <a:spLocks noChangeShapeType="1"/>
            </p:cNvSpPr>
            <p:nvPr/>
          </p:nvSpPr>
          <p:spPr bwMode="auto">
            <a:xfrm>
              <a:off x="3889110" y="2194718"/>
              <a:ext cx="0" cy="2841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65" name="Group 64"/>
          <p:cNvGrpSpPr/>
          <p:nvPr/>
        </p:nvGrpSpPr>
        <p:grpSpPr>
          <a:xfrm>
            <a:off x="5816766" y="3024701"/>
            <a:ext cx="3201988" cy="3611563"/>
            <a:chOff x="5816766" y="3024701"/>
            <a:chExt cx="3201988" cy="3611563"/>
          </a:xfrm>
        </p:grpSpPr>
        <p:sp>
          <p:nvSpPr>
            <p:cNvPr id="22" name="AutoShape 42"/>
            <p:cNvSpPr>
              <a:spLocks noChangeArrowheads="1"/>
            </p:cNvSpPr>
            <p:nvPr/>
          </p:nvSpPr>
          <p:spPr bwMode="auto">
            <a:xfrm>
              <a:off x="5816766" y="5296414"/>
              <a:ext cx="3201988" cy="1339850"/>
            </a:xfrm>
            <a:prstGeom prst="roundRect">
              <a:avLst>
                <a:gd name="adj" fmla="val 16667"/>
              </a:avLst>
            </a:prstGeom>
            <a:solidFill>
              <a:srgbClr val="333399"/>
            </a:solidFill>
            <a:ln w="12700">
              <a:solidFill>
                <a:srgbClr val="000000"/>
              </a:solidFill>
              <a:round/>
              <a:headEnd type="none" w="sm" len="sm"/>
              <a:tailEnd type="none" w="sm" len="sm"/>
            </a:ln>
          </p:spPr>
          <p:txBody>
            <a:bodyPr wrap="none" anchor="ctr"/>
            <a:lstStyle/>
            <a:p>
              <a:endParaRPr lang="en-US"/>
            </a:p>
          </p:txBody>
        </p:sp>
        <p:sp>
          <p:nvSpPr>
            <p:cNvPr id="23" name="Text Box 43"/>
            <p:cNvSpPr txBox="1">
              <a:spLocks noChangeArrowheads="1"/>
            </p:cNvSpPr>
            <p:nvPr/>
          </p:nvSpPr>
          <p:spPr bwMode="auto">
            <a:xfrm>
              <a:off x="7867816" y="6079051"/>
              <a:ext cx="1063625"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a:solidFill>
                    <a:srgbClr val="000000"/>
                  </a:solidFill>
                  <a:effectLst>
                    <a:outerShdw blurRad="38100" dist="38100" dir="2700000" algn="tl">
                      <a:srgbClr val="FFFFFF"/>
                    </a:outerShdw>
                  </a:effectLst>
                  <a:latin typeface="Comic Sans MS" pitchFamily="66" charset="0"/>
                  <a:cs typeface="Arial" pitchFamily="34" charset="0"/>
                </a:rPr>
                <a:t>Input</a:t>
              </a:r>
            </a:p>
          </p:txBody>
        </p:sp>
        <p:sp>
          <p:nvSpPr>
            <p:cNvPr id="24" name="Text Box 44"/>
            <p:cNvSpPr txBox="1">
              <a:spLocks noChangeArrowheads="1"/>
            </p:cNvSpPr>
            <p:nvPr/>
          </p:nvSpPr>
          <p:spPr bwMode="auto">
            <a:xfrm>
              <a:off x="7205829" y="5428176"/>
              <a:ext cx="1063625"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a:solidFill>
                    <a:srgbClr val="000000"/>
                  </a:solidFill>
                  <a:effectLst>
                    <a:outerShdw blurRad="38100" dist="38100" dir="2700000" algn="tl">
                      <a:srgbClr val="FFFFFF"/>
                    </a:outerShdw>
                  </a:effectLst>
                  <a:latin typeface="Comic Sans MS" pitchFamily="66" charset="0"/>
                  <a:cs typeface="Arial" pitchFamily="34" charset="0"/>
                </a:rPr>
                <a:t>Models</a:t>
              </a:r>
            </a:p>
          </p:txBody>
        </p:sp>
        <p:sp>
          <p:nvSpPr>
            <p:cNvPr id="25" name="Text Box 45"/>
            <p:cNvSpPr txBox="1">
              <a:spLocks noChangeArrowheads="1"/>
            </p:cNvSpPr>
            <p:nvPr/>
          </p:nvSpPr>
          <p:spPr bwMode="auto">
            <a:xfrm>
              <a:off x="6545429" y="6079051"/>
              <a:ext cx="1063625"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a:solidFill>
                    <a:srgbClr val="000000"/>
                  </a:solidFill>
                  <a:effectLst>
                    <a:outerShdw blurRad="38100" dist="38100" dir="2700000" algn="tl">
                      <a:srgbClr val="FFFFFF"/>
                    </a:outerShdw>
                  </a:effectLst>
                  <a:latin typeface="Comic Sans MS" pitchFamily="66" charset="0"/>
                  <a:cs typeface="Arial" pitchFamily="34" charset="0"/>
                </a:rPr>
                <a:t>Integ</a:t>
              </a:r>
            </a:p>
          </p:txBody>
        </p:sp>
        <p:sp>
          <p:nvSpPr>
            <p:cNvPr id="26" name="Text Box 46"/>
            <p:cNvSpPr txBox="1">
              <a:spLocks noChangeArrowheads="1"/>
            </p:cNvSpPr>
            <p:nvPr/>
          </p:nvSpPr>
          <p:spPr bwMode="auto">
            <a:xfrm>
              <a:off x="5904079" y="5426589"/>
              <a:ext cx="1063625"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a:solidFill>
                    <a:srgbClr val="000000"/>
                  </a:solidFill>
                  <a:effectLst>
                    <a:outerShdw blurRad="38100" dist="38100" dir="2700000" algn="tl">
                      <a:srgbClr val="FFFFFF"/>
                    </a:outerShdw>
                  </a:effectLst>
                  <a:latin typeface="Comic Sans MS" pitchFamily="66" charset="0"/>
                  <a:cs typeface="Arial" pitchFamily="34" charset="0"/>
                </a:rPr>
                <a:t>Source</a:t>
              </a:r>
            </a:p>
          </p:txBody>
        </p:sp>
        <p:sp>
          <p:nvSpPr>
            <p:cNvPr id="27" name="Line 47"/>
            <p:cNvSpPr>
              <a:spLocks noChangeShapeType="1"/>
            </p:cNvSpPr>
            <p:nvPr/>
          </p:nvSpPr>
          <p:spPr bwMode="auto">
            <a:xfrm>
              <a:off x="6421604" y="5026539"/>
              <a:ext cx="19939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 name="Line 48"/>
            <p:cNvSpPr>
              <a:spLocks noChangeShapeType="1"/>
            </p:cNvSpPr>
            <p:nvPr/>
          </p:nvSpPr>
          <p:spPr bwMode="auto">
            <a:xfrm flipV="1">
              <a:off x="6435891" y="5026539"/>
              <a:ext cx="0" cy="3921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9" name="Line 49"/>
            <p:cNvSpPr>
              <a:spLocks noChangeShapeType="1"/>
            </p:cNvSpPr>
            <p:nvPr/>
          </p:nvSpPr>
          <p:spPr bwMode="auto">
            <a:xfrm flipV="1">
              <a:off x="7737641" y="5026539"/>
              <a:ext cx="0" cy="3984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 name="Line 50"/>
            <p:cNvSpPr>
              <a:spLocks noChangeShapeType="1"/>
            </p:cNvSpPr>
            <p:nvPr/>
          </p:nvSpPr>
          <p:spPr bwMode="auto">
            <a:xfrm flipV="1">
              <a:off x="7077241" y="5036064"/>
              <a:ext cx="0" cy="10461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 name="Line 51"/>
            <p:cNvSpPr>
              <a:spLocks noChangeShapeType="1"/>
            </p:cNvSpPr>
            <p:nvPr/>
          </p:nvSpPr>
          <p:spPr bwMode="auto">
            <a:xfrm flipV="1">
              <a:off x="8399629" y="5026539"/>
              <a:ext cx="0" cy="10398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2" name="Line 52"/>
            <p:cNvSpPr>
              <a:spLocks noChangeShapeType="1"/>
            </p:cNvSpPr>
            <p:nvPr/>
          </p:nvSpPr>
          <p:spPr bwMode="auto">
            <a:xfrm>
              <a:off x="8150391" y="3024701"/>
              <a:ext cx="0" cy="19907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3" name="Text Box 53"/>
            <p:cNvSpPr txBox="1">
              <a:spLocks noChangeArrowheads="1"/>
            </p:cNvSpPr>
            <p:nvPr/>
          </p:nvSpPr>
          <p:spPr bwMode="auto">
            <a:xfrm>
              <a:off x="7415379" y="3575564"/>
              <a:ext cx="11207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spcBef>
                  <a:spcPct val="50000"/>
                </a:spcBef>
              </a:pPr>
              <a:r>
                <a:rPr lang="en-US" dirty="0">
                  <a:solidFill>
                    <a:srgbClr val="0000CC"/>
                  </a:solidFill>
                  <a:latin typeface="Comic Sans MS" pitchFamily="66" charset="0"/>
                  <a:cs typeface="Arial" pitchFamily="34" charset="0"/>
                </a:rPr>
                <a:t>Applied to</a:t>
              </a:r>
            </a:p>
          </p:txBody>
        </p:sp>
      </p:grpSp>
      <p:grpSp>
        <p:nvGrpSpPr>
          <p:cNvPr id="64" name="Group 63"/>
          <p:cNvGrpSpPr/>
          <p:nvPr/>
        </p:nvGrpSpPr>
        <p:grpSpPr>
          <a:xfrm>
            <a:off x="3605062" y="2989263"/>
            <a:ext cx="3305175" cy="1971675"/>
            <a:chOff x="3605062" y="2989263"/>
            <a:chExt cx="3305175" cy="1971675"/>
          </a:xfrm>
        </p:grpSpPr>
        <p:sp>
          <p:nvSpPr>
            <p:cNvPr id="35" name="AutoShape 29"/>
            <p:cNvSpPr>
              <a:spLocks noChangeArrowheads="1"/>
            </p:cNvSpPr>
            <p:nvPr/>
          </p:nvSpPr>
          <p:spPr bwMode="auto">
            <a:xfrm>
              <a:off x="3605062" y="3621088"/>
              <a:ext cx="3305175" cy="1339850"/>
            </a:xfrm>
            <a:prstGeom prst="roundRect">
              <a:avLst>
                <a:gd name="adj" fmla="val 16667"/>
              </a:avLst>
            </a:prstGeom>
            <a:solidFill>
              <a:srgbClr val="333399"/>
            </a:solidFill>
            <a:ln w="12700">
              <a:solidFill>
                <a:srgbClr val="000000"/>
              </a:solidFill>
              <a:round/>
              <a:headEnd type="none" w="sm" len="sm"/>
              <a:tailEnd type="none" w="sm" len="sm"/>
            </a:ln>
          </p:spPr>
          <p:txBody>
            <a:bodyPr wrap="none" anchor="ctr"/>
            <a:lstStyle/>
            <a:p>
              <a:endParaRPr lang="en-US"/>
            </a:p>
          </p:txBody>
        </p:sp>
        <p:sp>
          <p:nvSpPr>
            <p:cNvPr id="36" name="Text Box 30"/>
            <p:cNvSpPr txBox="1">
              <a:spLocks noChangeArrowheads="1"/>
            </p:cNvSpPr>
            <p:nvPr/>
          </p:nvSpPr>
          <p:spPr bwMode="auto">
            <a:xfrm>
              <a:off x="5727550" y="4383088"/>
              <a:ext cx="1087438"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a:solidFill>
                    <a:srgbClr val="000000"/>
                  </a:solidFill>
                  <a:effectLst>
                    <a:outerShdw blurRad="38100" dist="38100" dir="2700000" algn="tl">
                      <a:srgbClr val="FFFFFF"/>
                    </a:outerShdw>
                  </a:effectLst>
                  <a:latin typeface="Comic Sans MS" pitchFamily="66" charset="0"/>
                  <a:cs typeface="Arial" pitchFamily="34" charset="0"/>
                </a:rPr>
                <a:t>DNF</a:t>
              </a:r>
            </a:p>
          </p:txBody>
        </p:sp>
        <p:sp>
          <p:nvSpPr>
            <p:cNvPr id="37" name="Text Box 31"/>
            <p:cNvSpPr txBox="1">
              <a:spLocks noChangeArrowheads="1"/>
            </p:cNvSpPr>
            <p:nvPr/>
          </p:nvSpPr>
          <p:spPr bwMode="auto">
            <a:xfrm>
              <a:off x="4387700" y="4402138"/>
              <a:ext cx="1087438"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a:solidFill>
                    <a:srgbClr val="000000"/>
                  </a:solidFill>
                  <a:effectLst>
                    <a:outerShdw blurRad="38100" dist="38100" dir="2700000" algn="tl">
                      <a:srgbClr val="FFFFFF"/>
                    </a:outerShdw>
                  </a:effectLst>
                  <a:latin typeface="Comic Sans MS" pitchFamily="66" charset="0"/>
                  <a:cs typeface="Arial" pitchFamily="34" charset="0"/>
                </a:rPr>
                <a:t>Specs</a:t>
              </a:r>
            </a:p>
          </p:txBody>
        </p:sp>
        <p:sp>
          <p:nvSpPr>
            <p:cNvPr id="38" name="Text Box 32"/>
            <p:cNvSpPr txBox="1">
              <a:spLocks noChangeArrowheads="1"/>
            </p:cNvSpPr>
            <p:nvPr/>
          </p:nvSpPr>
          <p:spPr bwMode="auto">
            <a:xfrm>
              <a:off x="5089375" y="3706813"/>
              <a:ext cx="1087438"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dirty="0">
                  <a:solidFill>
                    <a:srgbClr val="000000"/>
                  </a:solidFill>
                  <a:effectLst>
                    <a:outerShdw blurRad="38100" dist="38100" dir="2700000" algn="tl">
                      <a:srgbClr val="FFFFFF"/>
                    </a:outerShdw>
                  </a:effectLst>
                  <a:latin typeface="Comic Sans MS" pitchFamily="66" charset="0"/>
                  <a:cs typeface="Arial" pitchFamily="34" charset="0"/>
                </a:rPr>
                <a:t>FSMs</a:t>
              </a:r>
            </a:p>
          </p:txBody>
        </p:sp>
        <p:sp>
          <p:nvSpPr>
            <p:cNvPr id="39" name="Text Box 33"/>
            <p:cNvSpPr txBox="1">
              <a:spLocks noChangeArrowheads="1"/>
            </p:cNvSpPr>
            <p:nvPr/>
          </p:nvSpPr>
          <p:spPr bwMode="auto">
            <a:xfrm>
              <a:off x="3749525" y="3727451"/>
              <a:ext cx="1087438"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a:solidFill>
                    <a:srgbClr val="000000"/>
                  </a:solidFill>
                  <a:effectLst>
                    <a:outerShdw blurRad="38100" dist="38100" dir="2700000" algn="tl">
                      <a:srgbClr val="FFFFFF"/>
                    </a:outerShdw>
                  </a:effectLst>
                  <a:latin typeface="Comic Sans MS" pitchFamily="66" charset="0"/>
                  <a:cs typeface="Arial" pitchFamily="34" charset="0"/>
                </a:rPr>
                <a:t>Source</a:t>
              </a:r>
            </a:p>
          </p:txBody>
        </p:sp>
        <p:sp>
          <p:nvSpPr>
            <p:cNvPr id="41" name="Line 35"/>
            <p:cNvSpPr>
              <a:spLocks noChangeShapeType="1"/>
            </p:cNvSpPr>
            <p:nvPr/>
          </p:nvSpPr>
          <p:spPr bwMode="auto">
            <a:xfrm>
              <a:off x="4292450" y="3336926"/>
              <a:ext cx="19939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2" name="Line 36"/>
            <p:cNvSpPr>
              <a:spLocks noChangeShapeType="1"/>
            </p:cNvSpPr>
            <p:nvPr/>
          </p:nvSpPr>
          <p:spPr bwMode="auto">
            <a:xfrm flipV="1">
              <a:off x="4294037" y="3336926"/>
              <a:ext cx="0" cy="3730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3" name="Line 37"/>
            <p:cNvSpPr>
              <a:spLocks noChangeShapeType="1"/>
            </p:cNvSpPr>
            <p:nvPr/>
          </p:nvSpPr>
          <p:spPr bwMode="auto">
            <a:xfrm flipV="1">
              <a:off x="5633887" y="3336926"/>
              <a:ext cx="0" cy="3794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4" name="Line 38"/>
            <p:cNvSpPr>
              <a:spLocks noChangeShapeType="1"/>
            </p:cNvSpPr>
            <p:nvPr/>
          </p:nvSpPr>
          <p:spPr bwMode="auto">
            <a:xfrm flipV="1">
              <a:off x="4932212" y="3346451"/>
              <a:ext cx="0" cy="10461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5" name="Line 39"/>
            <p:cNvSpPr>
              <a:spLocks noChangeShapeType="1"/>
            </p:cNvSpPr>
            <p:nvPr/>
          </p:nvSpPr>
          <p:spPr bwMode="auto">
            <a:xfrm flipV="1">
              <a:off x="6272062" y="3336926"/>
              <a:ext cx="0" cy="10398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6" name="Text Box 40"/>
            <p:cNvSpPr txBox="1">
              <a:spLocks noChangeArrowheads="1"/>
            </p:cNvSpPr>
            <p:nvPr/>
          </p:nvSpPr>
          <p:spPr bwMode="auto">
            <a:xfrm>
              <a:off x="4871887" y="2989263"/>
              <a:ext cx="1589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spcBef>
                  <a:spcPct val="50000"/>
                </a:spcBef>
              </a:pPr>
              <a:r>
                <a:rPr lang="en-US" dirty="0">
                  <a:solidFill>
                    <a:srgbClr val="0000CC"/>
                  </a:solidFill>
                  <a:latin typeface="Comic Sans MS" pitchFamily="66" charset="0"/>
                  <a:cs typeface="Arial" pitchFamily="34" charset="0"/>
                </a:rPr>
                <a:t>Applied to</a:t>
              </a:r>
            </a:p>
          </p:txBody>
        </p:sp>
        <p:sp>
          <p:nvSpPr>
            <p:cNvPr id="54" name="Line 22"/>
            <p:cNvSpPr>
              <a:spLocks noChangeShapeType="1"/>
            </p:cNvSpPr>
            <p:nvPr/>
          </p:nvSpPr>
          <p:spPr bwMode="auto">
            <a:xfrm>
              <a:off x="6008312" y="3024188"/>
              <a:ext cx="0" cy="3206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63" name="Group 62"/>
          <p:cNvGrpSpPr/>
          <p:nvPr/>
        </p:nvGrpSpPr>
        <p:grpSpPr>
          <a:xfrm>
            <a:off x="175838" y="3005138"/>
            <a:ext cx="4138612" cy="3598863"/>
            <a:chOff x="175838" y="3005138"/>
            <a:chExt cx="4138612" cy="3598863"/>
          </a:xfrm>
        </p:grpSpPr>
        <p:sp>
          <p:nvSpPr>
            <p:cNvPr id="40" name="Line 34"/>
            <p:cNvSpPr>
              <a:spLocks noChangeShapeType="1"/>
            </p:cNvSpPr>
            <p:nvPr/>
          </p:nvSpPr>
          <p:spPr bwMode="auto">
            <a:xfrm>
              <a:off x="4030512" y="3035301"/>
              <a:ext cx="0" cy="3095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8" name="AutoShape 16"/>
            <p:cNvSpPr>
              <a:spLocks noChangeArrowheads="1"/>
            </p:cNvSpPr>
            <p:nvPr/>
          </p:nvSpPr>
          <p:spPr bwMode="auto">
            <a:xfrm>
              <a:off x="175838" y="5264151"/>
              <a:ext cx="4138612" cy="1339850"/>
            </a:xfrm>
            <a:prstGeom prst="roundRect">
              <a:avLst>
                <a:gd name="adj" fmla="val 16667"/>
              </a:avLst>
            </a:prstGeom>
            <a:solidFill>
              <a:srgbClr val="333399"/>
            </a:solidFill>
            <a:ln w="12700">
              <a:solidFill>
                <a:srgbClr val="000000"/>
              </a:solidFill>
              <a:round/>
              <a:headEnd type="none" w="sm" len="sm"/>
              <a:tailEnd type="none" w="sm" len="sm"/>
            </a:ln>
          </p:spPr>
          <p:txBody>
            <a:bodyPr wrap="none" anchor="ctr"/>
            <a:lstStyle/>
            <a:p>
              <a:endParaRPr lang="en-US"/>
            </a:p>
          </p:txBody>
        </p:sp>
        <p:sp>
          <p:nvSpPr>
            <p:cNvPr id="49" name="Text Box 17"/>
            <p:cNvSpPr txBox="1">
              <a:spLocks noChangeArrowheads="1"/>
            </p:cNvSpPr>
            <p:nvPr/>
          </p:nvSpPr>
          <p:spPr bwMode="auto">
            <a:xfrm>
              <a:off x="2798388" y="6054726"/>
              <a:ext cx="1441450"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a:solidFill>
                    <a:srgbClr val="000000"/>
                  </a:solidFill>
                  <a:effectLst>
                    <a:outerShdw blurRad="38100" dist="38100" dir="2700000" algn="tl">
                      <a:srgbClr val="FFFFFF"/>
                    </a:outerShdw>
                  </a:effectLst>
                  <a:latin typeface="Comic Sans MS" pitchFamily="66" charset="0"/>
                  <a:cs typeface="Arial" pitchFamily="34" charset="0"/>
                </a:rPr>
                <a:t>Use cases</a:t>
              </a:r>
            </a:p>
          </p:txBody>
        </p:sp>
        <p:sp>
          <p:nvSpPr>
            <p:cNvPr id="50" name="Text Box 18"/>
            <p:cNvSpPr txBox="1">
              <a:spLocks noChangeArrowheads="1"/>
            </p:cNvSpPr>
            <p:nvPr/>
          </p:nvSpPr>
          <p:spPr bwMode="auto">
            <a:xfrm>
              <a:off x="1968125" y="5381626"/>
              <a:ext cx="1441450"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a:solidFill>
                    <a:srgbClr val="000000"/>
                  </a:solidFill>
                  <a:effectLst>
                    <a:outerShdw blurRad="38100" dist="38100" dir="2700000" algn="tl">
                      <a:srgbClr val="FFFFFF"/>
                    </a:outerShdw>
                  </a:effectLst>
                  <a:latin typeface="Comic Sans MS" pitchFamily="66" charset="0"/>
                  <a:cs typeface="Arial" pitchFamily="34" charset="0"/>
                </a:rPr>
                <a:t>Specs</a:t>
              </a:r>
            </a:p>
          </p:txBody>
        </p:sp>
        <p:sp>
          <p:nvSpPr>
            <p:cNvPr id="51" name="Text Box 19"/>
            <p:cNvSpPr txBox="1">
              <a:spLocks noChangeArrowheads="1"/>
            </p:cNvSpPr>
            <p:nvPr/>
          </p:nvSpPr>
          <p:spPr bwMode="auto">
            <a:xfrm>
              <a:off x="1109288" y="6054726"/>
              <a:ext cx="1441450"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a:solidFill>
                    <a:srgbClr val="000000"/>
                  </a:solidFill>
                  <a:effectLst>
                    <a:outerShdw blurRad="38100" dist="38100" dir="2700000" algn="tl">
                      <a:srgbClr val="FFFFFF"/>
                    </a:outerShdw>
                  </a:effectLst>
                  <a:latin typeface="Comic Sans MS" pitchFamily="66" charset="0"/>
                  <a:cs typeface="Arial" pitchFamily="34" charset="0"/>
                </a:rPr>
                <a:t>Design</a:t>
              </a:r>
            </a:p>
          </p:txBody>
        </p:sp>
        <p:sp>
          <p:nvSpPr>
            <p:cNvPr id="52" name="Text Box 20"/>
            <p:cNvSpPr txBox="1">
              <a:spLocks noChangeArrowheads="1"/>
            </p:cNvSpPr>
            <p:nvPr/>
          </p:nvSpPr>
          <p:spPr bwMode="auto">
            <a:xfrm>
              <a:off x="272675" y="5381626"/>
              <a:ext cx="1441450" cy="425450"/>
            </a:xfrm>
            <a:prstGeom prst="rect">
              <a:avLst/>
            </a:prstGeom>
            <a:gradFill rotWithShape="1">
              <a:gsLst>
                <a:gs pos="0">
                  <a:srgbClr val="FAF400"/>
                </a:gs>
                <a:gs pos="100000">
                  <a:srgbClr val="FAF400">
                    <a:gamma/>
                    <a:shade val="46275"/>
                    <a:invGamma/>
                  </a:srgbClr>
                </a:gs>
              </a:gsLst>
              <a:path path="shape">
                <a:fillToRect l="50000" t="50000" r="50000" b="50000"/>
              </a:path>
            </a:gradFill>
            <a:ln w="28575">
              <a:solidFill>
                <a:srgbClr val="C0C0C0"/>
              </a:solidFill>
              <a:miter lim="800000"/>
              <a:headEnd/>
              <a:tailEnd/>
            </a:ln>
            <a:effectLst/>
          </p:spPr>
          <p:txBody>
            <a:bodyPr>
              <a:spAutoFit/>
            </a:bodyPr>
            <a:lstStyle/>
            <a:p>
              <a:pPr algn="ctr" eaLnBrk="1" hangingPunct="1">
                <a:spcBef>
                  <a:spcPct val="50000"/>
                </a:spcBef>
                <a:defRPr/>
              </a:pPr>
              <a:r>
                <a:rPr lang="en-US">
                  <a:solidFill>
                    <a:srgbClr val="000000"/>
                  </a:solidFill>
                  <a:effectLst>
                    <a:outerShdw blurRad="38100" dist="38100" dir="2700000" algn="tl">
                      <a:srgbClr val="FFFFFF"/>
                    </a:outerShdw>
                  </a:effectLst>
                  <a:latin typeface="Comic Sans MS" pitchFamily="66" charset="0"/>
                  <a:cs typeface="Arial" pitchFamily="34" charset="0"/>
                </a:rPr>
                <a:t>Source</a:t>
              </a:r>
            </a:p>
          </p:txBody>
        </p:sp>
        <p:sp>
          <p:nvSpPr>
            <p:cNvPr id="53" name="Line 21"/>
            <p:cNvSpPr>
              <a:spLocks noChangeShapeType="1"/>
            </p:cNvSpPr>
            <p:nvPr/>
          </p:nvSpPr>
          <p:spPr bwMode="auto">
            <a:xfrm>
              <a:off x="972763" y="3355976"/>
              <a:ext cx="306863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5" name="Line 23"/>
            <p:cNvSpPr>
              <a:spLocks noChangeShapeType="1"/>
            </p:cNvSpPr>
            <p:nvPr/>
          </p:nvSpPr>
          <p:spPr bwMode="auto">
            <a:xfrm flipV="1">
              <a:off x="988638" y="3336926"/>
              <a:ext cx="0" cy="203993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6" name="Line 24"/>
            <p:cNvSpPr>
              <a:spLocks noChangeShapeType="1"/>
            </p:cNvSpPr>
            <p:nvPr/>
          </p:nvSpPr>
          <p:spPr bwMode="auto">
            <a:xfrm flipV="1">
              <a:off x="2690438" y="3346451"/>
              <a:ext cx="0" cy="20367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7" name="Line 25"/>
            <p:cNvSpPr>
              <a:spLocks noChangeShapeType="1"/>
            </p:cNvSpPr>
            <p:nvPr/>
          </p:nvSpPr>
          <p:spPr bwMode="auto">
            <a:xfrm flipV="1">
              <a:off x="1833188" y="3346451"/>
              <a:ext cx="0" cy="26908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8" name="Line 26"/>
            <p:cNvSpPr>
              <a:spLocks noChangeShapeType="1"/>
            </p:cNvSpPr>
            <p:nvPr/>
          </p:nvSpPr>
          <p:spPr bwMode="auto">
            <a:xfrm flipV="1">
              <a:off x="3522287" y="3355976"/>
              <a:ext cx="0" cy="268763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9" name="Text Box 27"/>
            <p:cNvSpPr txBox="1">
              <a:spLocks noChangeArrowheads="1"/>
            </p:cNvSpPr>
            <p:nvPr/>
          </p:nvSpPr>
          <p:spPr bwMode="auto">
            <a:xfrm>
              <a:off x="2398338" y="3005138"/>
              <a:ext cx="11207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spcBef>
                  <a:spcPct val="50000"/>
                </a:spcBef>
              </a:pPr>
              <a:r>
                <a:rPr lang="en-US" dirty="0">
                  <a:solidFill>
                    <a:srgbClr val="0000CC"/>
                  </a:solidFill>
                  <a:latin typeface="Comic Sans MS" pitchFamily="66" charset="0"/>
                  <a:cs typeface="Arial" pitchFamily="34" charset="0"/>
                </a:rPr>
                <a:t>Applied to</a:t>
              </a:r>
            </a:p>
          </p:txBody>
        </p:sp>
      </p:grpSp>
      <p:sp>
        <p:nvSpPr>
          <p:cNvPr id="61" name="Rectangle 55"/>
          <p:cNvSpPr>
            <a:spLocks noChangeArrowheads="1"/>
          </p:cNvSpPr>
          <p:nvPr/>
        </p:nvSpPr>
        <p:spPr bwMode="auto">
          <a:xfrm>
            <a:off x="87841" y="3486072"/>
            <a:ext cx="9008533" cy="3153011"/>
          </a:xfrm>
          <a:prstGeom prst="rect">
            <a:avLst/>
          </a:prstGeom>
          <a:solidFill>
            <a:srgbClr val="C0C0C0">
              <a:alpha val="43921"/>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endParaRPr lang="en-US" altLang="en-US"/>
          </a:p>
        </p:txBody>
      </p:sp>
      <p:sp>
        <p:nvSpPr>
          <p:cNvPr id="62" name="Rectangle 56"/>
          <p:cNvSpPr>
            <a:spLocks noChangeArrowheads="1"/>
          </p:cNvSpPr>
          <p:nvPr/>
        </p:nvSpPr>
        <p:spPr bwMode="auto">
          <a:xfrm>
            <a:off x="2640842" y="2160509"/>
            <a:ext cx="6455150" cy="1325563"/>
          </a:xfrm>
          <a:prstGeom prst="rect">
            <a:avLst/>
          </a:prstGeom>
          <a:solidFill>
            <a:srgbClr val="C0C0C0">
              <a:alpha val="43921"/>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endParaRPr lang="en-US" altLang="en-US">
              <a:solidFill>
                <a:srgbClr val="0000CC"/>
              </a:solidFill>
            </a:endParaRPr>
          </a:p>
        </p:txBody>
      </p:sp>
    </p:spTree>
    <p:extLst>
      <p:ext uri="{BB962C8B-B14F-4D97-AF65-F5344CB8AC3E}">
        <p14:creationId xmlns:p14="http://schemas.microsoft.com/office/powerpoint/2010/main" val="15908028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2000"/>
                                        <p:tgtEl>
                                          <p:spTgt spid="6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2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16C4DDC0-B0BF-42A2-84FE-DDE29FA39213}" type="slidenum">
              <a:rPr lang="en-US" altLang="en-US" sz="900" b="0" smtClean="0">
                <a:solidFill>
                  <a:schemeClr val="tx1"/>
                </a:solidFill>
                <a:latin typeface="Arial" charset="0"/>
                <a:cs typeface="Arial" charset="0"/>
              </a:rPr>
              <a:pPr/>
              <a:t>20</a:t>
            </a:fld>
            <a:endParaRPr lang="en-US" altLang="en-US" sz="900" b="0">
              <a:solidFill>
                <a:schemeClr val="tx1"/>
              </a:solidFill>
              <a:latin typeface="Arial" charset="0"/>
              <a:cs typeface="Arial" charset="0"/>
            </a:endParaRPr>
          </a:p>
        </p:txBody>
      </p:sp>
      <p:sp>
        <p:nvSpPr>
          <p:cNvPr id="19460" name="Rectangle 2"/>
          <p:cNvSpPr>
            <a:spLocks noGrp="1" noChangeArrowheads="1"/>
          </p:cNvSpPr>
          <p:nvPr>
            <p:ph type="title"/>
          </p:nvPr>
        </p:nvSpPr>
        <p:spPr/>
        <p:txBody>
          <a:bodyPr/>
          <a:lstStyle/>
          <a:p>
            <a:r>
              <a:rPr lang="en-US" altLang="en-US" dirty="0"/>
              <a:t>Interface-Based IDM—</a:t>
            </a:r>
            <a:r>
              <a:rPr lang="en-US" altLang="en-US" i="1" dirty="0" err="1"/>
              <a:t>triang</a:t>
            </a:r>
            <a:r>
              <a:rPr lang="en-US" altLang="en-US" dirty="0"/>
              <a:t>()</a:t>
            </a:r>
          </a:p>
        </p:txBody>
      </p:sp>
      <p:sp>
        <p:nvSpPr>
          <p:cNvPr id="267268" name="Text Box 4"/>
          <p:cNvSpPr txBox="1">
            <a:spLocks noChangeArrowheads="1"/>
          </p:cNvSpPr>
          <p:nvPr/>
        </p:nvSpPr>
        <p:spPr bwMode="auto">
          <a:xfrm>
            <a:off x="952500" y="831850"/>
            <a:ext cx="7239000" cy="461665"/>
          </a:xfrm>
          <a:prstGeom prst="rect">
            <a:avLst/>
          </a:prstGeom>
          <a:solidFill>
            <a:schemeClr val="accent3">
              <a:lumMod val="95000"/>
            </a:schemeClr>
          </a:solidFill>
          <a:ln>
            <a:noFill/>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eaLnBrk="1" hangingPunct="1">
              <a:spcBef>
                <a:spcPct val="50000"/>
              </a:spcBef>
            </a:pPr>
            <a:r>
              <a:rPr kumimoji="1" lang="en-US" altLang="zh-CN" sz="2400" u="sng" dirty="0">
                <a:solidFill>
                  <a:schemeClr val="tx1"/>
                </a:solidFill>
                <a:latin typeface="Gill Sans MT" panose="020B0502020104020203" pitchFamily="34" charset="0"/>
                <a:ea typeface="楷体_GB2312" pitchFamily="49" charset="-122"/>
              </a:rPr>
              <a:t>Second</a:t>
            </a:r>
            <a:r>
              <a:rPr kumimoji="1" lang="en-US" altLang="zh-CN" sz="2400" dirty="0">
                <a:solidFill>
                  <a:schemeClr val="tx1"/>
                </a:solidFill>
                <a:latin typeface="Gill Sans MT" panose="020B0502020104020203" pitchFamily="34" charset="0"/>
                <a:ea typeface="楷体_GB2312" pitchFamily="49" charset="-122"/>
              </a:rPr>
              <a:t> Characterization of triangle()’s Inputs</a:t>
            </a:r>
          </a:p>
        </p:txBody>
      </p:sp>
      <p:graphicFrame>
        <p:nvGraphicFramePr>
          <p:cNvPr id="267308" name="Group 44"/>
          <p:cNvGraphicFramePr>
            <a:graphicFrameLocks noGrp="1"/>
          </p:cNvGraphicFramePr>
          <p:nvPr>
            <p:extLst>
              <p:ext uri="{D42A27DB-BD31-4B8C-83A1-F6EECF244321}">
                <p14:modId xmlns:p14="http://schemas.microsoft.com/office/powerpoint/2010/main" val="883303723"/>
              </p:ext>
            </p:extLst>
          </p:nvPr>
        </p:nvGraphicFramePr>
        <p:xfrm>
          <a:off x="381000" y="1279525"/>
          <a:ext cx="8458200" cy="2184400"/>
        </p:xfrm>
        <a:graphic>
          <a:graphicData uri="http://schemas.openxmlformats.org/drawingml/2006/table">
            <a:tbl>
              <a:tblPr>
                <a:tableStyleId>{616DA210-FB5B-4158-B5E0-FEB733F419BA}</a:tableStyleId>
              </a:tblPr>
              <a:tblGrid>
                <a:gridCol w="2743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Characteristic</a:t>
                      </a:r>
                      <a:endParaRPr kumimoji="0" lang="zh-CN" altLang="en-US" sz="2400" b="0" i="0" u="none" strike="noStrike" cap="none" normalizeH="0" baseline="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1</a:t>
                      </a:r>
                      <a:endParaRPr kumimoji="0" lang="zh-CN" altLang="en-US"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2</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3</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4</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0"/>
                  </a:ext>
                </a:extLst>
              </a:tr>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q</a:t>
                      </a:r>
                      <a:r>
                        <a:rPr kumimoji="0" lang="en-US" altLang="zh-CN" sz="2000" u="none" strike="noStrike" cap="none" normalizeH="0" baseline="-25000">
                          <a:ln>
                            <a:noFill/>
                          </a:ln>
                          <a:effectLst/>
                        </a:rPr>
                        <a:t>1</a:t>
                      </a:r>
                      <a:r>
                        <a:rPr kumimoji="0" lang="en-US" altLang="zh-CN" sz="2000" u="none" strike="noStrike" cap="none" normalizeH="0" baseline="0">
                          <a:ln>
                            <a:noFill/>
                          </a:ln>
                          <a:effectLst/>
                        </a:rPr>
                        <a:t> = “Refinement of q</a:t>
                      </a:r>
                      <a:r>
                        <a:rPr kumimoji="0" lang="en-US" altLang="zh-CN" sz="2000" u="none" strike="noStrike" cap="none" normalizeH="0" baseline="-25000">
                          <a:ln>
                            <a:noFill/>
                          </a:ln>
                          <a:effectLst/>
                        </a:rPr>
                        <a:t>1</a:t>
                      </a:r>
                      <a:r>
                        <a:rPr kumimoji="0" lang="en-US" altLang="zh-CN" sz="2000" u="none" strike="noStrike" cap="none" normalizeH="0" baseline="0">
                          <a:ln>
                            <a:noFill/>
                          </a:ln>
                          <a:effectLst/>
                        </a:rPr>
                        <a:t>”</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greater than 1</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equal to 1</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equal to 0</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less than 0</a:t>
                      </a:r>
                      <a:endParaRPr kumimoji="0" lang="en-US" altLang="zh-CN"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1"/>
                  </a:ext>
                </a:extLst>
              </a:tr>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q</a:t>
                      </a:r>
                      <a:r>
                        <a:rPr kumimoji="0" lang="en-US" altLang="zh-CN" sz="2000" u="none" strike="noStrike" cap="none" normalizeH="0" baseline="-25000">
                          <a:ln>
                            <a:noFill/>
                          </a:ln>
                          <a:effectLst/>
                        </a:rPr>
                        <a:t>2</a:t>
                      </a:r>
                      <a:r>
                        <a:rPr kumimoji="0" lang="en-US" altLang="zh-CN" sz="2000" u="none" strike="noStrike" cap="none" normalizeH="0" baseline="0">
                          <a:ln>
                            <a:noFill/>
                          </a:ln>
                          <a:effectLst/>
                        </a:rPr>
                        <a:t> = “Refinement of q</a:t>
                      </a:r>
                      <a:r>
                        <a:rPr kumimoji="0" lang="en-US" altLang="zh-CN" sz="2000" u="none" strike="noStrike" cap="none" normalizeH="0" baseline="-25000">
                          <a:ln>
                            <a:noFill/>
                          </a:ln>
                          <a:effectLst/>
                        </a:rPr>
                        <a:t>2</a:t>
                      </a:r>
                      <a:r>
                        <a:rPr kumimoji="0" lang="en-US" altLang="zh-CN" sz="2000" u="none" strike="noStrike" cap="none" normalizeH="0" baseline="0">
                          <a:ln>
                            <a:noFill/>
                          </a:ln>
                          <a:effectLst/>
                        </a:rPr>
                        <a:t>”</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greater than 1</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equal to 1</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equal to 0</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less than 0</a:t>
                      </a:r>
                      <a:endParaRPr kumimoji="0" lang="en-US" altLang="zh-CN"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2"/>
                  </a:ext>
                </a:extLst>
              </a:tr>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q</a:t>
                      </a:r>
                      <a:r>
                        <a:rPr kumimoji="0" lang="en-US" altLang="zh-CN" sz="2000" u="none" strike="noStrike" cap="none" normalizeH="0" baseline="-25000">
                          <a:ln>
                            <a:noFill/>
                          </a:ln>
                          <a:effectLst/>
                        </a:rPr>
                        <a:t>3</a:t>
                      </a:r>
                      <a:r>
                        <a:rPr kumimoji="0" lang="en-US" altLang="zh-CN" sz="2000" u="none" strike="noStrike" cap="none" normalizeH="0" baseline="0">
                          <a:ln>
                            <a:noFill/>
                          </a:ln>
                          <a:effectLst/>
                        </a:rPr>
                        <a:t> = “Refinement of q</a:t>
                      </a:r>
                      <a:r>
                        <a:rPr kumimoji="0" lang="en-US" altLang="zh-CN" sz="2000" u="none" strike="noStrike" cap="none" normalizeH="0" baseline="-25000">
                          <a:ln>
                            <a:noFill/>
                          </a:ln>
                          <a:effectLst/>
                        </a:rPr>
                        <a:t>3</a:t>
                      </a:r>
                      <a:r>
                        <a:rPr kumimoji="0" lang="en-US" altLang="zh-CN" sz="2000" u="none" strike="noStrike" cap="none" normalizeH="0" baseline="0">
                          <a:ln>
                            <a:noFill/>
                          </a:ln>
                          <a:effectLst/>
                        </a:rPr>
                        <a:t>”</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greater than 1</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equal to 1</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equal to 0</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less than 0</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3"/>
                  </a:ext>
                </a:extLst>
              </a:tr>
            </a:tbl>
          </a:graphicData>
        </a:graphic>
      </p:graphicFrame>
      <p:sp>
        <p:nvSpPr>
          <p:cNvPr id="267309" name="Rectangle 45"/>
          <p:cNvSpPr>
            <a:spLocks noGrp="1" noChangeArrowheads="1"/>
          </p:cNvSpPr>
          <p:nvPr>
            <p:ph type="body" idx="1"/>
          </p:nvPr>
        </p:nvSpPr>
        <p:spPr>
          <a:xfrm>
            <a:off x="138113" y="3573463"/>
            <a:ext cx="8867775" cy="1120775"/>
          </a:xfrm>
          <a:noFill/>
        </p:spPr>
        <p:txBody>
          <a:bodyPr/>
          <a:lstStyle/>
          <a:p>
            <a:r>
              <a:rPr lang="en-US" altLang="en-US" dirty="0"/>
              <a:t>A maximum of 4*4*4 = </a:t>
            </a:r>
            <a:r>
              <a:rPr lang="en-US" altLang="en-US" dirty="0">
                <a:solidFill>
                  <a:srgbClr val="0000CC"/>
                </a:solidFill>
              </a:rPr>
              <a:t>64 </a:t>
            </a:r>
            <a:r>
              <a:rPr lang="en-US" altLang="en-US" dirty="0"/>
              <a:t>tests</a:t>
            </a:r>
          </a:p>
          <a:p>
            <a:r>
              <a:rPr lang="en-US" altLang="en-US" dirty="0">
                <a:solidFill>
                  <a:srgbClr val="0000CC"/>
                </a:solidFill>
              </a:rPr>
              <a:t>Complete </a:t>
            </a:r>
            <a:r>
              <a:rPr lang="en-US" altLang="en-US" dirty="0"/>
              <a:t>because the inputs are integers (0 . . 1)</a:t>
            </a:r>
          </a:p>
        </p:txBody>
      </p:sp>
      <p:sp>
        <p:nvSpPr>
          <p:cNvPr id="267310" name="Text Box 46"/>
          <p:cNvSpPr txBox="1">
            <a:spLocks noChangeArrowheads="1"/>
          </p:cNvSpPr>
          <p:nvPr/>
        </p:nvSpPr>
        <p:spPr bwMode="auto">
          <a:xfrm>
            <a:off x="952500" y="4562475"/>
            <a:ext cx="7239000" cy="457200"/>
          </a:xfrm>
          <a:prstGeom prst="rect">
            <a:avLst/>
          </a:prstGeom>
          <a:solidFill>
            <a:schemeClr val="accent3">
              <a:lumMod val="95000"/>
            </a:schemeClr>
          </a:solidFill>
          <a:ln>
            <a:noFill/>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kumimoji="1" lang="en-US" altLang="zh-CN" sz="2400" dirty="0">
                <a:solidFill>
                  <a:schemeClr val="tx1"/>
                </a:solidFill>
                <a:latin typeface="Gill Sans MT" panose="020B0502020104020203" pitchFamily="34" charset="0"/>
                <a:ea typeface="楷体_GB2312" pitchFamily="49" charset="-122"/>
              </a:rPr>
              <a:t>Possible values for partition q</a:t>
            </a:r>
            <a:r>
              <a:rPr kumimoji="1" lang="en-US" altLang="zh-CN" sz="2400" baseline="-25000" dirty="0">
                <a:solidFill>
                  <a:schemeClr val="tx1"/>
                </a:solidFill>
                <a:latin typeface="Gill Sans MT" panose="020B0502020104020203" pitchFamily="34" charset="0"/>
                <a:ea typeface="楷体_GB2312" pitchFamily="49" charset="-122"/>
              </a:rPr>
              <a:t>1</a:t>
            </a:r>
            <a:endParaRPr kumimoji="1" lang="en-US" altLang="zh-CN" sz="2400" dirty="0">
              <a:solidFill>
                <a:schemeClr val="tx1"/>
              </a:solidFill>
              <a:latin typeface="Gill Sans MT" panose="020B0502020104020203" pitchFamily="34" charset="0"/>
              <a:ea typeface="楷体_GB2312" pitchFamily="49" charset="-122"/>
            </a:endParaRPr>
          </a:p>
        </p:txBody>
      </p:sp>
      <p:graphicFrame>
        <p:nvGraphicFramePr>
          <p:cNvPr id="267338" name="Group 74"/>
          <p:cNvGraphicFramePr>
            <a:graphicFrameLocks noGrp="1"/>
          </p:cNvGraphicFramePr>
          <p:nvPr>
            <p:extLst>
              <p:ext uri="{D42A27DB-BD31-4B8C-83A1-F6EECF244321}">
                <p14:modId xmlns:p14="http://schemas.microsoft.com/office/powerpoint/2010/main" val="2388376499"/>
              </p:ext>
            </p:extLst>
          </p:nvPr>
        </p:nvGraphicFramePr>
        <p:xfrm>
          <a:off x="533400" y="5011738"/>
          <a:ext cx="8229600" cy="1143000"/>
        </p:xfrm>
        <a:graphic>
          <a:graphicData uri="http://schemas.openxmlformats.org/drawingml/2006/table">
            <a:tbl>
              <a:tblPr>
                <a:tableStyleId>{616DA210-FB5B-4158-B5E0-FEB733F419BA}</a:tableStyleId>
              </a:tblPr>
              <a:tblGrid>
                <a:gridCol w="21336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5715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Characteristic</a:t>
                      </a:r>
                      <a:endParaRPr kumimoji="0" lang="zh-CN" altLang="en-US" sz="2400" b="0" i="0" u="none" strike="noStrike" cap="none" normalizeH="0" baseline="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1</a:t>
                      </a:r>
                      <a:endParaRPr kumimoji="0" lang="zh-CN" altLang="en-US"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2</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3</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4</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0"/>
                  </a:ext>
                </a:extLst>
              </a:tr>
              <a:tr h="5715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Side1</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5</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1</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0</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-5</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1"/>
                  </a:ext>
                </a:extLst>
              </a:tr>
            </a:tbl>
          </a:graphicData>
        </a:graphic>
      </p:graphicFrame>
      <p:sp>
        <p:nvSpPr>
          <p:cNvPr id="18491" name="Oval 59"/>
          <p:cNvSpPr>
            <a:spLocks noChangeArrowheads="1"/>
          </p:cNvSpPr>
          <p:nvPr/>
        </p:nvSpPr>
        <p:spPr bwMode="auto">
          <a:xfrm>
            <a:off x="4276725" y="1233201"/>
            <a:ext cx="3757613" cy="2403475"/>
          </a:xfrm>
          <a:prstGeom prst="ellipse">
            <a:avLst/>
          </a:prstGeom>
          <a:gradFill rotWithShape="1">
            <a:gsLst>
              <a:gs pos="0">
                <a:srgbClr val="CCFF99">
                  <a:alpha val="50000"/>
                </a:srgbClr>
              </a:gs>
              <a:gs pos="100000">
                <a:srgbClr val="5E7647">
                  <a:alpha val="48000"/>
                </a:srgbClr>
              </a:gs>
            </a:gsLst>
            <a:path path="shape">
              <a:fillToRect l="50000" t="50000" r="50000" b="50000"/>
            </a:path>
          </a:gradFill>
          <a:ln w="38100">
            <a:solidFill>
              <a:schemeClr val="tx2"/>
            </a:solidFill>
            <a:round/>
            <a:headEnd type="none" w="sm" len="sm"/>
            <a:tailEnd type="none" w="sm" len="sm"/>
          </a:ln>
        </p:spPr>
        <p:txBody>
          <a:bodyPr wrap="none"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endParaRPr lang="en-US" altLang="en-US"/>
          </a:p>
        </p:txBody>
      </p:sp>
      <p:sp>
        <p:nvSpPr>
          <p:cNvPr id="18492" name="Text Box 60"/>
          <p:cNvSpPr txBox="1">
            <a:spLocks noChangeArrowheads="1"/>
          </p:cNvSpPr>
          <p:nvPr/>
        </p:nvSpPr>
        <p:spPr bwMode="auto">
          <a:xfrm>
            <a:off x="3284538" y="5600700"/>
            <a:ext cx="373062" cy="396875"/>
          </a:xfrm>
          <a:prstGeom prst="rect">
            <a:avLst/>
          </a:prstGeom>
          <a:solidFill>
            <a:schemeClr val="accent3">
              <a:lumMod val="95000"/>
            </a:schemeClr>
          </a:solidFill>
          <a:ln>
            <a:noFill/>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spcBef>
                <a:spcPct val="50000"/>
              </a:spcBef>
            </a:pPr>
            <a:r>
              <a:rPr lang="en-US" altLang="en-US" dirty="0">
                <a:solidFill>
                  <a:schemeClr val="hlink"/>
                </a:solidFill>
                <a:latin typeface="Comic Sans MS" pitchFamily="66" charset="0"/>
              </a:rPr>
              <a:t>2</a:t>
            </a:r>
          </a:p>
        </p:txBody>
      </p:sp>
      <p:sp>
        <p:nvSpPr>
          <p:cNvPr id="18493" name="Text Box 61"/>
          <p:cNvSpPr txBox="1">
            <a:spLocks noChangeArrowheads="1"/>
          </p:cNvSpPr>
          <p:nvPr/>
        </p:nvSpPr>
        <p:spPr bwMode="auto">
          <a:xfrm>
            <a:off x="7761288" y="5600700"/>
            <a:ext cx="546100" cy="396875"/>
          </a:xfrm>
          <a:prstGeom prst="rect">
            <a:avLst/>
          </a:prstGeom>
          <a:solidFill>
            <a:schemeClr val="accent3">
              <a:lumMod val="95000"/>
            </a:schemeClr>
          </a:solidFill>
          <a:ln>
            <a:noFill/>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spcBef>
                <a:spcPct val="50000"/>
              </a:spcBef>
            </a:pPr>
            <a:r>
              <a:rPr lang="en-US" altLang="en-US" dirty="0">
                <a:solidFill>
                  <a:schemeClr val="hlink"/>
                </a:solidFill>
                <a:latin typeface="Comic Sans MS" pitchFamily="66" charset="0"/>
              </a:rPr>
              <a:t>-1</a:t>
            </a:r>
          </a:p>
        </p:txBody>
      </p:sp>
      <p:sp>
        <p:nvSpPr>
          <p:cNvPr id="19517" name="Text Box 62"/>
          <p:cNvSpPr txBox="1">
            <a:spLocks noChangeArrowheads="1"/>
          </p:cNvSpPr>
          <p:nvPr/>
        </p:nvSpPr>
        <p:spPr bwMode="auto">
          <a:xfrm>
            <a:off x="4876800" y="6461125"/>
            <a:ext cx="1558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endParaRPr lang="en-US" altLang="en-US"/>
          </a:p>
        </p:txBody>
      </p:sp>
      <p:sp>
        <p:nvSpPr>
          <p:cNvPr id="18495" name="Text Box 63"/>
          <p:cNvSpPr txBox="1">
            <a:spLocks noChangeArrowheads="1"/>
          </p:cNvSpPr>
          <p:nvPr/>
        </p:nvSpPr>
        <p:spPr bwMode="auto">
          <a:xfrm>
            <a:off x="4010025" y="6229350"/>
            <a:ext cx="2994025" cy="366713"/>
          </a:xfrm>
          <a:prstGeom prst="rect">
            <a:avLst/>
          </a:prstGeom>
          <a:solidFill>
            <a:schemeClr val="accent3">
              <a:lumMod val="95000"/>
            </a:schemeClr>
          </a:solidFill>
          <a:ln>
            <a:noFill/>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spcBef>
                <a:spcPct val="50000"/>
              </a:spcBef>
            </a:pPr>
            <a:r>
              <a:rPr lang="en-US" altLang="en-US" sz="1800" dirty="0">
                <a:solidFill>
                  <a:srgbClr val="C00000"/>
                </a:solidFill>
                <a:latin typeface="Comic Sans MS" pitchFamily="66" charset="0"/>
              </a:rPr>
              <a:t>Test boundary conditions</a:t>
            </a:r>
          </a:p>
        </p:txBody>
      </p:sp>
      <p:sp>
        <p:nvSpPr>
          <p:cNvPr id="18496" name="Line 64"/>
          <p:cNvSpPr>
            <a:spLocks noChangeShapeType="1"/>
          </p:cNvSpPr>
          <p:nvPr/>
        </p:nvSpPr>
        <p:spPr bwMode="auto">
          <a:xfrm flipH="1" flipV="1">
            <a:off x="3636963" y="5949950"/>
            <a:ext cx="415925" cy="333375"/>
          </a:xfrm>
          <a:prstGeom prst="line">
            <a:avLst/>
          </a:prstGeom>
          <a:noFill/>
          <a:ln w="28575">
            <a:solidFill>
              <a:schemeClr val="hlink"/>
            </a:solidFill>
            <a:round/>
            <a:headEnd type="none" w="sm" len="sm"/>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8497" name="Line 65"/>
          <p:cNvSpPr>
            <a:spLocks noChangeShapeType="1"/>
          </p:cNvSpPr>
          <p:nvPr/>
        </p:nvSpPr>
        <p:spPr bwMode="auto">
          <a:xfrm flipV="1">
            <a:off x="6940550" y="5970588"/>
            <a:ext cx="866775" cy="319087"/>
          </a:xfrm>
          <a:prstGeom prst="line">
            <a:avLst/>
          </a:prstGeom>
          <a:noFill/>
          <a:ln w="28575">
            <a:solidFill>
              <a:schemeClr val="hlink"/>
            </a:solidFill>
            <a:round/>
            <a:headEnd type="none" w="sm" len="sm"/>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9521" name="Date Placeholder 1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14AC1DFE-23CE-4A3E-8813-9D683009209B}" type="datetime1">
              <a:rPr lang="en-US" altLang="en-US" sz="900" b="0" smtClean="0">
                <a:solidFill>
                  <a:schemeClr val="tx1"/>
                </a:solidFill>
                <a:latin typeface="Arial" charset="0"/>
                <a:cs typeface="Arial" charset="0"/>
              </a:rPr>
              <a:t>16-Jul-21</a:t>
            </a:fld>
            <a:endParaRPr lang="en-US" altLang="en-US" sz="900" b="0">
              <a:solidFill>
                <a:schemeClr val="tx1"/>
              </a:solidFill>
              <a:latin typeface="Arial" charset="0"/>
              <a:cs typeface="Arial" charset="0"/>
            </a:endParaRPr>
          </a:p>
        </p:txBody>
      </p:sp>
    </p:spTree>
    <p:extLst>
      <p:ext uri="{BB962C8B-B14F-4D97-AF65-F5344CB8AC3E}">
        <p14:creationId xmlns:p14="http://schemas.microsoft.com/office/powerpoint/2010/main" val="213404304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7308"/>
                                        </p:tgtEl>
                                        <p:attrNameLst>
                                          <p:attrName>style.visibility</p:attrName>
                                        </p:attrNameLst>
                                      </p:cBhvr>
                                      <p:to>
                                        <p:strVal val="visible"/>
                                      </p:to>
                                    </p:set>
                                    <p:animEffect transition="in" filter="dissolve">
                                      <p:cBhvr>
                                        <p:cTn id="7" dur="500"/>
                                        <p:tgtEl>
                                          <p:spTgt spid="26730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7268"/>
                                        </p:tgtEl>
                                        <p:attrNameLst>
                                          <p:attrName>style.visibility</p:attrName>
                                        </p:attrNameLst>
                                      </p:cBhvr>
                                      <p:to>
                                        <p:strVal val="visible"/>
                                      </p:to>
                                    </p:set>
                                    <p:animEffect transition="in" filter="dissolve">
                                      <p:cBhvr>
                                        <p:cTn id="10" dur="500"/>
                                        <p:tgtEl>
                                          <p:spTgt spid="26726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18491"/>
                                        </p:tgtEl>
                                        <p:attrNameLst>
                                          <p:attrName>style.visibility</p:attrName>
                                        </p:attrNameLst>
                                      </p:cBhvr>
                                      <p:to>
                                        <p:strVal val="visible"/>
                                      </p:to>
                                    </p:set>
                                    <p:anim calcmode="lin" valueType="num">
                                      <p:cBhvr>
                                        <p:cTn id="15" dur="1000" fill="hold"/>
                                        <p:tgtEl>
                                          <p:spTgt spid="18491"/>
                                        </p:tgtEl>
                                        <p:attrNameLst>
                                          <p:attrName>ppt_w</p:attrName>
                                        </p:attrNameLst>
                                      </p:cBhvr>
                                      <p:tavLst>
                                        <p:tav tm="0">
                                          <p:val>
                                            <p:strVal val="#ppt_w*0.70"/>
                                          </p:val>
                                        </p:tav>
                                        <p:tav tm="100000">
                                          <p:val>
                                            <p:strVal val="#ppt_w"/>
                                          </p:val>
                                        </p:tav>
                                      </p:tavLst>
                                    </p:anim>
                                    <p:anim calcmode="lin" valueType="num">
                                      <p:cBhvr>
                                        <p:cTn id="16" dur="1000" fill="hold"/>
                                        <p:tgtEl>
                                          <p:spTgt spid="18491"/>
                                        </p:tgtEl>
                                        <p:attrNameLst>
                                          <p:attrName>ppt_h</p:attrName>
                                        </p:attrNameLst>
                                      </p:cBhvr>
                                      <p:tavLst>
                                        <p:tav tm="0">
                                          <p:val>
                                            <p:strVal val="#ppt_h"/>
                                          </p:val>
                                        </p:tav>
                                        <p:tav tm="100000">
                                          <p:val>
                                            <p:strVal val="#ppt_h"/>
                                          </p:val>
                                        </p:tav>
                                      </p:tavLst>
                                    </p:anim>
                                    <p:animEffect transition="in" filter="fade">
                                      <p:cBhvr>
                                        <p:cTn id="17" dur="1000"/>
                                        <p:tgtEl>
                                          <p:spTgt spid="184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7309">
                                            <p:txEl>
                                              <p:pRg st="0" end="0"/>
                                            </p:txEl>
                                          </p:spTgt>
                                        </p:tgtEl>
                                        <p:attrNameLst>
                                          <p:attrName>style.visibility</p:attrName>
                                        </p:attrNameLst>
                                      </p:cBhvr>
                                      <p:to>
                                        <p:strVal val="visible"/>
                                      </p:to>
                                    </p:set>
                                    <p:animEffect transition="in" filter="wipe(left)">
                                      <p:cBhvr>
                                        <p:cTn id="22" dur="1000"/>
                                        <p:tgtEl>
                                          <p:spTgt spid="26730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7309">
                                            <p:txEl>
                                              <p:pRg st="1" end="1"/>
                                            </p:txEl>
                                          </p:spTgt>
                                        </p:tgtEl>
                                        <p:attrNameLst>
                                          <p:attrName>style.visibility</p:attrName>
                                        </p:attrNameLst>
                                      </p:cBhvr>
                                      <p:to>
                                        <p:strVal val="visible"/>
                                      </p:to>
                                    </p:set>
                                    <p:animEffect transition="in" filter="wipe(left)">
                                      <p:cBhvr>
                                        <p:cTn id="27" dur="1000"/>
                                        <p:tgtEl>
                                          <p:spTgt spid="267309">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67310"/>
                                        </p:tgtEl>
                                        <p:attrNameLst>
                                          <p:attrName>style.visibility</p:attrName>
                                        </p:attrNameLst>
                                      </p:cBhvr>
                                      <p:to>
                                        <p:strVal val="visible"/>
                                      </p:to>
                                    </p:set>
                                    <p:animEffect transition="in" filter="dissolve">
                                      <p:cBhvr>
                                        <p:cTn id="32" dur="500"/>
                                        <p:tgtEl>
                                          <p:spTgt spid="267310"/>
                                        </p:tgtEl>
                                      </p:cBhvr>
                                    </p:animEffect>
                                  </p:childTnLst>
                                </p:cTn>
                              </p:par>
                              <p:par>
                                <p:cTn id="33" presetID="9" presetClass="entr" presetSubtype="0" fill="hold" nodeType="withEffect">
                                  <p:stCondLst>
                                    <p:cond delay="0"/>
                                  </p:stCondLst>
                                  <p:childTnLst>
                                    <p:set>
                                      <p:cBhvr>
                                        <p:cTn id="34" dur="1" fill="hold">
                                          <p:stCondLst>
                                            <p:cond delay="0"/>
                                          </p:stCondLst>
                                        </p:cTn>
                                        <p:tgtEl>
                                          <p:spTgt spid="267338"/>
                                        </p:tgtEl>
                                        <p:attrNameLst>
                                          <p:attrName>style.visibility</p:attrName>
                                        </p:attrNameLst>
                                      </p:cBhvr>
                                      <p:to>
                                        <p:strVal val="visible"/>
                                      </p:to>
                                    </p:set>
                                    <p:animEffect transition="in" filter="dissolve">
                                      <p:cBhvr>
                                        <p:cTn id="35" dur="500"/>
                                        <p:tgtEl>
                                          <p:spTgt spid="26733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8495"/>
                                        </p:tgtEl>
                                        <p:attrNameLst>
                                          <p:attrName>style.visibility</p:attrName>
                                        </p:attrNameLst>
                                      </p:cBhvr>
                                      <p:to>
                                        <p:strVal val="visible"/>
                                      </p:to>
                                    </p:set>
                                    <p:animEffect transition="in" filter="dissolve">
                                      <p:cBhvr>
                                        <p:cTn id="40" dur="500"/>
                                        <p:tgtEl>
                                          <p:spTgt spid="18495"/>
                                        </p:tgtEl>
                                      </p:cBhvr>
                                    </p:animEffect>
                                  </p:childTnLst>
                                </p:cTn>
                              </p:par>
                            </p:childTnLst>
                          </p:cTn>
                        </p:par>
                        <p:par>
                          <p:cTn id="41" fill="hold" nodeType="afterGroup">
                            <p:stCondLst>
                              <p:cond delay="500"/>
                            </p:stCondLst>
                            <p:childTnLst>
                              <p:par>
                                <p:cTn id="42" presetID="22" presetClass="entr" presetSubtype="4" fill="hold" grpId="0" nodeType="afterEffect">
                                  <p:stCondLst>
                                    <p:cond delay="0"/>
                                  </p:stCondLst>
                                  <p:childTnLst>
                                    <p:set>
                                      <p:cBhvr>
                                        <p:cTn id="43" dur="1" fill="hold">
                                          <p:stCondLst>
                                            <p:cond delay="0"/>
                                          </p:stCondLst>
                                        </p:cTn>
                                        <p:tgtEl>
                                          <p:spTgt spid="18496"/>
                                        </p:tgtEl>
                                        <p:attrNameLst>
                                          <p:attrName>style.visibility</p:attrName>
                                        </p:attrNameLst>
                                      </p:cBhvr>
                                      <p:to>
                                        <p:strVal val="visible"/>
                                      </p:to>
                                    </p:set>
                                    <p:animEffect transition="in" filter="wipe(down)">
                                      <p:cBhvr>
                                        <p:cTn id="44" dur="1000"/>
                                        <p:tgtEl>
                                          <p:spTgt spid="18496"/>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8497"/>
                                        </p:tgtEl>
                                        <p:attrNameLst>
                                          <p:attrName>style.visibility</p:attrName>
                                        </p:attrNameLst>
                                      </p:cBhvr>
                                      <p:to>
                                        <p:strVal val="visible"/>
                                      </p:to>
                                    </p:set>
                                    <p:animEffect transition="in" filter="wipe(down)">
                                      <p:cBhvr>
                                        <p:cTn id="47" dur="1000"/>
                                        <p:tgtEl>
                                          <p:spTgt spid="18497"/>
                                        </p:tgtEl>
                                      </p:cBhvr>
                                    </p:animEffect>
                                  </p:childTnLst>
                                </p:cTn>
                              </p:par>
                            </p:childTnLst>
                          </p:cTn>
                        </p:par>
                        <p:par>
                          <p:cTn id="48" fill="hold" nodeType="afterGroup">
                            <p:stCondLst>
                              <p:cond delay="1500"/>
                            </p:stCondLst>
                            <p:childTnLst>
                              <p:par>
                                <p:cTn id="49" presetID="9" presetClass="entr" presetSubtype="0" fill="hold" grpId="0" nodeType="afterEffect">
                                  <p:stCondLst>
                                    <p:cond delay="0"/>
                                  </p:stCondLst>
                                  <p:childTnLst>
                                    <p:set>
                                      <p:cBhvr>
                                        <p:cTn id="50" dur="1" fill="hold">
                                          <p:stCondLst>
                                            <p:cond delay="0"/>
                                          </p:stCondLst>
                                        </p:cTn>
                                        <p:tgtEl>
                                          <p:spTgt spid="18492"/>
                                        </p:tgtEl>
                                        <p:attrNameLst>
                                          <p:attrName>style.visibility</p:attrName>
                                        </p:attrNameLst>
                                      </p:cBhvr>
                                      <p:to>
                                        <p:strVal val="visible"/>
                                      </p:to>
                                    </p:set>
                                    <p:animEffect transition="in" filter="dissolve">
                                      <p:cBhvr>
                                        <p:cTn id="51" dur="500"/>
                                        <p:tgtEl>
                                          <p:spTgt spid="18492"/>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8493"/>
                                        </p:tgtEl>
                                        <p:attrNameLst>
                                          <p:attrName>style.visibility</p:attrName>
                                        </p:attrNameLst>
                                      </p:cBhvr>
                                      <p:to>
                                        <p:strVal val="visible"/>
                                      </p:to>
                                    </p:set>
                                    <p:animEffect transition="in" filter="dissolve">
                                      <p:cBhvr>
                                        <p:cTn id="54" dur="500"/>
                                        <p:tgtEl>
                                          <p:spTgt spid="18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8" grpId="0" animBg="1"/>
      <p:bldP spid="267309" grpId="0" build="p"/>
      <p:bldP spid="267310" grpId="0" animBg="1"/>
      <p:bldP spid="18491" grpId="0" animBg="1"/>
      <p:bldP spid="18492" grpId="0" animBg="1"/>
      <p:bldP spid="18493" grpId="0" animBg="1"/>
      <p:bldP spid="18495" grpId="0" animBg="1"/>
      <p:bldP spid="18496" grpId="0" animBg="1"/>
      <p:bldP spid="1849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A3C6EC49-3780-4C0B-9BE3-B8555598D6C0}" type="slidenum">
              <a:rPr lang="en-US" altLang="en-US" sz="900" b="0" smtClean="0">
                <a:solidFill>
                  <a:schemeClr val="tx1"/>
                </a:solidFill>
                <a:latin typeface="Arial" charset="0"/>
                <a:cs typeface="Arial" charset="0"/>
              </a:rPr>
              <a:pPr/>
              <a:t>21</a:t>
            </a:fld>
            <a:endParaRPr lang="en-US" altLang="en-US" sz="900" b="0">
              <a:solidFill>
                <a:schemeClr val="tx1"/>
              </a:solidFill>
              <a:latin typeface="Arial" charset="0"/>
              <a:cs typeface="Arial" charset="0"/>
            </a:endParaRPr>
          </a:p>
        </p:txBody>
      </p:sp>
      <p:sp>
        <p:nvSpPr>
          <p:cNvPr id="20484" name="Rectangle 2"/>
          <p:cNvSpPr>
            <a:spLocks noGrp="1" noChangeArrowheads="1"/>
          </p:cNvSpPr>
          <p:nvPr>
            <p:ph type="title"/>
          </p:nvPr>
        </p:nvSpPr>
        <p:spPr>
          <a:xfrm>
            <a:off x="48128" y="96838"/>
            <a:ext cx="9002713" cy="915987"/>
          </a:xfrm>
        </p:spPr>
        <p:txBody>
          <a:bodyPr/>
          <a:lstStyle/>
          <a:p>
            <a:r>
              <a:rPr lang="en-US" altLang="en-US" sz="3400" dirty="0"/>
              <a:t>Functionality-Based </a:t>
            </a:r>
            <a:r>
              <a:rPr lang="en-US" altLang="en-US" sz="3400" i="1" dirty="0"/>
              <a:t>IDM—triangle</a:t>
            </a:r>
            <a:r>
              <a:rPr lang="en-US" altLang="en-US" sz="3400" dirty="0"/>
              <a:t>()</a:t>
            </a:r>
          </a:p>
        </p:txBody>
      </p:sp>
      <p:sp>
        <p:nvSpPr>
          <p:cNvPr id="20485" name="Rectangle 3"/>
          <p:cNvSpPr>
            <a:spLocks noGrp="1" noChangeArrowheads="1"/>
          </p:cNvSpPr>
          <p:nvPr>
            <p:ph type="body" sz="half" idx="1"/>
          </p:nvPr>
        </p:nvSpPr>
        <p:spPr>
          <a:xfrm>
            <a:off x="138113" y="806116"/>
            <a:ext cx="8861425" cy="1363997"/>
          </a:xfrm>
        </p:spPr>
        <p:txBody>
          <a:bodyPr/>
          <a:lstStyle/>
          <a:p>
            <a:r>
              <a:rPr lang="en-US" altLang="en-US" sz="2400" dirty="0"/>
              <a:t>First two characterizations are </a:t>
            </a:r>
            <a:r>
              <a:rPr lang="en-US" altLang="en-US" sz="2400" dirty="0">
                <a:solidFill>
                  <a:srgbClr val="0000CC"/>
                </a:solidFill>
              </a:rPr>
              <a:t>based on syntax–parameters </a:t>
            </a:r>
            <a:r>
              <a:rPr lang="en-US" altLang="en-US" sz="2400" dirty="0"/>
              <a:t>and their type</a:t>
            </a:r>
          </a:p>
          <a:p>
            <a:r>
              <a:rPr lang="en-US" altLang="en-US" sz="2400" dirty="0"/>
              <a:t>A </a:t>
            </a:r>
            <a:r>
              <a:rPr lang="en-US" altLang="en-US" sz="2400" dirty="0">
                <a:solidFill>
                  <a:srgbClr val="0000CC"/>
                </a:solidFill>
              </a:rPr>
              <a:t>semantic level characterization</a:t>
            </a:r>
            <a:r>
              <a:rPr lang="en-US" altLang="en-US" sz="2400" dirty="0"/>
              <a:t> could use the fact that the three integers represent a triangle</a:t>
            </a:r>
          </a:p>
        </p:txBody>
      </p:sp>
      <p:sp>
        <p:nvSpPr>
          <p:cNvPr id="270340" name="Text Box 4"/>
          <p:cNvSpPr txBox="1">
            <a:spLocks noChangeArrowheads="1"/>
          </p:cNvSpPr>
          <p:nvPr/>
        </p:nvSpPr>
        <p:spPr bwMode="auto">
          <a:xfrm>
            <a:off x="1284288" y="2366971"/>
            <a:ext cx="6553200" cy="461665"/>
          </a:xfrm>
          <a:prstGeom prst="rect">
            <a:avLst/>
          </a:prstGeom>
          <a:solidFill>
            <a:schemeClr val="accent3">
              <a:lumMod val="95000"/>
            </a:schemeClr>
          </a:solidFill>
          <a:ln>
            <a:solidFill>
              <a:schemeClr val="tx2"/>
            </a:solidFill>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kumimoji="1" lang="en-US" altLang="zh-CN" sz="2400" b="0" u="sng" dirty="0">
                <a:solidFill>
                  <a:schemeClr val="tx1"/>
                </a:solidFill>
                <a:latin typeface="Gill Sans MT" panose="020B0502020104020203" pitchFamily="34" charset="0"/>
                <a:ea typeface="楷体_GB2312" pitchFamily="49" charset="-122"/>
              </a:rPr>
              <a:t>Geometric</a:t>
            </a:r>
            <a:r>
              <a:rPr kumimoji="1" lang="en-US" altLang="zh-CN" sz="2400" b="0" dirty="0">
                <a:solidFill>
                  <a:schemeClr val="tx1"/>
                </a:solidFill>
                <a:latin typeface="Gill Sans MT" panose="020B0502020104020203" pitchFamily="34" charset="0"/>
                <a:ea typeface="楷体_GB2312" pitchFamily="49" charset="-122"/>
              </a:rPr>
              <a:t> Characterization of </a:t>
            </a:r>
            <a:r>
              <a:rPr kumimoji="1" lang="en-US" altLang="zh-CN" sz="2400" b="0" i="1" dirty="0">
                <a:solidFill>
                  <a:schemeClr val="tx1"/>
                </a:solidFill>
                <a:latin typeface="Gill Sans MT" panose="020B0502020104020203" pitchFamily="34" charset="0"/>
                <a:ea typeface="楷体_GB2312" pitchFamily="49" charset="-122"/>
              </a:rPr>
              <a:t>triangle</a:t>
            </a:r>
            <a:r>
              <a:rPr kumimoji="1" lang="en-US" altLang="zh-CN" sz="2400" b="0" dirty="0">
                <a:solidFill>
                  <a:schemeClr val="tx1"/>
                </a:solidFill>
                <a:latin typeface="Gill Sans MT" panose="020B0502020104020203" pitchFamily="34" charset="0"/>
                <a:ea typeface="楷体_GB2312" pitchFamily="49" charset="-122"/>
              </a:rPr>
              <a:t>()’s Inputs</a:t>
            </a:r>
          </a:p>
        </p:txBody>
      </p:sp>
      <p:graphicFrame>
        <p:nvGraphicFramePr>
          <p:cNvPr id="270439" name="Group 103"/>
          <p:cNvGraphicFramePr>
            <a:graphicFrameLocks noGrp="1"/>
          </p:cNvGraphicFramePr>
          <p:nvPr>
            <p:extLst>
              <p:ext uri="{D42A27DB-BD31-4B8C-83A1-F6EECF244321}">
                <p14:modId xmlns:p14="http://schemas.microsoft.com/office/powerpoint/2010/main" val="3788549296"/>
              </p:ext>
            </p:extLst>
          </p:nvPr>
        </p:nvGraphicFramePr>
        <p:xfrm>
          <a:off x="377825" y="2826498"/>
          <a:ext cx="8229600" cy="814820"/>
        </p:xfrm>
        <a:graphic>
          <a:graphicData uri="http://schemas.openxmlformats.org/drawingml/2006/table">
            <a:tbl>
              <a:tblPr>
                <a:tableStyleId>{616DA210-FB5B-4158-B5E0-FEB733F419BA}</a:tableStyleId>
              </a:tblPr>
              <a:tblGrid>
                <a:gridCol w="3554413">
                  <a:extLst>
                    <a:ext uri="{9D8B030D-6E8A-4147-A177-3AD203B41FA5}">
                      <a16:colId xmlns:a16="http://schemas.microsoft.com/office/drawing/2014/main" val="20000"/>
                    </a:ext>
                  </a:extLst>
                </a:gridCol>
                <a:gridCol w="960437">
                  <a:extLst>
                    <a:ext uri="{9D8B030D-6E8A-4147-A177-3AD203B41FA5}">
                      <a16:colId xmlns:a16="http://schemas.microsoft.com/office/drawing/2014/main" val="20001"/>
                    </a:ext>
                  </a:extLst>
                </a:gridCol>
                <a:gridCol w="1108075">
                  <a:extLst>
                    <a:ext uri="{9D8B030D-6E8A-4147-A177-3AD203B41FA5}">
                      <a16:colId xmlns:a16="http://schemas.microsoft.com/office/drawing/2014/main" val="20002"/>
                    </a:ext>
                  </a:extLst>
                </a:gridCol>
                <a:gridCol w="1314450">
                  <a:extLst>
                    <a:ext uri="{9D8B030D-6E8A-4147-A177-3AD203B41FA5}">
                      <a16:colId xmlns:a16="http://schemas.microsoft.com/office/drawing/2014/main" val="20003"/>
                    </a:ext>
                  </a:extLst>
                </a:gridCol>
                <a:gridCol w="1292225">
                  <a:extLst>
                    <a:ext uri="{9D8B030D-6E8A-4147-A177-3AD203B41FA5}">
                      <a16:colId xmlns:a16="http://schemas.microsoft.com/office/drawing/2014/main" val="20004"/>
                    </a:ext>
                  </a:extLst>
                </a:gridCol>
              </a:tblGrid>
              <a:tr h="371568">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Characteristic</a:t>
                      </a:r>
                      <a:endParaRPr kumimoji="0" lang="zh-CN" altLang="en-US" sz="2400" b="0" i="0" u="none" strike="noStrike" cap="none" normalizeH="0" baseline="0" dirty="0">
                        <a:ln>
                          <a:noFill/>
                        </a:ln>
                        <a:solidFill>
                          <a:srgbClr val="0000CC"/>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1</a:t>
                      </a:r>
                      <a:endParaRPr kumimoji="0" lang="zh-CN" altLang="en-US"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2</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3</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4</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anchor="ctr" horzOverflow="overflow"/>
                </a:tc>
                <a:extLst>
                  <a:ext uri="{0D108BD9-81ED-4DB2-BD59-A6C34878D82A}">
                    <a16:rowId xmlns:a16="http://schemas.microsoft.com/office/drawing/2014/main" val="10000"/>
                  </a:ext>
                </a:extLst>
              </a:tr>
              <a:tr h="394196">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q</a:t>
                      </a:r>
                      <a:r>
                        <a:rPr kumimoji="0" lang="en-US" altLang="zh-CN" sz="2000" u="none" strike="noStrike" cap="none" normalizeH="0" baseline="-25000" dirty="0">
                          <a:ln>
                            <a:noFill/>
                          </a:ln>
                          <a:effectLst/>
                        </a:rPr>
                        <a:t>1</a:t>
                      </a:r>
                      <a:r>
                        <a:rPr kumimoji="0" lang="en-US" altLang="zh-CN" sz="2000" u="none" strike="noStrike" cap="none" normalizeH="0" baseline="0" dirty="0">
                          <a:ln>
                            <a:noFill/>
                          </a:ln>
                          <a:effectLst/>
                        </a:rPr>
                        <a:t> = “Geometric  Classification”</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scalene</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isosceles</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equilateral</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invalid</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extLst>
                  <a:ext uri="{0D108BD9-81ED-4DB2-BD59-A6C34878D82A}">
                    <a16:rowId xmlns:a16="http://schemas.microsoft.com/office/drawing/2014/main" val="10001"/>
                  </a:ext>
                </a:extLst>
              </a:tr>
            </a:tbl>
          </a:graphicData>
        </a:graphic>
      </p:graphicFrame>
      <p:graphicFrame>
        <p:nvGraphicFramePr>
          <p:cNvPr id="270447" name="Group 111"/>
          <p:cNvGraphicFramePr>
            <a:graphicFrameLocks noGrp="1"/>
          </p:cNvGraphicFramePr>
          <p:nvPr>
            <p:ph sz="half" idx="2"/>
            <p:extLst>
              <p:ext uri="{D42A27DB-BD31-4B8C-83A1-F6EECF244321}">
                <p14:modId xmlns:p14="http://schemas.microsoft.com/office/powerpoint/2010/main" val="1038323475"/>
              </p:ext>
            </p:extLst>
          </p:nvPr>
        </p:nvGraphicFramePr>
        <p:xfrm>
          <a:off x="420688" y="5322888"/>
          <a:ext cx="8496300" cy="1092200"/>
        </p:xfrm>
        <a:graphic>
          <a:graphicData uri="http://schemas.openxmlformats.org/drawingml/2006/table">
            <a:tbl>
              <a:tblPr>
                <a:tableStyleId>{616DA210-FB5B-4158-B5E0-FEB733F419BA}</a:tableStyleId>
              </a:tblPr>
              <a:tblGrid>
                <a:gridCol w="3557587">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gridCol w="1554163">
                  <a:extLst>
                    <a:ext uri="{9D8B030D-6E8A-4147-A177-3AD203B41FA5}">
                      <a16:colId xmlns:a16="http://schemas.microsoft.com/office/drawing/2014/main" val="20002"/>
                    </a:ext>
                  </a:extLst>
                </a:gridCol>
                <a:gridCol w="1325562">
                  <a:extLst>
                    <a:ext uri="{9D8B030D-6E8A-4147-A177-3AD203B41FA5}">
                      <a16:colId xmlns:a16="http://schemas.microsoft.com/office/drawing/2014/main" val="20003"/>
                    </a:ext>
                  </a:extLst>
                </a:gridCol>
                <a:gridCol w="1122363">
                  <a:extLst>
                    <a:ext uri="{9D8B030D-6E8A-4147-A177-3AD203B41FA5}">
                      <a16:colId xmlns:a16="http://schemas.microsoft.com/office/drawing/2014/main" val="20004"/>
                    </a:ext>
                  </a:extLst>
                </a:gridCol>
              </a:tblGrid>
              <a:tr h="4445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Characteristic</a:t>
                      </a:r>
                      <a:endParaRPr kumimoji="0" lang="zh-CN" altLang="en-US" sz="2400" b="0" i="0" u="none" strike="noStrike" cap="none" normalizeH="0" baseline="0" dirty="0">
                        <a:ln>
                          <a:noFill/>
                        </a:ln>
                        <a:solidFill>
                          <a:srgbClr val="0000CC"/>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1</a:t>
                      </a:r>
                      <a:endParaRPr kumimoji="0" lang="zh-CN" altLang="en-US"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2</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3</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4</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anchor="ctr" horzOverflow="overflow"/>
                </a:tc>
                <a:extLst>
                  <a:ext uri="{0D108BD9-81ED-4DB2-BD59-A6C34878D82A}">
                    <a16:rowId xmlns:a16="http://schemas.microsoft.com/office/drawing/2014/main" val="10000"/>
                  </a:ext>
                </a:extLst>
              </a:tr>
              <a:tr h="6477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q</a:t>
                      </a:r>
                      <a:r>
                        <a:rPr kumimoji="0" lang="en-US" altLang="zh-CN" sz="2000" u="none" strike="noStrike" cap="none" normalizeH="0" baseline="-25000" dirty="0">
                          <a:ln>
                            <a:noFill/>
                          </a:ln>
                          <a:effectLst/>
                        </a:rPr>
                        <a:t>1</a:t>
                      </a:r>
                      <a:r>
                        <a:rPr kumimoji="0" lang="en-US" altLang="zh-CN" sz="2000" u="none" strike="noStrike" cap="none" normalizeH="0" baseline="0" dirty="0">
                          <a:ln>
                            <a:noFill/>
                          </a:ln>
                          <a:effectLst/>
                        </a:rPr>
                        <a:t> = “Geometric  Classification”</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scalene</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isosceles, not equilateral</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equilateral</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invalid</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extLst>
                  <a:ext uri="{0D108BD9-81ED-4DB2-BD59-A6C34878D82A}">
                    <a16:rowId xmlns:a16="http://schemas.microsoft.com/office/drawing/2014/main" val="10001"/>
                  </a:ext>
                </a:extLst>
              </a:tr>
            </a:tbl>
          </a:graphicData>
        </a:graphic>
      </p:graphicFrame>
      <p:sp>
        <p:nvSpPr>
          <p:cNvPr id="270448" name="Rectangle 112"/>
          <p:cNvSpPr>
            <a:spLocks noChangeArrowheads="1"/>
          </p:cNvSpPr>
          <p:nvPr/>
        </p:nvSpPr>
        <p:spPr bwMode="auto">
          <a:xfrm>
            <a:off x="141288" y="3797968"/>
            <a:ext cx="8861425"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90000"/>
              </a:lnSpc>
              <a:spcBef>
                <a:spcPct val="30000"/>
              </a:spcBef>
              <a:buSzPct val="85000"/>
              <a:buFontTx/>
              <a:buChar char="•"/>
            </a:pPr>
            <a:r>
              <a:rPr lang="en-US" altLang="en-US" sz="2400" b="0" dirty="0">
                <a:solidFill>
                  <a:schemeClr val="tx1"/>
                </a:solidFill>
                <a:latin typeface="Gill Sans MT" panose="020B0502020104020203" pitchFamily="34" charset="0"/>
              </a:rPr>
              <a:t>Oops … something’s </a:t>
            </a:r>
            <a:r>
              <a:rPr lang="en-US" altLang="en-US" sz="2400" b="0" dirty="0">
                <a:solidFill>
                  <a:schemeClr val="tx2"/>
                </a:solidFill>
                <a:latin typeface="Gill Sans MT" panose="020B0502020104020203" pitchFamily="34" charset="0"/>
              </a:rPr>
              <a:t>fishy</a:t>
            </a:r>
            <a:r>
              <a:rPr lang="en-US" altLang="en-US" sz="2400" b="0" dirty="0">
                <a:solidFill>
                  <a:schemeClr val="tx1"/>
                </a:solidFill>
                <a:latin typeface="Gill Sans MT" panose="020B0502020104020203" pitchFamily="34" charset="0"/>
              </a:rPr>
              <a:t> … equilateral is also isosceles !</a:t>
            </a:r>
          </a:p>
          <a:p>
            <a:pPr>
              <a:lnSpc>
                <a:spcPct val="90000"/>
              </a:lnSpc>
              <a:spcBef>
                <a:spcPct val="30000"/>
              </a:spcBef>
              <a:buSzPct val="85000"/>
              <a:buFontTx/>
              <a:buChar char="•"/>
            </a:pPr>
            <a:r>
              <a:rPr lang="en-US" altLang="en-US" sz="2400" b="0" dirty="0">
                <a:solidFill>
                  <a:schemeClr val="tx1"/>
                </a:solidFill>
                <a:latin typeface="Gill Sans MT" panose="020B0502020104020203" pitchFamily="34" charset="0"/>
              </a:rPr>
              <a:t>We need to </a:t>
            </a:r>
            <a:r>
              <a:rPr lang="en-US" altLang="en-US" sz="2400" b="0" dirty="0">
                <a:solidFill>
                  <a:schemeClr val="tx2"/>
                </a:solidFill>
                <a:latin typeface="Gill Sans MT" panose="020B0502020104020203" pitchFamily="34" charset="0"/>
              </a:rPr>
              <a:t>refine</a:t>
            </a:r>
            <a:r>
              <a:rPr lang="en-US" altLang="en-US" sz="2400" b="0" dirty="0">
                <a:solidFill>
                  <a:schemeClr val="tx1"/>
                </a:solidFill>
                <a:latin typeface="Gill Sans MT" panose="020B0502020104020203" pitchFamily="34" charset="0"/>
              </a:rPr>
              <a:t> the example to make characteristics valid</a:t>
            </a:r>
          </a:p>
        </p:txBody>
      </p:sp>
      <p:sp>
        <p:nvSpPr>
          <p:cNvPr id="270449" name="Text Box 113"/>
          <p:cNvSpPr txBox="1">
            <a:spLocks noChangeArrowheads="1"/>
          </p:cNvSpPr>
          <p:nvPr/>
        </p:nvSpPr>
        <p:spPr bwMode="auto">
          <a:xfrm>
            <a:off x="838200" y="4867778"/>
            <a:ext cx="7467600" cy="461665"/>
          </a:xfrm>
          <a:prstGeom prst="rect">
            <a:avLst/>
          </a:prstGeom>
          <a:solidFill>
            <a:schemeClr val="accent3">
              <a:lumMod val="95000"/>
            </a:schemeClr>
          </a:solidFill>
          <a:ln>
            <a:solidFill>
              <a:schemeClr val="tx2"/>
            </a:solidFill>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kumimoji="1" lang="en-US" altLang="zh-CN" sz="2400" b="0" u="sng" dirty="0">
                <a:solidFill>
                  <a:schemeClr val="tx1"/>
                </a:solidFill>
                <a:latin typeface="Gill Sans MT" panose="020B0502020104020203" pitchFamily="34" charset="0"/>
                <a:ea typeface="楷体_GB2312" pitchFamily="49" charset="-122"/>
              </a:rPr>
              <a:t>Correct</a:t>
            </a:r>
            <a:r>
              <a:rPr kumimoji="1" lang="en-US" altLang="zh-CN" sz="2400" b="0" dirty="0">
                <a:solidFill>
                  <a:schemeClr val="tx1"/>
                </a:solidFill>
                <a:latin typeface="Gill Sans MT" panose="020B0502020104020203" pitchFamily="34" charset="0"/>
                <a:ea typeface="楷体_GB2312" pitchFamily="49" charset="-122"/>
              </a:rPr>
              <a:t> Geometric Characterization of </a:t>
            </a:r>
            <a:r>
              <a:rPr kumimoji="1" lang="en-US" altLang="zh-CN" sz="2400" b="0" i="1" dirty="0">
                <a:solidFill>
                  <a:schemeClr val="tx1"/>
                </a:solidFill>
                <a:latin typeface="Gill Sans MT" panose="020B0502020104020203" pitchFamily="34" charset="0"/>
                <a:ea typeface="楷体_GB2312" pitchFamily="49" charset="-122"/>
              </a:rPr>
              <a:t>triangle</a:t>
            </a:r>
            <a:r>
              <a:rPr kumimoji="1" lang="en-US" altLang="zh-CN" sz="2400" b="0" dirty="0">
                <a:solidFill>
                  <a:schemeClr val="tx1"/>
                </a:solidFill>
                <a:latin typeface="Gill Sans MT" panose="020B0502020104020203" pitchFamily="34" charset="0"/>
                <a:ea typeface="楷体_GB2312" pitchFamily="49" charset="-122"/>
              </a:rPr>
              <a:t>()’s Inputs</a:t>
            </a:r>
          </a:p>
        </p:txBody>
      </p:sp>
      <p:sp>
        <p:nvSpPr>
          <p:cNvPr id="19504" name="Oval 48"/>
          <p:cNvSpPr>
            <a:spLocks noChangeArrowheads="1"/>
          </p:cNvSpPr>
          <p:nvPr/>
        </p:nvSpPr>
        <p:spPr bwMode="auto">
          <a:xfrm>
            <a:off x="4619625" y="5637213"/>
            <a:ext cx="1976438" cy="885825"/>
          </a:xfrm>
          <a:prstGeom prst="ellipse">
            <a:avLst/>
          </a:prstGeom>
          <a:gradFill rotWithShape="1">
            <a:gsLst>
              <a:gs pos="0">
                <a:srgbClr val="CCFF99">
                  <a:alpha val="50000"/>
                </a:srgbClr>
              </a:gs>
              <a:gs pos="100000">
                <a:srgbClr val="5E7647">
                  <a:alpha val="48000"/>
                </a:srgbClr>
              </a:gs>
            </a:gsLst>
            <a:path path="shape">
              <a:fillToRect l="50000" t="50000" r="50000" b="50000"/>
            </a:path>
          </a:gradFill>
          <a:ln w="38100">
            <a:solidFill>
              <a:schemeClr val="tx2"/>
            </a:solidFill>
            <a:round/>
            <a:headEnd type="none" w="sm" len="sm"/>
            <a:tailEnd type="none" w="sm" len="sm"/>
          </a:ln>
        </p:spPr>
        <p:txBody>
          <a:bodyPr wrap="none"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endParaRPr lang="en-US" altLang="en-US"/>
          </a:p>
        </p:txBody>
      </p:sp>
      <p:sp>
        <p:nvSpPr>
          <p:cNvPr id="20528" name="Date Placeholder 1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E05773C8-EF81-4100-AC26-D2C29355BEA7}" type="datetime1">
              <a:rPr lang="en-US" altLang="en-US" sz="900" b="0" smtClean="0">
                <a:solidFill>
                  <a:schemeClr val="tx1"/>
                </a:solidFill>
                <a:latin typeface="Arial" charset="0"/>
                <a:cs typeface="Arial" charset="0"/>
              </a:rPr>
              <a:t>16-Jul-21</a:t>
            </a:fld>
            <a:endParaRPr lang="en-US" altLang="en-US" sz="900" b="0">
              <a:solidFill>
                <a:schemeClr val="tx1"/>
              </a:solidFill>
              <a:latin typeface="Arial" charset="0"/>
              <a:cs typeface="Arial" charset="0"/>
            </a:endParaRPr>
          </a:p>
        </p:txBody>
      </p:sp>
    </p:spTree>
    <p:extLst>
      <p:ext uri="{BB962C8B-B14F-4D97-AF65-F5344CB8AC3E}">
        <p14:creationId xmlns:p14="http://schemas.microsoft.com/office/powerpoint/2010/main" val="402865191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0340"/>
                                        </p:tgtEl>
                                        <p:attrNameLst>
                                          <p:attrName>style.visibility</p:attrName>
                                        </p:attrNameLst>
                                      </p:cBhvr>
                                      <p:to>
                                        <p:strVal val="visible"/>
                                      </p:to>
                                    </p:set>
                                    <p:animEffect transition="in" filter="dissolve">
                                      <p:cBhvr>
                                        <p:cTn id="7" dur="500"/>
                                        <p:tgtEl>
                                          <p:spTgt spid="270340"/>
                                        </p:tgtEl>
                                      </p:cBhvr>
                                    </p:animEffect>
                                  </p:childTnLst>
                                </p:cTn>
                              </p:par>
                              <p:par>
                                <p:cTn id="8" presetID="9" presetClass="entr" presetSubtype="0" fill="hold" nodeType="withEffect">
                                  <p:stCondLst>
                                    <p:cond delay="0"/>
                                  </p:stCondLst>
                                  <p:childTnLst>
                                    <p:set>
                                      <p:cBhvr>
                                        <p:cTn id="9" dur="1" fill="hold">
                                          <p:stCondLst>
                                            <p:cond delay="0"/>
                                          </p:stCondLst>
                                        </p:cTn>
                                        <p:tgtEl>
                                          <p:spTgt spid="270439"/>
                                        </p:tgtEl>
                                        <p:attrNameLst>
                                          <p:attrName>style.visibility</p:attrName>
                                        </p:attrNameLst>
                                      </p:cBhvr>
                                      <p:to>
                                        <p:strVal val="visible"/>
                                      </p:to>
                                    </p:set>
                                    <p:animEffect transition="in" filter="dissolve">
                                      <p:cBhvr>
                                        <p:cTn id="10" dur="500"/>
                                        <p:tgtEl>
                                          <p:spTgt spid="27043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70448">
                                            <p:txEl>
                                              <p:pRg st="0" end="0"/>
                                            </p:txEl>
                                          </p:spTgt>
                                        </p:tgtEl>
                                        <p:attrNameLst>
                                          <p:attrName>style.visibility</p:attrName>
                                        </p:attrNameLst>
                                      </p:cBhvr>
                                      <p:to>
                                        <p:strVal val="visible"/>
                                      </p:to>
                                    </p:set>
                                    <p:animEffect transition="in" filter="wipe(left)">
                                      <p:cBhvr>
                                        <p:cTn id="15" dur="1000"/>
                                        <p:tgtEl>
                                          <p:spTgt spid="270448">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70448">
                                            <p:txEl>
                                              <p:pRg st="1" end="1"/>
                                            </p:txEl>
                                          </p:spTgt>
                                        </p:tgtEl>
                                        <p:attrNameLst>
                                          <p:attrName>style.visibility</p:attrName>
                                        </p:attrNameLst>
                                      </p:cBhvr>
                                      <p:to>
                                        <p:strVal val="visible"/>
                                      </p:to>
                                    </p:set>
                                    <p:animEffect transition="in" filter="wipe(left)">
                                      <p:cBhvr>
                                        <p:cTn id="20" dur="1000"/>
                                        <p:tgtEl>
                                          <p:spTgt spid="270448">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70449"/>
                                        </p:tgtEl>
                                        <p:attrNameLst>
                                          <p:attrName>style.visibility</p:attrName>
                                        </p:attrNameLst>
                                      </p:cBhvr>
                                      <p:to>
                                        <p:strVal val="visible"/>
                                      </p:to>
                                    </p:set>
                                    <p:animEffect transition="in" filter="dissolve">
                                      <p:cBhvr>
                                        <p:cTn id="25" dur="500"/>
                                        <p:tgtEl>
                                          <p:spTgt spid="270449"/>
                                        </p:tgtEl>
                                      </p:cBhvr>
                                    </p:animEffect>
                                  </p:childTnLst>
                                </p:cTn>
                              </p:par>
                              <p:par>
                                <p:cTn id="26" presetID="9" presetClass="entr" presetSubtype="0" fill="hold" nodeType="withEffect">
                                  <p:stCondLst>
                                    <p:cond delay="0"/>
                                  </p:stCondLst>
                                  <p:childTnLst>
                                    <p:set>
                                      <p:cBhvr>
                                        <p:cTn id="27" dur="1" fill="hold">
                                          <p:stCondLst>
                                            <p:cond delay="0"/>
                                          </p:stCondLst>
                                        </p:cTn>
                                        <p:tgtEl>
                                          <p:spTgt spid="270447"/>
                                        </p:tgtEl>
                                        <p:attrNameLst>
                                          <p:attrName>style.visibility</p:attrName>
                                        </p:attrNameLst>
                                      </p:cBhvr>
                                      <p:to>
                                        <p:strVal val="visible"/>
                                      </p:to>
                                    </p:set>
                                    <p:animEffect transition="in" filter="dissolve">
                                      <p:cBhvr>
                                        <p:cTn id="28" dur="500"/>
                                        <p:tgtEl>
                                          <p:spTgt spid="270447"/>
                                        </p:tgtEl>
                                      </p:cBhvr>
                                    </p:animEffect>
                                  </p:childTnLst>
                                </p:cTn>
                              </p:par>
                            </p:childTnLst>
                          </p:cTn>
                        </p:par>
                        <p:par>
                          <p:cTn id="29" fill="hold" nodeType="afterGroup">
                            <p:stCondLst>
                              <p:cond delay="500"/>
                            </p:stCondLst>
                            <p:childTnLst>
                              <p:par>
                                <p:cTn id="30" presetID="55" presetClass="entr" presetSubtype="0" fill="hold" grpId="0" nodeType="afterEffect">
                                  <p:stCondLst>
                                    <p:cond delay="0"/>
                                  </p:stCondLst>
                                  <p:childTnLst>
                                    <p:set>
                                      <p:cBhvr>
                                        <p:cTn id="31" dur="1" fill="hold">
                                          <p:stCondLst>
                                            <p:cond delay="0"/>
                                          </p:stCondLst>
                                        </p:cTn>
                                        <p:tgtEl>
                                          <p:spTgt spid="19504"/>
                                        </p:tgtEl>
                                        <p:attrNameLst>
                                          <p:attrName>style.visibility</p:attrName>
                                        </p:attrNameLst>
                                      </p:cBhvr>
                                      <p:to>
                                        <p:strVal val="visible"/>
                                      </p:to>
                                    </p:set>
                                    <p:anim calcmode="lin" valueType="num">
                                      <p:cBhvr>
                                        <p:cTn id="32" dur="1000" fill="hold"/>
                                        <p:tgtEl>
                                          <p:spTgt spid="19504"/>
                                        </p:tgtEl>
                                        <p:attrNameLst>
                                          <p:attrName>ppt_w</p:attrName>
                                        </p:attrNameLst>
                                      </p:cBhvr>
                                      <p:tavLst>
                                        <p:tav tm="0">
                                          <p:val>
                                            <p:strVal val="#ppt_w*0.70"/>
                                          </p:val>
                                        </p:tav>
                                        <p:tav tm="100000">
                                          <p:val>
                                            <p:strVal val="#ppt_w"/>
                                          </p:val>
                                        </p:tav>
                                      </p:tavLst>
                                    </p:anim>
                                    <p:anim calcmode="lin" valueType="num">
                                      <p:cBhvr>
                                        <p:cTn id="33" dur="1000" fill="hold"/>
                                        <p:tgtEl>
                                          <p:spTgt spid="19504"/>
                                        </p:tgtEl>
                                        <p:attrNameLst>
                                          <p:attrName>ppt_h</p:attrName>
                                        </p:attrNameLst>
                                      </p:cBhvr>
                                      <p:tavLst>
                                        <p:tav tm="0">
                                          <p:val>
                                            <p:strVal val="#ppt_h"/>
                                          </p:val>
                                        </p:tav>
                                        <p:tav tm="100000">
                                          <p:val>
                                            <p:strVal val="#ppt_h"/>
                                          </p:val>
                                        </p:tav>
                                      </p:tavLst>
                                    </p:anim>
                                    <p:animEffect transition="in" filter="fade">
                                      <p:cBhvr>
                                        <p:cTn id="34" dur="1000"/>
                                        <p:tgtEl>
                                          <p:spTgt spid="19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0" grpId="0" animBg="1"/>
      <p:bldP spid="270448" grpId="0" build="p"/>
      <p:bldP spid="270449" grpId="0" animBg="1"/>
      <p:bldP spid="1950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AE8BB24-BE95-46ED-984B-EC66E78DA9DE}" type="slidenum">
              <a:rPr lang="en-US" altLang="en-US" sz="900" b="0" smtClean="0">
                <a:solidFill>
                  <a:schemeClr val="tx1"/>
                </a:solidFill>
                <a:latin typeface="Arial" charset="0"/>
                <a:cs typeface="Arial" charset="0"/>
              </a:rPr>
              <a:pPr/>
              <a:t>22</a:t>
            </a:fld>
            <a:endParaRPr lang="en-US" altLang="en-US" sz="900" b="0">
              <a:solidFill>
                <a:schemeClr val="tx1"/>
              </a:solidFill>
              <a:latin typeface="Arial" charset="0"/>
              <a:cs typeface="Arial" charset="0"/>
            </a:endParaRPr>
          </a:p>
        </p:txBody>
      </p:sp>
      <p:sp>
        <p:nvSpPr>
          <p:cNvPr id="21508" name="Rectangle 2"/>
          <p:cNvSpPr>
            <a:spLocks noGrp="1" noChangeArrowheads="1"/>
          </p:cNvSpPr>
          <p:nvPr>
            <p:ph type="title"/>
          </p:nvPr>
        </p:nvSpPr>
        <p:spPr/>
        <p:txBody>
          <a:bodyPr/>
          <a:lstStyle/>
          <a:p>
            <a:r>
              <a:rPr lang="en-US" altLang="en-US" dirty="0"/>
              <a:t>Functionality-Based IDM</a:t>
            </a:r>
            <a:r>
              <a:rPr lang="en-US" altLang="en-US" i="1" dirty="0"/>
              <a:t>—</a:t>
            </a:r>
            <a:r>
              <a:rPr lang="en-US" altLang="en-US" i="1" dirty="0" err="1"/>
              <a:t>triang</a:t>
            </a:r>
            <a:r>
              <a:rPr lang="en-US" altLang="en-US" dirty="0"/>
              <a:t>()</a:t>
            </a:r>
          </a:p>
        </p:txBody>
      </p:sp>
      <p:sp>
        <p:nvSpPr>
          <p:cNvPr id="21509" name="Rectangle 3"/>
          <p:cNvSpPr>
            <a:spLocks noGrp="1" noChangeArrowheads="1"/>
          </p:cNvSpPr>
          <p:nvPr>
            <p:ph type="body" idx="1"/>
          </p:nvPr>
        </p:nvSpPr>
        <p:spPr>
          <a:xfrm>
            <a:off x="138113" y="1085850"/>
            <a:ext cx="8867775" cy="896938"/>
          </a:xfrm>
        </p:spPr>
        <p:txBody>
          <a:bodyPr/>
          <a:lstStyle/>
          <a:p>
            <a:r>
              <a:rPr lang="en-US" altLang="en-US" dirty="0">
                <a:solidFill>
                  <a:srgbClr val="0000CC"/>
                </a:solidFill>
              </a:rPr>
              <a:t>Values </a:t>
            </a:r>
            <a:r>
              <a:rPr lang="en-US" altLang="en-US" dirty="0"/>
              <a:t>for this partitioning can be chosen as</a:t>
            </a:r>
          </a:p>
        </p:txBody>
      </p:sp>
      <p:sp>
        <p:nvSpPr>
          <p:cNvPr id="267310" name="Text Box 46"/>
          <p:cNvSpPr txBox="1">
            <a:spLocks noChangeArrowheads="1"/>
          </p:cNvSpPr>
          <p:nvPr/>
        </p:nvSpPr>
        <p:spPr bwMode="auto">
          <a:xfrm>
            <a:off x="971550" y="2016125"/>
            <a:ext cx="7239000" cy="523220"/>
          </a:xfrm>
          <a:prstGeom prst="rect">
            <a:avLst/>
          </a:prstGeom>
          <a:solidFill>
            <a:schemeClr val="accent3">
              <a:lumMod val="95000"/>
            </a:schemeClr>
          </a:solidFill>
          <a:ln>
            <a:noFill/>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kumimoji="1" lang="en-US" altLang="zh-CN" sz="2800" b="0" dirty="0">
                <a:solidFill>
                  <a:schemeClr val="tx1"/>
                </a:solidFill>
                <a:latin typeface="Gill Sans MT" panose="020B0502020104020203" pitchFamily="34" charset="0"/>
                <a:ea typeface="楷体_GB2312" pitchFamily="49" charset="-122"/>
              </a:rPr>
              <a:t>Possible values for geometric partition q</a:t>
            </a:r>
            <a:r>
              <a:rPr kumimoji="1" lang="en-US" altLang="zh-CN" sz="2800" b="0" baseline="-25000" dirty="0">
                <a:solidFill>
                  <a:schemeClr val="tx1"/>
                </a:solidFill>
                <a:latin typeface="Gill Sans MT" panose="020B0502020104020203" pitchFamily="34" charset="0"/>
                <a:ea typeface="楷体_GB2312" pitchFamily="49" charset="-122"/>
              </a:rPr>
              <a:t>1</a:t>
            </a:r>
            <a:endParaRPr kumimoji="1" lang="en-US" altLang="zh-CN" sz="2800" b="0" dirty="0">
              <a:solidFill>
                <a:schemeClr val="tx1"/>
              </a:solidFill>
              <a:latin typeface="Gill Sans MT" panose="020B0502020104020203" pitchFamily="34" charset="0"/>
              <a:ea typeface="楷体_GB2312" pitchFamily="49" charset="-122"/>
            </a:endParaRPr>
          </a:p>
        </p:txBody>
      </p:sp>
      <p:graphicFrame>
        <p:nvGraphicFramePr>
          <p:cNvPr id="267338" name="Group 74"/>
          <p:cNvGraphicFramePr>
            <a:graphicFrameLocks noGrp="1"/>
          </p:cNvGraphicFramePr>
          <p:nvPr>
            <p:extLst>
              <p:ext uri="{D42A27DB-BD31-4B8C-83A1-F6EECF244321}">
                <p14:modId xmlns:p14="http://schemas.microsoft.com/office/powerpoint/2010/main" val="2045161852"/>
              </p:ext>
            </p:extLst>
          </p:nvPr>
        </p:nvGraphicFramePr>
        <p:xfrm>
          <a:off x="552450" y="2465388"/>
          <a:ext cx="8229600" cy="1143000"/>
        </p:xfrm>
        <a:graphic>
          <a:graphicData uri="http://schemas.openxmlformats.org/drawingml/2006/table">
            <a:tbl>
              <a:tblPr>
                <a:tableStyleId>{616DA210-FB5B-4158-B5E0-FEB733F419BA}</a:tableStyleId>
              </a:tblPr>
              <a:tblGrid>
                <a:gridCol w="21336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5715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Characteristic</a:t>
                      </a:r>
                      <a:endParaRPr kumimoji="0" lang="zh-CN" altLang="en-US" sz="2400" b="0" i="0" u="none" strike="noStrike" cap="none" normalizeH="0" baseline="0" dirty="0">
                        <a:ln>
                          <a:noFill/>
                        </a:ln>
                        <a:solidFill>
                          <a:srgbClr val="0000CC"/>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1</a:t>
                      </a:r>
                      <a:endParaRPr kumimoji="0" lang="zh-CN" altLang="en-US"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2</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a:ln>
                            <a:noFill/>
                          </a:ln>
                          <a:solidFill>
                            <a:srgbClr val="0000CC"/>
                          </a:solidFill>
                          <a:effectLst/>
                        </a:rPr>
                        <a:t>b</a:t>
                      </a:r>
                      <a:r>
                        <a:rPr kumimoji="0" lang="en-US" altLang="zh-CN" sz="2400" u="none" strike="noStrike" cap="none" normalizeH="0" baseline="-25000">
                          <a:ln>
                            <a:noFill/>
                          </a:ln>
                          <a:solidFill>
                            <a:srgbClr val="0000CC"/>
                          </a:solidFill>
                          <a:effectLst/>
                        </a:rPr>
                        <a:t>3</a:t>
                      </a:r>
                      <a:endParaRPr kumimoji="0" lang="en-US" altLang="zh-CN" sz="2400" b="0" i="0" u="none" strike="noStrike" cap="none" normalizeH="0" baseline="-25000">
                        <a:ln>
                          <a:noFill/>
                        </a:ln>
                        <a:solidFill>
                          <a:srgbClr val="0000CC"/>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4</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anchor="ctr" horzOverflow="overflow"/>
                </a:tc>
                <a:extLst>
                  <a:ext uri="{0D108BD9-81ED-4DB2-BD59-A6C34878D82A}">
                    <a16:rowId xmlns:a16="http://schemas.microsoft.com/office/drawing/2014/main" val="10000"/>
                  </a:ext>
                </a:extLst>
              </a:tr>
              <a:tr h="5715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Triangle</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(4, 5, 6)</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(3, 3, 4)</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(3, 3, 3)</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(3, 4, 8)</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extLst>
                  <a:ext uri="{0D108BD9-81ED-4DB2-BD59-A6C34878D82A}">
                    <a16:rowId xmlns:a16="http://schemas.microsoft.com/office/drawing/2014/main" val="10001"/>
                  </a:ext>
                </a:extLst>
              </a:tr>
            </a:tbl>
          </a:graphicData>
        </a:graphic>
      </p:graphicFrame>
      <p:sp>
        <p:nvSpPr>
          <p:cNvPr id="21530"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A7FF062D-F4A8-4084-A0F8-F045C7E00E66}" type="datetime1">
              <a:rPr lang="en-US" altLang="en-US" sz="900" b="0" smtClean="0">
                <a:solidFill>
                  <a:schemeClr val="tx1"/>
                </a:solidFill>
                <a:latin typeface="Arial" charset="0"/>
                <a:cs typeface="Arial" charset="0"/>
              </a:rPr>
              <a:t>16-Jul-21</a:t>
            </a:fld>
            <a:endParaRPr lang="en-US" altLang="en-US" sz="900" b="0">
              <a:solidFill>
                <a:schemeClr val="tx1"/>
              </a:solidFill>
              <a:latin typeface="Arial" charset="0"/>
              <a:cs typeface="Arial" charset="0"/>
            </a:endParaRPr>
          </a:p>
        </p:txBody>
      </p:sp>
    </p:spTree>
    <p:extLst>
      <p:ext uri="{BB962C8B-B14F-4D97-AF65-F5344CB8AC3E}">
        <p14:creationId xmlns:p14="http://schemas.microsoft.com/office/powerpoint/2010/main" val="337085236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7310"/>
                                        </p:tgtEl>
                                        <p:attrNameLst>
                                          <p:attrName>style.visibility</p:attrName>
                                        </p:attrNameLst>
                                      </p:cBhvr>
                                      <p:to>
                                        <p:strVal val="visible"/>
                                      </p:to>
                                    </p:set>
                                    <p:animEffect transition="in" filter="dissolve">
                                      <p:cBhvr>
                                        <p:cTn id="7" dur="500"/>
                                        <p:tgtEl>
                                          <p:spTgt spid="267310"/>
                                        </p:tgtEl>
                                      </p:cBhvr>
                                    </p:animEffect>
                                  </p:childTnLst>
                                </p:cTn>
                              </p:par>
                              <p:par>
                                <p:cTn id="8" presetID="9" presetClass="entr" presetSubtype="0" fill="hold" nodeType="withEffect">
                                  <p:stCondLst>
                                    <p:cond delay="0"/>
                                  </p:stCondLst>
                                  <p:childTnLst>
                                    <p:set>
                                      <p:cBhvr>
                                        <p:cTn id="9" dur="1" fill="hold">
                                          <p:stCondLst>
                                            <p:cond delay="0"/>
                                          </p:stCondLst>
                                        </p:cTn>
                                        <p:tgtEl>
                                          <p:spTgt spid="267338"/>
                                        </p:tgtEl>
                                        <p:attrNameLst>
                                          <p:attrName>style.visibility</p:attrName>
                                        </p:attrNameLst>
                                      </p:cBhvr>
                                      <p:to>
                                        <p:strVal val="visible"/>
                                      </p:to>
                                    </p:set>
                                    <p:animEffect transition="in" filter="dissolve">
                                      <p:cBhvr>
                                        <p:cTn id="10" dur="500"/>
                                        <p:tgtEl>
                                          <p:spTgt spid="267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3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530C00A6-DE77-4794-8DAC-0CEE29B98B07}" type="slidenum">
              <a:rPr lang="en-US" altLang="en-US" sz="900" b="0" smtClean="0">
                <a:solidFill>
                  <a:schemeClr val="tx1"/>
                </a:solidFill>
                <a:latin typeface="Arial" charset="0"/>
                <a:cs typeface="Arial" charset="0"/>
              </a:rPr>
              <a:pPr/>
              <a:t>23</a:t>
            </a:fld>
            <a:endParaRPr lang="en-US" altLang="en-US" sz="900" b="0">
              <a:solidFill>
                <a:schemeClr val="tx1"/>
              </a:solidFill>
              <a:latin typeface="Arial" charset="0"/>
              <a:cs typeface="Arial" charset="0"/>
            </a:endParaRPr>
          </a:p>
        </p:txBody>
      </p:sp>
      <p:sp>
        <p:nvSpPr>
          <p:cNvPr id="22532" name="Rectangle 2"/>
          <p:cNvSpPr>
            <a:spLocks noGrp="1" noChangeArrowheads="1"/>
          </p:cNvSpPr>
          <p:nvPr>
            <p:ph type="title" idx="4294967295"/>
          </p:nvPr>
        </p:nvSpPr>
        <p:spPr/>
        <p:txBody>
          <a:bodyPr/>
          <a:lstStyle/>
          <a:p>
            <a:r>
              <a:rPr lang="en-US" altLang="en-US" dirty="0"/>
              <a:t>Functionality-Based IDM—</a:t>
            </a:r>
            <a:r>
              <a:rPr lang="en-US" altLang="en-US" i="1" dirty="0" err="1"/>
              <a:t>triang</a:t>
            </a:r>
            <a:r>
              <a:rPr lang="en-US" altLang="en-US" dirty="0"/>
              <a:t>()</a:t>
            </a:r>
          </a:p>
        </p:txBody>
      </p:sp>
      <p:sp>
        <p:nvSpPr>
          <p:cNvPr id="22533" name="Rectangle 3"/>
          <p:cNvSpPr>
            <a:spLocks noGrp="1" noChangeArrowheads="1"/>
          </p:cNvSpPr>
          <p:nvPr>
            <p:ph type="body" sz="half" idx="4294967295"/>
          </p:nvPr>
        </p:nvSpPr>
        <p:spPr>
          <a:xfrm>
            <a:off x="138113" y="1085850"/>
            <a:ext cx="8861425" cy="842963"/>
          </a:xfrm>
        </p:spPr>
        <p:txBody>
          <a:bodyPr/>
          <a:lstStyle/>
          <a:p>
            <a:r>
              <a:rPr lang="en-US" altLang="en-US" dirty="0"/>
              <a:t>A </a:t>
            </a:r>
            <a:r>
              <a:rPr lang="en-US" altLang="en-US" dirty="0">
                <a:solidFill>
                  <a:srgbClr val="0000CC"/>
                </a:solidFill>
              </a:rPr>
              <a:t>different approach </a:t>
            </a:r>
            <a:r>
              <a:rPr lang="en-US" altLang="en-US" dirty="0"/>
              <a:t>would be to break the geometric characterization into four separate characteristics</a:t>
            </a:r>
          </a:p>
        </p:txBody>
      </p:sp>
      <p:sp>
        <p:nvSpPr>
          <p:cNvPr id="270340" name="Text Box 4"/>
          <p:cNvSpPr txBox="1">
            <a:spLocks noChangeArrowheads="1"/>
          </p:cNvSpPr>
          <p:nvPr/>
        </p:nvSpPr>
        <p:spPr bwMode="auto">
          <a:xfrm>
            <a:off x="1284288" y="1957388"/>
            <a:ext cx="6553200" cy="457200"/>
          </a:xfrm>
          <a:prstGeom prst="rect">
            <a:avLst/>
          </a:prstGeom>
          <a:solidFill>
            <a:schemeClr val="accent3">
              <a:lumMod val="95000"/>
            </a:schemeClr>
          </a:solidFill>
          <a:ln>
            <a:noFill/>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kumimoji="1" lang="en-US" altLang="zh-CN" sz="2400" b="0" u="sng" dirty="0">
                <a:solidFill>
                  <a:schemeClr val="tx1"/>
                </a:solidFill>
                <a:latin typeface="Gill Sans MT" panose="020B0502020104020203" pitchFamily="34" charset="0"/>
                <a:ea typeface="楷体_GB2312" pitchFamily="49" charset="-122"/>
              </a:rPr>
              <a:t>Four</a:t>
            </a:r>
            <a:r>
              <a:rPr kumimoji="1" lang="en-US" altLang="zh-CN" sz="2400" b="0" dirty="0">
                <a:solidFill>
                  <a:schemeClr val="tx1"/>
                </a:solidFill>
                <a:latin typeface="Gill Sans MT" panose="020B0502020104020203" pitchFamily="34" charset="0"/>
                <a:ea typeface="楷体_GB2312" pitchFamily="49" charset="-122"/>
              </a:rPr>
              <a:t> Characteristics for </a:t>
            </a:r>
            <a:r>
              <a:rPr kumimoji="1" lang="en-US" altLang="zh-CN" sz="2400" b="0" i="1" dirty="0">
                <a:solidFill>
                  <a:schemeClr val="tx1"/>
                </a:solidFill>
                <a:latin typeface="Gill Sans MT" panose="020B0502020104020203" pitchFamily="34" charset="0"/>
                <a:ea typeface="楷体_GB2312" pitchFamily="49" charset="-122"/>
              </a:rPr>
              <a:t>triangle</a:t>
            </a:r>
            <a:r>
              <a:rPr kumimoji="1" lang="en-US" altLang="zh-CN" sz="2400" b="0" dirty="0">
                <a:solidFill>
                  <a:schemeClr val="tx1"/>
                </a:solidFill>
                <a:latin typeface="Gill Sans MT" panose="020B0502020104020203" pitchFamily="34" charset="0"/>
                <a:ea typeface="楷体_GB2312" pitchFamily="49" charset="-122"/>
              </a:rPr>
              <a:t>()</a:t>
            </a:r>
            <a:endParaRPr kumimoji="1" lang="en-US" altLang="zh-CN" sz="2400" b="0" i="1" dirty="0">
              <a:solidFill>
                <a:schemeClr val="tx1"/>
              </a:solidFill>
              <a:latin typeface="Gill Sans MT" panose="020B0502020104020203" pitchFamily="34" charset="0"/>
              <a:ea typeface="楷体_GB2312" pitchFamily="49" charset="-122"/>
            </a:endParaRPr>
          </a:p>
        </p:txBody>
      </p:sp>
      <p:graphicFrame>
        <p:nvGraphicFramePr>
          <p:cNvPr id="77924" name="Group 100"/>
          <p:cNvGraphicFramePr>
            <a:graphicFrameLocks noGrp="1"/>
          </p:cNvGraphicFramePr>
          <p:nvPr>
            <p:extLst>
              <p:ext uri="{D42A27DB-BD31-4B8C-83A1-F6EECF244321}">
                <p14:modId xmlns:p14="http://schemas.microsoft.com/office/powerpoint/2010/main" val="2588624475"/>
              </p:ext>
            </p:extLst>
          </p:nvPr>
        </p:nvGraphicFramePr>
        <p:xfrm>
          <a:off x="2465388" y="2411413"/>
          <a:ext cx="4176712" cy="2730500"/>
        </p:xfrm>
        <a:graphic>
          <a:graphicData uri="http://schemas.openxmlformats.org/drawingml/2006/table">
            <a:tbl>
              <a:tblPr>
                <a:tableStyleId>{616DA210-FB5B-4158-B5E0-FEB733F419BA}</a:tableStyleId>
              </a:tblPr>
              <a:tblGrid>
                <a:gridCol w="2030412">
                  <a:extLst>
                    <a:ext uri="{9D8B030D-6E8A-4147-A177-3AD203B41FA5}">
                      <a16:colId xmlns:a16="http://schemas.microsoft.com/office/drawing/2014/main" val="20000"/>
                    </a:ext>
                  </a:extLst>
                </a:gridCol>
                <a:gridCol w="1073150">
                  <a:extLst>
                    <a:ext uri="{9D8B030D-6E8A-4147-A177-3AD203B41FA5}">
                      <a16:colId xmlns:a16="http://schemas.microsoft.com/office/drawing/2014/main" val="20001"/>
                    </a:ext>
                  </a:extLst>
                </a:gridCol>
                <a:gridCol w="1073150">
                  <a:extLst>
                    <a:ext uri="{9D8B030D-6E8A-4147-A177-3AD203B41FA5}">
                      <a16:colId xmlns:a16="http://schemas.microsoft.com/office/drawing/2014/main" val="20002"/>
                    </a:ext>
                  </a:extLst>
                </a:gridCol>
              </a:tblGrid>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Characteristic</a:t>
                      </a:r>
                      <a:endParaRPr kumimoji="0" lang="zh-CN" altLang="en-US" sz="2400" b="0" i="0" u="none" strike="noStrike" cap="none" normalizeH="0" baseline="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1</a:t>
                      </a:r>
                      <a:endParaRPr kumimoji="0" lang="zh-CN" altLang="en-US"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2</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0"/>
                  </a:ext>
                </a:extLst>
              </a:tr>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q</a:t>
                      </a:r>
                      <a:r>
                        <a:rPr kumimoji="0" lang="en-US" altLang="zh-CN" sz="2000" u="none" strike="noStrike" cap="none" normalizeH="0" baseline="-25000" dirty="0">
                          <a:ln>
                            <a:noFill/>
                          </a:ln>
                          <a:effectLst/>
                        </a:rPr>
                        <a:t>1</a:t>
                      </a:r>
                      <a:r>
                        <a:rPr kumimoji="0" lang="en-US" altLang="zh-CN" sz="2000" u="none" strike="noStrike" cap="none" normalizeH="0" baseline="0" dirty="0">
                          <a:ln>
                            <a:noFill/>
                          </a:ln>
                          <a:effectLst/>
                        </a:rPr>
                        <a:t> = “Scalene”</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True</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False</a:t>
                      </a:r>
                      <a:endParaRPr kumimoji="0" lang="en-US" altLang="zh-CN"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1"/>
                  </a:ext>
                </a:extLst>
              </a:tr>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q</a:t>
                      </a:r>
                      <a:r>
                        <a:rPr kumimoji="0" lang="en-US" altLang="zh-CN" sz="2000" u="none" strike="noStrike" cap="none" normalizeH="0" baseline="-25000" dirty="0">
                          <a:ln>
                            <a:noFill/>
                          </a:ln>
                          <a:effectLst/>
                        </a:rPr>
                        <a:t>2</a:t>
                      </a:r>
                      <a:r>
                        <a:rPr kumimoji="0" lang="en-US" altLang="zh-CN" sz="2000" u="none" strike="noStrike" cap="none" normalizeH="0" baseline="0" dirty="0">
                          <a:ln>
                            <a:noFill/>
                          </a:ln>
                          <a:effectLst/>
                        </a:rPr>
                        <a:t> = “Isosceles”</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True</a:t>
                      </a:r>
                      <a:endParaRPr kumimoji="0" 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False</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2"/>
                  </a:ext>
                </a:extLst>
              </a:tr>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q</a:t>
                      </a:r>
                      <a:r>
                        <a:rPr kumimoji="0" lang="en-US" altLang="zh-CN" sz="2000" u="none" strike="noStrike" cap="none" normalizeH="0" baseline="-25000">
                          <a:ln>
                            <a:noFill/>
                          </a:ln>
                          <a:effectLst/>
                        </a:rPr>
                        <a:t>3</a:t>
                      </a:r>
                      <a:r>
                        <a:rPr kumimoji="0" lang="en-US" altLang="zh-CN" sz="2000" u="none" strike="noStrike" cap="none" normalizeH="0" baseline="0">
                          <a:ln>
                            <a:noFill/>
                          </a:ln>
                          <a:effectLst/>
                        </a:rPr>
                        <a:t> = “Equilateral”</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True</a:t>
                      </a:r>
                      <a:endParaRPr kumimoji="0" 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False</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3"/>
                  </a:ext>
                </a:extLst>
              </a:tr>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q</a:t>
                      </a:r>
                      <a:r>
                        <a:rPr kumimoji="0" lang="en-US" altLang="zh-CN" sz="2000" u="none" strike="noStrike" cap="none" normalizeH="0" baseline="-25000" dirty="0">
                          <a:ln>
                            <a:noFill/>
                          </a:ln>
                          <a:effectLst/>
                        </a:rPr>
                        <a:t>4</a:t>
                      </a:r>
                      <a:r>
                        <a:rPr kumimoji="0" lang="en-US" altLang="zh-CN" sz="2000" u="none" strike="noStrike" cap="none" normalizeH="0" baseline="0" dirty="0">
                          <a:ln>
                            <a:noFill/>
                          </a:ln>
                          <a:effectLst/>
                        </a:rPr>
                        <a:t> = “Valid”</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True</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False</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4"/>
                  </a:ext>
                </a:extLst>
              </a:tr>
            </a:tbl>
          </a:graphicData>
        </a:graphic>
      </p:graphicFrame>
      <p:sp>
        <p:nvSpPr>
          <p:cNvPr id="77926" name="Rectangle 3"/>
          <p:cNvSpPr>
            <a:spLocks noChangeArrowheads="1"/>
          </p:cNvSpPr>
          <p:nvPr/>
        </p:nvSpPr>
        <p:spPr bwMode="auto">
          <a:xfrm>
            <a:off x="138113" y="5299075"/>
            <a:ext cx="8861425"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90000"/>
              </a:lnSpc>
              <a:spcBef>
                <a:spcPct val="30000"/>
              </a:spcBef>
              <a:buSzPct val="85000"/>
              <a:buFontTx/>
              <a:buChar char="•"/>
            </a:pPr>
            <a:r>
              <a:rPr lang="en-US" altLang="en-US" sz="2400" b="0" dirty="0">
                <a:solidFill>
                  <a:schemeClr val="tx1"/>
                </a:solidFill>
                <a:latin typeface="Gill Sans MT" panose="020B0502020104020203" pitchFamily="34" charset="0"/>
              </a:rPr>
              <a:t>Use </a:t>
            </a:r>
            <a:r>
              <a:rPr lang="en-US" altLang="en-US" sz="2400" b="0" dirty="0">
                <a:solidFill>
                  <a:srgbClr val="0000CC"/>
                </a:solidFill>
                <a:latin typeface="Gill Sans MT" panose="020B0502020104020203" pitchFamily="34" charset="0"/>
              </a:rPr>
              <a:t>constraints </a:t>
            </a:r>
            <a:r>
              <a:rPr lang="en-US" altLang="en-US" sz="2400" b="0" dirty="0">
                <a:solidFill>
                  <a:schemeClr val="tx1"/>
                </a:solidFill>
                <a:latin typeface="Gill Sans MT" panose="020B0502020104020203" pitchFamily="34" charset="0"/>
              </a:rPr>
              <a:t>to ensure that</a:t>
            </a:r>
          </a:p>
          <a:p>
            <a:pPr lvl="1">
              <a:lnSpc>
                <a:spcPct val="90000"/>
              </a:lnSpc>
              <a:spcBef>
                <a:spcPct val="30000"/>
              </a:spcBef>
              <a:buSzPct val="100000"/>
              <a:buFontTx/>
              <a:buChar char="–"/>
            </a:pPr>
            <a:r>
              <a:rPr lang="en-US" altLang="en-US" b="0" dirty="0">
                <a:solidFill>
                  <a:srgbClr val="0000CC"/>
                </a:solidFill>
                <a:latin typeface="Gill Sans MT" panose="020B0502020104020203" pitchFamily="34" charset="0"/>
              </a:rPr>
              <a:t>Equilateral </a:t>
            </a:r>
            <a:r>
              <a:rPr lang="en-US" altLang="en-US" b="0" dirty="0">
                <a:solidFill>
                  <a:schemeClr val="tx1"/>
                </a:solidFill>
                <a:latin typeface="Gill Sans MT" panose="020B0502020104020203" pitchFamily="34" charset="0"/>
              </a:rPr>
              <a:t>= </a:t>
            </a:r>
            <a:r>
              <a:rPr lang="en-US" altLang="en-US" b="0" dirty="0">
                <a:solidFill>
                  <a:srgbClr val="0000CC"/>
                </a:solidFill>
                <a:latin typeface="Gill Sans MT" panose="020B0502020104020203" pitchFamily="34" charset="0"/>
              </a:rPr>
              <a:t>True </a:t>
            </a:r>
            <a:r>
              <a:rPr lang="en-US" altLang="en-US" b="0" dirty="0">
                <a:solidFill>
                  <a:schemeClr val="tx1"/>
                </a:solidFill>
                <a:latin typeface="Gill Sans MT" panose="020B0502020104020203" pitchFamily="34" charset="0"/>
              </a:rPr>
              <a:t>implies </a:t>
            </a:r>
            <a:r>
              <a:rPr lang="en-US" altLang="en-US" b="0" dirty="0">
                <a:solidFill>
                  <a:srgbClr val="0000CC"/>
                </a:solidFill>
                <a:latin typeface="Gill Sans MT" panose="020B0502020104020203" pitchFamily="34" charset="0"/>
              </a:rPr>
              <a:t>Isosceles </a:t>
            </a:r>
            <a:r>
              <a:rPr lang="en-US" altLang="en-US" b="0" dirty="0">
                <a:solidFill>
                  <a:schemeClr val="tx1"/>
                </a:solidFill>
                <a:latin typeface="Gill Sans MT" panose="020B0502020104020203" pitchFamily="34" charset="0"/>
              </a:rPr>
              <a:t>= </a:t>
            </a:r>
            <a:r>
              <a:rPr lang="en-US" altLang="en-US" b="0" dirty="0">
                <a:solidFill>
                  <a:srgbClr val="0000CC"/>
                </a:solidFill>
                <a:latin typeface="Gill Sans MT" panose="020B0502020104020203" pitchFamily="34" charset="0"/>
              </a:rPr>
              <a:t>True</a:t>
            </a:r>
          </a:p>
          <a:p>
            <a:pPr lvl="1">
              <a:lnSpc>
                <a:spcPct val="90000"/>
              </a:lnSpc>
              <a:spcBef>
                <a:spcPct val="30000"/>
              </a:spcBef>
              <a:buSzPct val="100000"/>
              <a:buFontTx/>
              <a:buChar char="–"/>
            </a:pPr>
            <a:r>
              <a:rPr lang="en-US" altLang="en-US" b="0" dirty="0">
                <a:solidFill>
                  <a:srgbClr val="0000CC"/>
                </a:solidFill>
                <a:latin typeface="Gill Sans MT" panose="020B0502020104020203" pitchFamily="34" charset="0"/>
              </a:rPr>
              <a:t>Valid </a:t>
            </a:r>
            <a:r>
              <a:rPr lang="en-US" altLang="en-US" b="0" dirty="0">
                <a:solidFill>
                  <a:schemeClr val="tx1"/>
                </a:solidFill>
                <a:latin typeface="Gill Sans MT" panose="020B0502020104020203" pitchFamily="34" charset="0"/>
              </a:rPr>
              <a:t>= </a:t>
            </a:r>
            <a:r>
              <a:rPr lang="en-US" altLang="en-US" b="0" dirty="0">
                <a:solidFill>
                  <a:srgbClr val="0000CC"/>
                </a:solidFill>
                <a:latin typeface="Gill Sans MT" panose="020B0502020104020203" pitchFamily="34" charset="0"/>
              </a:rPr>
              <a:t>False </a:t>
            </a:r>
            <a:r>
              <a:rPr lang="en-US" altLang="en-US" b="0" dirty="0">
                <a:solidFill>
                  <a:schemeClr val="tx1"/>
                </a:solidFill>
                <a:latin typeface="Gill Sans MT" panose="020B0502020104020203" pitchFamily="34" charset="0"/>
              </a:rPr>
              <a:t>implies </a:t>
            </a:r>
            <a:r>
              <a:rPr lang="en-US" altLang="en-US" b="0" dirty="0">
                <a:solidFill>
                  <a:srgbClr val="0000CC"/>
                </a:solidFill>
                <a:latin typeface="Gill Sans MT" panose="020B0502020104020203" pitchFamily="34" charset="0"/>
              </a:rPr>
              <a:t>Scalene </a:t>
            </a:r>
            <a:r>
              <a:rPr lang="en-US" altLang="en-US" b="0" dirty="0">
                <a:solidFill>
                  <a:schemeClr val="tx1"/>
                </a:solidFill>
                <a:latin typeface="Gill Sans MT" panose="020B0502020104020203" pitchFamily="34" charset="0"/>
              </a:rPr>
              <a:t>= </a:t>
            </a:r>
            <a:r>
              <a:rPr lang="en-US" altLang="en-US" b="0" dirty="0">
                <a:solidFill>
                  <a:srgbClr val="0000CC"/>
                </a:solidFill>
                <a:latin typeface="Gill Sans MT" panose="020B0502020104020203" pitchFamily="34" charset="0"/>
              </a:rPr>
              <a:t>Isosceles </a:t>
            </a:r>
            <a:r>
              <a:rPr lang="en-US" altLang="en-US" b="0" dirty="0">
                <a:solidFill>
                  <a:schemeClr val="tx1"/>
                </a:solidFill>
                <a:latin typeface="Gill Sans MT" panose="020B0502020104020203" pitchFamily="34" charset="0"/>
              </a:rPr>
              <a:t>= </a:t>
            </a:r>
            <a:r>
              <a:rPr lang="en-US" altLang="en-US" b="0" dirty="0">
                <a:solidFill>
                  <a:srgbClr val="0000CC"/>
                </a:solidFill>
                <a:latin typeface="Gill Sans MT" panose="020B0502020104020203" pitchFamily="34" charset="0"/>
              </a:rPr>
              <a:t>Equilateral </a:t>
            </a:r>
            <a:r>
              <a:rPr lang="en-US" altLang="en-US" b="0" dirty="0">
                <a:solidFill>
                  <a:schemeClr val="tx1"/>
                </a:solidFill>
                <a:latin typeface="Gill Sans MT" panose="020B0502020104020203" pitchFamily="34" charset="0"/>
              </a:rPr>
              <a:t>= </a:t>
            </a:r>
            <a:r>
              <a:rPr lang="en-US" altLang="en-US" b="0" dirty="0">
                <a:solidFill>
                  <a:srgbClr val="0000CC"/>
                </a:solidFill>
                <a:latin typeface="Gill Sans MT" panose="020B0502020104020203" pitchFamily="34" charset="0"/>
              </a:rPr>
              <a:t>False</a:t>
            </a:r>
          </a:p>
        </p:txBody>
      </p:sp>
      <p:sp>
        <p:nvSpPr>
          <p:cNvPr id="22561" name="Date Placeholder 9"/>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1D23BCD4-6252-4FE9-8119-71906E3E2ECC}" type="datetime1">
              <a:rPr lang="en-US" altLang="en-US" sz="900" b="0" smtClean="0">
                <a:solidFill>
                  <a:schemeClr val="tx1"/>
                </a:solidFill>
                <a:latin typeface="Arial" charset="0"/>
                <a:cs typeface="Arial" charset="0"/>
              </a:rPr>
              <a:t>16-Jul-21</a:t>
            </a:fld>
            <a:endParaRPr lang="en-US" altLang="en-US" sz="900" b="0" dirty="0">
              <a:solidFill>
                <a:schemeClr val="tx1"/>
              </a:solidFill>
              <a:latin typeface="Arial" charset="0"/>
              <a:cs typeface="Arial" charset="0"/>
            </a:endParaRPr>
          </a:p>
        </p:txBody>
      </p:sp>
    </p:spTree>
    <p:extLst>
      <p:ext uri="{BB962C8B-B14F-4D97-AF65-F5344CB8AC3E}">
        <p14:creationId xmlns:p14="http://schemas.microsoft.com/office/powerpoint/2010/main" val="159727573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0340"/>
                                        </p:tgtEl>
                                        <p:attrNameLst>
                                          <p:attrName>style.visibility</p:attrName>
                                        </p:attrNameLst>
                                      </p:cBhvr>
                                      <p:to>
                                        <p:strVal val="visible"/>
                                      </p:to>
                                    </p:set>
                                    <p:animEffect transition="in" filter="dissolve">
                                      <p:cBhvr>
                                        <p:cTn id="7" dur="500"/>
                                        <p:tgtEl>
                                          <p:spTgt spid="270340"/>
                                        </p:tgtEl>
                                      </p:cBhvr>
                                    </p:animEffect>
                                  </p:childTnLst>
                                </p:cTn>
                              </p:par>
                              <p:par>
                                <p:cTn id="8" presetID="9" presetClass="entr" presetSubtype="0" fill="hold" nodeType="withEffect">
                                  <p:stCondLst>
                                    <p:cond delay="0"/>
                                  </p:stCondLst>
                                  <p:childTnLst>
                                    <p:set>
                                      <p:cBhvr>
                                        <p:cTn id="9" dur="1" fill="hold">
                                          <p:stCondLst>
                                            <p:cond delay="0"/>
                                          </p:stCondLst>
                                        </p:cTn>
                                        <p:tgtEl>
                                          <p:spTgt spid="77924"/>
                                        </p:tgtEl>
                                        <p:attrNameLst>
                                          <p:attrName>style.visibility</p:attrName>
                                        </p:attrNameLst>
                                      </p:cBhvr>
                                      <p:to>
                                        <p:strVal val="visible"/>
                                      </p:to>
                                    </p:set>
                                    <p:animEffect transition="in" filter="dissolve">
                                      <p:cBhvr>
                                        <p:cTn id="10" dur="500"/>
                                        <p:tgtEl>
                                          <p:spTgt spid="7792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9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0" grpId="0" animBg="1"/>
      <p:bldP spid="779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89DFC9B-7BE3-4A3C-AA9B-0B412B8277C3}" type="slidenum">
              <a:rPr lang="en-US" altLang="en-US" sz="900" b="0" smtClean="0">
                <a:solidFill>
                  <a:schemeClr val="tx1"/>
                </a:solidFill>
                <a:latin typeface="Arial" charset="0"/>
                <a:cs typeface="Arial" charset="0"/>
              </a:rPr>
              <a:pPr/>
              <a:t>24</a:t>
            </a:fld>
            <a:endParaRPr lang="en-US" altLang="en-US" sz="900" b="0">
              <a:solidFill>
                <a:schemeClr val="tx1"/>
              </a:solidFill>
              <a:latin typeface="Arial" charset="0"/>
              <a:cs typeface="Arial" charset="0"/>
            </a:endParaRPr>
          </a:p>
        </p:txBody>
      </p:sp>
      <p:sp>
        <p:nvSpPr>
          <p:cNvPr id="23556" name="Rectangle 2"/>
          <p:cNvSpPr>
            <a:spLocks noGrp="1" noChangeArrowheads="1"/>
          </p:cNvSpPr>
          <p:nvPr>
            <p:ph type="title"/>
          </p:nvPr>
        </p:nvSpPr>
        <p:spPr/>
        <p:txBody>
          <a:bodyPr/>
          <a:lstStyle/>
          <a:p>
            <a:r>
              <a:rPr lang="en-US" altLang="en-US"/>
              <a:t>Using More than One IDM</a:t>
            </a:r>
          </a:p>
        </p:txBody>
      </p:sp>
      <p:sp>
        <p:nvSpPr>
          <p:cNvPr id="23557" name="Rectangle 3"/>
          <p:cNvSpPr>
            <a:spLocks noGrp="1" noChangeArrowheads="1"/>
          </p:cNvSpPr>
          <p:nvPr>
            <p:ph type="body" idx="1"/>
          </p:nvPr>
        </p:nvSpPr>
        <p:spPr/>
        <p:txBody>
          <a:bodyPr/>
          <a:lstStyle/>
          <a:p>
            <a:pPr>
              <a:spcBef>
                <a:spcPts val="1800"/>
              </a:spcBef>
            </a:pPr>
            <a:r>
              <a:rPr lang="en-US" altLang="en-US" dirty="0"/>
              <a:t>Some programs may have dozens or even hundreds of parameters</a:t>
            </a:r>
          </a:p>
          <a:p>
            <a:pPr>
              <a:spcBef>
                <a:spcPts val="1800"/>
              </a:spcBef>
            </a:pPr>
            <a:r>
              <a:rPr lang="en-US" altLang="en-US" dirty="0"/>
              <a:t>Create </a:t>
            </a:r>
            <a:r>
              <a:rPr lang="en-US" altLang="en-US" dirty="0">
                <a:solidFill>
                  <a:srgbClr val="0000CC"/>
                </a:solidFill>
              </a:rPr>
              <a:t>several </a:t>
            </a:r>
            <a:r>
              <a:rPr lang="en-US" altLang="en-US" dirty="0"/>
              <a:t>small IDMs</a:t>
            </a:r>
          </a:p>
          <a:p>
            <a:pPr lvl="1"/>
            <a:r>
              <a:rPr lang="en-US" altLang="en-US" dirty="0"/>
              <a:t>A divide-and-conquer approach</a:t>
            </a:r>
          </a:p>
          <a:p>
            <a:pPr>
              <a:spcBef>
                <a:spcPts val="1800"/>
              </a:spcBef>
            </a:pPr>
            <a:r>
              <a:rPr lang="en-US" altLang="en-US" dirty="0"/>
              <a:t>Different parts of the software can be tested with different amounts of </a:t>
            </a:r>
            <a:r>
              <a:rPr lang="en-US" altLang="en-US" dirty="0">
                <a:solidFill>
                  <a:srgbClr val="0000CC"/>
                </a:solidFill>
              </a:rPr>
              <a:t>rigor</a:t>
            </a:r>
          </a:p>
          <a:p>
            <a:pPr lvl="1"/>
            <a:r>
              <a:rPr lang="en-US" altLang="en-US" dirty="0"/>
              <a:t>For example, some IDMs may include a lot of invalid values</a:t>
            </a:r>
          </a:p>
          <a:p>
            <a:pPr>
              <a:spcBef>
                <a:spcPts val="1800"/>
              </a:spcBef>
            </a:pPr>
            <a:r>
              <a:rPr lang="en-US" altLang="en-US" dirty="0"/>
              <a:t>It is okay if the different IDMs </a:t>
            </a:r>
            <a:r>
              <a:rPr lang="en-US" altLang="en-US" dirty="0">
                <a:solidFill>
                  <a:srgbClr val="0000CC"/>
                </a:solidFill>
              </a:rPr>
              <a:t>overlap</a:t>
            </a:r>
          </a:p>
          <a:p>
            <a:pPr lvl="1"/>
            <a:r>
              <a:rPr lang="en-US" altLang="en-US" dirty="0"/>
              <a:t>The same variable may appear in more than one IDM</a:t>
            </a:r>
          </a:p>
        </p:txBody>
      </p:sp>
      <p:sp>
        <p:nvSpPr>
          <p:cNvPr id="23558"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9DAE3E9B-F7A0-483B-8421-B4CA9E400F67}" type="datetime1">
              <a:rPr lang="en-US" altLang="en-US" sz="900" b="0" smtClean="0">
                <a:solidFill>
                  <a:schemeClr val="tx1"/>
                </a:solidFill>
                <a:latin typeface="Arial" charset="0"/>
                <a:cs typeface="Arial" charset="0"/>
              </a:rPr>
              <a:t>16-Jul-21</a:t>
            </a:fld>
            <a:endParaRPr lang="en-US" altLang="en-US" sz="900" b="0">
              <a:solidFill>
                <a:schemeClr val="tx1"/>
              </a:solidFill>
              <a:latin typeface="Arial" charset="0"/>
              <a:cs typeface="Arial" charset="0"/>
            </a:endParaRPr>
          </a:p>
        </p:txBody>
      </p:sp>
    </p:spTree>
    <p:extLst>
      <p:ext uri="{BB962C8B-B14F-4D97-AF65-F5344CB8AC3E}">
        <p14:creationId xmlns:p14="http://schemas.microsoft.com/office/powerpoint/2010/main" val="105820886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AF9FA8DB-758B-49E2-B177-955DE2951CB9}" type="slidenum">
              <a:rPr lang="en-US" altLang="en-US" sz="900" b="0" smtClean="0">
                <a:solidFill>
                  <a:schemeClr val="tx1"/>
                </a:solidFill>
                <a:latin typeface="Arial" charset="0"/>
                <a:cs typeface="Arial" charset="0"/>
              </a:rPr>
              <a:pPr/>
              <a:t>25</a:t>
            </a:fld>
            <a:endParaRPr lang="en-US" altLang="en-US" sz="900" b="0">
              <a:solidFill>
                <a:schemeClr val="tx1"/>
              </a:solidFill>
              <a:latin typeface="Arial" charset="0"/>
              <a:cs typeface="Arial" charset="0"/>
            </a:endParaRPr>
          </a:p>
        </p:txBody>
      </p:sp>
      <p:sp>
        <p:nvSpPr>
          <p:cNvPr id="24580" name="Rectangle 2"/>
          <p:cNvSpPr>
            <a:spLocks noGrp="1" noChangeArrowheads="1"/>
          </p:cNvSpPr>
          <p:nvPr>
            <p:ph type="title"/>
          </p:nvPr>
        </p:nvSpPr>
        <p:spPr>
          <a:xfrm>
            <a:off x="6350" y="96838"/>
            <a:ext cx="9112482" cy="1310857"/>
          </a:xfrm>
        </p:spPr>
        <p:txBody>
          <a:bodyPr/>
          <a:lstStyle/>
          <a:p>
            <a:r>
              <a:rPr lang="en-US" altLang="en-US" dirty="0"/>
              <a:t>Step 4 – Choosing Combinations of Values</a:t>
            </a:r>
            <a:r>
              <a:rPr lang="en-US" altLang="en-US" sz="3200" dirty="0"/>
              <a:t>  (6.2)</a:t>
            </a:r>
            <a:endParaRPr lang="en-US" altLang="en-US" dirty="0"/>
          </a:p>
        </p:txBody>
      </p:sp>
      <p:sp>
        <p:nvSpPr>
          <p:cNvPr id="24581" name="Rectangle 3"/>
          <p:cNvSpPr>
            <a:spLocks noGrp="1" noChangeArrowheads="1"/>
          </p:cNvSpPr>
          <p:nvPr>
            <p:ph type="body" idx="1"/>
          </p:nvPr>
        </p:nvSpPr>
        <p:spPr>
          <a:xfrm>
            <a:off x="138113" y="1206170"/>
            <a:ext cx="8867775" cy="1897982"/>
          </a:xfrm>
        </p:spPr>
        <p:txBody>
          <a:bodyPr/>
          <a:lstStyle/>
          <a:p>
            <a:r>
              <a:rPr lang="en-US" altLang="en-US" dirty="0"/>
              <a:t>Once characteristics and partitions are defined, the next step is to </a:t>
            </a:r>
            <a:r>
              <a:rPr lang="en-US" altLang="en-US" dirty="0">
                <a:solidFill>
                  <a:srgbClr val="0000CC"/>
                </a:solidFill>
              </a:rPr>
              <a:t>choose test values</a:t>
            </a:r>
          </a:p>
          <a:p>
            <a:r>
              <a:rPr lang="en-US" altLang="en-US" dirty="0"/>
              <a:t>We use </a:t>
            </a:r>
            <a:r>
              <a:rPr lang="en-US" altLang="en-US" dirty="0">
                <a:solidFill>
                  <a:srgbClr val="0000CC"/>
                </a:solidFill>
              </a:rPr>
              <a:t>criteria </a:t>
            </a:r>
            <a:r>
              <a:rPr lang="en-US" altLang="en-US" dirty="0"/>
              <a:t>– to choose </a:t>
            </a:r>
            <a:r>
              <a:rPr lang="en-US" altLang="en-US" dirty="0">
                <a:solidFill>
                  <a:srgbClr val="0000CC"/>
                </a:solidFill>
              </a:rPr>
              <a:t>effective </a:t>
            </a:r>
            <a:r>
              <a:rPr lang="en-US" altLang="en-US" dirty="0"/>
              <a:t>subsets</a:t>
            </a:r>
          </a:p>
          <a:p>
            <a:r>
              <a:rPr lang="en-US" altLang="en-US" dirty="0"/>
              <a:t>The most obvious criterion is to choose all combinations</a:t>
            </a:r>
          </a:p>
        </p:txBody>
      </p:sp>
      <p:sp>
        <p:nvSpPr>
          <p:cNvPr id="272388" name="Text Box 4"/>
          <p:cNvSpPr txBox="1">
            <a:spLocks noChangeArrowheads="1"/>
          </p:cNvSpPr>
          <p:nvPr/>
        </p:nvSpPr>
        <p:spPr bwMode="auto">
          <a:xfrm>
            <a:off x="315913" y="3224472"/>
            <a:ext cx="8445500" cy="830263"/>
          </a:xfrm>
          <a:prstGeom prst="rect">
            <a:avLst/>
          </a:prstGeom>
          <a:solidFill>
            <a:schemeClr val="accent3">
              <a:lumMod val="95000"/>
            </a:schemeClr>
          </a:solidFill>
          <a:ln w="19050">
            <a:solidFill>
              <a:schemeClr val="tx2"/>
            </a:solidFill>
            <a:miter lim="800000"/>
            <a:headEnd type="none" w="sm" len="sm"/>
            <a:tailEnd type="none" w="sm" len="sm"/>
          </a:ln>
          <a:effectLst/>
        </p:spPr>
        <p:txBody>
          <a:bodyPr>
            <a:spAutoFit/>
          </a:bodyPr>
          <a:lstStyle/>
          <a:p>
            <a:pPr>
              <a:spcBef>
                <a:spcPct val="50000"/>
              </a:spcBef>
              <a:defRPr/>
            </a:pPr>
            <a:r>
              <a:rPr lang="en-US" sz="2400" u="sng" dirty="0">
                <a:solidFill>
                  <a:schemeClr val="tx2"/>
                </a:solidFill>
              </a:rPr>
              <a:t>All </a:t>
            </a:r>
            <a:r>
              <a:rPr lang="en-US" sz="2400" u="sng" dirty="0">
                <a:solidFill>
                  <a:schemeClr val="tx2"/>
                </a:solidFill>
                <a:latin typeface="Gill Sans MT" panose="020B0502020104020203" pitchFamily="34" charset="0"/>
              </a:rPr>
              <a:t>Combinations</a:t>
            </a:r>
            <a:r>
              <a:rPr lang="en-US" sz="2400" u="sng" dirty="0">
                <a:solidFill>
                  <a:schemeClr val="tx2"/>
                </a:solidFill>
              </a:rPr>
              <a:t> (</a:t>
            </a:r>
            <a:r>
              <a:rPr lang="en-US" sz="2400" u="sng" dirty="0" err="1">
                <a:solidFill>
                  <a:schemeClr val="tx2"/>
                </a:solidFill>
              </a:rPr>
              <a:t>ACoC</a:t>
            </a:r>
            <a:r>
              <a:rPr lang="en-US" sz="2400" u="sng" dirty="0">
                <a:solidFill>
                  <a:schemeClr val="tx2"/>
                </a:solidFill>
              </a:rPr>
              <a:t>)</a:t>
            </a:r>
            <a:r>
              <a:rPr lang="en-US" sz="2400" dirty="0">
                <a:solidFill>
                  <a:schemeClr val="tx2"/>
                </a:solidFill>
              </a:rPr>
              <a:t> : All combinations of blocks from all characteristics must be used.</a:t>
            </a:r>
          </a:p>
        </p:txBody>
      </p:sp>
      <p:sp>
        <p:nvSpPr>
          <p:cNvPr id="272389" name="Rectangle 5"/>
          <p:cNvSpPr>
            <a:spLocks noChangeArrowheads="1"/>
          </p:cNvSpPr>
          <p:nvPr/>
        </p:nvSpPr>
        <p:spPr bwMode="auto">
          <a:xfrm>
            <a:off x="138113" y="4217988"/>
            <a:ext cx="88677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90000"/>
              </a:lnSpc>
              <a:spcBef>
                <a:spcPct val="30000"/>
              </a:spcBef>
              <a:buSzPct val="85000"/>
              <a:buFontTx/>
              <a:buChar char="•"/>
            </a:pPr>
            <a:r>
              <a:rPr lang="en-US" altLang="en-US" sz="2800" b="0" dirty="0">
                <a:solidFill>
                  <a:schemeClr val="tx1"/>
                </a:solidFill>
                <a:latin typeface="Gill Sans MT" panose="020B0502020104020203" pitchFamily="34" charset="0"/>
              </a:rPr>
              <a:t>Number of  tests is the product of the number of blocks in each characteristic :</a:t>
            </a:r>
            <a:endParaRPr lang="en-US" altLang="en-US" sz="2800" b="0" dirty="0">
              <a:solidFill>
                <a:schemeClr val="tx1"/>
              </a:solidFill>
              <a:latin typeface="Gill Sans MT" panose="020B0502020104020203" pitchFamily="34" charset="0"/>
              <a:sym typeface="Symbol" pitchFamily="18" charset="2"/>
            </a:endParaRPr>
          </a:p>
        </p:txBody>
      </p:sp>
      <p:grpSp>
        <p:nvGrpSpPr>
          <p:cNvPr id="2" name="Group 11"/>
          <p:cNvGrpSpPr>
            <a:grpSpLocks/>
          </p:cNvGrpSpPr>
          <p:nvPr/>
        </p:nvGrpSpPr>
        <p:grpSpPr bwMode="auto">
          <a:xfrm>
            <a:off x="3757518" y="4520446"/>
            <a:ext cx="1465262" cy="709613"/>
            <a:chOff x="1806" y="3529"/>
            <a:chExt cx="923" cy="447"/>
          </a:xfrm>
        </p:grpSpPr>
        <p:sp>
          <p:nvSpPr>
            <p:cNvPr id="24587" name="Text Box 6"/>
            <p:cNvSpPr txBox="1">
              <a:spLocks noChangeArrowheads="1"/>
            </p:cNvSpPr>
            <p:nvPr/>
          </p:nvSpPr>
          <p:spPr bwMode="auto">
            <a:xfrm>
              <a:off x="1806" y="3550"/>
              <a:ext cx="3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3600" dirty="0">
                  <a:solidFill>
                    <a:srgbClr val="0000CC"/>
                  </a:solidFill>
                  <a:sym typeface="Symbol" pitchFamily="18" charset="2"/>
                </a:rPr>
                <a:t></a:t>
              </a:r>
              <a:endParaRPr lang="en-US" altLang="en-US" sz="2400" baseline="-25000" dirty="0">
                <a:solidFill>
                  <a:srgbClr val="0000CC"/>
                </a:solidFill>
                <a:sym typeface="Symbol" pitchFamily="18" charset="2"/>
              </a:endParaRPr>
            </a:p>
          </p:txBody>
        </p:sp>
        <p:sp>
          <p:nvSpPr>
            <p:cNvPr id="24588" name="Text Box 8"/>
            <p:cNvSpPr txBox="1">
              <a:spLocks noChangeArrowheads="1"/>
            </p:cNvSpPr>
            <p:nvPr/>
          </p:nvSpPr>
          <p:spPr bwMode="auto">
            <a:xfrm>
              <a:off x="2061" y="3529"/>
              <a:ext cx="2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a:solidFill>
                    <a:srgbClr val="0000CC"/>
                  </a:solidFill>
                </a:rPr>
                <a:t>Q</a:t>
              </a:r>
            </a:p>
          </p:txBody>
        </p:sp>
        <p:sp>
          <p:nvSpPr>
            <p:cNvPr id="24589" name="Text Box 9"/>
            <p:cNvSpPr txBox="1">
              <a:spLocks noChangeArrowheads="1"/>
            </p:cNvSpPr>
            <p:nvPr/>
          </p:nvSpPr>
          <p:spPr bwMode="auto">
            <a:xfrm>
              <a:off x="2055" y="3726"/>
              <a:ext cx="3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a:solidFill>
                    <a:srgbClr val="0000CC"/>
                  </a:solidFill>
                </a:rPr>
                <a:t>i=1</a:t>
              </a:r>
            </a:p>
          </p:txBody>
        </p:sp>
        <p:sp>
          <p:nvSpPr>
            <p:cNvPr id="24590" name="Text Box 10"/>
            <p:cNvSpPr txBox="1">
              <a:spLocks noChangeArrowheads="1"/>
            </p:cNvSpPr>
            <p:nvPr/>
          </p:nvSpPr>
          <p:spPr bwMode="auto">
            <a:xfrm>
              <a:off x="2267" y="3608"/>
              <a:ext cx="4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2400" dirty="0">
                  <a:solidFill>
                    <a:srgbClr val="0000CC"/>
                  </a:solidFill>
                </a:rPr>
                <a:t>(B</a:t>
              </a:r>
              <a:r>
                <a:rPr lang="en-US" altLang="en-US" sz="2400" baseline="-25000" dirty="0">
                  <a:solidFill>
                    <a:srgbClr val="0000CC"/>
                  </a:solidFill>
                </a:rPr>
                <a:t>i</a:t>
              </a:r>
              <a:r>
                <a:rPr lang="en-US" altLang="en-US" sz="2400" dirty="0">
                  <a:solidFill>
                    <a:srgbClr val="0000CC"/>
                  </a:solidFill>
                </a:rPr>
                <a:t>)</a:t>
              </a:r>
            </a:p>
          </p:txBody>
        </p:sp>
      </p:grpSp>
      <p:sp>
        <p:nvSpPr>
          <p:cNvPr id="3" name="Rectangle 5"/>
          <p:cNvSpPr>
            <a:spLocks noChangeArrowheads="1"/>
          </p:cNvSpPr>
          <p:nvPr/>
        </p:nvSpPr>
        <p:spPr bwMode="auto">
          <a:xfrm>
            <a:off x="138113" y="5170903"/>
            <a:ext cx="8867775" cy="138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90000"/>
              </a:lnSpc>
              <a:spcBef>
                <a:spcPct val="30000"/>
              </a:spcBef>
              <a:buSzPct val="85000"/>
              <a:buFontTx/>
              <a:buChar char="•"/>
            </a:pPr>
            <a:r>
              <a:rPr lang="en-US" altLang="en-US" sz="2800" b="0" dirty="0">
                <a:solidFill>
                  <a:schemeClr val="tx1"/>
                </a:solidFill>
                <a:latin typeface="Gill Sans MT" panose="020B0502020104020203" pitchFamily="34" charset="0"/>
              </a:rPr>
              <a:t>The second characterization of triangle() results in 4*4*4 = </a:t>
            </a:r>
            <a:r>
              <a:rPr lang="en-US" altLang="en-US" sz="2800" b="0" dirty="0">
                <a:solidFill>
                  <a:srgbClr val="0000CC"/>
                </a:solidFill>
                <a:latin typeface="Gill Sans MT" panose="020B0502020104020203" pitchFamily="34" charset="0"/>
              </a:rPr>
              <a:t>64</a:t>
            </a:r>
            <a:r>
              <a:rPr lang="en-US" altLang="en-US" sz="2800" b="0" dirty="0">
                <a:solidFill>
                  <a:schemeClr val="tx2"/>
                </a:solidFill>
                <a:latin typeface="Gill Sans MT" panose="020B0502020104020203" pitchFamily="34" charset="0"/>
              </a:rPr>
              <a:t> tests</a:t>
            </a:r>
            <a:endParaRPr lang="en-US" altLang="en-US" sz="2800" b="0" dirty="0">
              <a:solidFill>
                <a:schemeClr val="tx1"/>
              </a:solidFill>
              <a:latin typeface="Gill Sans MT" panose="020B0502020104020203" pitchFamily="34" charset="0"/>
            </a:endParaRPr>
          </a:p>
          <a:p>
            <a:pPr lvl="1">
              <a:lnSpc>
                <a:spcPct val="90000"/>
              </a:lnSpc>
              <a:spcBef>
                <a:spcPct val="30000"/>
              </a:spcBef>
              <a:buSzPct val="85000"/>
              <a:buFontTx/>
              <a:buChar char="•"/>
            </a:pPr>
            <a:r>
              <a:rPr lang="en-US" altLang="en-US" sz="2800" b="0" dirty="0">
                <a:solidFill>
                  <a:schemeClr val="tx1"/>
                </a:solidFill>
                <a:latin typeface="Gill Sans MT" panose="020B0502020104020203" pitchFamily="34" charset="0"/>
              </a:rPr>
              <a:t>Too many ?</a:t>
            </a:r>
          </a:p>
        </p:txBody>
      </p:sp>
      <p:sp>
        <p:nvSpPr>
          <p:cNvPr id="24586" name="Date Placeholder 1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2F43FC5-3CE1-4DEA-8A34-03B435B20D45}" type="datetime1">
              <a:rPr lang="en-US" altLang="en-US" sz="900" b="0" smtClean="0">
                <a:solidFill>
                  <a:schemeClr val="tx1"/>
                </a:solidFill>
                <a:latin typeface="Arial" charset="0"/>
                <a:cs typeface="Arial" charset="0"/>
              </a:rPr>
              <a:t>16-Jul-21</a:t>
            </a:fld>
            <a:endParaRPr lang="en-US" altLang="en-US" sz="900" b="0">
              <a:solidFill>
                <a:schemeClr val="tx1"/>
              </a:solidFill>
              <a:latin typeface="Arial" charset="0"/>
              <a:cs typeface="Arial" charset="0"/>
            </a:endParaRPr>
          </a:p>
        </p:txBody>
      </p:sp>
    </p:spTree>
    <p:extLst>
      <p:ext uri="{BB962C8B-B14F-4D97-AF65-F5344CB8AC3E}">
        <p14:creationId xmlns:p14="http://schemas.microsoft.com/office/powerpoint/2010/main" val="174884216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2388"/>
                                        </p:tgtEl>
                                        <p:attrNameLst>
                                          <p:attrName>style.visibility</p:attrName>
                                        </p:attrNameLst>
                                      </p:cBhvr>
                                      <p:to>
                                        <p:strVal val="visible"/>
                                      </p:to>
                                    </p:set>
                                    <p:animEffect transition="in" filter="dissolve">
                                      <p:cBhvr>
                                        <p:cTn id="7" dur="500"/>
                                        <p:tgtEl>
                                          <p:spTgt spid="2723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2389"/>
                                        </p:tgtEl>
                                        <p:attrNameLst>
                                          <p:attrName>style.visibility</p:attrName>
                                        </p:attrNameLst>
                                      </p:cBhvr>
                                      <p:to>
                                        <p:strVal val="visible"/>
                                      </p:to>
                                    </p:set>
                                    <p:animEffect transition="in" filter="wipe(left)">
                                      <p:cBhvr>
                                        <p:cTn id="12" dur="1000"/>
                                        <p:tgtEl>
                                          <p:spTgt spid="272389"/>
                                        </p:tgtEl>
                                      </p:cBhvr>
                                    </p:animEffect>
                                  </p:childTnLst>
                                </p:cTn>
                              </p:par>
                            </p:childTnLst>
                          </p:cTn>
                        </p:par>
                        <p:par>
                          <p:cTn id="13" fill="hold" nodeType="afterGroup">
                            <p:stCondLst>
                              <p:cond delay="1000"/>
                            </p:stCondLst>
                            <p:childTnLst>
                              <p:par>
                                <p:cTn id="14" presetID="9"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8" grpId="0" animBg="1" autoUpdateAnimBg="0"/>
      <p:bldP spid="272389"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ISP Criteria</a:t>
            </a:r>
            <a:r>
              <a:rPr lang="en-US" altLang="en-US" dirty="0"/>
              <a:t> – </a:t>
            </a:r>
            <a:r>
              <a:rPr lang="en-US" dirty="0"/>
              <a:t>All Combinations</a:t>
            </a:r>
          </a:p>
        </p:txBody>
      </p:sp>
      <p:sp>
        <p:nvSpPr>
          <p:cNvPr id="3" name="Date Placeholder 2"/>
          <p:cNvSpPr>
            <a:spLocks noGrp="1"/>
          </p:cNvSpPr>
          <p:nvPr>
            <p:ph type="dt" sz="half" idx="10"/>
          </p:nvPr>
        </p:nvSpPr>
        <p:spPr/>
        <p:txBody>
          <a:bodyPr/>
          <a:lstStyle/>
          <a:p>
            <a:pPr>
              <a:defRPr/>
            </a:pPr>
            <a:fld id="{9F0DC255-AA35-400F-8216-CCBA6E15A655}" type="datetime1">
              <a:rPr lang="en-US" smtClean="0"/>
              <a:t>16-Jul-21</a:t>
            </a:fld>
            <a:endParaRPr lang="en-US" dirty="0"/>
          </a:p>
        </p:txBody>
      </p:sp>
      <p:sp>
        <p:nvSpPr>
          <p:cNvPr id="5" name="Slide Number Placeholder 4"/>
          <p:cNvSpPr>
            <a:spLocks noGrp="1"/>
          </p:cNvSpPr>
          <p:nvPr>
            <p:ph type="sldNum" sz="quarter" idx="12"/>
          </p:nvPr>
        </p:nvSpPr>
        <p:spPr/>
        <p:txBody>
          <a:bodyPr/>
          <a:lstStyle/>
          <a:p>
            <a:pPr>
              <a:defRPr/>
            </a:pPr>
            <a:fld id="{CD300CF4-DC6B-40C5-8C9F-9806B31E798A}" type="slidenum">
              <a:rPr lang="en-US" smtClean="0"/>
              <a:pPr>
                <a:defRPr/>
              </a:pPr>
              <a:t>26</a:t>
            </a:fld>
            <a:endParaRPr lang="en-US"/>
          </a:p>
        </p:txBody>
      </p:sp>
      <p:graphicFrame>
        <p:nvGraphicFramePr>
          <p:cNvPr id="6" name="Group 44"/>
          <p:cNvGraphicFramePr>
            <a:graphicFrameLocks noGrp="1"/>
          </p:cNvGraphicFramePr>
          <p:nvPr>
            <p:extLst>
              <p:ext uri="{D42A27DB-BD31-4B8C-83A1-F6EECF244321}">
                <p14:modId xmlns:p14="http://schemas.microsoft.com/office/powerpoint/2010/main" val="2108617845"/>
              </p:ext>
            </p:extLst>
          </p:nvPr>
        </p:nvGraphicFramePr>
        <p:xfrm>
          <a:off x="259620" y="1643669"/>
          <a:ext cx="8458200" cy="2184400"/>
        </p:xfrm>
        <a:graphic>
          <a:graphicData uri="http://schemas.openxmlformats.org/drawingml/2006/table">
            <a:tbl>
              <a:tblPr>
                <a:tableStyleId>{616DA210-FB5B-4158-B5E0-FEB733F419BA}</a:tableStyleId>
              </a:tblPr>
              <a:tblGrid>
                <a:gridCol w="2743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Characteristic</a:t>
                      </a:r>
                      <a:endParaRPr kumimoji="0" lang="zh-CN" altLang="en-US" sz="2400" b="0" i="0" u="none" strike="noStrike" cap="none" normalizeH="0" baseline="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1</a:t>
                      </a:r>
                      <a:endParaRPr kumimoji="0" lang="zh-CN" altLang="en-US"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2</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3</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4</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0"/>
                  </a:ext>
                </a:extLst>
              </a:tr>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q</a:t>
                      </a:r>
                      <a:r>
                        <a:rPr kumimoji="0" lang="en-US" altLang="zh-CN" sz="2000" u="none" strike="noStrike" cap="none" normalizeH="0" baseline="-25000">
                          <a:ln>
                            <a:noFill/>
                          </a:ln>
                          <a:effectLst/>
                        </a:rPr>
                        <a:t>1</a:t>
                      </a:r>
                      <a:r>
                        <a:rPr kumimoji="0" lang="en-US" altLang="zh-CN" sz="2000" u="none" strike="noStrike" cap="none" normalizeH="0" baseline="0">
                          <a:ln>
                            <a:noFill/>
                          </a:ln>
                          <a:effectLst/>
                        </a:rPr>
                        <a:t> = “Refinement of q</a:t>
                      </a:r>
                      <a:r>
                        <a:rPr kumimoji="0" lang="en-US" altLang="zh-CN" sz="2000" u="none" strike="noStrike" cap="none" normalizeH="0" baseline="-25000">
                          <a:ln>
                            <a:noFill/>
                          </a:ln>
                          <a:effectLst/>
                        </a:rPr>
                        <a:t>1</a:t>
                      </a:r>
                      <a:r>
                        <a:rPr kumimoji="0" lang="en-US" altLang="zh-CN" sz="2000" u="none" strike="noStrike" cap="none" normalizeH="0" baseline="0">
                          <a:ln>
                            <a:noFill/>
                          </a:ln>
                          <a:effectLst/>
                        </a:rPr>
                        <a:t>”</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greater than 1</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equal to 1</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equal to 0</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less than 0</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1"/>
                  </a:ext>
                </a:extLst>
              </a:tr>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q</a:t>
                      </a:r>
                      <a:r>
                        <a:rPr kumimoji="0" lang="en-US" altLang="zh-CN" sz="2000" u="none" strike="noStrike" cap="none" normalizeH="0" baseline="-25000">
                          <a:ln>
                            <a:noFill/>
                          </a:ln>
                          <a:effectLst/>
                        </a:rPr>
                        <a:t>2</a:t>
                      </a:r>
                      <a:r>
                        <a:rPr kumimoji="0" lang="en-US" altLang="zh-CN" sz="2000" u="none" strike="noStrike" cap="none" normalizeH="0" baseline="0">
                          <a:ln>
                            <a:noFill/>
                          </a:ln>
                          <a:effectLst/>
                        </a:rPr>
                        <a:t> = “Refinement of q</a:t>
                      </a:r>
                      <a:r>
                        <a:rPr kumimoji="0" lang="en-US" altLang="zh-CN" sz="2000" u="none" strike="noStrike" cap="none" normalizeH="0" baseline="-25000">
                          <a:ln>
                            <a:noFill/>
                          </a:ln>
                          <a:effectLst/>
                        </a:rPr>
                        <a:t>2</a:t>
                      </a:r>
                      <a:r>
                        <a:rPr kumimoji="0" lang="en-US" altLang="zh-CN" sz="2000" u="none" strike="noStrike" cap="none" normalizeH="0" baseline="0">
                          <a:ln>
                            <a:noFill/>
                          </a:ln>
                          <a:effectLst/>
                        </a:rPr>
                        <a:t>”</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greater than 1</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equal to 1</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equal to 0</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less than 0</a:t>
                      </a:r>
                      <a:endParaRPr kumimoji="0" lang="en-US" altLang="zh-CN"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2"/>
                  </a:ext>
                </a:extLst>
              </a:tr>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q</a:t>
                      </a:r>
                      <a:r>
                        <a:rPr kumimoji="0" lang="en-US" altLang="zh-CN" sz="2000" u="none" strike="noStrike" cap="none" normalizeH="0" baseline="-25000">
                          <a:ln>
                            <a:noFill/>
                          </a:ln>
                          <a:effectLst/>
                        </a:rPr>
                        <a:t>3</a:t>
                      </a:r>
                      <a:r>
                        <a:rPr kumimoji="0" lang="en-US" altLang="zh-CN" sz="2000" u="none" strike="noStrike" cap="none" normalizeH="0" baseline="0">
                          <a:ln>
                            <a:noFill/>
                          </a:ln>
                          <a:effectLst/>
                        </a:rPr>
                        <a:t> = “Refinement of q</a:t>
                      </a:r>
                      <a:r>
                        <a:rPr kumimoji="0" lang="en-US" altLang="zh-CN" sz="2000" u="none" strike="noStrike" cap="none" normalizeH="0" baseline="-25000">
                          <a:ln>
                            <a:noFill/>
                          </a:ln>
                          <a:effectLst/>
                        </a:rPr>
                        <a:t>3</a:t>
                      </a:r>
                      <a:r>
                        <a:rPr kumimoji="0" lang="en-US" altLang="zh-CN" sz="2000" u="none" strike="noStrike" cap="none" normalizeH="0" baseline="0">
                          <a:ln>
                            <a:noFill/>
                          </a:ln>
                          <a:effectLst/>
                        </a:rPr>
                        <a:t>”</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greater than 1</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a:ln>
                            <a:noFill/>
                          </a:ln>
                          <a:effectLst/>
                        </a:rPr>
                        <a:t>equal to 1</a:t>
                      </a:r>
                      <a:endParaRPr kumimoji="0" lang="zh-CN" altLang="en-US" sz="2000" b="0" i="0" u="none" strike="noStrike" cap="none" normalizeH="0" baseline="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equal to 0</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less than 0</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3"/>
                  </a:ext>
                </a:extLst>
              </a:tr>
            </a:tbl>
          </a:graphicData>
        </a:graphic>
      </p:graphicFrame>
      <p:sp>
        <p:nvSpPr>
          <p:cNvPr id="7" name="Content Placeholder 2"/>
          <p:cNvSpPr txBox="1">
            <a:spLocks/>
          </p:cNvSpPr>
          <p:nvPr/>
        </p:nvSpPr>
        <p:spPr>
          <a:xfrm>
            <a:off x="6351" y="878305"/>
            <a:ext cx="9112482" cy="1055691"/>
          </a:xfrm>
          <a:prstGeom prst="rect">
            <a:avLst/>
          </a:prstGeom>
        </p:spPr>
        <p:txBody>
          <a:bodyPr/>
          <a:lstStyle>
            <a:lvl1pPr marL="285750" indent="-285750" algn="l" rtl="0" eaLnBrk="0" fontAlgn="base" hangingPunct="0">
              <a:lnSpc>
                <a:spcPct val="90000"/>
              </a:lnSpc>
              <a:spcBef>
                <a:spcPct val="30000"/>
              </a:spcBef>
              <a:spcAft>
                <a:spcPct val="0"/>
              </a:spcAft>
              <a:buSzPct val="85000"/>
              <a:buChar char="•"/>
              <a:defRPr sz="2800" b="0">
                <a:solidFill>
                  <a:schemeClr val="tx1"/>
                </a:solidFill>
                <a:latin typeface="Gill Sans MT" panose="020B0502020104020203"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anose="020B0502020104020203"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anose="020B0502020104020203"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anose="020B0502020104020203"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anose="020B0502020104020203"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a:lstStyle>
          <a:p>
            <a:r>
              <a:rPr lang="en-US" kern="0" dirty="0"/>
              <a:t>Consider the “second characterization” of Triangle as given before:</a:t>
            </a:r>
          </a:p>
        </p:txBody>
      </p:sp>
      <p:graphicFrame>
        <p:nvGraphicFramePr>
          <p:cNvPr id="8" name="Group 44"/>
          <p:cNvGraphicFramePr>
            <a:graphicFrameLocks noGrp="1"/>
          </p:cNvGraphicFramePr>
          <p:nvPr>
            <p:extLst>
              <p:ext uri="{D42A27DB-BD31-4B8C-83A1-F6EECF244321}">
                <p14:modId xmlns:p14="http://schemas.microsoft.com/office/powerpoint/2010/main" val="1299499558"/>
              </p:ext>
            </p:extLst>
          </p:nvPr>
        </p:nvGraphicFramePr>
        <p:xfrm>
          <a:off x="1925899" y="4603993"/>
          <a:ext cx="5259823" cy="1761702"/>
        </p:xfrm>
        <a:graphic>
          <a:graphicData uri="http://schemas.openxmlformats.org/drawingml/2006/table">
            <a:tbl>
              <a:tblPr>
                <a:tableStyleId>{616DA210-FB5B-4158-B5E0-FEB733F419BA}</a:tableStyleId>
              </a:tblPr>
              <a:tblGrid>
                <a:gridCol w="1982549">
                  <a:extLst>
                    <a:ext uri="{9D8B030D-6E8A-4147-A177-3AD203B41FA5}">
                      <a16:colId xmlns:a16="http://schemas.microsoft.com/office/drawing/2014/main" val="20000"/>
                    </a:ext>
                  </a:extLst>
                </a:gridCol>
                <a:gridCol w="809909">
                  <a:extLst>
                    <a:ext uri="{9D8B030D-6E8A-4147-A177-3AD203B41FA5}">
                      <a16:colId xmlns:a16="http://schemas.microsoft.com/office/drawing/2014/main" val="20001"/>
                    </a:ext>
                  </a:extLst>
                </a:gridCol>
                <a:gridCol w="832774">
                  <a:extLst>
                    <a:ext uri="{9D8B030D-6E8A-4147-A177-3AD203B41FA5}">
                      <a16:colId xmlns:a16="http://schemas.microsoft.com/office/drawing/2014/main" val="20002"/>
                    </a:ext>
                  </a:extLst>
                </a:gridCol>
                <a:gridCol w="760651">
                  <a:extLst>
                    <a:ext uri="{9D8B030D-6E8A-4147-A177-3AD203B41FA5}">
                      <a16:colId xmlns:a16="http://schemas.microsoft.com/office/drawing/2014/main" val="20003"/>
                    </a:ext>
                  </a:extLst>
                </a:gridCol>
                <a:gridCol w="873940">
                  <a:extLst>
                    <a:ext uri="{9D8B030D-6E8A-4147-A177-3AD203B41FA5}">
                      <a16:colId xmlns:a16="http://schemas.microsoft.com/office/drawing/2014/main" val="20004"/>
                    </a:ext>
                  </a:extLst>
                </a:gridCol>
              </a:tblGrid>
              <a:tr h="54610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Characteristic</a:t>
                      </a:r>
                      <a:endParaRPr kumimoji="0" lang="zh-CN" altLang="en-US" sz="2400" b="0" i="0" u="none" strike="noStrike" cap="none" normalizeH="0" baseline="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1</a:t>
                      </a:r>
                      <a:endParaRPr kumimoji="0" lang="zh-CN" altLang="en-US"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2</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3</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a:t>
                      </a:r>
                      <a:r>
                        <a:rPr kumimoji="0" lang="en-US" altLang="zh-CN" sz="2400" u="none" strike="noStrike" cap="none" normalizeH="0" baseline="-25000" dirty="0">
                          <a:ln>
                            <a:noFill/>
                          </a:ln>
                          <a:solidFill>
                            <a:srgbClr val="0000CC"/>
                          </a:solidFill>
                          <a:effectLst/>
                        </a:rPr>
                        <a:t>4</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0"/>
                  </a:ext>
                </a:extLst>
              </a:tr>
              <a:tr h="425318">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A</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A1</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A2</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A3</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A4</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1"/>
                  </a:ext>
                </a:extLst>
              </a:tr>
              <a:tr h="421385">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B</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B1</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B2</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B3</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B4</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2"/>
                  </a:ext>
                </a:extLst>
              </a:tr>
              <a:tr h="368899">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C</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C1</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C2</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C3</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C4</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horzOverflow="overflow"/>
                </a:tc>
                <a:extLst>
                  <a:ext uri="{0D108BD9-81ED-4DB2-BD59-A6C34878D82A}">
                    <a16:rowId xmlns:a16="http://schemas.microsoft.com/office/drawing/2014/main" val="10003"/>
                  </a:ext>
                </a:extLst>
              </a:tr>
            </a:tbl>
          </a:graphicData>
        </a:graphic>
      </p:graphicFrame>
      <p:sp>
        <p:nvSpPr>
          <p:cNvPr id="9" name="Content Placeholder 2"/>
          <p:cNvSpPr txBox="1">
            <a:spLocks/>
          </p:cNvSpPr>
          <p:nvPr/>
        </p:nvSpPr>
        <p:spPr>
          <a:xfrm>
            <a:off x="5003" y="3911457"/>
            <a:ext cx="9112482" cy="692911"/>
          </a:xfrm>
          <a:prstGeom prst="rect">
            <a:avLst/>
          </a:prstGeom>
        </p:spPr>
        <p:txBody>
          <a:bodyPr/>
          <a:lstStyle>
            <a:lvl1pPr marL="285750" indent="-285750" algn="l" rtl="0" eaLnBrk="0" fontAlgn="base" hangingPunct="0">
              <a:lnSpc>
                <a:spcPct val="90000"/>
              </a:lnSpc>
              <a:spcBef>
                <a:spcPct val="30000"/>
              </a:spcBef>
              <a:spcAft>
                <a:spcPct val="0"/>
              </a:spcAft>
              <a:buSzPct val="85000"/>
              <a:buChar char="•"/>
              <a:defRPr sz="2800" b="0">
                <a:solidFill>
                  <a:schemeClr val="tx1"/>
                </a:solidFill>
                <a:latin typeface="Gill Sans MT" panose="020B0502020104020203"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anose="020B0502020104020203"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anose="020B0502020104020203"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anose="020B0502020104020203"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anose="020B0502020104020203"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a:lstStyle>
          <a:p>
            <a:r>
              <a:rPr lang="en-US" kern="0" dirty="0"/>
              <a:t>For convenience, we relabel the blocks:</a:t>
            </a:r>
          </a:p>
        </p:txBody>
      </p:sp>
    </p:spTree>
    <p:extLst>
      <p:ext uri="{BB962C8B-B14F-4D97-AF65-F5344CB8AC3E}">
        <p14:creationId xmlns:p14="http://schemas.microsoft.com/office/powerpoint/2010/main" val="42711758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ISP Criteria – </a:t>
            </a:r>
            <a:r>
              <a:rPr lang="en-US" dirty="0" err="1"/>
              <a:t>ACoC</a:t>
            </a:r>
            <a:r>
              <a:rPr lang="en-US" dirty="0"/>
              <a:t> Tests</a:t>
            </a:r>
          </a:p>
        </p:txBody>
      </p:sp>
      <p:sp>
        <p:nvSpPr>
          <p:cNvPr id="3" name="Date Placeholder 2"/>
          <p:cNvSpPr>
            <a:spLocks noGrp="1"/>
          </p:cNvSpPr>
          <p:nvPr>
            <p:ph type="dt" sz="half" idx="10"/>
          </p:nvPr>
        </p:nvSpPr>
        <p:spPr/>
        <p:txBody>
          <a:bodyPr/>
          <a:lstStyle/>
          <a:p>
            <a:pPr>
              <a:defRPr/>
            </a:pPr>
            <a:fld id="{A4990B5F-4AF4-424F-AD0A-E219866C14DF}" type="datetime1">
              <a:rPr lang="en-US" smtClean="0"/>
              <a:t>16-Jul-21</a:t>
            </a:fld>
            <a:endParaRPr lang="en-US" dirty="0"/>
          </a:p>
        </p:txBody>
      </p:sp>
      <p:sp>
        <p:nvSpPr>
          <p:cNvPr id="5" name="Slide Number Placeholder 4"/>
          <p:cNvSpPr>
            <a:spLocks noGrp="1"/>
          </p:cNvSpPr>
          <p:nvPr>
            <p:ph type="sldNum" sz="quarter" idx="12"/>
          </p:nvPr>
        </p:nvSpPr>
        <p:spPr/>
        <p:txBody>
          <a:bodyPr/>
          <a:lstStyle/>
          <a:p>
            <a:pPr>
              <a:defRPr/>
            </a:pPr>
            <a:fld id="{CD300CF4-DC6B-40C5-8C9F-9806B31E798A}" type="slidenum">
              <a:rPr lang="en-US" smtClean="0"/>
              <a:pPr>
                <a:defRPr/>
              </a:pPr>
              <a:t>27</a:t>
            </a:fld>
            <a:endParaRPr lang="en-US"/>
          </a:p>
        </p:txBody>
      </p:sp>
      <p:sp>
        <p:nvSpPr>
          <p:cNvPr id="6" name="TextBox 5"/>
          <p:cNvSpPr txBox="1"/>
          <p:nvPr/>
        </p:nvSpPr>
        <p:spPr>
          <a:xfrm>
            <a:off x="962952" y="848456"/>
            <a:ext cx="1207382" cy="5940088"/>
          </a:xfrm>
          <a:prstGeom prst="rect">
            <a:avLst/>
          </a:prstGeom>
          <a:noFill/>
        </p:spPr>
        <p:txBody>
          <a:bodyPr wrap="none" rtlCol="0">
            <a:spAutoFit/>
          </a:bodyPr>
          <a:lstStyle/>
          <a:p>
            <a:r>
              <a:rPr lang="pt-BR" b="0" dirty="0">
                <a:solidFill>
                  <a:schemeClr val="tx1"/>
                </a:solidFill>
                <a:latin typeface="Gill Sans MT" panose="020B0502020104020203" pitchFamily="34" charset="0"/>
              </a:rPr>
              <a:t>A1 B1 C1</a:t>
            </a:r>
          </a:p>
          <a:p>
            <a:r>
              <a:rPr lang="pt-BR" b="0" dirty="0">
                <a:solidFill>
                  <a:schemeClr val="tx1"/>
                </a:solidFill>
                <a:latin typeface="Gill Sans MT" panose="020B0502020104020203" pitchFamily="34" charset="0"/>
              </a:rPr>
              <a:t>A1 B1 C2</a:t>
            </a:r>
          </a:p>
          <a:p>
            <a:r>
              <a:rPr lang="pt-BR" b="0" dirty="0">
                <a:solidFill>
                  <a:schemeClr val="tx1"/>
                </a:solidFill>
                <a:latin typeface="Gill Sans MT" panose="020B0502020104020203" pitchFamily="34" charset="0"/>
              </a:rPr>
              <a:t>A1 B1 C3</a:t>
            </a:r>
          </a:p>
          <a:p>
            <a:r>
              <a:rPr lang="pt-BR" b="0" dirty="0">
                <a:solidFill>
                  <a:schemeClr val="tx1"/>
                </a:solidFill>
                <a:latin typeface="Gill Sans MT" panose="020B0502020104020203" pitchFamily="34" charset="0"/>
              </a:rPr>
              <a:t>A1 B1 C4</a:t>
            </a:r>
          </a:p>
          <a:p>
            <a:endParaRPr lang="pt-BR" sz="1600" b="0" dirty="0">
              <a:solidFill>
                <a:schemeClr val="tx1"/>
              </a:solidFill>
              <a:latin typeface="Gill Sans MT" panose="020B0502020104020203" pitchFamily="34" charset="0"/>
            </a:endParaRPr>
          </a:p>
          <a:p>
            <a:r>
              <a:rPr lang="pt-BR" b="0" dirty="0">
                <a:solidFill>
                  <a:schemeClr val="tx1"/>
                </a:solidFill>
                <a:latin typeface="Gill Sans MT" panose="020B0502020104020203" pitchFamily="34" charset="0"/>
              </a:rPr>
              <a:t>A1 B2 C1</a:t>
            </a:r>
          </a:p>
          <a:p>
            <a:r>
              <a:rPr lang="pt-BR" b="0" dirty="0">
                <a:solidFill>
                  <a:schemeClr val="tx1"/>
                </a:solidFill>
                <a:latin typeface="Gill Sans MT" panose="020B0502020104020203" pitchFamily="34" charset="0"/>
              </a:rPr>
              <a:t>A1 B2 C2</a:t>
            </a:r>
          </a:p>
          <a:p>
            <a:r>
              <a:rPr lang="pt-BR" b="0" dirty="0">
                <a:solidFill>
                  <a:schemeClr val="tx1"/>
                </a:solidFill>
                <a:latin typeface="Gill Sans MT" panose="020B0502020104020203" pitchFamily="34" charset="0"/>
              </a:rPr>
              <a:t>A1 B2 C3</a:t>
            </a:r>
          </a:p>
          <a:p>
            <a:r>
              <a:rPr lang="pt-BR" b="0" dirty="0">
                <a:solidFill>
                  <a:schemeClr val="tx1"/>
                </a:solidFill>
                <a:latin typeface="Gill Sans MT" panose="020B0502020104020203" pitchFamily="34" charset="0"/>
              </a:rPr>
              <a:t>A1 B2 C4</a:t>
            </a:r>
          </a:p>
          <a:p>
            <a:endParaRPr lang="pt-BR" sz="1600" b="0" dirty="0">
              <a:solidFill>
                <a:schemeClr val="tx1"/>
              </a:solidFill>
              <a:latin typeface="Gill Sans MT" panose="020B0502020104020203" pitchFamily="34" charset="0"/>
            </a:endParaRPr>
          </a:p>
          <a:p>
            <a:r>
              <a:rPr lang="pt-BR" b="0" dirty="0">
                <a:solidFill>
                  <a:schemeClr val="tx1"/>
                </a:solidFill>
                <a:latin typeface="Gill Sans MT" panose="020B0502020104020203" pitchFamily="34" charset="0"/>
              </a:rPr>
              <a:t>A1 B3 C1</a:t>
            </a:r>
          </a:p>
          <a:p>
            <a:r>
              <a:rPr lang="pt-BR" b="0" dirty="0">
                <a:solidFill>
                  <a:schemeClr val="tx1"/>
                </a:solidFill>
                <a:latin typeface="Gill Sans MT" panose="020B0502020104020203" pitchFamily="34" charset="0"/>
              </a:rPr>
              <a:t>A1 B3 C2</a:t>
            </a:r>
          </a:p>
          <a:p>
            <a:r>
              <a:rPr lang="pt-BR" b="0" dirty="0">
                <a:solidFill>
                  <a:schemeClr val="tx1"/>
                </a:solidFill>
                <a:latin typeface="Gill Sans MT" panose="020B0502020104020203" pitchFamily="34" charset="0"/>
              </a:rPr>
              <a:t>A1 B3 C3</a:t>
            </a:r>
          </a:p>
          <a:p>
            <a:r>
              <a:rPr lang="pt-BR" b="0" dirty="0">
                <a:solidFill>
                  <a:schemeClr val="tx1"/>
                </a:solidFill>
                <a:latin typeface="Gill Sans MT" panose="020B0502020104020203" pitchFamily="34" charset="0"/>
              </a:rPr>
              <a:t>A1 B3 C4</a:t>
            </a:r>
          </a:p>
          <a:p>
            <a:endParaRPr lang="pt-BR" sz="1600" b="0" dirty="0">
              <a:solidFill>
                <a:schemeClr val="tx1"/>
              </a:solidFill>
              <a:latin typeface="Gill Sans MT" panose="020B0502020104020203" pitchFamily="34" charset="0"/>
            </a:endParaRPr>
          </a:p>
          <a:p>
            <a:r>
              <a:rPr lang="pt-BR" b="0" dirty="0">
                <a:solidFill>
                  <a:schemeClr val="tx1"/>
                </a:solidFill>
                <a:latin typeface="Gill Sans MT" panose="020B0502020104020203" pitchFamily="34" charset="0"/>
              </a:rPr>
              <a:t>A1 B4 C1</a:t>
            </a:r>
          </a:p>
          <a:p>
            <a:r>
              <a:rPr lang="pt-BR" b="0" dirty="0">
                <a:solidFill>
                  <a:schemeClr val="tx1"/>
                </a:solidFill>
                <a:latin typeface="Gill Sans MT" panose="020B0502020104020203" pitchFamily="34" charset="0"/>
              </a:rPr>
              <a:t>A1 B4 C2</a:t>
            </a:r>
          </a:p>
          <a:p>
            <a:r>
              <a:rPr lang="pt-BR" b="0" dirty="0">
                <a:solidFill>
                  <a:schemeClr val="tx1"/>
                </a:solidFill>
                <a:latin typeface="Gill Sans MT" panose="020B0502020104020203" pitchFamily="34" charset="0"/>
              </a:rPr>
              <a:t>A1 B4 C3</a:t>
            </a:r>
          </a:p>
          <a:p>
            <a:r>
              <a:rPr lang="pt-BR" b="0" dirty="0">
                <a:solidFill>
                  <a:schemeClr val="tx1"/>
                </a:solidFill>
                <a:latin typeface="Gill Sans MT" panose="020B0502020104020203" pitchFamily="34" charset="0"/>
              </a:rPr>
              <a:t>A1 B4 C4</a:t>
            </a:r>
            <a:endParaRPr lang="en-US" b="0" dirty="0">
              <a:solidFill>
                <a:schemeClr val="tx1"/>
              </a:solidFill>
              <a:latin typeface="Gill Sans MT" panose="020B0502020104020203" pitchFamily="34" charset="0"/>
            </a:endParaRPr>
          </a:p>
        </p:txBody>
      </p:sp>
      <p:sp>
        <p:nvSpPr>
          <p:cNvPr id="7" name="TextBox 6"/>
          <p:cNvSpPr txBox="1"/>
          <p:nvPr/>
        </p:nvSpPr>
        <p:spPr>
          <a:xfrm>
            <a:off x="2322734" y="848456"/>
            <a:ext cx="1207382" cy="5940088"/>
          </a:xfrm>
          <a:prstGeom prst="rect">
            <a:avLst/>
          </a:prstGeom>
          <a:noFill/>
        </p:spPr>
        <p:txBody>
          <a:bodyPr wrap="none" rtlCol="0">
            <a:spAutoFit/>
          </a:bodyPr>
          <a:lstStyle/>
          <a:p>
            <a:r>
              <a:rPr lang="pt-BR" b="0" dirty="0">
                <a:solidFill>
                  <a:schemeClr val="tx1"/>
                </a:solidFill>
                <a:latin typeface="Gill Sans MT" panose="020B0502020104020203" pitchFamily="34" charset="0"/>
              </a:rPr>
              <a:t>A2 B1 C1</a:t>
            </a:r>
          </a:p>
          <a:p>
            <a:r>
              <a:rPr lang="pt-BR" b="0" dirty="0">
                <a:solidFill>
                  <a:schemeClr val="tx1"/>
                </a:solidFill>
                <a:latin typeface="Gill Sans MT" panose="020B0502020104020203" pitchFamily="34" charset="0"/>
              </a:rPr>
              <a:t>A2 B1 C2</a:t>
            </a:r>
          </a:p>
          <a:p>
            <a:r>
              <a:rPr lang="pt-BR" b="0" dirty="0">
                <a:solidFill>
                  <a:schemeClr val="tx1"/>
                </a:solidFill>
                <a:latin typeface="Gill Sans MT" panose="020B0502020104020203" pitchFamily="34" charset="0"/>
              </a:rPr>
              <a:t>A2 B1 C3</a:t>
            </a:r>
          </a:p>
          <a:p>
            <a:r>
              <a:rPr lang="pt-BR" b="0" dirty="0">
                <a:solidFill>
                  <a:schemeClr val="tx1"/>
                </a:solidFill>
                <a:latin typeface="Gill Sans MT" panose="020B0502020104020203" pitchFamily="34" charset="0"/>
              </a:rPr>
              <a:t>A2 B1 C4</a:t>
            </a:r>
          </a:p>
          <a:p>
            <a:endParaRPr lang="pt-BR" sz="1600" b="0" dirty="0">
              <a:solidFill>
                <a:schemeClr val="tx1"/>
              </a:solidFill>
              <a:latin typeface="Gill Sans MT" panose="020B0502020104020203" pitchFamily="34" charset="0"/>
            </a:endParaRPr>
          </a:p>
          <a:p>
            <a:r>
              <a:rPr lang="pt-BR" b="0" dirty="0">
                <a:solidFill>
                  <a:schemeClr val="tx1"/>
                </a:solidFill>
                <a:latin typeface="Gill Sans MT" panose="020B0502020104020203" pitchFamily="34" charset="0"/>
              </a:rPr>
              <a:t>A2 B2 C1</a:t>
            </a:r>
          </a:p>
          <a:p>
            <a:r>
              <a:rPr lang="pt-BR" b="0" dirty="0">
                <a:solidFill>
                  <a:schemeClr val="tx1"/>
                </a:solidFill>
                <a:latin typeface="Gill Sans MT" panose="020B0502020104020203" pitchFamily="34" charset="0"/>
              </a:rPr>
              <a:t>A2 B2 C2</a:t>
            </a:r>
          </a:p>
          <a:p>
            <a:r>
              <a:rPr lang="pt-BR" b="0" dirty="0">
                <a:solidFill>
                  <a:schemeClr val="tx1"/>
                </a:solidFill>
                <a:latin typeface="Gill Sans MT" panose="020B0502020104020203" pitchFamily="34" charset="0"/>
              </a:rPr>
              <a:t>A2 B2 C3</a:t>
            </a:r>
          </a:p>
          <a:p>
            <a:r>
              <a:rPr lang="pt-BR" b="0" dirty="0">
                <a:solidFill>
                  <a:schemeClr val="tx1"/>
                </a:solidFill>
                <a:latin typeface="Gill Sans MT" panose="020B0502020104020203" pitchFamily="34" charset="0"/>
              </a:rPr>
              <a:t>A2 B2 C4</a:t>
            </a:r>
          </a:p>
          <a:p>
            <a:endParaRPr lang="pt-BR" sz="1600" b="0" dirty="0">
              <a:solidFill>
                <a:schemeClr val="tx1"/>
              </a:solidFill>
              <a:latin typeface="Gill Sans MT" panose="020B0502020104020203" pitchFamily="34" charset="0"/>
            </a:endParaRPr>
          </a:p>
          <a:p>
            <a:r>
              <a:rPr lang="pt-BR" b="0" dirty="0">
                <a:solidFill>
                  <a:schemeClr val="tx1"/>
                </a:solidFill>
                <a:latin typeface="Gill Sans MT" panose="020B0502020104020203" pitchFamily="34" charset="0"/>
              </a:rPr>
              <a:t>A2 B3 C1</a:t>
            </a:r>
          </a:p>
          <a:p>
            <a:r>
              <a:rPr lang="pt-BR" b="0" dirty="0">
                <a:solidFill>
                  <a:schemeClr val="tx1"/>
                </a:solidFill>
                <a:latin typeface="Gill Sans MT" panose="020B0502020104020203" pitchFamily="34" charset="0"/>
              </a:rPr>
              <a:t>A2 B3 C2</a:t>
            </a:r>
          </a:p>
          <a:p>
            <a:r>
              <a:rPr lang="pt-BR" b="0" dirty="0">
                <a:solidFill>
                  <a:schemeClr val="tx1"/>
                </a:solidFill>
                <a:latin typeface="Gill Sans MT" panose="020B0502020104020203" pitchFamily="34" charset="0"/>
              </a:rPr>
              <a:t>A2 B3 C3</a:t>
            </a:r>
          </a:p>
          <a:p>
            <a:r>
              <a:rPr lang="pt-BR" b="0" dirty="0">
                <a:solidFill>
                  <a:schemeClr val="tx1"/>
                </a:solidFill>
                <a:latin typeface="Gill Sans MT" panose="020B0502020104020203" pitchFamily="34" charset="0"/>
              </a:rPr>
              <a:t>A2 B3 C4</a:t>
            </a:r>
          </a:p>
          <a:p>
            <a:endParaRPr lang="pt-BR" sz="1600" b="0" dirty="0">
              <a:solidFill>
                <a:schemeClr val="tx1"/>
              </a:solidFill>
              <a:latin typeface="Gill Sans MT" panose="020B0502020104020203" pitchFamily="34" charset="0"/>
            </a:endParaRPr>
          </a:p>
          <a:p>
            <a:r>
              <a:rPr lang="pt-BR" b="0" dirty="0">
                <a:solidFill>
                  <a:schemeClr val="tx1"/>
                </a:solidFill>
                <a:latin typeface="Gill Sans MT" panose="020B0502020104020203" pitchFamily="34" charset="0"/>
              </a:rPr>
              <a:t>A2 B4 C1</a:t>
            </a:r>
          </a:p>
          <a:p>
            <a:r>
              <a:rPr lang="pt-BR" b="0" dirty="0">
                <a:solidFill>
                  <a:schemeClr val="tx1"/>
                </a:solidFill>
                <a:latin typeface="Gill Sans MT" panose="020B0502020104020203" pitchFamily="34" charset="0"/>
              </a:rPr>
              <a:t>A2 B4 C2</a:t>
            </a:r>
          </a:p>
          <a:p>
            <a:r>
              <a:rPr lang="pt-BR" b="0" dirty="0">
                <a:solidFill>
                  <a:schemeClr val="tx1"/>
                </a:solidFill>
                <a:latin typeface="Gill Sans MT" panose="020B0502020104020203" pitchFamily="34" charset="0"/>
              </a:rPr>
              <a:t>A2 B4 C3</a:t>
            </a:r>
          </a:p>
          <a:p>
            <a:r>
              <a:rPr lang="pt-BR" b="0" dirty="0">
                <a:solidFill>
                  <a:schemeClr val="tx1"/>
                </a:solidFill>
                <a:latin typeface="Gill Sans MT" panose="020B0502020104020203" pitchFamily="34" charset="0"/>
              </a:rPr>
              <a:t>A2 B4 C4</a:t>
            </a:r>
          </a:p>
        </p:txBody>
      </p:sp>
      <p:sp>
        <p:nvSpPr>
          <p:cNvPr id="8" name="TextBox 7"/>
          <p:cNvSpPr txBox="1"/>
          <p:nvPr/>
        </p:nvSpPr>
        <p:spPr>
          <a:xfrm>
            <a:off x="3682516" y="848456"/>
            <a:ext cx="1207382" cy="5940088"/>
          </a:xfrm>
          <a:prstGeom prst="rect">
            <a:avLst/>
          </a:prstGeom>
          <a:noFill/>
        </p:spPr>
        <p:txBody>
          <a:bodyPr wrap="none" rtlCol="0">
            <a:spAutoFit/>
          </a:bodyPr>
          <a:lstStyle/>
          <a:p>
            <a:r>
              <a:rPr lang="pt-BR" b="0" dirty="0">
                <a:solidFill>
                  <a:schemeClr val="tx1"/>
                </a:solidFill>
                <a:latin typeface="Gill Sans MT" panose="020B0502020104020203" pitchFamily="34" charset="0"/>
              </a:rPr>
              <a:t>A3 B1 C1</a:t>
            </a:r>
          </a:p>
          <a:p>
            <a:r>
              <a:rPr lang="pt-BR" b="0" dirty="0">
                <a:solidFill>
                  <a:schemeClr val="tx1"/>
                </a:solidFill>
                <a:latin typeface="Gill Sans MT" panose="020B0502020104020203" pitchFamily="34" charset="0"/>
              </a:rPr>
              <a:t>A3 B1 C2</a:t>
            </a:r>
          </a:p>
          <a:p>
            <a:r>
              <a:rPr lang="pt-BR" b="0" dirty="0">
                <a:solidFill>
                  <a:schemeClr val="tx1"/>
                </a:solidFill>
                <a:latin typeface="Gill Sans MT" panose="020B0502020104020203" pitchFamily="34" charset="0"/>
              </a:rPr>
              <a:t>A3 B1 C3</a:t>
            </a:r>
          </a:p>
          <a:p>
            <a:r>
              <a:rPr lang="pt-BR" b="0" dirty="0">
                <a:solidFill>
                  <a:schemeClr val="tx1"/>
                </a:solidFill>
                <a:latin typeface="Gill Sans MT" panose="020B0502020104020203" pitchFamily="34" charset="0"/>
              </a:rPr>
              <a:t>A3 B1 C4</a:t>
            </a:r>
          </a:p>
          <a:p>
            <a:endParaRPr lang="pt-BR" sz="1600" b="0" dirty="0">
              <a:solidFill>
                <a:schemeClr val="tx1"/>
              </a:solidFill>
              <a:latin typeface="Gill Sans MT" panose="020B0502020104020203" pitchFamily="34" charset="0"/>
            </a:endParaRPr>
          </a:p>
          <a:p>
            <a:r>
              <a:rPr lang="pt-BR" b="0" dirty="0">
                <a:solidFill>
                  <a:schemeClr val="tx1"/>
                </a:solidFill>
                <a:latin typeface="Gill Sans MT" panose="020B0502020104020203" pitchFamily="34" charset="0"/>
              </a:rPr>
              <a:t>A3 B2 C1</a:t>
            </a:r>
          </a:p>
          <a:p>
            <a:r>
              <a:rPr lang="pt-BR" b="0" dirty="0">
                <a:solidFill>
                  <a:schemeClr val="tx1"/>
                </a:solidFill>
                <a:latin typeface="Gill Sans MT" panose="020B0502020104020203" pitchFamily="34" charset="0"/>
              </a:rPr>
              <a:t>A3 B2 C2</a:t>
            </a:r>
          </a:p>
          <a:p>
            <a:r>
              <a:rPr lang="pt-BR" b="0" dirty="0">
                <a:solidFill>
                  <a:schemeClr val="tx1"/>
                </a:solidFill>
                <a:latin typeface="Gill Sans MT" panose="020B0502020104020203" pitchFamily="34" charset="0"/>
              </a:rPr>
              <a:t>A3 B2 C3</a:t>
            </a:r>
          </a:p>
          <a:p>
            <a:r>
              <a:rPr lang="pt-BR" b="0" dirty="0">
                <a:solidFill>
                  <a:schemeClr val="tx1"/>
                </a:solidFill>
                <a:latin typeface="Gill Sans MT" panose="020B0502020104020203" pitchFamily="34" charset="0"/>
              </a:rPr>
              <a:t>A3 B2 C4</a:t>
            </a:r>
          </a:p>
          <a:p>
            <a:endParaRPr lang="pt-BR" sz="1600" b="0" dirty="0">
              <a:solidFill>
                <a:schemeClr val="tx1"/>
              </a:solidFill>
              <a:latin typeface="Gill Sans MT" panose="020B0502020104020203" pitchFamily="34" charset="0"/>
            </a:endParaRPr>
          </a:p>
          <a:p>
            <a:r>
              <a:rPr lang="pt-BR" b="0" dirty="0">
                <a:solidFill>
                  <a:schemeClr val="tx1"/>
                </a:solidFill>
                <a:latin typeface="Gill Sans MT" panose="020B0502020104020203" pitchFamily="34" charset="0"/>
              </a:rPr>
              <a:t>A3 B3 C1</a:t>
            </a:r>
          </a:p>
          <a:p>
            <a:r>
              <a:rPr lang="pt-BR" b="0" dirty="0">
                <a:solidFill>
                  <a:schemeClr val="tx1"/>
                </a:solidFill>
                <a:latin typeface="Gill Sans MT" panose="020B0502020104020203" pitchFamily="34" charset="0"/>
              </a:rPr>
              <a:t>A3 B3 C2</a:t>
            </a:r>
          </a:p>
          <a:p>
            <a:r>
              <a:rPr lang="pt-BR" b="0" dirty="0">
                <a:solidFill>
                  <a:schemeClr val="tx1"/>
                </a:solidFill>
                <a:latin typeface="Gill Sans MT" panose="020B0502020104020203" pitchFamily="34" charset="0"/>
              </a:rPr>
              <a:t>A3 B3 C3</a:t>
            </a:r>
          </a:p>
          <a:p>
            <a:r>
              <a:rPr lang="pt-BR" b="0" dirty="0">
                <a:solidFill>
                  <a:schemeClr val="tx1"/>
                </a:solidFill>
                <a:latin typeface="Gill Sans MT" panose="020B0502020104020203" pitchFamily="34" charset="0"/>
              </a:rPr>
              <a:t>A3 B3 C4</a:t>
            </a:r>
          </a:p>
          <a:p>
            <a:endParaRPr lang="pt-BR" sz="1600" b="0" dirty="0">
              <a:solidFill>
                <a:schemeClr val="tx1"/>
              </a:solidFill>
              <a:latin typeface="Gill Sans MT" panose="020B0502020104020203" pitchFamily="34" charset="0"/>
            </a:endParaRPr>
          </a:p>
          <a:p>
            <a:r>
              <a:rPr lang="pt-BR" b="0" dirty="0">
                <a:solidFill>
                  <a:schemeClr val="tx1"/>
                </a:solidFill>
                <a:latin typeface="Gill Sans MT" panose="020B0502020104020203" pitchFamily="34" charset="0"/>
              </a:rPr>
              <a:t>A3 B4 C1</a:t>
            </a:r>
          </a:p>
          <a:p>
            <a:r>
              <a:rPr lang="pt-BR" b="0" dirty="0">
                <a:solidFill>
                  <a:schemeClr val="tx1"/>
                </a:solidFill>
                <a:latin typeface="Gill Sans MT" panose="020B0502020104020203" pitchFamily="34" charset="0"/>
              </a:rPr>
              <a:t>A3 B4 C2</a:t>
            </a:r>
          </a:p>
          <a:p>
            <a:r>
              <a:rPr lang="pt-BR" b="0" dirty="0">
                <a:solidFill>
                  <a:schemeClr val="tx1"/>
                </a:solidFill>
                <a:latin typeface="Gill Sans MT" panose="020B0502020104020203" pitchFamily="34" charset="0"/>
              </a:rPr>
              <a:t>A3 B4 C3</a:t>
            </a:r>
          </a:p>
          <a:p>
            <a:r>
              <a:rPr lang="pt-BR" b="0" dirty="0">
                <a:solidFill>
                  <a:schemeClr val="tx1"/>
                </a:solidFill>
                <a:latin typeface="Gill Sans MT" panose="020B0502020104020203" pitchFamily="34" charset="0"/>
              </a:rPr>
              <a:t>A3 B4 C4</a:t>
            </a:r>
          </a:p>
        </p:txBody>
      </p:sp>
      <p:sp>
        <p:nvSpPr>
          <p:cNvPr id="9" name="TextBox 8"/>
          <p:cNvSpPr txBox="1"/>
          <p:nvPr/>
        </p:nvSpPr>
        <p:spPr>
          <a:xfrm>
            <a:off x="4898950" y="848456"/>
            <a:ext cx="1207382" cy="5940088"/>
          </a:xfrm>
          <a:prstGeom prst="rect">
            <a:avLst/>
          </a:prstGeom>
          <a:noFill/>
        </p:spPr>
        <p:txBody>
          <a:bodyPr wrap="none" rtlCol="0">
            <a:spAutoFit/>
          </a:bodyPr>
          <a:lstStyle/>
          <a:p>
            <a:r>
              <a:rPr lang="pt-BR" b="0" dirty="0">
                <a:solidFill>
                  <a:schemeClr val="tx1"/>
                </a:solidFill>
                <a:latin typeface="Gill Sans MT" panose="020B0502020104020203" pitchFamily="34" charset="0"/>
              </a:rPr>
              <a:t>A4 B1 C1</a:t>
            </a:r>
          </a:p>
          <a:p>
            <a:r>
              <a:rPr lang="pt-BR" b="0" dirty="0">
                <a:solidFill>
                  <a:schemeClr val="tx1"/>
                </a:solidFill>
                <a:latin typeface="Gill Sans MT" panose="020B0502020104020203" pitchFamily="34" charset="0"/>
              </a:rPr>
              <a:t>A4 B1 C2</a:t>
            </a:r>
          </a:p>
          <a:p>
            <a:r>
              <a:rPr lang="pt-BR" b="0" dirty="0">
                <a:solidFill>
                  <a:schemeClr val="tx1"/>
                </a:solidFill>
                <a:latin typeface="Gill Sans MT" panose="020B0502020104020203" pitchFamily="34" charset="0"/>
              </a:rPr>
              <a:t>A4 B1 C3</a:t>
            </a:r>
          </a:p>
          <a:p>
            <a:r>
              <a:rPr lang="pt-BR" b="0" dirty="0">
                <a:solidFill>
                  <a:schemeClr val="tx1"/>
                </a:solidFill>
                <a:latin typeface="Gill Sans MT" panose="020B0502020104020203" pitchFamily="34" charset="0"/>
              </a:rPr>
              <a:t>A4 B1 C4</a:t>
            </a:r>
          </a:p>
          <a:p>
            <a:endParaRPr lang="pt-BR" sz="1600" b="0" dirty="0">
              <a:solidFill>
                <a:schemeClr val="tx1"/>
              </a:solidFill>
              <a:latin typeface="Gill Sans MT" panose="020B0502020104020203" pitchFamily="34" charset="0"/>
            </a:endParaRPr>
          </a:p>
          <a:p>
            <a:r>
              <a:rPr lang="pt-BR" b="0" dirty="0">
                <a:solidFill>
                  <a:schemeClr val="tx1"/>
                </a:solidFill>
                <a:latin typeface="Gill Sans MT" panose="020B0502020104020203" pitchFamily="34" charset="0"/>
              </a:rPr>
              <a:t>A4 B2 C1</a:t>
            </a:r>
          </a:p>
          <a:p>
            <a:r>
              <a:rPr lang="pt-BR" b="0" dirty="0">
                <a:solidFill>
                  <a:schemeClr val="tx1"/>
                </a:solidFill>
                <a:latin typeface="Gill Sans MT" panose="020B0502020104020203" pitchFamily="34" charset="0"/>
              </a:rPr>
              <a:t>A4 B2 C2</a:t>
            </a:r>
          </a:p>
          <a:p>
            <a:r>
              <a:rPr lang="pt-BR" b="0" dirty="0">
                <a:solidFill>
                  <a:schemeClr val="tx1"/>
                </a:solidFill>
                <a:latin typeface="Gill Sans MT" panose="020B0502020104020203" pitchFamily="34" charset="0"/>
              </a:rPr>
              <a:t>A4 B2 C3</a:t>
            </a:r>
          </a:p>
          <a:p>
            <a:r>
              <a:rPr lang="pt-BR" b="0" dirty="0">
                <a:solidFill>
                  <a:schemeClr val="tx1"/>
                </a:solidFill>
                <a:latin typeface="Gill Sans MT" panose="020B0502020104020203" pitchFamily="34" charset="0"/>
              </a:rPr>
              <a:t>A4 B2 C4</a:t>
            </a:r>
          </a:p>
          <a:p>
            <a:endParaRPr lang="pt-BR" sz="1600" b="0" dirty="0">
              <a:solidFill>
                <a:schemeClr val="tx1"/>
              </a:solidFill>
              <a:latin typeface="Gill Sans MT" panose="020B0502020104020203" pitchFamily="34" charset="0"/>
            </a:endParaRPr>
          </a:p>
          <a:p>
            <a:r>
              <a:rPr lang="pt-BR" b="0" dirty="0">
                <a:solidFill>
                  <a:schemeClr val="tx1"/>
                </a:solidFill>
                <a:latin typeface="Gill Sans MT" panose="020B0502020104020203" pitchFamily="34" charset="0"/>
              </a:rPr>
              <a:t>A4 B3 C1</a:t>
            </a:r>
          </a:p>
          <a:p>
            <a:r>
              <a:rPr lang="pt-BR" b="0" dirty="0">
                <a:solidFill>
                  <a:schemeClr val="tx1"/>
                </a:solidFill>
                <a:latin typeface="Gill Sans MT" panose="020B0502020104020203" pitchFamily="34" charset="0"/>
              </a:rPr>
              <a:t>A4 B3 C2</a:t>
            </a:r>
          </a:p>
          <a:p>
            <a:r>
              <a:rPr lang="pt-BR" b="0" dirty="0">
                <a:solidFill>
                  <a:schemeClr val="tx1"/>
                </a:solidFill>
                <a:latin typeface="Gill Sans MT" panose="020B0502020104020203" pitchFamily="34" charset="0"/>
              </a:rPr>
              <a:t>A4 B3 C3</a:t>
            </a:r>
          </a:p>
          <a:p>
            <a:r>
              <a:rPr lang="pt-BR" b="0" dirty="0">
                <a:solidFill>
                  <a:schemeClr val="tx1"/>
                </a:solidFill>
                <a:latin typeface="Gill Sans MT" panose="020B0502020104020203" pitchFamily="34" charset="0"/>
              </a:rPr>
              <a:t>A4 B3 C4</a:t>
            </a:r>
          </a:p>
          <a:p>
            <a:endParaRPr lang="pt-BR" sz="1600" b="0" dirty="0">
              <a:solidFill>
                <a:schemeClr val="tx1"/>
              </a:solidFill>
              <a:latin typeface="Gill Sans MT" panose="020B0502020104020203" pitchFamily="34" charset="0"/>
            </a:endParaRPr>
          </a:p>
          <a:p>
            <a:r>
              <a:rPr lang="pt-BR" b="0" dirty="0">
                <a:solidFill>
                  <a:schemeClr val="tx1"/>
                </a:solidFill>
                <a:latin typeface="Gill Sans MT" panose="020B0502020104020203" pitchFamily="34" charset="0"/>
              </a:rPr>
              <a:t>A4 B4 C1</a:t>
            </a:r>
          </a:p>
          <a:p>
            <a:r>
              <a:rPr lang="pt-BR" b="0" dirty="0">
                <a:solidFill>
                  <a:schemeClr val="tx1"/>
                </a:solidFill>
                <a:latin typeface="Gill Sans MT" panose="020B0502020104020203" pitchFamily="34" charset="0"/>
              </a:rPr>
              <a:t>A4 B4 C2</a:t>
            </a:r>
          </a:p>
          <a:p>
            <a:r>
              <a:rPr lang="pt-BR" b="0" dirty="0">
                <a:solidFill>
                  <a:schemeClr val="tx1"/>
                </a:solidFill>
                <a:latin typeface="Gill Sans MT" panose="020B0502020104020203" pitchFamily="34" charset="0"/>
              </a:rPr>
              <a:t>A4 B4 C3</a:t>
            </a:r>
          </a:p>
          <a:p>
            <a:r>
              <a:rPr lang="pt-BR" b="0" dirty="0">
                <a:solidFill>
                  <a:schemeClr val="tx1"/>
                </a:solidFill>
                <a:latin typeface="Gill Sans MT" panose="020B0502020104020203" pitchFamily="34" charset="0"/>
              </a:rPr>
              <a:t>A4 B4 C4</a:t>
            </a:r>
          </a:p>
        </p:txBody>
      </p:sp>
      <p:sp>
        <p:nvSpPr>
          <p:cNvPr id="10" name="TextBox 9"/>
          <p:cNvSpPr txBox="1"/>
          <p:nvPr/>
        </p:nvSpPr>
        <p:spPr>
          <a:xfrm>
            <a:off x="6352248" y="1448474"/>
            <a:ext cx="2646095" cy="1384995"/>
          </a:xfrm>
          <a:prstGeom prst="rect">
            <a:avLst/>
          </a:prstGeom>
          <a:noFill/>
        </p:spPr>
        <p:txBody>
          <a:bodyPr wrap="square" rtlCol="0">
            <a:spAutoFit/>
          </a:bodyPr>
          <a:lstStyle/>
          <a:p>
            <a:r>
              <a:rPr lang="en-US" sz="2800" b="0" dirty="0" err="1">
                <a:solidFill>
                  <a:schemeClr val="tx1"/>
                </a:solidFill>
                <a:latin typeface="Gill Sans MT" panose="020B0502020104020203" pitchFamily="34" charset="0"/>
              </a:rPr>
              <a:t>ACoC</a:t>
            </a:r>
            <a:r>
              <a:rPr lang="en-US" sz="2800" b="0" dirty="0">
                <a:solidFill>
                  <a:schemeClr val="tx1"/>
                </a:solidFill>
                <a:latin typeface="Gill Sans MT" panose="020B0502020104020203" pitchFamily="34" charset="0"/>
              </a:rPr>
              <a:t> yields 4*4*4 = </a:t>
            </a:r>
            <a:r>
              <a:rPr lang="en-US" sz="2800" b="0" dirty="0">
                <a:solidFill>
                  <a:srgbClr val="0000CC"/>
                </a:solidFill>
                <a:latin typeface="Gill Sans MT" panose="020B0502020104020203" pitchFamily="34" charset="0"/>
              </a:rPr>
              <a:t>64 tests </a:t>
            </a:r>
            <a:r>
              <a:rPr lang="en-US" sz="2800" b="0">
                <a:solidFill>
                  <a:schemeClr val="tx1"/>
                </a:solidFill>
                <a:latin typeface="Gill Sans MT" panose="020B0502020104020203" pitchFamily="34" charset="0"/>
              </a:rPr>
              <a:t>for Triangle!</a:t>
            </a:r>
            <a:endParaRPr lang="en-US" sz="2800" b="0" dirty="0">
              <a:solidFill>
                <a:schemeClr val="tx1"/>
              </a:solidFill>
              <a:latin typeface="Gill Sans MT" panose="020B0502020104020203" pitchFamily="34" charset="0"/>
            </a:endParaRPr>
          </a:p>
        </p:txBody>
      </p:sp>
      <p:sp>
        <p:nvSpPr>
          <p:cNvPr id="11" name="TextBox 10"/>
          <p:cNvSpPr txBox="1"/>
          <p:nvPr/>
        </p:nvSpPr>
        <p:spPr>
          <a:xfrm>
            <a:off x="6423727" y="2993869"/>
            <a:ext cx="2646095" cy="1384995"/>
          </a:xfrm>
          <a:prstGeom prst="rect">
            <a:avLst/>
          </a:prstGeom>
          <a:noFill/>
        </p:spPr>
        <p:txBody>
          <a:bodyPr wrap="square" rtlCol="0">
            <a:spAutoFit/>
          </a:bodyPr>
          <a:lstStyle/>
          <a:p>
            <a:r>
              <a:rPr lang="en-US" sz="2800" b="0" dirty="0">
                <a:solidFill>
                  <a:schemeClr val="tx1"/>
                </a:solidFill>
                <a:latin typeface="Gill Sans MT" panose="020B0502020104020203" pitchFamily="34" charset="0"/>
              </a:rPr>
              <a:t>This is almost certainly more than we need</a:t>
            </a:r>
          </a:p>
        </p:txBody>
      </p:sp>
      <p:sp>
        <p:nvSpPr>
          <p:cNvPr id="12" name="TextBox 11"/>
          <p:cNvSpPr txBox="1"/>
          <p:nvPr/>
        </p:nvSpPr>
        <p:spPr>
          <a:xfrm>
            <a:off x="6423726" y="4594743"/>
            <a:ext cx="2646095" cy="1384995"/>
          </a:xfrm>
          <a:prstGeom prst="rect">
            <a:avLst/>
          </a:prstGeom>
          <a:noFill/>
        </p:spPr>
        <p:txBody>
          <a:bodyPr wrap="square" rtlCol="0">
            <a:spAutoFit/>
          </a:bodyPr>
          <a:lstStyle/>
          <a:p>
            <a:r>
              <a:rPr lang="en-US" sz="2800" b="0" dirty="0">
                <a:solidFill>
                  <a:schemeClr val="tx1"/>
                </a:solidFill>
                <a:latin typeface="Gill Sans MT" panose="020B0502020104020203" pitchFamily="34" charset="0"/>
              </a:rPr>
              <a:t>Only </a:t>
            </a:r>
            <a:r>
              <a:rPr lang="en-US" sz="2800" b="0" dirty="0">
                <a:solidFill>
                  <a:srgbClr val="0000CC"/>
                </a:solidFill>
                <a:latin typeface="Gill Sans MT" panose="020B0502020104020203" pitchFamily="34" charset="0"/>
              </a:rPr>
              <a:t>8 are valid </a:t>
            </a:r>
            <a:r>
              <a:rPr lang="en-US" sz="2800" b="0" dirty="0">
                <a:solidFill>
                  <a:schemeClr val="tx1"/>
                </a:solidFill>
                <a:latin typeface="Gill Sans MT" panose="020B0502020104020203" pitchFamily="34" charset="0"/>
              </a:rPr>
              <a:t>(all sides greater than zero)</a:t>
            </a:r>
          </a:p>
        </p:txBody>
      </p:sp>
      <p:sp>
        <p:nvSpPr>
          <p:cNvPr id="13" name="Rounded Rectangle 12"/>
          <p:cNvSpPr/>
          <p:nvPr/>
        </p:nvSpPr>
        <p:spPr bwMode="auto">
          <a:xfrm>
            <a:off x="962952" y="914400"/>
            <a:ext cx="1197621" cy="258945"/>
          </a:xfrm>
          <a:prstGeom prst="roundRect">
            <a:avLst/>
          </a:prstGeom>
          <a:noFill/>
          <a:ln w="28575"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latin typeface="Times New Roman" pitchFamily="18" charset="0"/>
            </a:endParaRPr>
          </a:p>
        </p:txBody>
      </p:sp>
      <p:sp>
        <p:nvSpPr>
          <p:cNvPr id="14" name="Rounded Rectangle 13"/>
          <p:cNvSpPr/>
          <p:nvPr/>
        </p:nvSpPr>
        <p:spPr bwMode="auto">
          <a:xfrm>
            <a:off x="2358071" y="894310"/>
            <a:ext cx="1197621" cy="258945"/>
          </a:xfrm>
          <a:prstGeom prst="roundRect">
            <a:avLst/>
          </a:prstGeom>
          <a:noFill/>
          <a:ln w="28575"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latin typeface="Times New Roman" pitchFamily="18" charset="0"/>
            </a:endParaRPr>
          </a:p>
        </p:txBody>
      </p:sp>
      <p:sp>
        <p:nvSpPr>
          <p:cNvPr id="15" name="Rounded Rectangle 14"/>
          <p:cNvSpPr/>
          <p:nvPr/>
        </p:nvSpPr>
        <p:spPr bwMode="auto">
          <a:xfrm>
            <a:off x="957557" y="1217851"/>
            <a:ext cx="1197621" cy="258945"/>
          </a:xfrm>
          <a:prstGeom prst="roundRect">
            <a:avLst/>
          </a:prstGeom>
          <a:noFill/>
          <a:ln w="28575"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latin typeface="Times New Roman" pitchFamily="18" charset="0"/>
            </a:endParaRPr>
          </a:p>
        </p:txBody>
      </p:sp>
      <p:sp>
        <p:nvSpPr>
          <p:cNvPr id="16" name="Rounded Rectangle 15"/>
          <p:cNvSpPr/>
          <p:nvPr/>
        </p:nvSpPr>
        <p:spPr bwMode="auto">
          <a:xfrm>
            <a:off x="2368860" y="1200318"/>
            <a:ext cx="1197621" cy="258945"/>
          </a:xfrm>
          <a:prstGeom prst="roundRect">
            <a:avLst/>
          </a:prstGeom>
          <a:noFill/>
          <a:ln w="28575"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latin typeface="Times New Roman" pitchFamily="18" charset="0"/>
            </a:endParaRPr>
          </a:p>
        </p:txBody>
      </p:sp>
      <p:sp>
        <p:nvSpPr>
          <p:cNvPr id="17" name="Rounded Rectangle 16"/>
          <p:cNvSpPr/>
          <p:nvPr/>
        </p:nvSpPr>
        <p:spPr bwMode="auto">
          <a:xfrm>
            <a:off x="998289" y="2382593"/>
            <a:ext cx="1197621" cy="258945"/>
          </a:xfrm>
          <a:prstGeom prst="roundRect">
            <a:avLst/>
          </a:prstGeom>
          <a:noFill/>
          <a:ln w="28575"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latin typeface="Times New Roman" pitchFamily="18" charset="0"/>
            </a:endParaRPr>
          </a:p>
        </p:txBody>
      </p:sp>
      <p:sp>
        <p:nvSpPr>
          <p:cNvPr id="18" name="Rounded Rectangle 17"/>
          <p:cNvSpPr/>
          <p:nvPr/>
        </p:nvSpPr>
        <p:spPr bwMode="auto">
          <a:xfrm>
            <a:off x="2368859" y="2374500"/>
            <a:ext cx="1197621" cy="258945"/>
          </a:xfrm>
          <a:prstGeom prst="roundRect">
            <a:avLst/>
          </a:prstGeom>
          <a:noFill/>
          <a:ln w="28575"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latin typeface="Times New Roman" pitchFamily="18" charset="0"/>
            </a:endParaRPr>
          </a:p>
        </p:txBody>
      </p:sp>
      <p:sp>
        <p:nvSpPr>
          <p:cNvPr id="19" name="Rounded Rectangle 18"/>
          <p:cNvSpPr/>
          <p:nvPr/>
        </p:nvSpPr>
        <p:spPr bwMode="auto">
          <a:xfrm>
            <a:off x="989924" y="2677178"/>
            <a:ext cx="1197621" cy="258945"/>
          </a:xfrm>
          <a:prstGeom prst="roundRect">
            <a:avLst/>
          </a:prstGeom>
          <a:noFill/>
          <a:ln w="28575"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latin typeface="Times New Roman" pitchFamily="18" charset="0"/>
            </a:endParaRPr>
          </a:p>
        </p:txBody>
      </p:sp>
      <p:sp>
        <p:nvSpPr>
          <p:cNvPr id="20" name="Rounded Rectangle 19"/>
          <p:cNvSpPr/>
          <p:nvPr/>
        </p:nvSpPr>
        <p:spPr bwMode="auto">
          <a:xfrm>
            <a:off x="2368860" y="2679301"/>
            <a:ext cx="1197621" cy="258945"/>
          </a:xfrm>
          <a:prstGeom prst="roundRect">
            <a:avLst/>
          </a:prstGeom>
          <a:noFill/>
          <a:ln w="28575"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latin typeface="Times New Roman" pitchFamily="18" charset="0"/>
            </a:endParaRPr>
          </a:p>
        </p:txBody>
      </p:sp>
    </p:spTree>
    <p:extLst>
      <p:ext uri="{BB962C8B-B14F-4D97-AF65-F5344CB8AC3E}">
        <p14:creationId xmlns:p14="http://schemas.microsoft.com/office/powerpoint/2010/main" val="15599487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30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3000"/>
                                        <p:tgtEl>
                                          <p:spTgt spid="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3000"/>
                                        <p:tgtEl>
                                          <p:spTgt spid="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3000"/>
                                        <p:tgtEl>
                                          <p:spTgt spid="9"/>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childTnLst>
                                </p:cTn>
                              </p:par>
                            </p:childTnLst>
                          </p:cTn>
                        </p:par>
                        <p:par>
                          <p:cTn id="21" fill="hold">
                            <p:stCondLst>
                              <p:cond delay="40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childTnLst>
                                </p:cTn>
                              </p:par>
                            </p:childTnLst>
                          </p:cTn>
                        </p:par>
                        <p:par>
                          <p:cTn id="25" fill="hold">
                            <p:stCondLst>
                              <p:cond delay="5000"/>
                            </p:stCondLst>
                            <p:childTnLst>
                              <p:par>
                                <p:cTn id="26" presetID="10"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childTnLst>
                                </p:cTn>
                              </p:par>
                            </p:childTnLst>
                          </p:cTn>
                        </p:par>
                        <p:par>
                          <p:cTn id="29" fill="hold">
                            <p:stCondLst>
                              <p:cond delay="6000"/>
                            </p:stCondLst>
                            <p:childTnLst>
                              <p:par>
                                <p:cTn id="30" presetID="22" presetClass="entr" presetSubtype="8"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2000"/>
                                        <p:tgtEl>
                                          <p:spTgt spid="13"/>
                                        </p:tgtEl>
                                      </p:cBhvr>
                                    </p:animEffect>
                                  </p:childTnLst>
                                </p:cTn>
                              </p:par>
                            </p:childTnLst>
                          </p:cTn>
                        </p:par>
                        <p:par>
                          <p:cTn id="33" fill="hold">
                            <p:stCondLst>
                              <p:cond delay="8000"/>
                            </p:stCondLst>
                            <p:childTnLst>
                              <p:par>
                                <p:cTn id="34" presetID="22" presetClass="entr" presetSubtype="8"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2000"/>
                                        <p:tgtEl>
                                          <p:spTgt spid="14"/>
                                        </p:tgtEl>
                                      </p:cBhvr>
                                    </p:animEffect>
                                  </p:childTnLst>
                                </p:cTn>
                              </p:par>
                            </p:childTnLst>
                          </p:cTn>
                        </p:par>
                        <p:par>
                          <p:cTn id="37" fill="hold">
                            <p:stCondLst>
                              <p:cond delay="10000"/>
                            </p:stCondLst>
                            <p:childTnLst>
                              <p:par>
                                <p:cTn id="38" presetID="22" presetClass="entr" presetSubtype="8"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2000"/>
                                        <p:tgtEl>
                                          <p:spTgt spid="15"/>
                                        </p:tgtEl>
                                      </p:cBhvr>
                                    </p:animEffect>
                                  </p:childTnLst>
                                </p:cTn>
                              </p:par>
                            </p:childTnLst>
                          </p:cTn>
                        </p:par>
                        <p:par>
                          <p:cTn id="41" fill="hold">
                            <p:stCondLst>
                              <p:cond delay="12000"/>
                            </p:stCondLst>
                            <p:childTnLst>
                              <p:par>
                                <p:cTn id="42" presetID="22" presetClass="entr" presetSubtype="8"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left)">
                                      <p:cBhvr>
                                        <p:cTn id="44" dur="2000"/>
                                        <p:tgtEl>
                                          <p:spTgt spid="16"/>
                                        </p:tgtEl>
                                      </p:cBhvr>
                                    </p:animEffect>
                                  </p:childTnLst>
                                </p:cTn>
                              </p:par>
                            </p:childTnLst>
                          </p:cTn>
                        </p:par>
                        <p:par>
                          <p:cTn id="45" fill="hold">
                            <p:stCondLst>
                              <p:cond delay="14000"/>
                            </p:stCondLst>
                            <p:childTnLst>
                              <p:par>
                                <p:cTn id="46" presetID="22" presetClass="entr" presetSubtype="8"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2000"/>
                                        <p:tgtEl>
                                          <p:spTgt spid="17"/>
                                        </p:tgtEl>
                                      </p:cBhvr>
                                    </p:animEffect>
                                  </p:childTnLst>
                                </p:cTn>
                              </p:par>
                            </p:childTnLst>
                          </p:cTn>
                        </p:par>
                        <p:par>
                          <p:cTn id="49" fill="hold">
                            <p:stCondLst>
                              <p:cond delay="16000"/>
                            </p:stCondLst>
                            <p:childTnLst>
                              <p:par>
                                <p:cTn id="50" presetID="22" presetClass="entr" presetSubtype="8"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2000"/>
                                        <p:tgtEl>
                                          <p:spTgt spid="18"/>
                                        </p:tgtEl>
                                      </p:cBhvr>
                                    </p:animEffect>
                                  </p:childTnLst>
                                </p:cTn>
                              </p:par>
                            </p:childTnLst>
                          </p:cTn>
                        </p:par>
                        <p:par>
                          <p:cTn id="53" fill="hold">
                            <p:stCondLst>
                              <p:cond delay="18000"/>
                            </p:stCondLst>
                            <p:childTnLst>
                              <p:par>
                                <p:cTn id="54" presetID="22" presetClass="entr" presetSubtype="8"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2000"/>
                                        <p:tgtEl>
                                          <p:spTgt spid="19"/>
                                        </p:tgtEl>
                                      </p:cBhvr>
                                    </p:animEffect>
                                  </p:childTnLst>
                                </p:cTn>
                              </p:par>
                            </p:childTnLst>
                          </p:cTn>
                        </p:par>
                        <p:par>
                          <p:cTn id="57" fill="hold">
                            <p:stCondLst>
                              <p:cond delay="20000"/>
                            </p:stCondLst>
                            <p:childTnLst>
                              <p:par>
                                <p:cTn id="58" presetID="22" presetClass="entr" presetSubtype="8" fill="hold" grpId="0" nodeType="after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left)">
                                      <p:cBhvr>
                                        <p:cTn id="60"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animBg="1"/>
      <p:bldP spid="14" grpId="0" animBg="1"/>
      <p:bldP spid="15" grpId="0" animBg="1"/>
      <p:bldP spid="16" grpId="0" animBg="1"/>
      <p:bldP spid="17" grpId="0" animBg="1"/>
      <p:bldP spid="18" grpId="0" animBg="1"/>
      <p:bldP spid="19"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19502C90-3AA4-4A68-BA6F-32CBD8B2740F}" type="slidenum">
              <a:rPr lang="en-US" altLang="en-US" sz="900" b="0" smtClean="0">
                <a:solidFill>
                  <a:schemeClr val="tx1"/>
                </a:solidFill>
                <a:latin typeface="Arial" charset="0"/>
                <a:cs typeface="Arial" charset="0"/>
              </a:rPr>
              <a:pPr/>
              <a:t>28</a:t>
            </a:fld>
            <a:endParaRPr lang="en-US" altLang="en-US" sz="900" b="0">
              <a:solidFill>
                <a:schemeClr val="tx1"/>
              </a:solidFill>
              <a:latin typeface="Arial" charset="0"/>
              <a:cs typeface="Arial" charset="0"/>
            </a:endParaRPr>
          </a:p>
        </p:txBody>
      </p:sp>
      <p:sp>
        <p:nvSpPr>
          <p:cNvPr id="25604" name="Rectangle 2"/>
          <p:cNvSpPr>
            <a:spLocks noGrp="1" noChangeArrowheads="1"/>
          </p:cNvSpPr>
          <p:nvPr>
            <p:ph type="title"/>
          </p:nvPr>
        </p:nvSpPr>
        <p:spPr/>
        <p:txBody>
          <a:bodyPr/>
          <a:lstStyle/>
          <a:p>
            <a:r>
              <a:rPr lang="en-US" altLang="en-US" dirty="0"/>
              <a:t>ISP Criteria – Each Choice</a:t>
            </a:r>
          </a:p>
        </p:txBody>
      </p:sp>
      <p:sp>
        <p:nvSpPr>
          <p:cNvPr id="25605" name="Rectangle 3"/>
          <p:cNvSpPr>
            <a:spLocks noGrp="1" noChangeArrowheads="1"/>
          </p:cNvSpPr>
          <p:nvPr>
            <p:ph type="body" idx="1"/>
          </p:nvPr>
        </p:nvSpPr>
        <p:spPr>
          <a:xfrm>
            <a:off x="138113" y="869274"/>
            <a:ext cx="8867775" cy="1390650"/>
          </a:xfrm>
        </p:spPr>
        <p:txBody>
          <a:bodyPr/>
          <a:lstStyle/>
          <a:p>
            <a:r>
              <a:rPr lang="en-US" altLang="en-US" dirty="0"/>
              <a:t>64 tests for triangle() is almost certainly way too many</a:t>
            </a:r>
          </a:p>
          <a:p>
            <a:r>
              <a:rPr lang="en-US" altLang="en-US" dirty="0"/>
              <a:t>One criterion comes from the idea that we should try at </a:t>
            </a:r>
            <a:r>
              <a:rPr lang="en-US" altLang="en-US" dirty="0">
                <a:solidFill>
                  <a:schemeClr val="tx2"/>
                </a:solidFill>
              </a:rPr>
              <a:t>least one</a:t>
            </a:r>
            <a:r>
              <a:rPr lang="en-US" altLang="en-US" dirty="0"/>
              <a:t> value from each block</a:t>
            </a:r>
          </a:p>
        </p:txBody>
      </p:sp>
      <p:sp>
        <p:nvSpPr>
          <p:cNvPr id="273412" name="Text Box 4"/>
          <p:cNvSpPr txBox="1">
            <a:spLocks noChangeArrowheads="1"/>
          </p:cNvSpPr>
          <p:nvPr/>
        </p:nvSpPr>
        <p:spPr bwMode="auto">
          <a:xfrm>
            <a:off x="505326" y="2260592"/>
            <a:ext cx="8121314" cy="1200329"/>
          </a:xfrm>
          <a:prstGeom prst="rect">
            <a:avLst/>
          </a:prstGeom>
          <a:solidFill>
            <a:schemeClr val="accent3">
              <a:lumMod val="95000"/>
            </a:schemeClr>
          </a:solidFill>
          <a:ln w="19050">
            <a:solidFill>
              <a:schemeClr val="tx2"/>
            </a:solidFill>
            <a:miter lim="800000"/>
            <a:headEnd type="none" w="sm" len="sm"/>
            <a:tailEnd type="none" w="sm" len="sm"/>
          </a:ln>
          <a:effectLst/>
        </p:spPr>
        <p:txBody>
          <a:bodyPr wrap="square">
            <a:spAutoFit/>
          </a:bodyPr>
          <a:lstStyle/>
          <a:p>
            <a:pPr>
              <a:spcBef>
                <a:spcPct val="50000"/>
              </a:spcBef>
              <a:defRPr/>
            </a:pPr>
            <a:r>
              <a:rPr lang="en-US" sz="2400" u="sng" dirty="0">
                <a:solidFill>
                  <a:srgbClr val="0000CC"/>
                </a:solidFill>
                <a:latin typeface="Gill Sans MT" panose="020B0502020104020203" pitchFamily="34" charset="0"/>
              </a:rPr>
              <a:t>Each Choice Coverage (ECC)</a:t>
            </a:r>
            <a:r>
              <a:rPr lang="en-US" sz="2400" dirty="0">
                <a:solidFill>
                  <a:srgbClr val="0000CC"/>
                </a:solidFill>
                <a:latin typeface="Gill Sans MT" panose="020B0502020104020203" pitchFamily="34" charset="0"/>
              </a:rPr>
              <a:t> : For each characteristic, one value from each block must be used in at least one test case.</a:t>
            </a:r>
          </a:p>
        </p:txBody>
      </p:sp>
      <p:sp>
        <p:nvSpPr>
          <p:cNvPr id="273413" name="Rectangle 5"/>
          <p:cNvSpPr>
            <a:spLocks noChangeArrowheads="1"/>
          </p:cNvSpPr>
          <p:nvPr/>
        </p:nvSpPr>
        <p:spPr bwMode="auto">
          <a:xfrm>
            <a:off x="138113" y="3542554"/>
            <a:ext cx="8867775" cy="955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90000"/>
              </a:lnSpc>
              <a:spcBef>
                <a:spcPct val="30000"/>
              </a:spcBef>
              <a:buSzPct val="85000"/>
              <a:buFontTx/>
              <a:buChar char="•"/>
            </a:pPr>
            <a:r>
              <a:rPr lang="en-US" altLang="en-US" sz="2800" b="0" dirty="0">
                <a:solidFill>
                  <a:schemeClr val="tx1"/>
                </a:solidFill>
                <a:latin typeface="Gill Sans MT" panose="020B0502020104020203" pitchFamily="34" charset="0"/>
              </a:rPr>
              <a:t>Number of  tests is the number of blocks in the </a:t>
            </a:r>
            <a:r>
              <a:rPr lang="en-US" altLang="en-US" sz="2800" b="0" dirty="0">
                <a:solidFill>
                  <a:schemeClr val="tx2"/>
                </a:solidFill>
                <a:latin typeface="Gill Sans MT" panose="020B0502020104020203" pitchFamily="34" charset="0"/>
              </a:rPr>
              <a:t>largest</a:t>
            </a:r>
            <a:r>
              <a:rPr lang="en-US" altLang="en-US" sz="2800" b="0" dirty="0">
                <a:solidFill>
                  <a:schemeClr val="tx1"/>
                </a:solidFill>
                <a:latin typeface="Gill Sans MT" panose="020B0502020104020203" pitchFamily="34" charset="0"/>
              </a:rPr>
              <a:t> characteristic :</a:t>
            </a:r>
            <a:endParaRPr lang="en-US" altLang="en-US" sz="2800" b="0" dirty="0">
              <a:solidFill>
                <a:schemeClr val="tx1"/>
              </a:solidFill>
              <a:latin typeface="Gill Sans MT" panose="020B0502020104020203" pitchFamily="34" charset="0"/>
              <a:sym typeface="Symbol" pitchFamily="18" charset="2"/>
            </a:endParaRPr>
          </a:p>
        </p:txBody>
      </p:sp>
      <p:grpSp>
        <p:nvGrpSpPr>
          <p:cNvPr id="2" name="Group 11"/>
          <p:cNvGrpSpPr>
            <a:grpSpLocks/>
          </p:cNvGrpSpPr>
          <p:nvPr/>
        </p:nvGrpSpPr>
        <p:grpSpPr bwMode="auto">
          <a:xfrm>
            <a:off x="2614078" y="3830638"/>
            <a:ext cx="1990725" cy="709612"/>
            <a:chOff x="986" y="2443"/>
            <a:chExt cx="1254" cy="447"/>
          </a:xfrm>
        </p:grpSpPr>
        <p:sp>
          <p:nvSpPr>
            <p:cNvPr id="25611" name="Text Box 7"/>
            <p:cNvSpPr txBox="1">
              <a:spLocks noChangeArrowheads="1"/>
            </p:cNvSpPr>
            <p:nvPr/>
          </p:nvSpPr>
          <p:spPr bwMode="auto">
            <a:xfrm>
              <a:off x="986" y="2464"/>
              <a:ext cx="69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3600" dirty="0">
                  <a:solidFill>
                    <a:srgbClr val="0000CC"/>
                  </a:solidFill>
                  <a:sym typeface="Symbol" pitchFamily="18" charset="2"/>
                </a:rPr>
                <a:t>Max</a:t>
              </a:r>
              <a:endParaRPr lang="en-US" altLang="en-US" sz="2400" baseline="-25000" dirty="0">
                <a:solidFill>
                  <a:srgbClr val="0000CC"/>
                </a:solidFill>
                <a:sym typeface="Symbol" pitchFamily="18" charset="2"/>
              </a:endParaRPr>
            </a:p>
          </p:txBody>
        </p:sp>
        <p:sp>
          <p:nvSpPr>
            <p:cNvPr id="25612" name="Text Box 8"/>
            <p:cNvSpPr txBox="1">
              <a:spLocks noChangeArrowheads="1"/>
            </p:cNvSpPr>
            <p:nvPr/>
          </p:nvSpPr>
          <p:spPr bwMode="auto">
            <a:xfrm>
              <a:off x="1572" y="2443"/>
              <a:ext cx="2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a:solidFill>
                    <a:srgbClr val="0000CC"/>
                  </a:solidFill>
                </a:rPr>
                <a:t>Q</a:t>
              </a:r>
            </a:p>
          </p:txBody>
        </p:sp>
        <p:sp>
          <p:nvSpPr>
            <p:cNvPr id="25613" name="Text Box 9"/>
            <p:cNvSpPr txBox="1">
              <a:spLocks noChangeArrowheads="1"/>
            </p:cNvSpPr>
            <p:nvPr/>
          </p:nvSpPr>
          <p:spPr bwMode="auto">
            <a:xfrm>
              <a:off x="1566" y="2640"/>
              <a:ext cx="3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dirty="0" err="1">
                  <a:solidFill>
                    <a:srgbClr val="0000CC"/>
                  </a:solidFill>
                </a:rPr>
                <a:t>i</a:t>
              </a:r>
              <a:r>
                <a:rPr lang="en-US" altLang="en-US" dirty="0">
                  <a:solidFill>
                    <a:srgbClr val="0000CC"/>
                  </a:solidFill>
                </a:rPr>
                <a:t>=1</a:t>
              </a:r>
            </a:p>
          </p:txBody>
        </p:sp>
        <p:sp>
          <p:nvSpPr>
            <p:cNvPr id="25614" name="Text Box 10"/>
            <p:cNvSpPr txBox="1">
              <a:spLocks noChangeArrowheads="1"/>
            </p:cNvSpPr>
            <p:nvPr/>
          </p:nvSpPr>
          <p:spPr bwMode="auto">
            <a:xfrm>
              <a:off x="1778" y="2522"/>
              <a:ext cx="4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2400" dirty="0">
                  <a:solidFill>
                    <a:srgbClr val="0000CC"/>
                  </a:solidFill>
                </a:rPr>
                <a:t>(B</a:t>
              </a:r>
              <a:r>
                <a:rPr lang="en-US" altLang="en-US" sz="2400" baseline="-25000" dirty="0">
                  <a:solidFill>
                    <a:srgbClr val="0000CC"/>
                  </a:solidFill>
                </a:rPr>
                <a:t>i</a:t>
              </a:r>
              <a:r>
                <a:rPr lang="en-US" altLang="en-US" sz="2400" dirty="0">
                  <a:solidFill>
                    <a:srgbClr val="0000CC"/>
                  </a:solidFill>
                </a:rPr>
                <a:t>)</a:t>
              </a:r>
            </a:p>
          </p:txBody>
        </p:sp>
      </p:grpSp>
      <p:sp>
        <p:nvSpPr>
          <p:cNvPr id="273420" name="Text Box 12"/>
          <p:cNvSpPr txBox="1">
            <a:spLocks noChangeArrowheads="1"/>
          </p:cNvSpPr>
          <p:nvPr/>
        </p:nvSpPr>
        <p:spPr bwMode="auto">
          <a:xfrm>
            <a:off x="654766" y="4535653"/>
            <a:ext cx="3583324" cy="2031325"/>
          </a:xfrm>
          <a:prstGeom prst="rect">
            <a:avLst/>
          </a:prstGeom>
          <a:solidFill>
            <a:schemeClr val="accent3">
              <a:lumMod val="95000"/>
            </a:schemeClr>
          </a:solidFill>
          <a:ln w="19050">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75000"/>
              </a:lnSpc>
              <a:spcBef>
                <a:spcPct val="50000"/>
              </a:spcBef>
            </a:pPr>
            <a:r>
              <a:rPr lang="en-US" altLang="en-US" sz="2800" b="0" dirty="0">
                <a:solidFill>
                  <a:srgbClr val="0000CC"/>
                </a:solidFill>
                <a:latin typeface="Gill Sans MT" panose="020B0502020104020203" pitchFamily="34" charset="0"/>
              </a:rPr>
              <a:t>For </a:t>
            </a:r>
            <a:r>
              <a:rPr lang="en-US" altLang="en-US" sz="2800" b="0" i="1" dirty="0" err="1">
                <a:solidFill>
                  <a:srgbClr val="0000CC"/>
                </a:solidFill>
                <a:latin typeface="Gill Sans MT" panose="020B0502020104020203" pitchFamily="34" charset="0"/>
              </a:rPr>
              <a:t>triang</a:t>
            </a:r>
            <a:r>
              <a:rPr lang="en-US" altLang="en-US" sz="2800" b="0" dirty="0">
                <a:solidFill>
                  <a:srgbClr val="0000CC"/>
                </a:solidFill>
                <a:latin typeface="Gill Sans MT" panose="020B0502020104020203" pitchFamily="34" charset="0"/>
              </a:rPr>
              <a:t>() : A1, B1, C1</a:t>
            </a:r>
          </a:p>
          <a:p>
            <a:pPr>
              <a:lnSpc>
                <a:spcPct val="75000"/>
              </a:lnSpc>
              <a:spcBef>
                <a:spcPct val="50000"/>
              </a:spcBef>
            </a:pPr>
            <a:r>
              <a:rPr lang="en-US" altLang="en-US" sz="2800" b="0" dirty="0">
                <a:solidFill>
                  <a:srgbClr val="0000CC"/>
                </a:solidFill>
                <a:latin typeface="Gill Sans MT" panose="020B0502020104020203" pitchFamily="34" charset="0"/>
              </a:rPr>
              <a:t>                   A2, B2, C2</a:t>
            </a:r>
          </a:p>
          <a:p>
            <a:pPr>
              <a:lnSpc>
                <a:spcPct val="75000"/>
              </a:lnSpc>
              <a:spcBef>
                <a:spcPct val="50000"/>
              </a:spcBef>
            </a:pPr>
            <a:r>
              <a:rPr lang="en-US" altLang="en-US" sz="2800" b="0" dirty="0">
                <a:solidFill>
                  <a:srgbClr val="0000CC"/>
                </a:solidFill>
                <a:latin typeface="Gill Sans MT" panose="020B0502020104020203" pitchFamily="34" charset="0"/>
              </a:rPr>
              <a:t>                   A3, B3, C3</a:t>
            </a:r>
          </a:p>
          <a:p>
            <a:pPr>
              <a:lnSpc>
                <a:spcPct val="75000"/>
              </a:lnSpc>
              <a:spcBef>
                <a:spcPct val="50000"/>
              </a:spcBef>
            </a:pPr>
            <a:r>
              <a:rPr lang="en-US" altLang="en-US" sz="2800" b="0" dirty="0">
                <a:solidFill>
                  <a:srgbClr val="0000CC"/>
                </a:solidFill>
                <a:latin typeface="Gill Sans MT" panose="020B0502020104020203" pitchFamily="34" charset="0"/>
              </a:rPr>
              <a:t>                   A4, B4, C4</a:t>
            </a:r>
          </a:p>
        </p:txBody>
      </p:sp>
      <p:sp>
        <p:nvSpPr>
          <p:cNvPr id="25610" name="Date Placeholder 1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92531DEA-54D2-4ECB-8E31-C1489D72ECCD}" type="datetime1">
              <a:rPr lang="en-US" altLang="en-US" sz="900" b="0" smtClean="0">
                <a:solidFill>
                  <a:schemeClr val="tx1"/>
                </a:solidFill>
                <a:latin typeface="Arial" charset="0"/>
                <a:cs typeface="Arial" charset="0"/>
              </a:rPr>
              <a:t>16-Jul-21</a:t>
            </a:fld>
            <a:endParaRPr lang="en-US" altLang="en-US" sz="900" b="0">
              <a:solidFill>
                <a:schemeClr val="tx1"/>
              </a:solidFill>
              <a:latin typeface="Arial" charset="0"/>
              <a:cs typeface="Arial" charset="0"/>
            </a:endParaRPr>
          </a:p>
        </p:txBody>
      </p:sp>
      <p:sp>
        <p:nvSpPr>
          <p:cNvPr id="15" name="Text Box 12"/>
          <p:cNvSpPr txBox="1">
            <a:spLocks noChangeArrowheads="1"/>
          </p:cNvSpPr>
          <p:nvPr/>
        </p:nvSpPr>
        <p:spPr bwMode="auto">
          <a:xfrm>
            <a:off x="4405740" y="4535653"/>
            <a:ext cx="4220900" cy="2031325"/>
          </a:xfrm>
          <a:prstGeom prst="rect">
            <a:avLst/>
          </a:prstGeom>
          <a:solidFill>
            <a:schemeClr val="accent3">
              <a:lumMod val="95000"/>
            </a:schemeClr>
          </a:solidFill>
          <a:ln w="19050">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75000"/>
              </a:lnSpc>
              <a:spcBef>
                <a:spcPct val="50000"/>
              </a:spcBef>
            </a:pPr>
            <a:r>
              <a:rPr lang="en-US" altLang="en-US" sz="2800" b="0" dirty="0">
                <a:solidFill>
                  <a:srgbClr val="0000CC"/>
                </a:solidFill>
                <a:latin typeface="Gill Sans MT" panose="020B0502020104020203" pitchFamily="34" charset="0"/>
              </a:rPr>
              <a:t>Substituting values:  2, 2, 2</a:t>
            </a:r>
          </a:p>
          <a:p>
            <a:pPr>
              <a:lnSpc>
                <a:spcPct val="75000"/>
              </a:lnSpc>
              <a:spcBef>
                <a:spcPct val="50000"/>
              </a:spcBef>
            </a:pPr>
            <a:r>
              <a:rPr lang="en-US" altLang="en-US" sz="2800" b="0" dirty="0">
                <a:solidFill>
                  <a:srgbClr val="0000CC"/>
                </a:solidFill>
                <a:latin typeface="Gill Sans MT" panose="020B0502020104020203" pitchFamily="34" charset="0"/>
              </a:rPr>
              <a:t>                             1, 1, 1</a:t>
            </a:r>
          </a:p>
          <a:p>
            <a:pPr>
              <a:lnSpc>
                <a:spcPct val="75000"/>
              </a:lnSpc>
              <a:spcBef>
                <a:spcPct val="50000"/>
              </a:spcBef>
            </a:pPr>
            <a:r>
              <a:rPr lang="en-US" altLang="en-US" sz="2800" b="0" dirty="0">
                <a:solidFill>
                  <a:srgbClr val="0000CC"/>
                </a:solidFill>
                <a:latin typeface="Gill Sans MT" panose="020B0502020104020203" pitchFamily="34" charset="0"/>
              </a:rPr>
              <a:t>                              0, 0, 0</a:t>
            </a:r>
          </a:p>
          <a:p>
            <a:pPr>
              <a:lnSpc>
                <a:spcPct val="75000"/>
              </a:lnSpc>
              <a:spcBef>
                <a:spcPct val="50000"/>
              </a:spcBef>
            </a:pPr>
            <a:r>
              <a:rPr lang="en-US" altLang="en-US" sz="2800" b="0" dirty="0">
                <a:solidFill>
                  <a:srgbClr val="0000CC"/>
                </a:solidFill>
                <a:latin typeface="Gill Sans MT" panose="020B0502020104020203" pitchFamily="34" charset="0"/>
              </a:rPr>
              <a:t>                             -1, -1, -1</a:t>
            </a:r>
          </a:p>
        </p:txBody>
      </p:sp>
    </p:spTree>
    <p:extLst>
      <p:ext uri="{BB962C8B-B14F-4D97-AF65-F5344CB8AC3E}">
        <p14:creationId xmlns:p14="http://schemas.microsoft.com/office/powerpoint/2010/main" val="339895783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3412"/>
                                        </p:tgtEl>
                                        <p:attrNameLst>
                                          <p:attrName>style.visibility</p:attrName>
                                        </p:attrNameLst>
                                      </p:cBhvr>
                                      <p:to>
                                        <p:strVal val="visible"/>
                                      </p:to>
                                    </p:set>
                                    <p:animEffect transition="in" filter="dissolve">
                                      <p:cBhvr>
                                        <p:cTn id="7" dur="500"/>
                                        <p:tgtEl>
                                          <p:spTgt spid="273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3413"/>
                                        </p:tgtEl>
                                        <p:attrNameLst>
                                          <p:attrName>style.visibility</p:attrName>
                                        </p:attrNameLst>
                                      </p:cBhvr>
                                      <p:to>
                                        <p:strVal val="visible"/>
                                      </p:to>
                                    </p:set>
                                    <p:animEffect transition="in" filter="wipe(left)">
                                      <p:cBhvr>
                                        <p:cTn id="12" dur="1000"/>
                                        <p:tgtEl>
                                          <p:spTgt spid="273413"/>
                                        </p:tgtEl>
                                      </p:cBhvr>
                                    </p:animEffect>
                                  </p:childTnLst>
                                </p:cTn>
                              </p:par>
                            </p:childTnLst>
                          </p:cTn>
                        </p:par>
                        <p:par>
                          <p:cTn id="13" fill="hold" nodeType="withGroup">
                            <p:stCondLst>
                              <p:cond delay="1000"/>
                            </p:stCondLst>
                            <p:childTnLst>
                              <p:par>
                                <p:cTn id="14" presetID="9"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73420"/>
                                        </p:tgtEl>
                                        <p:attrNameLst>
                                          <p:attrName>style.visibility</p:attrName>
                                        </p:attrNameLst>
                                      </p:cBhvr>
                                      <p:to>
                                        <p:strVal val="visible"/>
                                      </p:to>
                                    </p:set>
                                    <p:animEffect transition="in" filter="dissolve">
                                      <p:cBhvr>
                                        <p:cTn id="21" dur="500"/>
                                        <p:tgtEl>
                                          <p:spTgt spid="27342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dissolv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2" grpId="0" animBg="1" autoUpdateAnimBg="0"/>
      <p:bldP spid="273413" grpId="0"/>
      <p:bldP spid="273420" grpId="0" animBg="1"/>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F2F51E5E-262C-495B-96E6-46DD5438BCDC}" type="slidenum">
              <a:rPr lang="en-US" altLang="en-US" sz="900" b="0" smtClean="0">
                <a:solidFill>
                  <a:schemeClr val="tx1"/>
                </a:solidFill>
                <a:latin typeface="Arial" charset="0"/>
                <a:cs typeface="Arial" charset="0"/>
              </a:rPr>
              <a:pPr/>
              <a:t>29</a:t>
            </a:fld>
            <a:endParaRPr lang="en-US" altLang="en-US" sz="900" b="0">
              <a:solidFill>
                <a:schemeClr val="tx1"/>
              </a:solidFill>
              <a:latin typeface="Arial" charset="0"/>
              <a:cs typeface="Arial" charset="0"/>
            </a:endParaRPr>
          </a:p>
        </p:txBody>
      </p:sp>
      <p:sp>
        <p:nvSpPr>
          <p:cNvPr id="26628" name="Rectangle 2"/>
          <p:cNvSpPr>
            <a:spLocks noGrp="1" noChangeArrowheads="1"/>
          </p:cNvSpPr>
          <p:nvPr>
            <p:ph type="title"/>
          </p:nvPr>
        </p:nvSpPr>
        <p:spPr/>
        <p:txBody>
          <a:bodyPr/>
          <a:lstStyle/>
          <a:p>
            <a:r>
              <a:rPr lang="en-US" altLang="en-US"/>
              <a:t>ISP Criteria – Pair-Wise</a:t>
            </a:r>
          </a:p>
        </p:txBody>
      </p:sp>
      <p:sp>
        <p:nvSpPr>
          <p:cNvPr id="26629" name="Rectangle 3"/>
          <p:cNvSpPr>
            <a:spLocks noGrp="1" noChangeArrowheads="1"/>
          </p:cNvSpPr>
          <p:nvPr>
            <p:ph type="body" idx="1"/>
          </p:nvPr>
        </p:nvSpPr>
        <p:spPr>
          <a:xfrm>
            <a:off x="138113" y="830180"/>
            <a:ext cx="8867775" cy="998620"/>
          </a:xfrm>
        </p:spPr>
        <p:txBody>
          <a:bodyPr/>
          <a:lstStyle/>
          <a:p>
            <a:r>
              <a:rPr lang="en-US" altLang="en-US" dirty="0"/>
              <a:t>Each choice yields few tests—</a:t>
            </a:r>
            <a:r>
              <a:rPr lang="en-US" altLang="en-US" dirty="0">
                <a:solidFill>
                  <a:schemeClr val="tx2"/>
                </a:solidFill>
              </a:rPr>
              <a:t>cheap</a:t>
            </a:r>
            <a:r>
              <a:rPr lang="en-US" altLang="en-US" dirty="0"/>
              <a:t> but </a:t>
            </a:r>
            <a:r>
              <a:rPr lang="en-US" altLang="en-US" dirty="0">
                <a:solidFill>
                  <a:srgbClr val="C00000"/>
                </a:solidFill>
              </a:rPr>
              <a:t>maybe ineffective</a:t>
            </a:r>
          </a:p>
          <a:p>
            <a:r>
              <a:rPr lang="en-US" altLang="en-US" dirty="0"/>
              <a:t>Another approach </a:t>
            </a:r>
            <a:r>
              <a:rPr lang="en-US" altLang="en-US" dirty="0">
                <a:solidFill>
                  <a:schemeClr val="tx2"/>
                </a:solidFill>
              </a:rPr>
              <a:t>combines</a:t>
            </a:r>
            <a:r>
              <a:rPr lang="en-US" altLang="en-US" dirty="0"/>
              <a:t> values with other values</a:t>
            </a:r>
          </a:p>
        </p:txBody>
      </p:sp>
      <p:sp>
        <p:nvSpPr>
          <p:cNvPr id="279556" name="Text Box 4"/>
          <p:cNvSpPr txBox="1">
            <a:spLocks noChangeArrowheads="1"/>
          </p:cNvSpPr>
          <p:nvPr/>
        </p:nvSpPr>
        <p:spPr bwMode="auto">
          <a:xfrm>
            <a:off x="349250" y="1984124"/>
            <a:ext cx="8447088" cy="1206500"/>
          </a:xfrm>
          <a:prstGeom prst="rect">
            <a:avLst/>
          </a:prstGeom>
          <a:solidFill>
            <a:schemeClr val="accent3">
              <a:lumMod val="95000"/>
            </a:schemeClr>
          </a:solidFill>
          <a:ln w="19050">
            <a:solidFill>
              <a:schemeClr val="tx2"/>
            </a:solidFill>
            <a:miter lim="800000"/>
            <a:headEnd type="none" w="sm" len="sm"/>
            <a:tailEnd type="none" w="sm" len="sm"/>
          </a:ln>
          <a:effectLst/>
        </p:spPr>
        <p:txBody>
          <a:bodyPr>
            <a:spAutoFit/>
          </a:bodyPr>
          <a:lstStyle/>
          <a:p>
            <a:pPr>
              <a:spcBef>
                <a:spcPct val="50000"/>
              </a:spcBef>
              <a:defRPr/>
            </a:pPr>
            <a:r>
              <a:rPr lang="en-US" sz="2400" u="sng" dirty="0">
                <a:solidFill>
                  <a:srgbClr val="0000CC"/>
                </a:solidFill>
                <a:latin typeface="Gill Sans MT" panose="020B0502020104020203" pitchFamily="34" charset="0"/>
              </a:rPr>
              <a:t>Pair-Wise Coverage (PWC)</a:t>
            </a:r>
            <a:r>
              <a:rPr lang="en-US" sz="2400" dirty="0">
                <a:solidFill>
                  <a:srgbClr val="0000CC"/>
                </a:solidFill>
                <a:latin typeface="Gill Sans MT" panose="020B0502020104020203" pitchFamily="34" charset="0"/>
              </a:rPr>
              <a:t> :  A value from each block for each characteristic must be combined with a value from every block for each other characteristic.</a:t>
            </a:r>
          </a:p>
        </p:txBody>
      </p:sp>
      <p:sp>
        <p:nvSpPr>
          <p:cNvPr id="279557" name="Rectangle 5"/>
          <p:cNvSpPr>
            <a:spLocks noChangeArrowheads="1"/>
          </p:cNvSpPr>
          <p:nvPr/>
        </p:nvSpPr>
        <p:spPr bwMode="auto">
          <a:xfrm>
            <a:off x="138113" y="3442958"/>
            <a:ext cx="88677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90000"/>
              </a:lnSpc>
              <a:spcBef>
                <a:spcPct val="30000"/>
              </a:spcBef>
              <a:buSzPct val="85000"/>
              <a:buFontTx/>
              <a:buChar char="•"/>
            </a:pPr>
            <a:r>
              <a:rPr lang="en-US" altLang="en-US" sz="2800" b="0" dirty="0">
                <a:solidFill>
                  <a:schemeClr val="tx1"/>
                </a:solidFill>
                <a:latin typeface="Gill Sans MT" panose="020B0502020104020203" pitchFamily="34" charset="0"/>
              </a:rPr>
              <a:t>Number of  tests is at least the product of two largest characteristics</a:t>
            </a:r>
            <a:endParaRPr lang="en-US" altLang="en-US" sz="2800" b="0" dirty="0">
              <a:solidFill>
                <a:schemeClr val="tx1"/>
              </a:solidFill>
              <a:latin typeface="Gill Sans MT" panose="020B0502020104020203" pitchFamily="34" charset="0"/>
              <a:sym typeface="Symbol" pitchFamily="18" charset="2"/>
            </a:endParaRPr>
          </a:p>
        </p:txBody>
      </p:sp>
      <p:sp>
        <p:nvSpPr>
          <p:cNvPr id="279562" name="Text Box 10"/>
          <p:cNvSpPr txBox="1">
            <a:spLocks noChangeArrowheads="1"/>
          </p:cNvSpPr>
          <p:nvPr/>
        </p:nvSpPr>
        <p:spPr bwMode="auto">
          <a:xfrm>
            <a:off x="413242" y="4490700"/>
            <a:ext cx="8309602" cy="1754326"/>
          </a:xfrm>
          <a:prstGeom prst="rect">
            <a:avLst/>
          </a:prstGeom>
          <a:solidFill>
            <a:schemeClr val="accent3">
              <a:lumMod val="95000"/>
            </a:schemeClr>
          </a:solidFill>
          <a:ln w="19050">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75000"/>
              </a:lnSpc>
              <a:spcBef>
                <a:spcPct val="50000"/>
              </a:spcBef>
            </a:pPr>
            <a:r>
              <a:rPr lang="en-US" altLang="en-US" sz="2400" b="0" dirty="0">
                <a:solidFill>
                  <a:srgbClr val="0000CC"/>
                </a:solidFill>
                <a:latin typeface="Gill Sans MT" panose="020B0502020104020203" pitchFamily="34" charset="0"/>
              </a:rPr>
              <a:t>For </a:t>
            </a:r>
            <a:r>
              <a:rPr lang="en-US" altLang="en-US" sz="2400" b="0" i="1" dirty="0">
                <a:solidFill>
                  <a:srgbClr val="0000CC"/>
                </a:solidFill>
                <a:latin typeface="Gill Sans MT" panose="020B0502020104020203" pitchFamily="34" charset="0"/>
              </a:rPr>
              <a:t>triangle</a:t>
            </a:r>
            <a:r>
              <a:rPr lang="en-US" altLang="en-US" sz="2400" b="0" dirty="0">
                <a:solidFill>
                  <a:srgbClr val="0000CC"/>
                </a:solidFill>
                <a:latin typeface="Gill Sans MT" panose="020B0502020104020203" pitchFamily="34" charset="0"/>
              </a:rPr>
              <a:t>() : A1, B1, C1      A1, B2, C2    A1, B3, C3     A1, B4, C4</a:t>
            </a:r>
          </a:p>
          <a:p>
            <a:pPr>
              <a:lnSpc>
                <a:spcPct val="75000"/>
              </a:lnSpc>
              <a:spcBef>
                <a:spcPct val="50000"/>
              </a:spcBef>
            </a:pPr>
            <a:r>
              <a:rPr lang="en-US" altLang="en-US" sz="2400" b="0" dirty="0">
                <a:solidFill>
                  <a:srgbClr val="0000CC"/>
                </a:solidFill>
                <a:latin typeface="Gill Sans MT" panose="020B0502020104020203" pitchFamily="34" charset="0"/>
              </a:rPr>
              <a:t>                   A2, B1, C2      A2, B2, C3    A2, B3, C4     A2, B4, C1</a:t>
            </a:r>
          </a:p>
          <a:p>
            <a:pPr>
              <a:lnSpc>
                <a:spcPct val="75000"/>
              </a:lnSpc>
              <a:spcBef>
                <a:spcPct val="50000"/>
              </a:spcBef>
            </a:pPr>
            <a:r>
              <a:rPr lang="en-US" altLang="en-US" sz="2400" b="0" dirty="0">
                <a:solidFill>
                  <a:srgbClr val="0000CC"/>
                </a:solidFill>
                <a:latin typeface="Gill Sans MT" panose="020B0502020104020203" pitchFamily="34" charset="0"/>
              </a:rPr>
              <a:t>                   A3, B1, C3      A3, B2, C4    A3, B3, C1     A3, B4, C2</a:t>
            </a:r>
          </a:p>
          <a:p>
            <a:pPr>
              <a:lnSpc>
                <a:spcPct val="75000"/>
              </a:lnSpc>
              <a:spcBef>
                <a:spcPct val="50000"/>
              </a:spcBef>
            </a:pPr>
            <a:r>
              <a:rPr lang="en-US" altLang="en-US" sz="2400" b="0" dirty="0">
                <a:solidFill>
                  <a:srgbClr val="0000CC"/>
                </a:solidFill>
                <a:latin typeface="Gill Sans MT" panose="020B0502020104020203" pitchFamily="34" charset="0"/>
              </a:rPr>
              <a:t>                  A4, B1, C4       A4, B2, C1    A4, B3, C2     A4, B4, C3</a:t>
            </a:r>
          </a:p>
        </p:txBody>
      </p:sp>
      <p:sp>
        <p:nvSpPr>
          <p:cNvPr id="26633" name="Date Placeholder 1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3352AA8-B6FF-4760-9A05-003700D70C2C}" type="datetime1">
              <a:rPr lang="en-US" altLang="en-US" sz="900" b="0" smtClean="0">
                <a:solidFill>
                  <a:schemeClr val="tx1"/>
                </a:solidFill>
                <a:latin typeface="Arial" charset="0"/>
                <a:cs typeface="Arial" charset="0"/>
              </a:rPr>
              <a:t>16-Jul-21</a:t>
            </a:fld>
            <a:endParaRPr lang="en-US" altLang="en-US" sz="900" b="0">
              <a:solidFill>
                <a:schemeClr val="tx1"/>
              </a:solidFill>
              <a:latin typeface="Arial" charset="0"/>
              <a:cs typeface="Arial" charset="0"/>
            </a:endParaRPr>
          </a:p>
        </p:txBody>
      </p:sp>
      <p:grpSp>
        <p:nvGrpSpPr>
          <p:cNvPr id="2" name="Group 27"/>
          <p:cNvGrpSpPr>
            <a:grpSpLocks/>
          </p:cNvGrpSpPr>
          <p:nvPr/>
        </p:nvGrpSpPr>
        <p:grpSpPr bwMode="auto">
          <a:xfrm>
            <a:off x="2631115" y="3722821"/>
            <a:ext cx="5816600" cy="719138"/>
            <a:chOff x="1256" y="2341"/>
            <a:chExt cx="3664" cy="453"/>
          </a:xfrm>
        </p:grpSpPr>
        <p:sp>
          <p:nvSpPr>
            <p:cNvPr id="26635" name="Text Box 6"/>
            <p:cNvSpPr txBox="1">
              <a:spLocks noChangeArrowheads="1"/>
            </p:cNvSpPr>
            <p:nvPr/>
          </p:nvSpPr>
          <p:spPr bwMode="auto">
            <a:xfrm>
              <a:off x="1256" y="2357"/>
              <a:ext cx="83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3600" dirty="0">
                  <a:solidFill>
                    <a:srgbClr val="0000CC"/>
                  </a:solidFill>
                  <a:sym typeface="Symbol" pitchFamily="18" charset="2"/>
                </a:rPr>
                <a:t>(Max</a:t>
              </a:r>
              <a:endParaRPr lang="en-US" altLang="en-US" sz="2400" baseline="-25000" dirty="0">
                <a:solidFill>
                  <a:srgbClr val="0000CC"/>
                </a:solidFill>
                <a:sym typeface="Symbol" pitchFamily="18" charset="2"/>
              </a:endParaRPr>
            </a:p>
          </p:txBody>
        </p:sp>
        <p:sp>
          <p:nvSpPr>
            <p:cNvPr id="26636" name="Text Box 7"/>
            <p:cNvSpPr txBox="1">
              <a:spLocks noChangeArrowheads="1"/>
            </p:cNvSpPr>
            <p:nvPr/>
          </p:nvSpPr>
          <p:spPr bwMode="auto">
            <a:xfrm>
              <a:off x="1986" y="2341"/>
              <a:ext cx="2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a:solidFill>
                    <a:srgbClr val="0000CC"/>
                  </a:solidFill>
                </a:rPr>
                <a:t>Q</a:t>
              </a:r>
            </a:p>
          </p:txBody>
        </p:sp>
        <p:sp>
          <p:nvSpPr>
            <p:cNvPr id="26637" name="Text Box 8"/>
            <p:cNvSpPr txBox="1">
              <a:spLocks noChangeArrowheads="1"/>
            </p:cNvSpPr>
            <p:nvPr/>
          </p:nvSpPr>
          <p:spPr bwMode="auto">
            <a:xfrm>
              <a:off x="1980" y="2538"/>
              <a:ext cx="3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a:solidFill>
                    <a:srgbClr val="0000CC"/>
                  </a:solidFill>
                </a:rPr>
                <a:t>i=1</a:t>
              </a:r>
            </a:p>
          </p:txBody>
        </p:sp>
        <p:sp>
          <p:nvSpPr>
            <p:cNvPr id="26638" name="Text Box 9"/>
            <p:cNvSpPr txBox="1">
              <a:spLocks noChangeArrowheads="1"/>
            </p:cNvSpPr>
            <p:nvPr/>
          </p:nvSpPr>
          <p:spPr bwMode="auto">
            <a:xfrm>
              <a:off x="2192" y="2415"/>
              <a:ext cx="4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2400">
                  <a:solidFill>
                    <a:srgbClr val="0000CC"/>
                  </a:solidFill>
                </a:rPr>
                <a:t>(B</a:t>
              </a:r>
              <a:r>
                <a:rPr lang="en-US" altLang="en-US" sz="2400" baseline="-25000">
                  <a:solidFill>
                    <a:srgbClr val="0000CC"/>
                  </a:solidFill>
                </a:rPr>
                <a:t>i</a:t>
              </a:r>
              <a:r>
                <a:rPr lang="en-US" altLang="en-US" sz="2400">
                  <a:solidFill>
                    <a:srgbClr val="0000CC"/>
                  </a:solidFill>
                </a:rPr>
                <a:t>)</a:t>
              </a:r>
            </a:p>
          </p:txBody>
        </p:sp>
        <p:sp>
          <p:nvSpPr>
            <p:cNvPr id="26639" name="Text Box 11"/>
            <p:cNvSpPr txBox="1">
              <a:spLocks noChangeArrowheads="1"/>
            </p:cNvSpPr>
            <p:nvPr/>
          </p:nvSpPr>
          <p:spPr bwMode="auto">
            <a:xfrm>
              <a:off x="2503" y="2356"/>
              <a:ext cx="52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3600">
                  <a:solidFill>
                    <a:srgbClr val="0000CC"/>
                  </a:solidFill>
                  <a:sym typeface="Symbol" pitchFamily="18" charset="2"/>
                </a:rPr>
                <a:t>) *</a:t>
              </a:r>
              <a:endParaRPr lang="en-US" altLang="en-US" sz="2400" baseline="-25000">
                <a:solidFill>
                  <a:srgbClr val="0000CC"/>
                </a:solidFill>
                <a:sym typeface="Symbol" pitchFamily="18" charset="2"/>
              </a:endParaRPr>
            </a:p>
          </p:txBody>
        </p:sp>
        <p:sp>
          <p:nvSpPr>
            <p:cNvPr id="26640" name="Text Box 12"/>
            <p:cNvSpPr txBox="1">
              <a:spLocks noChangeArrowheads="1"/>
            </p:cNvSpPr>
            <p:nvPr/>
          </p:nvSpPr>
          <p:spPr bwMode="auto">
            <a:xfrm>
              <a:off x="2601" y="2366"/>
              <a:ext cx="2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endParaRPr lang="en-US" altLang="en-US">
                <a:solidFill>
                  <a:srgbClr val="0000CC"/>
                </a:solidFill>
              </a:endParaRPr>
            </a:p>
          </p:txBody>
        </p:sp>
        <p:grpSp>
          <p:nvGrpSpPr>
            <p:cNvPr id="26641" name="Group 26"/>
            <p:cNvGrpSpPr>
              <a:grpSpLocks/>
            </p:cNvGrpSpPr>
            <p:nvPr/>
          </p:nvGrpSpPr>
          <p:grpSpPr bwMode="auto">
            <a:xfrm>
              <a:off x="2865" y="2347"/>
              <a:ext cx="2055" cy="447"/>
              <a:chOff x="2938" y="2352"/>
              <a:chExt cx="2055" cy="447"/>
            </a:xfrm>
          </p:grpSpPr>
          <p:sp>
            <p:nvSpPr>
              <p:cNvPr id="26642" name="Text Box 6"/>
              <p:cNvSpPr txBox="1">
                <a:spLocks noChangeArrowheads="1"/>
              </p:cNvSpPr>
              <p:nvPr/>
            </p:nvSpPr>
            <p:spPr bwMode="auto">
              <a:xfrm>
                <a:off x="2938" y="2368"/>
                <a:ext cx="10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3600">
                    <a:solidFill>
                      <a:srgbClr val="0000CC"/>
                    </a:solidFill>
                    <a:sym typeface="Symbol" pitchFamily="18" charset="2"/>
                  </a:rPr>
                  <a:t>(Max</a:t>
                </a:r>
                <a:endParaRPr lang="en-US" altLang="en-US" sz="2400" baseline="-25000">
                  <a:solidFill>
                    <a:srgbClr val="0000CC"/>
                  </a:solidFill>
                  <a:sym typeface="Symbol" pitchFamily="18" charset="2"/>
                </a:endParaRPr>
              </a:p>
            </p:txBody>
          </p:sp>
          <p:sp>
            <p:nvSpPr>
              <p:cNvPr id="26643" name="Text Box 7"/>
              <p:cNvSpPr txBox="1">
                <a:spLocks noChangeArrowheads="1"/>
              </p:cNvSpPr>
              <p:nvPr/>
            </p:nvSpPr>
            <p:spPr bwMode="auto">
              <a:xfrm>
                <a:off x="3606" y="2352"/>
                <a:ext cx="3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dirty="0">
                    <a:solidFill>
                      <a:srgbClr val="0000CC"/>
                    </a:solidFill>
                  </a:rPr>
                  <a:t>Q</a:t>
                </a:r>
              </a:p>
            </p:txBody>
          </p:sp>
          <p:sp>
            <p:nvSpPr>
              <p:cNvPr id="26644" name="Text Box 8"/>
              <p:cNvSpPr txBox="1">
                <a:spLocks noChangeArrowheads="1"/>
              </p:cNvSpPr>
              <p:nvPr/>
            </p:nvSpPr>
            <p:spPr bwMode="auto">
              <a:xfrm>
                <a:off x="3653" y="2549"/>
                <a:ext cx="7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dirty="0">
                    <a:solidFill>
                      <a:srgbClr val="0000CC"/>
                    </a:solidFill>
                  </a:rPr>
                  <a:t>j=1, j!=</a:t>
                </a:r>
                <a:r>
                  <a:rPr lang="en-US" altLang="en-US" dirty="0" err="1">
                    <a:solidFill>
                      <a:srgbClr val="0000CC"/>
                    </a:solidFill>
                  </a:rPr>
                  <a:t>i</a:t>
                </a:r>
                <a:endParaRPr lang="en-US" altLang="en-US" dirty="0">
                  <a:solidFill>
                    <a:srgbClr val="0000CC"/>
                  </a:solidFill>
                </a:endParaRPr>
              </a:p>
            </p:txBody>
          </p:sp>
          <p:sp>
            <p:nvSpPr>
              <p:cNvPr id="26645" name="Text Box 9"/>
              <p:cNvSpPr txBox="1">
                <a:spLocks noChangeArrowheads="1"/>
              </p:cNvSpPr>
              <p:nvPr/>
            </p:nvSpPr>
            <p:spPr bwMode="auto">
              <a:xfrm>
                <a:off x="4153" y="2426"/>
                <a:ext cx="6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2400">
                    <a:solidFill>
                      <a:srgbClr val="0000CC"/>
                    </a:solidFill>
                  </a:rPr>
                  <a:t>  (B</a:t>
                </a:r>
                <a:r>
                  <a:rPr lang="en-US" altLang="en-US" sz="2400" baseline="-25000">
                    <a:solidFill>
                      <a:srgbClr val="0000CC"/>
                    </a:solidFill>
                  </a:rPr>
                  <a:t>j</a:t>
                </a:r>
                <a:r>
                  <a:rPr lang="en-US" altLang="en-US" sz="2400">
                    <a:solidFill>
                      <a:srgbClr val="0000CC"/>
                    </a:solidFill>
                  </a:rPr>
                  <a:t>)</a:t>
                </a:r>
              </a:p>
            </p:txBody>
          </p:sp>
          <p:sp>
            <p:nvSpPr>
              <p:cNvPr id="26646" name="Text Box 11"/>
              <p:cNvSpPr txBox="1">
                <a:spLocks noChangeArrowheads="1"/>
              </p:cNvSpPr>
              <p:nvPr/>
            </p:nvSpPr>
            <p:spPr bwMode="auto">
              <a:xfrm>
                <a:off x="4557" y="2367"/>
                <a:ext cx="30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3600">
                    <a:solidFill>
                      <a:srgbClr val="0000CC"/>
                    </a:solidFill>
                    <a:sym typeface="Symbol" pitchFamily="18" charset="2"/>
                  </a:rPr>
                  <a:t>)</a:t>
                </a:r>
                <a:endParaRPr lang="en-US" altLang="en-US" sz="2400" baseline="-25000">
                  <a:solidFill>
                    <a:srgbClr val="0000CC"/>
                  </a:solidFill>
                  <a:sym typeface="Symbol" pitchFamily="18" charset="2"/>
                </a:endParaRPr>
              </a:p>
            </p:txBody>
          </p:sp>
          <p:sp>
            <p:nvSpPr>
              <p:cNvPr id="26647" name="Text Box 12"/>
              <p:cNvSpPr txBox="1">
                <a:spLocks noChangeArrowheads="1"/>
              </p:cNvSpPr>
              <p:nvPr/>
            </p:nvSpPr>
            <p:spPr bwMode="auto">
              <a:xfrm>
                <a:off x="4684" y="2377"/>
                <a:ext cx="3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endParaRPr lang="en-US" altLang="en-US">
                  <a:solidFill>
                    <a:srgbClr val="0000CC"/>
                  </a:solidFill>
                </a:endParaRPr>
              </a:p>
            </p:txBody>
          </p:sp>
        </p:grpSp>
      </p:grpSp>
    </p:spTree>
    <p:extLst>
      <p:ext uri="{BB962C8B-B14F-4D97-AF65-F5344CB8AC3E}">
        <p14:creationId xmlns:p14="http://schemas.microsoft.com/office/powerpoint/2010/main" val="296185917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9556"/>
                                        </p:tgtEl>
                                        <p:attrNameLst>
                                          <p:attrName>style.visibility</p:attrName>
                                        </p:attrNameLst>
                                      </p:cBhvr>
                                      <p:to>
                                        <p:strVal val="visible"/>
                                      </p:to>
                                    </p:set>
                                    <p:animEffect transition="in" filter="dissolve">
                                      <p:cBhvr>
                                        <p:cTn id="7" dur="500"/>
                                        <p:tgtEl>
                                          <p:spTgt spid="279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9557"/>
                                        </p:tgtEl>
                                        <p:attrNameLst>
                                          <p:attrName>style.visibility</p:attrName>
                                        </p:attrNameLst>
                                      </p:cBhvr>
                                      <p:to>
                                        <p:strVal val="visible"/>
                                      </p:to>
                                    </p:set>
                                    <p:animEffect transition="in" filter="wipe(left)">
                                      <p:cBhvr>
                                        <p:cTn id="12" dur="1000"/>
                                        <p:tgtEl>
                                          <p:spTgt spid="2795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9562"/>
                                        </p:tgtEl>
                                        <p:attrNameLst>
                                          <p:attrName>style.visibility</p:attrName>
                                        </p:attrNameLst>
                                      </p:cBhvr>
                                      <p:to>
                                        <p:strVal val="visible"/>
                                      </p:to>
                                    </p:set>
                                    <p:animEffect transition="in" filter="dissolve">
                                      <p:cBhvr>
                                        <p:cTn id="22" dur="500"/>
                                        <p:tgtEl>
                                          <p:spTgt spid="279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6" grpId="0" animBg="1" autoUpdateAnimBg="0"/>
      <p:bldP spid="279557" grpId="0"/>
      <p:bldP spid="27956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Input Domains</a:t>
            </a:r>
            <a:endParaRPr lang="en-US" dirty="0"/>
          </a:p>
        </p:txBody>
      </p:sp>
      <p:sp>
        <p:nvSpPr>
          <p:cNvPr id="3" name="Content Placeholder 2"/>
          <p:cNvSpPr>
            <a:spLocks noGrp="1"/>
          </p:cNvSpPr>
          <p:nvPr>
            <p:ph idx="1"/>
          </p:nvPr>
        </p:nvSpPr>
        <p:spPr>
          <a:xfrm>
            <a:off x="6351" y="768097"/>
            <a:ext cx="9112482" cy="5740988"/>
          </a:xfrm>
        </p:spPr>
        <p:txBody>
          <a:bodyPr/>
          <a:lstStyle/>
          <a:p>
            <a:r>
              <a:rPr lang="en-US" altLang="en-US" dirty="0"/>
              <a:t>The </a:t>
            </a:r>
            <a:r>
              <a:rPr lang="en-US" altLang="en-US" dirty="0">
                <a:solidFill>
                  <a:srgbClr val="0000CC"/>
                </a:solidFill>
              </a:rPr>
              <a:t>input domain </a:t>
            </a:r>
            <a:r>
              <a:rPr lang="en-US" altLang="en-US" dirty="0"/>
              <a:t>for a program contains all the possible inputs to that program</a:t>
            </a:r>
          </a:p>
          <a:p>
            <a:r>
              <a:rPr lang="en-US" altLang="en-US" dirty="0"/>
              <a:t>For even small programs, the input domain is so large that it might as well be </a:t>
            </a:r>
            <a:r>
              <a:rPr lang="en-US" altLang="en-US" dirty="0">
                <a:solidFill>
                  <a:srgbClr val="0000CC"/>
                </a:solidFill>
              </a:rPr>
              <a:t>infinite</a:t>
            </a:r>
          </a:p>
          <a:p>
            <a:r>
              <a:rPr lang="en-US" altLang="en-US" dirty="0"/>
              <a:t>Testing is fundamentally about </a:t>
            </a:r>
            <a:r>
              <a:rPr lang="en-US" altLang="en-US" dirty="0">
                <a:solidFill>
                  <a:srgbClr val="0000CC"/>
                </a:solidFill>
              </a:rPr>
              <a:t>choosing finite sets </a:t>
            </a:r>
            <a:r>
              <a:rPr lang="en-US" altLang="en-US" dirty="0"/>
              <a:t>of values from the input domain</a:t>
            </a:r>
          </a:p>
          <a:p>
            <a:r>
              <a:rPr lang="en-US" altLang="en-US" i="1" dirty="0">
                <a:solidFill>
                  <a:srgbClr val="0000CC"/>
                </a:solidFill>
              </a:rPr>
              <a:t>Input parameters</a:t>
            </a:r>
            <a:r>
              <a:rPr lang="en-US" altLang="en-US" dirty="0">
                <a:solidFill>
                  <a:srgbClr val="0000CC"/>
                </a:solidFill>
              </a:rPr>
              <a:t> </a:t>
            </a:r>
            <a:r>
              <a:rPr lang="en-US" altLang="en-US" dirty="0">
                <a:solidFill>
                  <a:srgbClr val="C00000"/>
                </a:solidFill>
              </a:rPr>
              <a:t>define the scope of the input domain</a:t>
            </a:r>
          </a:p>
          <a:p>
            <a:pPr lvl="1">
              <a:lnSpc>
                <a:spcPct val="80000"/>
              </a:lnSpc>
            </a:pPr>
            <a:r>
              <a:rPr lang="en-US" altLang="en-US" dirty="0"/>
              <a:t>Parameters to a method</a:t>
            </a:r>
          </a:p>
          <a:p>
            <a:pPr lvl="1">
              <a:lnSpc>
                <a:spcPct val="80000"/>
              </a:lnSpc>
            </a:pPr>
            <a:r>
              <a:rPr lang="en-US" altLang="en-US" dirty="0"/>
              <a:t>Data read from a file</a:t>
            </a:r>
          </a:p>
          <a:p>
            <a:pPr lvl="1">
              <a:lnSpc>
                <a:spcPct val="80000"/>
              </a:lnSpc>
            </a:pPr>
            <a:r>
              <a:rPr lang="en-US" altLang="en-US" dirty="0"/>
              <a:t>Global variables</a:t>
            </a:r>
          </a:p>
          <a:p>
            <a:pPr lvl="1">
              <a:lnSpc>
                <a:spcPct val="80000"/>
              </a:lnSpc>
            </a:pPr>
            <a:r>
              <a:rPr lang="en-US" altLang="en-US" dirty="0"/>
              <a:t>User level inputs</a:t>
            </a:r>
          </a:p>
          <a:p>
            <a:r>
              <a:rPr lang="en-US" altLang="en-US" dirty="0"/>
              <a:t>Input domains are </a:t>
            </a:r>
            <a:r>
              <a:rPr lang="en-US" altLang="en-US" dirty="0">
                <a:solidFill>
                  <a:srgbClr val="0000CC"/>
                </a:solidFill>
              </a:rPr>
              <a:t>partitioned into regions </a:t>
            </a:r>
            <a:r>
              <a:rPr lang="en-US" altLang="en-US" dirty="0"/>
              <a:t>(blocks)</a:t>
            </a:r>
          </a:p>
          <a:p>
            <a:r>
              <a:rPr lang="en-US" altLang="en-US" dirty="0"/>
              <a:t>At least </a:t>
            </a:r>
            <a:r>
              <a:rPr lang="en-US" altLang="en-US" dirty="0">
                <a:solidFill>
                  <a:srgbClr val="0000CC"/>
                </a:solidFill>
              </a:rPr>
              <a:t>one value </a:t>
            </a:r>
            <a:r>
              <a:rPr lang="en-US" altLang="en-US" dirty="0"/>
              <a:t>is chosen from each block</a:t>
            </a:r>
            <a:endParaRPr lang="en-US" dirty="0"/>
          </a:p>
        </p:txBody>
      </p:sp>
      <p:sp>
        <p:nvSpPr>
          <p:cNvPr id="4" name="Date Placeholder 3"/>
          <p:cNvSpPr>
            <a:spLocks noGrp="1"/>
          </p:cNvSpPr>
          <p:nvPr>
            <p:ph type="dt" sz="half" idx="10"/>
          </p:nvPr>
        </p:nvSpPr>
        <p:spPr/>
        <p:txBody>
          <a:bodyPr/>
          <a:lstStyle/>
          <a:p>
            <a:pPr>
              <a:defRPr/>
            </a:pPr>
            <a:fld id="{5A5782AE-BCA7-4D3E-A1BA-4AC23580ECF1}" type="datetime1">
              <a:rPr lang="en-US" smtClean="0"/>
              <a:t>16-Jul-21</a:t>
            </a:fld>
            <a:endParaRPr lang="en-US" dirty="0"/>
          </a:p>
        </p:txBody>
      </p:sp>
      <p:sp>
        <p:nvSpPr>
          <p:cNvPr id="6" name="Slide Number Placeholder 5"/>
          <p:cNvSpPr>
            <a:spLocks noGrp="1"/>
          </p:cNvSpPr>
          <p:nvPr>
            <p:ph type="sldNum" sz="quarter" idx="12"/>
          </p:nvPr>
        </p:nvSpPr>
        <p:spPr/>
        <p:txBody>
          <a:bodyPr/>
          <a:lstStyle/>
          <a:p>
            <a:pPr>
              <a:defRPr/>
            </a:pPr>
            <a:fld id="{FE742154-05E0-4FD4-B04E-B92FD3670A3A}" type="slidenum">
              <a:rPr lang="en-US" smtClean="0"/>
              <a:pPr>
                <a:defRPr/>
              </a:pPr>
              <a:t>3</a:t>
            </a:fld>
            <a:endParaRPr lang="en-US"/>
          </a:p>
        </p:txBody>
      </p:sp>
    </p:spTree>
    <p:extLst>
      <p:ext uri="{BB962C8B-B14F-4D97-AF65-F5344CB8AC3E}">
        <p14:creationId xmlns:p14="http://schemas.microsoft.com/office/powerpoint/2010/main" val="316750002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EA47D7C9-910C-4A8D-8E84-26C8F5825287}" type="slidenum">
              <a:rPr lang="en-US" altLang="en-US" sz="900" b="0" smtClean="0">
                <a:solidFill>
                  <a:schemeClr val="tx1"/>
                </a:solidFill>
                <a:latin typeface="Arial" charset="0"/>
                <a:cs typeface="Arial" charset="0"/>
              </a:rPr>
              <a:pPr/>
              <a:t>30</a:t>
            </a:fld>
            <a:endParaRPr lang="en-US" altLang="en-US" sz="900" b="0">
              <a:solidFill>
                <a:schemeClr val="tx1"/>
              </a:solidFill>
              <a:latin typeface="Arial" charset="0"/>
              <a:cs typeface="Arial" charset="0"/>
            </a:endParaRPr>
          </a:p>
        </p:txBody>
      </p:sp>
      <p:sp>
        <p:nvSpPr>
          <p:cNvPr id="27652" name="Rectangle 2"/>
          <p:cNvSpPr>
            <a:spLocks noGrp="1" noChangeArrowheads="1"/>
          </p:cNvSpPr>
          <p:nvPr>
            <p:ph type="title"/>
          </p:nvPr>
        </p:nvSpPr>
        <p:spPr/>
        <p:txBody>
          <a:bodyPr/>
          <a:lstStyle/>
          <a:p>
            <a:r>
              <a:rPr lang="en-US" altLang="en-US"/>
              <a:t>ISP Criteria –T-Wise</a:t>
            </a:r>
          </a:p>
        </p:txBody>
      </p:sp>
      <p:sp>
        <p:nvSpPr>
          <p:cNvPr id="27653" name="Rectangle 3"/>
          <p:cNvSpPr>
            <a:spLocks noGrp="1" noChangeArrowheads="1"/>
          </p:cNvSpPr>
          <p:nvPr>
            <p:ph type="body" idx="1"/>
          </p:nvPr>
        </p:nvSpPr>
        <p:spPr>
          <a:xfrm>
            <a:off x="138113" y="857242"/>
            <a:ext cx="8867775" cy="919163"/>
          </a:xfrm>
        </p:spPr>
        <p:txBody>
          <a:bodyPr/>
          <a:lstStyle/>
          <a:p>
            <a:r>
              <a:rPr lang="en-US" altLang="en-US" dirty="0"/>
              <a:t>A natural extension is to require combinations of </a:t>
            </a:r>
            <a:r>
              <a:rPr lang="en-US" altLang="en-US" i="1" dirty="0">
                <a:solidFill>
                  <a:schemeClr val="tx2"/>
                </a:solidFill>
              </a:rPr>
              <a:t>t</a:t>
            </a:r>
            <a:r>
              <a:rPr lang="en-US" altLang="en-US" dirty="0"/>
              <a:t> values instead of </a:t>
            </a:r>
            <a:r>
              <a:rPr lang="en-US" altLang="en-US" i="1" dirty="0">
                <a:solidFill>
                  <a:schemeClr val="tx2"/>
                </a:solidFill>
              </a:rPr>
              <a:t>2</a:t>
            </a:r>
          </a:p>
        </p:txBody>
      </p:sp>
      <p:sp>
        <p:nvSpPr>
          <p:cNvPr id="278532" name="Text Box 4"/>
          <p:cNvSpPr txBox="1">
            <a:spLocks noChangeArrowheads="1"/>
          </p:cNvSpPr>
          <p:nvPr/>
        </p:nvSpPr>
        <p:spPr bwMode="auto">
          <a:xfrm>
            <a:off x="349250" y="1824615"/>
            <a:ext cx="8447088" cy="841375"/>
          </a:xfrm>
          <a:prstGeom prst="rect">
            <a:avLst/>
          </a:prstGeom>
          <a:solidFill>
            <a:schemeClr val="accent3">
              <a:lumMod val="95000"/>
            </a:schemeClr>
          </a:solidFill>
          <a:ln w="19050">
            <a:solidFill>
              <a:schemeClr val="tx2"/>
            </a:solidFill>
            <a:miter lim="800000"/>
            <a:headEnd type="none" w="sm" len="sm"/>
            <a:tailEnd type="none" w="sm" len="sm"/>
          </a:ln>
          <a:effectLst/>
        </p:spPr>
        <p:txBody>
          <a:bodyPr>
            <a:spAutoFit/>
          </a:bodyPr>
          <a:lstStyle/>
          <a:p>
            <a:pPr>
              <a:spcBef>
                <a:spcPct val="50000"/>
              </a:spcBef>
              <a:defRPr/>
            </a:pPr>
            <a:r>
              <a:rPr lang="en-US" sz="2400" u="sng" dirty="0">
                <a:solidFill>
                  <a:srgbClr val="0000CC"/>
                </a:solidFill>
                <a:latin typeface="Gill Sans MT" panose="020B0502020104020203" pitchFamily="34" charset="0"/>
              </a:rPr>
              <a:t>t-Wise Coverage (TWC)</a:t>
            </a:r>
            <a:r>
              <a:rPr lang="en-US" sz="2400" dirty="0">
                <a:solidFill>
                  <a:srgbClr val="0000CC"/>
                </a:solidFill>
                <a:latin typeface="Gill Sans MT" panose="020B0502020104020203" pitchFamily="34" charset="0"/>
              </a:rPr>
              <a:t> : A value from each block for each group of t characteristics must be combined.</a:t>
            </a:r>
          </a:p>
        </p:txBody>
      </p:sp>
      <p:sp>
        <p:nvSpPr>
          <p:cNvPr id="278533" name="Rectangle 5"/>
          <p:cNvSpPr>
            <a:spLocks noChangeArrowheads="1"/>
          </p:cNvSpPr>
          <p:nvPr/>
        </p:nvSpPr>
        <p:spPr bwMode="auto">
          <a:xfrm>
            <a:off x="138113" y="2714200"/>
            <a:ext cx="8867775"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90000"/>
              </a:lnSpc>
              <a:spcBef>
                <a:spcPct val="30000"/>
              </a:spcBef>
              <a:buSzPct val="85000"/>
              <a:buFontTx/>
              <a:buChar char="•"/>
            </a:pPr>
            <a:r>
              <a:rPr lang="en-US" altLang="en-US" sz="2800" b="0" dirty="0">
                <a:solidFill>
                  <a:schemeClr val="tx1"/>
                </a:solidFill>
                <a:latin typeface="Gill Sans MT" panose="020B0502020104020203" pitchFamily="34" charset="0"/>
              </a:rPr>
              <a:t>Number of  tests is at least the product of  </a:t>
            </a:r>
            <a:r>
              <a:rPr lang="en-US" altLang="en-US" sz="2800" b="0" i="1" dirty="0">
                <a:solidFill>
                  <a:schemeClr val="tx2"/>
                </a:solidFill>
                <a:latin typeface="Gill Sans MT" panose="020B0502020104020203" pitchFamily="34" charset="0"/>
              </a:rPr>
              <a:t>t</a:t>
            </a:r>
            <a:r>
              <a:rPr lang="en-US" altLang="en-US" sz="2800" b="0" dirty="0">
                <a:solidFill>
                  <a:schemeClr val="tx1"/>
                </a:solidFill>
                <a:latin typeface="Gill Sans MT" panose="020B0502020104020203" pitchFamily="34" charset="0"/>
              </a:rPr>
              <a:t>  largest characteristics</a:t>
            </a:r>
          </a:p>
          <a:p>
            <a:pPr>
              <a:lnSpc>
                <a:spcPct val="90000"/>
              </a:lnSpc>
              <a:spcBef>
                <a:spcPct val="30000"/>
              </a:spcBef>
              <a:buSzPct val="85000"/>
              <a:buFontTx/>
              <a:buChar char="•"/>
            </a:pPr>
            <a:r>
              <a:rPr lang="en-US" altLang="en-US" sz="2800" b="0" dirty="0">
                <a:solidFill>
                  <a:schemeClr val="tx1"/>
                </a:solidFill>
                <a:latin typeface="Gill Sans MT" panose="020B0502020104020203" pitchFamily="34" charset="0"/>
              </a:rPr>
              <a:t>If all characteristics are the same size, the formula is</a:t>
            </a:r>
            <a:endParaRPr lang="en-US" altLang="en-US" sz="2800" b="0" dirty="0">
              <a:solidFill>
                <a:schemeClr val="tx1"/>
              </a:solidFill>
              <a:latin typeface="Gill Sans MT" panose="020B0502020104020203" pitchFamily="34" charset="0"/>
              <a:sym typeface="Symbol" pitchFamily="18" charset="2"/>
            </a:endParaRPr>
          </a:p>
        </p:txBody>
      </p:sp>
      <p:grpSp>
        <p:nvGrpSpPr>
          <p:cNvPr id="2" name="Group 24"/>
          <p:cNvGrpSpPr>
            <a:grpSpLocks/>
          </p:cNvGrpSpPr>
          <p:nvPr/>
        </p:nvGrpSpPr>
        <p:grpSpPr bwMode="auto">
          <a:xfrm>
            <a:off x="2816225" y="3964147"/>
            <a:ext cx="2513013" cy="709613"/>
            <a:chOff x="554" y="2274"/>
            <a:chExt cx="1583" cy="447"/>
          </a:xfrm>
        </p:grpSpPr>
        <p:sp>
          <p:nvSpPr>
            <p:cNvPr id="27659" name="Text Box 7"/>
            <p:cNvSpPr txBox="1">
              <a:spLocks noChangeArrowheads="1"/>
            </p:cNvSpPr>
            <p:nvPr/>
          </p:nvSpPr>
          <p:spPr bwMode="auto">
            <a:xfrm>
              <a:off x="554" y="2290"/>
              <a:ext cx="83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3600">
                  <a:solidFill>
                    <a:srgbClr val="0000CC"/>
                  </a:solidFill>
                  <a:sym typeface="Symbol" pitchFamily="18" charset="2"/>
                </a:rPr>
                <a:t>(Max</a:t>
              </a:r>
              <a:endParaRPr lang="en-US" altLang="en-US" sz="2400" baseline="-25000">
                <a:solidFill>
                  <a:srgbClr val="0000CC"/>
                </a:solidFill>
                <a:sym typeface="Symbol" pitchFamily="18" charset="2"/>
              </a:endParaRPr>
            </a:p>
          </p:txBody>
        </p:sp>
        <p:sp>
          <p:nvSpPr>
            <p:cNvPr id="27660" name="Text Box 8"/>
            <p:cNvSpPr txBox="1">
              <a:spLocks noChangeArrowheads="1"/>
            </p:cNvSpPr>
            <p:nvPr/>
          </p:nvSpPr>
          <p:spPr bwMode="auto">
            <a:xfrm>
              <a:off x="1284" y="2274"/>
              <a:ext cx="2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a:solidFill>
                    <a:srgbClr val="0000CC"/>
                  </a:solidFill>
                </a:rPr>
                <a:t>Q</a:t>
              </a:r>
            </a:p>
          </p:txBody>
        </p:sp>
        <p:sp>
          <p:nvSpPr>
            <p:cNvPr id="27661" name="Text Box 9"/>
            <p:cNvSpPr txBox="1">
              <a:spLocks noChangeArrowheads="1"/>
            </p:cNvSpPr>
            <p:nvPr/>
          </p:nvSpPr>
          <p:spPr bwMode="auto">
            <a:xfrm>
              <a:off x="1278" y="2471"/>
              <a:ext cx="3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a:solidFill>
                    <a:srgbClr val="0000CC"/>
                  </a:solidFill>
                </a:rPr>
                <a:t>i=1</a:t>
              </a:r>
            </a:p>
          </p:txBody>
        </p:sp>
        <p:sp>
          <p:nvSpPr>
            <p:cNvPr id="27662" name="Text Box 10"/>
            <p:cNvSpPr txBox="1">
              <a:spLocks noChangeArrowheads="1"/>
            </p:cNvSpPr>
            <p:nvPr/>
          </p:nvSpPr>
          <p:spPr bwMode="auto">
            <a:xfrm>
              <a:off x="1490" y="2348"/>
              <a:ext cx="4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2400">
                  <a:solidFill>
                    <a:srgbClr val="0000CC"/>
                  </a:solidFill>
                </a:rPr>
                <a:t>(B</a:t>
              </a:r>
              <a:r>
                <a:rPr lang="en-US" altLang="en-US" sz="2400" baseline="-25000">
                  <a:solidFill>
                    <a:srgbClr val="0000CC"/>
                  </a:solidFill>
                </a:rPr>
                <a:t>i</a:t>
              </a:r>
              <a:r>
                <a:rPr lang="en-US" altLang="en-US" sz="2400">
                  <a:solidFill>
                    <a:srgbClr val="0000CC"/>
                  </a:solidFill>
                </a:rPr>
                <a:t>)</a:t>
              </a:r>
            </a:p>
          </p:txBody>
        </p:sp>
        <p:sp>
          <p:nvSpPr>
            <p:cNvPr id="27663" name="Text Box 12"/>
            <p:cNvSpPr txBox="1">
              <a:spLocks noChangeArrowheads="1"/>
            </p:cNvSpPr>
            <p:nvPr/>
          </p:nvSpPr>
          <p:spPr bwMode="auto">
            <a:xfrm>
              <a:off x="1801" y="2289"/>
              <a:ext cx="23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3600">
                  <a:solidFill>
                    <a:srgbClr val="0000CC"/>
                  </a:solidFill>
                  <a:sym typeface="Symbol" pitchFamily="18" charset="2"/>
                </a:rPr>
                <a:t>)</a:t>
              </a:r>
              <a:endParaRPr lang="en-US" altLang="en-US" sz="2400" baseline="-25000">
                <a:solidFill>
                  <a:srgbClr val="0000CC"/>
                </a:solidFill>
                <a:sym typeface="Symbol" pitchFamily="18" charset="2"/>
              </a:endParaRPr>
            </a:p>
          </p:txBody>
        </p:sp>
        <p:sp>
          <p:nvSpPr>
            <p:cNvPr id="27664" name="Text Box 13"/>
            <p:cNvSpPr txBox="1">
              <a:spLocks noChangeArrowheads="1"/>
            </p:cNvSpPr>
            <p:nvPr/>
          </p:nvSpPr>
          <p:spPr bwMode="auto">
            <a:xfrm>
              <a:off x="1899" y="2299"/>
              <a:ext cx="2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a:solidFill>
                    <a:srgbClr val="0000CC"/>
                  </a:solidFill>
                </a:rPr>
                <a:t>t</a:t>
              </a:r>
            </a:p>
          </p:txBody>
        </p:sp>
      </p:grpSp>
      <p:sp>
        <p:nvSpPr>
          <p:cNvPr id="278542" name="Rectangle 14"/>
          <p:cNvSpPr>
            <a:spLocks noChangeArrowheads="1"/>
          </p:cNvSpPr>
          <p:nvPr/>
        </p:nvSpPr>
        <p:spPr bwMode="auto">
          <a:xfrm>
            <a:off x="138113" y="4721971"/>
            <a:ext cx="8867775" cy="1823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90000"/>
              </a:lnSpc>
              <a:spcBef>
                <a:spcPct val="30000"/>
              </a:spcBef>
              <a:buSzPct val="85000"/>
              <a:buFontTx/>
              <a:buChar char="•"/>
            </a:pPr>
            <a:r>
              <a:rPr lang="en-US" altLang="en-US" sz="2800" b="0" dirty="0">
                <a:solidFill>
                  <a:schemeClr val="tx1"/>
                </a:solidFill>
                <a:latin typeface="Gill Sans MT" panose="020B0502020104020203" pitchFamily="34" charset="0"/>
              </a:rPr>
              <a:t>If </a:t>
            </a:r>
            <a:r>
              <a:rPr lang="en-US" altLang="en-US" sz="2800" b="0" i="1" dirty="0">
                <a:solidFill>
                  <a:schemeClr val="tx2"/>
                </a:solidFill>
                <a:latin typeface="Gill Sans MT" panose="020B0502020104020203" pitchFamily="34" charset="0"/>
              </a:rPr>
              <a:t>t</a:t>
            </a:r>
            <a:r>
              <a:rPr lang="en-US" altLang="en-US" sz="2800" b="0" dirty="0">
                <a:solidFill>
                  <a:schemeClr val="tx1"/>
                </a:solidFill>
                <a:latin typeface="Gill Sans MT" panose="020B0502020104020203" pitchFamily="34" charset="0"/>
              </a:rPr>
              <a:t> is the number of characteristics, </a:t>
            </a:r>
            <a:r>
              <a:rPr lang="en-US" altLang="en-US" sz="2800" b="0" i="1" dirty="0">
                <a:solidFill>
                  <a:srgbClr val="0000CC"/>
                </a:solidFill>
                <a:latin typeface="Gill Sans MT" panose="020B0502020104020203" pitchFamily="34" charset="0"/>
              </a:rPr>
              <a:t>Q</a:t>
            </a:r>
            <a:r>
              <a:rPr lang="en-US" altLang="en-US" sz="2800" b="0" dirty="0">
                <a:solidFill>
                  <a:schemeClr val="tx1"/>
                </a:solidFill>
                <a:latin typeface="Gill Sans MT" panose="020B0502020104020203" pitchFamily="34" charset="0"/>
              </a:rPr>
              <a:t>, then all combinations</a:t>
            </a:r>
          </a:p>
          <a:p>
            <a:pPr>
              <a:lnSpc>
                <a:spcPct val="90000"/>
              </a:lnSpc>
              <a:spcBef>
                <a:spcPct val="30000"/>
              </a:spcBef>
              <a:buSzPct val="85000"/>
              <a:buFontTx/>
              <a:buChar char="•"/>
            </a:pPr>
            <a:r>
              <a:rPr lang="en-US" altLang="en-US" sz="2800" b="0" dirty="0">
                <a:solidFill>
                  <a:schemeClr val="tx1"/>
                </a:solidFill>
                <a:latin typeface="Gill Sans MT" panose="020B0502020104020203" pitchFamily="34" charset="0"/>
              </a:rPr>
              <a:t>That is … </a:t>
            </a:r>
            <a:r>
              <a:rPr lang="en-US" altLang="en-US" sz="2800" b="0" i="1" dirty="0">
                <a:solidFill>
                  <a:srgbClr val="0000CC"/>
                </a:solidFill>
                <a:latin typeface="Gill Sans MT" panose="020B0502020104020203" pitchFamily="34" charset="0"/>
              </a:rPr>
              <a:t>Q-wise</a:t>
            </a:r>
            <a:r>
              <a:rPr lang="en-US" altLang="en-US" sz="2800" b="0" dirty="0">
                <a:solidFill>
                  <a:srgbClr val="0000CC"/>
                </a:solidFill>
                <a:latin typeface="Gill Sans MT" panose="020B0502020104020203" pitchFamily="34" charset="0"/>
              </a:rPr>
              <a:t> = </a:t>
            </a:r>
            <a:r>
              <a:rPr lang="en-US" altLang="en-US" sz="2800" b="0" i="1" dirty="0">
                <a:solidFill>
                  <a:srgbClr val="0000CC"/>
                </a:solidFill>
                <a:latin typeface="Gill Sans MT" panose="020B0502020104020203" pitchFamily="34" charset="0"/>
              </a:rPr>
              <a:t>AC</a:t>
            </a:r>
          </a:p>
          <a:p>
            <a:pPr>
              <a:lnSpc>
                <a:spcPct val="90000"/>
              </a:lnSpc>
              <a:spcBef>
                <a:spcPct val="30000"/>
              </a:spcBef>
              <a:buSzPct val="85000"/>
              <a:buFontTx/>
              <a:buChar char="•"/>
            </a:pPr>
            <a:r>
              <a:rPr lang="en-US" altLang="en-US" sz="2800" b="0" i="1" dirty="0">
                <a:solidFill>
                  <a:schemeClr val="tx1"/>
                </a:solidFill>
                <a:latin typeface="Gill Sans MT" panose="020B0502020104020203" pitchFamily="34" charset="0"/>
              </a:rPr>
              <a:t>t</a:t>
            </a:r>
            <a:r>
              <a:rPr lang="en-US" altLang="en-US" sz="2800" b="0" dirty="0">
                <a:solidFill>
                  <a:schemeClr val="tx1"/>
                </a:solidFill>
                <a:latin typeface="Gill Sans MT" panose="020B0502020104020203" pitchFamily="34" charset="0"/>
              </a:rPr>
              <a:t>-wise is </a:t>
            </a:r>
            <a:r>
              <a:rPr lang="en-US" altLang="en-US" sz="2800" b="0" dirty="0">
                <a:solidFill>
                  <a:srgbClr val="0000CC"/>
                </a:solidFill>
                <a:latin typeface="Gill Sans MT" panose="020B0502020104020203" pitchFamily="34" charset="0"/>
              </a:rPr>
              <a:t>expensive </a:t>
            </a:r>
            <a:r>
              <a:rPr lang="en-US" altLang="en-US" sz="2800" b="0" dirty="0">
                <a:solidFill>
                  <a:schemeClr val="tx1"/>
                </a:solidFill>
                <a:latin typeface="Gill Sans MT" panose="020B0502020104020203" pitchFamily="34" charset="0"/>
              </a:rPr>
              <a:t>and benefits are not clear</a:t>
            </a:r>
            <a:endParaRPr lang="en-US" altLang="en-US" sz="2800" b="0" dirty="0">
              <a:solidFill>
                <a:schemeClr val="tx1"/>
              </a:solidFill>
              <a:latin typeface="Gill Sans MT" panose="020B0502020104020203" pitchFamily="34" charset="0"/>
              <a:sym typeface="Symbol" pitchFamily="18" charset="2"/>
            </a:endParaRPr>
          </a:p>
        </p:txBody>
      </p:sp>
      <p:sp>
        <p:nvSpPr>
          <p:cNvPr id="27658" name="Date Placeholder 1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73D99F75-A592-44F1-8176-4520A5BC04C2}" type="datetime1">
              <a:rPr lang="en-US" altLang="en-US" sz="900" b="0" smtClean="0">
                <a:solidFill>
                  <a:schemeClr val="tx1"/>
                </a:solidFill>
                <a:latin typeface="Arial" charset="0"/>
                <a:cs typeface="Arial" charset="0"/>
              </a:rPr>
              <a:t>16-Jul-21</a:t>
            </a:fld>
            <a:endParaRPr lang="en-US" altLang="en-US" sz="900" b="0">
              <a:solidFill>
                <a:schemeClr val="tx1"/>
              </a:solidFill>
              <a:latin typeface="Arial" charset="0"/>
              <a:cs typeface="Arial" charset="0"/>
            </a:endParaRPr>
          </a:p>
        </p:txBody>
      </p:sp>
    </p:spTree>
    <p:extLst>
      <p:ext uri="{BB962C8B-B14F-4D97-AF65-F5344CB8AC3E}">
        <p14:creationId xmlns:p14="http://schemas.microsoft.com/office/powerpoint/2010/main" val="229195318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8532"/>
                                        </p:tgtEl>
                                        <p:attrNameLst>
                                          <p:attrName>style.visibility</p:attrName>
                                        </p:attrNameLst>
                                      </p:cBhvr>
                                      <p:to>
                                        <p:strVal val="visible"/>
                                      </p:to>
                                    </p:set>
                                    <p:animEffect transition="in" filter="dissolve">
                                      <p:cBhvr>
                                        <p:cTn id="7" dur="500"/>
                                        <p:tgtEl>
                                          <p:spTgt spid="2785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8533">
                                            <p:txEl>
                                              <p:pRg st="0" end="0"/>
                                            </p:txEl>
                                          </p:spTgt>
                                        </p:tgtEl>
                                        <p:attrNameLst>
                                          <p:attrName>style.visibility</p:attrName>
                                        </p:attrNameLst>
                                      </p:cBhvr>
                                      <p:to>
                                        <p:strVal val="visible"/>
                                      </p:to>
                                    </p:set>
                                    <p:animEffect transition="in" filter="wipe(left)">
                                      <p:cBhvr>
                                        <p:cTn id="12" dur="1000"/>
                                        <p:tgtEl>
                                          <p:spTgt spid="27853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8533">
                                            <p:txEl>
                                              <p:pRg st="1" end="1"/>
                                            </p:txEl>
                                          </p:spTgt>
                                        </p:tgtEl>
                                        <p:attrNameLst>
                                          <p:attrName>style.visibility</p:attrName>
                                        </p:attrNameLst>
                                      </p:cBhvr>
                                      <p:to>
                                        <p:strVal val="visible"/>
                                      </p:to>
                                    </p:set>
                                    <p:animEffect transition="in" filter="wipe(left)">
                                      <p:cBhvr>
                                        <p:cTn id="17" dur="1000"/>
                                        <p:tgtEl>
                                          <p:spTgt spid="278533">
                                            <p:txEl>
                                              <p:pRg st="1" end="1"/>
                                            </p:txEl>
                                          </p:spTgt>
                                        </p:tgtEl>
                                      </p:cBhvr>
                                    </p:animEffect>
                                  </p:childTnLst>
                                </p:cTn>
                              </p:par>
                            </p:childTnLst>
                          </p:cTn>
                        </p:par>
                        <p:par>
                          <p:cTn id="18" fill="hold" nodeType="afterGroup">
                            <p:stCondLst>
                              <p:cond delay="1000"/>
                            </p:stCondLst>
                            <p:childTnLst>
                              <p:par>
                                <p:cTn id="19" presetID="9"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78542">
                                            <p:txEl>
                                              <p:pRg st="0" end="0"/>
                                            </p:txEl>
                                          </p:spTgt>
                                        </p:tgtEl>
                                        <p:attrNameLst>
                                          <p:attrName>style.visibility</p:attrName>
                                        </p:attrNameLst>
                                      </p:cBhvr>
                                      <p:to>
                                        <p:strVal val="visible"/>
                                      </p:to>
                                    </p:set>
                                    <p:animEffect transition="in" filter="wipe(left)">
                                      <p:cBhvr>
                                        <p:cTn id="26" dur="1000"/>
                                        <p:tgtEl>
                                          <p:spTgt spid="278542">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78542">
                                            <p:txEl>
                                              <p:pRg st="1" end="1"/>
                                            </p:txEl>
                                          </p:spTgt>
                                        </p:tgtEl>
                                        <p:attrNameLst>
                                          <p:attrName>style.visibility</p:attrName>
                                        </p:attrNameLst>
                                      </p:cBhvr>
                                      <p:to>
                                        <p:strVal val="visible"/>
                                      </p:to>
                                    </p:set>
                                    <p:animEffect transition="in" filter="wipe(left)">
                                      <p:cBhvr>
                                        <p:cTn id="31" dur="1000"/>
                                        <p:tgtEl>
                                          <p:spTgt spid="278542">
                                            <p:txEl>
                                              <p:pRg st="1" end="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78542">
                                            <p:txEl>
                                              <p:pRg st="2" end="2"/>
                                            </p:txEl>
                                          </p:spTgt>
                                        </p:tgtEl>
                                        <p:attrNameLst>
                                          <p:attrName>style.visibility</p:attrName>
                                        </p:attrNameLst>
                                      </p:cBhvr>
                                      <p:to>
                                        <p:strVal val="visible"/>
                                      </p:to>
                                    </p:set>
                                    <p:animEffect transition="in" filter="wipe(left)">
                                      <p:cBhvr>
                                        <p:cTn id="36" dur="1000"/>
                                        <p:tgtEl>
                                          <p:spTgt spid="2785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2" grpId="0" animBg="1" autoUpdateAnimBg="0"/>
      <p:bldP spid="278533" grpId="0" build="p"/>
      <p:bldP spid="27854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D16DA58C-DC35-4201-8B76-F9C3C4B36900}" type="slidenum">
              <a:rPr lang="en-US" altLang="en-US" sz="900" b="0" smtClean="0">
                <a:solidFill>
                  <a:schemeClr val="tx1"/>
                </a:solidFill>
                <a:latin typeface="Arial" charset="0"/>
                <a:cs typeface="Arial" charset="0"/>
              </a:rPr>
              <a:pPr/>
              <a:t>31</a:t>
            </a:fld>
            <a:endParaRPr lang="en-US" altLang="en-US" sz="900" b="0">
              <a:solidFill>
                <a:schemeClr val="tx1"/>
              </a:solidFill>
              <a:latin typeface="Arial" charset="0"/>
              <a:cs typeface="Arial" charset="0"/>
            </a:endParaRPr>
          </a:p>
        </p:txBody>
      </p:sp>
      <p:sp>
        <p:nvSpPr>
          <p:cNvPr id="28676" name="Rectangle 2"/>
          <p:cNvSpPr>
            <a:spLocks noGrp="1" noChangeArrowheads="1"/>
          </p:cNvSpPr>
          <p:nvPr>
            <p:ph type="title"/>
          </p:nvPr>
        </p:nvSpPr>
        <p:spPr/>
        <p:txBody>
          <a:bodyPr/>
          <a:lstStyle/>
          <a:p>
            <a:r>
              <a:rPr lang="en-US" altLang="en-US"/>
              <a:t>ISP Criteria – Base Choice</a:t>
            </a:r>
          </a:p>
        </p:txBody>
      </p:sp>
      <p:sp>
        <p:nvSpPr>
          <p:cNvPr id="28677" name="Rectangle 3"/>
          <p:cNvSpPr>
            <a:spLocks noGrp="1" noChangeArrowheads="1"/>
          </p:cNvSpPr>
          <p:nvPr>
            <p:ph type="body" idx="1"/>
          </p:nvPr>
        </p:nvSpPr>
        <p:spPr>
          <a:xfrm>
            <a:off x="138113" y="784928"/>
            <a:ext cx="8867775" cy="1432290"/>
          </a:xfrm>
        </p:spPr>
        <p:txBody>
          <a:bodyPr/>
          <a:lstStyle/>
          <a:p>
            <a:r>
              <a:rPr lang="en-US" altLang="en-US" dirty="0"/>
              <a:t>Testers sometimes recognize that certain values are </a:t>
            </a:r>
            <a:r>
              <a:rPr lang="en-US" altLang="en-US" dirty="0">
                <a:solidFill>
                  <a:srgbClr val="0000CC"/>
                </a:solidFill>
              </a:rPr>
              <a:t>important</a:t>
            </a:r>
          </a:p>
          <a:p>
            <a:r>
              <a:rPr lang="en-US" altLang="en-US" dirty="0"/>
              <a:t>This uses </a:t>
            </a:r>
            <a:r>
              <a:rPr lang="en-US" altLang="en-US" dirty="0">
                <a:solidFill>
                  <a:srgbClr val="0000CC"/>
                </a:solidFill>
              </a:rPr>
              <a:t>domain knowledge </a:t>
            </a:r>
            <a:r>
              <a:rPr lang="en-US" altLang="en-US" dirty="0"/>
              <a:t>of the program</a:t>
            </a:r>
            <a:endParaRPr lang="en-US" altLang="en-US" i="1" dirty="0">
              <a:solidFill>
                <a:schemeClr val="tx2"/>
              </a:solidFill>
            </a:endParaRPr>
          </a:p>
        </p:txBody>
      </p:sp>
      <p:sp>
        <p:nvSpPr>
          <p:cNvPr id="280580" name="Text Box 4"/>
          <p:cNvSpPr txBox="1">
            <a:spLocks noChangeArrowheads="1"/>
          </p:cNvSpPr>
          <p:nvPr/>
        </p:nvSpPr>
        <p:spPr bwMode="auto">
          <a:xfrm>
            <a:off x="155575" y="2284046"/>
            <a:ext cx="8828088" cy="1938337"/>
          </a:xfrm>
          <a:prstGeom prst="rect">
            <a:avLst/>
          </a:prstGeom>
          <a:solidFill>
            <a:schemeClr val="accent3">
              <a:lumMod val="95000"/>
            </a:schemeClr>
          </a:solidFill>
          <a:ln w="19050">
            <a:solidFill>
              <a:schemeClr val="tx2"/>
            </a:solidFill>
            <a:miter lim="800000"/>
            <a:headEnd type="none" w="sm" len="sm"/>
            <a:tailEnd type="none" w="sm" len="sm"/>
          </a:ln>
          <a:effectLst/>
        </p:spPr>
        <p:txBody>
          <a:bodyPr>
            <a:spAutoFit/>
          </a:bodyPr>
          <a:lstStyle/>
          <a:p>
            <a:pPr>
              <a:spcBef>
                <a:spcPct val="50000"/>
              </a:spcBef>
              <a:defRPr/>
            </a:pPr>
            <a:r>
              <a:rPr lang="en-US" sz="2400" u="sng" dirty="0">
                <a:solidFill>
                  <a:srgbClr val="0000CC"/>
                </a:solidFill>
                <a:latin typeface="Gill Sans MT" panose="020B0502020104020203" pitchFamily="34" charset="0"/>
              </a:rPr>
              <a:t>Base Choice Coverage (BCC)</a:t>
            </a:r>
            <a:r>
              <a:rPr lang="en-US" sz="2400" dirty="0">
                <a:solidFill>
                  <a:srgbClr val="0000CC"/>
                </a:solidFill>
                <a:latin typeface="Gill Sans MT" panose="020B0502020104020203" pitchFamily="34" charset="0"/>
              </a:rPr>
              <a:t> :  A base choice block is chosen for each characteristic, and a base test is formed by using the base choice for each characteristic.  Subsequent tests are chosen by holding all but one base choice constant and using each non-base choice in each other characteristic.</a:t>
            </a:r>
          </a:p>
        </p:txBody>
      </p:sp>
      <p:sp>
        <p:nvSpPr>
          <p:cNvPr id="280581" name="Rectangle 5"/>
          <p:cNvSpPr>
            <a:spLocks noChangeArrowheads="1"/>
          </p:cNvSpPr>
          <p:nvPr/>
        </p:nvSpPr>
        <p:spPr bwMode="auto">
          <a:xfrm>
            <a:off x="138113" y="4277946"/>
            <a:ext cx="8867775"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90000"/>
              </a:lnSpc>
              <a:spcBef>
                <a:spcPct val="30000"/>
              </a:spcBef>
              <a:buSzPct val="85000"/>
              <a:buFontTx/>
              <a:buChar char="•"/>
            </a:pPr>
            <a:r>
              <a:rPr lang="en-US" altLang="en-US" sz="2800" b="0" dirty="0">
                <a:solidFill>
                  <a:schemeClr val="tx1"/>
                </a:solidFill>
                <a:latin typeface="Gill Sans MT" panose="020B0502020104020203" pitchFamily="34" charset="0"/>
              </a:rPr>
              <a:t>Number of  tests is one base test + one test for each other block</a:t>
            </a:r>
            <a:endParaRPr lang="en-US" altLang="en-US" sz="2800" b="0" dirty="0">
              <a:solidFill>
                <a:schemeClr val="tx1"/>
              </a:solidFill>
              <a:latin typeface="Gill Sans MT" panose="020B0502020104020203" pitchFamily="34" charset="0"/>
              <a:sym typeface="Symbol" pitchFamily="18" charset="2"/>
            </a:endParaRPr>
          </a:p>
        </p:txBody>
      </p:sp>
      <p:grpSp>
        <p:nvGrpSpPr>
          <p:cNvPr id="2" name="Group 14"/>
          <p:cNvGrpSpPr>
            <a:grpSpLocks/>
          </p:cNvGrpSpPr>
          <p:nvPr/>
        </p:nvGrpSpPr>
        <p:grpSpPr bwMode="auto">
          <a:xfrm>
            <a:off x="2152940" y="4573134"/>
            <a:ext cx="2549525" cy="709613"/>
            <a:chOff x="2152" y="2525"/>
            <a:chExt cx="1606" cy="447"/>
          </a:xfrm>
        </p:grpSpPr>
        <p:sp>
          <p:nvSpPr>
            <p:cNvPr id="28683" name="Text Box 6"/>
            <p:cNvSpPr txBox="1">
              <a:spLocks noChangeArrowheads="1"/>
            </p:cNvSpPr>
            <p:nvPr/>
          </p:nvSpPr>
          <p:spPr bwMode="auto">
            <a:xfrm>
              <a:off x="2152" y="2541"/>
              <a:ext cx="76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r">
                <a:spcBef>
                  <a:spcPct val="50000"/>
                </a:spcBef>
              </a:pPr>
              <a:r>
                <a:rPr lang="en-US" altLang="en-US" sz="3200" dirty="0">
                  <a:solidFill>
                    <a:srgbClr val="0000CC"/>
                  </a:solidFill>
                  <a:sym typeface="Symbol" pitchFamily="18" charset="2"/>
                </a:rPr>
                <a:t>1 + </a:t>
              </a:r>
              <a:r>
                <a:rPr lang="en-US" altLang="en-US" sz="3600" dirty="0">
                  <a:solidFill>
                    <a:srgbClr val="0000CC"/>
                  </a:solidFill>
                  <a:sym typeface="Symbol" pitchFamily="18" charset="2"/>
                </a:rPr>
                <a:t></a:t>
              </a:r>
              <a:endParaRPr lang="en-US" altLang="en-US" sz="2400" baseline="-25000" dirty="0">
                <a:solidFill>
                  <a:srgbClr val="0000CC"/>
                </a:solidFill>
                <a:sym typeface="Symbol" pitchFamily="18" charset="2"/>
              </a:endParaRPr>
            </a:p>
          </p:txBody>
        </p:sp>
        <p:sp>
          <p:nvSpPr>
            <p:cNvPr id="28684" name="Text Box 7"/>
            <p:cNvSpPr txBox="1">
              <a:spLocks noChangeArrowheads="1"/>
            </p:cNvSpPr>
            <p:nvPr/>
          </p:nvSpPr>
          <p:spPr bwMode="auto">
            <a:xfrm>
              <a:off x="2818" y="2525"/>
              <a:ext cx="2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dirty="0">
                  <a:solidFill>
                    <a:srgbClr val="0000CC"/>
                  </a:solidFill>
                </a:rPr>
                <a:t>Q</a:t>
              </a:r>
            </a:p>
          </p:txBody>
        </p:sp>
        <p:sp>
          <p:nvSpPr>
            <p:cNvPr id="28685" name="Text Box 8"/>
            <p:cNvSpPr txBox="1">
              <a:spLocks noChangeArrowheads="1"/>
            </p:cNvSpPr>
            <p:nvPr/>
          </p:nvSpPr>
          <p:spPr bwMode="auto">
            <a:xfrm>
              <a:off x="2812" y="2722"/>
              <a:ext cx="3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a:solidFill>
                    <a:srgbClr val="0000CC"/>
                  </a:solidFill>
                </a:rPr>
                <a:t>i=1</a:t>
              </a:r>
            </a:p>
          </p:txBody>
        </p:sp>
        <p:sp>
          <p:nvSpPr>
            <p:cNvPr id="28686" name="Text Box 9"/>
            <p:cNvSpPr txBox="1">
              <a:spLocks noChangeArrowheads="1"/>
            </p:cNvSpPr>
            <p:nvPr/>
          </p:nvSpPr>
          <p:spPr bwMode="auto">
            <a:xfrm>
              <a:off x="3066" y="2599"/>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2400">
                  <a:solidFill>
                    <a:srgbClr val="0000CC"/>
                  </a:solidFill>
                </a:rPr>
                <a:t>(B</a:t>
              </a:r>
              <a:r>
                <a:rPr lang="en-US" altLang="en-US" sz="2400" baseline="-25000">
                  <a:solidFill>
                    <a:srgbClr val="0000CC"/>
                  </a:solidFill>
                </a:rPr>
                <a:t>i</a:t>
              </a:r>
              <a:r>
                <a:rPr lang="en-US" altLang="en-US" sz="2400">
                  <a:solidFill>
                    <a:srgbClr val="0000CC"/>
                  </a:solidFill>
                </a:rPr>
                <a:t> -1 )</a:t>
              </a:r>
            </a:p>
          </p:txBody>
        </p:sp>
      </p:grpSp>
      <p:sp>
        <p:nvSpPr>
          <p:cNvPr id="280591" name="Text Box 15"/>
          <p:cNvSpPr txBox="1">
            <a:spLocks noChangeArrowheads="1"/>
          </p:cNvSpPr>
          <p:nvPr/>
        </p:nvSpPr>
        <p:spPr bwMode="auto">
          <a:xfrm>
            <a:off x="276955" y="5294031"/>
            <a:ext cx="8600008" cy="1292662"/>
          </a:xfrm>
          <a:prstGeom prst="rect">
            <a:avLst/>
          </a:prstGeom>
          <a:solidFill>
            <a:schemeClr val="accent3">
              <a:lumMod val="95000"/>
            </a:schemeClr>
          </a:solidFill>
          <a:ln w="19050">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75000"/>
              </a:lnSpc>
              <a:spcBef>
                <a:spcPct val="50000"/>
              </a:spcBef>
            </a:pPr>
            <a:r>
              <a:rPr lang="en-US" altLang="en-US" sz="2400" b="0" dirty="0">
                <a:solidFill>
                  <a:srgbClr val="0000CC"/>
                </a:solidFill>
                <a:latin typeface="Gill Sans MT" panose="020B0502020104020203" pitchFamily="34" charset="0"/>
              </a:rPr>
              <a:t>For </a:t>
            </a:r>
            <a:r>
              <a:rPr lang="en-US" altLang="en-US" sz="2400" b="0" i="1" dirty="0" err="1">
                <a:solidFill>
                  <a:srgbClr val="0000CC"/>
                </a:solidFill>
                <a:latin typeface="Gill Sans MT" panose="020B0502020104020203" pitchFamily="34" charset="0"/>
              </a:rPr>
              <a:t>triang</a:t>
            </a:r>
            <a:r>
              <a:rPr lang="en-US" altLang="en-US" sz="2400" b="0" dirty="0">
                <a:solidFill>
                  <a:srgbClr val="0000CC"/>
                </a:solidFill>
                <a:latin typeface="Gill Sans MT" panose="020B0502020104020203" pitchFamily="34" charset="0"/>
              </a:rPr>
              <a:t>() : </a:t>
            </a:r>
            <a:r>
              <a:rPr lang="en-US" altLang="en-US" sz="2400" b="0" u="sng" dirty="0">
                <a:solidFill>
                  <a:srgbClr val="0000CC"/>
                </a:solidFill>
                <a:latin typeface="Gill Sans MT" panose="020B0502020104020203" pitchFamily="34" charset="0"/>
              </a:rPr>
              <a:t>Base</a:t>
            </a:r>
            <a:r>
              <a:rPr lang="en-US" altLang="en-US" sz="2400" b="0" dirty="0">
                <a:solidFill>
                  <a:srgbClr val="0000CC"/>
                </a:solidFill>
                <a:latin typeface="Gill Sans MT" panose="020B0502020104020203" pitchFamily="34" charset="0"/>
              </a:rPr>
              <a:t>  A1, B1, C1   A1, B1, C2    A1, B2, C1     A2, B1, C1</a:t>
            </a:r>
          </a:p>
          <a:p>
            <a:pPr>
              <a:lnSpc>
                <a:spcPct val="75000"/>
              </a:lnSpc>
              <a:spcBef>
                <a:spcPct val="50000"/>
              </a:spcBef>
            </a:pPr>
            <a:r>
              <a:rPr lang="en-US" altLang="en-US" sz="2400" b="0" dirty="0">
                <a:solidFill>
                  <a:srgbClr val="0000CC"/>
                </a:solidFill>
                <a:latin typeface="Gill Sans MT" panose="020B0502020104020203" pitchFamily="34" charset="0"/>
              </a:rPr>
              <a:t>                                             A1, B1, C3    A1, B3, C1     A3, B1, C1</a:t>
            </a:r>
          </a:p>
          <a:p>
            <a:pPr>
              <a:lnSpc>
                <a:spcPct val="75000"/>
              </a:lnSpc>
              <a:spcBef>
                <a:spcPct val="50000"/>
              </a:spcBef>
            </a:pPr>
            <a:r>
              <a:rPr lang="en-US" altLang="en-US" sz="2400" b="0" dirty="0">
                <a:solidFill>
                  <a:srgbClr val="0000CC"/>
                </a:solidFill>
                <a:latin typeface="Gill Sans MT" panose="020B0502020104020203" pitchFamily="34" charset="0"/>
              </a:rPr>
              <a:t>                                             A1, B1, C4    A1, B4, C1     A4, B1, C1</a:t>
            </a:r>
          </a:p>
        </p:txBody>
      </p:sp>
      <p:sp>
        <p:nvSpPr>
          <p:cNvPr id="28682" name="Date Placeholder 1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3A88674F-4312-4307-882A-1BD27EC9E839}" type="datetime1">
              <a:rPr lang="en-US" altLang="en-US" sz="900" b="0" smtClean="0">
                <a:solidFill>
                  <a:schemeClr val="tx1"/>
                </a:solidFill>
                <a:latin typeface="Arial" charset="0"/>
                <a:cs typeface="Arial" charset="0"/>
              </a:rPr>
              <a:t>16-Jul-21</a:t>
            </a:fld>
            <a:endParaRPr lang="en-US" altLang="en-US" sz="900" b="0">
              <a:solidFill>
                <a:schemeClr val="tx1"/>
              </a:solidFill>
              <a:latin typeface="Arial" charset="0"/>
              <a:cs typeface="Arial" charset="0"/>
            </a:endParaRPr>
          </a:p>
        </p:txBody>
      </p:sp>
    </p:spTree>
    <p:extLst>
      <p:ext uri="{BB962C8B-B14F-4D97-AF65-F5344CB8AC3E}">
        <p14:creationId xmlns:p14="http://schemas.microsoft.com/office/powerpoint/2010/main" val="38854052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0580"/>
                                        </p:tgtEl>
                                        <p:attrNameLst>
                                          <p:attrName>style.visibility</p:attrName>
                                        </p:attrNameLst>
                                      </p:cBhvr>
                                      <p:to>
                                        <p:strVal val="visible"/>
                                      </p:to>
                                    </p:set>
                                    <p:animEffect transition="in" filter="dissolve">
                                      <p:cBhvr>
                                        <p:cTn id="7" dur="500"/>
                                        <p:tgtEl>
                                          <p:spTgt spid="2805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0581"/>
                                        </p:tgtEl>
                                        <p:attrNameLst>
                                          <p:attrName>style.visibility</p:attrName>
                                        </p:attrNameLst>
                                      </p:cBhvr>
                                      <p:to>
                                        <p:strVal val="visible"/>
                                      </p:to>
                                    </p:set>
                                    <p:animEffect transition="in" filter="wipe(left)">
                                      <p:cBhvr>
                                        <p:cTn id="12" dur="1000"/>
                                        <p:tgtEl>
                                          <p:spTgt spid="2805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0591"/>
                                        </p:tgtEl>
                                        <p:attrNameLst>
                                          <p:attrName>style.visibility</p:attrName>
                                        </p:attrNameLst>
                                      </p:cBhvr>
                                      <p:to>
                                        <p:strVal val="visible"/>
                                      </p:to>
                                    </p:set>
                                    <p:animEffect transition="in" filter="dissolve">
                                      <p:cBhvr>
                                        <p:cTn id="22" dur="500"/>
                                        <p:tgtEl>
                                          <p:spTgt spid="280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80" grpId="0" animBg="1" autoUpdateAnimBg="0"/>
      <p:bldP spid="280581" grpId="0"/>
      <p:bldP spid="28059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a:t>Base Choice Notes</a:t>
            </a:r>
          </a:p>
        </p:txBody>
      </p:sp>
      <p:sp>
        <p:nvSpPr>
          <p:cNvPr id="29699" name="Content Placeholder 2"/>
          <p:cNvSpPr>
            <a:spLocks noGrp="1"/>
          </p:cNvSpPr>
          <p:nvPr>
            <p:ph idx="1"/>
          </p:nvPr>
        </p:nvSpPr>
        <p:spPr/>
        <p:txBody>
          <a:bodyPr/>
          <a:lstStyle/>
          <a:p>
            <a:r>
              <a:rPr lang="en-US" altLang="en-US" sz="2800" dirty="0"/>
              <a:t>The base test must be </a:t>
            </a:r>
            <a:r>
              <a:rPr lang="en-US" altLang="en-US" sz="2800" dirty="0">
                <a:solidFill>
                  <a:srgbClr val="0000CC"/>
                </a:solidFill>
              </a:rPr>
              <a:t>feasible</a:t>
            </a:r>
          </a:p>
          <a:p>
            <a:pPr lvl="1"/>
            <a:r>
              <a:rPr lang="en-US" altLang="en-US" sz="2400" dirty="0"/>
              <a:t>That is, all base choices must be </a:t>
            </a:r>
            <a:r>
              <a:rPr lang="en-US" altLang="en-US" sz="2400" dirty="0">
                <a:solidFill>
                  <a:srgbClr val="0000CC"/>
                </a:solidFill>
              </a:rPr>
              <a:t>compatible</a:t>
            </a:r>
          </a:p>
          <a:p>
            <a:r>
              <a:rPr lang="en-US" altLang="en-US" sz="2800" dirty="0">
                <a:solidFill>
                  <a:srgbClr val="0000CC"/>
                </a:solidFill>
              </a:rPr>
              <a:t>Base choices </a:t>
            </a:r>
            <a:r>
              <a:rPr lang="en-US" altLang="en-US" sz="2800" dirty="0"/>
              <a:t>can be</a:t>
            </a:r>
          </a:p>
          <a:p>
            <a:pPr lvl="1"/>
            <a:r>
              <a:rPr lang="en-US" altLang="en-US" sz="2400" dirty="0"/>
              <a:t>Most likely from an end-use point of view</a:t>
            </a:r>
          </a:p>
          <a:p>
            <a:pPr lvl="1"/>
            <a:r>
              <a:rPr lang="en-US" altLang="en-US" sz="2400" dirty="0"/>
              <a:t>Simplest</a:t>
            </a:r>
          </a:p>
          <a:p>
            <a:pPr lvl="1"/>
            <a:r>
              <a:rPr lang="en-US" altLang="en-US" sz="2400" dirty="0"/>
              <a:t>Smallest</a:t>
            </a:r>
          </a:p>
          <a:p>
            <a:pPr lvl="1"/>
            <a:r>
              <a:rPr lang="en-US" altLang="en-US" sz="2400" dirty="0"/>
              <a:t>First in some ordering</a:t>
            </a:r>
          </a:p>
          <a:p>
            <a:r>
              <a:rPr lang="en-US" altLang="en-US" sz="2800" dirty="0">
                <a:solidFill>
                  <a:srgbClr val="0000CC"/>
                </a:solidFill>
              </a:rPr>
              <a:t>Happy path </a:t>
            </a:r>
            <a:r>
              <a:rPr lang="en-US" altLang="en-US" sz="2800" dirty="0"/>
              <a:t>tests often make good base choices</a:t>
            </a:r>
          </a:p>
          <a:p>
            <a:r>
              <a:rPr lang="en-US" altLang="en-US" sz="2800" dirty="0"/>
              <a:t>The base choice is a </a:t>
            </a:r>
            <a:r>
              <a:rPr lang="en-US" altLang="en-US" sz="2800" dirty="0">
                <a:solidFill>
                  <a:srgbClr val="0000CC"/>
                </a:solidFill>
              </a:rPr>
              <a:t>crucial design </a:t>
            </a:r>
            <a:r>
              <a:rPr lang="en-US" altLang="en-US" sz="2800" dirty="0"/>
              <a:t>decision</a:t>
            </a:r>
          </a:p>
          <a:p>
            <a:pPr lvl="1"/>
            <a:r>
              <a:rPr lang="en-US" altLang="en-US" sz="2400" dirty="0"/>
              <a:t>Test designers should </a:t>
            </a:r>
            <a:r>
              <a:rPr lang="en-US" altLang="en-US" sz="2400" dirty="0">
                <a:solidFill>
                  <a:srgbClr val="0000CC"/>
                </a:solidFill>
              </a:rPr>
              <a:t>document </a:t>
            </a:r>
            <a:r>
              <a:rPr lang="en-US" altLang="en-US" sz="2400" dirty="0"/>
              <a:t>why the choices were made</a:t>
            </a:r>
          </a:p>
        </p:txBody>
      </p:sp>
      <p:sp>
        <p:nvSpPr>
          <p:cNvPr id="2970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A4441A9B-44BB-4838-999A-4FEBFB4F260B}" type="datetime1">
              <a:rPr lang="en-US" altLang="en-US" sz="900" b="0" smtClean="0">
                <a:solidFill>
                  <a:schemeClr val="tx1"/>
                </a:solidFill>
                <a:latin typeface="Arial" charset="0"/>
                <a:cs typeface="Arial" charset="0"/>
              </a:rPr>
              <a:t>16-Jul-21</a:t>
            </a:fld>
            <a:endParaRPr lang="en-US" altLang="en-US" sz="900" b="0">
              <a:solidFill>
                <a:schemeClr val="tx1"/>
              </a:solidFill>
              <a:latin typeface="Arial" charset="0"/>
              <a:cs typeface="Arial" charset="0"/>
            </a:endParaRPr>
          </a:p>
        </p:txBody>
      </p:sp>
      <p:sp>
        <p:nvSpPr>
          <p:cNvPr id="297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B5520771-4F0B-48EC-89DD-21ABC0B198AB}" type="slidenum">
              <a:rPr lang="en-US" altLang="en-US" sz="900" b="0" smtClean="0">
                <a:solidFill>
                  <a:schemeClr val="tx1"/>
                </a:solidFill>
                <a:latin typeface="Arial" charset="0"/>
                <a:cs typeface="Arial" charset="0"/>
              </a:rPr>
              <a:pPr/>
              <a:t>32</a:t>
            </a:fld>
            <a:endParaRPr lang="en-US" altLang="en-US" sz="900" b="0">
              <a:solidFill>
                <a:schemeClr val="tx1"/>
              </a:solidFill>
              <a:latin typeface="Arial" charset="0"/>
              <a:cs typeface="Arial" charset="0"/>
            </a:endParaRPr>
          </a:p>
        </p:txBody>
      </p:sp>
    </p:spTree>
    <p:extLst>
      <p:ext uri="{BB962C8B-B14F-4D97-AF65-F5344CB8AC3E}">
        <p14:creationId xmlns:p14="http://schemas.microsoft.com/office/powerpoint/2010/main" val="241968693"/>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2ED71342-C7A1-4B4D-90EF-A9CFC4109D50}" type="slidenum">
              <a:rPr lang="en-US" altLang="en-US" sz="900" b="0" smtClean="0">
                <a:solidFill>
                  <a:schemeClr val="tx1"/>
                </a:solidFill>
                <a:latin typeface="Arial" charset="0"/>
                <a:cs typeface="Arial" charset="0"/>
              </a:rPr>
              <a:pPr/>
              <a:t>33</a:t>
            </a:fld>
            <a:endParaRPr lang="en-US" altLang="en-US" sz="900" b="0">
              <a:solidFill>
                <a:schemeClr val="tx1"/>
              </a:solidFill>
              <a:latin typeface="Arial" charset="0"/>
              <a:cs typeface="Arial" charset="0"/>
            </a:endParaRPr>
          </a:p>
        </p:txBody>
      </p:sp>
      <p:sp>
        <p:nvSpPr>
          <p:cNvPr id="30724" name="Rectangle 2"/>
          <p:cNvSpPr>
            <a:spLocks noGrp="1" noChangeArrowheads="1"/>
          </p:cNvSpPr>
          <p:nvPr>
            <p:ph type="title"/>
          </p:nvPr>
        </p:nvSpPr>
        <p:spPr/>
        <p:txBody>
          <a:bodyPr/>
          <a:lstStyle/>
          <a:p>
            <a:r>
              <a:rPr lang="en-US" altLang="en-US" sz="3400" dirty="0"/>
              <a:t>ISP Criteria – Multiple Base Choice</a:t>
            </a:r>
          </a:p>
        </p:txBody>
      </p:sp>
      <p:sp>
        <p:nvSpPr>
          <p:cNvPr id="30725" name="Rectangle 3"/>
          <p:cNvSpPr>
            <a:spLocks noGrp="1" noChangeArrowheads="1"/>
          </p:cNvSpPr>
          <p:nvPr>
            <p:ph type="body" idx="1"/>
          </p:nvPr>
        </p:nvSpPr>
        <p:spPr>
          <a:xfrm>
            <a:off x="138113" y="749795"/>
            <a:ext cx="8867775" cy="481013"/>
          </a:xfrm>
        </p:spPr>
        <p:txBody>
          <a:bodyPr/>
          <a:lstStyle/>
          <a:p>
            <a:r>
              <a:rPr lang="en-US" altLang="en-US" dirty="0"/>
              <a:t>We sometimes have </a:t>
            </a:r>
            <a:r>
              <a:rPr lang="en-US" altLang="en-US" dirty="0">
                <a:solidFill>
                  <a:schemeClr val="tx2"/>
                </a:solidFill>
              </a:rPr>
              <a:t>more than one</a:t>
            </a:r>
            <a:r>
              <a:rPr lang="en-US" altLang="en-US" dirty="0"/>
              <a:t> logical base choice</a:t>
            </a:r>
            <a:endParaRPr lang="en-US" altLang="en-US" i="1" dirty="0">
              <a:solidFill>
                <a:schemeClr val="tx2"/>
              </a:solidFill>
            </a:endParaRPr>
          </a:p>
        </p:txBody>
      </p:sp>
      <p:sp>
        <p:nvSpPr>
          <p:cNvPr id="281604" name="Text Box 4"/>
          <p:cNvSpPr txBox="1">
            <a:spLocks noChangeArrowheads="1"/>
          </p:cNvSpPr>
          <p:nvPr/>
        </p:nvSpPr>
        <p:spPr bwMode="auto">
          <a:xfrm>
            <a:off x="88900" y="1206744"/>
            <a:ext cx="8967788" cy="2308324"/>
          </a:xfrm>
          <a:prstGeom prst="rect">
            <a:avLst/>
          </a:prstGeom>
          <a:solidFill>
            <a:schemeClr val="accent3">
              <a:lumMod val="95000"/>
            </a:schemeClr>
          </a:solidFill>
          <a:ln w="19050">
            <a:solidFill>
              <a:schemeClr val="tx2"/>
            </a:solidFill>
            <a:miter lim="800000"/>
            <a:headEnd type="none" w="sm" len="sm"/>
            <a:tailEnd type="none" w="sm" len="sm"/>
          </a:ln>
          <a:effectLst/>
        </p:spPr>
        <p:txBody>
          <a:bodyPr>
            <a:spAutoFit/>
          </a:bodyPr>
          <a:lstStyle/>
          <a:p>
            <a:pPr>
              <a:defRPr/>
            </a:pPr>
            <a:r>
              <a:rPr lang="en-US" sz="2400" b="0" u="sng" dirty="0">
                <a:solidFill>
                  <a:srgbClr val="0000CC"/>
                </a:solidFill>
                <a:latin typeface="Gill Sans MT" panose="020B0502020104020203" pitchFamily="34" charset="0"/>
              </a:rPr>
              <a:t>Multiple Base Choice Coverage (MBCC)</a:t>
            </a:r>
            <a:r>
              <a:rPr lang="en-US" sz="2400" b="0" dirty="0">
                <a:solidFill>
                  <a:srgbClr val="0000CC"/>
                </a:solidFill>
                <a:latin typeface="Gill Sans MT" panose="020B0502020104020203" pitchFamily="34" charset="0"/>
              </a:rPr>
              <a:t> :  At least one, and possibly more, base choice blocks are chosen for each characteristic, and base tests are formed by using each base choice for each characteristic at least once. Subsequent tests are chosen by holding all but one base choice constant for each base test and using each non-base choice in each other characteristic.</a:t>
            </a:r>
          </a:p>
        </p:txBody>
      </p:sp>
      <p:sp>
        <p:nvSpPr>
          <p:cNvPr id="281605" name="Rectangle 5"/>
          <p:cNvSpPr>
            <a:spLocks noChangeArrowheads="1"/>
          </p:cNvSpPr>
          <p:nvPr/>
        </p:nvSpPr>
        <p:spPr bwMode="auto">
          <a:xfrm>
            <a:off x="138113" y="3538962"/>
            <a:ext cx="8867775" cy="55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90000"/>
              </a:lnSpc>
              <a:spcBef>
                <a:spcPct val="30000"/>
              </a:spcBef>
              <a:buSzPct val="85000"/>
              <a:buFontTx/>
              <a:buChar char="•"/>
            </a:pPr>
            <a:r>
              <a:rPr lang="en-US" altLang="en-US" sz="2400" dirty="0">
                <a:solidFill>
                  <a:schemeClr val="tx1"/>
                </a:solidFill>
                <a:latin typeface="Gill Sans MT" panose="020B0502020104020203" pitchFamily="34" charset="0"/>
              </a:rPr>
              <a:t>If </a:t>
            </a:r>
            <a:r>
              <a:rPr lang="en-US" altLang="en-US" sz="2400" i="1" dirty="0">
                <a:solidFill>
                  <a:schemeClr val="tx2"/>
                </a:solidFill>
                <a:latin typeface="Gill Sans MT" panose="020B0502020104020203" pitchFamily="34" charset="0"/>
              </a:rPr>
              <a:t>M</a:t>
            </a:r>
            <a:r>
              <a:rPr lang="en-US" altLang="en-US" sz="2400" dirty="0">
                <a:solidFill>
                  <a:schemeClr val="tx1"/>
                </a:solidFill>
                <a:latin typeface="Gill Sans MT" panose="020B0502020104020203" pitchFamily="34" charset="0"/>
              </a:rPr>
              <a:t> base tests and </a:t>
            </a:r>
            <a:r>
              <a:rPr lang="en-US" altLang="en-US" sz="2400" i="1" dirty="0">
                <a:solidFill>
                  <a:schemeClr val="tx2"/>
                </a:solidFill>
                <a:latin typeface="Gill Sans MT" panose="020B0502020104020203" pitchFamily="34" charset="0"/>
              </a:rPr>
              <a:t>m</a:t>
            </a:r>
            <a:r>
              <a:rPr lang="en-US" altLang="en-US" sz="2400" i="1" baseline="-25000" dirty="0">
                <a:solidFill>
                  <a:schemeClr val="tx2"/>
                </a:solidFill>
                <a:latin typeface="Gill Sans MT" panose="020B0502020104020203" pitchFamily="34" charset="0"/>
              </a:rPr>
              <a:t>i</a:t>
            </a:r>
            <a:r>
              <a:rPr lang="en-US" altLang="en-US" sz="2400" dirty="0">
                <a:solidFill>
                  <a:schemeClr val="tx1"/>
                </a:solidFill>
                <a:latin typeface="Gill Sans MT" panose="020B0502020104020203" pitchFamily="34" charset="0"/>
              </a:rPr>
              <a:t> base choices for each characteristic:</a:t>
            </a:r>
            <a:endParaRPr lang="en-US" altLang="en-US" sz="2400" dirty="0">
              <a:solidFill>
                <a:schemeClr val="tx1"/>
              </a:solidFill>
              <a:latin typeface="Gill Sans MT" panose="020B0502020104020203" pitchFamily="34" charset="0"/>
              <a:sym typeface="Symbol" pitchFamily="18" charset="2"/>
            </a:endParaRPr>
          </a:p>
        </p:txBody>
      </p:sp>
      <p:grpSp>
        <p:nvGrpSpPr>
          <p:cNvPr id="2" name="Group 12"/>
          <p:cNvGrpSpPr>
            <a:grpSpLocks/>
          </p:cNvGrpSpPr>
          <p:nvPr/>
        </p:nvGrpSpPr>
        <p:grpSpPr bwMode="auto">
          <a:xfrm>
            <a:off x="2560638" y="3804821"/>
            <a:ext cx="4024312" cy="709613"/>
            <a:chOff x="1936" y="2439"/>
            <a:chExt cx="2535" cy="447"/>
          </a:xfrm>
          <a:solidFill>
            <a:schemeClr val="accent3">
              <a:lumMod val="95000"/>
            </a:schemeClr>
          </a:solidFill>
        </p:grpSpPr>
        <p:sp>
          <p:nvSpPr>
            <p:cNvPr id="30731" name="Text Box 7"/>
            <p:cNvSpPr txBox="1">
              <a:spLocks noChangeArrowheads="1"/>
            </p:cNvSpPr>
            <p:nvPr/>
          </p:nvSpPr>
          <p:spPr bwMode="auto">
            <a:xfrm>
              <a:off x="1936" y="2455"/>
              <a:ext cx="979" cy="404"/>
            </a:xfrm>
            <a:prstGeom prst="rect">
              <a:avLst/>
            </a:prstGeom>
            <a:grp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r">
                <a:spcBef>
                  <a:spcPct val="50000"/>
                </a:spcBef>
              </a:pPr>
              <a:r>
                <a:rPr lang="en-US" altLang="en-US" sz="3200" dirty="0">
                  <a:solidFill>
                    <a:srgbClr val="0000CC"/>
                  </a:solidFill>
                  <a:sym typeface="Symbol" pitchFamily="18" charset="2"/>
                </a:rPr>
                <a:t>M + </a:t>
              </a:r>
              <a:r>
                <a:rPr lang="en-US" altLang="en-US" sz="3600" dirty="0">
                  <a:solidFill>
                    <a:srgbClr val="0000CC"/>
                  </a:solidFill>
                  <a:sym typeface="Symbol" pitchFamily="18" charset="2"/>
                </a:rPr>
                <a:t></a:t>
              </a:r>
              <a:endParaRPr lang="en-US" altLang="en-US" sz="2400" baseline="-25000" dirty="0">
                <a:solidFill>
                  <a:srgbClr val="0000CC"/>
                </a:solidFill>
                <a:sym typeface="Symbol" pitchFamily="18" charset="2"/>
              </a:endParaRPr>
            </a:p>
          </p:txBody>
        </p:sp>
        <p:sp>
          <p:nvSpPr>
            <p:cNvPr id="30732" name="Text Box 8"/>
            <p:cNvSpPr txBox="1">
              <a:spLocks noChangeArrowheads="1"/>
            </p:cNvSpPr>
            <p:nvPr/>
          </p:nvSpPr>
          <p:spPr bwMode="auto">
            <a:xfrm>
              <a:off x="2818" y="2439"/>
              <a:ext cx="238" cy="250"/>
            </a:xfrm>
            <a:prstGeom prst="rect">
              <a:avLst/>
            </a:prstGeom>
            <a:grp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a:solidFill>
                    <a:srgbClr val="0000CC"/>
                  </a:solidFill>
                </a:rPr>
                <a:t>Q</a:t>
              </a:r>
            </a:p>
          </p:txBody>
        </p:sp>
        <p:sp>
          <p:nvSpPr>
            <p:cNvPr id="30733" name="Text Box 9"/>
            <p:cNvSpPr txBox="1">
              <a:spLocks noChangeArrowheads="1"/>
            </p:cNvSpPr>
            <p:nvPr/>
          </p:nvSpPr>
          <p:spPr bwMode="auto">
            <a:xfrm>
              <a:off x="2812" y="2636"/>
              <a:ext cx="368" cy="250"/>
            </a:xfrm>
            <a:prstGeom prst="rect">
              <a:avLst/>
            </a:prstGeom>
            <a:grp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a:solidFill>
                    <a:srgbClr val="0000CC"/>
                  </a:solidFill>
                </a:rPr>
                <a:t>i=1</a:t>
              </a:r>
            </a:p>
          </p:txBody>
        </p:sp>
        <p:sp>
          <p:nvSpPr>
            <p:cNvPr id="30734" name="Text Box 10"/>
            <p:cNvSpPr txBox="1">
              <a:spLocks noChangeArrowheads="1"/>
            </p:cNvSpPr>
            <p:nvPr/>
          </p:nvSpPr>
          <p:spPr bwMode="auto">
            <a:xfrm>
              <a:off x="3066" y="2513"/>
              <a:ext cx="1405" cy="288"/>
            </a:xfrm>
            <a:prstGeom prst="rect">
              <a:avLst/>
            </a:prstGeom>
            <a:grp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sz="2400" dirty="0">
                  <a:solidFill>
                    <a:srgbClr val="0000CC"/>
                  </a:solidFill>
                </a:rPr>
                <a:t>(M * (B</a:t>
              </a:r>
              <a:r>
                <a:rPr lang="en-US" altLang="en-US" sz="2400" baseline="-25000" dirty="0">
                  <a:solidFill>
                    <a:srgbClr val="0000CC"/>
                  </a:solidFill>
                </a:rPr>
                <a:t>i</a:t>
              </a:r>
              <a:r>
                <a:rPr lang="en-US" altLang="en-US" sz="2400" dirty="0">
                  <a:solidFill>
                    <a:srgbClr val="0000CC"/>
                  </a:solidFill>
                </a:rPr>
                <a:t> - m</a:t>
              </a:r>
              <a:r>
                <a:rPr lang="en-US" altLang="en-US" sz="2400" baseline="-25000" dirty="0">
                  <a:solidFill>
                    <a:srgbClr val="0000CC"/>
                  </a:solidFill>
                </a:rPr>
                <a:t>i</a:t>
              </a:r>
              <a:r>
                <a:rPr lang="en-US" altLang="en-US" sz="2400" dirty="0">
                  <a:solidFill>
                    <a:srgbClr val="0000CC"/>
                  </a:solidFill>
                </a:rPr>
                <a:t> ))</a:t>
              </a:r>
            </a:p>
          </p:txBody>
        </p:sp>
      </p:grpSp>
      <p:sp>
        <p:nvSpPr>
          <p:cNvPr id="30729" name="Date Placeholder 1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8F1EA338-3DB6-44AC-82C0-2A21ACEA2913}" type="datetime1">
              <a:rPr lang="en-US" altLang="en-US" sz="900" b="0" smtClean="0">
                <a:solidFill>
                  <a:schemeClr val="tx1"/>
                </a:solidFill>
                <a:latin typeface="Arial" charset="0"/>
                <a:cs typeface="Arial" charset="0"/>
              </a:rPr>
              <a:t>16-Jul-21</a:t>
            </a:fld>
            <a:endParaRPr lang="en-US" altLang="en-US" sz="900" b="0">
              <a:solidFill>
                <a:schemeClr val="tx1"/>
              </a:solidFill>
              <a:latin typeface="Arial" charset="0"/>
              <a:cs typeface="Arial" charset="0"/>
            </a:endParaRPr>
          </a:p>
        </p:txBody>
      </p:sp>
      <p:sp>
        <p:nvSpPr>
          <p:cNvPr id="281611" name="Text Box 11"/>
          <p:cNvSpPr txBox="1">
            <a:spLocks noChangeArrowheads="1"/>
          </p:cNvSpPr>
          <p:nvPr/>
        </p:nvSpPr>
        <p:spPr bwMode="auto">
          <a:xfrm>
            <a:off x="138113" y="4492471"/>
            <a:ext cx="8657929" cy="2215991"/>
          </a:xfrm>
          <a:prstGeom prst="rect">
            <a:avLst/>
          </a:prstGeom>
          <a:solidFill>
            <a:schemeClr val="accent3">
              <a:lumMod val="95000"/>
            </a:schemeClr>
          </a:solidFill>
          <a:ln w="19050">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75000"/>
              </a:lnSpc>
              <a:spcBef>
                <a:spcPct val="50000"/>
              </a:spcBef>
            </a:pPr>
            <a:r>
              <a:rPr lang="en-US" altLang="en-US" sz="2400" dirty="0">
                <a:solidFill>
                  <a:srgbClr val="0000CC"/>
                </a:solidFill>
                <a:latin typeface="Gill Sans MT" panose="020B0502020104020203" pitchFamily="34" charset="0"/>
              </a:rPr>
              <a:t>For </a:t>
            </a:r>
            <a:r>
              <a:rPr lang="en-US" altLang="en-US" sz="2400" i="1" dirty="0" err="1">
                <a:solidFill>
                  <a:srgbClr val="0000CC"/>
                </a:solidFill>
                <a:latin typeface="Gill Sans MT" panose="020B0502020104020203" pitchFamily="34" charset="0"/>
              </a:rPr>
              <a:t>triang</a:t>
            </a:r>
            <a:r>
              <a:rPr lang="en-US" altLang="en-US" sz="2400" dirty="0">
                <a:solidFill>
                  <a:srgbClr val="0000CC"/>
                </a:solidFill>
                <a:latin typeface="Gill Sans MT" panose="020B0502020104020203" pitchFamily="34" charset="0"/>
              </a:rPr>
              <a:t>() : </a:t>
            </a:r>
            <a:r>
              <a:rPr lang="en-US" altLang="en-US" sz="2400" u="sng" dirty="0">
                <a:solidFill>
                  <a:srgbClr val="0000CC"/>
                </a:solidFill>
                <a:latin typeface="Gill Sans MT" panose="020B0502020104020203" pitchFamily="34" charset="0"/>
              </a:rPr>
              <a:t>Bases</a:t>
            </a:r>
          </a:p>
          <a:p>
            <a:pPr>
              <a:lnSpc>
                <a:spcPct val="75000"/>
              </a:lnSpc>
              <a:spcBef>
                <a:spcPct val="50000"/>
              </a:spcBef>
            </a:pPr>
            <a:r>
              <a:rPr lang="en-US" altLang="en-US" sz="2400" dirty="0">
                <a:solidFill>
                  <a:srgbClr val="0000CC"/>
                </a:solidFill>
                <a:latin typeface="Gill Sans MT" panose="020B0502020104020203" pitchFamily="34" charset="0"/>
              </a:rPr>
              <a:t>                      A1, B1, C1   A1, B1, C3   A1, B3, C1    A3, B1, C1</a:t>
            </a:r>
          </a:p>
          <a:p>
            <a:pPr>
              <a:lnSpc>
                <a:spcPct val="75000"/>
              </a:lnSpc>
              <a:spcBef>
                <a:spcPct val="50000"/>
              </a:spcBef>
            </a:pPr>
            <a:r>
              <a:rPr lang="en-US" altLang="en-US" sz="2400" dirty="0">
                <a:solidFill>
                  <a:srgbClr val="0000CC"/>
                </a:solidFill>
                <a:latin typeface="Gill Sans MT" panose="020B0502020104020203" pitchFamily="34" charset="0"/>
              </a:rPr>
              <a:t>                                          A1, B1, C4   A1, B4, C1    A4, B1, C1</a:t>
            </a:r>
          </a:p>
          <a:p>
            <a:pPr>
              <a:lnSpc>
                <a:spcPct val="75000"/>
              </a:lnSpc>
              <a:spcBef>
                <a:spcPct val="50000"/>
              </a:spcBef>
            </a:pPr>
            <a:r>
              <a:rPr lang="en-US" altLang="en-US" sz="2400" dirty="0">
                <a:solidFill>
                  <a:srgbClr val="0000CC"/>
                </a:solidFill>
                <a:latin typeface="Gill Sans MT" panose="020B0502020104020203" pitchFamily="34" charset="0"/>
              </a:rPr>
              <a:t>                      A2, B2, C2   A2, B2, C3   A2,  B3, C2   A3, B2, C2</a:t>
            </a:r>
          </a:p>
          <a:p>
            <a:pPr>
              <a:lnSpc>
                <a:spcPct val="75000"/>
              </a:lnSpc>
              <a:spcBef>
                <a:spcPct val="50000"/>
              </a:spcBef>
            </a:pPr>
            <a:r>
              <a:rPr lang="en-US" altLang="en-US" sz="2400" dirty="0">
                <a:solidFill>
                  <a:srgbClr val="0000CC"/>
                </a:solidFill>
                <a:latin typeface="Gill Sans MT" panose="020B0502020104020203" pitchFamily="34" charset="0"/>
              </a:rPr>
              <a:t>                                          A2, B2, C4   A2, B4, C2    A4, B2, C2</a:t>
            </a:r>
          </a:p>
        </p:txBody>
      </p:sp>
    </p:spTree>
    <p:extLst>
      <p:ext uri="{BB962C8B-B14F-4D97-AF65-F5344CB8AC3E}">
        <p14:creationId xmlns:p14="http://schemas.microsoft.com/office/powerpoint/2010/main" val="265004368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1604"/>
                                        </p:tgtEl>
                                        <p:attrNameLst>
                                          <p:attrName>style.visibility</p:attrName>
                                        </p:attrNameLst>
                                      </p:cBhvr>
                                      <p:to>
                                        <p:strVal val="visible"/>
                                      </p:to>
                                    </p:set>
                                    <p:animEffect transition="in" filter="dissolve">
                                      <p:cBhvr>
                                        <p:cTn id="7" dur="1000"/>
                                        <p:tgtEl>
                                          <p:spTgt spid="281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1605"/>
                                        </p:tgtEl>
                                        <p:attrNameLst>
                                          <p:attrName>style.visibility</p:attrName>
                                        </p:attrNameLst>
                                      </p:cBhvr>
                                      <p:to>
                                        <p:strVal val="visible"/>
                                      </p:to>
                                    </p:set>
                                    <p:animEffect transition="in" filter="wipe(left)">
                                      <p:cBhvr>
                                        <p:cTn id="12" dur="1000"/>
                                        <p:tgtEl>
                                          <p:spTgt spid="281605"/>
                                        </p:tgtEl>
                                      </p:cBhvr>
                                    </p:animEffect>
                                  </p:childTnLst>
                                </p:cTn>
                              </p:par>
                            </p:childTnLst>
                          </p:cTn>
                        </p:par>
                        <p:par>
                          <p:cTn id="13" fill="hold" nodeType="withGroup">
                            <p:stCondLst>
                              <p:cond delay="1000"/>
                            </p:stCondLst>
                            <p:childTnLst>
                              <p:par>
                                <p:cTn id="14" presetID="9"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81611"/>
                                        </p:tgtEl>
                                        <p:attrNameLst>
                                          <p:attrName>style.visibility</p:attrName>
                                        </p:attrNameLst>
                                      </p:cBhvr>
                                      <p:to>
                                        <p:strVal val="visible"/>
                                      </p:to>
                                    </p:set>
                                    <p:animEffect transition="in" filter="dissolve">
                                      <p:cBhvr>
                                        <p:cTn id="21" dur="500"/>
                                        <p:tgtEl>
                                          <p:spTgt spid="281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4" grpId="0" animBg="1" autoUpdateAnimBg="0"/>
      <p:bldP spid="281605" grpId="0"/>
      <p:bldP spid="2816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8BDC28FB-2746-4794-A174-36F5659E7FF5}" type="slidenum">
              <a:rPr lang="en-US" altLang="en-US" sz="900" b="0" smtClean="0">
                <a:solidFill>
                  <a:schemeClr val="tx1"/>
                </a:solidFill>
                <a:latin typeface="Arial" charset="0"/>
                <a:cs typeface="Arial" charset="0"/>
              </a:rPr>
              <a:pPr/>
              <a:t>34</a:t>
            </a:fld>
            <a:endParaRPr lang="en-US" altLang="en-US" sz="900" b="0">
              <a:solidFill>
                <a:schemeClr val="tx1"/>
              </a:solidFill>
              <a:latin typeface="Arial" charset="0"/>
              <a:cs typeface="Arial" charset="0"/>
            </a:endParaRPr>
          </a:p>
        </p:txBody>
      </p:sp>
      <p:sp>
        <p:nvSpPr>
          <p:cNvPr id="31748" name="Rectangle 2"/>
          <p:cNvSpPr>
            <a:spLocks noGrp="1" noChangeArrowheads="1"/>
          </p:cNvSpPr>
          <p:nvPr>
            <p:ph type="title"/>
          </p:nvPr>
        </p:nvSpPr>
        <p:spPr>
          <a:xfrm>
            <a:off x="0" y="96838"/>
            <a:ext cx="9143999" cy="939800"/>
          </a:xfrm>
        </p:spPr>
        <p:txBody>
          <a:bodyPr/>
          <a:lstStyle/>
          <a:p>
            <a:r>
              <a:rPr lang="en-US" altLang="en-US" sz="3200" dirty="0"/>
              <a:t>ISP </a:t>
            </a:r>
            <a:r>
              <a:rPr lang="en-US" altLang="en-US" dirty="0"/>
              <a:t>Coverage Criteria </a:t>
            </a:r>
            <a:r>
              <a:rPr lang="en-US" altLang="en-US" dirty="0" err="1"/>
              <a:t>Subsumption</a:t>
            </a:r>
            <a:r>
              <a:rPr lang="en-US" altLang="en-US" dirty="0"/>
              <a:t> </a:t>
            </a:r>
          </a:p>
        </p:txBody>
      </p:sp>
      <p:grpSp>
        <p:nvGrpSpPr>
          <p:cNvPr id="2" name="Group 28"/>
          <p:cNvGrpSpPr>
            <a:grpSpLocks/>
          </p:cNvGrpSpPr>
          <p:nvPr/>
        </p:nvGrpSpPr>
        <p:grpSpPr bwMode="auto">
          <a:xfrm>
            <a:off x="2333625" y="935038"/>
            <a:ext cx="5041004" cy="5179742"/>
            <a:chOff x="2333625" y="914400"/>
            <a:chExt cx="5041004" cy="5179743"/>
          </a:xfrm>
          <a:solidFill>
            <a:schemeClr val="accent3">
              <a:lumMod val="95000"/>
            </a:schemeClr>
          </a:solidFill>
        </p:grpSpPr>
        <p:sp>
          <p:nvSpPr>
            <p:cNvPr id="31751" name="Rectangle 4"/>
            <p:cNvSpPr>
              <a:spLocks noChangeArrowheads="1"/>
            </p:cNvSpPr>
            <p:nvPr/>
          </p:nvSpPr>
          <p:spPr bwMode="auto">
            <a:xfrm>
              <a:off x="5029200" y="2555875"/>
              <a:ext cx="404813" cy="315913"/>
            </a:xfrm>
            <a:prstGeom prst="rect">
              <a:avLst/>
            </a:prstGeom>
            <a:grp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endParaRPr lang="en-US" altLang="en-US">
                <a:latin typeface="Gill Sans MT" panose="020B0502020104020203" pitchFamily="34" charset="0"/>
              </a:endParaRPr>
            </a:p>
          </p:txBody>
        </p:sp>
        <p:sp>
          <p:nvSpPr>
            <p:cNvPr id="31752" name="Text Box 9"/>
            <p:cNvSpPr txBox="1">
              <a:spLocks noChangeArrowheads="1"/>
            </p:cNvSpPr>
            <p:nvPr/>
          </p:nvSpPr>
          <p:spPr bwMode="auto">
            <a:xfrm>
              <a:off x="3720182" y="5281613"/>
              <a:ext cx="1703486" cy="812530"/>
            </a:xfrm>
            <a:prstGeom prst="rect">
              <a:avLst/>
            </a:prstGeom>
            <a:grpFill/>
            <a:ln w="28575">
              <a:solidFill>
                <a:schemeClr val="tx1"/>
              </a:solidFill>
              <a:miter lim="800000"/>
              <a:headEnd type="none" w="sm" len="sm"/>
              <a:tailEnd type="none" w="sm" len="sm"/>
            </a:ln>
          </p:spPr>
          <p:txBody>
            <a:bodyPr wrap="square" anchor="ct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lnSpc>
                  <a:spcPct val="70000"/>
                </a:lnSpc>
                <a:spcBef>
                  <a:spcPct val="50000"/>
                </a:spcBef>
              </a:pPr>
              <a:r>
                <a:rPr lang="en-US" altLang="en-US" sz="1800" dirty="0">
                  <a:solidFill>
                    <a:schemeClr val="tx1"/>
                  </a:solidFill>
                  <a:latin typeface="Gill Sans MT" panose="020B0502020104020203" pitchFamily="34" charset="0"/>
                </a:rPr>
                <a:t>Each Choice Coverage</a:t>
              </a:r>
            </a:p>
            <a:p>
              <a:pPr algn="ctr">
                <a:lnSpc>
                  <a:spcPct val="70000"/>
                </a:lnSpc>
                <a:spcBef>
                  <a:spcPct val="50000"/>
                </a:spcBef>
              </a:pPr>
              <a:r>
                <a:rPr lang="en-US" altLang="en-US" sz="1800" dirty="0">
                  <a:solidFill>
                    <a:schemeClr val="tx1"/>
                  </a:solidFill>
                  <a:latin typeface="Gill Sans MT" panose="020B0502020104020203" pitchFamily="34" charset="0"/>
                </a:rPr>
                <a:t>ECC</a:t>
              </a:r>
            </a:p>
          </p:txBody>
        </p:sp>
        <p:sp>
          <p:nvSpPr>
            <p:cNvPr id="31753" name="Line 10"/>
            <p:cNvSpPr>
              <a:spLocks noChangeShapeType="1"/>
            </p:cNvSpPr>
            <p:nvPr/>
          </p:nvSpPr>
          <p:spPr bwMode="auto">
            <a:xfrm>
              <a:off x="3940175" y="5794375"/>
              <a:ext cx="1262063" cy="0"/>
            </a:xfrm>
            <a:prstGeom prst="line">
              <a:avLst/>
            </a:prstGeom>
            <a:grpFill/>
            <a:ln w="28575">
              <a:solidFill>
                <a:schemeClr val="tx1"/>
              </a:solidFill>
              <a:round/>
              <a:headEnd type="none" w="sm" len="sm"/>
              <a:tailEnd type="none" w="sm" len="sm"/>
            </a:ln>
          </p:spPr>
          <p:txBody>
            <a:bodyPr anchor="ctr"/>
            <a:lstStyle/>
            <a:p>
              <a:endParaRPr lang="en-US">
                <a:latin typeface="Gill Sans MT" panose="020B0502020104020203" pitchFamily="34" charset="0"/>
              </a:endParaRPr>
            </a:p>
          </p:txBody>
        </p:sp>
        <p:sp>
          <p:nvSpPr>
            <p:cNvPr id="31754" name="Text Box 12"/>
            <p:cNvSpPr txBox="1">
              <a:spLocks noChangeArrowheads="1"/>
            </p:cNvSpPr>
            <p:nvPr/>
          </p:nvSpPr>
          <p:spPr bwMode="auto">
            <a:xfrm>
              <a:off x="3494088" y="914400"/>
              <a:ext cx="2116137" cy="812530"/>
            </a:xfrm>
            <a:prstGeom prst="rect">
              <a:avLst/>
            </a:prstGeom>
            <a:grpFill/>
            <a:ln w="28575">
              <a:solidFill>
                <a:schemeClr val="tx1"/>
              </a:solidFill>
              <a:miter lim="800000"/>
              <a:headEnd type="none" w="sm" len="sm"/>
              <a:tailEnd type="none" w="sm" len="sm"/>
            </a:ln>
          </p:spPr>
          <p:txBody>
            <a:bodyPr wrap="square" anchor="ct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lnSpc>
                  <a:spcPct val="70000"/>
                </a:lnSpc>
                <a:spcBef>
                  <a:spcPct val="50000"/>
                </a:spcBef>
              </a:pPr>
              <a:r>
                <a:rPr lang="en-US" altLang="en-US" sz="1800" dirty="0">
                  <a:solidFill>
                    <a:schemeClr val="tx1"/>
                  </a:solidFill>
                  <a:latin typeface="Gill Sans MT" panose="020B0502020104020203" pitchFamily="34" charset="0"/>
                </a:rPr>
                <a:t>All Combinations Coverage</a:t>
              </a:r>
            </a:p>
            <a:p>
              <a:pPr algn="ctr">
                <a:lnSpc>
                  <a:spcPct val="70000"/>
                </a:lnSpc>
                <a:spcBef>
                  <a:spcPct val="50000"/>
                </a:spcBef>
              </a:pPr>
              <a:r>
                <a:rPr lang="en-US" altLang="en-US" sz="1800" dirty="0" err="1">
                  <a:solidFill>
                    <a:schemeClr val="tx1"/>
                  </a:solidFill>
                  <a:latin typeface="Gill Sans MT" panose="020B0502020104020203" pitchFamily="34" charset="0"/>
                </a:rPr>
                <a:t>ACoC</a:t>
              </a:r>
              <a:endParaRPr lang="en-US" altLang="en-US" sz="1800" dirty="0">
                <a:solidFill>
                  <a:schemeClr val="tx1"/>
                </a:solidFill>
                <a:latin typeface="Gill Sans MT" panose="020B0502020104020203" pitchFamily="34" charset="0"/>
              </a:endParaRPr>
            </a:p>
          </p:txBody>
        </p:sp>
        <p:sp>
          <p:nvSpPr>
            <p:cNvPr id="31755" name="Line 13"/>
            <p:cNvSpPr>
              <a:spLocks noChangeShapeType="1"/>
            </p:cNvSpPr>
            <p:nvPr/>
          </p:nvSpPr>
          <p:spPr bwMode="auto">
            <a:xfrm>
              <a:off x="3738563" y="1427163"/>
              <a:ext cx="1665287" cy="0"/>
            </a:xfrm>
            <a:prstGeom prst="line">
              <a:avLst/>
            </a:prstGeom>
            <a:grpFill/>
            <a:ln w="28575">
              <a:solidFill>
                <a:schemeClr val="tx1"/>
              </a:solidFill>
              <a:round/>
              <a:headEnd type="none" w="sm" len="sm"/>
              <a:tailEnd type="none" w="sm" len="sm"/>
            </a:ln>
          </p:spPr>
          <p:txBody>
            <a:bodyPr anchor="ctr"/>
            <a:lstStyle/>
            <a:p>
              <a:endParaRPr lang="en-US">
                <a:latin typeface="Gill Sans MT" panose="020B0502020104020203" pitchFamily="34" charset="0"/>
              </a:endParaRPr>
            </a:p>
          </p:txBody>
        </p:sp>
        <p:sp>
          <p:nvSpPr>
            <p:cNvPr id="31756" name="Line 17"/>
            <p:cNvSpPr>
              <a:spLocks noChangeShapeType="1"/>
            </p:cNvSpPr>
            <p:nvPr/>
          </p:nvSpPr>
          <p:spPr bwMode="auto">
            <a:xfrm>
              <a:off x="5195888" y="1751013"/>
              <a:ext cx="414337" cy="573087"/>
            </a:xfrm>
            <a:prstGeom prst="line">
              <a:avLst/>
            </a:prstGeom>
            <a:grpFill/>
            <a:ln w="38100">
              <a:solidFill>
                <a:schemeClr val="tx1"/>
              </a:solidFill>
              <a:round/>
              <a:headEnd type="none" w="sm" len="sm"/>
              <a:tailEnd type="triangle" w="med" len="med"/>
            </a:ln>
          </p:spPr>
          <p:txBody>
            <a:bodyPr anchor="ctr"/>
            <a:lstStyle/>
            <a:p>
              <a:endParaRPr lang="en-US">
                <a:latin typeface="Gill Sans MT" panose="020B0502020104020203" pitchFamily="34" charset="0"/>
              </a:endParaRPr>
            </a:p>
          </p:txBody>
        </p:sp>
        <p:sp>
          <p:nvSpPr>
            <p:cNvPr id="31757" name="Line 18"/>
            <p:cNvSpPr>
              <a:spLocks noChangeShapeType="1"/>
            </p:cNvSpPr>
            <p:nvPr/>
          </p:nvSpPr>
          <p:spPr bwMode="auto">
            <a:xfrm flipH="1">
              <a:off x="5114925" y="4649788"/>
              <a:ext cx="612775" cy="615950"/>
            </a:xfrm>
            <a:prstGeom prst="line">
              <a:avLst/>
            </a:prstGeom>
            <a:grpFill/>
            <a:ln w="38100">
              <a:solidFill>
                <a:schemeClr val="tx1"/>
              </a:solidFill>
              <a:round/>
              <a:headEnd type="none" w="sm" len="sm"/>
              <a:tailEnd type="triangle" w="med" len="med"/>
            </a:ln>
          </p:spPr>
          <p:txBody>
            <a:bodyPr anchor="ctr"/>
            <a:lstStyle/>
            <a:p>
              <a:endParaRPr lang="en-US">
                <a:latin typeface="Gill Sans MT" panose="020B0502020104020203" pitchFamily="34" charset="0"/>
              </a:endParaRPr>
            </a:p>
          </p:txBody>
        </p:sp>
        <p:grpSp>
          <p:nvGrpSpPr>
            <p:cNvPr id="31758" name="Group 19"/>
            <p:cNvGrpSpPr>
              <a:grpSpLocks/>
            </p:cNvGrpSpPr>
            <p:nvPr/>
          </p:nvGrpSpPr>
          <p:grpSpPr bwMode="auto">
            <a:xfrm>
              <a:off x="2338388" y="2346325"/>
              <a:ext cx="1528762" cy="835025"/>
              <a:chOff x="3153" y="1294"/>
              <a:chExt cx="1092" cy="526"/>
            </a:xfrm>
            <a:grpFill/>
          </p:grpSpPr>
          <p:sp>
            <p:nvSpPr>
              <p:cNvPr id="31772" name="Text Box 20"/>
              <p:cNvSpPr txBox="1">
                <a:spLocks noChangeArrowheads="1"/>
              </p:cNvSpPr>
              <p:nvPr/>
            </p:nvSpPr>
            <p:spPr bwMode="auto">
              <a:xfrm>
                <a:off x="3153" y="1294"/>
                <a:ext cx="1092" cy="526"/>
              </a:xfrm>
              <a:prstGeom prst="rect">
                <a:avLst/>
              </a:prstGeom>
              <a:grpFill/>
              <a:ln w="28575">
                <a:solidFill>
                  <a:schemeClr val="tx1"/>
                </a:solidFill>
                <a:miter lim="800000"/>
                <a:headEnd type="none" w="sm" len="sm"/>
                <a:tailEnd type="none" w="sm" len="sm"/>
              </a:ln>
            </p:spPr>
            <p:txBody>
              <a:bodyPr anchor="ct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lnSpc>
                    <a:spcPct val="70000"/>
                  </a:lnSpc>
                  <a:spcBef>
                    <a:spcPct val="50000"/>
                  </a:spcBef>
                </a:pPr>
                <a:r>
                  <a:rPr lang="en-US" altLang="en-US" sz="1800" dirty="0">
                    <a:solidFill>
                      <a:schemeClr val="tx1"/>
                    </a:solidFill>
                    <a:latin typeface="Gill Sans MT" panose="020B0502020104020203" pitchFamily="34" charset="0"/>
                  </a:rPr>
                  <a:t>T-Wise Coverage</a:t>
                </a:r>
              </a:p>
              <a:p>
                <a:pPr algn="ctr">
                  <a:lnSpc>
                    <a:spcPct val="70000"/>
                  </a:lnSpc>
                  <a:spcBef>
                    <a:spcPct val="50000"/>
                  </a:spcBef>
                </a:pPr>
                <a:r>
                  <a:rPr lang="en-US" altLang="en-US" sz="1800" dirty="0">
                    <a:solidFill>
                      <a:schemeClr val="tx1"/>
                    </a:solidFill>
                    <a:latin typeface="Gill Sans MT" panose="020B0502020104020203" pitchFamily="34" charset="0"/>
                  </a:rPr>
                  <a:t>TWC</a:t>
                </a:r>
              </a:p>
            </p:txBody>
          </p:sp>
          <p:sp>
            <p:nvSpPr>
              <p:cNvPr id="31773" name="Line 21"/>
              <p:cNvSpPr>
                <a:spLocks noChangeShapeType="1"/>
              </p:cNvSpPr>
              <p:nvPr/>
            </p:nvSpPr>
            <p:spPr bwMode="auto">
              <a:xfrm>
                <a:off x="3233" y="1617"/>
                <a:ext cx="931" cy="0"/>
              </a:xfrm>
              <a:prstGeom prst="line">
                <a:avLst/>
              </a:prstGeom>
              <a:grpFill/>
              <a:ln w="28575">
                <a:solidFill>
                  <a:schemeClr val="tx1"/>
                </a:solidFill>
                <a:round/>
                <a:headEnd type="none" w="sm" len="sm"/>
                <a:tailEnd type="none" w="sm" len="sm"/>
              </a:ln>
            </p:spPr>
            <p:txBody>
              <a:bodyPr anchor="ctr"/>
              <a:lstStyle/>
              <a:p>
                <a:endParaRPr lang="en-US">
                  <a:latin typeface="Gill Sans MT" panose="020B0502020104020203" pitchFamily="34" charset="0"/>
                </a:endParaRPr>
              </a:p>
            </p:txBody>
          </p:sp>
        </p:grpSp>
        <p:grpSp>
          <p:nvGrpSpPr>
            <p:cNvPr id="31759" name="Group 22"/>
            <p:cNvGrpSpPr>
              <a:grpSpLocks/>
            </p:cNvGrpSpPr>
            <p:nvPr/>
          </p:nvGrpSpPr>
          <p:grpSpPr bwMode="auto">
            <a:xfrm>
              <a:off x="5114051" y="2346325"/>
              <a:ext cx="2260578" cy="812800"/>
              <a:chOff x="3055" y="1294"/>
              <a:chExt cx="1251" cy="512"/>
            </a:xfrm>
            <a:grpFill/>
          </p:grpSpPr>
          <p:sp>
            <p:nvSpPr>
              <p:cNvPr id="31770" name="Text Box 23"/>
              <p:cNvSpPr txBox="1">
                <a:spLocks noChangeArrowheads="1"/>
              </p:cNvSpPr>
              <p:nvPr/>
            </p:nvSpPr>
            <p:spPr bwMode="auto">
              <a:xfrm>
                <a:off x="3055" y="1294"/>
                <a:ext cx="1251" cy="512"/>
              </a:xfrm>
              <a:prstGeom prst="rect">
                <a:avLst/>
              </a:prstGeom>
              <a:grpFill/>
              <a:ln w="28575">
                <a:solidFill>
                  <a:schemeClr val="tx1"/>
                </a:solidFill>
                <a:miter lim="800000"/>
                <a:headEnd type="none" w="sm" len="sm"/>
                <a:tailEnd type="none" w="sm" len="sm"/>
              </a:ln>
            </p:spPr>
            <p:txBody>
              <a:bodyPr wrap="square" anchor="ct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lnSpc>
                    <a:spcPct val="70000"/>
                  </a:lnSpc>
                  <a:spcBef>
                    <a:spcPct val="50000"/>
                  </a:spcBef>
                </a:pPr>
                <a:r>
                  <a:rPr lang="en-US" altLang="en-US" sz="1800" dirty="0">
                    <a:solidFill>
                      <a:schemeClr val="tx1"/>
                    </a:solidFill>
                    <a:latin typeface="Gill Sans MT" panose="020B0502020104020203" pitchFamily="34" charset="0"/>
                  </a:rPr>
                  <a:t>Multiple Base Choice Coverage</a:t>
                </a:r>
              </a:p>
              <a:p>
                <a:pPr algn="ctr">
                  <a:lnSpc>
                    <a:spcPct val="70000"/>
                  </a:lnSpc>
                  <a:spcBef>
                    <a:spcPct val="50000"/>
                  </a:spcBef>
                </a:pPr>
                <a:r>
                  <a:rPr lang="en-US" altLang="en-US" sz="1800" dirty="0">
                    <a:solidFill>
                      <a:schemeClr val="tx1"/>
                    </a:solidFill>
                    <a:latin typeface="Gill Sans MT" panose="020B0502020104020203" pitchFamily="34" charset="0"/>
                  </a:rPr>
                  <a:t>MBCC</a:t>
                </a:r>
              </a:p>
            </p:txBody>
          </p:sp>
          <p:sp>
            <p:nvSpPr>
              <p:cNvPr id="31771" name="Line 24"/>
              <p:cNvSpPr>
                <a:spLocks noChangeShapeType="1"/>
              </p:cNvSpPr>
              <p:nvPr/>
            </p:nvSpPr>
            <p:spPr bwMode="auto">
              <a:xfrm>
                <a:off x="3233" y="1617"/>
                <a:ext cx="931" cy="0"/>
              </a:xfrm>
              <a:prstGeom prst="line">
                <a:avLst/>
              </a:prstGeom>
              <a:grpFill/>
              <a:ln w="28575">
                <a:solidFill>
                  <a:schemeClr val="tx1"/>
                </a:solidFill>
                <a:round/>
                <a:headEnd type="none" w="sm" len="sm"/>
                <a:tailEnd type="none" w="sm" len="sm"/>
              </a:ln>
            </p:spPr>
            <p:txBody>
              <a:bodyPr anchor="ctr"/>
              <a:lstStyle/>
              <a:p>
                <a:endParaRPr lang="en-US">
                  <a:latin typeface="Gill Sans MT" panose="020B0502020104020203" pitchFamily="34" charset="0"/>
                </a:endParaRPr>
              </a:p>
            </p:txBody>
          </p:sp>
        </p:grpSp>
        <p:grpSp>
          <p:nvGrpSpPr>
            <p:cNvPr id="31760" name="Group 28"/>
            <p:cNvGrpSpPr>
              <a:grpSpLocks/>
            </p:cNvGrpSpPr>
            <p:nvPr/>
          </p:nvGrpSpPr>
          <p:grpSpPr bwMode="auto">
            <a:xfrm>
              <a:off x="2333625" y="3822700"/>
              <a:ext cx="1539875" cy="835025"/>
              <a:chOff x="3153" y="1294"/>
              <a:chExt cx="1092" cy="526"/>
            </a:xfrm>
            <a:grpFill/>
          </p:grpSpPr>
          <p:sp>
            <p:nvSpPr>
              <p:cNvPr id="31768" name="Text Box 29"/>
              <p:cNvSpPr txBox="1">
                <a:spLocks noChangeArrowheads="1"/>
              </p:cNvSpPr>
              <p:nvPr/>
            </p:nvSpPr>
            <p:spPr bwMode="auto">
              <a:xfrm>
                <a:off x="3153" y="1294"/>
                <a:ext cx="1092" cy="526"/>
              </a:xfrm>
              <a:prstGeom prst="rect">
                <a:avLst/>
              </a:prstGeom>
              <a:grpFill/>
              <a:ln w="28575">
                <a:solidFill>
                  <a:schemeClr val="tx1"/>
                </a:solidFill>
                <a:miter lim="800000"/>
                <a:headEnd type="none" w="sm" len="sm"/>
                <a:tailEnd type="none" w="sm" len="sm"/>
              </a:ln>
            </p:spPr>
            <p:txBody>
              <a:bodyPr anchor="ct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lnSpc>
                    <a:spcPct val="70000"/>
                  </a:lnSpc>
                  <a:spcBef>
                    <a:spcPct val="50000"/>
                  </a:spcBef>
                </a:pPr>
                <a:r>
                  <a:rPr lang="en-US" altLang="en-US" sz="1800" dirty="0">
                    <a:solidFill>
                      <a:schemeClr val="tx1"/>
                    </a:solidFill>
                    <a:latin typeface="Gill Sans MT" panose="020B0502020104020203" pitchFamily="34" charset="0"/>
                  </a:rPr>
                  <a:t>Pair-Wise Coverage</a:t>
                </a:r>
              </a:p>
              <a:p>
                <a:pPr algn="ctr">
                  <a:lnSpc>
                    <a:spcPct val="70000"/>
                  </a:lnSpc>
                  <a:spcBef>
                    <a:spcPct val="50000"/>
                  </a:spcBef>
                </a:pPr>
                <a:r>
                  <a:rPr lang="en-US" altLang="en-US" sz="1800" dirty="0">
                    <a:solidFill>
                      <a:schemeClr val="tx1"/>
                    </a:solidFill>
                    <a:latin typeface="Gill Sans MT" panose="020B0502020104020203" pitchFamily="34" charset="0"/>
                  </a:rPr>
                  <a:t>PWC</a:t>
                </a:r>
              </a:p>
            </p:txBody>
          </p:sp>
          <p:sp>
            <p:nvSpPr>
              <p:cNvPr id="31769" name="Line 30"/>
              <p:cNvSpPr>
                <a:spLocks noChangeShapeType="1"/>
              </p:cNvSpPr>
              <p:nvPr/>
            </p:nvSpPr>
            <p:spPr bwMode="auto">
              <a:xfrm>
                <a:off x="3233" y="1617"/>
                <a:ext cx="931" cy="0"/>
              </a:xfrm>
              <a:prstGeom prst="line">
                <a:avLst/>
              </a:prstGeom>
              <a:grpFill/>
              <a:ln w="28575">
                <a:solidFill>
                  <a:schemeClr val="tx1"/>
                </a:solidFill>
                <a:round/>
                <a:headEnd type="none" w="sm" len="sm"/>
                <a:tailEnd type="none" w="sm" len="sm"/>
              </a:ln>
            </p:spPr>
            <p:txBody>
              <a:bodyPr anchor="ctr"/>
              <a:lstStyle/>
              <a:p>
                <a:endParaRPr lang="en-US">
                  <a:latin typeface="Gill Sans MT" panose="020B0502020104020203" pitchFamily="34" charset="0"/>
                </a:endParaRPr>
              </a:p>
            </p:txBody>
          </p:sp>
        </p:grpSp>
        <p:grpSp>
          <p:nvGrpSpPr>
            <p:cNvPr id="31761" name="Group 31"/>
            <p:cNvGrpSpPr>
              <a:grpSpLocks/>
            </p:cNvGrpSpPr>
            <p:nvPr/>
          </p:nvGrpSpPr>
          <p:grpSpPr bwMode="auto">
            <a:xfrm>
              <a:off x="5422900" y="3811588"/>
              <a:ext cx="1709738" cy="855662"/>
              <a:chOff x="3153" y="1294"/>
              <a:chExt cx="1092" cy="539"/>
            </a:xfrm>
            <a:grpFill/>
          </p:grpSpPr>
          <p:sp>
            <p:nvSpPr>
              <p:cNvPr id="31766" name="Text Box 32"/>
              <p:cNvSpPr txBox="1">
                <a:spLocks noChangeArrowheads="1"/>
              </p:cNvSpPr>
              <p:nvPr/>
            </p:nvSpPr>
            <p:spPr bwMode="auto">
              <a:xfrm>
                <a:off x="3153" y="1294"/>
                <a:ext cx="1092" cy="539"/>
              </a:xfrm>
              <a:prstGeom prst="rect">
                <a:avLst/>
              </a:prstGeom>
              <a:grpFill/>
              <a:ln w="28575">
                <a:solidFill>
                  <a:schemeClr val="tx1"/>
                </a:solidFill>
                <a:miter lim="800000"/>
                <a:headEnd type="none" w="sm" len="sm"/>
                <a:tailEnd type="none" w="sm" len="sm"/>
              </a:ln>
            </p:spPr>
            <p:txBody>
              <a:bodyPr anchor="ct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lnSpc>
                    <a:spcPct val="70000"/>
                  </a:lnSpc>
                  <a:spcBef>
                    <a:spcPct val="50000"/>
                  </a:spcBef>
                </a:pPr>
                <a:r>
                  <a:rPr lang="en-US" altLang="en-US" dirty="0">
                    <a:solidFill>
                      <a:schemeClr val="tx1"/>
                    </a:solidFill>
                    <a:latin typeface="Gill Sans MT" panose="020B0502020104020203" pitchFamily="34" charset="0"/>
                  </a:rPr>
                  <a:t>Base Choice</a:t>
                </a:r>
                <a:r>
                  <a:rPr lang="en-US" altLang="en-US" dirty="0">
                    <a:latin typeface="Gill Sans MT" panose="020B0502020104020203" pitchFamily="34" charset="0"/>
                  </a:rPr>
                  <a:t> </a:t>
                </a:r>
                <a:r>
                  <a:rPr lang="en-US" altLang="en-US" sz="1800" dirty="0">
                    <a:solidFill>
                      <a:schemeClr val="tx1"/>
                    </a:solidFill>
                    <a:latin typeface="Gill Sans MT" panose="020B0502020104020203" pitchFamily="34" charset="0"/>
                  </a:rPr>
                  <a:t>Coverage</a:t>
                </a:r>
              </a:p>
              <a:p>
                <a:pPr algn="ctr">
                  <a:lnSpc>
                    <a:spcPct val="70000"/>
                  </a:lnSpc>
                  <a:spcBef>
                    <a:spcPct val="50000"/>
                  </a:spcBef>
                </a:pPr>
                <a:r>
                  <a:rPr lang="en-US" altLang="en-US" sz="1800" dirty="0">
                    <a:solidFill>
                      <a:schemeClr val="tx1"/>
                    </a:solidFill>
                    <a:latin typeface="Gill Sans MT" panose="020B0502020104020203" pitchFamily="34" charset="0"/>
                  </a:rPr>
                  <a:t>BCC</a:t>
                </a:r>
              </a:p>
            </p:txBody>
          </p:sp>
          <p:sp>
            <p:nvSpPr>
              <p:cNvPr id="31767" name="Line 33"/>
              <p:cNvSpPr>
                <a:spLocks noChangeShapeType="1"/>
              </p:cNvSpPr>
              <p:nvPr/>
            </p:nvSpPr>
            <p:spPr bwMode="auto">
              <a:xfrm>
                <a:off x="3233" y="1617"/>
                <a:ext cx="931" cy="0"/>
              </a:xfrm>
              <a:prstGeom prst="line">
                <a:avLst/>
              </a:prstGeom>
              <a:grpFill/>
              <a:ln w="28575">
                <a:solidFill>
                  <a:schemeClr val="tx1"/>
                </a:solidFill>
                <a:round/>
                <a:headEnd type="none" w="sm" len="sm"/>
                <a:tailEnd type="none" w="sm" len="sm"/>
              </a:ln>
            </p:spPr>
            <p:txBody>
              <a:bodyPr anchor="ctr"/>
              <a:lstStyle/>
              <a:p>
                <a:endParaRPr lang="en-US">
                  <a:latin typeface="Gill Sans MT" panose="020B0502020104020203" pitchFamily="34" charset="0"/>
                </a:endParaRPr>
              </a:p>
            </p:txBody>
          </p:sp>
        </p:grpSp>
        <p:sp>
          <p:nvSpPr>
            <p:cNvPr id="31762" name="Line 34"/>
            <p:cNvSpPr>
              <a:spLocks noChangeShapeType="1"/>
            </p:cNvSpPr>
            <p:nvPr/>
          </p:nvSpPr>
          <p:spPr bwMode="auto">
            <a:xfrm flipH="1">
              <a:off x="3494088" y="1755775"/>
              <a:ext cx="476250" cy="581025"/>
            </a:xfrm>
            <a:prstGeom prst="line">
              <a:avLst/>
            </a:prstGeom>
            <a:grpFill/>
            <a:ln w="38100">
              <a:solidFill>
                <a:schemeClr val="tx1"/>
              </a:solidFill>
              <a:round/>
              <a:headEnd type="none" w="sm" len="sm"/>
              <a:tailEnd type="triangle" w="med" len="med"/>
            </a:ln>
          </p:spPr>
          <p:txBody>
            <a:bodyPr anchor="ctr"/>
            <a:lstStyle/>
            <a:p>
              <a:endParaRPr lang="en-US">
                <a:latin typeface="Gill Sans MT" panose="020B0502020104020203" pitchFamily="34" charset="0"/>
              </a:endParaRPr>
            </a:p>
          </p:txBody>
        </p:sp>
        <p:sp>
          <p:nvSpPr>
            <p:cNvPr id="31763" name="Line 35"/>
            <p:cNvSpPr>
              <a:spLocks noChangeShapeType="1"/>
            </p:cNvSpPr>
            <p:nvPr/>
          </p:nvSpPr>
          <p:spPr bwMode="auto">
            <a:xfrm>
              <a:off x="3543300" y="4652963"/>
              <a:ext cx="485775" cy="592137"/>
            </a:xfrm>
            <a:prstGeom prst="line">
              <a:avLst/>
            </a:prstGeom>
            <a:grpFill/>
            <a:ln w="38100">
              <a:solidFill>
                <a:schemeClr val="tx1"/>
              </a:solidFill>
              <a:round/>
              <a:headEnd type="none" w="sm" len="sm"/>
              <a:tailEnd type="triangle" w="med" len="med"/>
            </a:ln>
          </p:spPr>
          <p:txBody>
            <a:bodyPr anchor="ctr"/>
            <a:lstStyle/>
            <a:p>
              <a:endParaRPr lang="en-US">
                <a:latin typeface="Gill Sans MT" panose="020B0502020104020203" pitchFamily="34" charset="0"/>
              </a:endParaRPr>
            </a:p>
          </p:txBody>
        </p:sp>
        <p:sp>
          <p:nvSpPr>
            <p:cNvPr id="31764" name="Line 41"/>
            <p:cNvSpPr>
              <a:spLocks noChangeShapeType="1"/>
            </p:cNvSpPr>
            <p:nvPr/>
          </p:nvSpPr>
          <p:spPr bwMode="auto">
            <a:xfrm>
              <a:off x="6276975" y="3178175"/>
              <a:ext cx="0" cy="628650"/>
            </a:xfrm>
            <a:prstGeom prst="line">
              <a:avLst/>
            </a:prstGeom>
            <a:grpFill/>
            <a:ln w="38100">
              <a:solidFill>
                <a:schemeClr val="tx1"/>
              </a:solidFill>
              <a:round/>
              <a:headEnd type="none" w="sm" len="sm"/>
              <a:tailEnd type="triangle" w="med" len="med"/>
            </a:ln>
          </p:spPr>
          <p:txBody>
            <a:bodyPr anchor="ctr"/>
            <a:lstStyle/>
            <a:p>
              <a:endParaRPr lang="en-US">
                <a:latin typeface="Gill Sans MT" panose="020B0502020104020203" pitchFamily="34" charset="0"/>
              </a:endParaRPr>
            </a:p>
          </p:txBody>
        </p:sp>
        <p:sp>
          <p:nvSpPr>
            <p:cNvPr id="31765" name="Line 42"/>
            <p:cNvSpPr>
              <a:spLocks noChangeShapeType="1"/>
            </p:cNvSpPr>
            <p:nvPr/>
          </p:nvSpPr>
          <p:spPr bwMode="auto">
            <a:xfrm>
              <a:off x="3103563" y="3205163"/>
              <a:ext cx="0" cy="628650"/>
            </a:xfrm>
            <a:prstGeom prst="line">
              <a:avLst/>
            </a:prstGeom>
            <a:grpFill/>
            <a:ln w="38100">
              <a:solidFill>
                <a:schemeClr val="tx1"/>
              </a:solidFill>
              <a:round/>
              <a:headEnd type="none" w="sm" len="sm"/>
              <a:tailEnd type="triangle" w="med" len="med"/>
            </a:ln>
          </p:spPr>
          <p:txBody>
            <a:bodyPr anchor="ctr"/>
            <a:lstStyle/>
            <a:p>
              <a:endParaRPr lang="en-US">
                <a:latin typeface="Gill Sans MT" panose="020B0502020104020203" pitchFamily="34" charset="0"/>
              </a:endParaRPr>
            </a:p>
          </p:txBody>
        </p:sp>
      </p:grpSp>
      <p:sp>
        <p:nvSpPr>
          <p:cNvPr id="31750" name="Date Placeholder 2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703F8107-04E1-4FA0-B998-8B57B9D496CC}" type="datetime1">
              <a:rPr lang="en-US" altLang="en-US" sz="900" b="0" smtClean="0">
                <a:solidFill>
                  <a:schemeClr val="tx1"/>
                </a:solidFill>
                <a:latin typeface="Arial" charset="0"/>
                <a:cs typeface="Arial" charset="0"/>
              </a:rPr>
              <a:t>16-Jul-21</a:t>
            </a:fld>
            <a:endParaRPr lang="en-US" altLang="en-US" sz="900" b="0">
              <a:solidFill>
                <a:schemeClr val="tx1"/>
              </a:solidFill>
              <a:latin typeface="Arial" charset="0"/>
              <a:cs typeface="Arial" charset="0"/>
            </a:endParaRPr>
          </a:p>
        </p:txBody>
      </p:sp>
    </p:spTree>
    <p:extLst>
      <p:ext uri="{BB962C8B-B14F-4D97-AF65-F5344CB8AC3E}">
        <p14:creationId xmlns:p14="http://schemas.microsoft.com/office/powerpoint/2010/main" val="249157707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B5122A0F-B6E6-4A8C-BF4B-F7D238D93075}" type="slidenum">
              <a:rPr lang="en-US" altLang="en-US" sz="900" b="0" smtClean="0">
                <a:solidFill>
                  <a:schemeClr val="tx1"/>
                </a:solidFill>
                <a:latin typeface="Arial" charset="0"/>
                <a:cs typeface="Arial" charset="0"/>
              </a:rPr>
              <a:pPr/>
              <a:t>35</a:t>
            </a:fld>
            <a:endParaRPr lang="en-US" altLang="en-US" sz="900" b="0">
              <a:solidFill>
                <a:schemeClr val="tx1"/>
              </a:solidFill>
              <a:latin typeface="Arial" charset="0"/>
              <a:cs typeface="Arial" charset="0"/>
            </a:endParaRPr>
          </a:p>
        </p:txBody>
      </p:sp>
      <p:sp>
        <p:nvSpPr>
          <p:cNvPr id="32772" name="Rectangle 2"/>
          <p:cNvSpPr>
            <a:spLocks noGrp="1" noChangeArrowheads="1"/>
          </p:cNvSpPr>
          <p:nvPr>
            <p:ph type="title"/>
          </p:nvPr>
        </p:nvSpPr>
        <p:spPr/>
        <p:txBody>
          <a:bodyPr/>
          <a:lstStyle/>
          <a:p>
            <a:r>
              <a:rPr lang="en-US" altLang="en-US" dirty="0"/>
              <a:t>Constraints Among Characteristics</a:t>
            </a:r>
          </a:p>
        </p:txBody>
      </p:sp>
      <p:sp>
        <p:nvSpPr>
          <p:cNvPr id="32773" name="Rectangle 3"/>
          <p:cNvSpPr>
            <a:spLocks noGrp="1" noChangeArrowheads="1"/>
          </p:cNvSpPr>
          <p:nvPr>
            <p:ph type="body" idx="1"/>
          </p:nvPr>
        </p:nvSpPr>
        <p:spPr/>
        <p:txBody>
          <a:bodyPr/>
          <a:lstStyle/>
          <a:p>
            <a:r>
              <a:rPr lang="en-US" altLang="en-US" dirty="0"/>
              <a:t>Some combinations of blocks are </a:t>
            </a:r>
            <a:r>
              <a:rPr lang="en-US" altLang="en-US" dirty="0">
                <a:solidFill>
                  <a:srgbClr val="0000CC"/>
                </a:solidFill>
              </a:rPr>
              <a:t>infeasible</a:t>
            </a:r>
          </a:p>
          <a:p>
            <a:pPr lvl="1"/>
            <a:r>
              <a:rPr lang="en-US" altLang="en-US" dirty="0"/>
              <a:t>“less than zero”  and “scalene” … not possible at the same time</a:t>
            </a:r>
          </a:p>
          <a:p>
            <a:r>
              <a:rPr lang="en-US" altLang="en-US" dirty="0"/>
              <a:t>These are represented as </a:t>
            </a:r>
            <a:r>
              <a:rPr lang="en-US" altLang="en-US" dirty="0">
                <a:solidFill>
                  <a:srgbClr val="0000CC"/>
                </a:solidFill>
              </a:rPr>
              <a:t>constraints </a:t>
            </a:r>
            <a:r>
              <a:rPr lang="en-US" altLang="en-US" dirty="0"/>
              <a:t>among blocks</a:t>
            </a:r>
          </a:p>
          <a:p>
            <a:r>
              <a:rPr lang="en-US" altLang="en-US" dirty="0">
                <a:solidFill>
                  <a:srgbClr val="C00000"/>
                </a:solidFill>
              </a:rPr>
              <a:t>Two</a:t>
            </a:r>
            <a:r>
              <a:rPr lang="en-US" altLang="en-US" dirty="0"/>
              <a:t> general types of constraints</a:t>
            </a:r>
          </a:p>
          <a:p>
            <a:pPr lvl="1"/>
            <a:r>
              <a:rPr lang="en-US" altLang="en-US" dirty="0"/>
              <a:t>A block from one characteristic </a:t>
            </a:r>
            <a:r>
              <a:rPr lang="en-US" altLang="en-US" dirty="0">
                <a:solidFill>
                  <a:srgbClr val="0000CC"/>
                </a:solidFill>
              </a:rPr>
              <a:t>cannot be </a:t>
            </a:r>
            <a:r>
              <a:rPr lang="en-US" altLang="en-US" dirty="0"/>
              <a:t>combined with a specific block from another</a:t>
            </a:r>
          </a:p>
          <a:p>
            <a:pPr lvl="1"/>
            <a:r>
              <a:rPr lang="en-US" altLang="en-US" dirty="0"/>
              <a:t>A block from one characteristic can </a:t>
            </a:r>
            <a:r>
              <a:rPr lang="en-US" altLang="en-US" dirty="0">
                <a:solidFill>
                  <a:srgbClr val="0000CC"/>
                </a:solidFill>
              </a:rPr>
              <a:t>ONLY BE </a:t>
            </a:r>
            <a:r>
              <a:rPr lang="en-US" altLang="en-US" dirty="0"/>
              <a:t>combined with a specific block form another characteristic</a:t>
            </a:r>
          </a:p>
          <a:p>
            <a:r>
              <a:rPr lang="en-US" altLang="en-US" dirty="0"/>
              <a:t>Handling constraints depends on the criterion used</a:t>
            </a:r>
          </a:p>
          <a:p>
            <a:pPr lvl="1"/>
            <a:r>
              <a:rPr lang="en-US" altLang="en-US" dirty="0">
                <a:solidFill>
                  <a:srgbClr val="0000CC"/>
                </a:solidFill>
              </a:rPr>
              <a:t>ACC, PWC, TWC </a:t>
            </a:r>
            <a:r>
              <a:rPr lang="en-US" altLang="en-US" dirty="0"/>
              <a:t>: Drop the infeasible pairs</a:t>
            </a:r>
          </a:p>
          <a:p>
            <a:pPr lvl="1"/>
            <a:r>
              <a:rPr lang="en-US" altLang="en-US" dirty="0">
                <a:solidFill>
                  <a:srgbClr val="0000CC"/>
                </a:solidFill>
              </a:rPr>
              <a:t>BCC, MBCC </a:t>
            </a:r>
            <a:r>
              <a:rPr lang="en-US" altLang="en-US" dirty="0"/>
              <a:t>: Change a value to another non-base choice to find a feasible combination</a:t>
            </a:r>
          </a:p>
        </p:txBody>
      </p:sp>
      <p:sp>
        <p:nvSpPr>
          <p:cNvPr id="32774"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6EB39B3F-72A1-460A-AAB8-5DCC59A3A0C8}" type="datetime1">
              <a:rPr lang="en-US" altLang="en-US" sz="900" b="0" smtClean="0">
                <a:solidFill>
                  <a:schemeClr val="tx1"/>
                </a:solidFill>
                <a:latin typeface="Arial" charset="0"/>
                <a:cs typeface="Arial" charset="0"/>
              </a:rPr>
              <a:t>16-Jul-21</a:t>
            </a:fld>
            <a:endParaRPr lang="en-US" altLang="en-US" sz="900" b="0">
              <a:solidFill>
                <a:schemeClr val="tx1"/>
              </a:solidFill>
              <a:latin typeface="Arial" charset="0"/>
              <a:cs typeface="Arial" charset="0"/>
            </a:endParaRPr>
          </a:p>
        </p:txBody>
      </p:sp>
    </p:spTree>
    <p:extLst>
      <p:ext uri="{BB962C8B-B14F-4D97-AF65-F5344CB8AC3E}">
        <p14:creationId xmlns:p14="http://schemas.microsoft.com/office/powerpoint/2010/main" val="2197184101"/>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91913C69-AA72-4F6E-B8E6-A0D73107FF6D}" type="slidenum">
              <a:rPr lang="en-US" altLang="en-US" sz="900" b="0" smtClean="0">
                <a:solidFill>
                  <a:schemeClr val="tx1"/>
                </a:solidFill>
                <a:latin typeface="Arial" charset="0"/>
                <a:cs typeface="Arial" charset="0"/>
              </a:rPr>
              <a:pPr/>
              <a:t>36</a:t>
            </a:fld>
            <a:endParaRPr lang="en-US" altLang="en-US" sz="900" b="0">
              <a:solidFill>
                <a:schemeClr val="tx1"/>
              </a:solidFill>
              <a:latin typeface="Arial" charset="0"/>
              <a:cs typeface="Arial" charset="0"/>
            </a:endParaRPr>
          </a:p>
        </p:txBody>
      </p:sp>
      <p:sp>
        <p:nvSpPr>
          <p:cNvPr id="16388" name="Rectangle 2"/>
          <p:cNvSpPr>
            <a:spLocks noGrp="1" noChangeArrowheads="1"/>
          </p:cNvSpPr>
          <p:nvPr>
            <p:ph type="title"/>
          </p:nvPr>
        </p:nvSpPr>
        <p:spPr>
          <a:xfrm>
            <a:off x="85344" y="96838"/>
            <a:ext cx="8973312" cy="915987"/>
          </a:xfrm>
        </p:spPr>
        <p:txBody>
          <a:bodyPr/>
          <a:lstStyle/>
          <a:p>
            <a:r>
              <a:rPr lang="en-US" altLang="en-US" dirty="0"/>
              <a:t>Example Handling Constraints</a:t>
            </a:r>
          </a:p>
        </p:txBody>
      </p:sp>
      <p:sp>
        <p:nvSpPr>
          <p:cNvPr id="251909" name="Text Box 5"/>
          <p:cNvSpPr txBox="1">
            <a:spLocks noChangeArrowheads="1"/>
          </p:cNvSpPr>
          <p:nvPr/>
        </p:nvSpPr>
        <p:spPr bwMode="auto">
          <a:xfrm>
            <a:off x="989013" y="897441"/>
            <a:ext cx="7165975" cy="1138773"/>
          </a:xfrm>
          <a:prstGeom prst="rect">
            <a:avLst/>
          </a:prstGeom>
          <a:solidFill>
            <a:schemeClr val="accent3">
              <a:lumMod val="95000"/>
            </a:schemeClr>
          </a:solidFill>
          <a:ln w="9525">
            <a:solidFill>
              <a:schemeClr val="tx2"/>
            </a:solidFill>
            <a:miter lim="800000"/>
            <a:headEnd/>
            <a:tailEnd/>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80000"/>
              </a:lnSpc>
              <a:spcBef>
                <a:spcPts val="1200"/>
              </a:spcBef>
            </a:pPr>
            <a:r>
              <a:rPr kumimoji="1" lang="en-US" altLang="zh-CN" b="0" dirty="0">
                <a:solidFill>
                  <a:srgbClr val="0000CC"/>
                </a:solidFill>
                <a:latin typeface="Arial" charset="0"/>
                <a:ea typeface="楷体_GB2312" pitchFamily="49" charset="-122"/>
              </a:rPr>
              <a:t>public </a:t>
            </a:r>
            <a:r>
              <a:rPr kumimoji="1" lang="en-US" altLang="zh-CN" b="0" dirty="0" err="1">
                <a:solidFill>
                  <a:srgbClr val="0000CC"/>
                </a:solidFill>
                <a:latin typeface="Arial" charset="0"/>
                <a:ea typeface="楷体_GB2312" pitchFamily="49" charset="-122"/>
              </a:rPr>
              <a:t>boolean</a:t>
            </a:r>
            <a:r>
              <a:rPr kumimoji="1" lang="en-US" altLang="zh-CN" b="0" dirty="0">
                <a:solidFill>
                  <a:srgbClr val="0000CC"/>
                </a:solidFill>
                <a:latin typeface="Arial" charset="0"/>
                <a:ea typeface="楷体_GB2312" pitchFamily="49" charset="-122"/>
              </a:rPr>
              <a:t> </a:t>
            </a:r>
            <a:r>
              <a:rPr kumimoji="1" lang="en-US" altLang="zh-CN" b="0" dirty="0" err="1">
                <a:solidFill>
                  <a:srgbClr val="0000CC"/>
                </a:solidFill>
                <a:latin typeface="Arial" charset="0"/>
                <a:ea typeface="楷体_GB2312" pitchFamily="49" charset="-122"/>
              </a:rPr>
              <a:t>findElement</a:t>
            </a:r>
            <a:r>
              <a:rPr kumimoji="1" lang="en-US" altLang="zh-CN" b="0" dirty="0">
                <a:solidFill>
                  <a:srgbClr val="0000CC"/>
                </a:solidFill>
                <a:latin typeface="Arial" charset="0"/>
                <a:ea typeface="楷体_GB2312" pitchFamily="49" charset="-122"/>
              </a:rPr>
              <a:t> </a:t>
            </a:r>
            <a:r>
              <a:rPr kumimoji="1" lang="en-US" altLang="zh-CN" b="0" dirty="0">
                <a:solidFill>
                  <a:srgbClr val="0000CC"/>
                </a:solidFill>
                <a:latin typeface="Arial" charset="0"/>
                <a:ea typeface="宋体" charset="-122"/>
              </a:rPr>
              <a:t>(List </a:t>
            </a:r>
            <a:r>
              <a:rPr kumimoji="1" lang="en-US" altLang="zh-CN" b="0" dirty="0" err="1">
                <a:solidFill>
                  <a:srgbClr val="0000CC"/>
                </a:solidFill>
                <a:latin typeface="Arial" charset="0"/>
                <a:ea typeface="宋体" charset="-122"/>
              </a:rPr>
              <a:t>list</a:t>
            </a:r>
            <a:r>
              <a:rPr kumimoji="1" lang="en-US" altLang="zh-CN" b="0" dirty="0">
                <a:solidFill>
                  <a:srgbClr val="0000CC"/>
                </a:solidFill>
                <a:latin typeface="Arial" charset="0"/>
                <a:ea typeface="宋体" charset="-122"/>
              </a:rPr>
              <a:t>, Object element)</a:t>
            </a:r>
          </a:p>
          <a:p>
            <a:pPr>
              <a:lnSpc>
                <a:spcPct val="80000"/>
              </a:lnSpc>
              <a:spcBef>
                <a:spcPts val="1200"/>
              </a:spcBef>
            </a:pPr>
            <a:r>
              <a:rPr kumimoji="1" lang="en-US" altLang="zh-CN" b="0" dirty="0">
                <a:solidFill>
                  <a:srgbClr val="0000CC"/>
                </a:solidFill>
                <a:latin typeface="Arial" charset="0"/>
                <a:ea typeface="宋体" charset="-122"/>
              </a:rPr>
              <a:t>// Effects: </a:t>
            </a:r>
            <a:r>
              <a:rPr kumimoji="1" lang="en-US" altLang="zh-CN" b="0" dirty="0">
                <a:solidFill>
                  <a:srgbClr val="0000CC"/>
                </a:solidFill>
                <a:latin typeface="Gill Sans MT" panose="020B0502020104020203" pitchFamily="34" charset="0"/>
                <a:ea typeface="宋体" charset="-122"/>
              </a:rPr>
              <a:t>if </a:t>
            </a:r>
            <a:r>
              <a:rPr kumimoji="1" lang="en-US" altLang="zh-CN" b="0" dirty="0">
                <a:solidFill>
                  <a:srgbClr val="0000CC"/>
                </a:solidFill>
                <a:latin typeface="Arial" charset="0"/>
                <a:ea typeface="宋体" charset="-122"/>
              </a:rPr>
              <a:t>list </a:t>
            </a:r>
            <a:r>
              <a:rPr kumimoji="1" lang="en-US" altLang="zh-CN" b="0" dirty="0">
                <a:solidFill>
                  <a:srgbClr val="0000CC"/>
                </a:solidFill>
                <a:latin typeface="Gill Sans MT" panose="020B0502020104020203" pitchFamily="34" charset="0"/>
                <a:ea typeface="宋体" charset="-122"/>
              </a:rPr>
              <a:t>or </a:t>
            </a:r>
            <a:r>
              <a:rPr kumimoji="1" lang="en-US" altLang="zh-CN" b="0" dirty="0">
                <a:solidFill>
                  <a:srgbClr val="0000CC"/>
                </a:solidFill>
                <a:latin typeface="Arial" charset="0"/>
                <a:ea typeface="宋体" charset="-122"/>
              </a:rPr>
              <a:t>element </a:t>
            </a:r>
            <a:r>
              <a:rPr kumimoji="1" lang="en-US" altLang="zh-CN" b="0" dirty="0">
                <a:solidFill>
                  <a:srgbClr val="0000CC"/>
                </a:solidFill>
                <a:latin typeface="Gill Sans MT" panose="020B0502020104020203" pitchFamily="34" charset="0"/>
                <a:ea typeface="宋体" charset="-122"/>
              </a:rPr>
              <a:t>is </a:t>
            </a:r>
            <a:r>
              <a:rPr kumimoji="1" lang="en-US" altLang="zh-CN" b="0" dirty="0">
                <a:solidFill>
                  <a:srgbClr val="0000CC"/>
                </a:solidFill>
                <a:latin typeface="Arial" charset="0"/>
                <a:ea typeface="宋体" charset="-122"/>
              </a:rPr>
              <a:t>null throw </a:t>
            </a:r>
            <a:r>
              <a:rPr kumimoji="1" lang="en-US" altLang="zh-CN" b="0" dirty="0" err="1">
                <a:solidFill>
                  <a:srgbClr val="0000CC"/>
                </a:solidFill>
                <a:latin typeface="Arial" charset="0"/>
                <a:ea typeface="宋体" charset="-122"/>
              </a:rPr>
              <a:t>NullPointerException</a:t>
            </a:r>
            <a:endParaRPr kumimoji="1" lang="en-US" altLang="zh-CN" b="0" dirty="0">
              <a:solidFill>
                <a:srgbClr val="0000CC"/>
              </a:solidFill>
              <a:latin typeface="Arial" charset="0"/>
              <a:ea typeface="宋体" charset="-122"/>
            </a:endParaRPr>
          </a:p>
          <a:p>
            <a:pPr>
              <a:lnSpc>
                <a:spcPct val="80000"/>
              </a:lnSpc>
              <a:spcBef>
                <a:spcPts val="1200"/>
              </a:spcBef>
            </a:pPr>
            <a:r>
              <a:rPr kumimoji="1" lang="en-US" altLang="zh-CN" b="0" dirty="0">
                <a:solidFill>
                  <a:srgbClr val="0000CC"/>
                </a:solidFill>
                <a:latin typeface="Arial" charset="0"/>
                <a:ea typeface="宋体" charset="-122"/>
              </a:rPr>
              <a:t>//           else return true </a:t>
            </a:r>
            <a:r>
              <a:rPr kumimoji="1" lang="en-US" altLang="zh-CN" b="0" dirty="0">
                <a:solidFill>
                  <a:srgbClr val="0000CC"/>
                </a:solidFill>
                <a:latin typeface="Gill Sans MT" panose="020B0502020104020203" pitchFamily="34" charset="0"/>
                <a:ea typeface="宋体" charset="-122"/>
              </a:rPr>
              <a:t>if </a:t>
            </a:r>
            <a:r>
              <a:rPr kumimoji="1" lang="en-US" altLang="zh-CN" b="0" dirty="0">
                <a:solidFill>
                  <a:srgbClr val="0000CC"/>
                </a:solidFill>
                <a:latin typeface="Arial" charset="0"/>
                <a:ea typeface="宋体" charset="-122"/>
              </a:rPr>
              <a:t>element </a:t>
            </a:r>
            <a:r>
              <a:rPr kumimoji="1" lang="en-US" altLang="zh-CN" b="0" dirty="0">
                <a:solidFill>
                  <a:srgbClr val="0000CC"/>
                </a:solidFill>
                <a:latin typeface="Gill Sans MT" panose="020B0502020104020203" pitchFamily="34" charset="0"/>
                <a:ea typeface="宋体" charset="-122"/>
              </a:rPr>
              <a:t>is in the </a:t>
            </a:r>
            <a:r>
              <a:rPr kumimoji="1" lang="en-US" altLang="zh-CN" b="0" dirty="0">
                <a:solidFill>
                  <a:srgbClr val="0000CC"/>
                </a:solidFill>
                <a:latin typeface="Arial" charset="0"/>
                <a:ea typeface="宋体" charset="-122"/>
              </a:rPr>
              <a:t>list, false </a:t>
            </a:r>
            <a:r>
              <a:rPr kumimoji="1" lang="en-US" altLang="zh-CN" b="0" dirty="0">
                <a:solidFill>
                  <a:srgbClr val="0000CC"/>
                </a:solidFill>
                <a:latin typeface="Gill Sans MT" panose="020B0502020104020203" pitchFamily="34" charset="0"/>
                <a:ea typeface="宋体" charset="-122"/>
              </a:rPr>
              <a:t>otherwise</a:t>
            </a:r>
            <a:endParaRPr kumimoji="1" lang="en-US" altLang="zh-CN" b="0" dirty="0">
              <a:solidFill>
                <a:srgbClr val="0000CC"/>
              </a:solidFill>
              <a:latin typeface="Gill Sans MT" panose="020B0502020104020203" pitchFamily="34" charset="0"/>
              <a:ea typeface="楷体_GB2312" pitchFamily="49" charset="-122"/>
            </a:endParaRPr>
          </a:p>
        </p:txBody>
      </p:sp>
      <p:sp>
        <p:nvSpPr>
          <p:cNvPr id="16392"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02AC5274-0C9A-4DF5-9B79-84C0232E5A47}" type="datetime1">
              <a:rPr lang="en-US" altLang="en-US" sz="900" b="0" smtClean="0">
                <a:solidFill>
                  <a:schemeClr val="tx1"/>
                </a:solidFill>
                <a:latin typeface="Arial" charset="0"/>
                <a:cs typeface="Arial" charset="0"/>
              </a:rPr>
              <a:t>16-Jul-21</a:t>
            </a:fld>
            <a:endParaRPr lang="en-US" altLang="en-US" sz="900" b="0" dirty="0">
              <a:solidFill>
                <a:schemeClr val="tx1"/>
              </a:solidFill>
              <a:latin typeface="Arial" charset="0"/>
              <a:cs typeface="Arial" charset="0"/>
            </a:endParaRPr>
          </a:p>
        </p:txBody>
      </p:sp>
      <p:graphicFrame>
        <p:nvGraphicFramePr>
          <p:cNvPr id="10" name="Group 37"/>
          <p:cNvGraphicFramePr>
            <a:graphicFrameLocks noGrp="1"/>
          </p:cNvGraphicFramePr>
          <p:nvPr>
            <p:extLst>
              <p:ext uri="{D42A27DB-BD31-4B8C-83A1-F6EECF244321}">
                <p14:modId xmlns:p14="http://schemas.microsoft.com/office/powerpoint/2010/main" val="4187930580"/>
              </p:ext>
            </p:extLst>
          </p:nvPr>
        </p:nvGraphicFramePr>
        <p:xfrm>
          <a:off x="144380" y="2266900"/>
          <a:ext cx="8831178" cy="2795524"/>
        </p:xfrm>
        <a:graphic>
          <a:graphicData uri="http://schemas.openxmlformats.org/drawingml/2006/table">
            <a:tbl>
              <a:tblPr>
                <a:tableStyleId>{616DA210-FB5B-4158-B5E0-FEB733F419BA}</a:tableStyleId>
              </a:tblPr>
              <a:tblGrid>
                <a:gridCol w="2634915">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780673">
                  <a:extLst>
                    <a:ext uri="{9D8B030D-6E8A-4147-A177-3AD203B41FA5}">
                      <a16:colId xmlns:a16="http://schemas.microsoft.com/office/drawing/2014/main" val="20002"/>
                    </a:ext>
                  </a:extLst>
                </a:gridCol>
                <a:gridCol w="1451225">
                  <a:extLst>
                    <a:ext uri="{9D8B030D-6E8A-4147-A177-3AD203B41FA5}">
                      <a16:colId xmlns:a16="http://schemas.microsoft.com/office/drawing/2014/main" val="20003"/>
                    </a:ext>
                  </a:extLst>
                </a:gridCol>
                <a:gridCol w="1364165">
                  <a:extLst>
                    <a:ext uri="{9D8B030D-6E8A-4147-A177-3AD203B41FA5}">
                      <a16:colId xmlns:a16="http://schemas.microsoft.com/office/drawing/2014/main" val="20004"/>
                    </a:ext>
                  </a:extLst>
                </a:gridCol>
              </a:tblGrid>
              <a:tr h="0">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Characteristic</a:t>
                      </a:r>
                      <a:endParaRPr kumimoji="0" lang="en-US" altLang="zh-CN" sz="2400" b="0" i="0" u="none" strike="noStrike" cap="none" normalizeH="0" baseline="0" dirty="0">
                        <a:ln>
                          <a:noFill/>
                        </a:ln>
                        <a:solidFill>
                          <a:srgbClr val="0000CC"/>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defRPr/>
                      </a:pPr>
                      <a:r>
                        <a:rPr kumimoji="0" lang="en-US" altLang="zh-CN" sz="2400" u="none" strike="noStrike" cap="none" normalizeH="0" baseline="0" dirty="0">
                          <a:ln>
                            <a:noFill/>
                          </a:ln>
                          <a:solidFill>
                            <a:srgbClr val="0000CC"/>
                          </a:solidFill>
                          <a:effectLst/>
                        </a:rPr>
                        <a:t>Block 1</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Block 2</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Block 3</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anchor="ctr" horzOverflow="overflow"/>
                </a:tc>
                <a:tc>
                  <a:txBody>
                    <a:bodyPr/>
                    <a:lstStyle/>
                    <a:p>
                      <a:pPr marL="0" marR="0" lvl="0" indent="0" algn="ctr" defTabSz="914400" rtl="0" eaLnBrk="0" fontAlgn="base" latinLnBrk="0" hangingPunct="0">
                        <a:lnSpc>
                          <a:spcPct val="90000"/>
                        </a:lnSpc>
                        <a:spcBef>
                          <a:spcPct val="30000"/>
                        </a:spcBef>
                        <a:spcAft>
                          <a:spcPct val="0"/>
                        </a:spcAft>
                        <a:buClrTx/>
                        <a:buSzPct val="85000"/>
                        <a:buFontTx/>
                        <a:buNone/>
                        <a:tabLst/>
                      </a:pPr>
                      <a:r>
                        <a:rPr kumimoji="0" lang="en-US" altLang="zh-CN" sz="2400" u="none" strike="noStrike" cap="none" normalizeH="0" baseline="0" dirty="0">
                          <a:ln>
                            <a:noFill/>
                          </a:ln>
                          <a:solidFill>
                            <a:srgbClr val="0000CC"/>
                          </a:solidFill>
                          <a:effectLst/>
                        </a:rPr>
                        <a:t>Block 4</a:t>
                      </a:r>
                      <a:endParaRPr kumimoji="0" lang="en-US" altLang="zh-CN" sz="2400" b="0" i="0" u="none" strike="noStrike" cap="none" normalizeH="0" baseline="-25000" dirty="0">
                        <a:ln>
                          <a:noFill/>
                        </a:ln>
                        <a:solidFill>
                          <a:srgbClr val="0000CC"/>
                        </a:solidFill>
                        <a:effectLst/>
                        <a:latin typeface="Gill Sans MT" panose="020B0502020104020203" pitchFamily="34" charset="0"/>
                        <a:ea typeface="宋体" charset="-122"/>
                      </a:endParaRPr>
                    </a:p>
                  </a:txBody>
                  <a:tcPr anchor="ctr" horzOverflow="overflow"/>
                </a:tc>
                <a:extLst>
                  <a:ext uri="{0D108BD9-81ED-4DB2-BD59-A6C34878D82A}">
                    <a16:rowId xmlns:a16="http://schemas.microsoft.com/office/drawing/2014/main" val="10000"/>
                  </a:ext>
                </a:extLst>
              </a:tr>
              <a:tr h="546100">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A : length and contents</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One element</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More than one, unsorted</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More than one, sorted</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More than one, all identical</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extLst>
                  <a:ext uri="{0D108BD9-81ED-4DB2-BD59-A6C34878D82A}">
                    <a16:rowId xmlns:a16="http://schemas.microsoft.com/office/drawing/2014/main" val="10001"/>
                  </a:ext>
                </a:extLst>
              </a:tr>
              <a:tr h="546100">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B : match</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element not found</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element found once</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element found more than once</a:t>
                      </a: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endParaRPr kumimoji="0" lang="en-US" altLang="zh-CN"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extLst>
                  <a:ext uri="{0D108BD9-81ED-4DB2-BD59-A6C34878D82A}">
                    <a16:rowId xmlns:a16="http://schemas.microsoft.com/office/drawing/2014/main" val="10002"/>
                  </a:ext>
                </a:extLst>
              </a:tr>
              <a:tr h="546100">
                <a:tc gridSpan="5">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r>
                        <a:rPr kumimoji="0" lang="en-US" altLang="zh-CN" sz="2000" u="none" strike="noStrike" cap="none" normalizeH="0" baseline="0" dirty="0">
                          <a:ln>
                            <a:noFill/>
                          </a:ln>
                          <a:effectLst/>
                        </a:rPr>
                        <a:t>Invalid combinations : (A1, B3), (A4, B2)</a:t>
                      </a:r>
                      <a:endParaRPr kumimoji="0" lang="zh-CN" altLang="en-US" sz="2000" b="0" i="0" u="none" strike="noStrike" cap="none" normalizeH="0" baseline="0" dirty="0">
                        <a:ln>
                          <a:noFill/>
                        </a:ln>
                        <a:solidFill>
                          <a:schemeClr val="tx1"/>
                        </a:solidFill>
                        <a:effectLst/>
                        <a:latin typeface="Gill Sans MT" panose="020B0502020104020203" pitchFamily="34" charset="0"/>
                        <a:ea typeface="宋体" charset="-122"/>
                      </a:endParaRPr>
                    </a:p>
                  </a:txBody>
                  <a:tcPr anchor="ctr" horzOverflow="overflow"/>
                </a:tc>
                <a:tc hMerge="1">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endParaRPr kumimoji="0" lang="en-US" altLang="zh-CN" sz="20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endParaRPr kumimoji="0" lang="zh-CN" altLang="en-US" sz="20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endParaRPr kumimoji="0" lang="en-US" altLang="zh-CN" sz="20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0" fontAlgn="base" latinLnBrk="0" hangingPunct="0">
                        <a:lnSpc>
                          <a:spcPct val="90000"/>
                        </a:lnSpc>
                        <a:spcBef>
                          <a:spcPct val="30000"/>
                        </a:spcBef>
                        <a:spcAft>
                          <a:spcPct val="0"/>
                        </a:spcAft>
                        <a:buClrTx/>
                        <a:buSzPct val="85000"/>
                        <a:buFontTx/>
                        <a:buNone/>
                        <a:tabLst/>
                      </a:pPr>
                      <a:endParaRPr kumimoji="0" lang="en-US" altLang="zh-CN" sz="20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pSp>
        <p:nvGrpSpPr>
          <p:cNvPr id="11" name="Group 9"/>
          <p:cNvGrpSpPr>
            <a:grpSpLocks/>
          </p:cNvGrpSpPr>
          <p:nvPr/>
        </p:nvGrpSpPr>
        <p:grpSpPr bwMode="auto">
          <a:xfrm>
            <a:off x="710778" y="4547463"/>
            <a:ext cx="2897326" cy="1855788"/>
            <a:chOff x="739" y="1721"/>
            <a:chExt cx="1785" cy="1169"/>
          </a:xfrm>
          <a:noFill/>
        </p:grpSpPr>
        <p:sp>
          <p:nvSpPr>
            <p:cNvPr id="12" name="Oval 6"/>
            <p:cNvSpPr>
              <a:spLocks noChangeArrowheads="1"/>
            </p:cNvSpPr>
            <p:nvPr/>
          </p:nvSpPr>
          <p:spPr bwMode="auto">
            <a:xfrm>
              <a:off x="1794" y="1721"/>
              <a:ext cx="627" cy="302"/>
            </a:xfrm>
            <a:prstGeom prst="ellipse">
              <a:avLst/>
            </a:prstGeom>
            <a:grpFill/>
            <a:ln w="28575">
              <a:solidFill>
                <a:schemeClr val="tx2"/>
              </a:solidFill>
              <a:round/>
              <a:headEnd type="none" w="sm" len="sm"/>
              <a:tailEnd type="none" w="sm" len="sm"/>
            </a:ln>
          </p:spPr>
          <p:txBody>
            <a:bodyPr wrap="none"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endParaRPr lang="en-US" altLang="en-US">
                <a:solidFill>
                  <a:srgbClr val="0000CC"/>
                </a:solidFill>
              </a:endParaRPr>
            </a:p>
          </p:txBody>
        </p:sp>
        <p:sp>
          <p:nvSpPr>
            <p:cNvPr id="13" name="Line 7"/>
            <p:cNvSpPr>
              <a:spLocks noChangeShapeType="1"/>
            </p:cNvSpPr>
            <p:nvPr/>
          </p:nvSpPr>
          <p:spPr bwMode="auto">
            <a:xfrm flipH="1">
              <a:off x="1726" y="2023"/>
              <a:ext cx="388" cy="227"/>
            </a:xfrm>
            <a:prstGeom prst="line">
              <a:avLst/>
            </a:prstGeom>
            <a:grpFill/>
            <a:ln w="28575">
              <a:solidFill>
                <a:schemeClr val="tx2"/>
              </a:solidFill>
              <a:round/>
              <a:headEnd type="none" w="sm" len="sm"/>
              <a:tailEnd type="none" w="sm" len="sm"/>
            </a:ln>
          </p:spPr>
          <p:txBody>
            <a:bodyPr/>
            <a:lstStyle/>
            <a:p>
              <a:endParaRPr lang="en-US">
                <a:solidFill>
                  <a:srgbClr val="0000CC"/>
                </a:solidFill>
              </a:endParaRPr>
            </a:p>
          </p:txBody>
        </p:sp>
        <p:sp>
          <p:nvSpPr>
            <p:cNvPr id="14" name="Text Box 8"/>
            <p:cNvSpPr txBox="1">
              <a:spLocks noChangeArrowheads="1"/>
            </p:cNvSpPr>
            <p:nvPr/>
          </p:nvSpPr>
          <p:spPr bwMode="auto">
            <a:xfrm>
              <a:off x="739" y="2250"/>
              <a:ext cx="1785" cy="640"/>
            </a:xfrm>
            <a:prstGeom prst="rect">
              <a:avLst/>
            </a:prstGeom>
            <a:grpFill/>
            <a:ln w="28575">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dirty="0">
                  <a:solidFill>
                    <a:srgbClr val="0000CC"/>
                  </a:solidFill>
                  <a:latin typeface="Arial" panose="020B0604020202020204" pitchFamily="34" charset="0"/>
                  <a:cs typeface="Arial" panose="020B0604020202020204" pitchFamily="34" charset="0"/>
                </a:rPr>
                <a:t>element</a:t>
              </a:r>
              <a:r>
                <a:rPr lang="en-US" altLang="en-US" dirty="0">
                  <a:solidFill>
                    <a:srgbClr val="0000CC"/>
                  </a:solidFill>
                  <a:latin typeface="Gill Sans MT" panose="020B0502020104020203" pitchFamily="34" charset="0"/>
                </a:rPr>
                <a:t> cannot be in a one-element list more than once</a:t>
              </a:r>
            </a:p>
          </p:txBody>
        </p:sp>
      </p:grpSp>
      <p:grpSp>
        <p:nvGrpSpPr>
          <p:cNvPr id="15" name="Group 9"/>
          <p:cNvGrpSpPr>
            <a:grpSpLocks/>
          </p:cNvGrpSpPr>
          <p:nvPr/>
        </p:nvGrpSpPr>
        <p:grpSpPr bwMode="auto">
          <a:xfrm>
            <a:off x="3500649" y="4540501"/>
            <a:ext cx="4522095" cy="2024063"/>
            <a:chOff x="1799" y="1721"/>
            <a:chExt cx="2786" cy="1275"/>
          </a:xfrm>
          <a:noFill/>
        </p:grpSpPr>
        <p:sp>
          <p:nvSpPr>
            <p:cNvPr id="16" name="Oval 6"/>
            <p:cNvSpPr>
              <a:spLocks noChangeArrowheads="1"/>
            </p:cNvSpPr>
            <p:nvPr/>
          </p:nvSpPr>
          <p:spPr bwMode="auto">
            <a:xfrm>
              <a:off x="1799" y="1721"/>
              <a:ext cx="627" cy="302"/>
            </a:xfrm>
            <a:prstGeom prst="ellipse">
              <a:avLst/>
            </a:prstGeom>
            <a:grpFill/>
            <a:ln w="28575">
              <a:solidFill>
                <a:schemeClr val="tx2"/>
              </a:solidFill>
              <a:round/>
              <a:headEnd type="none" w="sm" len="sm"/>
              <a:tailEnd type="none" w="sm" len="sm"/>
            </a:ln>
          </p:spPr>
          <p:txBody>
            <a:bodyPr wrap="none"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endParaRPr lang="en-US" altLang="en-US">
                <a:solidFill>
                  <a:srgbClr val="0000CC"/>
                </a:solidFill>
              </a:endParaRPr>
            </a:p>
          </p:txBody>
        </p:sp>
        <p:sp>
          <p:nvSpPr>
            <p:cNvPr id="17" name="Line 7"/>
            <p:cNvSpPr>
              <a:spLocks noChangeShapeType="1"/>
            </p:cNvSpPr>
            <p:nvPr/>
          </p:nvSpPr>
          <p:spPr bwMode="auto">
            <a:xfrm>
              <a:off x="2113" y="2023"/>
              <a:ext cx="469" cy="547"/>
            </a:xfrm>
            <a:prstGeom prst="line">
              <a:avLst/>
            </a:prstGeom>
            <a:grpFill/>
            <a:ln w="28575">
              <a:solidFill>
                <a:schemeClr val="tx2"/>
              </a:solidFill>
              <a:round/>
              <a:headEnd type="none" w="sm" len="sm"/>
              <a:tailEnd type="none" w="sm" len="sm"/>
            </a:ln>
          </p:spPr>
          <p:txBody>
            <a:bodyPr/>
            <a:lstStyle/>
            <a:p>
              <a:endParaRPr lang="en-US">
                <a:solidFill>
                  <a:srgbClr val="0000CC"/>
                </a:solidFill>
              </a:endParaRPr>
            </a:p>
          </p:txBody>
        </p:sp>
        <p:sp>
          <p:nvSpPr>
            <p:cNvPr id="18" name="Text Box 8"/>
            <p:cNvSpPr txBox="1">
              <a:spLocks noChangeArrowheads="1"/>
            </p:cNvSpPr>
            <p:nvPr/>
          </p:nvSpPr>
          <p:spPr bwMode="auto">
            <a:xfrm>
              <a:off x="2582" y="2162"/>
              <a:ext cx="2003" cy="834"/>
            </a:xfrm>
            <a:prstGeom prst="rect">
              <a:avLst/>
            </a:prstGeom>
            <a:grpFill/>
            <a:ln w="28575">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tLang="en-US" dirty="0">
                  <a:solidFill>
                    <a:srgbClr val="0000CC"/>
                  </a:solidFill>
                  <a:latin typeface="Arial" panose="020B0604020202020204" pitchFamily="34" charset="0"/>
                  <a:cs typeface="Arial" panose="020B0604020202020204" pitchFamily="34" charset="0"/>
                </a:rPr>
                <a:t>If the list only has one element, but it appears multiple times, we cannot find it just once</a:t>
              </a:r>
              <a:endParaRPr lang="en-US" altLang="en-US" dirty="0">
                <a:solidFill>
                  <a:srgbClr val="0000CC"/>
                </a:solidFill>
                <a:latin typeface="Gill Sans MT" panose="020B0502020104020203" pitchFamily="34" charset="0"/>
              </a:endParaRPr>
            </a:p>
          </p:txBody>
        </p:sp>
      </p:grpSp>
    </p:spTree>
    <p:extLst>
      <p:ext uri="{BB962C8B-B14F-4D97-AF65-F5344CB8AC3E}">
        <p14:creationId xmlns:p14="http://schemas.microsoft.com/office/powerpoint/2010/main" val="118207876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51909"/>
                                        </p:tgtEl>
                                        <p:attrNameLst>
                                          <p:attrName>style.visibility</p:attrName>
                                        </p:attrNameLst>
                                      </p:cBhvr>
                                      <p:to>
                                        <p:strVal val="visible"/>
                                      </p:to>
                                    </p:set>
                                    <p:animEffect transition="in" filter="dissolve">
                                      <p:cBhvr>
                                        <p:cTn id="7" dur="1000"/>
                                        <p:tgtEl>
                                          <p:spTgt spid="25190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2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9"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7BE1463B-C8BB-4FC0-847A-9DA342C071CD}" type="slidenum">
              <a:rPr lang="en-US" altLang="en-US" sz="900" b="0" smtClean="0">
                <a:solidFill>
                  <a:schemeClr val="tx1"/>
                </a:solidFill>
                <a:latin typeface="Arial" charset="0"/>
                <a:cs typeface="Arial" charset="0"/>
              </a:rPr>
              <a:pPr/>
              <a:t>37</a:t>
            </a:fld>
            <a:endParaRPr lang="en-US" altLang="en-US" sz="900" b="0">
              <a:solidFill>
                <a:schemeClr val="tx1"/>
              </a:solidFill>
              <a:latin typeface="Arial" charset="0"/>
              <a:cs typeface="Arial" charset="0"/>
            </a:endParaRPr>
          </a:p>
        </p:txBody>
      </p:sp>
      <p:sp>
        <p:nvSpPr>
          <p:cNvPr id="5124" name="Rectangle 2"/>
          <p:cNvSpPr>
            <a:spLocks noGrp="1" noChangeArrowheads="1"/>
          </p:cNvSpPr>
          <p:nvPr>
            <p:ph type="title"/>
          </p:nvPr>
        </p:nvSpPr>
        <p:spPr/>
        <p:txBody>
          <a:bodyPr/>
          <a:lstStyle/>
          <a:p>
            <a:r>
              <a:rPr lang="en-US" altLang="en-US"/>
              <a:t>Benefits of ISP</a:t>
            </a:r>
          </a:p>
        </p:txBody>
      </p:sp>
      <p:sp>
        <p:nvSpPr>
          <p:cNvPr id="5125" name="Rectangle 3"/>
          <p:cNvSpPr>
            <a:spLocks noGrp="1" noChangeArrowheads="1"/>
          </p:cNvSpPr>
          <p:nvPr>
            <p:ph type="body" idx="1"/>
          </p:nvPr>
        </p:nvSpPr>
        <p:spPr/>
        <p:txBody>
          <a:bodyPr/>
          <a:lstStyle/>
          <a:p>
            <a:pPr>
              <a:spcBef>
                <a:spcPts val="1800"/>
              </a:spcBef>
            </a:pPr>
            <a:r>
              <a:rPr lang="en-US" altLang="en-US" dirty="0"/>
              <a:t>Can be </a:t>
            </a:r>
            <a:r>
              <a:rPr lang="en-US" altLang="en-US" dirty="0">
                <a:solidFill>
                  <a:srgbClr val="0000CC"/>
                </a:solidFill>
              </a:rPr>
              <a:t>equally applied </a:t>
            </a:r>
            <a:r>
              <a:rPr lang="en-US" altLang="en-US" dirty="0"/>
              <a:t>at several levels of testing</a:t>
            </a:r>
          </a:p>
          <a:p>
            <a:pPr lvl="1"/>
            <a:r>
              <a:rPr lang="en-US" altLang="en-US" dirty="0"/>
              <a:t>Unit</a:t>
            </a:r>
          </a:p>
          <a:p>
            <a:pPr lvl="1"/>
            <a:r>
              <a:rPr lang="en-US" altLang="en-US" dirty="0"/>
              <a:t>Integration</a:t>
            </a:r>
          </a:p>
          <a:p>
            <a:pPr lvl="1"/>
            <a:r>
              <a:rPr lang="en-US" altLang="en-US" dirty="0"/>
              <a:t>System</a:t>
            </a:r>
          </a:p>
          <a:p>
            <a:pPr>
              <a:spcBef>
                <a:spcPts val="1800"/>
              </a:spcBef>
            </a:pPr>
            <a:r>
              <a:rPr lang="en-US" altLang="en-US" dirty="0"/>
              <a:t>Relatively easy to apply with </a:t>
            </a:r>
            <a:r>
              <a:rPr lang="en-US" altLang="en-US" dirty="0">
                <a:solidFill>
                  <a:srgbClr val="0000CC"/>
                </a:solidFill>
              </a:rPr>
              <a:t>no automation</a:t>
            </a:r>
          </a:p>
          <a:p>
            <a:pPr>
              <a:spcBef>
                <a:spcPts val="1800"/>
              </a:spcBef>
            </a:pPr>
            <a:r>
              <a:rPr lang="en-US" altLang="en-US" dirty="0"/>
              <a:t>Easy to </a:t>
            </a:r>
            <a:r>
              <a:rPr lang="en-US" altLang="en-US" dirty="0">
                <a:solidFill>
                  <a:srgbClr val="0000CC"/>
                </a:solidFill>
              </a:rPr>
              <a:t>adjust </a:t>
            </a:r>
            <a:r>
              <a:rPr lang="en-US" altLang="en-US" dirty="0"/>
              <a:t>the procedure to get more or fewer tests</a:t>
            </a:r>
          </a:p>
          <a:p>
            <a:pPr>
              <a:spcBef>
                <a:spcPts val="1800"/>
              </a:spcBef>
            </a:pPr>
            <a:r>
              <a:rPr lang="en-US" altLang="en-US" dirty="0"/>
              <a:t>No </a:t>
            </a:r>
            <a:r>
              <a:rPr lang="en-US" altLang="en-US" dirty="0">
                <a:solidFill>
                  <a:srgbClr val="0000CC"/>
                </a:solidFill>
              </a:rPr>
              <a:t>implementation knowledge </a:t>
            </a:r>
            <a:r>
              <a:rPr lang="en-US" altLang="en-US" dirty="0"/>
              <a:t>is needed</a:t>
            </a:r>
          </a:p>
          <a:p>
            <a:pPr lvl="1"/>
            <a:r>
              <a:rPr lang="en-US" altLang="en-US" dirty="0"/>
              <a:t>Just the input space</a:t>
            </a:r>
          </a:p>
        </p:txBody>
      </p:sp>
      <p:sp>
        <p:nvSpPr>
          <p:cNvPr id="5126"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5E80AF64-9735-45B4-8110-78AC2FD755DB}" type="datetime1">
              <a:rPr lang="en-US" altLang="en-US" sz="900" b="0" smtClean="0">
                <a:solidFill>
                  <a:schemeClr val="tx1"/>
                </a:solidFill>
                <a:latin typeface="Arial" charset="0"/>
                <a:cs typeface="Arial" charset="0"/>
              </a:rPr>
              <a:t>16-Jul-21</a:t>
            </a:fld>
            <a:endParaRPr lang="en-US" altLang="en-US" sz="900" b="0" dirty="0">
              <a:solidFill>
                <a:schemeClr val="tx1"/>
              </a:solidFill>
              <a:latin typeface="Arial" charset="0"/>
              <a:cs typeface="Arial" charset="0"/>
            </a:endParaRPr>
          </a:p>
        </p:txBody>
      </p:sp>
    </p:spTree>
    <p:extLst>
      <p:ext uri="{BB962C8B-B14F-4D97-AF65-F5344CB8AC3E}">
        <p14:creationId xmlns:p14="http://schemas.microsoft.com/office/powerpoint/2010/main" val="2515824280"/>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E2BE520-03B5-4F3F-A1DA-220F76754B89}" type="slidenum">
              <a:rPr lang="en-US" altLang="en-US" sz="900" b="0" smtClean="0">
                <a:solidFill>
                  <a:schemeClr val="tx1"/>
                </a:solidFill>
                <a:latin typeface="Arial" charset="0"/>
                <a:cs typeface="Arial" charset="0"/>
              </a:rPr>
              <a:pPr/>
              <a:t>38</a:t>
            </a:fld>
            <a:endParaRPr lang="en-US" altLang="en-US" sz="900" b="0">
              <a:solidFill>
                <a:schemeClr val="tx1"/>
              </a:solidFill>
              <a:latin typeface="Arial" charset="0"/>
              <a:cs typeface="Arial" charset="0"/>
            </a:endParaRPr>
          </a:p>
        </p:txBody>
      </p:sp>
      <p:sp>
        <p:nvSpPr>
          <p:cNvPr id="34820" name="Rectangle 2"/>
          <p:cNvSpPr>
            <a:spLocks noGrp="1" noChangeArrowheads="1"/>
          </p:cNvSpPr>
          <p:nvPr>
            <p:ph type="title"/>
          </p:nvPr>
        </p:nvSpPr>
        <p:spPr/>
        <p:txBody>
          <a:bodyPr/>
          <a:lstStyle/>
          <a:p>
            <a:r>
              <a:rPr lang="en-US" altLang="en-US"/>
              <a:t>Input Space Partitioning Summary</a:t>
            </a:r>
          </a:p>
        </p:txBody>
      </p:sp>
      <p:sp>
        <p:nvSpPr>
          <p:cNvPr id="239619" name="Rectangle 3"/>
          <p:cNvSpPr>
            <a:spLocks noGrp="1" noChangeArrowheads="1"/>
          </p:cNvSpPr>
          <p:nvPr>
            <p:ph type="body" idx="1"/>
          </p:nvPr>
        </p:nvSpPr>
        <p:spPr>
          <a:xfrm>
            <a:off x="138113" y="1160369"/>
            <a:ext cx="8867775" cy="3590578"/>
          </a:xfrm>
        </p:spPr>
        <p:txBody>
          <a:bodyPr/>
          <a:lstStyle/>
          <a:p>
            <a:pPr>
              <a:lnSpc>
                <a:spcPct val="100000"/>
              </a:lnSpc>
              <a:spcBef>
                <a:spcPts val="1800"/>
              </a:spcBef>
            </a:pPr>
            <a:r>
              <a:rPr lang="en-US" altLang="en-US" dirty="0"/>
              <a:t>Fairly easy to apply, even with </a:t>
            </a:r>
            <a:r>
              <a:rPr lang="en-US" altLang="en-US" dirty="0">
                <a:solidFill>
                  <a:srgbClr val="0000CC"/>
                </a:solidFill>
              </a:rPr>
              <a:t>no automation</a:t>
            </a:r>
          </a:p>
          <a:p>
            <a:pPr>
              <a:lnSpc>
                <a:spcPct val="100000"/>
              </a:lnSpc>
              <a:spcBef>
                <a:spcPts val="1800"/>
              </a:spcBef>
            </a:pPr>
            <a:r>
              <a:rPr lang="en-US" altLang="en-US" dirty="0"/>
              <a:t>Convenient ways to </a:t>
            </a:r>
            <a:r>
              <a:rPr lang="en-US" altLang="en-US" dirty="0">
                <a:solidFill>
                  <a:srgbClr val="0000CC"/>
                </a:solidFill>
              </a:rPr>
              <a:t>add more or less </a:t>
            </a:r>
            <a:r>
              <a:rPr lang="en-US" altLang="en-US" dirty="0"/>
              <a:t>testing</a:t>
            </a:r>
          </a:p>
          <a:p>
            <a:pPr>
              <a:lnSpc>
                <a:spcPct val="100000"/>
              </a:lnSpc>
              <a:spcBef>
                <a:spcPts val="1800"/>
              </a:spcBef>
            </a:pPr>
            <a:r>
              <a:rPr lang="en-US" altLang="en-US" dirty="0"/>
              <a:t>Applicable to </a:t>
            </a:r>
            <a:r>
              <a:rPr lang="en-US" altLang="en-US" dirty="0">
                <a:solidFill>
                  <a:srgbClr val="0000CC"/>
                </a:solidFill>
              </a:rPr>
              <a:t>all levels </a:t>
            </a:r>
            <a:r>
              <a:rPr lang="en-US" altLang="en-US" dirty="0"/>
              <a:t>of testing – unit, class, integration, system, etc.</a:t>
            </a:r>
          </a:p>
          <a:p>
            <a:pPr>
              <a:lnSpc>
                <a:spcPct val="100000"/>
              </a:lnSpc>
              <a:spcBef>
                <a:spcPts val="1800"/>
              </a:spcBef>
            </a:pPr>
            <a:r>
              <a:rPr lang="en-US" altLang="en-US" dirty="0"/>
              <a:t>Based only on the </a:t>
            </a:r>
            <a:r>
              <a:rPr lang="en-US" altLang="en-US" dirty="0">
                <a:solidFill>
                  <a:srgbClr val="0000CC"/>
                </a:solidFill>
              </a:rPr>
              <a:t>input space </a:t>
            </a:r>
            <a:r>
              <a:rPr lang="en-US" altLang="en-US" dirty="0"/>
              <a:t>of the program, not the implementation</a:t>
            </a:r>
          </a:p>
        </p:txBody>
      </p:sp>
      <p:sp>
        <p:nvSpPr>
          <p:cNvPr id="34822"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91E5FC2-574B-4081-88A2-084BF18610D1}" type="datetime1">
              <a:rPr lang="en-US" altLang="en-US" sz="900" b="0" smtClean="0">
                <a:solidFill>
                  <a:schemeClr val="tx1"/>
                </a:solidFill>
                <a:latin typeface="Arial" charset="0"/>
                <a:cs typeface="Arial" charset="0"/>
              </a:rPr>
              <a:t>16-Jul-21</a:t>
            </a:fld>
            <a:endParaRPr lang="en-US" altLang="en-US" sz="900" b="0">
              <a:solidFill>
                <a:schemeClr val="tx1"/>
              </a:solidFill>
              <a:latin typeface="Arial" charset="0"/>
              <a:cs typeface="Arial" charset="0"/>
            </a:endParaRPr>
          </a:p>
        </p:txBody>
      </p:sp>
      <p:sp>
        <p:nvSpPr>
          <p:cNvPr id="7" name="Text Box 15"/>
          <p:cNvSpPr txBox="1">
            <a:spLocks noChangeArrowheads="1"/>
          </p:cNvSpPr>
          <p:nvPr/>
        </p:nvSpPr>
        <p:spPr bwMode="auto">
          <a:xfrm>
            <a:off x="1379538" y="4750946"/>
            <a:ext cx="6380162" cy="954107"/>
          </a:xfrm>
          <a:prstGeom prst="rect">
            <a:avLst/>
          </a:prstGeom>
          <a:noFill/>
          <a:ln w="19050">
            <a:solidFill>
              <a:schemeClr val="tx2"/>
            </a:solidFill>
            <a:miter lim="800000"/>
            <a:headEnd type="none" w="sm" len="sm"/>
            <a:tailEnd type="none" w="sm" len="sm"/>
          </a:ln>
        </p:spPr>
        <p:txBody>
          <a:bodyPr anchor="ct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spcBef>
                <a:spcPct val="50000"/>
              </a:spcBef>
            </a:pPr>
            <a:r>
              <a:rPr lang="en-US" altLang="en-US" sz="2800" dirty="0">
                <a:solidFill>
                  <a:srgbClr val="0000CC"/>
                </a:solidFill>
                <a:latin typeface="Gill Sans MT" panose="020B0502020104020203" pitchFamily="34" charset="0"/>
              </a:rPr>
              <a:t>Simple, straightforward, effective, and widely used</a:t>
            </a:r>
          </a:p>
        </p:txBody>
      </p:sp>
    </p:spTree>
    <p:extLst>
      <p:ext uri="{BB962C8B-B14F-4D97-AF65-F5344CB8AC3E}">
        <p14:creationId xmlns:p14="http://schemas.microsoft.com/office/powerpoint/2010/main" val="27634620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96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96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96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96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7C382211-D2BF-49C3-B0A7-F6367212C61F}" type="slidenum">
              <a:rPr lang="en-US" altLang="en-US" sz="900" b="0" smtClean="0">
                <a:solidFill>
                  <a:schemeClr val="tx1"/>
                </a:solidFill>
                <a:latin typeface="Arial" charset="0"/>
                <a:cs typeface="Arial" charset="0"/>
              </a:rPr>
              <a:pPr/>
              <a:t>4</a:t>
            </a:fld>
            <a:endParaRPr lang="en-US" altLang="en-US" sz="900" b="0">
              <a:solidFill>
                <a:schemeClr val="tx1"/>
              </a:solidFill>
              <a:latin typeface="Arial" charset="0"/>
              <a:cs typeface="Arial" charset="0"/>
            </a:endParaRPr>
          </a:p>
        </p:txBody>
      </p:sp>
      <p:sp>
        <p:nvSpPr>
          <p:cNvPr id="6148" name="Rectangle 2"/>
          <p:cNvSpPr>
            <a:spLocks noGrp="1" noChangeArrowheads="1"/>
          </p:cNvSpPr>
          <p:nvPr>
            <p:ph type="title"/>
          </p:nvPr>
        </p:nvSpPr>
        <p:spPr/>
        <p:txBody>
          <a:bodyPr/>
          <a:lstStyle/>
          <a:p>
            <a:r>
              <a:rPr lang="en-US" altLang="en-US"/>
              <a:t>Partitioning Domains</a:t>
            </a:r>
          </a:p>
        </p:txBody>
      </p:sp>
      <p:sp>
        <p:nvSpPr>
          <p:cNvPr id="6149" name="Rectangle 3"/>
          <p:cNvSpPr>
            <a:spLocks noGrp="1" noChangeArrowheads="1"/>
          </p:cNvSpPr>
          <p:nvPr>
            <p:ph type="body" idx="1"/>
          </p:nvPr>
        </p:nvSpPr>
        <p:spPr>
          <a:xfrm>
            <a:off x="138113" y="1085850"/>
            <a:ext cx="8867775" cy="3194050"/>
          </a:xfrm>
        </p:spPr>
        <p:txBody>
          <a:bodyPr/>
          <a:lstStyle/>
          <a:p>
            <a:pPr marL="457200" indent="-457200">
              <a:spcBef>
                <a:spcPts val="1800"/>
              </a:spcBef>
            </a:pPr>
            <a:r>
              <a:rPr kumimoji="1" lang="en-US" altLang="zh-CN" i="1" dirty="0">
                <a:ea typeface="宋体" charset="-122"/>
              </a:rPr>
              <a:t>Domain</a:t>
            </a:r>
            <a:r>
              <a:rPr kumimoji="1" lang="en-US" altLang="zh-CN" dirty="0">
                <a:ea typeface="宋体" charset="-122"/>
              </a:rPr>
              <a:t> </a:t>
            </a:r>
            <a:r>
              <a:rPr kumimoji="1" lang="en-US" altLang="zh-CN" i="1" dirty="0">
                <a:solidFill>
                  <a:schemeClr val="tx2"/>
                </a:solidFill>
                <a:ea typeface="宋体" charset="-122"/>
              </a:rPr>
              <a:t>D</a:t>
            </a:r>
          </a:p>
          <a:p>
            <a:pPr marL="457200" indent="-457200">
              <a:spcBef>
                <a:spcPts val="1800"/>
              </a:spcBef>
            </a:pPr>
            <a:r>
              <a:rPr kumimoji="1" lang="en-US" altLang="zh-CN" i="1" dirty="0">
                <a:ea typeface="宋体" charset="-122"/>
              </a:rPr>
              <a:t>Partition scheme</a:t>
            </a:r>
            <a:r>
              <a:rPr kumimoji="1" lang="en-US" altLang="zh-CN" dirty="0">
                <a:ea typeface="宋体" charset="-122"/>
              </a:rPr>
              <a:t> </a:t>
            </a:r>
            <a:r>
              <a:rPr kumimoji="1" lang="en-US" altLang="zh-CN" i="1" dirty="0">
                <a:solidFill>
                  <a:schemeClr val="tx2"/>
                </a:solidFill>
                <a:ea typeface="宋体" charset="-122"/>
              </a:rPr>
              <a:t>q</a:t>
            </a:r>
            <a:r>
              <a:rPr kumimoji="1" lang="en-US" altLang="zh-CN" dirty="0">
                <a:ea typeface="宋体" charset="-122"/>
              </a:rPr>
              <a:t> of </a:t>
            </a:r>
            <a:r>
              <a:rPr kumimoji="1" lang="en-US" altLang="zh-CN" i="1" dirty="0">
                <a:solidFill>
                  <a:schemeClr val="tx2"/>
                </a:solidFill>
                <a:ea typeface="宋体" charset="-122"/>
              </a:rPr>
              <a:t>D</a:t>
            </a:r>
          </a:p>
          <a:p>
            <a:pPr marL="457200" indent="-457200">
              <a:spcBef>
                <a:spcPts val="1800"/>
              </a:spcBef>
            </a:pPr>
            <a:r>
              <a:rPr kumimoji="1" lang="en-US" altLang="zh-CN" dirty="0">
                <a:ea typeface="宋体" charset="-122"/>
              </a:rPr>
              <a:t>The partition </a:t>
            </a:r>
            <a:r>
              <a:rPr kumimoji="1" lang="en-US" altLang="zh-CN" i="1" dirty="0">
                <a:solidFill>
                  <a:schemeClr val="tx2"/>
                </a:solidFill>
                <a:ea typeface="宋体" charset="-122"/>
              </a:rPr>
              <a:t>q</a:t>
            </a:r>
            <a:r>
              <a:rPr kumimoji="1" lang="en-US" altLang="zh-CN" dirty="0">
                <a:ea typeface="宋体" charset="-122"/>
              </a:rPr>
              <a:t> defines a </a:t>
            </a:r>
            <a:r>
              <a:rPr kumimoji="1" lang="en-US" altLang="zh-CN" i="1" dirty="0">
                <a:ea typeface="宋体" charset="-122"/>
              </a:rPr>
              <a:t>set of blocks</a:t>
            </a:r>
            <a:r>
              <a:rPr kumimoji="1" lang="en-US" altLang="zh-CN" dirty="0">
                <a:ea typeface="宋体" charset="-122"/>
              </a:rPr>
              <a:t>, </a:t>
            </a:r>
            <a:r>
              <a:rPr kumimoji="1" lang="en-US" altLang="zh-CN" i="1" dirty="0" err="1">
                <a:solidFill>
                  <a:schemeClr val="tx2"/>
                </a:solidFill>
                <a:ea typeface="宋体" charset="-122"/>
              </a:rPr>
              <a:t>Bq</a:t>
            </a:r>
            <a:r>
              <a:rPr kumimoji="1" lang="en-US" altLang="zh-CN" i="1" dirty="0">
                <a:solidFill>
                  <a:schemeClr val="tx2"/>
                </a:solidFill>
                <a:ea typeface="宋体" charset="-122"/>
              </a:rPr>
              <a:t> = b</a:t>
            </a:r>
            <a:r>
              <a:rPr kumimoji="1" lang="en-US" altLang="zh-CN" sz="3200" i="1" baseline="-25000" dirty="0">
                <a:solidFill>
                  <a:schemeClr val="tx2"/>
                </a:solidFill>
                <a:ea typeface="宋体" charset="-122"/>
              </a:rPr>
              <a:t>1 </a:t>
            </a:r>
            <a:r>
              <a:rPr kumimoji="1" lang="en-US" altLang="zh-CN" i="1" dirty="0">
                <a:solidFill>
                  <a:schemeClr val="tx2"/>
                </a:solidFill>
                <a:ea typeface="宋体" charset="-122"/>
              </a:rPr>
              <a:t>, b</a:t>
            </a:r>
            <a:r>
              <a:rPr kumimoji="1" lang="en-US" altLang="zh-CN" sz="3200" i="1" baseline="-25000" dirty="0">
                <a:solidFill>
                  <a:schemeClr val="tx2"/>
                </a:solidFill>
                <a:ea typeface="宋体" charset="-122"/>
              </a:rPr>
              <a:t>2 </a:t>
            </a:r>
            <a:r>
              <a:rPr kumimoji="1" lang="en-US" altLang="zh-CN" i="1" dirty="0">
                <a:solidFill>
                  <a:schemeClr val="tx2"/>
                </a:solidFill>
                <a:ea typeface="宋体" charset="-122"/>
              </a:rPr>
              <a:t>, …, </a:t>
            </a:r>
            <a:r>
              <a:rPr kumimoji="1" lang="en-US" altLang="zh-CN" i="1" dirty="0" err="1">
                <a:solidFill>
                  <a:schemeClr val="tx2"/>
                </a:solidFill>
                <a:ea typeface="宋体" charset="-122"/>
              </a:rPr>
              <a:t>b</a:t>
            </a:r>
            <a:r>
              <a:rPr kumimoji="1" lang="en-US" altLang="zh-CN" sz="3200" i="1" baseline="-25000" dirty="0" err="1">
                <a:solidFill>
                  <a:schemeClr val="tx2"/>
                </a:solidFill>
                <a:ea typeface="宋体" charset="-122"/>
              </a:rPr>
              <a:t>Q</a:t>
            </a:r>
            <a:endParaRPr kumimoji="1" lang="en-US" altLang="zh-CN" sz="3200" i="1" baseline="-25000" dirty="0">
              <a:solidFill>
                <a:schemeClr val="tx2"/>
              </a:solidFill>
              <a:ea typeface="宋体" charset="-122"/>
            </a:endParaRPr>
          </a:p>
          <a:p>
            <a:pPr marL="457200" indent="-457200">
              <a:spcBef>
                <a:spcPts val="1800"/>
              </a:spcBef>
            </a:pPr>
            <a:r>
              <a:rPr kumimoji="1" lang="en-US" altLang="zh-CN" dirty="0">
                <a:ea typeface="宋体" charset="-122"/>
              </a:rPr>
              <a:t>The partition must satisfy two </a:t>
            </a:r>
            <a:r>
              <a:rPr kumimoji="1" lang="en-US" altLang="zh-CN" dirty="0">
                <a:solidFill>
                  <a:schemeClr val="tx2"/>
                </a:solidFill>
                <a:ea typeface="宋体" charset="-122"/>
              </a:rPr>
              <a:t>properties</a:t>
            </a:r>
            <a:r>
              <a:rPr kumimoji="1" lang="en-US" altLang="zh-CN" dirty="0">
                <a:ea typeface="宋体" charset="-122"/>
              </a:rPr>
              <a:t> :</a:t>
            </a:r>
          </a:p>
          <a:p>
            <a:pPr marL="838200" lvl="1" indent="-381000">
              <a:buFontTx/>
              <a:buAutoNum type="arabicPeriod"/>
            </a:pPr>
            <a:r>
              <a:rPr kumimoji="1" lang="en-US" altLang="zh-CN" dirty="0">
                <a:ea typeface="宋体" charset="-122"/>
              </a:rPr>
              <a:t>Blocks must be </a:t>
            </a:r>
            <a:r>
              <a:rPr kumimoji="1" lang="en-US" altLang="zh-CN" i="1" dirty="0">
                <a:solidFill>
                  <a:schemeClr val="tx2"/>
                </a:solidFill>
                <a:ea typeface="宋体" charset="-122"/>
              </a:rPr>
              <a:t>pairwise disjoint </a:t>
            </a:r>
            <a:r>
              <a:rPr kumimoji="1" lang="en-US" altLang="zh-CN" dirty="0">
                <a:ea typeface="宋体" charset="-122"/>
              </a:rPr>
              <a:t>(no overlap)</a:t>
            </a:r>
          </a:p>
          <a:p>
            <a:pPr marL="838200" lvl="1" indent="-381000">
              <a:buFontTx/>
              <a:buAutoNum type="arabicPeriod"/>
            </a:pPr>
            <a:r>
              <a:rPr kumimoji="1" lang="en-US" altLang="zh-CN" dirty="0">
                <a:ea typeface="宋体" charset="-122"/>
              </a:rPr>
              <a:t>Together the blocks </a:t>
            </a:r>
            <a:r>
              <a:rPr kumimoji="1" lang="en-US" altLang="zh-CN" i="1" dirty="0">
                <a:solidFill>
                  <a:schemeClr val="tx2"/>
                </a:solidFill>
                <a:ea typeface="宋体" charset="-122"/>
              </a:rPr>
              <a:t>cover</a:t>
            </a:r>
            <a:r>
              <a:rPr kumimoji="1" lang="en-US" altLang="zh-CN" dirty="0">
                <a:ea typeface="宋体" charset="-122"/>
              </a:rPr>
              <a:t> the domain </a:t>
            </a:r>
            <a:r>
              <a:rPr kumimoji="1" lang="en-US" altLang="zh-CN" i="1" dirty="0">
                <a:solidFill>
                  <a:schemeClr val="tx2"/>
                </a:solidFill>
                <a:ea typeface="宋体" charset="-122"/>
              </a:rPr>
              <a:t>D</a:t>
            </a:r>
            <a:r>
              <a:rPr kumimoji="1" lang="en-US" altLang="zh-CN" dirty="0">
                <a:ea typeface="宋体" charset="-122"/>
              </a:rPr>
              <a:t> (complete)</a:t>
            </a:r>
            <a:endParaRPr kumimoji="1" lang="en-US" altLang="en-US" dirty="0"/>
          </a:p>
        </p:txBody>
      </p:sp>
      <p:sp>
        <p:nvSpPr>
          <p:cNvPr id="248836" name="Text Box 4"/>
          <p:cNvSpPr txBox="1">
            <a:spLocks noChangeArrowheads="1"/>
          </p:cNvSpPr>
          <p:nvPr/>
        </p:nvSpPr>
        <p:spPr bwMode="auto">
          <a:xfrm>
            <a:off x="4292600" y="4367721"/>
            <a:ext cx="4191000" cy="537263"/>
          </a:xfrm>
          <a:prstGeom prst="rect">
            <a:avLst/>
          </a:prstGeom>
          <a:solidFill>
            <a:schemeClr val="accent3">
              <a:lumMod val="95000"/>
            </a:schemeClr>
          </a:solidFill>
          <a:ln w="19050">
            <a:solidFill>
              <a:schemeClr val="tx1"/>
            </a:solidFill>
            <a:miter lim="800000"/>
            <a:headEnd/>
            <a:tailEnd/>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lnSpc>
                <a:spcPct val="135000"/>
              </a:lnSpc>
              <a:spcBef>
                <a:spcPct val="50000"/>
              </a:spcBef>
            </a:pPr>
            <a:r>
              <a:rPr kumimoji="1" lang="en-US" altLang="zh-CN" sz="2400" dirty="0" err="1">
                <a:solidFill>
                  <a:schemeClr val="tx1"/>
                </a:solidFill>
                <a:ea typeface="楷体_GB2312" pitchFamily="49" charset="-122"/>
              </a:rPr>
              <a:t>b</a:t>
            </a:r>
            <a:r>
              <a:rPr kumimoji="1" lang="en-US" altLang="zh-CN" sz="2400" baseline="-25000" dirty="0" err="1">
                <a:solidFill>
                  <a:schemeClr val="tx1"/>
                </a:solidFill>
                <a:ea typeface="楷体_GB2312" pitchFamily="49" charset="-122"/>
              </a:rPr>
              <a:t>i</a:t>
            </a:r>
            <a:r>
              <a:rPr kumimoji="1" lang="en-US" altLang="zh-CN" sz="2400" dirty="0">
                <a:solidFill>
                  <a:schemeClr val="tx1"/>
                </a:solidFill>
                <a:ea typeface="楷体_GB2312" pitchFamily="49" charset="-122"/>
              </a:rPr>
              <a:t> </a:t>
            </a:r>
            <a:r>
              <a:rPr kumimoji="1" lang="en-US" altLang="zh-CN" sz="2400" dirty="0">
                <a:solidFill>
                  <a:schemeClr val="tx1"/>
                </a:solidFill>
                <a:ea typeface="楷体_GB2312" pitchFamily="49" charset="-122"/>
                <a:sym typeface="Symbol" pitchFamily="18" charset="2"/>
              </a:rPr>
              <a:t> </a:t>
            </a:r>
            <a:r>
              <a:rPr kumimoji="1" lang="en-US" altLang="zh-CN" sz="2400" dirty="0" err="1">
                <a:solidFill>
                  <a:schemeClr val="tx1"/>
                </a:solidFill>
                <a:ea typeface="楷体_GB2312" pitchFamily="49" charset="-122"/>
                <a:sym typeface="Symbol" pitchFamily="18" charset="2"/>
              </a:rPr>
              <a:t>b</a:t>
            </a:r>
            <a:r>
              <a:rPr kumimoji="1" lang="en-US" altLang="zh-CN" sz="2400" baseline="-25000" dirty="0" err="1">
                <a:solidFill>
                  <a:schemeClr val="tx1"/>
                </a:solidFill>
                <a:ea typeface="楷体_GB2312" pitchFamily="49" charset="-122"/>
                <a:sym typeface="Symbol" pitchFamily="18" charset="2"/>
              </a:rPr>
              <a:t>j</a:t>
            </a:r>
            <a:r>
              <a:rPr kumimoji="1" lang="en-US" altLang="zh-CN" sz="2400" dirty="0">
                <a:solidFill>
                  <a:schemeClr val="tx1"/>
                </a:solidFill>
                <a:ea typeface="楷体_GB2312" pitchFamily="49" charset="-122"/>
                <a:sym typeface="Symbol" pitchFamily="18" charset="2"/>
              </a:rPr>
              <a:t> = , </a:t>
            </a:r>
            <a:r>
              <a:rPr lang="en-US" altLang="en-US" sz="2400" dirty="0">
                <a:solidFill>
                  <a:schemeClr val="tx1"/>
                </a:solidFill>
                <a:sym typeface="Symbol" pitchFamily="18" charset="2"/>
              </a:rPr>
              <a:t></a:t>
            </a:r>
            <a:r>
              <a:rPr lang="en-US" altLang="en-US" dirty="0">
                <a:solidFill>
                  <a:schemeClr val="tx1"/>
                </a:solidFill>
                <a:sym typeface="Symbol" pitchFamily="18" charset="2"/>
              </a:rPr>
              <a:t> </a:t>
            </a:r>
            <a:r>
              <a:rPr kumimoji="1" lang="en-US" altLang="zh-CN" sz="2400" dirty="0" err="1">
                <a:solidFill>
                  <a:schemeClr val="tx1"/>
                </a:solidFill>
                <a:ea typeface="楷体_GB2312" pitchFamily="49" charset="-122"/>
                <a:sym typeface="Symbol" pitchFamily="18" charset="2"/>
              </a:rPr>
              <a:t>i</a:t>
            </a:r>
            <a:r>
              <a:rPr kumimoji="1" lang="en-US" altLang="zh-CN" sz="2400" dirty="0">
                <a:solidFill>
                  <a:schemeClr val="tx1"/>
                </a:solidFill>
                <a:ea typeface="楷体_GB2312" pitchFamily="49" charset="-122"/>
                <a:sym typeface="Symbol" pitchFamily="18" charset="2"/>
              </a:rPr>
              <a:t>  j, b</a:t>
            </a:r>
            <a:r>
              <a:rPr kumimoji="1" lang="en-US" altLang="zh-CN" sz="2400" baseline="-25000" dirty="0">
                <a:solidFill>
                  <a:schemeClr val="tx1"/>
                </a:solidFill>
                <a:ea typeface="楷体_GB2312" pitchFamily="49" charset="-122"/>
                <a:sym typeface="Symbol" pitchFamily="18" charset="2"/>
              </a:rPr>
              <a:t>i</a:t>
            </a:r>
            <a:r>
              <a:rPr kumimoji="1" lang="en-US" altLang="zh-CN" sz="2400" dirty="0">
                <a:solidFill>
                  <a:schemeClr val="tx1"/>
                </a:solidFill>
                <a:ea typeface="楷体_GB2312" pitchFamily="49" charset="-122"/>
                <a:sym typeface="Symbol" pitchFamily="18" charset="2"/>
              </a:rPr>
              <a:t>, </a:t>
            </a:r>
            <a:r>
              <a:rPr kumimoji="1" lang="en-US" altLang="zh-CN" sz="2400" dirty="0" err="1">
                <a:solidFill>
                  <a:schemeClr val="tx1"/>
                </a:solidFill>
                <a:ea typeface="楷体_GB2312" pitchFamily="49" charset="-122"/>
                <a:sym typeface="Symbol" pitchFamily="18" charset="2"/>
              </a:rPr>
              <a:t>b</a:t>
            </a:r>
            <a:r>
              <a:rPr kumimoji="1" lang="en-US" altLang="zh-CN" sz="2400" baseline="-25000" dirty="0" err="1">
                <a:solidFill>
                  <a:schemeClr val="tx1"/>
                </a:solidFill>
                <a:ea typeface="楷体_GB2312" pitchFamily="49" charset="-122"/>
                <a:sym typeface="Symbol" pitchFamily="18" charset="2"/>
              </a:rPr>
              <a:t>j</a:t>
            </a:r>
            <a:r>
              <a:rPr kumimoji="1" lang="en-US" altLang="zh-CN" sz="2400" baseline="-25000" dirty="0">
                <a:solidFill>
                  <a:schemeClr val="tx1"/>
                </a:solidFill>
                <a:ea typeface="楷体_GB2312" pitchFamily="49" charset="-122"/>
                <a:sym typeface="Symbol" pitchFamily="18" charset="2"/>
              </a:rPr>
              <a:t> </a:t>
            </a:r>
            <a:r>
              <a:rPr kumimoji="1" lang="en-US" altLang="zh-CN" sz="2400" dirty="0">
                <a:solidFill>
                  <a:schemeClr val="tx1"/>
                </a:solidFill>
                <a:ea typeface="楷体_GB2312" pitchFamily="49" charset="-122"/>
                <a:sym typeface="Symbol" pitchFamily="18" charset="2"/>
              </a:rPr>
              <a:t> </a:t>
            </a:r>
            <a:r>
              <a:rPr kumimoji="1" lang="en-US" altLang="zh-CN" sz="2400" dirty="0" err="1">
                <a:solidFill>
                  <a:schemeClr val="tx1"/>
                </a:solidFill>
                <a:ea typeface="楷体_GB2312" pitchFamily="49" charset="-122"/>
                <a:sym typeface="Symbol" pitchFamily="18" charset="2"/>
              </a:rPr>
              <a:t>B</a:t>
            </a:r>
            <a:r>
              <a:rPr kumimoji="1" lang="en-US" altLang="zh-CN" sz="2400" baseline="-25000" dirty="0" err="1">
                <a:solidFill>
                  <a:schemeClr val="tx1"/>
                </a:solidFill>
                <a:ea typeface="楷体_GB2312" pitchFamily="49" charset="-122"/>
                <a:sym typeface="Symbol" pitchFamily="18" charset="2"/>
              </a:rPr>
              <a:t>q</a:t>
            </a:r>
            <a:endParaRPr kumimoji="1" lang="en-US" altLang="zh-CN" sz="2400" baseline="-25000" dirty="0">
              <a:solidFill>
                <a:schemeClr val="tx1"/>
              </a:solidFill>
              <a:ea typeface="楷体_GB2312" pitchFamily="49" charset="-122"/>
              <a:sym typeface="Symbol" pitchFamily="18" charset="2"/>
            </a:endParaRPr>
          </a:p>
        </p:txBody>
      </p:sp>
      <p:grpSp>
        <p:nvGrpSpPr>
          <p:cNvPr id="2" name="Group 12"/>
          <p:cNvGrpSpPr>
            <a:grpSpLocks/>
          </p:cNvGrpSpPr>
          <p:nvPr/>
        </p:nvGrpSpPr>
        <p:grpSpPr bwMode="auto">
          <a:xfrm>
            <a:off x="660400" y="4367721"/>
            <a:ext cx="2971800" cy="1676400"/>
            <a:chOff x="3560" y="2997"/>
            <a:chExt cx="1872" cy="1056"/>
          </a:xfrm>
          <a:solidFill>
            <a:schemeClr val="accent3">
              <a:lumMod val="95000"/>
            </a:schemeClr>
          </a:solidFill>
        </p:grpSpPr>
        <p:sp>
          <p:nvSpPr>
            <p:cNvPr id="6154" name="Rectangle 6"/>
            <p:cNvSpPr>
              <a:spLocks noChangeArrowheads="1"/>
            </p:cNvSpPr>
            <p:nvPr/>
          </p:nvSpPr>
          <p:spPr bwMode="auto">
            <a:xfrm>
              <a:off x="3560" y="2997"/>
              <a:ext cx="1872" cy="1056"/>
            </a:xfrm>
            <a:prstGeom prst="rect">
              <a:avLst/>
            </a:prstGeom>
            <a:grpFill/>
            <a:ln w="19050">
              <a:solidFill>
                <a:schemeClr val="tx1"/>
              </a:solidFill>
              <a:miter lim="800000"/>
              <a:headEnd/>
              <a:tailEnd/>
            </a:ln>
          </p:spPr>
          <p:txBody>
            <a:bodyPr wrap="none"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endParaRPr lang="en-US" altLang="en-US"/>
            </a:p>
          </p:txBody>
        </p:sp>
        <p:sp>
          <p:nvSpPr>
            <p:cNvPr id="6155" name="Freeform 7"/>
            <p:cNvSpPr>
              <a:spLocks/>
            </p:cNvSpPr>
            <p:nvPr/>
          </p:nvSpPr>
          <p:spPr bwMode="auto">
            <a:xfrm>
              <a:off x="3560" y="2998"/>
              <a:ext cx="624" cy="528"/>
            </a:xfrm>
            <a:custGeom>
              <a:avLst/>
              <a:gdLst>
                <a:gd name="T0" fmla="*/ 624 w 624"/>
                <a:gd name="T1" fmla="*/ 0 h 528"/>
                <a:gd name="T2" fmla="*/ 576 w 624"/>
                <a:gd name="T3" fmla="*/ 240 h 528"/>
                <a:gd name="T4" fmla="*/ 336 w 624"/>
                <a:gd name="T5" fmla="*/ 480 h 528"/>
                <a:gd name="T6" fmla="*/ 0 w 624"/>
                <a:gd name="T7" fmla="*/ 528 h 528"/>
                <a:gd name="T8" fmla="*/ 0 60000 65536"/>
                <a:gd name="T9" fmla="*/ 0 60000 65536"/>
                <a:gd name="T10" fmla="*/ 0 60000 65536"/>
                <a:gd name="T11" fmla="*/ 0 60000 65536"/>
                <a:gd name="T12" fmla="*/ 0 w 624"/>
                <a:gd name="T13" fmla="*/ 0 h 528"/>
                <a:gd name="T14" fmla="*/ 624 w 624"/>
                <a:gd name="T15" fmla="*/ 528 h 528"/>
              </a:gdLst>
              <a:ahLst/>
              <a:cxnLst>
                <a:cxn ang="T8">
                  <a:pos x="T0" y="T1"/>
                </a:cxn>
                <a:cxn ang="T9">
                  <a:pos x="T2" y="T3"/>
                </a:cxn>
                <a:cxn ang="T10">
                  <a:pos x="T4" y="T5"/>
                </a:cxn>
                <a:cxn ang="T11">
                  <a:pos x="T6" y="T7"/>
                </a:cxn>
              </a:cxnLst>
              <a:rect l="T12" t="T13" r="T14" b="T15"/>
              <a:pathLst>
                <a:path w="624" h="528">
                  <a:moveTo>
                    <a:pt x="624" y="0"/>
                  </a:moveTo>
                  <a:cubicBezTo>
                    <a:pt x="624" y="80"/>
                    <a:pt x="624" y="160"/>
                    <a:pt x="576" y="240"/>
                  </a:cubicBezTo>
                  <a:cubicBezTo>
                    <a:pt x="528" y="320"/>
                    <a:pt x="432" y="432"/>
                    <a:pt x="336" y="480"/>
                  </a:cubicBezTo>
                  <a:cubicBezTo>
                    <a:pt x="240" y="528"/>
                    <a:pt x="56" y="520"/>
                    <a:pt x="0" y="528"/>
                  </a:cubicBezTo>
                </a:path>
              </a:pathLst>
            </a:custGeom>
            <a:grpFill/>
            <a:ln w="25400">
              <a:solidFill>
                <a:schemeClr val="tx1"/>
              </a:solidFill>
              <a:round/>
              <a:headEnd/>
              <a:tailEnd/>
            </a:ln>
          </p:spPr>
          <p:txBody>
            <a:bodyPr/>
            <a:lstStyle/>
            <a:p>
              <a:endParaRPr lang="en-US"/>
            </a:p>
          </p:txBody>
        </p:sp>
        <p:sp>
          <p:nvSpPr>
            <p:cNvPr id="6156" name="Freeform 8"/>
            <p:cNvSpPr>
              <a:spLocks/>
            </p:cNvSpPr>
            <p:nvPr/>
          </p:nvSpPr>
          <p:spPr bwMode="auto">
            <a:xfrm>
              <a:off x="4040" y="3354"/>
              <a:ext cx="1392" cy="208"/>
            </a:xfrm>
            <a:custGeom>
              <a:avLst/>
              <a:gdLst>
                <a:gd name="T0" fmla="*/ 0 w 1392"/>
                <a:gd name="T1" fmla="*/ 0 h 208"/>
                <a:gd name="T2" fmla="*/ 288 w 1392"/>
                <a:gd name="T3" fmla="*/ 96 h 208"/>
                <a:gd name="T4" fmla="*/ 912 w 1392"/>
                <a:gd name="T5" fmla="*/ 192 h 208"/>
                <a:gd name="T6" fmla="*/ 1200 w 1392"/>
                <a:gd name="T7" fmla="*/ 192 h 208"/>
                <a:gd name="T8" fmla="*/ 1392 w 1392"/>
                <a:gd name="T9" fmla="*/ 192 h 208"/>
                <a:gd name="T10" fmla="*/ 0 60000 65536"/>
                <a:gd name="T11" fmla="*/ 0 60000 65536"/>
                <a:gd name="T12" fmla="*/ 0 60000 65536"/>
                <a:gd name="T13" fmla="*/ 0 60000 65536"/>
                <a:gd name="T14" fmla="*/ 0 60000 65536"/>
                <a:gd name="T15" fmla="*/ 0 w 1392"/>
                <a:gd name="T16" fmla="*/ 0 h 208"/>
                <a:gd name="T17" fmla="*/ 1392 w 1392"/>
                <a:gd name="T18" fmla="*/ 208 h 208"/>
              </a:gdLst>
              <a:ahLst/>
              <a:cxnLst>
                <a:cxn ang="T10">
                  <a:pos x="T0" y="T1"/>
                </a:cxn>
                <a:cxn ang="T11">
                  <a:pos x="T2" y="T3"/>
                </a:cxn>
                <a:cxn ang="T12">
                  <a:pos x="T4" y="T5"/>
                </a:cxn>
                <a:cxn ang="T13">
                  <a:pos x="T6" y="T7"/>
                </a:cxn>
                <a:cxn ang="T14">
                  <a:pos x="T8" y="T9"/>
                </a:cxn>
              </a:cxnLst>
              <a:rect l="T15" t="T16" r="T17" b="T18"/>
              <a:pathLst>
                <a:path w="1392" h="208">
                  <a:moveTo>
                    <a:pt x="0" y="0"/>
                  </a:moveTo>
                  <a:cubicBezTo>
                    <a:pt x="68" y="32"/>
                    <a:pt x="136" y="64"/>
                    <a:pt x="288" y="96"/>
                  </a:cubicBezTo>
                  <a:cubicBezTo>
                    <a:pt x="440" y="128"/>
                    <a:pt x="760" y="176"/>
                    <a:pt x="912" y="192"/>
                  </a:cubicBezTo>
                  <a:cubicBezTo>
                    <a:pt x="1064" y="208"/>
                    <a:pt x="1120" y="192"/>
                    <a:pt x="1200" y="192"/>
                  </a:cubicBezTo>
                  <a:cubicBezTo>
                    <a:pt x="1280" y="192"/>
                    <a:pt x="1360" y="192"/>
                    <a:pt x="1392" y="192"/>
                  </a:cubicBezTo>
                </a:path>
              </a:pathLst>
            </a:custGeom>
            <a:grpFill/>
            <a:ln w="25400">
              <a:solidFill>
                <a:schemeClr val="tx1"/>
              </a:solidFill>
              <a:round/>
              <a:headEnd/>
              <a:tailEnd/>
            </a:ln>
          </p:spPr>
          <p:txBody>
            <a:bodyPr/>
            <a:lstStyle/>
            <a:p>
              <a:endParaRPr lang="en-US"/>
            </a:p>
          </p:txBody>
        </p:sp>
        <p:sp>
          <p:nvSpPr>
            <p:cNvPr id="6157" name="Text Box 9"/>
            <p:cNvSpPr txBox="1">
              <a:spLocks noChangeArrowheads="1"/>
            </p:cNvSpPr>
            <p:nvPr/>
          </p:nvSpPr>
          <p:spPr bwMode="auto">
            <a:xfrm>
              <a:off x="3600" y="3030"/>
              <a:ext cx="432"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eaLnBrk="1" hangingPunct="1">
                <a:spcBef>
                  <a:spcPct val="50000"/>
                </a:spcBef>
              </a:pPr>
              <a:r>
                <a:rPr kumimoji="1" lang="en-US" altLang="zh-CN" sz="2800">
                  <a:solidFill>
                    <a:schemeClr val="tx2"/>
                  </a:solidFill>
                  <a:ea typeface="楷体_GB2312" pitchFamily="49" charset="-122"/>
                </a:rPr>
                <a:t>b</a:t>
              </a:r>
              <a:r>
                <a:rPr kumimoji="1" lang="en-US" altLang="zh-CN" sz="2800" baseline="-25000">
                  <a:solidFill>
                    <a:schemeClr val="tx2"/>
                  </a:solidFill>
                  <a:ea typeface="楷体_GB2312" pitchFamily="49" charset="-122"/>
                </a:rPr>
                <a:t>1</a:t>
              </a:r>
            </a:p>
          </p:txBody>
        </p:sp>
        <p:sp>
          <p:nvSpPr>
            <p:cNvPr id="6158" name="Text Box 10"/>
            <p:cNvSpPr txBox="1">
              <a:spLocks noChangeArrowheads="1"/>
            </p:cNvSpPr>
            <p:nvPr/>
          </p:nvSpPr>
          <p:spPr bwMode="auto">
            <a:xfrm>
              <a:off x="4464" y="3030"/>
              <a:ext cx="432"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eaLnBrk="1" hangingPunct="1">
                <a:spcBef>
                  <a:spcPct val="50000"/>
                </a:spcBef>
              </a:pPr>
              <a:r>
                <a:rPr kumimoji="1" lang="en-US" altLang="zh-CN" sz="2800">
                  <a:solidFill>
                    <a:schemeClr val="tx2"/>
                  </a:solidFill>
                  <a:ea typeface="楷体_GB2312" pitchFamily="49" charset="-122"/>
                </a:rPr>
                <a:t>b</a:t>
              </a:r>
              <a:r>
                <a:rPr kumimoji="1" lang="en-US" altLang="zh-CN" sz="2800" baseline="-25000">
                  <a:solidFill>
                    <a:schemeClr val="tx2"/>
                  </a:solidFill>
                  <a:ea typeface="楷体_GB2312" pitchFamily="49" charset="-122"/>
                </a:rPr>
                <a:t>2</a:t>
              </a:r>
            </a:p>
          </p:txBody>
        </p:sp>
        <p:sp>
          <p:nvSpPr>
            <p:cNvPr id="6159" name="Text Box 11"/>
            <p:cNvSpPr txBox="1">
              <a:spLocks noChangeArrowheads="1"/>
            </p:cNvSpPr>
            <p:nvPr/>
          </p:nvSpPr>
          <p:spPr bwMode="auto">
            <a:xfrm>
              <a:off x="3888" y="3510"/>
              <a:ext cx="432"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eaLnBrk="1" hangingPunct="1">
                <a:spcBef>
                  <a:spcPct val="50000"/>
                </a:spcBef>
              </a:pPr>
              <a:r>
                <a:rPr kumimoji="1" lang="en-US" altLang="zh-CN" sz="2800">
                  <a:solidFill>
                    <a:schemeClr val="tx2"/>
                  </a:solidFill>
                  <a:ea typeface="楷体_GB2312" pitchFamily="49" charset="-122"/>
                </a:rPr>
                <a:t>b</a:t>
              </a:r>
              <a:r>
                <a:rPr kumimoji="1" lang="en-US" altLang="zh-CN" sz="2800" baseline="-25000">
                  <a:solidFill>
                    <a:schemeClr val="tx2"/>
                  </a:solidFill>
                  <a:ea typeface="楷体_GB2312" pitchFamily="49" charset="-122"/>
                </a:rPr>
                <a:t>3</a:t>
              </a:r>
            </a:p>
          </p:txBody>
        </p:sp>
      </p:grpSp>
      <p:sp>
        <p:nvSpPr>
          <p:cNvPr id="248845" name="Text Box 13"/>
          <p:cNvSpPr txBox="1">
            <a:spLocks noChangeArrowheads="1"/>
          </p:cNvSpPr>
          <p:nvPr/>
        </p:nvSpPr>
        <p:spPr bwMode="auto">
          <a:xfrm>
            <a:off x="5416550" y="5293233"/>
            <a:ext cx="1943100" cy="750888"/>
          </a:xfrm>
          <a:prstGeom prst="rect">
            <a:avLst/>
          </a:prstGeom>
          <a:solidFill>
            <a:schemeClr val="accent3">
              <a:lumMod val="95000"/>
            </a:schemeClr>
          </a:solidFill>
          <a:ln w="19050">
            <a:solidFill>
              <a:schemeClr val="tx1"/>
            </a:solidFill>
            <a:miter lim="800000"/>
            <a:headEnd type="none" w="sm" len="sm"/>
            <a:tailEnd type="none" w="sm" len="sm"/>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50000"/>
              </a:lnSpc>
              <a:spcBef>
                <a:spcPct val="50000"/>
              </a:spcBef>
            </a:pPr>
            <a:r>
              <a:rPr lang="en-US" altLang="en-US" sz="3600">
                <a:solidFill>
                  <a:schemeClr val="tx1"/>
                </a:solidFill>
                <a:sym typeface="Symbol" pitchFamily="18" charset="2"/>
              </a:rPr>
              <a:t>  </a:t>
            </a:r>
            <a:r>
              <a:rPr lang="en-US" altLang="en-US" sz="2800">
                <a:solidFill>
                  <a:schemeClr val="tx1"/>
                </a:solidFill>
              </a:rPr>
              <a:t>   b = D</a:t>
            </a:r>
          </a:p>
          <a:p>
            <a:pPr>
              <a:lnSpc>
                <a:spcPct val="50000"/>
              </a:lnSpc>
              <a:spcBef>
                <a:spcPct val="50000"/>
              </a:spcBef>
            </a:pPr>
            <a:r>
              <a:rPr lang="en-US" altLang="en-US" sz="2400">
                <a:solidFill>
                  <a:schemeClr val="tx1"/>
                </a:solidFill>
              </a:rPr>
              <a:t>b </a:t>
            </a:r>
            <a:r>
              <a:rPr lang="en-US" altLang="en-US" sz="2400">
                <a:solidFill>
                  <a:schemeClr val="tx1"/>
                </a:solidFill>
                <a:sym typeface="Symbol" pitchFamily="18" charset="2"/>
              </a:rPr>
              <a:t> Bq</a:t>
            </a:r>
          </a:p>
        </p:txBody>
      </p:sp>
      <p:sp>
        <p:nvSpPr>
          <p:cNvPr id="6153" name="Date Placeholder 1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0F034FE7-02E7-49E4-ADB3-4A8D2E214D9A}" type="datetime1">
              <a:rPr lang="en-US" altLang="en-US" sz="900" b="0" smtClean="0">
                <a:solidFill>
                  <a:schemeClr val="tx1"/>
                </a:solidFill>
                <a:latin typeface="Arial" charset="0"/>
                <a:cs typeface="Arial" charset="0"/>
              </a:rPr>
              <a:t>16-Jul-21</a:t>
            </a:fld>
            <a:endParaRPr lang="en-US" altLang="en-US" sz="900" b="0">
              <a:solidFill>
                <a:schemeClr val="tx1"/>
              </a:solidFill>
              <a:latin typeface="Arial" charset="0"/>
              <a:cs typeface="Arial" charset="0"/>
            </a:endParaRPr>
          </a:p>
        </p:txBody>
      </p:sp>
    </p:spTree>
    <p:extLst>
      <p:ext uri="{BB962C8B-B14F-4D97-AF65-F5344CB8AC3E}">
        <p14:creationId xmlns:p14="http://schemas.microsoft.com/office/powerpoint/2010/main" val="46272170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8836"/>
                                        </p:tgtEl>
                                        <p:attrNameLst>
                                          <p:attrName>style.visibility</p:attrName>
                                        </p:attrNameLst>
                                      </p:cBhvr>
                                      <p:to>
                                        <p:strVal val="visible"/>
                                      </p:to>
                                    </p:set>
                                    <p:animEffect transition="in" filter="dissolve">
                                      <p:cBhvr>
                                        <p:cTn id="12" dur="500"/>
                                        <p:tgtEl>
                                          <p:spTgt spid="2488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8845"/>
                                        </p:tgtEl>
                                        <p:attrNameLst>
                                          <p:attrName>style.visibility</p:attrName>
                                        </p:attrNameLst>
                                      </p:cBhvr>
                                      <p:to>
                                        <p:strVal val="visible"/>
                                      </p:to>
                                    </p:set>
                                    <p:animEffect transition="in" filter="dissolve">
                                      <p:cBhvr>
                                        <p:cTn id="17" dur="500"/>
                                        <p:tgtEl>
                                          <p:spTgt spid="248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6" grpId="0" animBg="1"/>
      <p:bldP spid="2488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8B3E592C-93E0-4EA2-8A8E-885DA3A09416}" type="slidenum">
              <a:rPr lang="en-US" altLang="en-US" sz="900" b="0" smtClean="0">
                <a:solidFill>
                  <a:schemeClr val="tx1"/>
                </a:solidFill>
                <a:latin typeface="Arial" charset="0"/>
                <a:cs typeface="Arial" charset="0"/>
              </a:rPr>
              <a:pPr/>
              <a:t>5</a:t>
            </a:fld>
            <a:endParaRPr lang="en-US" altLang="en-US" sz="900" b="0">
              <a:solidFill>
                <a:schemeClr val="tx1"/>
              </a:solidFill>
              <a:latin typeface="Arial" charset="0"/>
              <a:cs typeface="Arial" charset="0"/>
            </a:endParaRPr>
          </a:p>
        </p:txBody>
      </p:sp>
      <p:sp>
        <p:nvSpPr>
          <p:cNvPr id="7172" name="Rectangle 2"/>
          <p:cNvSpPr>
            <a:spLocks noGrp="1" noChangeArrowheads="1"/>
          </p:cNvSpPr>
          <p:nvPr>
            <p:ph type="title"/>
          </p:nvPr>
        </p:nvSpPr>
        <p:spPr/>
        <p:txBody>
          <a:bodyPr/>
          <a:lstStyle/>
          <a:p>
            <a:r>
              <a:rPr lang="en-US" altLang="en-US"/>
              <a:t>Using Partitions – Assumptions</a:t>
            </a:r>
          </a:p>
        </p:txBody>
      </p:sp>
      <p:sp>
        <p:nvSpPr>
          <p:cNvPr id="7173" name="Rectangle 3"/>
          <p:cNvSpPr>
            <a:spLocks noGrp="1" noChangeArrowheads="1"/>
          </p:cNvSpPr>
          <p:nvPr>
            <p:ph type="body" idx="1"/>
          </p:nvPr>
        </p:nvSpPr>
        <p:spPr/>
        <p:txBody>
          <a:bodyPr/>
          <a:lstStyle/>
          <a:p>
            <a:r>
              <a:rPr lang="en-US" altLang="en-US" dirty="0"/>
              <a:t>Choose a </a:t>
            </a:r>
            <a:r>
              <a:rPr lang="en-US" altLang="en-US" dirty="0">
                <a:solidFill>
                  <a:srgbClr val="0000CC"/>
                </a:solidFill>
              </a:rPr>
              <a:t>value </a:t>
            </a:r>
            <a:r>
              <a:rPr lang="en-US" altLang="en-US" dirty="0"/>
              <a:t>from each block</a:t>
            </a:r>
          </a:p>
          <a:p>
            <a:r>
              <a:rPr lang="en-US" altLang="en-US" dirty="0"/>
              <a:t>Each value is assumed to be </a:t>
            </a:r>
            <a:r>
              <a:rPr lang="en-US" altLang="en-US" dirty="0">
                <a:solidFill>
                  <a:srgbClr val="0000CC"/>
                </a:solidFill>
              </a:rPr>
              <a:t>equally useful </a:t>
            </a:r>
            <a:r>
              <a:rPr lang="en-US" altLang="en-US" dirty="0"/>
              <a:t>for testing</a:t>
            </a:r>
          </a:p>
          <a:p>
            <a:r>
              <a:rPr lang="en-US" altLang="en-US" dirty="0"/>
              <a:t>How to apply to testing</a:t>
            </a:r>
          </a:p>
          <a:p>
            <a:pPr lvl="1"/>
            <a:r>
              <a:rPr lang="en-US" altLang="en-US" dirty="0">
                <a:solidFill>
                  <a:srgbClr val="0000CC"/>
                </a:solidFill>
              </a:rPr>
              <a:t>Find</a:t>
            </a:r>
            <a:r>
              <a:rPr lang="en-US" altLang="en-US" dirty="0"/>
              <a:t> </a:t>
            </a:r>
            <a:r>
              <a:rPr lang="en-US" altLang="en-US" dirty="0">
                <a:solidFill>
                  <a:srgbClr val="0000CC"/>
                </a:solidFill>
              </a:rPr>
              <a:t>characteristics </a:t>
            </a:r>
            <a:r>
              <a:rPr lang="en-US" altLang="en-US" dirty="0"/>
              <a:t>in the inputs : parameters, semantic descriptions, …</a:t>
            </a:r>
          </a:p>
          <a:p>
            <a:pPr lvl="1"/>
            <a:r>
              <a:rPr lang="en-US" altLang="en-US" dirty="0">
                <a:solidFill>
                  <a:srgbClr val="0000CC"/>
                </a:solidFill>
              </a:rPr>
              <a:t>Partition </a:t>
            </a:r>
            <a:r>
              <a:rPr lang="en-US" altLang="en-US" dirty="0"/>
              <a:t>each characteristic</a:t>
            </a:r>
          </a:p>
          <a:p>
            <a:pPr lvl="1"/>
            <a:r>
              <a:rPr lang="en-US" altLang="en-US" dirty="0">
                <a:solidFill>
                  <a:srgbClr val="0000CC"/>
                </a:solidFill>
              </a:rPr>
              <a:t>Choose tests </a:t>
            </a:r>
            <a:r>
              <a:rPr lang="en-US" altLang="en-US" dirty="0"/>
              <a:t>by combining values from characteristics</a:t>
            </a:r>
          </a:p>
          <a:p>
            <a:r>
              <a:rPr lang="en-US" altLang="en-US" dirty="0"/>
              <a:t>Example </a:t>
            </a:r>
            <a:r>
              <a:rPr lang="en-US" altLang="en-US" dirty="0">
                <a:solidFill>
                  <a:srgbClr val="0000CC"/>
                </a:solidFill>
              </a:rPr>
              <a:t>Characteristics</a:t>
            </a:r>
          </a:p>
          <a:p>
            <a:pPr lvl="1"/>
            <a:r>
              <a:rPr lang="en-US" altLang="en-US" dirty="0"/>
              <a:t>Input X is null</a:t>
            </a:r>
          </a:p>
          <a:p>
            <a:pPr lvl="1"/>
            <a:r>
              <a:rPr lang="en-US" altLang="en-US" dirty="0"/>
              <a:t>Order of the input file F (sorted, inverse sorted, arbitrary, …)</a:t>
            </a:r>
          </a:p>
          <a:p>
            <a:pPr lvl="1"/>
            <a:r>
              <a:rPr lang="en-US" altLang="en-US" dirty="0"/>
              <a:t>Min separation of two aircraft</a:t>
            </a:r>
          </a:p>
          <a:p>
            <a:pPr lvl="1"/>
            <a:r>
              <a:rPr lang="en-US" altLang="en-US" dirty="0"/>
              <a:t>Input device (DVD, CD, VCR, computer, …)</a:t>
            </a:r>
          </a:p>
        </p:txBody>
      </p:sp>
      <p:sp>
        <p:nvSpPr>
          <p:cNvPr id="7174"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1F29AFF5-117E-46E6-91A1-125C66EFBDD2}" type="datetime1">
              <a:rPr lang="en-US" altLang="en-US" sz="900" b="0" smtClean="0">
                <a:solidFill>
                  <a:schemeClr val="tx1"/>
                </a:solidFill>
                <a:latin typeface="Arial" charset="0"/>
                <a:cs typeface="Arial" charset="0"/>
              </a:rPr>
              <a:t>16-Jul-21</a:t>
            </a:fld>
            <a:endParaRPr lang="en-US" altLang="en-US" sz="900" b="0">
              <a:solidFill>
                <a:schemeClr val="tx1"/>
              </a:solidFill>
              <a:latin typeface="Arial" charset="0"/>
              <a:cs typeface="Arial" charset="0"/>
            </a:endParaRPr>
          </a:p>
        </p:txBody>
      </p:sp>
    </p:spTree>
    <p:extLst>
      <p:ext uri="{BB962C8B-B14F-4D97-AF65-F5344CB8AC3E}">
        <p14:creationId xmlns:p14="http://schemas.microsoft.com/office/powerpoint/2010/main" val="112206193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C8CEECA-11C5-4946-9CA8-EEEFAE1C6C8C}" type="slidenum">
              <a:rPr lang="en-US" altLang="en-US" sz="900" b="0" smtClean="0">
                <a:solidFill>
                  <a:schemeClr val="tx1"/>
                </a:solidFill>
                <a:latin typeface="Arial" charset="0"/>
                <a:cs typeface="Arial" charset="0"/>
              </a:rPr>
              <a:pPr/>
              <a:t>6</a:t>
            </a:fld>
            <a:endParaRPr lang="en-US" altLang="en-US" sz="900" b="0">
              <a:solidFill>
                <a:schemeClr val="tx1"/>
              </a:solidFill>
              <a:latin typeface="Arial" charset="0"/>
              <a:cs typeface="Arial" charset="0"/>
            </a:endParaRPr>
          </a:p>
        </p:txBody>
      </p:sp>
      <p:sp>
        <p:nvSpPr>
          <p:cNvPr id="8196" name="Rectangle 2"/>
          <p:cNvSpPr>
            <a:spLocks noGrp="1" noChangeArrowheads="1"/>
          </p:cNvSpPr>
          <p:nvPr>
            <p:ph type="title"/>
          </p:nvPr>
        </p:nvSpPr>
        <p:spPr/>
        <p:txBody>
          <a:bodyPr/>
          <a:lstStyle/>
          <a:p>
            <a:r>
              <a:rPr lang="en-US" altLang="en-US"/>
              <a:t>Choosing Partitions</a:t>
            </a:r>
          </a:p>
        </p:txBody>
      </p:sp>
      <p:sp>
        <p:nvSpPr>
          <p:cNvPr id="8197" name="Rectangle 3"/>
          <p:cNvSpPr>
            <a:spLocks noGrp="1" noChangeArrowheads="1"/>
          </p:cNvSpPr>
          <p:nvPr>
            <p:ph type="body" idx="1"/>
          </p:nvPr>
        </p:nvSpPr>
        <p:spPr>
          <a:xfrm>
            <a:off x="138113" y="1085850"/>
            <a:ext cx="8867775" cy="1484313"/>
          </a:xfrm>
        </p:spPr>
        <p:txBody>
          <a:bodyPr/>
          <a:lstStyle/>
          <a:p>
            <a:r>
              <a:rPr lang="en-US" altLang="en-US" dirty="0"/>
              <a:t>Choosing (or defining) </a:t>
            </a:r>
            <a:r>
              <a:rPr lang="en-US" altLang="en-US" dirty="0">
                <a:solidFill>
                  <a:srgbClr val="0000CC"/>
                </a:solidFill>
              </a:rPr>
              <a:t>partitions </a:t>
            </a:r>
            <a:r>
              <a:rPr lang="en-US" altLang="en-US" dirty="0"/>
              <a:t>seems easy, but is easy to get wrong</a:t>
            </a:r>
          </a:p>
          <a:p>
            <a:r>
              <a:rPr lang="en-US" altLang="en-US" dirty="0"/>
              <a:t>Consider the “</a:t>
            </a:r>
            <a:r>
              <a:rPr lang="en-US" altLang="en-US" i="1" dirty="0">
                <a:solidFill>
                  <a:srgbClr val="0000CC"/>
                </a:solidFill>
              </a:rPr>
              <a:t>order of file F</a:t>
            </a:r>
            <a:r>
              <a:rPr lang="en-US" altLang="en-US" dirty="0"/>
              <a:t>”</a:t>
            </a:r>
          </a:p>
        </p:txBody>
      </p:sp>
      <p:sp>
        <p:nvSpPr>
          <p:cNvPr id="252932" name="Text Box 4"/>
          <p:cNvSpPr txBox="1">
            <a:spLocks noChangeArrowheads="1"/>
          </p:cNvSpPr>
          <p:nvPr/>
        </p:nvSpPr>
        <p:spPr bwMode="auto">
          <a:xfrm>
            <a:off x="179585" y="2538413"/>
            <a:ext cx="4379912" cy="1300162"/>
          </a:xfrm>
          <a:prstGeom prst="rect">
            <a:avLst/>
          </a:prstGeom>
          <a:solidFill>
            <a:schemeClr val="accent3">
              <a:lumMod val="95000"/>
            </a:schemeClr>
          </a:solidFill>
          <a:ln w="19050">
            <a:solidFill>
              <a:schemeClr val="tx2"/>
            </a:solidFill>
            <a:miter lim="800000"/>
            <a:headEnd type="none" w="sm" len="sm"/>
            <a:tailEnd type="none" w="sm" len="sm"/>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75000"/>
              </a:lnSpc>
              <a:spcBef>
                <a:spcPct val="50000"/>
              </a:spcBef>
            </a:pPr>
            <a:r>
              <a:rPr lang="en-US" altLang="en-US" sz="2400" b="0" dirty="0">
                <a:solidFill>
                  <a:srgbClr val="0000CC"/>
                </a:solidFill>
                <a:latin typeface="Gill Sans MT" panose="020B0502020104020203" pitchFamily="34" charset="0"/>
              </a:rPr>
              <a:t>b</a:t>
            </a:r>
            <a:r>
              <a:rPr lang="en-US" altLang="en-US" sz="2400" b="0" baseline="-25000" dirty="0">
                <a:solidFill>
                  <a:srgbClr val="0000CC"/>
                </a:solidFill>
                <a:latin typeface="Gill Sans MT" panose="020B0502020104020203" pitchFamily="34" charset="0"/>
              </a:rPr>
              <a:t>1</a:t>
            </a:r>
            <a:r>
              <a:rPr lang="en-US" altLang="en-US" sz="2400" b="0" dirty="0">
                <a:solidFill>
                  <a:srgbClr val="0000CC"/>
                </a:solidFill>
                <a:latin typeface="Gill Sans MT" panose="020B0502020104020203" pitchFamily="34" charset="0"/>
              </a:rPr>
              <a:t> = sorted in ascending order</a:t>
            </a:r>
          </a:p>
          <a:p>
            <a:pPr>
              <a:lnSpc>
                <a:spcPct val="75000"/>
              </a:lnSpc>
              <a:spcBef>
                <a:spcPct val="50000"/>
              </a:spcBef>
            </a:pPr>
            <a:r>
              <a:rPr lang="en-US" altLang="en-US" sz="2400" b="0" dirty="0">
                <a:solidFill>
                  <a:srgbClr val="0000CC"/>
                </a:solidFill>
                <a:latin typeface="Gill Sans MT" panose="020B0502020104020203" pitchFamily="34" charset="0"/>
              </a:rPr>
              <a:t>b</a:t>
            </a:r>
            <a:r>
              <a:rPr lang="en-US" altLang="en-US" sz="2400" b="0" baseline="-25000" dirty="0">
                <a:solidFill>
                  <a:srgbClr val="0000CC"/>
                </a:solidFill>
                <a:latin typeface="Gill Sans MT" panose="020B0502020104020203" pitchFamily="34" charset="0"/>
              </a:rPr>
              <a:t>2</a:t>
            </a:r>
            <a:r>
              <a:rPr lang="en-US" altLang="en-US" sz="2400" b="0" dirty="0">
                <a:solidFill>
                  <a:srgbClr val="0000CC"/>
                </a:solidFill>
                <a:latin typeface="Gill Sans MT" panose="020B0502020104020203" pitchFamily="34" charset="0"/>
              </a:rPr>
              <a:t> = sorted in descending order</a:t>
            </a:r>
          </a:p>
          <a:p>
            <a:pPr>
              <a:lnSpc>
                <a:spcPct val="75000"/>
              </a:lnSpc>
              <a:spcBef>
                <a:spcPct val="50000"/>
              </a:spcBef>
            </a:pPr>
            <a:r>
              <a:rPr lang="en-US" altLang="en-US" sz="2400" b="0" dirty="0">
                <a:solidFill>
                  <a:srgbClr val="0000CC"/>
                </a:solidFill>
                <a:latin typeface="Gill Sans MT" panose="020B0502020104020203" pitchFamily="34" charset="0"/>
              </a:rPr>
              <a:t>b</a:t>
            </a:r>
            <a:r>
              <a:rPr lang="en-US" altLang="en-US" sz="2400" b="0" baseline="-25000" dirty="0">
                <a:solidFill>
                  <a:srgbClr val="0000CC"/>
                </a:solidFill>
                <a:latin typeface="Gill Sans MT" panose="020B0502020104020203" pitchFamily="34" charset="0"/>
              </a:rPr>
              <a:t>3</a:t>
            </a:r>
            <a:r>
              <a:rPr lang="en-US" altLang="en-US" sz="2400" b="0" dirty="0">
                <a:solidFill>
                  <a:srgbClr val="0000CC"/>
                </a:solidFill>
                <a:latin typeface="Gill Sans MT" panose="020B0502020104020203" pitchFamily="34" charset="0"/>
              </a:rPr>
              <a:t> = arbitrary order</a:t>
            </a:r>
          </a:p>
        </p:txBody>
      </p:sp>
      <p:sp>
        <p:nvSpPr>
          <p:cNvPr id="252933" name="Text Box 5"/>
          <p:cNvSpPr txBox="1">
            <a:spLocks noChangeArrowheads="1"/>
          </p:cNvSpPr>
          <p:nvPr/>
        </p:nvSpPr>
        <p:spPr bwMode="auto">
          <a:xfrm>
            <a:off x="179585" y="4138613"/>
            <a:ext cx="3889375" cy="385762"/>
          </a:xfrm>
          <a:prstGeom prst="rect">
            <a:avLst/>
          </a:prstGeom>
          <a:solidFill>
            <a:schemeClr val="accent3">
              <a:lumMod val="95000"/>
            </a:schemeClr>
          </a:solidFill>
          <a:ln w="19050">
            <a:solidFill>
              <a:schemeClr val="tx2"/>
            </a:solidFill>
            <a:miter lim="800000"/>
            <a:headEnd type="none" w="sm" len="sm"/>
            <a:tailEnd type="none" w="sm" len="sm"/>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75000"/>
              </a:lnSpc>
              <a:spcBef>
                <a:spcPct val="50000"/>
              </a:spcBef>
            </a:pPr>
            <a:r>
              <a:rPr lang="en-US" altLang="en-US" sz="2400" b="0">
                <a:solidFill>
                  <a:srgbClr val="0000CC"/>
                </a:solidFill>
                <a:latin typeface="Gill Sans MT" panose="020B0502020104020203" pitchFamily="34" charset="0"/>
              </a:rPr>
              <a:t>but … something’s fishy …</a:t>
            </a:r>
          </a:p>
        </p:txBody>
      </p:sp>
      <p:sp>
        <p:nvSpPr>
          <p:cNvPr id="252934" name="Text Box 6"/>
          <p:cNvSpPr txBox="1">
            <a:spLocks noChangeArrowheads="1"/>
          </p:cNvSpPr>
          <p:nvPr/>
        </p:nvSpPr>
        <p:spPr bwMode="auto">
          <a:xfrm>
            <a:off x="179585" y="4824413"/>
            <a:ext cx="4060825" cy="369332"/>
          </a:xfrm>
          <a:prstGeom prst="rect">
            <a:avLst/>
          </a:prstGeom>
          <a:solidFill>
            <a:schemeClr val="accent3">
              <a:lumMod val="95000"/>
            </a:schemeClr>
          </a:solidFill>
          <a:ln w="19050">
            <a:solidFill>
              <a:schemeClr val="tx2"/>
            </a:solidFill>
            <a:miter lim="800000"/>
            <a:headEnd type="none" w="sm" len="sm"/>
            <a:tailEnd type="none" w="sm" len="sm"/>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75000"/>
              </a:lnSpc>
              <a:spcBef>
                <a:spcPct val="50000"/>
              </a:spcBef>
            </a:pPr>
            <a:r>
              <a:rPr lang="en-US" altLang="en-US" sz="2400" b="0" dirty="0">
                <a:solidFill>
                  <a:srgbClr val="0000CC"/>
                </a:solidFill>
                <a:latin typeface="Gill Sans MT" panose="020B0502020104020203" pitchFamily="34" charset="0"/>
              </a:rPr>
              <a:t>What if the file is of length </a:t>
            </a:r>
            <a:r>
              <a:rPr lang="en-US" altLang="en-US" sz="2400" b="0" dirty="0">
                <a:solidFill>
                  <a:srgbClr val="0000CC"/>
                </a:solidFill>
                <a:latin typeface="Verdana" panose="020B0604030504040204" pitchFamily="34" charset="0"/>
                <a:ea typeface="Verdana" panose="020B0604030504040204" pitchFamily="34" charset="0"/>
                <a:cs typeface="Verdana" panose="020B0604030504040204" pitchFamily="34" charset="0"/>
              </a:rPr>
              <a:t>1</a:t>
            </a:r>
            <a:r>
              <a:rPr lang="en-US" altLang="en-US" sz="2400" b="0" dirty="0">
                <a:solidFill>
                  <a:srgbClr val="0000CC"/>
                </a:solidFill>
                <a:latin typeface="Gill Sans MT" panose="020B0502020104020203" pitchFamily="34" charset="0"/>
              </a:rPr>
              <a:t>?</a:t>
            </a:r>
          </a:p>
        </p:txBody>
      </p:sp>
      <p:sp>
        <p:nvSpPr>
          <p:cNvPr id="252935" name="Text Box 7"/>
          <p:cNvSpPr txBox="1">
            <a:spLocks noChangeArrowheads="1"/>
          </p:cNvSpPr>
          <p:nvPr/>
        </p:nvSpPr>
        <p:spPr bwMode="auto">
          <a:xfrm>
            <a:off x="179586" y="5510213"/>
            <a:ext cx="4810704" cy="842962"/>
          </a:xfrm>
          <a:prstGeom prst="rect">
            <a:avLst/>
          </a:prstGeom>
          <a:solidFill>
            <a:schemeClr val="accent3">
              <a:lumMod val="95000"/>
            </a:schemeClr>
          </a:solidFill>
          <a:ln w="19050">
            <a:solidFill>
              <a:schemeClr val="tx2"/>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nSpc>
                <a:spcPct val="75000"/>
              </a:lnSpc>
              <a:spcBef>
                <a:spcPct val="50000"/>
              </a:spcBef>
            </a:pPr>
            <a:r>
              <a:rPr lang="en-US" altLang="en-US" sz="2400" b="0" dirty="0">
                <a:solidFill>
                  <a:srgbClr val="0000CC"/>
                </a:solidFill>
                <a:latin typeface="Gill Sans MT" panose="020B0502020104020203" pitchFamily="34" charset="0"/>
              </a:rPr>
              <a:t>The file will be in all three blocks …</a:t>
            </a:r>
          </a:p>
          <a:p>
            <a:pPr>
              <a:lnSpc>
                <a:spcPct val="75000"/>
              </a:lnSpc>
              <a:spcBef>
                <a:spcPct val="50000"/>
              </a:spcBef>
            </a:pPr>
            <a:r>
              <a:rPr lang="en-US" altLang="en-US" sz="2400" b="0" dirty="0">
                <a:solidFill>
                  <a:srgbClr val="0000CC"/>
                </a:solidFill>
                <a:latin typeface="Gill Sans MT" panose="020B0502020104020203" pitchFamily="34" charset="0"/>
              </a:rPr>
              <a:t>That is, </a:t>
            </a:r>
            <a:r>
              <a:rPr lang="en-US" altLang="en-US" sz="2400" b="0" dirty="0" err="1">
                <a:solidFill>
                  <a:srgbClr val="FF0000"/>
                </a:solidFill>
                <a:latin typeface="Gill Sans MT" panose="020B0502020104020203" pitchFamily="34" charset="0"/>
              </a:rPr>
              <a:t>disjointness</a:t>
            </a:r>
            <a:r>
              <a:rPr lang="en-US" altLang="en-US" sz="2400" b="0" dirty="0">
                <a:solidFill>
                  <a:srgbClr val="FF0000"/>
                </a:solidFill>
                <a:latin typeface="Gill Sans MT" panose="020B0502020104020203" pitchFamily="34" charset="0"/>
              </a:rPr>
              <a:t> </a:t>
            </a:r>
            <a:r>
              <a:rPr lang="en-US" altLang="en-US" sz="2400" b="0" dirty="0">
                <a:solidFill>
                  <a:srgbClr val="0000CC"/>
                </a:solidFill>
                <a:latin typeface="Gill Sans MT" panose="020B0502020104020203" pitchFamily="34" charset="0"/>
              </a:rPr>
              <a:t>is not satisfied</a:t>
            </a:r>
          </a:p>
        </p:txBody>
      </p:sp>
      <p:sp>
        <p:nvSpPr>
          <p:cNvPr id="252936" name="Text Box 8"/>
          <p:cNvSpPr txBox="1">
            <a:spLocks noChangeArrowheads="1"/>
          </p:cNvSpPr>
          <p:nvPr/>
        </p:nvSpPr>
        <p:spPr bwMode="auto">
          <a:xfrm>
            <a:off x="5327650" y="2597150"/>
            <a:ext cx="3716338" cy="1117600"/>
          </a:xfrm>
          <a:prstGeom prst="rect">
            <a:avLst/>
          </a:prstGeom>
          <a:solidFill>
            <a:schemeClr val="accent3">
              <a:lumMod val="95000"/>
            </a:schemeClr>
          </a:solidFill>
          <a:ln w="19050">
            <a:solidFill>
              <a:schemeClr val="tx2"/>
            </a:solidFill>
            <a:miter lim="800000"/>
            <a:headEnd type="none" w="sm" len="sm"/>
            <a:tailEnd type="none" w="sm" len="sm"/>
          </a:ln>
          <a:effectLst/>
        </p:spPr>
        <p:txBody>
          <a:bodyPr>
            <a:spAutoFit/>
          </a:bodyPr>
          <a:lstStyle/>
          <a:p>
            <a:pPr algn="ctr">
              <a:lnSpc>
                <a:spcPct val="75000"/>
              </a:lnSpc>
              <a:spcBef>
                <a:spcPct val="50000"/>
              </a:spcBef>
              <a:defRPr/>
            </a:pPr>
            <a:r>
              <a:rPr lang="en-US" sz="2400" b="0" dirty="0">
                <a:solidFill>
                  <a:srgbClr val="0000CC"/>
                </a:solidFill>
                <a:effectLst>
                  <a:outerShdw blurRad="38100" dist="38100" dir="2700000" algn="tl">
                    <a:srgbClr val="000000"/>
                  </a:outerShdw>
                </a:effectLst>
                <a:latin typeface="Gill Sans MT" panose="020B0502020104020203" pitchFamily="34" charset="0"/>
              </a:rPr>
              <a:t>Solution:</a:t>
            </a:r>
          </a:p>
          <a:p>
            <a:pPr>
              <a:lnSpc>
                <a:spcPct val="75000"/>
              </a:lnSpc>
              <a:spcBef>
                <a:spcPct val="50000"/>
              </a:spcBef>
              <a:defRPr/>
            </a:pPr>
            <a:r>
              <a:rPr lang="en-US" sz="2400" b="0" dirty="0">
                <a:solidFill>
                  <a:srgbClr val="0000CC"/>
                </a:solidFill>
                <a:effectLst>
                  <a:outerShdw blurRad="38100" dist="38100" dir="2700000" algn="tl">
                    <a:srgbClr val="000000"/>
                  </a:outerShdw>
                </a:effectLst>
                <a:latin typeface="Gill Sans MT" panose="020B0502020104020203" pitchFamily="34" charset="0"/>
              </a:rPr>
              <a:t>Each characteristic should address just one property</a:t>
            </a:r>
          </a:p>
        </p:txBody>
      </p:sp>
      <p:sp>
        <p:nvSpPr>
          <p:cNvPr id="252937" name="Text Box 9"/>
          <p:cNvSpPr txBox="1">
            <a:spLocks noChangeArrowheads="1"/>
          </p:cNvSpPr>
          <p:nvPr/>
        </p:nvSpPr>
        <p:spPr bwMode="auto">
          <a:xfrm>
            <a:off x="5146936" y="4087813"/>
            <a:ext cx="3933629" cy="1988237"/>
          </a:xfrm>
          <a:prstGeom prst="rect">
            <a:avLst/>
          </a:prstGeom>
          <a:solidFill>
            <a:schemeClr val="accent3">
              <a:lumMod val="95000"/>
            </a:schemeClr>
          </a:solidFill>
          <a:ln w="19050">
            <a:solidFill>
              <a:schemeClr val="tx2"/>
            </a:solidFill>
            <a:miter lim="800000"/>
            <a:headEnd type="none" w="sm" len="sm"/>
            <a:tailEnd type="none" w="sm" len="sm"/>
          </a:ln>
          <a:effectLst/>
        </p:spPr>
        <p:txBody>
          <a:bodyPr wrap="square">
            <a:spAutoFit/>
          </a:bodyPr>
          <a:lstStyle/>
          <a:p>
            <a:pPr>
              <a:lnSpc>
                <a:spcPct val="70000"/>
              </a:lnSpc>
              <a:spcBef>
                <a:spcPct val="25000"/>
              </a:spcBef>
              <a:defRPr/>
            </a:pPr>
            <a:r>
              <a:rPr lang="en-US" sz="2400" b="0" dirty="0">
                <a:solidFill>
                  <a:srgbClr val="0000CC"/>
                </a:solidFill>
                <a:effectLst>
                  <a:outerShdw blurRad="38100" dist="38100" dir="2700000" algn="tl">
                    <a:srgbClr val="000000"/>
                  </a:outerShdw>
                </a:effectLst>
                <a:latin typeface="Gill Sans MT" panose="020B0502020104020203" pitchFamily="34" charset="0"/>
              </a:rPr>
              <a:t>C1: File F sorted ascending</a:t>
            </a:r>
          </a:p>
          <a:p>
            <a:pPr>
              <a:lnSpc>
                <a:spcPct val="70000"/>
              </a:lnSpc>
              <a:spcBef>
                <a:spcPct val="25000"/>
              </a:spcBef>
              <a:defRPr/>
            </a:pPr>
            <a:r>
              <a:rPr lang="en-US" sz="2400" b="0" dirty="0">
                <a:solidFill>
                  <a:srgbClr val="0000CC"/>
                </a:solidFill>
                <a:effectLst>
                  <a:outerShdw blurRad="38100" dist="38100" dir="2700000" algn="tl">
                    <a:srgbClr val="000000"/>
                  </a:outerShdw>
                </a:effectLst>
                <a:latin typeface="Gill Sans MT" panose="020B0502020104020203" pitchFamily="34" charset="0"/>
              </a:rPr>
              <a:t>  </a:t>
            </a:r>
            <a:r>
              <a:rPr lang="en-US" b="0" dirty="0">
                <a:solidFill>
                  <a:srgbClr val="0000CC"/>
                </a:solidFill>
                <a:effectLst>
                  <a:outerShdw blurRad="38100" dist="38100" dir="2700000" algn="tl">
                    <a:srgbClr val="000000"/>
                  </a:outerShdw>
                </a:effectLst>
                <a:latin typeface="Gill Sans MT" panose="020B0502020104020203" pitchFamily="34" charset="0"/>
              </a:rPr>
              <a:t>- c1.b1 = true</a:t>
            </a:r>
          </a:p>
          <a:p>
            <a:pPr>
              <a:lnSpc>
                <a:spcPct val="70000"/>
              </a:lnSpc>
              <a:spcBef>
                <a:spcPct val="25000"/>
              </a:spcBef>
              <a:defRPr/>
            </a:pPr>
            <a:r>
              <a:rPr lang="en-US" b="0" dirty="0">
                <a:solidFill>
                  <a:srgbClr val="0000CC"/>
                </a:solidFill>
                <a:effectLst>
                  <a:outerShdw blurRad="38100" dist="38100" dir="2700000" algn="tl">
                    <a:srgbClr val="000000"/>
                  </a:outerShdw>
                </a:effectLst>
                <a:latin typeface="Gill Sans MT" panose="020B0502020104020203" pitchFamily="34" charset="0"/>
              </a:rPr>
              <a:t>   - c1.b2 = false</a:t>
            </a:r>
          </a:p>
          <a:p>
            <a:pPr>
              <a:lnSpc>
                <a:spcPct val="70000"/>
              </a:lnSpc>
              <a:spcBef>
                <a:spcPct val="25000"/>
              </a:spcBef>
              <a:defRPr/>
            </a:pPr>
            <a:r>
              <a:rPr lang="en-US" sz="2400" b="0" dirty="0">
                <a:solidFill>
                  <a:srgbClr val="0000CC"/>
                </a:solidFill>
                <a:effectLst>
                  <a:outerShdw blurRad="38100" dist="38100" dir="2700000" algn="tl">
                    <a:srgbClr val="000000"/>
                  </a:outerShdw>
                </a:effectLst>
                <a:latin typeface="Gill Sans MT" panose="020B0502020104020203" pitchFamily="34" charset="0"/>
              </a:rPr>
              <a:t>C2: File F sorted descending</a:t>
            </a:r>
          </a:p>
          <a:p>
            <a:pPr>
              <a:lnSpc>
                <a:spcPct val="70000"/>
              </a:lnSpc>
              <a:spcBef>
                <a:spcPct val="25000"/>
              </a:spcBef>
              <a:defRPr/>
            </a:pPr>
            <a:r>
              <a:rPr lang="en-US" sz="2400" b="0" dirty="0">
                <a:solidFill>
                  <a:srgbClr val="0000CC"/>
                </a:solidFill>
                <a:effectLst>
                  <a:outerShdw blurRad="38100" dist="38100" dir="2700000" algn="tl">
                    <a:srgbClr val="000000"/>
                  </a:outerShdw>
                </a:effectLst>
                <a:latin typeface="Gill Sans MT" panose="020B0502020104020203" pitchFamily="34" charset="0"/>
              </a:rPr>
              <a:t>  </a:t>
            </a:r>
            <a:r>
              <a:rPr lang="en-US" b="0" dirty="0">
                <a:solidFill>
                  <a:srgbClr val="0000CC"/>
                </a:solidFill>
                <a:effectLst>
                  <a:outerShdw blurRad="38100" dist="38100" dir="2700000" algn="tl">
                    <a:srgbClr val="000000"/>
                  </a:outerShdw>
                </a:effectLst>
                <a:latin typeface="Gill Sans MT" panose="020B0502020104020203" pitchFamily="34" charset="0"/>
              </a:rPr>
              <a:t>- c2.b1 = true</a:t>
            </a:r>
          </a:p>
          <a:p>
            <a:pPr>
              <a:lnSpc>
                <a:spcPct val="70000"/>
              </a:lnSpc>
              <a:spcBef>
                <a:spcPct val="25000"/>
              </a:spcBef>
              <a:defRPr/>
            </a:pPr>
            <a:r>
              <a:rPr lang="en-US" b="0" dirty="0">
                <a:solidFill>
                  <a:srgbClr val="0000CC"/>
                </a:solidFill>
                <a:effectLst>
                  <a:outerShdw blurRad="38100" dist="38100" dir="2700000" algn="tl">
                    <a:srgbClr val="000000"/>
                  </a:outerShdw>
                </a:effectLst>
                <a:latin typeface="Gill Sans MT" panose="020B0502020104020203" pitchFamily="34" charset="0"/>
              </a:rPr>
              <a:t>   - c2.b2 = false</a:t>
            </a:r>
          </a:p>
        </p:txBody>
      </p:sp>
      <p:sp>
        <p:nvSpPr>
          <p:cNvPr id="8204" name="Date Placeholder 1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B1B62800-B6E1-4619-A278-4D52C82C0F4F}" type="datetime1">
              <a:rPr lang="en-US" altLang="en-US" sz="900" b="0" smtClean="0">
                <a:solidFill>
                  <a:schemeClr val="tx1"/>
                </a:solidFill>
                <a:latin typeface="Arial" charset="0"/>
                <a:cs typeface="Arial" charset="0"/>
              </a:rPr>
              <a:t>16-Jul-21</a:t>
            </a:fld>
            <a:endParaRPr lang="en-US" altLang="en-US" sz="900" b="0">
              <a:solidFill>
                <a:schemeClr val="tx1"/>
              </a:solidFill>
              <a:latin typeface="Arial" charset="0"/>
              <a:cs typeface="Arial" charset="0"/>
            </a:endParaRPr>
          </a:p>
        </p:txBody>
      </p:sp>
    </p:spTree>
    <p:extLst>
      <p:ext uri="{BB962C8B-B14F-4D97-AF65-F5344CB8AC3E}">
        <p14:creationId xmlns:p14="http://schemas.microsoft.com/office/powerpoint/2010/main" val="240201378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2932"/>
                                        </p:tgtEl>
                                        <p:attrNameLst>
                                          <p:attrName>style.visibility</p:attrName>
                                        </p:attrNameLst>
                                      </p:cBhvr>
                                      <p:to>
                                        <p:strVal val="visible"/>
                                      </p:to>
                                    </p:set>
                                    <p:animEffect transition="in" filter="dissolve">
                                      <p:cBhvr>
                                        <p:cTn id="7" dur="500"/>
                                        <p:tgtEl>
                                          <p:spTgt spid="2529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2933"/>
                                        </p:tgtEl>
                                        <p:attrNameLst>
                                          <p:attrName>style.visibility</p:attrName>
                                        </p:attrNameLst>
                                      </p:cBhvr>
                                      <p:to>
                                        <p:strVal val="visible"/>
                                      </p:to>
                                    </p:set>
                                    <p:animEffect transition="in" filter="dissolve">
                                      <p:cBhvr>
                                        <p:cTn id="12" dur="500"/>
                                        <p:tgtEl>
                                          <p:spTgt spid="2529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2934"/>
                                        </p:tgtEl>
                                        <p:attrNameLst>
                                          <p:attrName>style.visibility</p:attrName>
                                        </p:attrNameLst>
                                      </p:cBhvr>
                                      <p:to>
                                        <p:strVal val="visible"/>
                                      </p:to>
                                    </p:set>
                                    <p:animEffect transition="in" filter="dissolve">
                                      <p:cBhvr>
                                        <p:cTn id="17" dur="500"/>
                                        <p:tgtEl>
                                          <p:spTgt spid="2529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52935"/>
                                        </p:tgtEl>
                                        <p:attrNameLst>
                                          <p:attrName>style.visibility</p:attrName>
                                        </p:attrNameLst>
                                      </p:cBhvr>
                                      <p:to>
                                        <p:strVal val="visible"/>
                                      </p:to>
                                    </p:set>
                                    <p:animEffect transition="in" filter="dissolve">
                                      <p:cBhvr>
                                        <p:cTn id="22" dur="500"/>
                                        <p:tgtEl>
                                          <p:spTgt spid="2529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2936"/>
                                        </p:tgtEl>
                                        <p:attrNameLst>
                                          <p:attrName>style.visibility</p:attrName>
                                        </p:attrNameLst>
                                      </p:cBhvr>
                                      <p:to>
                                        <p:strVal val="visible"/>
                                      </p:to>
                                    </p:set>
                                    <p:animEffect transition="in" filter="dissolve">
                                      <p:cBhvr>
                                        <p:cTn id="27" dur="500"/>
                                        <p:tgtEl>
                                          <p:spTgt spid="2529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52937"/>
                                        </p:tgtEl>
                                        <p:attrNameLst>
                                          <p:attrName>style.visibility</p:attrName>
                                        </p:attrNameLst>
                                      </p:cBhvr>
                                      <p:to>
                                        <p:strVal val="visible"/>
                                      </p:to>
                                    </p:set>
                                    <p:animEffect transition="in" filter="dissolve">
                                      <p:cBhvr>
                                        <p:cTn id="32" dur="500"/>
                                        <p:tgtEl>
                                          <p:spTgt spid="252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2" grpId="0" animBg="1"/>
      <p:bldP spid="252933" grpId="0" animBg="1"/>
      <p:bldP spid="252934" grpId="0" animBg="1"/>
      <p:bldP spid="252935" grpId="0" animBg="1"/>
      <p:bldP spid="252936" grpId="0" animBg="1"/>
      <p:bldP spid="2529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29CF8E81-114D-4FA9-B273-DC58AF84DF11}" type="slidenum">
              <a:rPr lang="en-US" altLang="en-US" sz="900" b="0" smtClean="0">
                <a:solidFill>
                  <a:schemeClr val="tx1"/>
                </a:solidFill>
                <a:latin typeface="Arial" charset="0"/>
                <a:cs typeface="Arial" charset="0"/>
              </a:rPr>
              <a:pPr/>
              <a:t>7</a:t>
            </a:fld>
            <a:endParaRPr lang="en-US" altLang="en-US" sz="900" b="0">
              <a:solidFill>
                <a:schemeClr val="tx1"/>
              </a:solidFill>
              <a:latin typeface="Arial" charset="0"/>
              <a:cs typeface="Arial" charset="0"/>
            </a:endParaRPr>
          </a:p>
        </p:txBody>
      </p:sp>
      <p:sp>
        <p:nvSpPr>
          <p:cNvPr id="9220" name="Rectangle 2"/>
          <p:cNvSpPr>
            <a:spLocks noGrp="1" noChangeArrowheads="1"/>
          </p:cNvSpPr>
          <p:nvPr>
            <p:ph type="title"/>
          </p:nvPr>
        </p:nvSpPr>
        <p:spPr/>
        <p:txBody>
          <a:bodyPr/>
          <a:lstStyle/>
          <a:p>
            <a:r>
              <a:rPr lang="en-US" altLang="en-US"/>
              <a:t>Properties of Partitions</a:t>
            </a:r>
          </a:p>
        </p:txBody>
      </p:sp>
      <p:sp>
        <p:nvSpPr>
          <p:cNvPr id="9221" name="Rectangle 3"/>
          <p:cNvSpPr>
            <a:spLocks noGrp="1" noChangeArrowheads="1"/>
          </p:cNvSpPr>
          <p:nvPr>
            <p:ph type="body" idx="1"/>
          </p:nvPr>
        </p:nvSpPr>
        <p:spPr/>
        <p:txBody>
          <a:bodyPr/>
          <a:lstStyle/>
          <a:p>
            <a:pPr>
              <a:spcBef>
                <a:spcPts val="1800"/>
              </a:spcBef>
            </a:pPr>
            <a:r>
              <a:rPr lang="en-US" altLang="en-US" dirty="0"/>
              <a:t>If the partitions are not </a:t>
            </a:r>
            <a:r>
              <a:rPr lang="en-US" altLang="en-US" dirty="0">
                <a:solidFill>
                  <a:srgbClr val="0000CC"/>
                </a:solidFill>
              </a:rPr>
              <a:t>complete </a:t>
            </a:r>
            <a:r>
              <a:rPr lang="en-US" altLang="en-US" dirty="0"/>
              <a:t>or </a:t>
            </a:r>
            <a:r>
              <a:rPr lang="en-US" altLang="en-US" dirty="0">
                <a:solidFill>
                  <a:srgbClr val="0000CC"/>
                </a:solidFill>
              </a:rPr>
              <a:t>disjoint</a:t>
            </a:r>
            <a:r>
              <a:rPr lang="en-US" altLang="en-US" dirty="0"/>
              <a:t>, that means the partitions have not been considered carefully enough</a:t>
            </a:r>
          </a:p>
          <a:p>
            <a:pPr>
              <a:spcBef>
                <a:spcPts val="1800"/>
              </a:spcBef>
            </a:pPr>
            <a:r>
              <a:rPr lang="en-US" altLang="en-US" dirty="0"/>
              <a:t>They should be reviewed carefully, like any </a:t>
            </a:r>
            <a:r>
              <a:rPr lang="en-US" altLang="en-US" dirty="0">
                <a:solidFill>
                  <a:srgbClr val="0000CC"/>
                </a:solidFill>
              </a:rPr>
              <a:t>design</a:t>
            </a:r>
          </a:p>
          <a:p>
            <a:pPr>
              <a:spcBef>
                <a:spcPts val="1800"/>
              </a:spcBef>
            </a:pPr>
            <a:r>
              <a:rPr lang="en-US" altLang="en-US" dirty="0"/>
              <a:t>Different </a:t>
            </a:r>
            <a:r>
              <a:rPr lang="en-US" altLang="en-US" dirty="0">
                <a:solidFill>
                  <a:srgbClr val="0000CC"/>
                </a:solidFill>
              </a:rPr>
              <a:t>alternatives </a:t>
            </a:r>
            <a:r>
              <a:rPr lang="en-US" altLang="en-US" dirty="0"/>
              <a:t>should be considered</a:t>
            </a:r>
          </a:p>
          <a:p>
            <a:pPr>
              <a:spcBef>
                <a:spcPts val="1800"/>
              </a:spcBef>
            </a:pPr>
            <a:r>
              <a:rPr lang="en-US" altLang="en-US" dirty="0"/>
              <a:t>We model the input domain in </a:t>
            </a:r>
            <a:r>
              <a:rPr lang="en-US" altLang="en-US" dirty="0">
                <a:solidFill>
                  <a:srgbClr val="0000CC"/>
                </a:solidFill>
              </a:rPr>
              <a:t>five steps </a:t>
            </a:r>
            <a:r>
              <a:rPr lang="en-US" altLang="en-US" dirty="0"/>
              <a:t>…</a:t>
            </a:r>
          </a:p>
          <a:p>
            <a:pPr lvl="1"/>
            <a:r>
              <a:rPr lang="en-US" altLang="en-US" dirty="0"/>
              <a:t>Steps 1 and 2 move us from the implementation abstraction level to the design abstraction level (from chapter 2)</a:t>
            </a:r>
          </a:p>
          <a:p>
            <a:pPr lvl="1"/>
            <a:r>
              <a:rPr lang="en-US" altLang="en-US" dirty="0"/>
              <a:t>Steps 3 &amp; 4 are entirely at the design abstraction level</a:t>
            </a:r>
          </a:p>
          <a:p>
            <a:pPr lvl="1"/>
            <a:r>
              <a:rPr lang="en-US" altLang="en-US" dirty="0"/>
              <a:t>Step 5 brings us back down to the implementation abstraction level</a:t>
            </a:r>
          </a:p>
        </p:txBody>
      </p:sp>
      <p:sp>
        <p:nvSpPr>
          <p:cNvPr id="9222"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D8169920-EDAE-4616-89F0-E8374EEB7382}" type="datetime1">
              <a:rPr lang="en-US" altLang="en-US" sz="900" b="0" smtClean="0">
                <a:solidFill>
                  <a:schemeClr val="tx1"/>
                </a:solidFill>
                <a:latin typeface="Arial" charset="0"/>
                <a:cs typeface="Arial" charset="0"/>
              </a:rPr>
              <a:t>16-Jul-21</a:t>
            </a:fld>
            <a:endParaRPr lang="en-US" altLang="en-US" sz="900" b="0">
              <a:solidFill>
                <a:schemeClr val="tx1"/>
              </a:solidFill>
              <a:latin typeface="Arial" charset="0"/>
              <a:cs typeface="Arial" charset="0"/>
            </a:endParaRPr>
          </a:p>
        </p:txBody>
      </p:sp>
    </p:spTree>
    <p:extLst>
      <p:ext uri="{BB962C8B-B14F-4D97-AF65-F5344CB8AC3E}">
        <p14:creationId xmlns:p14="http://schemas.microsoft.com/office/powerpoint/2010/main" val="400556663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2388FECB-A166-478D-9791-5582E90E2CD1}" type="slidenum">
              <a:rPr lang="en-US" altLang="en-US" sz="900" b="0" smtClean="0">
                <a:solidFill>
                  <a:schemeClr val="tx1"/>
                </a:solidFill>
                <a:latin typeface="Arial" charset="0"/>
                <a:cs typeface="Arial" charset="0"/>
              </a:rPr>
              <a:pPr/>
              <a:t>8</a:t>
            </a:fld>
            <a:endParaRPr lang="en-US" altLang="en-US" sz="900" b="0">
              <a:solidFill>
                <a:schemeClr val="tx1"/>
              </a:solidFill>
              <a:latin typeface="Arial" charset="0"/>
              <a:cs typeface="Arial" charset="0"/>
            </a:endParaRPr>
          </a:p>
        </p:txBody>
      </p:sp>
      <p:sp>
        <p:nvSpPr>
          <p:cNvPr id="10244" name="Title 1"/>
          <p:cNvSpPr>
            <a:spLocks noGrp="1"/>
          </p:cNvSpPr>
          <p:nvPr>
            <p:ph type="title"/>
          </p:nvPr>
        </p:nvSpPr>
        <p:spPr/>
        <p:txBody>
          <a:bodyPr/>
          <a:lstStyle/>
          <a:p>
            <a:r>
              <a:rPr lang="en-US" altLang="en-US"/>
              <a:t>Modeling the Input Domain</a:t>
            </a:r>
          </a:p>
        </p:txBody>
      </p:sp>
      <p:sp>
        <p:nvSpPr>
          <p:cNvPr id="22533" name="Content Placeholder 2"/>
          <p:cNvSpPr>
            <a:spLocks noGrp="1"/>
          </p:cNvSpPr>
          <p:nvPr>
            <p:ph idx="1"/>
          </p:nvPr>
        </p:nvSpPr>
        <p:spPr>
          <a:xfrm>
            <a:off x="138113" y="863600"/>
            <a:ext cx="8867775" cy="5688683"/>
          </a:xfrm>
        </p:spPr>
        <p:txBody>
          <a:bodyPr/>
          <a:lstStyle/>
          <a:p>
            <a:r>
              <a:rPr lang="en-US" altLang="en-US" dirty="0">
                <a:solidFill>
                  <a:srgbClr val="0000CC"/>
                </a:solidFill>
              </a:rPr>
              <a:t>Step 1</a:t>
            </a:r>
            <a:r>
              <a:rPr lang="en-US" altLang="en-US" dirty="0"/>
              <a:t> : Identify testable </a:t>
            </a:r>
            <a:r>
              <a:rPr lang="en-US" altLang="en-US" dirty="0">
                <a:solidFill>
                  <a:srgbClr val="0000CC"/>
                </a:solidFill>
              </a:rPr>
              <a:t>functions</a:t>
            </a:r>
          </a:p>
          <a:p>
            <a:pPr lvl="1">
              <a:lnSpc>
                <a:spcPct val="80000"/>
              </a:lnSpc>
            </a:pPr>
            <a:r>
              <a:rPr lang="en-US" altLang="en-US" dirty="0"/>
              <a:t>Individual </a:t>
            </a:r>
            <a:r>
              <a:rPr lang="en-US" altLang="en-US" dirty="0">
                <a:solidFill>
                  <a:srgbClr val="0000CC"/>
                </a:solidFill>
              </a:rPr>
              <a:t>methods </a:t>
            </a:r>
            <a:r>
              <a:rPr lang="en-US" altLang="en-US" dirty="0"/>
              <a:t>have one testable function</a:t>
            </a:r>
          </a:p>
          <a:p>
            <a:pPr lvl="1">
              <a:lnSpc>
                <a:spcPct val="80000"/>
              </a:lnSpc>
            </a:pPr>
            <a:r>
              <a:rPr lang="en-US" altLang="en-US" dirty="0"/>
              <a:t>Methods in a </a:t>
            </a:r>
            <a:r>
              <a:rPr lang="en-US" altLang="en-US" dirty="0">
                <a:solidFill>
                  <a:srgbClr val="0000CC"/>
                </a:solidFill>
              </a:rPr>
              <a:t>class </a:t>
            </a:r>
            <a:r>
              <a:rPr lang="en-US" altLang="en-US" dirty="0"/>
              <a:t>often have the same characteristics</a:t>
            </a:r>
          </a:p>
          <a:p>
            <a:pPr lvl="1">
              <a:lnSpc>
                <a:spcPct val="80000"/>
              </a:lnSpc>
            </a:pPr>
            <a:r>
              <a:rPr lang="en-US" altLang="en-US" dirty="0">
                <a:solidFill>
                  <a:srgbClr val="0000CC"/>
                </a:solidFill>
              </a:rPr>
              <a:t>Programs </a:t>
            </a:r>
            <a:r>
              <a:rPr lang="en-US" altLang="en-US" dirty="0"/>
              <a:t>have more complicated characteristics—modeling documents such as UML can be used to design characteristics</a:t>
            </a:r>
          </a:p>
          <a:p>
            <a:pPr lvl="1">
              <a:lnSpc>
                <a:spcPct val="80000"/>
              </a:lnSpc>
            </a:pPr>
            <a:r>
              <a:rPr lang="en-US" altLang="en-US" dirty="0">
                <a:solidFill>
                  <a:srgbClr val="0000CC"/>
                </a:solidFill>
              </a:rPr>
              <a:t>Systems </a:t>
            </a:r>
            <a:r>
              <a:rPr lang="en-US" altLang="en-US" dirty="0"/>
              <a:t>of integrated hardware and software components can use devices, operating systems, hardware platforms, browsers, etc.</a:t>
            </a:r>
          </a:p>
          <a:p>
            <a:pPr>
              <a:lnSpc>
                <a:spcPct val="80000"/>
              </a:lnSpc>
            </a:pPr>
            <a:r>
              <a:rPr lang="en-US" dirty="0">
                <a:solidFill>
                  <a:srgbClr val="0000CC"/>
                </a:solidFill>
              </a:rPr>
              <a:t>Step 2 : </a:t>
            </a:r>
            <a:r>
              <a:rPr lang="en-US" dirty="0"/>
              <a:t>Find all the </a:t>
            </a:r>
            <a:r>
              <a:rPr lang="en-US" dirty="0">
                <a:solidFill>
                  <a:srgbClr val="0000CC"/>
                </a:solidFill>
              </a:rPr>
              <a:t>parameters</a:t>
            </a:r>
          </a:p>
          <a:p>
            <a:pPr lvl="1">
              <a:lnSpc>
                <a:spcPct val="80000"/>
              </a:lnSpc>
              <a:defRPr/>
            </a:pPr>
            <a:r>
              <a:rPr lang="en-US" dirty="0"/>
              <a:t>Often fairly </a:t>
            </a:r>
            <a:r>
              <a:rPr lang="en-US" dirty="0">
                <a:solidFill>
                  <a:srgbClr val="0000CC"/>
                </a:solidFill>
              </a:rPr>
              <a:t>straightforward</a:t>
            </a:r>
            <a:r>
              <a:rPr lang="en-US" dirty="0"/>
              <a:t>, even mechanical</a:t>
            </a:r>
          </a:p>
          <a:p>
            <a:pPr lvl="1">
              <a:lnSpc>
                <a:spcPct val="80000"/>
              </a:lnSpc>
              <a:defRPr/>
            </a:pPr>
            <a:r>
              <a:rPr lang="en-US" dirty="0"/>
              <a:t>Important to be </a:t>
            </a:r>
            <a:r>
              <a:rPr lang="en-US" dirty="0">
                <a:solidFill>
                  <a:srgbClr val="0000CC"/>
                </a:solidFill>
              </a:rPr>
              <a:t>complete</a:t>
            </a:r>
          </a:p>
          <a:p>
            <a:pPr lvl="1">
              <a:lnSpc>
                <a:spcPct val="80000"/>
              </a:lnSpc>
              <a:defRPr/>
            </a:pPr>
            <a:r>
              <a:rPr lang="en-US" dirty="0">
                <a:solidFill>
                  <a:srgbClr val="0000CC"/>
                </a:solidFill>
              </a:rPr>
              <a:t>Methods </a:t>
            </a:r>
            <a:r>
              <a:rPr lang="en-US" dirty="0"/>
              <a:t>: Parameters and state (non-local) variables used</a:t>
            </a:r>
          </a:p>
          <a:p>
            <a:pPr lvl="1">
              <a:lnSpc>
                <a:spcPct val="80000"/>
              </a:lnSpc>
              <a:defRPr/>
            </a:pPr>
            <a:r>
              <a:rPr lang="en-US" dirty="0">
                <a:solidFill>
                  <a:srgbClr val="0000CC"/>
                </a:solidFill>
              </a:rPr>
              <a:t>Components </a:t>
            </a:r>
            <a:r>
              <a:rPr lang="en-US" dirty="0"/>
              <a:t>: Parameters to methods and state variables</a:t>
            </a:r>
          </a:p>
          <a:p>
            <a:pPr lvl="1">
              <a:lnSpc>
                <a:spcPct val="80000"/>
              </a:lnSpc>
              <a:defRPr/>
            </a:pPr>
            <a:r>
              <a:rPr lang="en-US" dirty="0">
                <a:solidFill>
                  <a:srgbClr val="0000CC"/>
                </a:solidFill>
              </a:rPr>
              <a:t>System </a:t>
            </a:r>
            <a:r>
              <a:rPr lang="en-US" dirty="0"/>
              <a:t>: All inputs, including files and databases</a:t>
            </a:r>
          </a:p>
          <a:p>
            <a:pPr lvl="1">
              <a:lnSpc>
                <a:spcPct val="80000"/>
              </a:lnSpc>
            </a:pPr>
            <a:endParaRPr lang="en-US" altLang="en-US" dirty="0"/>
          </a:p>
        </p:txBody>
      </p:sp>
      <p:sp>
        <p:nvSpPr>
          <p:cNvPr id="10246"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BA675128-C0AE-4F40-9F7E-D7FA04C5B392}" type="datetime1">
              <a:rPr lang="en-US" altLang="en-US" sz="900" b="0" smtClean="0">
                <a:solidFill>
                  <a:schemeClr val="tx1"/>
                </a:solidFill>
                <a:latin typeface="Arial" charset="0"/>
                <a:cs typeface="Arial" charset="0"/>
              </a:rPr>
              <a:t>16-Jul-21</a:t>
            </a:fld>
            <a:endParaRPr lang="en-US" altLang="en-US" sz="900" b="0" dirty="0">
              <a:solidFill>
                <a:schemeClr val="tx1"/>
              </a:solidFill>
              <a:latin typeface="Arial" charset="0"/>
              <a:cs typeface="Arial" charset="0"/>
            </a:endParaRPr>
          </a:p>
        </p:txBody>
      </p:sp>
    </p:spTree>
    <p:extLst>
      <p:ext uri="{BB962C8B-B14F-4D97-AF65-F5344CB8AC3E}">
        <p14:creationId xmlns:p14="http://schemas.microsoft.com/office/powerpoint/2010/main" val="50798925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533"/>
                                        </p:tgtEl>
                                        <p:attrNameLst>
                                          <p:attrName>style.visibility</p:attrName>
                                        </p:attrNameLst>
                                      </p:cBhvr>
                                      <p:to>
                                        <p:strVal val="visible"/>
                                      </p:to>
                                    </p:set>
                                    <p:animEffect transition="in" filter="wipe(up)">
                                      <p:cBhvr>
                                        <p:cTn id="7" dur="500"/>
                                        <p:tgtEl>
                                          <p:spTgt spid="22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ACEC94F8-98C2-4086-8D8E-A6465E693178}" type="slidenum">
              <a:rPr lang="en-US" altLang="en-US" sz="900" b="0" smtClean="0">
                <a:solidFill>
                  <a:schemeClr val="tx1"/>
                </a:solidFill>
                <a:latin typeface="Arial" charset="0"/>
                <a:cs typeface="Arial" charset="0"/>
              </a:rPr>
              <a:pPr/>
              <a:t>9</a:t>
            </a:fld>
            <a:endParaRPr lang="en-US" altLang="en-US" sz="900" b="0">
              <a:solidFill>
                <a:schemeClr val="tx1"/>
              </a:solidFill>
              <a:latin typeface="Arial" charset="0"/>
              <a:cs typeface="Arial" charset="0"/>
            </a:endParaRPr>
          </a:p>
        </p:txBody>
      </p:sp>
      <p:sp>
        <p:nvSpPr>
          <p:cNvPr id="11268" name="Rectangle 2"/>
          <p:cNvSpPr>
            <a:spLocks noGrp="1" noChangeArrowheads="1"/>
          </p:cNvSpPr>
          <p:nvPr>
            <p:ph type="title"/>
          </p:nvPr>
        </p:nvSpPr>
        <p:spPr/>
        <p:txBody>
          <a:bodyPr/>
          <a:lstStyle/>
          <a:p>
            <a:r>
              <a:rPr lang="en-US" altLang="en-US"/>
              <a:t>Modeling the Input Domain (</a:t>
            </a:r>
            <a:r>
              <a:rPr lang="en-US" altLang="en-US" i="1"/>
              <a:t>cont</a:t>
            </a:r>
            <a:r>
              <a:rPr lang="en-US" altLang="en-US"/>
              <a:t>)</a:t>
            </a:r>
          </a:p>
        </p:txBody>
      </p:sp>
      <p:sp>
        <p:nvSpPr>
          <p:cNvPr id="23557" name="Rectangle 3"/>
          <p:cNvSpPr>
            <a:spLocks noGrp="1" noChangeArrowheads="1"/>
          </p:cNvSpPr>
          <p:nvPr>
            <p:ph type="body" idx="1"/>
          </p:nvPr>
        </p:nvSpPr>
        <p:spPr>
          <a:xfrm>
            <a:off x="138113" y="954088"/>
            <a:ext cx="8867775" cy="5614070"/>
          </a:xfrm>
        </p:spPr>
        <p:txBody>
          <a:bodyPr/>
          <a:lstStyle/>
          <a:p>
            <a:pPr>
              <a:lnSpc>
                <a:spcPct val="80000"/>
              </a:lnSpc>
            </a:pPr>
            <a:r>
              <a:rPr lang="en-US" altLang="en-US" dirty="0">
                <a:solidFill>
                  <a:srgbClr val="0000CC"/>
                </a:solidFill>
              </a:rPr>
              <a:t>Step 3</a:t>
            </a:r>
            <a:r>
              <a:rPr lang="en-US" altLang="en-US" dirty="0"/>
              <a:t> : Model the </a:t>
            </a:r>
            <a:r>
              <a:rPr lang="en-US" altLang="en-US" dirty="0">
                <a:solidFill>
                  <a:srgbClr val="0000CC"/>
                </a:solidFill>
              </a:rPr>
              <a:t>input domain</a:t>
            </a:r>
          </a:p>
          <a:p>
            <a:pPr lvl="1">
              <a:lnSpc>
                <a:spcPct val="80000"/>
              </a:lnSpc>
            </a:pPr>
            <a:r>
              <a:rPr lang="en-US" altLang="en-US" dirty="0"/>
              <a:t>The domain is scoped by the </a:t>
            </a:r>
            <a:r>
              <a:rPr lang="en-US" altLang="en-US" dirty="0">
                <a:solidFill>
                  <a:srgbClr val="0000CC"/>
                </a:solidFill>
              </a:rPr>
              <a:t>parameters</a:t>
            </a:r>
          </a:p>
          <a:p>
            <a:pPr lvl="1">
              <a:lnSpc>
                <a:spcPct val="80000"/>
              </a:lnSpc>
            </a:pPr>
            <a:r>
              <a:rPr lang="en-US" altLang="en-US" dirty="0"/>
              <a:t>The structure is defined in terms of </a:t>
            </a:r>
            <a:r>
              <a:rPr lang="en-US" altLang="en-US" dirty="0">
                <a:solidFill>
                  <a:srgbClr val="0000CC"/>
                </a:solidFill>
              </a:rPr>
              <a:t>characteristics</a:t>
            </a:r>
          </a:p>
          <a:p>
            <a:pPr lvl="1">
              <a:lnSpc>
                <a:spcPct val="80000"/>
              </a:lnSpc>
            </a:pPr>
            <a:r>
              <a:rPr lang="en-US" altLang="en-US" dirty="0"/>
              <a:t>Each characteristic is </a:t>
            </a:r>
            <a:r>
              <a:rPr lang="en-US" altLang="en-US" dirty="0">
                <a:solidFill>
                  <a:srgbClr val="0000CC"/>
                </a:solidFill>
              </a:rPr>
              <a:t>partitioned </a:t>
            </a:r>
            <a:r>
              <a:rPr lang="en-US" altLang="en-US" dirty="0"/>
              <a:t>into sets of </a:t>
            </a:r>
            <a:r>
              <a:rPr lang="en-US" altLang="en-US" dirty="0">
                <a:solidFill>
                  <a:srgbClr val="0000CC"/>
                </a:solidFill>
              </a:rPr>
              <a:t>blocks</a:t>
            </a:r>
          </a:p>
          <a:p>
            <a:pPr lvl="1">
              <a:lnSpc>
                <a:spcPct val="80000"/>
              </a:lnSpc>
            </a:pPr>
            <a:r>
              <a:rPr lang="en-US" altLang="en-US" dirty="0"/>
              <a:t>Each block represents  a set of </a:t>
            </a:r>
            <a:r>
              <a:rPr lang="en-US" altLang="en-US" dirty="0">
                <a:solidFill>
                  <a:srgbClr val="0000CC"/>
                </a:solidFill>
              </a:rPr>
              <a:t>values</a:t>
            </a:r>
          </a:p>
          <a:p>
            <a:pPr lvl="1">
              <a:lnSpc>
                <a:spcPct val="80000"/>
              </a:lnSpc>
            </a:pPr>
            <a:r>
              <a:rPr lang="en-US" altLang="en-US" dirty="0"/>
              <a:t>This is the most </a:t>
            </a:r>
            <a:r>
              <a:rPr lang="en-US" altLang="en-US" dirty="0">
                <a:solidFill>
                  <a:srgbClr val="0000CC"/>
                </a:solidFill>
              </a:rPr>
              <a:t>creative design step </a:t>
            </a:r>
            <a:r>
              <a:rPr lang="en-US" altLang="en-US" dirty="0"/>
              <a:t>in using ISP</a:t>
            </a:r>
          </a:p>
          <a:p>
            <a:pPr>
              <a:lnSpc>
                <a:spcPct val="80000"/>
              </a:lnSpc>
            </a:pPr>
            <a:r>
              <a:rPr lang="en-US" dirty="0">
                <a:solidFill>
                  <a:srgbClr val="0000CC"/>
                </a:solidFill>
              </a:rPr>
              <a:t>Step 4 </a:t>
            </a:r>
            <a:r>
              <a:rPr lang="en-US" dirty="0"/>
              <a:t>: Apply a test </a:t>
            </a:r>
            <a:r>
              <a:rPr lang="en-US" dirty="0">
                <a:solidFill>
                  <a:srgbClr val="0000CC"/>
                </a:solidFill>
              </a:rPr>
              <a:t>criterion </a:t>
            </a:r>
            <a:r>
              <a:rPr lang="en-US" dirty="0"/>
              <a:t>to choose </a:t>
            </a:r>
            <a:r>
              <a:rPr lang="en-US" dirty="0">
                <a:solidFill>
                  <a:srgbClr val="0000CC"/>
                </a:solidFill>
              </a:rPr>
              <a:t>combinations </a:t>
            </a:r>
            <a:r>
              <a:rPr lang="en-US" dirty="0"/>
              <a:t>of values</a:t>
            </a:r>
          </a:p>
          <a:p>
            <a:pPr lvl="1">
              <a:lnSpc>
                <a:spcPct val="80000"/>
              </a:lnSpc>
              <a:defRPr/>
            </a:pPr>
            <a:r>
              <a:rPr lang="en-US" dirty="0"/>
              <a:t>A test input has a </a:t>
            </a:r>
            <a:r>
              <a:rPr lang="en-US" dirty="0">
                <a:solidFill>
                  <a:srgbClr val="0000CC"/>
                </a:solidFill>
              </a:rPr>
              <a:t>value </a:t>
            </a:r>
            <a:r>
              <a:rPr lang="en-US" dirty="0"/>
              <a:t>for each parameter</a:t>
            </a:r>
          </a:p>
          <a:p>
            <a:pPr lvl="1">
              <a:lnSpc>
                <a:spcPct val="80000"/>
              </a:lnSpc>
              <a:defRPr/>
            </a:pPr>
            <a:r>
              <a:rPr lang="en-US" dirty="0"/>
              <a:t>One </a:t>
            </a:r>
            <a:r>
              <a:rPr lang="en-US" dirty="0">
                <a:solidFill>
                  <a:srgbClr val="0000CC"/>
                </a:solidFill>
              </a:rPr>
              <a:t>block </a:t>
            </a:r>
            <a:r>
              <a:rPr lang="en-US" dirty="0"/>
              <a:t>for each characteristic</a:t>
            </a:r>
          </a:p>
          <a:p>
            <a:pPr lvl="1">
              <a:lnSpc>
                <a:spcPct val="80000"/>
              </a:lnSpc>
              <a:defRPr/>
            </a:pPr>
            <a:r>
              <a:rPr lang="en-US" dirty="0"/>
              <a:t>Choosing </a:t>
            </a:r>
            <a:r>
              <a:rPr lang="en-US" dirty="0">
                <a:solidFill>
                  <a:srgbClr val="0000CC"/>
                </a:solidFill>
              </a:rPr>
              <a:t>all combinations </a:t>
            </a:r>
            <a:r>
              <a:rPr lang="en-US" dirty="0"/>
              <a:t>is usually infeasible</a:t>
            </a:r>
          </a:p>
          <a:p>
            <a:pPr lvl="1">
              <a:lnSpc>
                <a:spcPct val="80000"/>
              </a:lnSpc>
              <a:defRPr/>
            </a:pPr>
            <a:r>
              <a:rPr lang="en-US" dirty="0"/>
              <a:t>Coverage criteria allow </a:t>
            </a:r>
            <a:r>
              <a:rPr lang="en-US" dirty="0">
                <a:solidFill>
                  <a:srgbClr val="0000CC"/>
                </a:solidFill>
              </a:rPr>
              <a:t>subsets </a:t>
            </a:r>
            <a:r>
              <a:rPr lang="en-US" dirty="0"/>
              <a:t>to be chosen</a:t>
            </a:r>
          </a:p>
          <a:p>
            <a:pPr>
              <a:lnSpc>
                <a:spcPct val="80000"/>
              </a:lnSpc>
              <a:defRPr/>
            </a:pPr>
            <a:r>
              <a:rPr lang="en-US" dirty="0">
                <a:solidFill>
                  <a:srgbClr val="0000CC"/>
                </a:solidFill>
              </a:rPr>
              <a:t>Step 5</a:t>
            </a:r>
            <a:r>
              <a:rPr lang="en-US" dirty="0"/>
              <a:t> : Refine combinations of blocks into </a:t>
            </a:r>
            <a:r>
              <a:rPr lang="en-US" dirty="0">
                <a:solidFill>
                  <a:srgbClr val="0000CC"/>
                </a:solidFill>
              </a:rPr>
              <a:t>test inputs</a:t>
            </a:r>
          </a:p>
          <a:p>
            <a:pPr lvl="1">
              <a:lnSpc>
                <a:spcPct val="80000"/>
              </a:lnSpc>
              <a:defRPr/>
            </a:pPr>
            <a:r>
              <a:rPr lang="en-US" dirty="0"/>
              <a:t>Choose </a:t>
            </a:r>
            <a:r>
              <a:rPr lang="en-US" dirty="0">
                <a:solidFill>
                  <a:srgbClr val="0000CC"/>
                </a:solidFill>
              </a:rPr>
              <a:t>appropriate values </a:t>
            </a:r>
            <a:r>
              <a:rPr lang="en-US" dirty="0"/>
              <a:t>from each block</a:t>
            </a:r>
          </a:p>
          <a:p>
            <a:pPr lvl="1">
              <a:lnSpc>
                <a:spcPct val="80000"/>
              </a:lnSpc>
              <a:defRPr/>
            </a:pPr>
            <a:endParaRPr lang="en-US" dirty="0"/>
          </a:p>
          <a:p>
            <a:pPr lvl="1">
              <a:lnSpc>
                <a:spcPct val="80000"/>
              </a:lnSpc>
            </a:pPr>
            <a:endParaRPr lang="en-US" altLang="en-US" dirty="0"/>
          </a:p>
        </p:txBody>
      </p:sp>
      <p:sp>
        <p:nvSpPr>
          <p:cNvPr id="11270"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8A320675-B1C4-40B8-AB54-D6CD201DEB96}" type="datetime1">
              <a:rPr lang="en-US" altLang="en-US" sz="900" b="0" smtClean="0">
                <a:solidFill>
                  <a:schemeClr val="tx1"/>
                </a:solidFill>
                <a:latin typeface="Arial" charset="0"/>
                <a:cs typeface="Arial" charset="0"/>
              </a:rPr>
              <a:t>16-Jul-21</a:t>
            </a:fld>
            <a:endParaRPr lang="en-US" altLang="en-US" sz="900" b="0">
              <a:solidFill>
                <a:schemeClr val="tx1"/>
              </a:solidFill>
              <a:latin typeface="Arial" charset="0"/>
              <a:cs typeface="Arial" charset="0"/>
            </a:endParaRPr>
          </a:p>
        </p:txBody>
      </p:sp>
    </p:spTree>
    <p:extLst>
      <p:ext uri="{BB962C8B-B14F-4D97-AF65-F5344CB8AC3E}">
        <p14:creationId xmlns:p14="http://schemas.microsoft.com/office/powerpoint/2010/main" val="74914250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3557"/>
                                        </p:tgtEl>
                                        <p:attrNameLst>
                                          <p:attrName>style.visibility</p:attrName>
                                        </p:attrNameLst>
                                      </p:cBhvr>
                                      <p:to>
                                        <p:strVal val="visible"/>
                                      </p:to>
                                    </p:set>
                                    <p:animEffect transition="in" filter="wipe(up)">
                                      <p:cBhvr>
                                        <p:cTn id="7"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Presentation 8">
        <a:dk1>
          <a:srgbClr val="808080"/>
        </a:dk1>
        <a:lt1>
          <a:srgbClr val="FFFFFF"/>
        </a:lt1>
        <a:dk2>
          <a:srgbClr val="009900"/>
        </a:dk2>
        <a:lt2>
          <a:srgbClr val="000000"/>
        </a:lt2>
        <a:accent1>
          <a:srgbClr val="00CC99"/>
        </a:accent1>
        <a:accent2>
          <a:srgbClr val="3333CC"/>
        </a:accent2>
        <a:accent3>
          <a:srgbClr val="AACAAA"/>
        </a:accent3>
        <a:accent4>
          <a:srgbClr val="DADADA"/>
        </a:accent4>
        <a:accent5>
          <a:srgbClr val="AAE2CA"/>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
      <a:clrScheme name="Blank Presentation 9">
        <a:dk1>
          <a:srgbClr val="808080"/>
        </a:dk1>
        <a:lt1>
          <a:srgbClr val="FFFFFF"/>
        </a:lt1>
        <a:dk2>
          <a:srgbClr val="009900"/>
        </a:dk2>
        <a:lt2>
          <a:srgbClr val="FFFFFF"/>
        </a:lt2>
        <a:accent1>
          <a:srgbClr val="00CC99"/>
        </a:accent1>
        <a:accent2>
          <a:srgbClr val="3333CC"/>
        </a:accent2>
        <a:accent3>
          <a:srgbClr val="AACAAA"/>
        </a:accent3>
        <a:accent4>
          <a:srgbClr val="DADADA"/>
        </a:accent4>
        <a:accent5>
          <a:srgbClr val="AAE2CA"/>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tro">
  <a:themeElements>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intr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lnDef>
  </a:objectDefaults>
  <a:extraClrSchemeLst>
    <a:extraClrScheme>
      <a:clrScheme name="intr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ntr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r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r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r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a:\intro.ppt</Template>
  <TotalTime>3426</TotalTime>
  <Pages>49</Pages>
  <Words>3765</Words>
  <Application>Microsoft Office PowerPoint</Application>
  <PresentationFormat>On-screen Show (4:3)</PresentationFormat>
  <Paragraphs>728</Paragraphs>
  <Slides>38</Slides>
  <Notes>22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38</vt:i4>
      </vt:variant>
    </vt:vector>
  </HeadingPairs>
  <TitlesOfParts>
    <vt:vector size="48" baseType="lpstr">
      <vt:lpstr>Arial</vt:lpstr>
      <vt:lpstr>Comic Sans MS</vt:lpstr>
      <vt:lpstr>Courier New</vt:lpstr>
      <vt:lpstr>Gill Sans MT</vt:lpstr>
      <vt:lpstr>Monotype Sorts</vt:lpstr>
      <vt:lpstr>Times New Roman</vt:lpstr>
      <vt:lpstr>Verdana</vt:lpstr>
      <vt:lpstr>Wingdings</vt:lpstr>
      <vt:lpstr>Blank Presentation</vt:lpstr>
      <vt:lpstr>intro</vt:lpstr>
      <vt:lpstr>PowerPoint Presentation</vt:lpstr>
      <vt:lpstr>Ch. 6 : Input Space Coverage</vt:lpstr>
      <vt:lpstr>Input Domains</vt:lpstr>
      <vt:lpstr>Partitioning Domains</vt:lpstr>
      <vt:lpstr>Using Partitions – Assumptions</vt:lpstr>
      <vt:lpstr>Choosing Partitions</vt:lpstr>
      <vt:lpstr>Properties of Partitions</vt:lpstr>
      <vt:lpstr>Modeling the Input Domain</vt:lpstr>
      <vt:lpstr>Modeling the Input Domain (cont)</vt:lpstr>
      <vt:lpstr>Two Approaches to Input Domain Modeling</vt:lpstr>
      <vt:lpstr>PowerPoint Presentation</vt:lpstr>
      <vt:lpstr>1. Interface-Based Approach</vt:lpstr>
      <vt:lpstr>1. Interface-Based Example</vt:lpstr>
      <vt:lpstr>2. Functionality-Based Approach</vt:lpstr>
      <vt:lpstr>2. Functionality-Based Example</vt:lpstr>
      <vt:lpstr>Steps 1 &amp; 2—Identifying Functionalities, Parameters and  Characteristics</vt:lpstr>
      <vt:lpstr>Steps 1 &amp; 2—Interface &amp; Functionality-Based</vt:lpstr>
      <vt:lpstr>Step 3 : Modeling the Input Domain</vt:lpstr>
      <vt:lpstr>Interface-Based –triangle()</vt:lpstr>
      <vt:lpstr>Interface-Based IDM—triang()</vt:lpstr>
      <vt:lpstr>Functionality-Based IDM—triangle()</vt:lpstr>
      <vt:lpstr>Functionality-Based IDM—triang()</vt:lpstr>
      <vt:lpstr>Functionality-Based IDM—triang()</vt:lpstr>
      <vt:lpstr>Using More than One IDM</vt:lpstr>
      <vt:lpstr>Step 4 – Choosing Combinations of Values  (6.2)</vt:lpstr>
      <vt:lpstr>ISP Criteria – All Combinations</vt:lpstr>
      <vt:lpstr>ISP Criteria – ACoC Tests</vt:lpstr>
      <vt:lpstr>ISP Criteria – Each Choice</vt:lpstr>
      <vt:lpstr>ISP Criteria – Pair-Wise</vt:lpstr>
      <vt:lpstr>ISP Criteria –T-Wise</vt:lpstr>
      <vt:lpstr>ISP Criteria – Base Choice</vt:lpstr>
      <vt:lpstr>Base Choice Notes</vt:lpstr>
      <vt:lpstr>ISP Criteria – Multiple Base Choice</vt:lpstr>
      <vt:lpstr>ISP Coverage Criteria Subsumption </vt:lpstr>
      <vt:lpstr>Constraints Among Characteristics</vt:lpstr>
      <vt:lpstr>Example Handling Constraints</vt:lpstr>
      <vt:lpstr>Benefits of ISP</vt:lpstr>
      <vt:lpstr>Input Space Partitioning Summary</vt:lpstr>
    </vt:vector>
  </TitlesOfParts>
  <Company>George Mason Unviersity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 637: Here! Test this!</dc:title>
  <dc:creator>Jeff Offutt</dc:creator>
  <cp:lastModifiedBy>Md. Rafsan Jani</cp:lastModifiedBy>
  <cp:revision>348</cp:revision>
  <cp:lastPrinted>2015-08-31T19:39:18Z</cp:lastPrinted>
  <dcterms:created xsi:type="dcterms:W3CDTF">1996-06-15T03:21:08Z</dcterms:created>
  <dcterms:modified xsi:type="dcterms:W3CDTF">2021-07-16T11:52:38Z</dcterms:modified>
</cp:coreProperties>
</file>