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96" r:id="rId2"/>
  </p:sldMasterIdLst>
  <p:notesMasterIdLst>
    <p:notesMasterId r:id="rId44"/>
  </p:notesMasterIdLst>
  <p:handoutMasterIdLst>
    <p:handoutMasterId r:id="rId45"/>
  </p:handoutMasterIdLst>
  <p:sldIdLst>
    <p:sldId id="433" r:id="rId3"/>
    <p:sldId id="415" r:id="rId4"/>
    <p:sldId id="416" r:id="rId5"/>
    <p:sldId id="377" r:id="rId6"/>
    <p:sldId id="418" r:id="rId7"/>
    <p:sldId id="384" r:id="rId8"/>
    <p:sldId id="385" r:id="rId9"/>
    <p:sldId id="387" r:id="rId10"/>
    <p:sldId id="395" r:id="rId11"/>
    <p:sldId id="388" r:id="rId12"/>
    <p:sldId id="389" r:id="rId13"/>
    <p:sldId id="390" r:id="rId14"/>
    <p:sldId id="391" r:id="rId15"/>
    <p:sldId id="393" r:id="rId16"/>
    <p:sldId id="394" r:id="rId17"/>
    <p:sldId id="396" r:id="rId18"/>
    <p:sldId id="397" r:id="rId19"/>
    <p:sldId id="400" r:id="rId20"/>
    <p:sldId id="405" r:id="rId21"/>
    <p:sldId id="414" r:id="rId22"/>
    <p:sldId id="399" r:id="rId23"/>
    <p:sldId id="401" r:id="rId24"/>
    <p:sldId id="407" r:id="rId25"/>
    <p:sldId id="402" r:id="rId26"/>
    <p:sldId id="403" r:id="rId27"/>
    <p:sldId id="419" r:id="rId28"/>
    <p:sldId id="404" r:id="rId29"/>
    <p:sldId id="412" r:id="rId30"/>
    <p:sldId id="417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33CC33"/>
    <a:srgbClr val="001E5A"/>
    <a:srgbClr val="5F5F5F"/>
    <a:srgbClr val="000000"/>
    <a:srgbClr val="6699FF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2166" y="14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2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27D1F3-0292-4C1A-94B8-13052A761CE6}" type="slidenum">
              <a:rPr lang="en-US" altLang="en-US" sz="12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6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FFA813-68C5-4836-A38B-768894F9BBF2}" type="slidenum">
              <a:rPr lang="en-US" altLang="en-US" sz="12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5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D9D2D0-1F35-4793-BA8B-B0F6BAE10BFF}" type="slidenum">
              <a:rPr lang="en-US" altLang="en-US" sz="12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0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4F14CB-3FF5-45D9-82D7-72C9B32C6781}" type="slidenum">
              <a:rPr lang="en-US" altLang="en-US" sz="12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2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0F6AAE-ED4C-442C-A9B2-80341760B0B4}" type="slidenum">
              <a:rPr lang="en-US" altLang="en-US" sz="12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4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69283F-6101-44DD-80A7-17073ED28460}" type="slidenum">
              <a:rPr lang="en-US" altLang="en-US" sz="12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00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C502EC-0343-4CC2-831A-DBDC4916A8F6}" type="slidenum">
              <a:rPr lang="en-US" altLang="en-US" sz="12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6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C9C0FD7-FBC6-4661-BCE7-3955C5B236F4}" type="slidenum">
              <a:rPr lang="en-US" altLang="en-US" sz="12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4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F44E3E-0E52-4B2A-96B9-A192C962BEE3}" type="slidenum">
              <a:rPr lang="en-US" altLang="en-US" sz="12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64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234951-1CC4-42F8-B204-98C46F44CECE}" type="slidenum">
              <a:rPr lang="en-US" altLang="en-US" sz="1200" b="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5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34E319-0424-425B-9C80-9677C9F2A8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1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04E79-2B77-43E6-9FBE-4EBAE6ACB30E}" type="slidenum">
              <a:rPr lang="en-US" altLang="en-US" sz="12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9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144CF7-0872-49BF-8A97-818CEB6E4D86}" type="slidenum">
              <a:rPr lang="en-US" altLang="en-US" sz="1200" b="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43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98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8A72E5-8CE3-43F2-A32A-87D3524F917C}" type="slidenum">
              <a:rPr lang="en-US" altLang="en-US" sz="1100" b="0" smtClean="0">
                <a:solidFill>
                  <a:schemeClr val="tx1"/>
                </a:solidFill>
              </a:rPr>
              <a:pPr/>
              <a:t>33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7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FD507C8-1EC9-4AE3-B71F-4A05FD5053F6}" type="slidenum">
              <a:rPr lang="en-US" altLang="en-US" sz="1100" b="0" smtClean="0">
                <a:solidFill>
                  <a:schemeClr val="tx1"/>
                </a:solidFill>
              </a:rPr>
              <a:pPr/>
              <a:t>34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19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1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curTemp</a:t>
            </a:r>
            <a:r>
              <a:rPr lang="en-US" dirty="0"/>
              <a:t> must have the same value for both predicate</a:t>
            </a:r>
            <a:r>
              <a:rPr lang="en-US" baseline="0" dirty="0"/>
              <a:t> a and c, so </a:t>
            </a:r>
            <a:r>
              <a:rPr lang="en-US" dirty="0" err="1"/>
              <a:t>overTemp</a:t>
            </a:r>
            <a:r>
              <a:rPr lang="en-US" dirty="0"/>
              <a:t> is given values so that c</a:t>
            </a:r>
            <a:r>
              <a:rPr lang="en-US" baseline="0" dirty="0"/>
              <a:t> has the correct truth value regardless of the value of </a:t>
            </a:r>
            <a:r>
              <a:rPr lang="en-US" baseline="0" dirty="0" err="1"/>
              <a:t>cutTemp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9D9B8CA-6D86-4969-B4C7-1E6672A2711E}" type="slidenum">
              <a:rPr lang="en-US" altLang="en-US" sz="12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5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5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EF034EB-BFDC-4DE6-8B4B-C5DC2455B4B9}" type="slidenum">
              <a:rPr lang="en-US" altLang="en-US" sz="12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7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835F4A-206C-4B42-944D-D1EE05277634}" type="slidenum">
              <a:rPr lang="en-US" altLang="en-US" sz="12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3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12147A-6F8B-4E89-AC03-28A82DC0BEE9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3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2C04F8-2A24-4D16-A6CB-0335FAC9781A}" type="slidenum">
              <a:rPr lang="en-US" altLang="en-US" sz="12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9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EF5719-A230-4C82-AF24-E62E928F7FF8}" type="slidenum">
              <a:rPr lang="en-US" altLang="en-US" sz="12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9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FEE4-1ED1-43A2-BB74-C2D4947FAF0A}" type="datetime1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A7521-EA56-44A8-BF7F-DE040C2B5884}" type="datetime1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92E59-41ED-4F51-A384-694BA03CE3FD}" type="datetime1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20FC-F1B9-447A-9471-1995288C059B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E699-5109-4B38-B512-E3DC95DEE491}" type="datetime1">
              <a:rPr lang="en-US" smtClean="0"/>
              <a:t>26-Feb-21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07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943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049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043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401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537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C1B7-C7E8-4E33-9580-4A4547852299}" type="datetime1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875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19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847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925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635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88264-D025-479A-910F-5C8465BCF6B6}" type="datetime1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EB7C-3256-4C1D-B7FB-98206E321F87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B52D-4259-461F-8BDF-5E167A8E36F0}" type="datetime1">
              <a:rPr lang="en-US" smtClean="0"/>
              <a:t>26-Feb-21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9EF67-9F0C-4847-BBA3-48336FD4F4BA}" type="datetime1">
              <a:rPr lang="en-US" smtClean="0"/>
              <a:t>26-Feb-21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48CAF-596C-402C-AB39-F0EC6CCB60CE}" type="datetime1">
              <a:rPr lang="en-US" smtClean="0"/>
              <a:t>26-Feb-21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F7706-0E8A-4F84-A63A-54FFE79B5EE2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C4D2-C488-4C71-A34C-AE8FB2662ABA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1CB172-E3B5-418E-A907-531F3440885A}" type="datetime1">
              <a:rPr lang="en-US" smtClean="0"/>
              <a:t>26-Feb-21</a:t>
            </a:fld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ysClr val="windowText" lastClr="000000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ysClr val="windowText" lastClr="000000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ysClr val="windowText" lastClr="000000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ysClr val="windowText" lastClr="000000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ysClr val="windowText" lastClr="000000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" y="256705"/>
            <a:ext cx="8915400" cy="3925330"/>
          </a:xfrm>
          <a:noFill/>
        </p:spPr>
        <p:txBody>
          <a:bodyPr/>
          <a:lstStyle/>
          <a:p>
            <a:r>
              <a:rPr lang="en-US" sz="4000" b="1" dirty="0">
                <a:solidFill>
                  <a:schemeClr val="accent4"/>
                </a:solidFill>
              </a:rPr>
              <a:t>PMSCS 670</a:t>
            </a:r>
          </a:p>
          <a:p>
            <a:r>
              <a:rPr lang="en-US" sz="4000" b="1" dirty="0">
                <a:solidFill>
                  <a:schemeClr val="accent4"/>
                </a:solidFill>
              </a:rPr>
              <a:t>Software Testing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00CC"/>
                </a:solidFill>
              </a:rPr>
              <a:t>Logic Coverage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>
                <a:solidFill>
                  <a:srgbClr val="00FF00"/>
                </a:solidFill>
              </a:rPr>
              <a:t>Lecture 08</a:t>
            </a:r>
            <a:endParaRPr lang="en-US" sz="4000" b="1" dirty="0">
              <a:solidFill>
                <a:srgbClr val="00FF00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63071" y="54550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41568354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0EAF898-2A89-413B-8354-11BAFB19A836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E757E4-1437-4B9B-AC71-CB43AB2764B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PC does not </a:t>
            </a:r>
            <a:r>
              <a:rPr lang="en-US" altLang="en-US" dirty="0">
                <a:solidFill>
                  <a:schemeClr val="bg1"/>
                </a:solidFill>
              </a:rPr>
              <a:t>fully exercise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all the clauses, especially in the presence of short circuit evaluation</a:t>
            </a:r>
          </a:p>
          <a:p>
            <a:pPr lvl="1"/>
            <a:endParaRPr lang="en-US" alt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CC does not always </a:t>
            </a:r>
            <a:r>
              <a:rPr lang="en-US" altLang="en-US" dirty="0">
                <a:solidFill>
                  <a:schemeClr val="bg1"/>
                </a:solidFill>
              </a:rPr>
              <a:t>ensure PC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That is, we can satisfy CC without causing the predicate to be both true and false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This is definitely </a:t>
            </a:r>
            <a:r>
              <a:rPr lang="en-US" altLang="en-US" u="sng" dirty="0">
                <a:solidFill>
                  <a:schemeClr val="accent4">
                    <a:lumMod val="10000"/>
                  </a:schemeClr>
                </a:solidFill>
              </a:rPr>
              <a:t>not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what we want !</a:t>
            </a:r>
          </a:p>
          <a:p>
            <a:pPr lvl="1"/>
            <a:endParaRPr lang="en-US" alt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The simplest solution is to test </a:t>
            </a:r>
            <a:r>
              <a:rPr lang="en-US" altLang="en-US" dirty="0">
                <a:solidFill>
                  <a:schemeClr val="bg1"/>
                </a:solidFill>
              </a:rPr>
              <a:t>all combinations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03E871B-39B5-442D-B205-46D2282D48A1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71ED2F-4DDC-4C83-B256-6E7FBD26152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52584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</a:rPr>
              <a:t>CoC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requires every possible combination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Sometimes called 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883860"/>
            <a:ext cx="8262938" cy="1206500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Combinatorial Coverage (</a:t>
            </a:r>
            <a:r>
              <a:rPr lang="en-US" sz="2400" u="sng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CoC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TR has test requirements for the clauses in </a:t>
            </a:r>
            <a:r>
              <a:rPr lang="en-US" sz="2400" u="sng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573652"/>
              </p:ext>
            </p:extLst>
          </p:nvPr>
        </p:nvGraphicFramePr>
        <p:xfrm>
          <a:off x="1189038" y="3216354"/>
          <a:ext cx="6561137" cy="340146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6DDA32D-4854-4ABE-A287-9E52814CD484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6103-6E89-420C-97C0-8B873F8C585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But quite </a:t>
            </a:r>
            <a:r>
              <a:rPr lang="en-US" altLang="en-US" b="0" dirty="0">
                <a:solidFill>
                  <a:schemeClr val="bg1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!</a:t>
            </a:r>
          </a:p>
          <a:p>
            <a:pPr>
              <a:buSzPct val="100000"/>
            </a:pPr>
            <a:r>
              <a:rPr lang="en-US" altLang="en-US" b="0" i="1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b="0" i="1" baseline="30000" dirty="0">
                <a:solidFill>
                  <a:schemeClr val="bg1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tests, where </a:t>
            </a:r>
            <a:r>
              <a:rPr lang="en-US" altLang="en-US" b="0" i="1" dirty="0">
                <a:solidFill>
                  <a:schemeClr val="bg1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is the number of clauses</a:t>
            </a:r>
          </a:p>
          <a:p>
            <a:pPr lvl="1"/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Impractical for predicates with more than 3 or 4 clauses</a:t>
            </a:r>
          </a:p>
          <a:p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The literature has lots of suggestions – some confusing</a:t>
            </a:r>
          </a:p>
          <a:p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3491339"/>
            <a:ext cx="7916278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Test each clause independently from the other clauses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114800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Getting the details right is hard</a:t>
            </a:r>
          </a:p>
          <a:p>
            <a:pPr>
              <a:buSzPct val="100000"/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What exactly does “independently” mean ?</a:t>
            </a:r>
          </a:p>
          <a:p>
            <a:pPr>
              <a:buSzPct val="100000"/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The book presents this idea as “</a:t>
            </a:r>
            <a:r>
              <a:rPr lang="en-US" altLang="en-US" b="0" i="1" dirty="0">
                <a:solidFill>
                  <a:schemeClr val="bg1"/>
                </a:solidFill>
                <a:latin typeface="Gill Sans MT" panose="020B0502020104020203" pitchFamily="34" charset="0"/>
              </a:rPr>
              <a:t>making clauses active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”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4513826-A739-43AA-96E5-D4B54A4D2D3E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F2BC74-F817-4382-9C98-4AF6DFF1C72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13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Active Clauses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  (8.1.2)</a:t>
            </a:r>
            <a:endParaRPr lang="en-US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2832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Clause coverage has a weakness :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The values do not always make a difference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Consider the first test for clause coverage, which caused each clause to be true: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(5 &lt; 10) 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 true 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&gt;= 1*1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Only the first clause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counts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!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To really test the results of a clause, the clause should be the determining factor in the value of the predicate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153741"/>
            <a:ext cx="9005889" cy="1938338"/>
            <a:chOff x="0" y="2734"/>
            <a:chExt cx="5673" cy="1221"/>
          </a:xfrm>
          <a:solidFill>
            <a:schemeClr val="tx1">
              <a:lumMod val="85000"/>
            </a:schemeClr>
          </a:solidFill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2734"/>
              <a:ext cx="1585" cy="291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i="1" dirty="0">
                  <a:solidFill>
                    <a:schemeClr val="bg1">
                      <a:lumMod val="75000"/>
                    </a:schemeClr>
                  </a:solidFill>
                  <a:latin typeface="Gill Sans MT" panose="020B0502020104020203" pitchFamily="34" charset="0"/>
                </a:rPr>
                <a:t>Determination</a:t>
              </a:r>
              <a:r>
                <a:rPr lang="en-US" altLang="en-US" sz="2400" dirty="0">
                  <a:solidFill>
                    <a:schemeClr val="bg1">
                      <a:lumMod val="75000"/>
                    </a:schemeClr>
                  </a:solidFill>
                  <a:latin typeface="Gill Sans MT" panose="020B0502020104020203" pitchFamily="34" charset="0"/>
                </a:rPr>
                <a:t> :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568" y="2734"/>
              <a:ext cx="4105" cy="1221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clause </a:t>
              </a:r>
              <a:r>
                <a:rPr lang="en-US" altLang="en-US" sz="32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in predicate </a:t>
              </a:r>
              <a:r>
                <a:rPr lang="en-US" altLang="en-US" sz="24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called the </a:t>
              </a:r>
              <a:r>
                <a:rPr lang="en-US" altLang="en-US" sz="24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major clause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</a:t>
              </a:r>
              <a:r>
                <a:rPr lang="en-US" altLang="en-US" sz="24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2400" i="1" baseline="-250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determines</a:t>
              </a:r>
              <a:r>
                <a:rPr lang="en-US" altLang="en-US" sz="24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if and only if the values of the remaining </a:t>
              </a:r>
              <a:r>
                <a:rPr lang="en-US" altLang="en-US" sz="24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minor clauses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3200" dirty="0" err="1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baseline="-25000" dirty="0" err="1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j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are such that changing </a:t>
              </a:r>
              <a:r>
                <a:rPr lang="en-US" altLang="en-US" sz="32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changes the value of </a:t>
              </a:r>
              <a:r>
                <a:rPr lang="en-US" altLang="en-US" sz="2400" i="1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p</a:t>
              </a:r>
            </a:p>
          </p:txBody>
        </p:sp>
      </p:grp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38113" y="6121825"/>
            <a:ext cx="886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This is considered to </a:t>
            </a:r>
            <a:r>
              <a:rPr lang="en-US" altLang="en-US" sz="28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make the clause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D7BFEED-F66B-46AE-B345-137E30474D82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5D45DC-9F21-474F-8990-A3AF75DE05D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Goal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: Find tests for each clause when the clause determines the value of the predicate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This is formalized in a </a:t>
            </a:r>
            <a:r>
              <a:rPr lang="en-US" altLang="en-US" dirty="0">
                <a:solidFill>
                  <a:schemeClr val="bg1"/>
                </a:solidFill>
              </a:rPr>
              <a:t>family of criteria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= false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= true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955063-6369-4194-8907-92EAEBEF873C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808BC32-DE6E-4E2F-A4B6-CA9E78673114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2581440"/>
            <a:ext cx="2771775" cy="2254250"/>
            <a:chOff x="1332" y="2184"/>
            <a:chExt cx="1746" cy="1420"/>
          </a:xfrm>
          <a:solidFill>
            <a:schemeClr val="tx1">
              <a:lumMod val="85000"/>
            </a:schemeClr>
          </a:solidFill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u="sng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p = a </a:t>
              </a:r>
              <a:r>
                <a:rPr lang="en-US" altLang="en-US" u="sng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  <a:sym typeface="Symbol" pitchFamily="18" charset="2"/>
                </a:rPr>
                <a:t></a:t>
              </a:r>
              <a:r>
                <a:rPr lang="en-US" altLang="en-US" u="sng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b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= true,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= false,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= false, b = true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= false, 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902875"/>
            <a:ext cx="8867775" cy="15984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This is a form of </a:t>
            </a:r>
            <a:r>
              <a:rPr lang="en-US" altLang="en-US" dirty="0">
                <a:solidFill>
                  <a:schemeClr val="bg1"/>
                </a:solidFill>
              </a:rPr>
              <a:t>MCDC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, which is required by the FAA for safety critical software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Ambiguity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: Do the minor clauses have to have the </a:t>
            </a:r>
            <a:r>
              <a:rPr lang="en-US" altLang="en-US" dirty="0">
                <a:solidFill>
                  <a:schemeClr val="bg1"/>
                </a:solidFill>
              </a:rPr>
              <a:t>same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values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169892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Active Clause Coverage (ACC)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8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32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sz="32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determines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8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US" sz="28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evaluates to true and </a:t>
            </a:r>
            <a:r>
              <a:rPr lang="en-US" sz="28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28675" y="4392776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30678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30790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1B3223-5FF7-4E9F-9850-A288C7F9F8B8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732E7-9E47-43A4-BE5B-5721DF78CD5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4">
                    <a:lumMod val="10000"/>
                  </a:schemeClr>
                </a:solidFill>
              </a:rPr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381375"/>
            <a:ext cx="8956675" cy="3071813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This question caused </a:t>
            </a:r>
            <a:r>
              <a:rPr lang="en-US" altLang="en-US" dirty="0">
                <a:solidFill>
                  <a:schemeClr val="bg1"/>
                </a:solidFill>
              </a:rPr>
              <a:t>confusion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among testers for years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Considering this carefully leads to </a:t>
            </a:r>
            <a:r>
              <a:rPr lang="en-US" altLang="en-US" dirty="0">
                <a:solidFill>
                  <a:schemeClr val="bg1"/>
                </a:solidFill>
              </a:rPr>
              <a:t>three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separate criteria :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Minor clauses </a:t>
            </a:r>
            <a:r>
              <a:rPr lang="en-US" altLang="en-US" dirty="0">
                <a:solidFill>
                  <a:schemeClr val="bg1"/>
                </a:solidFill>
              </a:rPr>
              <a:t>do not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need to be the same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Minor clauses </a:t>
            </a:r>
            <a:r>
              <a:rPr lang="en-US" altLang="en-US" dirty="0">
                <a:solidFill>
                  <a:schemeClr val="bg1"/>
                </a:solidFill>
              </a:rPr>
              <a:t>do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need to be the same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Minor clauses </a:t>
            </a:r>
            <a:r>
              <a:rPr lang="en-US" altLang="en-US" dirty="0">
                <a:solidFill>
                  <a:schemeClr val="bg1"/>
                </a:solidFill>
              </a:rPr>
              <a:t>force the predicate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to become both true and false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954088"/>
            <a:ext cx="3911266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sz="28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Major clause : 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= true, b = false, c = true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36095" y="1980407"/>
            <a:ext cx="5130801" cy="1138239"/>
            <a:chOff x="1455" y="1052"/>
            <a:chExt cx="3232" cy="717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455" y="1202"/>
              <a:ext cx="1670" cy="567"/>
              <a:chOff x="1455" y="1202"/>
              <a:chExt cx="1670" cy="567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455" y="1474"/>
                <a:ext cx="915" cy="29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28575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455" y="1478"/>
                <a:ext cx="8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accent4">
                        <a:lumMod val="10000"/>
                      </a:schemeClr>
                    </a:solidFill>
                    <a:latin typeface="Gill Sans MT" panose="020B0502020104020203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9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BE16ED-C259-4E89-AE98-A9FC26153093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56E523-9119-48A0-8A85-8A216575D79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76646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General Active Clause Coverage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067175"/>
            <a:ext cx="8956675" cy="2386013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This is </a:t>
            </a:r>
            <a:r>
              <a:rPr lang="en-US" altLang="en-US" dirty="0">
                <a:solidFill>
                  <a:schemeClr val="bg1"/>
                </a:solidFill>
              </a:rPr>
              <a:t>complicated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!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It is possible to satisfy GACC </a:t>
            </a:r>
            <a:r>
              <a:rPr lang="en-US" altLang="en-US" dirty="0">
                <a:solidFill>
                  <a:schemeClr val="bg1"/>
                </a:solidFill>
              </a:rPr>
              <a:t>without satisfying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predicate coverage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We </a:t>
            </a:r>
            <a:r>
              <a:rPr lang="en-US" altLang="en-US" dirty="0">
                <a:solidFill>
                  <a:schemeClr val="bg1"/>
                </a:solidFill>
              </a:rPr>
              <a:t>really want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to cause predicates to be both true and false !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795084" cy="2677656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General Active Clause Coverage (GACC)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do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need to be the same when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is false, that is,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OR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true) != 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false) for all 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997C07D-6A0D-4FD3-A03D-1B762520B0D3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2BA4E5-BA3B-44A4-B324-DCB720D1A18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88679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922295"/>
            <a:ext cx="8956675" cy="2530893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This has been a </a:t>
            </a:r>
            <a:r>
              <a:rPr lang="en-US" altLang="en-US" dirty="0">
                <a:solidFill>
                  <a:schemeClr val="bg1"/>
                </a:solidFill>
              </a:rPr>
              <a:t>common interpretation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by aviation developers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RACC often leads to </a:t>
            </a:r>
            <a:r>
              <a:rPr lang="en-US" altLang="en-US" dirty="0">
                <a:solidFill>
                  <a:schemeClr val="bg1"/>
                </a:solidFill>
              </a:rPr>
              <a:t>infeasible test requirements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There is </a:t>
            </a:r>
            <a:r>
              <a:rPr lang="en-US" altLang="en-US" dirty="0">
                <a:solidFill>
                  <a:schemeClr val="bg1"/>
                </a:solidFill>
              </a:rPr>
              <a:t>no logical reason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for such a restriction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807115" cy="2677656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Restricted Active Clause Coverage (RACC)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b="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must be the same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when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is false, that is, it is required that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CC5EA9-06B6-480A-BBB3-18BDFFAD6C1A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7821B5-0F7E-41D3-B24A-DF725507869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76647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181475"/>
            <a:ext cx="8956675" cy="2271713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A </a:t>
            </a:r>
            <a:r>
              <a:rPr lang="en-US" altLang="en-US" dirty="0">
                <a:solidFill>
                  <a:schemeClr val="bg1"/>
                </a:solidFill>
              </a:rPr>
              <a:t>more recent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interpretation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Implicitly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allows minor clauses to have different values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Explicitly satisfies (</a:t>
            </a:r>
            <a:r>
              <a:rPr lang="en-US" altLang="en-US" dirty="0">
                <a:solidFill>
                  <a:schemeClr val="bg1"/>
                </a:solidFill>
              </a:rPr>
              <a:t>subsumes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41325" y="931863"/>
            <a:ext cx="8262938" cy="3046988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must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cause </a:t>
            </a:r>
            <a:r>
              <a:rPr lang="en-US" sz="2400" i="1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be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true for one value of the major clause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= true) != p(c</a:t>
            </a:r>
            <a:r>
              <a:rPr lang="en-US" sz="28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= false)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Ch. 8 : Logic Coverage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908AF-FB34-4038-B953-591897F6F4B1}" type="datetime1">
              <a:rPr lang="en-US" smtClean="0"/>
              <a:t>26-Feb-21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ysClr val="windowText" lastClr="000000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0011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0011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0011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0011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accent4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ysClr val="windowText" lastClr="000000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59184" y="2023282"/>
            <a:ext cx="2066759" cy="460472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4558" y="5013677"/>
            <a:ext cx="6984664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143" y="2032239"/>
            <a:ext cx="3477837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ysClr val="windowText" lastClr="000000"/>
              </a:solidFill>
            </a:endParaRPr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3556967" y="2027088"/>
            <a:ext cx="1332379" cy="11668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570414" y="3195937"/>
            <a:ext cx="614888" cy="33575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CACC and RACC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12261E0-9F3A-4846-AE91-AE78BF07D19A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5D2F70-9525-4621-A23F-E21C21738D3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/>
        </p:nvGraphicFramePr>
        <p:xfrm>
          <a:off x="93663" y="860425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52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265113" y="4351338"/>
            <a:ext cx="2951162" cy="1173162"/>
            <a:chOff x="167" y="2435"/>
            <a:chExt cx="1859" cy="739"/>
          </a:xfrm>
          <a:solidFill>
            <a:schemeClr val="tx1">
              <a:lumMod val="85000"/>
            </a:schemeClr>
          </a:solidFill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major clause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3200" baseline="-2500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</a:t>
              </a: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 : b=true or c = true</a:t>
              </a: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3518" y="1087438"/>
            <a:ext cx="3668713" cy="1517650"/>
          </a:xfrm>
          <a:prstGeom prst="ellipse">
            <a:avLst/>
          </a:prstGeom>
          <a:noFill/>
          <a:ln w="5715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86265" y="2722563"/>
            <a:ext cx="3668713" cy="1516062"/>
          </a:xfrm>
          <a:prstGeom prst="ellipse">
            <a:avLst/>
          </a:prstGeom>
          <a:noFill/>
          <a:ln w="5715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779462" y="4119563"/>
            <a:ext cx="4465638" cy="2446337"/>
            <a:chOff x="-41" y="2333"/>
            <a:chExt cx="2813" cy="1541"/>
          </a:xfrm>
          <a:solidFill>
            <a:schemeClr val="tx1">
              <a:lumMod val="85000"/>
            </a:schemeClr>
          </a:solidFill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40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CACC can be satisfied by choosing any of rows 1, 2, 3 AND any of rows 5, 6, 7 – a total of nine pairs</a:t>
              </a: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37" name="Group 185"/>
          <p:cNvGraphicFramePr>
            <a:graphicFrameLocks/>
          </p:cNvGraphicFramePr>
          <p:nvPr/>
        </p:nvGraphicFramePr>
        <p:xfrm>
          <a:off x="4887913" y="862013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30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880100" y="1296988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881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905500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907088" y="3290888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83275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86450" y="3675063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5394326" y="4119563"/>
            <a:ext cx="3749676" cy="2220912"/>
            <a:chOff x="3281" y="2916"/>
            <a:chExt cx="2362" cy="1399"/>
          </a:xfrm>
          <a:solidFill>
            <a:schemeClr val="tx1">
              <a:lumMod val="85000"/>
            </a:schemeClr>
          </a:solidFill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RACC can only be satisfied by row pairs (1, 5), (2, 6), or (3, 7)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Only three pairs</a:t>
              </a: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6B27CAA-560D-46EE-A753-38E041AD4CE9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BCDBFF-DDE5-401C-B714-ED3EC118410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04457"/>
          </a:xfrm>
        </p:spPr>
        <p:txBody>
          <a:bodyPr/>
          <a:lstStyle/>
          <a:p>
            <a:r>
              <a:rPr lang="en-US" altLang="en-US" dirty="0"/>
              <a:t>Inactive Clause Coverage</a:t>
            </a:r>
            <a:r>
              <a:rPr lang="en-US" altLang="en-US" sz="2400" dirty="0"/>
              <a:t>   (8.1.3)</a:t>
            </a:r>
            <a:endParaRPr lang="en-US" altLang="en-US" dirty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776413"/>
          </a:xfrm>
        </p:spPr>
        <p:txBody>
          <a:bodyPr/>
          <a:lstStyle/>
          <a:p>
            <a:r>
              <a:rPr lang="en-US" altLang="en-US" dirty="0"/>
              <a:t>The active clause coverage criteria ensure that “major” clauses </a:t>
            </a:r>
            <a:r>
              <a:rPr lang="en-US" altLang="en-US" dirty="0">
                <a:solidFill>
                  <a:schemeClr val="bg1"/>
                </a:solidFill>
              </a:rPr>
              <a:t>do affect </a:t>
            </a:r>
            <a:r>
              <a:rPr lang="en-US" altLang="en-US" dirty="0"/>
              <a:t>the predicates</a:t>
            </a:r>
          </a:p>
          <a:p>
            <a:r>
              <a:rPr lang="en-US" altLang="en-US" dirty="0"/>
              <a:t>Inactive clause coverage takes the opposite approach – major clauses </a:t>
            </a:r>
            <a:r>
              <a:rPr lang="en-US" altLang="en-US" dirty="0">
                <a:solidFill>
                  <a:schemeClr val="bg1"/>
                </a:solidFill>
              </a:rPr>
              <a:t>do not affect </a:t>
            </a:r>
            <a:r>
              <a:rPr lang="en-US" altLang="en-US" dirty="0"/>
              <a:t>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56410" y="2908300"/>
            <a:ext cx="8807115" cy="2308324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Inactive Clause Coverage (ICC)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does not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determine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TR has </a:t>
            </a: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four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requirements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: (1)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true, (2)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true, (3)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false, and (4)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6C57E0-0A34-4FEA-A1C8-768296E9CB58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A50B44-160F-4EED-A2DA-E345ABF97F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28520"/>
          </a:xfrm>
        </p:spPr>
        <p:txBody>
          <a:bodyPr/>
          <a:lstStyle/>
          <a:p>
            <a:r>
              <a:rPr lang="en-US" altLang="en-US" dirty="0"/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0"/>
            <a:ext cx="8794750" cy="1344613"/>
          </a:xfrm>
        </p:spPr>
        <p:txBody>
          <a:bodyPr/>
          <a:lstStyle/>
          <a:p>
            <a:r>
              <a:rPr lang="en-US" altLang="en-US" dirty="0"/>
              <a:t>Unlike ACC, the notion of correlation is not relevant</a:t>
            </a:r>
          </a:p>
          <a:p>
            <a:pPr lvl="1"/>
            <a:r>
              <a:rPr lang="en-US" altLang="en-US" dirty="0"/>
              <a:t>ci does not determine p, so cannot correlate with p</a:t>
            </a:r>
          </a:p>
          <a:p>
            <a:r>
              <a:rPr lang="en-US" altLang="en-US" dirty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8442" y="2525713"/>
            <a:ext cx="8807116" cy="175418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General Inactive Clause Coverage (GICC)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</a:t>
            </a:r>
            <a:r>
              <a:rPr lang="en-US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do not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need to be the same when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is false, that is,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true) = 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OR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true) != 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71617" y="4651375"/>
            <a:ext cx="8807116" cy="1692275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Restricted Inactive Clause Coverage (RICC)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cj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must be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the same when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is false, that is, it is required that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= true) = 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= false)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42874E1-CA97-4902-A5CA-28D90DE49D73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FF094-3E4F-4907-B0A1-AE828FE4F2B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the predicate:</a:t>
            </a:r>
          </a:p>
          <a:p>
            <a:pPr algn="ctr">
              <a:buFontTx/>
              <a:buNone/>
            </a:pPr>
            <a:r>
              <a:rPr lang="en-US" altLang="en-US" i="1" dirty="0">
                <a:solidFill>
                  <a:schemeClr val="bg1"/>
                </a:solidFill>
              </a:rPr>
              <a:t>(a &gt; b </a:t>
            </a:r>
            <a:r>
              <a:rPr lang="en-US" altLang="en-US" sz="2800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i="1" dirty="0">
                <a:solidFill>
                  <a:schemeClr val="bg1"/>
                </a:solidFill>
              </a:rPr>
              <a:t> b &gt; c) </a:t>
            </a:r>
            <a:r>
              <a:rPr lang="en-US" altLang="en-US" sz="2800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>
                <a:solidFill>
                  <a:schemeClr val="bg1"/>
                </a:solidFill>
              </a:rPr>
              <a:t> c &gt; a</a:t>
            </a:r>
          </a:p>
          <a:p>
            <a:r>
              <a:rPr lang="en-US" altLang="en-US" i="1" dirty="0">
                <a:solidFill>
                  <a:schemeClr val="bg1"/>
                </a:solidFill>
              </a:rPr>
              <a:t>(a &gt; b) = true, (b &gt; c) = true, (c &gt; a) = true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chemeClr val="bg1"/>
                </a:solidFill>
              </a:rPr>
              <a:t>infeasible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As with graph-based criteria, infeasible test requirements have to be </a:t>
            </a:r>
            <a:r>
              <a:rPr lang="en-US" altLang="en-US" dirty="0">
                <a:solidFill>
                  <a:schemeClr val="bg1"/>
                </a:solidFill>
              </a:rPr>
              <a:t>recognized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chemeClr val="bg1"/>
                </a:solidFill>
              </a:rPr>
              <a:t>ignored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Recognizing infeasible test requirements is hard, and in general, </a:t>
            </a:r>
            <a:r>
              <a:rPr lang="en-US" altLang="en-US" dirty="0">
                <a:solidFill>
                  <a:schemeClr val="bg1"/>
                </a:solidFill>
              </a:rPr>
              <a:t>undecidable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Software testing is </a:t>
            </a:r>
            <a:r>
              <a:rPr lang="en-US" altLang="en-US" dirty="0">
                <a:solidFill>
                  <a:schemeClr val="bg1"/>
                </a:solidFill>
              </a:rPr>
              <a:t>inexact </a:t>
            </a:r>
            <a:r>
              <a:rPr lang="en-US" altLang="en-US" dirty="0"/>
              <a:t>– engineering, not science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A3134F-4DD7-46A6-8BF2-F5A57561930E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AE7931-777E-43AE-908C-FC9872148F5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/>
              <a:t>Making Clauses Determine</a:t>
            </a:r>
            <a:r>
              <a:rPr lang="en-US" altLang="en-US" sz="2800" dirty="0"/>
              <a:t> a </a:t>
            </a:r>
            <a:r>
              <a:rPr lang="en-US" altLang="en-US" sz="3200" dirty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/>
              <a:t>Finding values for minor clauses </a:t>
            </a:r>
            <a:r>
              <a:rPr lang="en-US" altLang="en-US" sz="2800" i="1" dirty="0" err="1">
                <a:solidFill>
                  <a:schemeClr val="bg1"/>
                </a:solidFill>
              </a:rPr>
              <a:t>c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j</a:t>
            </a:r>
            <a:r>
              <a:rPr lang="en-US" altLang="en-US" dirty="0"/>
              <a:t> is easy for simple predicates</a:t>
            </a:r>
          </a:p>
          <a:p>
            <a:r>
              <a:rPr lang="en-US" altLang="en-US" dirty="0"/>
              <a:t>But how to find values for more complicated predicates ?</a:t>
            </a:r>
          </a:p>
          <a:p>
            <a:r>
              <a:rPr lang="en-US" altLang="en-US" dirty="0"/>
              <a:t>Definitional approach:</a:t>
            </a:r>
          </a:p>
          <a:p>
            <a:pPr lvl="1"/>
            <a:r>
              <a:rPr lang="en-US" altLang="en-US" sz="2400" i="1" dirty="0">
                <a:solidFill>
                  <a:schemeClr val="bg1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c=true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bg1"/>
                </a:solidFill>
              </a:rPr>
              <a:t>true</a:t>
            </a:r>
          </a:p>
          <a:p>
            <a:pPr lvl="1"/>
            <a:r>
              <a:rPr lang="en-US" altLang="en-US" sz="2400" i="1" dirty="0">
                <a:solidFill>
                  <a:schemeClr val="bg1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c=false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en-US" dirty="0"/>
              <a:t>To find values for the minor clauses, connect </a:t>
            </a:r>
            <a:r>
              <a:rPr lang="en-US" altLang="en-US" sz="2800" i="1" dirty="0">
                <a:solidFill>
                  <a:schemeClr val="bg1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bg1"/>
                </a:solidFill>
              </a:rPr>
              <a:t>c=true</a:t>
            </a:r>
            <a:r>
              <a:rPr lang="en-US" altLang="en-US" dirty="0"/>
              <a:t> and </a:t>
            </a:r>
            <a:r>
              <a:rPr lang="en-US" altLang="en-US" sz="2800" i="1" dirty="0">
                <a:solidFill>
                  <a:schemeClr val="bg1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bg1"/>
                </a:solidFill>
              </a:rPr>
              <a:t>c=false</a:t>
            </a:r>
            <a:r>
              <a:rPr lang="en-US" altLang="en-US" dirty="0"/>
              <a:t> with exclusive </a:t>
            </a:r>
            <a:r>
              <a:rPr lang="en-US" altLang="en-US" i="1" dirty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bg1"/>
                </a:solidFill>
              </a:rPr>
              <a:t>c</a:t>
            </a:r>
            <a:r>
              <a:rPr lang="en-US" altLang="en-US" sz="2800" i="1" dirty="0">
                <a:solidFill>
                  <a:schemeClr val="bg1"/>
                </a:solidFill>
              </a:rPr>
              <a:t>  =  p</a:t>
            </a:r>
            <a:r>
              <a:rPr lang="en-US" altLang="en-US" sz="3600" i="1" baseline="-25000" dirty="0">
                <a:solidFill>
                  <a:schemeClr val="bg1"/>
                </a:solidFill>
              </a:rPr>
              <a:t>c=true</a:t>
            </a:r>
            <a:r>
              <a:rPr lang="en-US" altLang="en-US" sz="2800" i="1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>
                <a:solidFill>
                  <a:schemeClr val="bg1"/>
                </a:solidFill>
              </a:rPr>
              <a:t> p</a:t>
            </a:r>
            <a:r>
              <a:rPr lang="en-US" altLang="en-US" sz="3600" i="1" baseline="-25000" dirty="0">
                <a:solidFill>
                  <a:schemeClr val="bg1"/>
                </a:solidFill>
              </a:rPr>
              <a:t>c=false</a:t>
            </a:r>
          </a:p>
          <a:p>
            <a:r>
              <a:rPr lang="en-US" altLang="en-US" dirty="0"/>
              <a:t>After solving, </a:t>
            </a:r>
            <a:r>
              <a:rPr lang="en-US" altLang="en-US" i="1" dirty="0"/>
              <a:t> </a:t>
            </a:r>
            <a:r>
              <a:rPr lang="en-US" altLang="en-US" sz="2800" i="1" dirty="0">
                <a:solidFill>
                  <a:schemeClr val="bg1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bg1"/>
                </a:solidFill>
              </a:rPr>
              <a:t>c</a:t>
            </a:r>
            <a:r>
              <a:rPr lang="en-US" altLang="en-US" dirty="0"/>
              <a:t> describes exactly the values needed for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sz="2800" i="1" dirty="0">
                <a:solidFill>
                  <a:schemeClr val="bg1"/>
                </a:solidFill>
              </a:rPr>
              <a:t>c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to determine </a:t>
            </a:r>
            <a:r>
              <a:rPr lang="en-US" altLang="en-US" sz="2800" i="1" dirty="0">
                <a:solidFill>
                  <a:schemeClr val="bg1"/>
                </a:solidFill>
              </a:rPr>
              <a:t>p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A55C61-973D-47A4-AB8F-E4A778A99B3F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8DDD66-CEAF-4B9B-BDCA-DA1FE29DFF6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15882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 XOR (false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true XOR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¬ 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38452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b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p</a:t>
            </a:r>
            <a:r>
              <a:rPr lang="en-US" altLang="en-US" sz="2800" b="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c))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c))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¬ (b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¬  b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9238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“</a:t>
            </a:r>
            <a:r>
              <a:rPr lang="en-US" altLang="en-US" i="1" dirty="0">
                <a:solidFill>
                  <a:schemeClr val="bg1"/>
                </a:solidFill>
                <a:latin typeface="Gill Sans MT" panose="020B0502020104020203" pitchFamily="34" charset="0"/>
              </a:rPr>
              <a:t>NOT b 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bg1"/>
                </a:solidFill>
                <a:latin typeface="Gill Sans MT" panose="020B0502020104020203" pitchFamily="34" charset="0"/>
              </a:rPr>
              <a:t>NOT c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” means either </a:t>
            </a:r>
            <a:r>
              <a:rPr lang="en-US" altLang="en-US" i="1" dirty="0">
                <a:solidFill>
                  <a:schemeClr val="bg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or </a:t>
            </a:r>
            <a:r>
              <a:rPr lang="en-US" altLang="en-US" i="1" dirty="0">
                <a:solidFill>
                  <a:schemeClr val="bg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RACC requires the same choice for both values of </a:t>
            </a:r>
            <a:r>
              <a:rPr lang="en-US" altLang="en-US" i="1" dirty="0">
                <a:solidFill>
                  <a:schemeClr val="bg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,  CACC does not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Identity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43F2-B51F-41E4-921D-0C282214D566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Exclusive-OR (</a:t>
            </a:r>
            <a:r>
              <a:rPr lang="en-US" sz="2800" b="0" i="1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) means both cannot be true</a:t>
            </a:r>
          </a:p>
          <a:p>
            <a:pPr algn="ctr"/>
            <a:r>
              <a:rPr 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That is, A </a:t>
            </a:r>
            <a:r>
              <a:rPr lang="en-US" sz="2800" b="0" i="1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 means</a:t>
            </a:r>
          </a:p>
          <a:p>
            <a:pPr algn="ctr"/>
            <a:r>
              <a:rPr 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“</a:t>
            </a:r>
            <a:r>
              <a:rPr lang="en-US" sz="2800" b="0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or B is true, but not both</a:t>
            </a:r>
            <a:r>
              <a:rPr 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”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¬ b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    = ¬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 err="1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and !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 err="1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or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    = !A 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with fewer symbols …</a:t>
            </a: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E684CDB-029B-49B6-A6F5-624F520FCB27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44DE1-9623-41FA-8208-2054FF58261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Repeated Variables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definitions in this chapter yield the same tests no matter how the predicate is expressed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(a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b)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/>
              <a:t>(c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b) == (a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(a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b)</a:t>
            </a:r>
            <a:r>
              <a:rPr lang="en-US" altLang="en-US" dirty="0">
                <a:solidFill>
                  <a:srgbClr val="00145A"/>
                </a:solidFill>
              </a:rPr>
              <a:t>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/>
              <a:t>(b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/>
              <a:t>(a </a:t>
            </a:r>
            <a:r>
              <a:rPr lang="en-US" altLang="en-US" sz="2800" dirty="0">
                <a:solidFill>
                  <a:srgbClr val="00145A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</a:t>
            </a:r>
          </a:p>
          <a:p>
            <a:pPr lvl="1"/>
            <a:r>
              <a:rPr lang="en-US" altLang="en-US" dirty="0"/>
              <a:t>Only has 8 possible tests, not 64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the simplest form of the predicate, and ignore contradictory truth table assignments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B999F28-6432-4BA9-8FEB-A5A2F736EFE9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4CFF6-7767-4ABE-97FA-1E94518D94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b)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p</a:t>
            </a:r>
            <a:r>
              <a:rPr lang="en-US" altLang="en-US" sz="280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((true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(true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b))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((false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b)) 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(b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b)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true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never determines the value –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is irrelevant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b)</a:t>
            </a:r>
          </a:p>
          <a:p>
            <a:pPr>
              <a:spcBef>
                <a:spcPct val="10000"/>
              </a:spcBef>
            </a:pP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=true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((a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true)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true))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¬ false)) 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(a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C463DB-285F-424B-9C09-16D3D7BCE99B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82919"/>
              </p:ext>
            </p:extLst>
          </p:nvPr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56007"/>
              </p:ext>
            </p:extLst>
          </p:nvPr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3872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6863808" y="3331529"/>
            <a:ext cx="2195972" cy="255454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In sum, three separate pairs of rows can cause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and only one pair each for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5412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48" grpId="0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Semantic Logic Criteria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</a:rPr>
              <a:t>  (8.1)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Logic expressions show up in many situations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Covering logic expressions is required by the US Federal Aviation Administration for safety critical software</a:t>
            </a: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Logical expressions can come from many sources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Decisions in programs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FSMs and </a:t>
            </a: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</a:rPr>
              <a:t>statecharts</a:t>
            </a:r>
            <a:endParaRPr lang="en-US" alt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Requirements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Tests are intended to choose some subset of the total number of truth assignments to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604F2-B233-4886-B77E-86463F1C26F8}" type="datetime1">
              <a:rPr lang="en-US" smtClean="0"/>
              <a:t>26-Feb-21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Expressions from 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782053"/>
            <a:ext cx="9023350" cy="5758447"/>
          </a:xfrm>
        </p:spPr>
        <p:txBody>
          <a:bodyPr/>
          <a:lstStyle/>
          <a:p>
            <a:r>
              <a:rPr lang="en-US" altLang="en-US" dirty="0"/>
              <a:t>Predicates are derived from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decision</a:t>
            </a:r>
            <a:r>
              <a:rPr lang="en-US" altLang="en-US" dirty="0"/>
              <a:t> statements</a:t>
            </a:r>
          </a:p>
          <a:p>
            <a:r>
              <a:rPr lang="en-US" altLang="en-US" dirty="0"/>
              <a:t>In programs, most predicates have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less than four </a:t>
            </a:r>
            <a:r>
              <a:rPr lang="en-US" altLang="en-US" dirty="0"/>
              <a:t>clauses</a:t>
            </a:r>
          </a:p>
          <a:p>
            <a:pPr lvl="1"/>
            <a:r>
              <a:rPr lang="en-US" altLang="en-US" dirty="0"/>
              <a:t>Wise programmers actively strive to keep predicates simple</a:t>
            </a:r>
            <a:endParaRPr lang="en-US" altLang="en-US" sz="1800" dirty="0"/>
          </a:p>
          <a:p>
            <a:r>
              <a:rPr lang="en-US" altLang="en-US" dirty="0"/>
              <a:t>When a predicate only has one clause, COC, ACC, ICC, and CC all collapse to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predicate coverage </a:t>
            </a:r>
            <a:r>
              <a:rPr lang="en-US" altLang="en-US" dirty="0"/>
              <a:t>(PC)</a:t>
            </a:r>
          </a:p>
          <a:p>
            <a:r>
              <a:rPr lang="en-US" altLang="en-US" dirty="0"/>
              <a:t>Applying logic criteria to program source is hard because of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reachability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controllability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Reachability</a:t>
            </a:r>
            <a:r>
              <a:rPr lang="en-US" altLang="en-US" dirty="0"/>
              <a:t> : Before applying the criteria on a predicate at a particular statement, we have to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 to </a:t>
            </a:r>
            <a:r>
              <a:rPr lang="en-US" altLang="en-US" dirty="0"/>
              <a:t>that statement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Controllability</a:t>
            </a:r>
            <a:r>
              <a:rPr lang="en-US" altLang="en-US" dirty="0"/>
              <a:t> : We have to </a:t>
            </a:r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find input values </a:t>
            </a:r>
            <a:r>
              <a:rPr lang="en-US" altLang="en-US" dirty="0"/>
              <a:t>that indirectly assign values to the variables in the predicates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Variables in the predicates that are not inputs to the program are called </a:t>
            </a:r>
            <a:r>
              <a:rPr lang="en-US" alt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internal variables</a:t>
            </a:r>
          </a:p>
          <a:p>
            <a:r>
              <a:rPr lang="en-US" altLang="en-US" dirty="0"/>
              <a:t>Illustrated through an example in the following slides …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ED33F8-EF42-4E9C-930C-640F40C1CB07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8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Thermostat (</a:t>
            </a:r>
            <a:r>
              <a:rPr lang="en-US" altLang="en-US" i="1"/>
              <a:t>pg 1 of 2</a:t>
            </a:r>
            <a:r>
              <a:rPr lang="en-US" altLang="en-US"/>
              <a:t>)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549DA68-4D52-49AC-9D91-EF3318644D61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830D00-F0C2-4019-881C-58C0D39319A1}" type="slidenum">
              <a:rPr lang="en-US" altLang="en-US" sz="900" b="0" smtClean="0">
                <a:solidFill>
                  <a:schemeClr val="tx1"/>
                </a:solidFill>
              </a:rPr>
              <a:pPr/>
              <a:t>31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833941"/>
            <a:ext cx="9023350" cy="54784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 1  // Jeff Offutt &amp; Paul Ammann—September 2014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 2  // Programmable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 6  import java.io.*;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10  public class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11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12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         // Current temperature reading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13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   // Temp difference until heater 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14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timeSinceLastRun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// Time since heater stopped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15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minLag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            // How long I need to wait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16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Override;        // Has user overridden the program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17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overTemp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        //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OverridingTemp</a:t>
            </a:r>
            <a:endParaRPr lang="en-US" b="0" dirty="0">
              <a:solidFill>
                <a:schemeClr val="accent4">
                  <a:lumMod val="1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18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runTime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           // output of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–how long to run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19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heaterOn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// output of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– whether to run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20     private Period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period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               // morning, day, evening, or night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21     private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DayType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day;               // week day or weekend day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23     // Decide whether to turn the heater on, and for how long.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24     public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(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ProgrammedSettings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pSet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25     {</a:t>
            </a:r>
          </a:p>
        </p:txBody>
      </p:sp>
    </p:spTree>
    <p:extLst>
      <p:ext uri="{BB962C8B-B14F-4D97-AF65-F5344CB8AC3E}">
        <p14:creationId xmlns:p14="http://schemas.microsoft.com/office/powerpoint/2010/main" val="311319898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Thermostat (</a:t>
            </a:r>
            <a:r>
              <a:rPr lang="en-US" altLang="en-US" i="1"/>
              <a:t>pg 2 of 2</a:t>
            </a:r>
            <a:r>
              <a:rPr lang="en-US" altLang="en-US"/>
              <a:t>)</a:t>
            </a: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8E857-890A-4343-BE34-9F2F83E4A7C0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EA69D3-4AAB-4ED4-8183-637BAFB9B34F}" type="slidenum">
              <a:rPr lang="en-US" altLang="en-US" sz="900" b="0" smtClean="0">
                <a:solidFill>
                  <a:schemeClr val="tx1"/>
                </a:solidFill>
              </a:rPr>
              <a:pPr/>
              <a:t>32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793511"/>
            <a:ext cx="9023350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26   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pSet.getSetting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(period, day);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28     if (((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&lt;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 ||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29          (Override &amp;&amp;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&lt;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overTemp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)) 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30          (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timeSinceLastRun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&gt;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minLag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31     {  // Turn on the heater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32        // How long? Assume 1 minute per degree (Fahrenheit)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33      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34        if (Override)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35         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overTemp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36      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setRunTime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(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37      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setHeaterOn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(true);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38        return (true);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39     }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40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41   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42      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setHeaterOn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(false);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43        return (false);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44     }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45  } // End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turnHeaterOn</a:t>
            </a:r>
            <a:endParaRPr lang="en-US" dirty="0">
              <a:solidFill>
                <a:schemeClr val="accent4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20834944">
            <a:off x="4609274" y="4397044"/>
            <a:ext cx="3641417" cy="665572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Gill Sans MT" panose="020B0502020104020203" pitchFamily="34" charset="0"/>
              </a:rPr>
              <a:t>The full class is in the book</a:t>
            </a:r>
          </a:p>
        </p:txBody>
      </p:sp>
    </p:spTree>
    <p:extLst>
      <p:ext uri="{BB962C8B-B14F-4D97-AF65-F5344CB8AC3E}">
        <p14:creationId xmlns:p14="http://schemas.microsoft.com/office/powerpoint/2010/main" val="3811458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94D41B-EDE9-41BD-949A-F812BA07E1F2}" type="slidenum">
              <a:rPr lang="en-US" altLang="en-US" sz="900" b="0" smtClean="0">
                <a:solidFill>
                  <a:schemeClr val="accent4">
                    <a:lumMod val="10000"/>
                  </a:schemeClr>
                </a:solidFill>
              </a:rPr>
              <a:pPr/>
              <a:t>33</a:t>
            </a:fld>
            <a:endParaRPr lang="en-US" altLang="en-US" sz="900" b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Two Thermostat Predicates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0325" y="1031875"/>
            <a:ext cx="8904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28-30 : (((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dTemp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 ||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        (Override &amp;&amp;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overTemp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)) 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        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timeSinceLastRun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&gt;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minLag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34 : (Override)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C6F3508-C266-4976-BC35-6F5732D184E1}" type="datetime1">
              <a:rPr lang="en-US" altLang="en-US" sz="900" b="0" smtClean="0">
                <a:solidFill>
                  <a:schemeClr val="accent4">
                    <a:lumMod val="10000"/>
                  </a:schemeClr>
                </a:solidFill>
              </a:rPr>
              <a:t>26-Feb-21</a:t>
            </a:fld>
            <a:endParaRPr lang="en-US" altLang="en-US" sz="900" b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325" y="3001963"/>
            <a:ext cx="890428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Simplify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accent4">
                  <a:lumMod val="1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a :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dTemp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endParaRPr lang="en-US" altLang="en-US" sz="2400" dirty="0">
              <a:solidFill>
                <a:schemeClr val="accent4">
                  <a:lumMod val="1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b : Override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c :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overTemp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thresholdDiff</a:t>
            </a:r>
            <a:endParaRPr lang="en-US" altLang="en-US" sz="2400" dirty="0">
              <a:solidFill>
                <a:schemeClr val="accent4">
                  <a:lumMod val="1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d :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timeSinceLastRun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&gt;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minLag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28-30 :  (a || (b &amp;&amp; c)) &amp;&amp; d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 34 :       b</a:t>
            </a:r>
          </a:p>
        </p:txBody>
      </p:sp>
    </p:spTree>
    <p:extLst>
      <p:ext uri="{BB962C8B-B14F-4D97-AF65-F5344CB8AC3E}">
        <p14:creationId xmlns:p14="http://schemas.microsoft.com/office/powerpoint/2010/main" val="2912853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868363" y="1322388"/>
            <a:ext cx="438150" cy="411162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B758E2-0E8C-47CA-91DF-FA7936E46718}" type="slidenum">
              <a:rPr lang="en-US" altLang="en-US" sz="900" b="0" smtClean="0">
                <a:solidFill>
                  <a:schemeClr val="tx1"/>
                </a:solidFill>
              </a:rPr>
              <a:pPr/>
              <a:t>34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1"/>
            <a:ext cx="9144000" cy="1276351"/>
          </a:xfrm>
        </p:spPr>
        <p:txBody>
          <a:bodyPr/>
          <a:lstStyle/>
          <a:p>
            <a:r>
              <a:rPr lang="en-US" altLang="en-US" dirty="0"/>
              <a:t>Reachability for Thermostat Predicates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314325" y="996950"/>
            <a:ext cx="8516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28-30 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34 : (a || (b &amp;&amp; c)) &amp;&amp; d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55455" y="2244320"/>
            <a:ext cx="4620552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2400" b="0" dirty="0">
              <a:solidFill>
                <a:schemeClr val="bg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6392" name="Date Placeholder 27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1B9DA85-FD66-436F-9A3F-9C79BFF62E88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173162" y="1709738"/>
            <a:ext cx="598993" cy="5345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65188" y="3361808"/>
            <a:ext cx="5924030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Need to solve for the </a:t>
            </a:r>
            <a:r>
              <a:rPr lang="en-US" altLang="en-US" sz="2400" b="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internal variable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dTemp</a:t>
            </a:r>
            <a:endParaRPr lang="en-US" altLang="en-US" sz="2400" b="0" i="1" dirty="0">
              <a:solidFill>
                <a:schemeClr val="bg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2136297" y="2265602"/>
            <a:ext cx="1189530" cy="440383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563813" y="2659303"/>
            <a:ext cx="496887" cy="68332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638409" y="3342630"/>
            <a:ext cx="1150810" cy="525045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H="1">
            <a:off x="4524706" y="3802190"/>
            <a:ext cx="1318882" cy="59987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44983" y="4461809"/>
            <a:ext cx="3269183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pSet.getSetting</a:t>
            </a:r>
            <a:r>
              <a:rPr lang="en-US" altLang="en-US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(period, day); 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68364" y="5333118"/>
            <a:ext cx="7312684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setSetting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69);</a:t>
            </a:r>
          </a:p>
          <a:p>
            <a:pPr lvl="1"/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setPeriod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);</a:t>
            </a:r>
          </a:p>
          <a:p>
            <a:pPr lvl="1"/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setDay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9484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27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87C8E1-45CB-45EF-8019-0D286CC29679}" type="slidenum">
              <a:rPr lang="en-US" altLang="en-US" sz="900" b="0" smtClean="0">
                <a:solidFill>
                  <a:schemeClr val="tx1"/>
                </a:solidFill>
              </a:rPr>
              <a:pPr/>
              <a:t>35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 Coverage (</a:t>
            </a:r>
            <a:r>
              <a:rPr lang="en-US" altLang="en-US" i="1"/>
              <a:t>true</a:t>
            </a:r>
            <a:r>
              <a:rPr lang="en-US" altLang="en-US"/>
              <a:t>)</a:t>
            </a:r>
          </a:p>
        </p:txBody>
      </p:sp>
      <p:sp>
        <p:nvSpPr>
          <p:cNvPr id="17413" name="Date Placeholder 2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ABF446-E5E1-4D34-98C3-DC527D573553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167190" y="713552"/>
            <a:ext cx="2791326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(a || (b &amp;&amp; c)) &amp;&amp; 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71591" y="1912765"/>
            <a:ext cx="6400800" cy="120015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a: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true</a:t>
            </a:r>
          </a:p>
          <a:p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b: Override : true</a:t>
            </a:r>
          </a:p>
          <a:p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c: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true</a:t>
            </a:r>
          </a:p>
          <a:p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d: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&gt; (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 : true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415158" y="1158524"/>
            <a:ext cx="2311461" cy="707886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 : true     b : true</a:t>
            </a:r>
          </a:p>
          <a:p>
            <a:r>
              <a:rPr lang="en-US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 : true     d : true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14932" y="3158762"/>
            <a:ext cx="8095842" cy="341632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 = new Thermostat();  // Needed object</a:t>
            </a:r>
          </a:p>
          <a:p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settings = new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ProgrammedSettings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();  // Needed object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settings.setSetting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Period.MORNING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DayType.WEEKDAY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69);  //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Period.MORNING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dirty="0">
              <a:solidFill>
                <a:schemeClr val="bg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DayType.WEEKDAY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dirty="0">
              <a:solidFill>
                <a:schemeClr val="bg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thermo.setCurrentTemp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(63);  // clause a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thermo.setThresholdDiff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(5);   // clause a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thermo.setOverride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(true);  // clause b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thermo.setOverTemp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(70);  // clause c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thermo.setMinLag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(10);  // clause d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thermo.setTimeSinceLastRun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(12);  // clause d</a:t>
            </a:r>
          </a:p>
          <a:p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assertTrue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thermo.turnHeaterOn</a:t>
            </a:r>
            <a:r>
              <a:rPr lang="en-US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(settings));   // Run test</a:t>
            </a:r>
          </a:p>
        </p:txBody>
      </p:sp>
    </p:spTree>
    <p:extLst>
      <p:ext uri="{BB962C8B-B14F-4D97-AF65-F5344CB8AC3E}">
        <p14:creationId xmlns:p14="http://schemas.microsoft.com/office/powerpoint/2010/main" val="2050547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003F74A-786B-43F4-A3FF-829CF87559FB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993E268-E118-49E7-AD84-183489832916}" type="slidenum">
              <a:rPr lang="en-US" altLang="en-US" sz="900" b="0" smtClean="0">
                <a:solidFill>
                  <a:schemeClr val="tx1"/>
                </a:solidFill>
              </a:rPr>
              <a:pPr/>
              <a:t>36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839" y="907406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= ((a || (b &amp;&amp; c)) &amp;&amp; d)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((a || (b &amp;&amp; c)) &amp;&amp; d)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0839" y="2234556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(T &amp;&amp; d) </a:t>
            </a:r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40839" y="1570981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((T || (b &amp;&amp; c)) &amp;&amp; d) </a:t>
            </a:r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((F || (b &amp;&amp; c)) &amp;&amp; d)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40839" y="4249093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!(b &amp;&amp; c) &amp;&amp; 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40839" y="4913462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 !b || !c ) &amp;&amp; d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40839" y="2899718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24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(1 of 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8341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40839" y="3522366"/>
            <a:ext cx="654314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((b &amp;&amp; c) &amp;&amp; T)</a:t>
            </a:r>
          </a:p>
        </p:txBody>
      </p:sp>
    </p:spTree>
    <p:extLst>
      <p:ext uri="{BB962C8B-B14F-4D97-AF65-F5344CB8AC3E}">
        <p14:creationId xmlns:p14="http://schemas.microsoft.com/office/powerpoint/2010/main" val="3779881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AC67DE5-5BB0-42CE-B9DB-7211320E9F48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3141CB-31AC-4FF2-959B-C85505DD4FB8}" type="slidenum">
              <a:rPr lang="en-US" altLang="en-US" sz="900" b="0" smtClean="0">
                <a:solidFill>
                  <a:schemeClr val="tx1"/>
                </a:solidFill>
              </a:rPr>
              <a:pPr/>
              <a:t>37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138123"/>
            <a:ext cx="4572000" cy="3785652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            (a || (b &amp;&amp; c)) &amp;&amp; d</a:t>
            </a:r>
          </a:p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    b        c           d</a:t>
            </a:r>
          </a:p>
          <a:p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         f            t</a:t>
            </a: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t         f            t</a:t>
            </a:r>
          </a:p>
          <a:p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f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bg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t       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bg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f     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bg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f     t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</a:p>
          <a:p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t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bg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t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bg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bg2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549613" y="3561577"/>
            <a:ext cx="3081170" cy="65088"/>
          </a:xfrm>
          <a:prstGeom prst="line">
            <a:avLst/>
          </a:prstGeom>
          <a:noFill/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2549613" y="3940081"/>
            <a:ext cx="3081170" cy="65088"/>
          </a:xfrm>
          <a:prstGeom prst="line">
            <a:avLst/>
          </a:prstGeom>
          <a:noFill/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80187" y="3244206"/>
            <a:ext cx="1553159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duplicates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47552" y="5255238"/>
            <a:ext cx="6442366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Six tests needed for CACC on Thermostat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90023" y="2708162"/>
            <a:ext cx="2800350" cy="297699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90023" y="2312648"/>
            <a:ext cx="2800350" cy="316164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(2 of 6)</a:t>
            </a:r>
          </a:p>
        </p:txBody>
      </p:sp>
    </p:spTree>
    <p:extLst>
      <p:ext uri="{BB962C8B-B14F-4D97-AF65-F5344CB8AC3E}">
        <p14:creationId xmlns:p14="http://schemas.microsoft.com/office/powerpoint/2010/main" val="2536978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4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6CD943F-DCDE-44E8-ACC9-1A48A6ED1B00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3BF300-B80B-4017-9AFE-D944F55F466B}" type="slidenum">
              <a:rPr lang="en-US" altLang="en-US" sz="900" b="0" smtClean="0">
                <a:solidFill>
                  <a:schemeClr val="tx1"/>
                </a:solidFill>
              </a:rPr>
              <a:pPr/>
              <a:t>38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6888" y="840022"/>
            <a:ext cx="8159750" cy="5632311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  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a=t :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63             69                 5</a:t>
            </a: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a=f : !(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)    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66             69                 5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: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settings.setSettings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);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);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Override</a:t>
            </a: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b=t : Override     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</a:t>
            </a: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b=f : !Override    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F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                                                               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c=t :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63            72               5</a:t>
            </a: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c=f : !(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)       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66            67               5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                                                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minLag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d=t :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12                 10</a:t>
            </a:r>
          </a:p>
          <a:p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d=f : !(</a:t>
            </a:r>
            <a:r>
              <a:rPr lang="en-US" altLang="en-US" sz="18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)                 8                  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72859" y="2744458"/>
            <a:ext cx="4829175" cy="174942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These values then need to be placed into calls to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turnHeaterOn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() to satisfy the 6 tests for CACC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(3 of 6)</a:t>
            </a:r>
          </a:p>
        </p:txBody>
      </p:sp>
    </p:spTree>
    <p:extLst>
      <p:ext uri="{BB962C8B-B14F-4D97-AF65-F5344CB8AC3E}">
        <p14:creationId xmlns:p14="http://schemas.microsoft.com/office/powerpoint/2010/main" val="3464645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/>
              <a:t>dTemp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69</a:t>
            </a:r>
            <a:r>
              <a:rPr lang="en-US" sz="2000" dirty="0"/>
              <a:t> (period = </a:t>
            </a: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MORNING</a:t>
            </a:r>
            <a:r>
              <a:rPr lang="en-US" sz="2000" dirty="0"/>
              <a:t>, </a:t>
            </a:r>
            <a:r>
              <a:rPr lang="en-US" sz="2000" dirty="0" err="1"/>
              <a:t>daytype</a:t>
            </a:r>
            <a:r>
              <a:rPr lang="en-US" sz="2000" dirty="0"/>
              <a:t> = </a:t>
            </a: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WEEKDAY</a:t>
            </a:r>
            <a:r>
              <a:rPr lang="en-US" sz="2000" dirty="0"/>
              <a:t>)</a:t>
            </a:r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/>
              <a:t>1. T </a:t>
            </a:r>
            <a:r>
              <a:rPr lang="en-US" sz="2000" dirty="0" err="1"/>
              <a:t>t</a:t>
            </a:r>
            <a:r>
              <a:rPr lang="en-US" sz="2000" dirty="0"/>
              <a:t> f t</a:t>
            </a:r>
          </a:p>
          <a:p>
            <a:pPr marL="342900" indent="-342900"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67</a:t>
            </a:r>
            <a:r>
              <a:rPr lang="en-US" sz="2000" dirty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/>
              <a:t>2. F t f t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67</a:t>
            </a:r>
            <a:r>
              <a:rPr lang="en-US" sz="2000" dirty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000" dirty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9B3B93-F1FF-4A04-A7AD-C20AD1B01943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39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(4 of 6)</a:t>
            </a:r>
          </a:p>
        </p:txBody>
      </p:sp>
    </p:spTree>
    <p:extLst>
      <p:ext uri="{BB962C8B-B14F-4D97-AF65-F5344CB8AC3E}">
        <p14:creationId xmlns:p14="http://schemas.microsoft.com/office/powerpoint/2010/main" val="26388665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43D1555-5E7B-4536-AAC9-E78A85EC007E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4EB18D-ABCE-46B9-8FB9-4AE0056E993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A </a:t>
            </a:r>
            <a:r>
              <a:rPr lang="en-US" altLang="en-US" i="1" dirty="0">
                <a:solidFill>
                  <a:schemeClr val="bg1"/>
                </a:solidFill>
              </a:rPr>
              <a:t>predicate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is an expression that evaluates to a </a:t>
            </a:r>
            <a:r>
              <a:rPr lang="en-US" altLang="en-US" dirty="0" err="1">
                <a:solidFill>
                  <a:schemeClr val="bg1"/>
                </a:solidFill>
              </a:rPr>
              <a:t>boolean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value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chemeClr val="bg1"/>
                </a:solidFill>
              </a:rPr>
              <a:t>boolean</a:t>
            </a:r>
            <a:r>
              <a:rPr lang="en-US" altLang="en-US" dirty="0">
                <a:solidFill>
                  <a:schemeClr val="bg1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non-</a:t>
            </a: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</a:rPr>
              <a:t>boolean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variables that contain </a:t>
            </a:r>
            <a:r>
              <a:rPr lang="en-US" altLang="en-US" dirty="0">
                <a:solidFill>
                  <a:schemeClr val="bg1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</a:rPr>
              <a:t>boolean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function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calls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Internal structure is created by </a:t>
            </a:r>
            <a:r>
              <a:rPr lang="en-US" altLang="en-US" dirty="0">
                <a:solidFill>
                  <a:srgbClr val="C00000"/>
                </a:solidFill>
              </a:rPr>
              <a:t>logical operators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bg1"/>
                </a:solidFill>
                <a:cs typeface="Times New Roman" pitchFamily="18" charset="0"/>
              </a:rPr>
              <a:t>¬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– the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negation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– the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and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– the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or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chemeClr val="bg1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–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 – the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>
              <a:solidFill>
                <a:schemeClr val="accent4">
                  <a:lumMod val="10000"/>
                </a:schemeClr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chemeClr val="bg1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b="1" dirty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–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A </a:t>
            </a:r>
            <a:r>
              <a:rPr lang="en-US" altLang="en-US" i="1" dirty="0">
                <a:solidFill>
                  <a:schemeClr val="bg1"/>
                </a:solidFill>
                <a:cs typeface="Times New Roman" pitchFamily="18" charset="0"/>
              </a:rPr>
              <a:t>clause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is a predicate with no </a:t>
            </a:r>
            <a:r>
              <a:rPr lang="en-US" altLang="en-US" dirty="0">
                <a:solidFill>
                  <a:srgbClr val="C00000"/>
                </a:solidFill>
                <a:cs typeface="Times New Roman" pitchFamily="18" charset="0"/>
              </a:rPr>
              <a:t>logical operators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/>
              <a:t>dTemp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69</a:t>
            </a:r>
            <a:r>
              <a:rPr lang="en-US" sz="2000" dirty="0"/>
              <a:t> (period = </a:t>
            </a: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MORNING</a:t>
            </a:r>
            <a:r>
              <a:rPr lang="en-US" sz="2000" dirty="0"/>
              <a:t>, </a:t>
            </a:r>
            <a:r>
              <a:rPr lang="en-US" sz="2000" dirty="0" err="1"/>
              <a:t>daytype</a:t>
            </a:r>
            <a:r>
              <a:rPr lang="en-US" sz="2000" dirty="0"/>
              <a:t> = </a:t>
            </a: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WEEKDAY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3. f T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72</a:t>
            </a:r>
            <a:r>
              <a:rPr lang="en-US" sz="2000" dirty="0"/>
              <a:t>); // to make c true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4. F </a:t>
            </a:r>
            <a:r>
              <a:rPr lang="en-US" sz="2000" dirty="0" err="1"/>
              <a:t>f</a:t>
            </a:r>
            <a:r>
              <a:rPr lang="en-US" sz="2000" dirty="0"/>
              <a:t> T </a:t>
            </a:r>
            <a:r>
              <a:rPr lang="en-US" sz="2000" dirty="0" err="1"/>
              <a:t>t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000" dirty="0"/>
              <a:t>); // b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72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000" dirty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CDA00D-CAA8-4F34-8005-4BCFE8B723EC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40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(5 of 6)</a:t>
            </a:r>
          </a:p>
        </p:txBody>
      </p:sp>
    </p:spTree>
    <p:extLst>
      <p:ext uri="{BB962C8B-B14F-4D97-AF65-F5344CB8AC3E}">
        <p14:creationId xmlns:p14="http://schemas.microsoft.com/office/powerpoint/2010/main" val="7262495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/>
              <a:t>dTemp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69</a:t>
            </a:r>
            <a:r>
              <a:rPr lang="en-US" sz="2000" dirty="0"/>
              <a:t> (period = </a:t>
            </a: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MORNING</a:t>
            </a:r>
            <a:r>
              <a:rPr lang="en-US" sz="2000" dirty="0"/>
              <a:t>, </a:t>
            </a:r>
            <a:r>
              <a:rPr lang="en-US" sz="2000" dirty="0" err="1"/>
              <a:t>daytype</a:t>
            </a:r>
            <a:r>
              <a:rPr lang="en-US" sz="2000" dirty="0"/>
              <a:t> = </a:t>
            </a: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WEEKDAY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5. t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72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/>
              <a:t>6. t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dirty="0"/>
              <a:t> F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72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8</a:t>
            </a:r>
            <a:r>
              <a:rPr lang="en-US" sz="2000" dirty="0"/>
              <a:t>); // d is false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F15DD5-CBB5-4B2E-8554-CBB1556D27C1}" type="datetime1">
              <a:rPr lang="en-US" altLang="en-US" sz="900" b="0" smtClean="0">
                <a:solidFill>
                  <a:schemeClr val="tx1"/>
                </a:solidFill>
              </a:rPr>
              <a:t>26-Feb-21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41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(6 of 6)</a:t>
            </a:r>
          </a:p>
        </p:txBody>
      </p:sp>
    </p:spTree>
    <p:extLst>
      <p:ext uri="{BB962C8B-B14F-4D97-AF65-F5344CB8AC3E}">
        <p14:creationId xmlns:p14="http://schemas.microsoft.com/office/powerpoint/2010/main" val="35195871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9D8B-B25A-4A8D-8D40-5EBB7DDF8C1E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Example and Facts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4524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(a </a:t>
            </a:r>
            <a:r>
              <a:rPr lang="en-US" altLang="en-US" sz="2400" b="1" dirty="0">
                <a:solidFill>
                  <a:schemeClr val="bg1"/>
                </a:solidFill>
              </a:rPr>
              <a:t>&lt;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 b) </a:t>
            </a:r>
            <a:r>
              <a:rPr lang="en-US" altLang="en-US" b="1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 f (z) </a:t>
            </a:r>
            <a:r>
              <a:rPr lang="en-US" altLang="en-US" b="1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 D </a:t>
            </a:r>
            <a:r>
              <a:rPr lang="en-US" altLang="en-US" b="1" dirty="0">
                <a:solidFill>
                  <a:schemeClr val="bg1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(m </a:t>
            </a:r>
            <a:r>
              <a:rPr lang="en-US" altLang="en-US" sz="2400" b="1" dirty="0">
                <a:solidFill>
                  <a:schemeClr val="bg1"/>
                </a:solidFill>
              </a:rPr>
              <a:t>&gt;=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 n*o) has four clauses: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(a </a:t>
            </a:r>
            <a:r>
              <a:rPr lang="en-US" altLang="en-US" sz="2000" b="1" dirty="0">
                <a:solidFill>
                  <a:schemeClr val="bg1"/>
                </a:solidFill>
              </a:rPr>
              <a:t>&lt; </a:t>
            </a: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b) – relational expression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 f (z) – </a:t>
            </a:r>
            <a:r>
              <a:rPr lang="en-US" altLang="en-US" sz="2000" dirty="0" err="1">
                <a:solidFill>
                  <a:schemeClr val="accent4">
                    <a:lumMod val="10000"/>
                  </a:schemeClr>
                </a:solidFill>
              </a:rPr>
              <a:t>boolean</a:t>
            </a: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-valued function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 D – </a:t>
            </a:r>
            <a:r>
              <a:rPr lang="en-US" altLang="en-US" sz="2000" dirty="0" err="1">
                <a:solidFill>
                  <a:schemeClr val="accent4">
                    <a:lumMod val="10000"/>
                  </a:schemeClr>
                </a:solidFill>
              </a:rPr>
              <a:t>boolean</a:t>
            </a: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 variable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 (m &gt;=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Most predicates have </a:t>
            </a:r>
            <a:r>
              <a:rPr lang="en-US" altLang="en-US" sz="2400" dirty="0">
                <a:solidFill>
                  <a:schemeClr val="bg1"/>
                </a:solidFill>
              </a:rPr>
              <a:t>few clauses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88.5% have 1 clause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9.5% have 2 clauses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1.35% have 3 clauses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Only 0.65% have 4 or more !</a:t>
            </a:r>
            <a:endParaRPr lang="en-US" alt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Sources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 of predicates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Decisions in </a:t>
            </a:r>
            <a:r>
              <a:rPr lang="en-US" altLang="en-US" sz="2000" dirty="0">
                <a:solidFill>
                  <a:schemeClr val="bg1"/>
                </a:solidFill>
              </a:rPr>
              <a:t>programs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Guards in </a:t>
            </a:r>
            <a:r>
              <a:rPr lang="en-US" altLang="en-US" sz="2000" dirty="0">
                <a:solidFill>
                  <a:schemeClr val="bg1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Decisions in </a:t>
            </a:r>
            <a:r>
              <a:rPr lang="en-US" altLang="en-US" sz="2000" dirty="0">
                <a:solidFill>
                  <a:schemeClr val="bg1"/>
                </a:solidFill>
              </a:rPr>
              <a:t>UML</a:t>
            </a: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Requirements</a:t>
            </a: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SQL</a:t>
            </a:r>
            <a:r>
              <a:rPr lang="en-US" altLang="en-US" sz="2000" dirty="0">
                <a:solidFill>
                  <a:schemeClr val="accent4">
                    <a:lumMod val="10000"/>
                  </a:schemeClr>
                </a:solidFill>
              </a:rPr>
              <a:t> queries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9812" y="3062038"/>
            <a:ext cx="2839452" cy="1118936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from a study of 63 open source programs, &gt;400,000 predicates</a:t>
            </a: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0903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1BB0C9C-437F-44B8-9119-29E4F72150A7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092A2F-4C1C-4229-84B3-3566F955FEC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88678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4">
                    <a:lumMod val="10000"/>
                  </a:schemeClr>
                </a:solidFill>
              </a:rPr>
              <a:t>Logic Coverage Criteria  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</a:rPr>
              <a:t>(8.1.1)</a:t>
            </a:r>
            <a:endParaRPr lang="en-US" altLang="en-US" sz="3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We use predicates in testing as follows :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Developing a model of the software as one or more predicates</a:t>
            </a:r>
          </a:p>
          <a:p>
            <a:pPr lvl="1"/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Requiring tests to satisfy some combination of clauses</a:t>
            </a:r>
          </a:p>
          <a:p>
            <a:pPr lvl="1"/>
            <a:endParaRPr lang="en-US" alt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Abbreviations:</a:t>
            </a:r>
          </a:p>
          <a:p>
            <a:pPr lvl="1"/>
            <a:r>
              <a:rPr lang="en-US" altLang="en-US" b="1" i="1" dirty="0">
                <a:solidFill>
                  <a:schemeClr val="bg1"/>
                </a:solidFill>
              </a:rPr>
              <a:t>P</a:t>
            </a:r>
            <a:r>
              <a:rPr lang="en-US" altLang="en-US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is the set of predicates</a:t>
            </a:r>
          </a:p>
          <a:p>
            <a:pPr lvl="1"/>
            <a:r>
              <a:rPr lang="en-US" altLang="en-US" b="1" i="1" dirty="0">
                <a:solidFill>
                  <a:schemeClr val="bg1"/>
                </a:solidFill>
              </a:rPr>
              <a:t>p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is a single predicate in </a:t>
            </a:r>
            <a:r>
              <a:rPr lang="en-US" altLang="en-US" b="1" i="1" dirty="0">
                <a:solidFill>
                  <a:schemeClr val="bg1"/>
                </a:solidFill>
              </a:rPr>
              <a:t>P</a:t>
            </a:r>
          </a:p>
          <a:p>
            <a:pPr lvl="1"/>
            <a:r>
              <a:rPr lang="en-US" altLang="en-US" b="1" i="1" dirty="0">
                <a:solidFill>
                  <a:schemeClr val="bg1"/>
                </a:solidFill>
              </a:rPr>
              <a:t>C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is the set of clauses in </a:t>
            </a:r>
            <a:r>
              <a:rPr lang="en-US" altLang="en-US" b="1" i="1" dirty="0">
                <a:solidFill>
                  <a:schemeClr val="bg1"/>
                </a:solidFill>
              </a:rPr>
              <a:t>P</a:t>
            </a:r>
          </a:p>
          <a:p>
            <a:pPr lvl="1"/>
            <a:r>
              <a:rPr lang="en-US" altLang="en-US" b="1" i="1" dirty="0" err="1">
                <a:solidFill>
                  <a:schemeClr val="bg1"/>
                </a:solidFill>
              </a:rPr>
              <a:t>C</a:t>
            </a:r>
            <a:r>
              <a:rPr lang="en-US" altLang="en-US" sz="2400" b="1" i="1" baseline="-25000" dirty="0" err="1">
                <a:solidFill>
                  <a:schemeClr val="bg1"/>
                </a:solidFill>
              </a:rPr>
              <a:t>p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is the set of clauses in predicate </a:t>
            </a:r>
            <a:r>
              <a:rPr lang="en-US" altLang="en-US" b="1" i="1" dirty="0">
                <a:solidFill>
                  <a:schemeClr val="bg1"/>
                </a:solidFill>
              </a:rPr>
              <a:t>p</a:t>
            </a:r>
          </a:p>
          <a:p>
            <a:pPr lvl="1"/>
            <a:r>
              <a:rPr lang="en-US" altLang="en-US" b="1" i="1" dirty="0">
                <a:solidFill>
                  <a:schemeClr val="bg1"/>
                </a:solidFill>
              </a:rPr>
              <a:t>c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is a single clause in </a:t>
            </a:r>
            <a:r>
              <a:rPr lang="en-US" altLang="en-US" b="1" i="1" dirty="0">
                <a:solidFill>
                  <a:schemeClr val="bg1"/>
                </a:solidFill>
              </a:rPr>
              <a:t>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4561C7-5BB2-4BDC-99A8-B619D9115B58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B89C73C-D76F-4431-A45A-68409D3FDF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880394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96940" y="2297113"/>
            <a:ext cx="8564563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Predicate Coverage (PC)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95354" y="5037138"/>
            <a:ext cx="8564562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Clause Coverage (CC)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38113" y="3416300"/>
            <a:ext cx="88677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When predicates come from conditions on edges, this is equivalent to edge coverage</a:t>
            </a:r>
          </a:p>
          <a:p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PC does not evaluate all the clauses, so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  <p:bldP spid="20378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8DBE9D-F4A2-41EE-A671-A8C47E6CF0CC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48AA08-A60E-41D4-BC53-D1EF5FFCD97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13658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sz="3600" dirty="0">
                <a:solidFill>
                  <a:schemeClr val="bg1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(m 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4822825" cy="1889748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 (5 </a:t>
            </a:r>
            <a:r>
              <a:rPr lang="en-US" altLang="en-US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10)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true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 true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true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 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4822825" cy="1889748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 (10 </a:t>
            </a:r>
            <a:r>
              <a:rPr lang="en-US" altLang="en-US" b="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5)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false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(1 &gt;=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 false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false </a:t>
            </a:r>
            <a:r>
              <a:rPr lang="en-US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p" animBg="1"/>
      <p:bldP spid="20685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56EB33-C4A6-4D61-AC35-AB2C1D0B8C6F}" type="datetime1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26-Feb-21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1882AF-6F5B-4157-A822-6DDD9031B4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((a &lt; b) </a:t>
            </a:r>
            <a:r>
              <a:rPr lang="en-US" altLang="en-US" sz="32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(m &gt;= n*o)</a:t>
            </a:r>
          </a:p>
          <a:p>
            <a:pPr algn="ctr">
              <a:buFontTx/>
              <a:buNone/>
            </a:pPr>
            <a:r>
              <a:rPr lang="en-US" altLang="en-US" u="sng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20875" y="4751388"/>
            <a:ext cx="5395913" cy="133985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Two tests</a:t>
            </a: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6550" y="2266952"/>
            <a:ext cx="3424238" cy="863601"/>
            <a:chOff x="399" y="1345"/>
            <a:chExt cx="2157" cy="544"/>
          </a:xfrm>
          <a:solidFill>
            <a:schemeClr val="tx1">
              <a:lumMod val="85000"/>
            </a:schemeClr>
          </a:solidFill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= 5, b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a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9538" y="2266951"/>
            <a:ext cx="2346325" cy="863601"/>
            <a:chOff x="1943" y="1504"/>
            <a:chExt cx="1478" cy="544"/>
          </a:xfrm>
          <a:solidFill>
            <a:schemeClr val="tx1">
              <a:lumMod val="85000"/>
            </a:schemeClr>
          </a:solidFill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43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43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22513" y="3408364"/>
            <a:ext cx="4398962" cy="863600"/>
            <a:chOff x="1923" y="2077"/>
            <a:chExt cx="2771" cy="544"/>
          </a:xfrm>
          <a:solidFill>
            <a:schemeClr val="tx1">
              <a:lumMod val="85000"/>
            </a:schemeClr>
          </a:solidFill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923" y="2078"/>
              <a:ext cx="1423" cy="543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3128963"/>
            <a:ext cx="6884988" cy="2479675"/>
            <a:chOff x="208" y="1971"/>
            <a:chExt cx="4337" cy="1562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5400000">
              <a:off x="658" y="2525"/>
              <a:ext cx="1437" cy="330"/>
            </a:xfrm>
            <a:prstGeom prst="curvedConnector4">
              <a:avLst>
                <a:gd name="adj1" fmla="val 45651"/>
                <a:gd name="adj2" fmla="val 143703"/>
              </a:avLst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07" y="1476"/>
              <a:ext cx="1437" cy="2428"/>
            </a:xfrm>
            <a:prstGeom prst="curvedConnector4">
              <a:avLst>
                <a:gd name="adj1" fmla="val 45651"/>
                <a:gd name="adj2" fmla="val 105932"/>
              </a:avLst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35" y="2568"/>
              <a:ext cx="717" cy="963"/>
            </a:xfrm>
            <a:prstGeom prst="curvedConnector4">
              <a:avLst>
                <a:gd name="adj1" fmla="val 41283"/>
                <a:gd name="adj2" fmla="val 114961"/>
              </a:avLst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true cases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1) a = 5, b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D = true, m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3130550"/>
            <a:ext cx="6624638" cy="2938463"/>
            <a:chOff x="1212" y="1972"/>
            <a:chExt cx="4173" cy="1851"/>
          </a:xfrm>
          <a:solidFill>
            <a:schemeClr val="tx1">
              <a:lumMod val="85000"/>
            </a:schemeClr>
          </a:solidFill>
        </p:grpSpPr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4571" y="2544"/>
              <a:ext cx="814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false cases</a:t>
              </a:r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362" cy="25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2) a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b = 5, D = false, m = 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accent4">
                      <a:lumMod val="10000"/>
                    </a:schemeClr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733" y="1857"/>
              <a:ext cx="1726" cy="1956"/>
            </a:xfrm>
            <a:prstGeom prst="curvedConnector4">
              <a:avLst>
                <a:gd name="adj1" fmla="val 46379"/>
                <a:gd name="adj2" fmla="val 107360"/>
              </a:avLst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16200000" flipH="1">
              <a:off x="3612" y="2736"/>
              <a:ext cx="1726" cy="197"/>
            </a:xfrm>
            <a:prstGeom prst="curvedConnector4">
              <a:avLst>
                <a:gd name="adj1" fmla="val 46379"/>
                <a:gd name="adj2" fmla="val 260507"/>
              </a:avLst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560" y="2684"/>
              <a:ext cx="1008" cy="1020"/>
            </a:xfrm>
            <a:prstGeom prst="curvedConnector4">
              <a:avLst>
                <a:gd name="adj1" fmla="val 43800"/>
                <a:gd name="adj2" fmla="val 114111"/>
              </a:avLst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2944</TotalTime>
  <Pages>49</Pages>
  <Words>4899</Words>
  <Application>Microsoft Office PowerPoint</Application>
  <PresentationFormat>On-screen Show (4:3)</PresentationFormat>
  <Paragraphs>798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Comic Sans MS</vt:lpstr>
      <vt:lpstr>Gill Sans MT</vt:lpstr>
      <vt:lpstr>Monotype Sorts</vt:lpstr>
      <vt:lpstr>Sylfaen</vt:lpstr>
      <vt:lpstr>Times New Roman</vt:lpstr>
      <vt:lpstr>Verdana</vt:lpstr>
      <vt:lpstr>Wingdings</vt:lpstr>
      <vt:lpstr>intro</vt:lpstr>
      <vt:lpstr>Blank Presentation</vt:lpstr>
      <vt:lpstr>PowerPoint Presentation</vt:lpstr>
      <vt:lpstr>Ch. 8 : Logic Coverage</vt:lpstr>
      <vt:lpstr>Semantic Logic Criteria  (8.1)</vt:lpstr>
      <vt:lpstr>Logic Predicates and Clauses</vt:lpstr>
      <vt:lpstr>Example and Facts</vt:lpstr>
      <vt:lpstr>Logic Coverage Criteria  (8.1.1)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  (8.1.2)</vt:lpstr>
      <vt:lpstr>Determining Predicates</vt:lpstr>
      <vt:lpstr>Active Clause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Inactive Clause Coverage   (8.1.3)</vt:lpstr>
      <vt:lpstr>General and Restricted ICC</vt:lpstr>
      <vt:lpstr>Infeasibility &amp; Subsumption  (8.1.4) 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Logic Expressions from Source</vt:lpstr>
      <vt:lpstr>Thermostat (pg 1 of 2)</vt:lpstr>
      <vt:lpstr>Thermostat (pg 2 of 2)</vt:lpstr>
      <vt:lpstr>Two Thermostat Predicates</vt:lpstr>
      <vt:lpstr>Reachability for Thermostat Predicates</vt:lpstr>
      <vt:lpstr>Predicate Coverage (true)</vt:lpstr>
      <vt:lpstr>Correlated Active Clause Coverage</vt:lpstr>
      <vt:lpstr>Correlated Active Clause Coverage</vt:lpstr>
      <vt:lpstr>Correlated Active Clause Coverage</vt:lpstr>
      <vt:lpstr>Correlated Active Clause Coverage</vt:lpstr>
      <vt:lpstr>Correlated Active Clause Coverage</vt:lpstr>
      <vt:lpstr>Correlated Active Clause Coverage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Md. Rafsan Jani</cp:lastModifiedBy>
  <cp:revision>293</cp:revision>
  <cp:lastPrinted>1996-04-04T10:27:56Z</cp:lastPrinted>
  <dcterms:created xsi:type="dcterms:W3CDTF">1996-06-15T03:21:08Z</dcterms:created>
  <dcterms:modified xsi:type="dcterms:W3CDTF">2021-02-26T10:37:30Z</dcterms:modified>
</cp:coreProperties>
</file>