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81" r:id="rId4"/>
  </p:sldMasterIdLst>
  <p:notesMasterIdLst>
    <p:notesMasterId r:id="rId30"/>
  </p:notesMasterIdLst>
  <p:handoutMasterIdLst>
    <p:handoutMasterId r:id="rId31"/>
  </p:handoutMasterIdLst>
  <p:sldIdLst>
    <p:sldId id="269" r:id="rId5"/>
    <p:sldId id="272" r:id="rId6"/>
    <p:sldId id="298" r:id="rId7"/>
    <p:sldId id="296" r:id="rId8"/>
    <p:sldId id="283" r:id="rId9"/>
    <p:sldId id="280" r:id="rId10"/>
    <p:sldId id="286" r:id="rId11"/>
    <p:sldId id="304" r:id="rId12"/>
    <p:sldId id="305" r:id="rId13"/>
    <p:sldId id="299" r:id="rId14"/>
    <p:sldId id="303" r:id="rId15"/>
    <p:sldId id="288" r:id="rId16"/>
    <p:sldId id="306" r:id="rId17"/>
    <p:sldId id="307" r:id="rId18"/>
    <p:sldId id="309" r:id="rId19"/>
    <p:sldId id="281" r:id="rId20"/>
    <p:sldId id="285" r:id="rId21"/>
    <p:sldId id="290" r:id="rId22"/>
    <p:sldId id="291" r:id="rId23"/>
    <p:sldId id="292" r:id="rId24"/>
    <p:sldId id="293" r:id="rId25"/>
    <p:sldId id="294" r:id="rId26"/>
    <p:sldId id="276" r:id="rId27"/>
    <p:sldId id="308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>
      <p:cViewPr varScale="1">
        <p:scale>
          <a:sx n="107" d="100"/>
          <a:sy n="107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A17F-CB06-445B-ACD3-321E84E51A80}" type="datetimeFigureOut">
              <a:rPr lang="en-US" smtClean="0"/>
              <a:t>10-Jul-20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8EF9-7F2B-4B20-A25C-9E80C16977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41C0-BF72-4A20-AFA7-D05563D549B7}" type="datetimeFigureOut">
              <a:rPr lang="en-US" smtClean="0"/>
              <a:t>10-Jul-20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F9CF-D1E5-49FD-94F7-B246BB67E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213D-A6CB-4F60-BDB4-B9156347096D}" type="datetime2">
              <a:rPr lang="en-US" noProof="0" smtClean="0"/>
              <a:t>Friday, July 10, 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ArNet a deep learning architecture for pixel-wise semantic segmentation of images</a:t>
            </a:r>
            <a:endParaRPr lang="en-US" noProof="0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187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0FA9-FC40-40D4-B743-D91713EC8B78}" type="datetime2">
              <a:rPr lang="en-US" noProof="0" smtClean="0"/>
              <a:t>Friday, July 10, 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ArNet a deep learning architecture for pixel-wise semantic segmentation of images</a:t>
            </a:r>
            <a:endParaRPr lang="en-U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74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7583-FB2C-4113-944D-DF0942C696D6}" type="datetime2">
              <a:rPr lang="en-US" noProof="0" smtClean="0"/>
              <a:t>Friday, July 10, 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ArNet a deep learning architecture for pixel-wise semantic segmentation of images</a:t>
            </a:r>
            <a:endParaRPr lang="en-US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EDC4E6E-B29F-4F94-9153-7D49DDBCE401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3786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C041-2F16-4AEA-99CC-9637F601E48E}" type="datetime2">
              <a:rPr lang="en-US" noProof="0" smtClean="0"/>
              <a:t>Friday, July 10, 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ArNet a deep learning architecture for pixel-wise semantic segmentation of images</a:t>
            </a:r>
            <a:endParaRPr lang="en-U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1464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A036-754F-4B35-B629-E0E74D133BD8}" type="datetime2">
              <a:rPr lang="en-US" noProof="0" smtClean="0"/>
              <a:t>Friday, July 10, 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ArNet a deep learning architecture for pixel-wise semantic segmentation of images</a:t>
            </a:r>
            <a:endParaRPr lang="en-US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0654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ACEA-B43C-4633-B66E-D494CE3BDAFF}" type="datetime2">
              <a:rPr lang="en-US" noProof="0" smtClean="0"/>
              <a:t>Friday, July 10, 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ArNet a deep learning architecture for pixel-wise semantic segmentation of images</a:t>
            </a:r>
            <a:endParaRPr lang="en-U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3719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1AA3-FEDF-4094-BE9B-AC6782009C00}" type="datetime2">
              <a:rPr lang="en-US" noProof="0" smtClean="0"/>
              <a:t>Friday, July 10, 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ArNet a deep learning architecture for pixel-wise semantic segmentation of images</a:t>
            </a:r>
            <a:endParaRPr lang="en-U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4808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1492-3BA3-409C-B8AB-A0C2B286E18D}" type="datetime2">
              <a:rPr lang="en-US" noProof="0" smtClean="0"/>
              <a:t>Friday, July 10, 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ArNet a deep learning architecture for pixel-wise semantic segmentation of images</a:t>
            </a:r>
            <a:endParaRPr lang="en-U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1924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EC2C-05AD-4A12-A5AF-8353E6015972}" type="datetime2">
              <a:rPr lang="en-US" noProof="0" smtClean="0"/>
              <a:t>Friday, July 10, 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ArNet a deep learning architecture for pixel-wise semantic segmentation of images</a:t>
            </a:r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7DACB-F636-4D42-BC9A-0D1C6C7EA020}" type="datetime2">
              <a:rPr lang="en-US" noProof="0" smtClean="0"/>
              <a:t>Friday, July 10, 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ArNet a deep learning architecture for pixel-wise semantic segmentation of images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AA0F-E0F8-4F7D-A197-B87284ED4DAA}" type="datetime2">
              <a:rPr lang="en-US" noProof="0" smtClean="0"/>
              <a:t>Friday, July 10, 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ArNet a deep learning architecture for pixel-wise semantic segmentation of images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1053-EBD4-4BE2-ACDE-AAFA9A6BCC1C}" type="datetime2">
              <a:rPr lang="en-US" noProof="0" smtClean="0"/>
              <a:t>Friday, July 10, 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ArNet a deep learning architecture for pixel-wise semantic segmentation of images</a:t>
            </a:r>
            <a:endParaRPr lang="en-U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4693A8-1447-444B-BFE3-FA94103A7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99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8508-4510-4F14-BAC3-B34ACB83B84A}" type="datetime2">
              <a:rPr lang="en-US" noProof="0" smtClean="0"/>
              <a:t>Friday, July 10, 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ArNet a deep learning architecture for pixel-wise semantic segmentation of images</a:t>
            </a:r>
            <a:endParaRPr lang="en-U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5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26F8-F9C4-4350-94DE-4645AF8E497C}" type="datetime2">
              <a:rPr lang="en-US" noProof="0" smtClean="0"/>
              <a:t>Friday, July 10, 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ArNet a deep learning architecture for pixel-wise semantic segmentation of images</a:t>
            </a:r>
            <a:endParaRPr lang="en-US" noProof="0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5DD4D5-29AC-43AB-988C-528098B5D781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7A8EC5-636E-4155-AC50-685AB6B89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87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687A-7354-4A12-A3F1-D6DBE179C70B}" type="datetime2">
              <a:rPr lang="en-US" noProof="0" smtClean="0"/>
              <a:t>Friday, July 10, 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ArNet a deep learning architecture for pixel-wise semantic segmentation of images</a:t>
            </a:r>
            <a:endParaRPr lang="en-US" noProof="0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E3DC6D53-5492-443E-91D9-525EA86C93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198024-850F-4EEB-A698-2D0A0CF9F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34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FAC9-6591-4DD2-A37F-040414F4C344}" type="datetime2">
              <a:rPr lang="en-US" noProof="0" smtClean="0"/>
              <a:t>Friday, July 10, 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ArNet a deep learning architecture for pixel-wise semantic segmentation of images</a:t>
            </a:r>
            <a:endParaRPr lang="en-US" noProof="0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865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B88F-6FC5-4900-B477-12EC817DBC99}" type="datetime2">
              <a:rPr lang="en-US" noProof="0" smtClean="0"/>
              <a:t>Friday, July 10, 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ArNet a deep learning architecture for pixel-wise semantic segmentation of images</a:t>
            </a:r>
            <a:endParaRPr lang="en-US" noProof="0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719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94A6-C1F4-4616-B548-9A31F91A866D}" type="datetime2">
              <a:rPr lang="en-US" noProof="0" smtClean="0"/>
              <a:t>Friday, July 10, 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ArNet a deep learning architecture for pixel-wise semantic segmentation of images</a:t>
            </a:r>
            <a:endParaRPr lang="en-U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766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0380-CF81-47A5-8E24-BCBD6A2E2D77}" type="datetime2">
              <a:rPr lang="en-US" noProof="0" smtClean="0"/>
              <a:t>Friday, July 10, 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ArNet a deep learning architecture for pixel-wise semantic segmentation of images</a:t>
            </a:r>
            <a:endParaRPr lang="en-U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5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70960-EBB4-4DD4-A05D-B42CC0781672}" type="datetime2">
              <a:rPr lang="en-US" noProof="0" smtClean="0"/>
              <a:t>Friday, July 10, 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/>
              <a:t>ArNet a deep learning architecture for pixel-wise semantic segmentation of images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499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79" r:id="rId17"/>
    <p:sldLayoutId id="2147483669" r:id="rId18"/>
    <p:sldLayoutId id="2147483680" r:id="rId1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0">
            <a:extLst>
              <a:ext uri="{FF2B5EF4-FFF2-40B4-BE49-F238E27FC236}">
                <a16:creationId xmlns:a16="http://schemas.microsoft.com/office/drawing/2014/main" id="{4A933359-FD1F-49C0-91FD-6F1B80D37B29}"/>
              </a:ext>
            </a:extLst>
          </p:cNvPr>
          <p:cNvSpPr txBox="1">
            <a:spLocks/>
          </p:cNvSpPr>
          <p:nvPr/>
        </p:nvSpPr>
        <p:spPr bwMode="white">
          <a:xfrm>
            <a:off x="1406013" y="0"/>
            <a:ext cx="10785986" cy="1416665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Bangladesh Army International University Of Science And Technology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62FD66B-BEC6-45F9-A011-EFA92F06C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9" y="0"/>
            <a:ext cx="1586724" cy="1718952"/>
          </a:xfrm>
          <a:prstGeom prst="rect">
            <a:avLst/>
          </a:prstGeom>
        </p:spPr>
      </p:pic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4B8183E8-94E2-4373-953B-913E05A8B5CA}"/>
              </a:ext>
            </a:extLst>
          </p:cNvPr>
          <p:cNvSpPr/>
          <p:nvPr/>
        </p:nvSpPr>
        <p:spPr>
          <a:xfrm>
            <a:off x="177553" y="1697881"/>
            <a:ext cx="12014446" cy="2003631"/>
          </a:xfrm>
          <a:prstGeom prst="round2Diag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: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ArNet A Deep Learning Architecture For Pixel-wise Semantic Segmentation Of Images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itle 13">
            <a:extLst>
              <a:ext uri="{FF2B5EF4-FFF2-40B4-BE49-F238E27FC236}">
                <a16:creationId xmlns:a16="http://schemas.microsoft.com/office/drawing/2014/main" id="{23B4CA85-6F19-469A-96FE-D1ADABBE753A}"/>
              </a:ext>
            </a:extLst>
          </p:cNvPr>
          <p:cNvSpPr txBox="1">
            <a:spLocks/>
          </p:cNvSpPr>
          <p:nvPr/>
        </p:nvSpPr>
        <p:spPr bwMode="white">
          <a:xfrm>
            <a:off x="7135356" y="3982728"/>
            <a:ext cx="4760722" cy="2715597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30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</a:t>
            </a:r>
            <a:b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Arifa Islam Champa</a:t>
            </a:r>
            <a:b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  <a:b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CSE, BAIUST</a:t>
            </a:r>
            <a:br>
              <a:rPr lang="en-US" cap="none" dirty="0"/>
            </a:br>
            <a:endParaRPr lang="en-US" cap="none" dirty="0"/>
          </a:p>
        </p:txBody>
      </p:sp>
      <p:sp>
        <p:nvSpPr>
          <p:cNvPr id="10" name="Title 13">
            <a:extLst>
              <a:ext uri="{FF2B5EF4-FFF2-40B4-BE49-F238E27FC236}">
                <a16:creationId xmlns:a16="http://schemas.microsoft.com/office/drawing/2014/main" id="{30478C91-BF39-4478-B2C8-BF793BEE15C7}"/>
              </a:ext>
            </a:extLst>
          </p:cNvPr>
          <p:cNvSpPr txBox="1">
            <a:spLocks/>
          </p:cNvSpPr>
          <p:nvPr/>
        </p:nvSpPr>
        <p:spPr bwMode="white">
          <a:xfrm>
            <a:off x="1863497" y="4019500"/>
            <a:ext cx="4990063" cy="2715597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30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b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Arik Md. Isthiaque</a:t>
            </a:r>
          </a:p>
          <a:p>
            <a:pPr algn="l"/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– 1103096</a:t>
            </a:r>
          </a:p>
          <a:p>
            <a:pPr algn="l"/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– B</a:t>
            </a:r>
          </a:p>
          <a:p>
            <a:pPr algn="l"/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CSE, BAIUST</a:t>
            </a:r>
            <a:br>
              <a:rPr lang="en-US" cap="none" dirty="0"/>
            </a:b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342962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8FD97-B51C-493C-886C-BCF7FEAC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247" y="157782"/>
            <a:ext cx="5675542" cy="1260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2D Convolution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0A839-2A84-4EEB-A898-C5EE85D0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310" y="0"/>
            <a:ext cx="1307690" cy="14166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62F415-53CD-45AF-BF12-EAB30C4A0ABA}"/>
              </a:ext>
            </a:extLst>
          </p:cNvPr>
          <p:cNvSpPr txBox="1"/>
          <p:nvPr/>
        </p:nvSpPr>
        <p:spPr>
          <a:xfrm>
            <a:off x="2593530" y="5987023"/>
            <a:ext cx="7004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6: A 2D convolution operation [5].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A23E33-3F2A-41E0-AF44-BDAB9D22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42299" y="6461551"/>
            <a:ext cx="7619999" cy="365125"/>
          </a:xfrm>
        </p:spPr>
        <p:txBody>
          <a:bodyPr/>
          <a:lstStyle/>
          <a:p>
            <a:r>
              <a:rPr lang="en-US" b="1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ArNet a deep learning architecture for pixel-wise semantic segmentation of images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94E19E-B122-45D5-B7BA-1C3308892F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38130" y="6380832"/>
            <a:ext cx="1146283" cy="370396"/>
          </a:xfrm>
        </p:spPr>
        <p:txBody>
          <a:bodyPr/>
          <a:lstStyle/>
          <a:p>
            <a:fld id="{1C8247F2-E0DB-47ED-A639-70A740278EC7}" type="datetime2">
              <a:rPr lang="en-US" b="1" noProof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Friday, July 10, 2020</a:t>
            </a:fld>
            <a:endParaRPr lang="en-US" b="1" noProof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03285-2E31-4F27-ABB2-9E240DF9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10</a:t>
            </a:fld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4F6426B-2918-4824-9B9D-A79542982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358153"/>
            <a:ext cx="6096000" cy="414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81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8FD97-B51C-493C-886C-BCF7FEAC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247" y="157782"/>
            <a:ext cx="5675542" cy="1260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2D MaxPooling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0A839-2A84-4EEB-A898-C5EE85D0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310" y="0"/>
            <a:ext cx="1307690" cy="14166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62F415-53CD-45AF-BF12-EAB30C4A0ABA}"/>
              </a:ext>
            </a:extLst>
          </p:cNvPr>
          <p:cNvSpPr txBox="1"/>
          <p:nvPr/>
        </p:nvSpPr>
        <p:spPr>
          <a:xfrm>
            <a:off x="2593530" y="5987023"/>
            <a:ext cx="7004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7: 2D MaxPooling [6].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A23E33-3F2A-41E0-AF44-BDAB9D22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42299" y="6461551"/>
            <a:ext cx="7619999" cy="365125"/>
          </a:xfrm>
        </p:spPr>
        <p:txBody>
          <a:bodyPr/>
          <a:lstStyle/>
          <a:p>
            <a:r>
              <a:rPr lang="en-US" b="1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ArNet a deep learning architecture for pixel-wise semantic segmentation of images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94E19E-B122-45D5-B7BA-1C3308892F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38130" y="6380832"/>
            <a:ext cx="1146283" cy="370396"/>
          </a:xfrm>
        </p:spPr>
        <p:txBody>
          <a:bodyPr/>
          <a:lstStyle/>
          <a:p>
            <a:fld id="{1C8247F2-E0DB-47ED-A639-70A740278EC7}" type="datetime2">
              <a:rPr lang="en-US" b="1" noProof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Friday, July 10, 2020</a:t>
            </a:fld>
            <a:endParaRPr lang="en-US" b="1" noProof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03285-2E31-4F27-ABB2-9E240DF9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11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0694E5-506E-42AD-8A24-739DD6758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46" y="2003611"/>
            <a:ext cx="10037108" cy="285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60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8FD97-B51C-493C-886C-BCF7FEAC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229" y="78332"/>
            <a:ext cx="5675542" cy="1260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Decoder Layer</a:t>
            </a:r>
            <a:endParaRPr lang="en-US" sz="4800" b="1" u="sng" cap="none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0A839-2A84-4EEB-A898-C5EE85D0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310" y="0"/>
            <a:ext cx="1307690" cy="14166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62F415-53CD-45AF-BF12-EAB30C4A0ABA}"/>
              </a:ext>
            </a:extLst>
          </p:cNvPr>
          <p:cNvSpPr txBox="1"/>
          <p:nvPr/>
        </p:nvSpPr>
        <p:spPr>
          <a:xfrm>
            <a:off x="3258229" y="5827897"/>
            <a:ext cx="7004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8: The Decoder layer.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A23E33-3F2A-41E0-AF44-BDAB9D22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4636" y="6469752"/>
            <a:ext cx="7619999" cy="365125"/>
          </a:xfrm>
        </p:spPr>
        <p:txBody>
          <a:bodyPr/>
          <a:lstStyle/>
          <a:p>
            <a:r>
              <a:rPr lang="en-US" b="1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ArNet a deep learning architecture for pixel-wise semantic segmentation of images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C71528-3EFB-43B5-A5F2-70F3EA04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28D1-641F-4E6B-B98D-745B7C6E92AA}" type="datetime2">
              <a:rPr lang="en-US" b="1" noProof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Friday, July 10, 2020</a:t>
            </a:fld>
            <a:endParaRPr lang="en-US" b="1" noProof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11B13-5103-4E5A-81CD-BD7A1108F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12</a:t>
            </a:fld>
            <a:endParaRPr lang="en-US" noProof="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30C183-F001-4F46-A05A-4479BF507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393424"/>
              </p:ext>
            </p:extLst>
          </p:nvPr>
        </p:nvGraphicFramePr>
        <p:xfrm>
          <a:off x="365883" y="1416665"/>
          <a:ext cx="2575857" cy="1188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75857">
                  <a:extLst>
                    <a:ext uri="{9D8B030D-6E8A-4147-A177-3AD203B41FA5}">
                      <a16:colId xmlns:a16="http://schemas.microsoft.com/office/drawing/2014/main" val="851892298"/>
                    </a:ext>
                  </a:extLst>
                </a:gridCol>
              </a:tblGrid>
              <a:tr h="35380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Deconvolution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4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Normalization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8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UnPooling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9931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061FE63-2A53-4FDB-96F4-3F81118EB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6082"/>
              </p:ext>
            </p:extLst>
          </p:nvPr>
        </p:nvGraphicFramePr>
        <p:xfrm>
          <a:off x="3473041" y="2240280"/>
          <a:ext cx="2575857" cy="1188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75857">
                  <a:extLst>
                    <a:ext uri="{9D8B030D-6E8A-4147-A177-3AD203B41FA5}">
                      <a16:colId xmlns:a16="http://schemas.microsoft.com/office/drawing/2014/main" val="851892298"/>
                    </a:ext>
                  </a:extLst>
                </a:gridCol>
              </a:tblGrid>
              <a:tr h="35380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Deconvolution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4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Normalization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8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UnPooling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9931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2262647-FBF3-46AE-BB18-6BA32794B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892722"/>
              </p:ext>
            </p:extLst>
          </p:nvPr>
        </p:nvGraphicFramePr>
        <p:xfrm>
          <a:off x="6488778" y="3127698"/>
          <a:ext cx="2575857" cy="12190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75857">
                  <a:extLst>
                    <a:ext uri="{9D8B030D-6E8A-4147-A177-3AD203B41FA5}">
                      <a16:colId xmlns:a16="http://schemas.microsoft.com/office/drawing/2014/main" val="851892298"/>
                    </a:ext>
                  </a:extLst>
                </a:gridCol>
              </a:tblGrid>
              <a:tr h="40635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Deconvolution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40339"/>
                  </a:ext>
                </a:extLst>
              </a:tr>
              <a:tr h="40635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Normalization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80048"/>
                  </a:ext>
                </a:extLst>
              </a:tr>
              <a:tr h="40635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UnPooling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9931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07DFD3A-1662-4273-B51D-8FDE6CA29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469066"/>
              </p:ext>
            </p:extLst>
          </p:nvPr>
        </p:nvGraphicFramePr>
        <p:xfrm>
          <a:off x="9504515" y="3965254"/>
          <a:ext cx="2575857" cy="1188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75857">
                  <a:extLst>
                    <a:ext uri="{9D8B030D-6E8A-4147-A177-3AD203B41FA5}">
                      <a16:colId xmlns:a16="http://schemas.microsoft.com/office/drawing/2014/main" val="851892298"/>
                    </a:ext>
                  </a:extLst>
                </a:gridCol>
              </a:tblGrid>
              <a:tr h="35380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Deconvolution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4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Normalization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8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SoftMax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99313"/>
                  </a:ext>
                </a:extLst>
              </a:tr>
            </a:tbl>
          </a:graphicData>
        </a:graphic>
      </p:graphicFrame>
      <p:sp>
        <p:nvSpPr>
          <p:cNvPr id="18" name="Arrow: Right 17">
            <a:extLst>
              <a:ext uri="{FF2B5EF4-FFF2-40B4-BE49-F238E27FC236}">
                <a16:creationId xmlns:a16="http://schemas.microsoft.com/office/drawing/2014/main" id="{C8BFD3D1-2C32-4825-8FE4-B308086A9300}"/>
              </a:ext>
            </a:extLst>
          </p:cNvPr>
          <p:cNvSpPr/>
          <p:nvPr/>
        </p:nvSpPr>
        <p:spPr>
          <a:xfrm>
            <a:off x="3111317" y="2357718"/>
            <a:ext cx="192146" cy="1792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BF4A71C-DAA6-4F12-83A4-D5A4B4516397}"/>
              </a:ext>
            </a:extLst>
          </p:cNvPr>
          <p:cNvSpPr/>
          <p:nvPr/>
        </p:nvSpPr>
        <p:spPr>
          <a:xfrm>
            <a:off x="6161597" y="3222239"/>
            <a:ext cx="192146" cy="1792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35A9CAF-6666-4331-96BD-C267825560BB}"/>
              </a:ext>
            </a:extLst>
          </p:cNvPr>
          <p:cNvSpPr/>
          <p:nvPr/>
        </p:nvSpPr>
        <p:spPr>
          <a:xfrm>
            <a:off x="9189066" y="4092808"/>
            <a:ext cx="192146" cy="1792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74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8FD97-B51C-493C-886C-BCF7FEAC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229" y="78332"/>
            <a:ext cx="5675542" cy="1260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Decoder Layer</a:t>
            </a:r>
            <a:endParaRPr lang="en-US" sz="4800" b="1" u="sng" cap="none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0A839-2A84-4EEB-A898-C5EE85D0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310" y="0"/>
            <a:ext cx="1307690" cy="14166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62F415-53CD-45AF-BF12-EAB30C4A0ABA}"/>
              </a:ext>
            </a:extLst>
          </p:cNvPr>
          <p:cNvSpPr txBox="1"/>
          <p:nvPr/>
        </p:nvSpPr>
        <p:spPr>
          <a:xfrm>
            <a:off x="3258229" y="5827897"/>
            <a:ext cx="7004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9: The Decoder layer.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A23E33-3F2A-41E0-AF44-BDAB9D22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4636" y="6469752"/>
            <a:ext cx="7619999" cy="365125"/>
          </a:xfrm>
        </p:spPr>
        <p:txBody>
          <a:bodyPr/>
          <a:lstStyle/>
          <a:p>
            <a:r>
              <a:rPr lang="en-US" b="1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ArNet a deep learning architecture for pixel-wise semantic segmentation of images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C71528-3EFB-43B5-A5F2-70F3EA04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28D1-641F-4E6B-B98D-745B7C6E92AA}" type="datetime2">
              <a:rPr lang="en-US" b="1" noProof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Friday, July 10, 2020</a:t>
            </a:fld>
            <a:endParaRPr lang="en-US" b="1" noProof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11B13-5103-4E5A-81CD-BD7A1108F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13</a:t>
            </a:fld>
            <a:endParaRPr lang="en-US" noProof="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30C183-F001-4F46-A05A-4479BF507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360657"/>
              </p:ext>
            </p:extLst>
          </p:nvPr>
        </p:nvGraphicFramePr>
        <p:xfrm>
          <a:off x="365883" y="1416665"/>
          <a:ext cx="2575857" cy="1188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75857">
                  <a:extLst>
                    <a:ext uri="{9D8B030D-6E8A-4147-A177-3AD203B41FA5}">
                      <a16:colId xmlns:a16="http://schemas.microsoft.com/office/drawing/2014/main" val="851892298"/>
                    </a:ext>
                  </a:extLst>
                </a:gridCol>
              </a:tblGrid>
              <a:tr h="35380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Deconvolution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4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Normalization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8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UnPooling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9931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061FE63-2A53-4FDB-96F4-3F81118EB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54970"/>
              </p:ext>
            </p:extLst>
          </p:nvPr>
        </p:nvGraphicFramePr>
        <p:xfrm>
          <a:off x="3473041" y="2240280"/>
          <a:ext cx="2575857" cy="1188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75857">
                  <a:extLst>
                    <a:ext uri="{9D8B030D-6E8A-4147-A177-3AD203B41FA5}">
                      <a16:colId xmlns:a16="http://schemas.microsoft.com/office/drawing/2014/main" val="851892298"/>
                    </a:ext>
                  </a:extLst>
                </a:gridCol>
              </a:tblGrid>
              <a:tr h="35380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Deconvolution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4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Normalization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8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UnPooling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9931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2262647-FBF3-46AE-BB18-6BA32794B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258107"/>
              </p:ext>
            </p:extLst>
          </p:nvPr>
        </p:nvGraphicFramePr>
        <p:xfrm>
          <a:off x="6488778" y="3127698"/>
          <a:ext cx="2575857" cy="12190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75857">
                  <a:extLst>
                    <a:ext uri="{9D8B030D-6E8A-4147-A177-3AD203B41FA5}">
                      <a16:colId xmlns:a16="http://schemas.microsoft.com/office/drawing/2014/main" val="851892298"/>
                    </a:ext>
                  </a:extLst>
                </a:gridCol>
              </a:tblGrid>
              <a:tr h="40635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Deconvolution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40339"/>
                  </a:ext>
                </a:extLst>
              </a:tr>
              <a:tr h="40635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Normalization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80048"/>
                  </a:ext>
                </a:extLst>
              </a:tr>
              <a:tr h="40635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UnPooling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9931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07DFD3A-1662-4273-B51D-8FDE6CA29ADE}"/>
              </a:ext>
            </a:extLst>
          </p:cNvPr>
          <p:cNvGraphicFramePr>
            <a:graphicFrameLocks noGrp="1"/>
          </p:cNvGraphicFramePr>
          <p:nvPr/>
        </p:nvGraphicFramePr>
        <p:xfrm>
          <a:off x="9504515" y="3965254"/>
          <a:ext cx="2575857" cy="1188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75857">
                  <a:extLst>
                    <a:ext uri="{9D8B030D-6E8A-4147-A177-3AD203B41FA5}">
                      <a16:colId xmlns:a16="http://schemas.microsoft.com/office/drawing/2014/main" val="851892298"/>
                    </a:ext>
                  </a:extLst>
                </a:gridCol>
              </a:tblGrid>
              <a:tr h="35380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Deconvolution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4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Normalization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8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SoftMax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99313"/>
                  </a:ext>
                </a:extLst>
              </a:tr>
            </a:tbl>
          </a:graphicData>
        </a:graphic>
      </p:graphicFrame>
      <p:sp>
        <p:nvSpPr>
          <p:cNvPr id="18" name="Arrow: Right 17">
            <a:extLst>
              <a:ext uri="{FF2B5EF4-FFF2-40B4-BE49-F238E27FC236}">
                <a16:creationId xmlns:a16="http://schemas.microsoft.com/office/drawing/2014/main" id="{C8BFD3D1-2C32-4825-8FE4-B308086A9300}"/>
              </a:ext>
            </a:extLst>
          </p:cNvPr>
          <p:cNvSpPr/>
          <p:nvPr/>
        </p:nvSpPr>
        <p:spPr>
          <a:xfrm>
            <a:off x="3111317" y="2357718"/>
            <a:ext cx="192146" cy="1792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BF4A71C-DAA6-4F12-83A4-D5A4B4516397}"/>
              </a:ext>
            </a:extLst>
          </p:cNvPr>
          <p:cNvSpPr/>
          <p:nvPr/>
        </p:nvSpPr>
        <p:spPr>
          <a:xfrm>
            <a:off x="6161597" y="3222239"/>
            <a:ext cx="192146" cy="1792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35A9CAF-6666-4331-96BD-C267825560BB}"/>
              </a:ext>
            </a:extLst>
          </p:cNvPr>
          <p:cNvSpPr/>
          <p:nvPr/>
        </p:nvSpPr>
        <p:spPr>
          <a:xfrm>
            <a:off x="9189066" y="4092808"/>
            <a:ext cx="192146" cy="1792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1D32D0C-C341-416F-B838-515F2B89869D}"/>
              </a:ext>
            </a:extLst>
          </p:cNvPr>
          <p:cNvSpPr/>
          <p:nvPr/>
        </p:nvSpPr>
        <p:spPr>
          <a:xfrm>
            <a:off x="2772014" y="1527503"/>
            <a:ext cx="3738393" cy="1792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941DDD-AE2E-410D-B6E9-2354CE366FF6}"/>
              </a:ext>
            </a:extLst>
          </p:cNvPr>
          <p:cNvSpPr txBox="1"/>
          <p:nvPr/>
        </p:nvSpPr>
        <p:spPr>
          <a:xfrm>
            <a:off x="6679984" y="1417397"/>
            <a:ext cx="5340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Exactly the opposite of 2D Convolution operation </a:t>
            </a:r>
          </a:p>
        </p:txBody>
      </p:sp>
    </p:spTree>
    <p:extLst>
      <p:ext uri="{BB962C8B-B14F-4D97-AF65-F5344CB8AC3E}">
        <p14:creationId xmlns:p14="http://schemas.microsoft.com/office/powerpoint/2010/main" val="3707609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8FD97-B51C-493C-886C-BCF7FEAC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229" y="78332"/>
            <a:ext cx="5675542" cy="1260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Decoder Layer</a:t>
            </a:r>
            <a:endParaRPr lang="en-US" sz="4800" b="1" u="sng" cap="none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0A839-2A84-4EEB-A898-C5EE85D0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310" y="0"/>
            <a:ext cx="1307690" cy="14166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62F415-53CD-45AF-BF12-EAB30C4A0ABA}"/>
              </a:ext>
            </a:extLst>
          </p:cNvPr>
          <p:cNvSpPr txBox="1"/>
          <p:nvPr/>
        </p:nvSpPr>
        <p:spPr>
          <a:xfrm>
            <a:off x="3258229" y="5827897"/>
            <a:ext cx="7004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10: The Decoder layer.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A23E33-3F2A-41E0-AF44-BDAB9D22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4636" y="6469752"/>
            <a:ext cx="7619999" cy="365125"/>
          </a:xfrm>
        </p:spPr>
        <p:txBody>
          <a:bodyPr/>
          <a:lstStyle/>
          <a:p>
            <a:r>
              <a:rPr lang="en-US" b="1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ArNet a deep learning architecture for pixel-wise semantic segmentation of images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C71528-3EFB-43B5-A5F2-70F3EA04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28D1-641F-4E6B-B98D-745B7C6E92AA}" type="datetime2">
              <a:rPr lang="en-US" b="1" noProof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Friday, July 10, 2020</a:t>
            </a:fld>
            <a:endParaRPr lang="en-US" b="1" noProof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11B13-5103-4E5A-81CD-BD7A1108F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14</a:t>
            </a:fld>
            <a:endParaRPr lang="en-US" noProof="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30C183-F001-4F46-A05A-4479BF507E10}"/>
              </a:ext>
            </a:extLst>
          </p:cNvPr>
          <p:cNvGraphicFramePr>
            <a:graphicFrameLocks noGrp="1"/>
          </p:cNvGraphicFramePr>
          <p:nvPr/>
        </p:nvGraphicFramePr>
        <p:xfrm>
          <a:off x="365883" y="1416665"/>
          <a:ext cx="2575857" cy="1188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75857">
                  <a:extLst>
                    <a:ext uri="{9D8B030D-6E8A-4147-A177-3AD203B41FA5}">
                      <a16:colId xmlns:a16="http://schemas.microsoft.com/office/drawing/2014/main" val="851892298"/>
                    </a:ext>
                  </a:extLst>
                </a:gridCol>
              </a:tblGrid>
              <a:tr h="35380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Deconvolution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4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Normalization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8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UnPooling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9931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061FE63-2A53-4FDB-96F4-3F81118EB13F}"/>
              </a:ext>
            </a:extLst>
          </p:cNvPr>
          <p:cNvGraphicFramePr>
            <a:graphicFrameLocks noGrp="1"/>
          </p:cNvGraphicFramePr>
          <p:nvPr/>
        </p:nvGraphicFramePr>
        <p:xfrm>
          <a:off x="3473041" y="2240280"/>
          <a:ext cx="2575857" cy="1188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75857">
                  <a:extLst>
                    <a:ext uri="{9D8B030D-6E8A-4147-A177-3AD203B41FA5}">
                      <a16:colId xmlns:a16="http://schemas.microsoft.com/office/drawing/2014/main" val="851892298"/>
                    </a:ext>
                  </a:extLst>
                </a:gridCol>
              </a:tblGrid>
              <a:tr h="35380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Deconvolution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4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Normalization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8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UnPooling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9931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2262647-FBF3-46AE-BB18-6BA32794BD1D}"/>
              </a:ext>
            </a:extLst>
          </p:cNvPr>
          <p:cNvGraphicFramePr>
            <a:graphicFrameLocks noGrp="1"/>
          </p:cNvGraphicFramePr>
          <p:nvPr/>
        </p:nvGraphicFramePr>
        <p:xfrm>
          <a:off x="6488778" y="3127698"/>
          <a:ext cx="2575857" cy="12190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75857">
                  <a:extLst>
                    <a:ext uri="{9D8B030D-6E8A-4147-A177-3AD203B41FA5}">
                      <a16:colId xmlns:a16="http://schemas.microsoft.com/office/drawing/2014/main" val="851892298"/>
                    </a:ext>
                  </a:extLst>
                </a:gridCol>
              </a:tblGrid>
              <a:tr h="40635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Deconvolution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40339"/>
                  </a:ext>
                </a:extLst>
              </a:tr>
              <a:tr h="40635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Normalization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80048"/>
                  </a:ext>
                </a:extLst>
              </a:tr>
              <a:tr h="40635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UnPooling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9931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07DFD3A-1662-4273-B51D-8FDE6CA29ADE}"/>
              </a:ext>
            </a:extLst>
          </p:cNvPr>
          <p:cNvGraphicFramePr>
            <a:graphicFrameLocks noGrp="1"/>
          </p:cNvGraphicFramePr>
          <p:nvPr/>
        </p:nvGraphicFramePr>
        <p:xfrm>
          <a:off x="9504515" y="3965254"/>
          <a:ext cx="2575857" cy="1188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75857">
                  <a:extLst>
                    <a:ext uri="{9D8B030D-6E8A-4147-A177-3AD203B41FA5}">
                      <a16:colId xmlns:a16="http://schemas.microsoft.com/office/drawing/2014/main" val="851892298"/>
                    </a:ext>
                  </a:extLst>
                </a:gridCol>
              </a:tblGrid>
              <a:tr h="35380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Deconvolution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4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Normalization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8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SoftMax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99313"/>
                  </a:ext>
                </a:extLst>
              </a:tr>
            </a:tbl>
          </a:graphicData>
        </a:graphic>
      </p:graphicFrame>
      <p:sp>
        <p:nvSpPr>
          <p:cNvPr id="18" name="Arrow: Right 17">
            <a:extLst>
              <a:ext uri="{FF2B5EF4-FFF2-40B4-BE49-F238E27FC236}">
                <a16:creationId xmlns:a16="http://schemas.microsoft.com/office/drawing/2014/main" id="{C8BFD3D1-2C32-4825-8FE4-B308086A9300}"/>
              </a:ext>
            </a:extLst>
          </p:cNvPr>
          <p:cNvSpPr/>
          <p:nvPr/>
        </p:nvSpPr>
        <p:spPr>
          <a:xfrm>
            <a:off x="3111317" y="2357718"/>
            <a:ext cx="192146" cy="1792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BF4A71C-DAA6-4F12-83A4-D5A4B4516397}"/>
              </a:ext>
            </a:extLst>
          </p:cNvPr>
          <p:cNvSpPr/>
          <p:nvPr/>
        </p:nvSpPr>
        <p:spPr>
          <a:xfrm>
            <a:off x="6161597" y="3222239"/>
            <a:ext cx="192146" cy="1792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35A9CAF-6666-4331-96BD-C267825560BB}"/>
              </a:ext>
            </a:extLst>
          </p:cNvPr>
          <p:cNvSpPr/>
          <p:nvPr/>
        </p:nvSpPr>
        <p:spPr>
          <a:xfrm>
            <a:off x="9189066" y="4092808"/>
            <a:ext cx="192146" cy="1792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1D32D0C-C341-416F-B838-515F2B89869D}"/>
              </a:ext>
            </a:extLst>
          </p:cNvPr>
          <p:cNvSpPr/>
          <p:nvPr/>
        </p:nvSpPr>
        <p:spPr>
          <a:xfrm>
            <a:off x="3397624" y="1758378"/>
            <a:ext cx="3144102" cy="1792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941DDD-AE2E-410D-B6E9-2354CE366FF6}"/>
              </a:ext>
            </a:extLst>
          </p:cNvPr>
          <p:cNvSpPr txBox="1"/>
          <p:nvPr/>
        </p:nvSpPr>
        <p:spPr>
          <a:xfrm>
            <a:off x="6679984" y="1417397"/>
            <a:ext cx="5400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Exactly the opposite of 2D MaxPooling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Remaining elements being set to zero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136AF12-38C1-4DDE-B6A1-CE1E0B8EC379}"/>
              </a:ext>
            </a:extLst>
          </p:cNvPr>
          <p:cNvSpPr/>
          <p:nvPr/>
        </p:nvSpPr>
        <p:spPr>
          <a:xfrm rot="19579572">
            <a:off x="2625632" y="2080335"/>
            <a:ext cx="980383" cy="666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30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8FD97-B51C-493C-886C-BCF7FEAC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229" y="78332"/>
            <a:ext cx="5675542" cy="1260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Decoder Layer</a:t>
            </a:r>
            <a:endParaRPr lang="en-US" sz="4800" b="1" u="sng" cap="none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0A839-2A84-4EEB-A898-C5EE85D0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310" y="0"/>
            <a:ext cx="1307690" cy="14166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62F415-53CD-45AF-BF12-EAB30C4A0ABA}"/>
              </a:ext>
            </a:extLst>
          </p:cNvPr>
          <p:cNvSpPr txBox="1"/>
          <p:nvPr/>
        </p:nvSpPr>
        <p:spPr>
          <a:xfrm>
            <a:off x="3258229" y="5827897"/>
            <a:ext cx="7004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11: The Decoder layer.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A23E33-3F2A-41E0-AF44-BDAB9D22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4636" y="6469752"/>
            <a:ext cx="7619999" cy="365125"/>
          </a:xfrm>
        </p:spPr>
        <p:txBody>
          <a:bodyPr/>
          <a:lstStyle/>
          <a:p>
            <a:r>
              <a:rPr lang="en-US" b="1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ArNet a deep learning architecture for pixel-wise semantic segmentation of images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C71528-3EFB-43B5-A5F2-70F3EA04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28D1-641F-4E6B-B98D-745B7C6E92AA}" type="datetime2">
              <a:rPr lang="en-US" b="1" noProof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Friday, July 10, 2020</a:t>
            </a:fld>
            <a:endParaRPr lang="en-US" b="1" noProof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11B13-5103-4E5A-81CD-BD7A1108F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15</a:t>
            </a:fld>
            <a:endParaRPr lang="en-US" noProof="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30C183-F001-4F46-A05A-4479BF507E10}"/>
              </a:ext>
            </a:extLst>
          </p:cNvPr>
          <p:cNvGraphicFramePr>
            <a:graphicFrameLocks noGrp="1"/>
          </p:cNvGraphicFramePr>
          <p:nvPr/>
        </p:nvGraphicFramePr>
        <p:xfrm>
          <a:off x="365883" y="1416665"/>
          <a:ext cx="2575857" cy="1188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75857">
                  <a:extLst>
                    <a:ext uri="{9D8B030D-6E8A-4147-A177-3AD203B41FA5}">
                      <a16:colId xmlns:a16="http://schemas.microsoft.com/office/drawing/2014/main" val="851892298"/>
                    </a:ext>
                  </a:extLst>
                </a:gridCol>
              </a:tblGrid>
              <a:tr h="35380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Deconvolution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4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Normalization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8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UnPooling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9931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061FE63-2A53-4FDB-96F4-3F81118EB13F}"/>
              </a:ext>
            </a:extLst>
          </p:cNvPr>
          <p:cNvGraphicFramePr>
            <a:graphicFrameLocks noGrp="1"/>
          </p:cNvGraphicFramePr>
          <p:nvPr/>
        </p:nvGraphicFramePr>
        <p:xfrm>
          <a:off x="3473041" y="2240280"/>
          <a:ext cx="2575857" cy="1188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75857">
                  <a:extLst>
                    <a:ext uri="{9D8B030D-6E8A-4147-A177-3AD203B41FA5}">
                      <a16:colId xmlns:a16="http://schemas.microsoft.com/office/drawing/2014/main" val="851892298"/>
                    </a:ext>
                  </a:extLst>
                </a:gridCol>
              </a:tblGrid>
              <a:tr h="35380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Deconvolution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4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Normalization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8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UnPooling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9931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2262647-FBF3-46AE-BB18-6BA32794BD1D}"/>
              </a:ext>
            </a:extLst>
          </p:cNvPr>
          <p:cNvGraphicFramePr>
            <a:graphicFrameLocks noGrp="1"/>
          </p:cNvGraphicFramePr>
          <p:nvPr/>
        </p:nvGraphicFramePr>
        <p:xfrm>
          <a:off x="6488778" y="3127698"/>
          <a:ext cx="2575857" cy="12190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75857">
                  <a:extLst>
                    <a:ext uri="{9D8B030D-6E8A-4147-A177-3AD203B41FA5}">
                      <a16:colId xmlns:a16="http://schemas.microsoft.com/office/drawing/2014/main" val="851892298"/>
                    </a:ext>
                  </a:extLst>
                </a:gridCol>
              </a:tblGrid>
              <a:tr h="40635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Deconvolution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40339"/>
                  </a:ext>
                </a:extLst>
              </a:tr>
              <a:tr h="40635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Normalization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80048"/>
                  </a:ext>
                </a:extLst>
              </a:tr>
              <a:tr h="40635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UnPooling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9931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07DFD3A-1662-4273-B51D-8FDE6CA29ADE}"/>
              </a:ext>
            </a:extLst>
          </p:cNvPr>
          <p:cNvGraphicFramePr>
            <a:graphicFrameLocks noGrp="1"/>
          </p:cNvGraphicFramePr>
          <p:nvPr/>
        </p:nvGraphicFramePr>
        <p:xfrm>
          <a:off x="9504515" y="3965254"/>
          <a:ext cx="2575857" cy="1188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75857">
                  <a:extLst>
                    <a:ext uri="{9D8B030D-6E8A-4147-A177-3AD203B41FA5}">
                      <a16:colId xmlns:a16="http://schemas.microsoft.com/office/drawing/2014/main" val="851892298"/>
                    </a:ext>
                  </a:extLst>
                </a:gridCol>
              </a:tblGrid>
              <a:tr h="35380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Deconvolution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4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Normalization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8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SoftMax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99313"/>
                  </a:ext>
                </a:extLst>
              </a:tr>
            </a:tbl>
          </a:graphicData>
        </a:graphic>
      </p:graphicFrame>
      <p:sp>
        <p:nvSpPr>
          <p:cNvPr id="18" name="Arrow: Right 17">
            <a:extLst>
              <a:ext uri="{FF2B5EF4-FFF2-40B4-BE49-F238E27FC236}">
                <a16:creationId xmlns:a16="http://schemas.microsoft.com/office/drawing/2014/main" id="{C8BFD3D1-2C32-4825-8FE4-B308086A9300}"/>
              </a:ext>
            </a:extLst>
          </p:cNvPr>
          <p:cNvSpPr/>
          <p:nvPr/>
        </p:nvSpPr>
        <p:spPr>
          <a:xfrm>
            <a:off x="3111317" y="2357718"/>
            <a:ext cx="192146" cy="1792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BF4A71C-DAA6-4F12-83A4-D5A4B4516397}"/>
              </a:ext>
            </a:extLst>
          </p:cNvPr>
          <p:cNvSpPr/>
          <p:nvPr/>
        </p:nvSpPr>
        <p:spPr>
          <a:xfrm>
            <a:off x="6161597" y="3222239"/>
            <a:ext cx="192146" cy="1792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35A9CAF-6666-4331-96BD-C267825560BB}"/>
              </a:ext>
            </a:extLst>
          </p:cNvPr>
          <p:cNvSpPr/>
          <p:nvPr/>
        </p:nvSpPr>
        <p:spPr>
          <a:xfrm>
            <a:off x="9189066" y="4092808"/>
            <a:ext cx="192146" cy="1792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1D32D0C-C341-416F-B838-515F2B89869D}"/>
              </a:ext>
            </a:extLst>
          </p:cNvPr>
          <p:cNvSpPr/>
          <p:nvPr/>
        </p:nvSpPr>
        <p:spPr>
          <a:xfrm rot="10800000">
            <a:off x="6488778" y="4873925"/>
            <a:ext cx="3144102" cy="1792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941DDD-AE2E-410D-B6E9-2354CE366FF6}"/>
              </a:ext>
            </a:extLst>
          </p:cNvPr>
          <p:cNvSpPr txBox="1"/>
          <p:nvPr/>
        </p:nvSpPr>
        <p:spPr>
          <a:xfrm>
            <a:off x="921695" y="4732543"/>
            <a:ext cx="5400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 the output in the form of 0 to 1</a:t>
            </a:r>
          </a:p>
        </p:txBody>
      </p:sp>
    </p:spTree>
    <p:extLst>
      <p:ext uri="{BB962C8B-B14F-4D97-AF65-F5344CB8AC3E}">
        <p14:creationId xmlns:p14="http://schemas.microsoft.com/office/powerpoint/2010/main" val="2111874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8FD97-B51C-493C-886C-BCF7FEAC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12" y="0"/>
            <a:ext cx="10840914" cy="1260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0A839-2A84-4EEB-A898-C5EE85D0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310" y="0"/>
            <a:ext cx="1307690" cy="14166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62F415-53CD-45AF-BF12-EAB30C4A0ABA}"/>
              </a:ext>
            </a:extLst>
          </p:cNvPr>
          <p:cNvSpPr txBox="1"/>
          <p:nvPr/>
        </p:nvSpPr>
        <p:spPr>
          <a:xfrm>
            <a:off x="1222315" y="5330864"/>
            <a:ext cx="10756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12: Some random image from the CamVid Dataset [2].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F0AC761-9BBD-4826-9388-C7EFA6DF1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ArNet a deep learning architecture for pixel-wise semantic segmentation of images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5E3AB2-5567-4ABA-B0E0-F86AF15A9A1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392"/>
          <a:stretch/>
        </p:blipFill>
        <p:spPr bwMode="auto">
          <a:xfrm>
            <a:off x="1403287" y="1840117"/>
            <a:ext cx="9750582" cy="31777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AD2338-1118-4B6C-9C7C-3F2A659C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3733-A58B-43C5-903B-A0E68579B864}" type="datetime2">
              <a:rPr lang="en-US" b="1" noProof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Friday, July 10, 2020</a:t>
            </a:fld>
            <a:endParaRPr lang="en-US" b="1" noProof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220766-0643-4C6A-BD3D-F4989D11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5533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8FD97-B51C-493C-886C-BCF7FEAC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12" y="0"/>
            <a:ext cx="10840914" cy="1260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0A839-2A84-4EEB-A898-C5EE85D0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310" y="0"/>
            <a:ext cx="1307690" cy="141666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8B621-5912-4754-8038-0F78B18E8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4379" y="6492875"/>
            <a:ext cx="7619999" cy="365125"/>
          </a:xfrm>
        </p:spPr>
        <p:txBody>
          <a:bodyPr/>
          <a:lstStyle/>
          <a:p>
            <a:r>
              <a:rPr lang="en-US" b="1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ArNet a deep learning architecture for pixel-wise semantic segmentation of images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865135-EB66-42C3-9F12-E288CEDCEA49}"/>
              </a:ext>
            </a:extLst>
          </p:cNvPr>
          <p:cNvSpPr txBox="1"/>
          <p:nvPr/>
        </p:nvSpPr>
        <p:spPr>
          <a:xfrm>
            <a:off x="2725182" y="5682615"/>
            <a:ext cx="6929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13: Categorical accuracy per epoch of the training and validation data.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789615-610A-4903-8A80-97B691889F0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323" y="1175385"/>
            <a:ext cx="5249545" cy="450723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2B0727-9F5E-4E79-A2D6-E18BBE42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D649-896F-454F-8416-88F55F3AC2A2}" type="datetime2">
              <a:rPr lang="en-US" b="1" noProof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Friday, July 10, 2020</a:t>
            </a:fld>
            <a:endParaRPr lang="en-US" b="1" noProof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FCDA1-0C98-46A0-8C62-3DC6D6DA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8369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8FD97-B51C-493C-886C-BCF7FEAC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12" y="0"/>
            <a:ext cx="10840914" cy="1260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0A839-2A84-4EEB-A898-C5EE85D0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310" y="0"/>
            <a:ext cx="1307690" cy="141666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8B621-5912-4754-8038-0F78B18E8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4379" y="6492875"/>
            <a:ext cx="7619999" cy="365125"/>
          </a:xfrm>
        </p:spPr>
        <p:txBody>
          <a:bodyPr/>
          <a:lstStyle/>
          <a:p>
            <a:r>
              <a:rPr lang="en-US" b="1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ArNet a deep learning architecture for pixel-wise semantic segmentation of images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865135-EB66-42C3-9F12-E288CEDCEA49}"/>
              </a:ext>
            </a:extLst>
          </p:cNvPr>
          <p:cNvSpPr txBox="1"/>
          <p:nvPr/>
        </p:nvSpPr>
        <p:spPr>
          <a:xfrm>
            <a:off x="1492877" y="5701821"/>
            <a:ext cx="947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14: Visualizing the results of ArNet architecture.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6BF193-5D3D-4DE8-9025-A63AAB6EECD4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8" b="48639"/>
          <a:stretch/>
        </p:blipFill>
        <p:spPr>
          <a:xfrm>
            <a:off x="1754624" y="1108239"/>
            <a:ext cx="4351344" cy="362987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FA90DB-9589-4BB7-88DC-153863AE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A573F-5362-4D1C-9AFD-17675BAA5184}" type="datetime2">
              <a:rPr lang="en-US" b="1" noProof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Friday, July 10, 2020</a:t>
            </a:fld>
            <a:endParaRPr lang="en-US" b="1" noProof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8A71D-642F-427D-9288-B17C0A61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18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DAE994-060B-403D-9D4B-E6C4AF06769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29"/>
          <a:stretch/>
        </p:blipFill>
        <p:spPr>
          <a:xfrm>
            <a:off x="6232068" y="1108239"/>
            <a:ext cx="4205308" cy="36298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E34C28-10F2-4324-8B41-4F6EEAA59569}"/>
              </a:ext>
            </a:extLst>
          </p:cNvPr>
          <p:cNvSpPr txBox="1"/>
          <p:nvPr/>
        </p:nvSpPr>
        <p:spPr>
          <a:xfrm>
            <a:off x="1754624" y="4882480"/>
            <a:ext cx="4242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Input Image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DD592C-59BE-43F4-B8E5-44664C7EAD04}"/>
              </a:ext>
            </a:extLst>
          </p:cNvPr>
          <p:cNvSpPr txBox="1"/>
          <p:nvPr/>
        </p:nvSpPr>
        <p:spPr>
          <a:xfrm>
            <a:off x="5988423" y="4888159"/>
            <a:ext cx="4351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Visualization of feature map</a:t>
            </a:r>
          </a:p>
        </p:txBody>
      </p:sp>
    </p:spTree>
    <p:extLst>
      <p:ext uri="{BB962C8B-B14F-4D97-AF65-F5344CB8AC3E}">
        <p14:creationId xmlns:p14="http://schemas.microsoft.com/office/powerpoint/2010/main" val="134348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8FD97-B51C-493C-886C-BCF7FEAC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12" y="0"/>
            <a:ext cx="10840914" cy="1260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0A839-2A84-4EEB-A898-C5EE85D0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310" y="0"/>
            <a:ext cx="1307690" cy="141666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8B621-5912-4754-8038-0F78B18E8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4379" y="6492875"/>
            <a:ext cx="7619999" cy="365125"/>
          </a:xfrm>
        </p:spPr>
        <p:txBody>
          <a:bodyPr/>
          <a:lstStyle/>
          <a:p>
            <a:r>
              <a:rPr lang="en-US" b="1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ArNet a deep learning architecture for pixel-wise semantic segmentation of images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865135-EB66-42C3-9F12-E288CEDCEA49}"/>
              </a:ext>
            </a:extLst>
          </p:cNvPr>
          <p:cNvSpPr txBox="1"/>
          <p:nvPr/>
        </p:nvSpPr>
        <p:spPr>
          <a:xfrm>
            <a:off x="1471186" y="1001166"/>
            <a:ext cx="9478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1: Validation accuracy comparison between some the state-of-the-art architecture and ArNet.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AA4E73F-B11F-48F0-A85B-42557130B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934233"/>
              </p:ext>
            </p:extLst>
          </p:nvPr>
        </p:nvGraphicFramePr>
        <p:xfrm>
          <a:off x="1692998" y="1861790"/>
          <a:ext cx="8926719" cy="4176870"/>
        </p:xfrm>
        <a:graphic>
          <a:graphicData uri="http://schemas.openxmlformats.org/drawingml/2006/table">
            <a:tbl>
              <a:tblPr firstRow="1" firstCol="1" bandRow="1"/>
              <a:tblGrid>
                <a:gridCol w="3160154">
                  <a:extLst>
                    <a:ext uri="{9D8B030D-6E8A-4147-A177-3AD203B41FA5}">
                      <a16:colId xmlns:a16="http://schemas.microsoft.com/office/drawing/2014/main" val="2828031018"/>
                    </a:ext>
                  </a:extLst>
                </a:gridCol>
                <a:gridCol w="3084730">
                  <a:extLst>
                    <a:ext uri="{9D8B030D-6E8A-4147-A177-3AD203B41FA5}">
                      <a16:colId xmlns:a16="http://schemas.microsoft.com/office/drawing/2014/main" val="341821484"/>
                    </a:ext>
                  </a:extLst>
                </a:gridCol>
                <a:gridCol w="2681835">
                  <a:extLst>
                    <a:ext uri="{9D8B030D-6E8A-4147-A177-3AD203B41FA5}">
                      <a16:colId xmlns:a16="http://schemas.microsoft.com/office/drawing/2014/main" val="4211181857"/>
                    </a:ext>
                  </a:extLst>
                </a:gridCol>
              </a:tblGrid>
              <a:tr h="686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Architecture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Validation Accuracy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 Per Epoch (avg)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346495"/>
                  </a:ext>
                </a:extLst>
              </a:tr>
              <a:tr h="686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FCN8 [13]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62.5%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12 minutes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515374"/>
                  </a:ext>
                </a:extLst>
              </a:tr>
              <a:tr h="686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SegNet [18]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 hours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298448"/>
                  </a:ext>
                </a:extLst>
              </a:tr>
              <a:tr h="14322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FC-DenseNet100 [19]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91.2%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 hours ( only one epoch was done completely)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955210"/>
                  </a:ext>
                </a:extLst>
              </a:tr>
              <a:tr h="686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ArNet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88.7%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 minutes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892320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1C623-8F98-48C2-8B11-521C4EEFD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B916-54DC-492D-BEA1-D7183A8948CD}" type="datetime2">
              <a:rPr lang="en-US" b="1" noProof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Friday, July 10, 2020</a:t>
            </a:fld>
            <a:endParaRPr lang="en-US" b="1" noProof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78933-60BE-404E-8615-1BAB8549E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148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8FD97-B51C-493C-886C-BCF7FEAC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12" y="0"/>
            <a:ext cx="10840914" cy="1260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800" b="1" u="sng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0A839-2A84-4EEB-A898-C5EE85D0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310" y="0"/>
            <a:ext cx="1307690" cy="1416665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E92066D8-829F-49E0-AD36-3E2CE4BAB9AF}"/>
              </a:ext>
            </a:extLst>
          </p:cNvPr>
          <p:cNvSpPr txBox="1">
            <a:spLocks/>
          </p:cNvSpPr>
          <p:nvPr/>
        </p:nvSpPr>
        <p:spPr bwMode="white">
          <a:xfrm>
            <a:off x="1567397" y="1168453"/>
            <a:ext cx="10840914" cy="847371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- Process that classify object in image</a:t>
            </a:r>
          </a:p>
          <a:p>
            <a:r>
              <a:rPr lang="en-US" sz="4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A748E5-5BD6-46E0-851D-737D665C682F}"/>
              </a:ext>
            </a:extLst>
          </p:cNvPr>
          <p:cNvSpPr txBox="1"/>
          <p:nvPr/>
        </p:nvSpPr>
        <p:spPr>
          <a:xfrm>
            <a:off x="1237129" y="5711710"/>
            <a:ext cx="10085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1: Visualization of how semantic segmentation works [1].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EB6E83-1544-4DDE-8AA8-249931CA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72467" y="6484991"/>
            <a:ext cx="7619999" cy="365125"/>
          </a:xfrm>
        </p:spPr>
        <p:txBody>
          <a:bodyPr/>
          <a:lstStyle/>
          <a:p>
            <a:r>
              <a:rPr lang="en-US" b="1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ArNet a deep learning architecture for pixel-wise semantic segmentation of images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8FC2CC-B32F-45C3-BF1B-CD66BB0CB1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0908" y="6297157"/>
            <a:ext cx="1146283" cy="370396"/>
          </a:xfrm>
        </p:spPr>
        <p:txBody>
          <a:bodyPr/>
          <a:lstStyle/>
          <a:p>
            <a:fld id="{21B8F4B4-2D00-4370-AF1B-3E2BC32E0517}" type="datetime2">
              <a:rPr lang="en-US" b="1" noProof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Friday, July 10, 2020</a:t>
            </a:fld>
            <a:endParaRPr lang="en-US" b="1" noProof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2371F6-B9B6-41FC-A516-142997A1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2</a:t>
            </a:fld>
            <a:endParaRPr lang="en-US" noProof="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5EC890-A958-444B-BF9A-14D707C76C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691"/>
          <a:stretch/>
        </p:blipFill>
        <p:spPr>
          <a:xfrm>
            <a:off x="423677" y="1765999"/>
            <a:ext cx="11309383" cy="385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31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8FD97-B51C-493C-886C-BCF7FEAC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12" y="0"/>
            <a:ext cx="10840914" cy="1260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r>
              <a:rPr lang="en-US" sz="4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800" u="sng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0A839-2A84-4EEB-A898-C5EE85D0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310" y="0"/>
            <a:ext cx="1307690" cy="141666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8B621-5912-4754-8038-0F78B18E8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4379" y="6492875"/>
            <a:ext cx="7619999" cy="365125"/>
          </a:xfrm>
        </p:spPr>
        <p:txBody>
          <a:bodyPr/>
          <a:lstStyle/>
          <a:p>
            <a:r>
              <a:rPr lang="en-US" b="1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ArNet a deep learning architecture for pixel-wise semantic segmentation of images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C765D-B474-44B9-955D-45B1D5B0E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D118-6430-42E4-9A15-7453C0DE034E}" type="datetime2">
              <a:rPr lang="en-US" b="1" noProof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Friday, July 10, 2020</a:t>
            </a:fld>
            <a:endParaRPr lang="en-US" b="1" noProof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DA755-02D2-4B5B-840D-C1C0F9F3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20</a:t>
            </a:fld>
            <a:endParaRPr lang="en-US" noProof="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CEEA839-6A37-4B1E-B25D-B34A18DF8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556" y="1506185"/>
            <a:ext cx="9209643" cy="3234813"/>
          </a:xfrm>
        </p:spPr>
        <p:txBody>
          <a:bodyPr numCol="1"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oriented architecture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time consuming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 minutes per epoch on average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number of dataset</a:t>
            </a:r>
          </a:p>
        </p:txBody>
      </p:sp>
    </p:spTree>
    <p:extLst>
      <p:ext uri="{BB962C8B-B14F-4D97-AF65-F5344CB8AC3E}">
        <p14:creationId xmlns:p14="http://schemas.microsoft.com/office/powerpoint/2010/main" val="2220850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8FD97-B51C-493C-886C-BCF7FEAC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12" y="0"/>
            <a:ext cx="10840914" cy="1260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0A839-2A84-4EEB-A898-C5EE85D0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310" y="0"/>
            <a:ext cx="1307690" cy="141666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8B621-5912-4754-8038-0F78B18E8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4379" y="6492875"/>
            <a:ext cx="7619999" cy="365125"/>
          </a:xfrm>
        </p:spPr>
        <p:txBody>
          <a:bodyPr/>
          <a:lstStyle/>
          <a:p>
            <a:r>
              <a:rPr lang="en-US" b="1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ArNet a deep learning architecture for pixel-wise semantic segmentation of images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AD1E8F-346C-4F68-994E-544EF34B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197E-D13E-427B-9E96-820C9BD36315}" type="datetime2">
              <a:rPr lang="en-US" b="1" noProof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Friday, July 10, 2020</a:t>
            </a:fld>
            <a:endParaRPr lang="en-US" b="1" noProof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080AD-985C-4FD1-83F4-15AD381F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21</a:t>
            </a:fld>
            <a:endParaRPr lang="en-US" noProof="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6B626C21-69E9-454B-84ED-642C08D05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556" y="1506185"/>
            <a:ext cx="9209643" cy="3234813"/>
          </a:xfrm>
        </p:spPr>
        <p:txBody>
          <a:bodyPr numCol="1"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machine visions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robotics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autonomous driving technology </a:t>
            </a:r>
          </a:p>
        </p:txBody>
      </p:sp>
    </p:spTree>
    <p:extLst>
      <p:ext uri="{BB962C8B-B14F-4D97-AF65-F5344CB8AC3E}">
        <p14:creationId xmlns:p14="http://schemas.microsoft.com/office/powerpoint/2010/main" val="2587355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8FD97-B51C-493C-886C-BCF7FEAC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12" y="0"/>
            <a:ext cx="10840914" cy="1260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lang="en-US" sz="4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endParaRPr lang="en-US" sz="4800" b="1" u="sng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0A839-2A84-4EEB-A898-C5EE85D0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310" y="0"/>
            <a:ext cx="1307690" cy="141666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8B621-5912-4754-8038-0F78B18E8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4379" y="6492875"/>
            <a:ext cx="7619999" cy="365125"/>
          </a:xfrm>
        </p:spPr>
        <p:txBody>
          <a:bodyPr/>
          <a:lstStyle/>
          <a:p>
            <a:r>
              <a:rPr lang="en-US" b="1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ArNet a deep learning architecture for pixel-wise semantic segmentation of images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C765D-B474-44B9-955D-45B1D5B0E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D118-6430-42E4-9A15-7453C0DE034E}" type="datetime2">
              <a:rPr lang="en-US" b="1" noProof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Friday, July 10, 2020</a:t>
            </a:fld>
            <a:endParaRPr lang="en-US" b="1" noProof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DA755-02D2-4B5B-840D-C1C0F9F3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22</a:t>
            </a:fld>
            <a:endParaRPr lang="en-US" noProof="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4219074-E14B-46A8-AF7F-75C5494E2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556" y="1506185"/>
            <a:ext cx="9209643" cy="3234813"/>
          </a:xfrm>
        </p:spPr>
        <p:txBody>
          <a:bodyPr numCol="1"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number of blocks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processing time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dataset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canny edge detector</a:t>
            </a:r>
          </a:p>
        </p:txBody>
      </p:sp>
    </p:spTree>
    <p:extLst>
      <p:ext uri="{BB962C8B-B14F-4D97-AF65-F5344CB8AC3E}">
        <p14:creationId xmlns:p14="http://schemas.microsoft.com/office/powerpoint/2010/main" val="2574287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8FD97-B51C-493C-886C-BCF7FEAC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12" y="0"/>
            <a:ext cx="10840914" cy="1090009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6FF773-9278-4801-99DA-C811406E4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255058"/>
            <a:ext cx="10840914" cy="5602941"/>
          </a:xfrm>
        </p:spPr>
        <p:txBody>
          <a:bodyPr numCol="1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A. Novikov, D. Lenis, D. Major, J.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Hladůvka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Wimmer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K.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Bühler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“Fully Convolutional Architectures for Multi-Class Segmentation in Chest Radiographs”, Computer Vision and Pattern Recognition, (Submitted on 30 Jan 2017 (v1), last revised 13 Feb 2018 (this version, v4)).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V.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Badrinarayanan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A. Kendall, R.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Cipolla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Senior Member, IEEE, “</a:t>
            </a: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SegNet: A Deep Convolutional Encoder-Decoder Architecture for Image Segmentation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“ [2017 TPAMI]  h ttps://arxiv.org/abs/1511.00561.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M.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Mostajabi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P.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Yadollahpour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G.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Shakhnarovich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“</a:t>
            </a: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Feedforward semantic segmentation with zoom-out features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“, Computer Vision and Pattern Recognition, (Submitted on 2 Dec 2014). arXiv:1412.0774.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J. Dai, K. He, J. Sun, “</a:t>
            </a: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Convolutional Feature Masking for Joint Object and Stuff Segmentation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” The IEEE Conference on Computer Vision and Pattern Recognition (CVPR), 2015, pp. 3992-4000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0A839-2A84-4EEB-A898-C5EE85D0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310" y="0"/>
            <a:ext cx="1307690" cy="141666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A47FAC-FD33-4C3E-94C8-F73F064C6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8177" y="6422678"/>
            <a:ext cx="7619999" cy="365125"/>
          </a:xfrm>
        </p:spPr>
        <p:txBody>
          <a:bodyPr/>
          <a:lstStyle/>
          <a:p>
            <a:r>
              <a:rPr lang="en-US" b="1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ArNet a deep learning architecture for pixel-wise semantic segmentation of images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AA2733-58C8-4F90-960F-465CA94DE6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13074" y="6417407"/>
            <a:ext cx="1146283" cy="370396"/>
          </a:xfrm>
        </p:spPr>
        <p:txBody>
          <a:bodyPr/>
          <a:lstStyle/>
          <a:p>
            <a:fld id="{3636CCF3-3E0B-42B5-A869-316D9D2D9233}" type="datetime2">
              <a:rPr lang="en-US" b="1" noProof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Friday, July 10, 2020</a:t>
            </a:fld>
            <a:endParaRPr lang="en-US" b="1" noProof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BD6DB-DB8E-4FA3-A9BA-EB28F325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127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8FD97-B51C-493C-886C-BCF7FEAC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12" y="0"/>
            <a:ext cx="10840914" cy="1090009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6FF773-9278-4801-99DA-C811406E4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255058"/>
            <a:ext cx="10840914" cy="5602941"/>
          </a:xfrm>
        </p:spPr>
        <p:txBody>
          <a:bodyPr numCol="1">
            <a:normAutofit/>
          </a:bodyPr>
          <a:lstStyle/>
          <a:p>
            <a:pPr lvl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 startAt="5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D. Torres, Alejandro (Nov 2, 2010). "</a:t>
            </a: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Origin and history of convolution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". 41 pgs. http://www.slideshare.net/Alexdfar/origin-adn-history-of-convolution. Cranfield, Bedford MK43 OAL, UK. Retrieved March 13, 2013.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 startAt="5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Q. Zhao, S.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Lyu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B. Zhang, and W. Feng, “</a:t>
            </a:r>
            <a:r>
              <a:rPr lang="en-US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Multiactivation</a:t>
            </a: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Pooling Method in Convolutional Neural Networks for Image Recognition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”, Big IoT Data Analytics in Fog Computing, Volume- 2018, Article ID-8196906, https://doi.org/10.1155/2018/8196906.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0A839-2A84-4EEB-A898-C5EE85D0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310" y="0"/>
            <a:ext cx="1307690" cy="141666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A47FAC-FD33-4C3E-94C8-F73F064C6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8177" y="6422678"/>
            <a:ext cx="7619999" cy="365125"/>
          </a:xfrm>
        </p:spPr>
        <p:txBody>
          <a:bodyPr/>
          <a:lstStyle/>
          <a:p>
            <a:r>
              <a:rPr lang="en-US" b="1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ArNet a deep learning architecture for pixel-wise semantic segmentation of images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AA2733-58C8-4F90-960F-465CA94DE6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13074" y="6417407"/>
            <a:ext cx="1146283" cy="370396"/>
          </a:xfrm>
        </p:spPr>
        <p:txBody>
          <a:bodyPr/>
          <a:lstStyle/>
          <a:p>
            <a:fld id="{3636CCF3-3E0B-42B5-A869-316D9D2D9233}" type="datetime2">
              <a:rPr lang="en-US" b="1" noProof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Friday, July 10, 2020</a:t>
            </a:fld>
            <a:endParaRPr lang="en-US" b="1" noProof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BD6DB-DB8E-4FA3-A9BA-EB28F325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881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8FD97-B51C-493C-886C-BCF7FEAC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43" y="2799000"/>
            <a:ext cx="10840914" cy="1260000"/>
          </a:xfrm>
        </p:spPr>
        <p:txBody>
          <a:bodyPr>
            <a:normAutofit/>
          </a:bodyPr>
          <a:lstStyle/>
          <a:p>
            <a:pPr algn="ctr"/>
            <a:r>
              <a:rPr lang="en-US" sz="4800" b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you…..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0A839-2A84-4EEB-A898-C5EE85D0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310" y="0"/>
            <a:ext cx="1307690" cy="141666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CD65C-34EB-48F6-895D-6C4C853A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ArNet a deep learning architecture for pixel-wise semantic segmentation of images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A620B7-A904-46D5-AD72-32CCE202F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7A4B-2056-4D6C-9663-149D84DCB797}" type="datetime2">
              <a:rPr lang="en-US" b="1" noProof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Friday, July 10, 2020</a:t>
            </a:fld>
            <a:endParaRPr lang="en-US" b="1" noProof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B0A3A-A122-4B5C-B79B-06D24C17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2206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8FD97-B51C-493C-886C-BCF7FEAC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12" y="0"/>
            <a:ext cx="10840914" cy="1260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6FF773-9278-4801-99DA-C811406E4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2954" y="1724053"/>
            <a:ext cx="9209643" cy="3234813"/>
          </a:xfrm>
        </p:spPr>
        <p:txBody>
          <a:bodyPr numCol="1"/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the DCNN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reduction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reduction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more classes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class weights 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0A839-2A84-4EEB-A898-C5EE85D0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310" y="0"/>
            <a:ext cx="1307690" cy="141666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EB6E83-1544-4DDE-8AA8-249931CA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72467" y="6484991"/>
            <a:ext cx="7619999" cy="365125"/>
          </a:xfrm>
        </p:spPr>
        <p:txBody>
          <a:bodyPr/>
          <a:lstStyle/>
          <a:p>
            <a:r>
              <a:rPr lang="en-US" b="1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ArNet a deep learning architecture for pixel-wise semantic segmentation of images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8FC2CC-B32F-45C3-BF1B-CD66BB0CB1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0908" y="6297157"/>
            <a:ext cx="1146283" cy="370396"/>
          </a:xfrm>
        </p:spPr>
        <p:txBody>
          <a:bodyPr/>
          <a:lstStyle/>
          <a:p>
            <a:fld id="{21B8F4B4-2D00-4370-AF1B-3E2BC32E0517}" type="datetime2">
              <a:rPr lang="en-US" b="1" noProof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Friday, July 10, 2020</a:t>
            </a:fld>
            <a:endParaRPr lang="en-US" b="1" noProof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2371F6-B9B6-41FC-A516-142997A1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0417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8FD97-B51C-493C-886C-BCF7FEAC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12" y="0"/>
            <a:ext cx="10840914" cy="1260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for Research</a:t>
            </a:r>
            <a:endParaRPr lang="en-US" sz="4800" b="1" u="sng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0A839-2A84-4EEB-A898-C5EE85D0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310" y="0"/>
            <a:ext cx="1307690" cy="141666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EB6E83-1544-4DDE-8AA8-249931CA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72467" y="6484991"/>
            <a:ext cx="7619999" cy="365125"/>
          </a:xfrm>
        </p:spPr>
        <p:txBody>
          <a:bodyPr/>
          <a:lstStyle/>
          <a:p>
            <a:r>
              <a:rPr lang="en-US" b="1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ArNet a deep learning architecture for pixel-wise semantic segmentation of images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8FC2CC-B32F-45C3-BF1B-CD66BB0CB1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0908" y="6297157"/>
            <a:ext cx="1146283" cy="370396"/>
          </a:xfrm>
        </p:spPr>
        <p:txBody>
          <a:bodyPr/>
          <a:lstStyle/>
          <a:p>
            <a:fld id="{21B8F4B4-2D00-4370-AF1B-3E2BC32E0517}" type="datetime2">
              <a:rPr lang="en-US" b="1" noProof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Friday, July 10, 2020</a:t>
            </a:fld>
            <a:endParaRPr lang="en-US" b="1" noProof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2371F6-B9B6-41FC-A516-142997A1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8050E658-B254-4E5B-9190-E8D379054952}"/>
              </a:ext>
            </a:extLst>
          </p:cNvPr>
          <p:cNvSpPr txBox="1">
            <a:spLocks/>
          </p:cNvSpPr>
          <p:nvPr/>
        </p:nvSpPr>
        <p:spPr bwMode="white">
          <a:xfrm>
            <a:off x="697241" y="1400998"/>
            <a:ext cx="10840914" cy="1573022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3200" b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SegNet: A Deep Convolutional Encoder-Decoder Architecture for Image Segmentation [2]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4B62D2C0-60F8-4610-BA5C-89AECB5E7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979" y="3115018"/>
            <a:ext cx="9147499" cy="2676182"/>
          </a:xfrm>
        </p:spPr>
        <p:txBody>
          <a:bodyPr numCol="1"/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to understand road scenes 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appearances and shapes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spatial resolution between classes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mostly for autonomous driving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7154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8FD97-B51C-493C-886C-BCF7FEAC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12" y="0"/>
            <a:ext cx="10840914" cy="1260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sz="4800" b="1" u="sng" cap="none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6FF773-9278-4801-99DA-C811406E4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781" y="1506071"/>
            <a:ext cx="10840914" cy="4149443"/>
          </a:xfrm>
        </p:spPr>
        <p:txBody>
          <a:bodyPr numCol="1">
            <a:normAutofit/>
          </a:bodyPr>
          <a:lstStyle/>
          <a:p>
            <a:pPr algn="just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“</a:t>
            </a:r>
            <a:r>
              <a:rPr lang="en-US" sz="2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Feedforward semantic segmentation with zoom-out features”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Mohammadreza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Mostajabi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Payman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Yadollahpour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Gregory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Shakhnarovich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represented the statistical structure of a image by a purely feed forward network by mapping Superpixels using zoom-out features [3]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“</a:t>
            </a:r>
            <a:r>
              <a:rPr lang="en-US" sz="2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Feature Masking for Joint Object and Stuff Segmentation ” </a:t>
            </a:r>
            <a:r>
              <a:rPr lang="en-US" sz="24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Jifeng</a:t>
            </a:r>
            <a:r>
              <a:rPr lang="en-US" sz="2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Dai, </a:t>
            </a:r>
            <a:r>
              <a:rPr lang="en-US" sz="24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Kaiming</a:t>
            </a:r>
            <a:r>
              <a:rPr lang="en-US" sz="2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He, and Jian Sun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image shape information was exploited by Convolutional Neural Network for object that are connected [4]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0A839-2A84-4EEB-A898-C5EE85D0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310" y="0"/>
            <a:ext cx="1307690" cy="141666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AD9CF-353A-448F-9755-AD5A14E6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ArNet a deep learning architecture for pixel-wise semantic segmentation of images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F2E7CE-CECC-40B7-A310-DE5C8A67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0D8C-C9B5-4438-8D7B-5DE807F2D8A0}" type="datetime2">
              <a:rPr lang="en-US" b="1" noProof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Friday, July 10, 2020</a:t>
            </a:fld>
            <a:endParaRPr lang="en-US" b="1" noProof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E2E942-12E1-4B58-A409-AF381A94A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362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8FD97-B51C-493C-886C-BCF7FEAC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12" y="0"/>
            <a:ext cx="10840914" cy="1260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0A839-2A84-4EEB-A898-C5EE85D0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310" y="0"/>
            <a:ext cx="1307690" cy="14166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62F415-53CD-45AF-BF12-EAB30C4A0ABA}"/>
              </a:ext>
            </a:extLst>
          </p:cNvPr>
          <p:cNvSpPr txBox="1"/>
          <p:nvPr/>
        </p:nvSpPr>
        <p:spPr>
          <a:xfrm>
            <a:off x="2984876" y="5764237"/>
            <a:ext cx="7004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2: Overview of ArNet architecture.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A23E33-3F2A-41E0-AF44-BDAB9D22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02781" y="6479964"/>
            <a:ext cx="7619999" cy="365125"/>
          </a:xfrm>
        </p:spPr>
        <p:txBody>
          <a:bodyPr/>
          <a:lstStyle/>
          <a:p>
            <a:r>
              <a:rPr lang="en-US" b="1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ArNet a deep learning architecture for pixel-wise semantic segmentation of images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525E43AD-8713-42C1-89FE-82CF9F8CE41B}"/>
              </a:ext>
            </a:extLst>
          </p:cNvPr>
          <p:cNvSpPr/>
          <p:nvPr/>
        </p:nvSpPr>
        <p:spPr>
          <a:xfrm>
            <a:off x="2641432" y="1416665"/>
            <a:ext cx="2588293" cy="1101946"/>
          </a:xfrm>
          <a:prstGeom prst="can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 RGB image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18BD893D-50F2-4343-99E6-0E1BBF4ABEE8}"/>
              </a:ext>
            </a:extLst>
          </p:cNvPr>
          <p:cNvSpPr/>
          <p:nvPr/>
        </p:nvSpPr>
        <p:spPr>
          <a:xfrm>
            <a:off x="6871785" y="1416665"/>
            <a:ext cx="2915144" cy="1759672"/>
          </a:xfrm>
          <a:prstGeom prst="cube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Encoder Layer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139851F-2957-4BEF-A28F-DD464B01F6D5}"/>
              </a:ext>
            </a:extLst>
          </p:cNvPr>
          <p:cNvSpPr/>
          <p:nvPr/>
        </p:nvSpPr>
        <p:spPr>
          <a:xfrm>
            <a:off x="5229725" y="1661584"/>
            <a:ext cx="1642060" cy="612107"/>
          </a:xfrm>
          <a:prstGeom prst="rightArrow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F92AEE7F-B897-4CAC-8A9E-06D46EC08CB3}"/>
              </a:ext>
            </a:extLst>
          </p:cNvPr>
          <p:cNvSpPr/>
          <p:nvPr/>
        </p:nvSpPr>
        <p:spPr>
          <a:xfrm>
            <a:off x="2641432" y="3461681"/>
            <a:ext cx="2915144" cy="1759672"/>
          </a:xfrm>
          <a:prstGeom prst="cube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Decoder Layer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A21895E4-A9E6-44EA-A9C3-6EE7884AED5E}"/>
              </a:ext>
            </a:extLst>
          </p:cNvPr>
          <p:cNvSpPr/>
          <p:nvPr/>
        </p:nvSpPr>
        <p:spPr>
          <a:xfrm>
            <a:off x="7434487" y="3908612"/>
            <a:ext cx="2588293" cy="1184923"/>
          </a:xfrm>
          <a:prstGeom prst="can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Classified feature maps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DFEEEE9-E589-447A-B7A7-7A832213FC65}"/>
              </a:ext>
            </a:extLst>
          </p:cNvPr>
          <p:cNvSpPr/>
          <p:nvPr/>
        </p:nvSpPr>
        <p:spPr>
          <a:xfrm rot="8489713">
            <a:off x="5382770" y="2978692"/>
            <a:ext cx="1638136" cy="396871"/>
          </a:xfrm>
          <a:prstGeom prst="rightArrow">
            <a:avLst>
              <a:gd name="adj1" fmla="val 44128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EFF17CD-CBF8-4246-806F-3C1A53C6CD6D}"/>
              </a:ext>
            </a:extLst>
          </p:cNvPr>
          <p:cNvSpPr/>
          <p:nvPr/>
        </p:nvSpPr>
        <p:spPr>
          <a:xfrm>
            <a:off x="5540206" y="4126113"/>
            <a:ext cx="1894281" cy="550781"/>
          </a:xfrm>
          <a:prstGeom prst="rightArrow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6E9B75-E714-4436-91BA-9E03B3F17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2122-C6C6-451B-8EC9-1F3A07E3FB11}" type="datetime2">
              <a:rPr lang="en-US" b="1" noProof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Friday, July 10, 2020</a:t>
            </a:fld>
            <a:endParaRPr lang="en-US" b="1" noProof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AF8DD-E433-4139-9B03-72CB6E8BA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902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8FD97-B51C-493C-886C-BCF7FEAC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247" y="157782"/>
            <a:ext cx="5675542" cy="1260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 Layer</a:t>
            </a:r>
            <a:endParaRPr lang="en-US" sz="4800" b="1" u="sng" cap="none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0A839-2A84-4EEB-A898-C5EE85D0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310" y="0"/>
            <a:ext cx="1307690" cy="14166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62F415-53CD-45AF-BF12-EAB30C4A0ABA}"/>
              </a:ext>
            </a:extLst>
          </p:cNvPr>
          <p:cNvSpPr txBox="1"/>
          <p:nvPr/>
        </p:nvSpPr>
        <p:spPr>
          <a:xfrm>
            <a:off x="2593530" y="5987023"/>
            <a:ext cx="7004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3: The Encoder layer.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A23E33-3F2A-41E0-AF44-BDAB9D22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42299" y="6461551"/>
            <a:ext cx="7619999" cy="365125"/>
          </a:xfrm>
        </p:spPr>
        <p:txBody>
          <a:bodyPr/>
          <a:lstStyle/>
          <a:p>
            <a:r>
              <a:rPr lang="en-US" b="1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ArNet a deep learning architecture for pixel-wise semantic segmentation of images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94E19E-B122-45D5-B7BA-1C3308892F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38130" y="6380832"/>
            <a:ext cx="1146283" cy="370396"/>
          </a:xfrm>
        </p:spPr>
        <p:txBody>
          <a:bodyPr/>
          <a:lstStyle/>
          <a:p>
            <a:fld id="{1C8247F2-E0DB-47ED-A639-70A740278EC7}" type="datetime2">
              <a:rPr lang="en-US" b="1" noProof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Friday, July 10, 2020</a:t>
            </a:fld>
            <a:endParaRPr lang="en-US" b="1" noProof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03285-2E31-4F27-ABB2-9E240DF9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7</a:t>
            </a:fld>
            <a:endParaRPr lang="en-US" noProof="0" dirty="0"/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E53648A9-B231-4798-BEAB-31C7B0873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319045"/>
              </p:ext>
            </p:extLst>
          </p:nvPr>
        </p:nvGraphicFramePr>
        <p:xfrm>
          <a:off x="378244" y="1416906"/>
          <a:ext cx="2575857" cy="158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75857">
                  <a:extLst>
                    <a:ext uri="{9D8B030D-6E8A-4147-A177-3AD203B41FA5}">
                      <a16:colId xmlns:a16="http://schemas.microsoft.com/office/drawing/2014/main" val="851892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Convolution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4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Normalization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8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356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MaxPooling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9931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477AEB9-EA25-42E8-976D-4C819BC01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346563"/>
              </p:ext>
            </p:extLst>
          </p:nvPr>
        </p:nvGraphicFramePr>
        <p:xfrm>
          <a:off x="3251201" y="2636520"/>
          <a:ext cx="2575857" cy="158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75857">
                  <a:extLst>
                    <a:ext uri="{9D8B030D-6E8A-4147-A177-3AD203B41FA5}">
                      <a16:colId xmlns:a16="http://schemas.microsoft.com/office/drawing/2014/main" val="851892298"/>
                    </a:ext>
                  </a:extLst>
                </a:gridCol>
              </a:tblGrid>
              <a:tr h="35380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Convolution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4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Normalization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8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356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MaxPooling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99313"/>
                  </a:ext>
                </a:extLst>
              </a:tr>
            </a:tbl>
          </a:graphicData>
        </a:graphic>
      </p:graphicFrame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C3DAF7DB-CA1C-4816-963D-B07E67FDA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971502"/>
              </p:ext>
            </p:extLst>
          </p:nvPr>
        </p:nvGraphicFramePr>
        <p:xfrm>
          <a:off x="6124158" y="3840416"/>
          <a:ext cx="2575857" cy="158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75857">
                  <a:extLst>
                    <a:ext uri="{9D8B030D-6E8A-4147-A177-3AD203B41FA5}">
                      <a16:colId xmlns:a16="http://schemas.microsoft.com/office/drawing/2014/main" val="851892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Convolution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4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Normalization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8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356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MaxPooling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99313"/>
                  </a:ext>
                </a:extLst>
              </a:tr>
            </a:tbl>
          </a:graphicData>
        </a:graphic>
      </p:graphicFrame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E50C1144-E45E-4167-86C9-64E376279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756277"/>
              </p:ext>
            </p:extLst>
          </p:nvPr>
        </p:nvGraphicFramePr>
        <p:xfrm>
          <a:off x="8962298" y="5100843"/>
          <a:ext cx="2575857" cy="1188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75857">
                  <a:extLst>
                    <a:ext uri="{9D8B030D-6E8A-4147-A177-3AD203B41FA5}">
                      <a16:colId xmlns:a16="http://schemas.microsoft.com/office/drawing/2014/main" val="851892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Convolution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4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Normalization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8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356550"/>
                  </a:ext>
                </a:extLst>
              </a:tr>
            </a:tbl>
          </a:graphicData>
        </a:graphic>
      </p:graphicFrame>
      <p:sp>
        <p:nvSpPr>
          <p:cNvPr id="30" name="Arrow: Right 29">
            <a:extLst>
              <a:ext uri="{FF2B5EF4-FFF2-40B4-BE49-F238E27FC236}">
                <a16:creationId xmlns:a16="http://schemas.microsoft.com/office/drawing/2014/main" id="{11EAE5E6-5AFC-47A1-A0F9-A53562C2355C}"/>
              </a:ext>
            </a:extLst>
          </p:cNvPr>
          <p:cNvSpPr/>
          <p:nvPr/>
        </p:nvSpPr>
        <p:spPr>
          <a:xfrm>
            <a:off x="3033107" y="2743200"/>
            <a:ext cx="192146" cy="1792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FFA3057-A6B7-4CA6-BDC5-C6FBF3F28D01}"/>
              </a:ext>
            </a:extLst>
          </p:cNvPr>
          <p:cNvSpPr/>
          <p:nvPr/>
        </p:nvSpPr>
        <p:spPr>
          <a:xfrm>
            <a:off x="5875697" y="3944471"/>
            <a:ext cx="192146" cy="1792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D1464C54-C797-442F-A8AC-C71FAF6C8586}"/>
              </a:ext>
            </a:extLst>
          </p:cNvPr>
          <p:cNvSpPr/>
          <p:nvPr/>
        </p:nvSpPr>
        <p:spPr>
          <a:xfrm>
            <a:off x="8735083" y="5231420"/>
            <a:ext cx="192146" cy="1792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98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8FD97-B51C-493C-886C-BCF7FEAC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247" y="157782"/>
            <a:ext cx="5675542" cy="1260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 Layer</a:t>
            </a:r>
            <a:endParaRPr lang="en-US" sz="4800" b="1" u="sng" cap="none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0A839-2A84-4EEB-A898-C5EE85D0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310" y="0"/>
            <a:ext cx="1307690" cy="14166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62F415-53CD-45AF-BF12-EAB30C4A0ABA}"/>
              </a:ext>
            </a:extLst>
          </p:cNvPr>
          <p:cNvSpPr txBox="1"/>
          <p:nvPr/>
        </p:nvSpPr>
        <p:spPr>
          <a:xfrm>
            <a:off x="2593530" y="5987023"/>
            <a:ext cx="7004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4: The Encoder layer.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A23E33-3F2A-41E0-AF44-BDAB9D22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42299" y="6461551"/>
            <a:ext cx="7619999" cy="365125"/>
          </a:xfrm>
        </p:spPr>
        <p:txBody>
          <a:bodyPr/>
          <a:lstStyle/>
          <a:p>
            <a:r>
              <a:rPr lang="en-US" b="1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ArNet a deep learning architecture for pixel-wise semantic segmentation of images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94E19E-B122-45D5-B7BA-1C3308892F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38130" y="6380832"/>
            <a:ext cx="1146283" cy="370396"/>
          </a:xfrm>
        </p:spPr>
        <p:txBody>
          <a:bodyPr/>
          <a:lstStyle/>
          <a:p>
            <a:fld id="{1C8247F2-E0DB-47ED-A639-70A740278EC7}" type="datetime2">
              <a:rPr lang="en-US" b="1" noProof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Friday, July 10, 2020</a:t>
            </a:fld>
            <a:endParaRPr lang="en-US" b="1" noProof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03285-2E31-4F27-ABB2-9E240DF9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8</a:t>
            </a:fld>
            <a:endParaRPr lang="en-US" noProof="0" dirty="0"/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E53648A9-B231-4798-BEAB-31C7B0873171}"/>
              </a:ext>
            </a:extLst>
          </p:cNvPr>
          <p:cNvGraphicFramePr>
            <a:graphicFrameLocks noGrp="1"/>
          </p:cNvGraphicFramePr>
          <p:nvPr/>
        </p:nvGraphicFramePr>
        <p:xfrm>
          <a:off x="378244" y="1416906"/>
          <a:ext cx="2575857" cy="158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75857">
                  <a:extLst>
                    <a:ext uri="{9D8B030D-6E8A-4147-A177-3AD203B41FA5}">
                      <a16:colId xmlns:a16="http://schemas.microsoft.com/office/drawing/2014/main" val="851892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Convolution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4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Normalization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8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356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MaxPooling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9931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477AEB9-EA25-42E8-976D-4C819BC014E2}"/>
              </a:ext>
            </a:extLst>
          </p:cNvPr>
          <p:cNvGraphicFramePr>
            <a:graphicFrameLocks noGrp="1"/>
          </p:cNvGraphicFramePr>
          <p:nvPr/>
        </p:nvGraphicFramePr>
        <p:xfrm>
          <a:off x="3251201" y="2636520"/>
          <a:ext cx="2575857" cy="158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75857">
                  <a:extLst>
                    <a:ext uri="{9D8B030D-6E8A-4147-A177-3AD203B41FA5}">
                      <a16:colId xmlns:a16="http://schemas.microsoft.com/office/drawing/2014/main" val="851892298"/>
                    </a:ext>
                  </a:extLst>
                </a:gridCol>
              </a:tblGrid>
              <a:tr h="35380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Convolution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4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Normalization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8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356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MaxPooling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99313"/>
                  </a:ext>
                </a:extLst>
              </a:tr>
            </a:tbl>
          </a:graphicData>
        </a:graphic>
      </p:graphicFrame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C3DAF7DB-CA1C-4816-963D-B07E67FDAECB}"/>
              </a:ext>
            </a:extLst>
          </p:cNvPr>
          <p:cNvGraphicFramePr>
            <a:graphicFrameLocks noGrp="1"/>
          </p:cNvGraphicFramePr>
          <p:nvPr/>
        </p:nvGraphicFramePr>
        <p:xfrm>
          <a:off x="6124158" y="3840416"/>
          <a:ext cx="2575857" cy="158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75857">
                  <a:extLst>
                    <a:ext uri="{9D8B030D-6E8A-4147-A177-3AD203B41FA5}">
                      <a16:colId xmlns:a16="http://schemas.microsoft.com/office/drawing/2014/main" val="851892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Convolution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4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Normalization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8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356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MaxPooling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99313"/>
                  </a:ext>
                </a:extLst>
              </a:tr>
            </a:tbl>
          </a:graphicData>
        </a:graphic>
      </p:graphicFrame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E50C1144-E45E-4167-86C9-64E37627970D}"/>
              </a:ext>
            </a:extLst>
          </p:cNvPr>
          <p:cNvGraphicFramePr>
            <a:graphicFrameLocks noGrp="1"/>
          </p:cNvGraphicFramePr>
          <p:nvPr/>
        </p:nvGraphicFramePr>
        <p:xfrm>
          <a:off x="8962298" y="5100843"/>
          <a:ext cx="2575857" cy="1188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75857">
                  <a:extLst>
                    <a:ext uri="{9D8B030D-6E8A-4147-A177-3AD203B41FA5}">
                      <a16:colId xmlns:a16="http://schemas.microsoft.com/office/drawing/2014/main" val="851892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Convolution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4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Normalization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8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356550"/>
                  </a:ext>
                </a:extLst>
              </a:tr>
            </a:tbl>
          </a:graphicData>
        </a:graphic>
      </p:graphicFrame>
      <p:sp>
        <p:nvSpPr>
          <p:cNvPr id="30" name="Arrow: Right 29">
            <a:extLst>
              <a:ext uri="{FF2B5EF4-FFF2-40B4-BE49-F238E27FC236}">
                <a16:creationId xmlns:a16="http://schemas.microsoft.com/office/drawing/2014/main" id="{11EAE5E6-5AFC-47A1-A0F9-A53562C2355C}"/>
              </a:ext>
            </a:extLst>
          </p:cNvPr>
          <p:cNvSpPr/>
          <p:nvPr/>
        </p:nvSpPr>
        <p:spPr>
          <a:xfrm>
            <a:off x="3033107" y="2743200"/>
            <a:ext cx="192146" cy="1792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FFA3057-A6B7-4CA6-BDC5-C6FBF3F28D01}"/>
              </a:ext>
            </a:extLst>
          </p:cNvPr>
          <p:cNvSpPr/>
          <p:nvPr/>
        </p:nvSpPr>
        <p:spPr>
          <a:xfrm>
            <a:off x="5875697" y="3944471"/>
            <a:ext cx="192146" cy="1792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D1464C54-C797-442F-A8AC-C71FAF6C8586}"/>
              </a:ext>
            </a:extLst>
          </p:cNvPr>
          <p:cNvSpPr/>
          <p:nvPr/>
        </p:nvSpPr>
        <p:spPr>
          <a:xfrm>
            <a:off x="8735083" y="5231420"/>
            <a:ext cx="192146" cy="1792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FE89F1C-38A6-41F2-879A-AEA6E280B9C6}"/>
              </a:ext>
            </a:extLst>
          </p:cNvPr>
          <p:cNvSpPr/>
          <p:nvPr/>
        </p:nvSpPr>
        <p:spPr>
          <a:xfrm>
            <a:off x="2886524" y="1901197"/>
            <a:ext cx="3738393" cy="1792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359E23-29A7-41F2-A95E-376A6BBE8B06}"/>
              </a:ext>
            </a:extLst>
          </p:cNvPr>
          <p:cNvSpPr txBox="1"/>
          <p:nvPr/>
        </p:nvSpPr>
        <p:spPr>
          <a:xfrm>
            <a:off x="6544236" y="1762141"/>
            <a:ext cx="53401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Normalize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re-centering and re-scaling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the performance and randomness </a:t>
            </a:r>
          </a:p>
        </p:txBody>
      </p:sp>
    </p:spTree>
    <p:extLst>
      <p:ext uri="{BB962C8B-B14F-4D97-AF65-F5344CB8AC3E}">
        <p14:creationId xmlns:p14="http://schemas.microsoft.com/office/powerpoint/2010/main" val="150932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8FD97-B51C-493C-886C-BCF7FEAC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247" y="157782"/>
            <a:ext cx="5675542" cy="1260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 Layer</a:t>
            </a:r>
            <a:endParaRPr lang="en-US" sz="4800" b="1" u="sng" cap="none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0A839-2A84-4EEB-A898-C5EE85D0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310" y="0"/>
            <a:ext cx="1307690" cy="14166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62F415-53CD-45AF-BF12-EAB30C4A0ABA}"/>
              </a:ext>
            </a:extLst>
          </p:cNvPr>
          <p:cNvSpPr txBox="1"/>
          <p:nvPr/>
        </p:nvSpPr>
        <p:spPr>
          <a:xfrm>
            <a:off x="2593530" y="5987023"/>
            <a:ext cx="7004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5: The Encoder layer.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A23E33-3F2A-41E0-AF44-BDAB9D22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42299" y="6461551"/>
            <a:ext cx="7619999" cy="365125"/>
          </a:xfrm>
        </p:spPr>
        <p:txBody>
          <a:bodyPr/>
          <a:lstStyle/>
          <a:p>
            <a:r>
              <a:rPr lang="en-US" b="1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ArNet a deep learning architecture for pixel-wise semantic segmentation of images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94E19E-B122-45D5-B7BA-1C3308892F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38130" y="6380832"/>
            <a:ext cx="1146283" cy="370396"/>
          </a:xfrm>
        </p:spPr>
        <p:txBody>
          <a:bodyPr/>
          <a:lstStyle/>
          <a:p>
            <a:fld id="{1C8247F2-E0DB-47ED-A639-70A740278EC7}" type="datetime2">
              <a:rPr lang="en-US" b="1" noProof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Friday, July 10, 2020</a:t>
            </a:fld>
            <a:endParaRPr lang="en-US" b="1" noProof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03285-2E31-4F27-ABB2-9E240DF9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9</a:t>
            </a:fld>
            <a:endParaRPr lang="en-US" noProof="0" dirty="0"/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E53648A9-B231-4798-BEAB-31C7B0873171}"/>
              </a:ext>
            </a:extLst>
          </p:cNvPr>
          <p:cNvGraphicFramePr>
            <a:graphicFrameLocks noGrp="1"/>
          </p:cNvGraphicFramePr>
          <p:nvPr/>
        </p:nvGraphicFramePr>
        <p:xfrm>
          <a:off x="378244" y="1416906"/>
          <a:ext cx="2575857" cy="158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75857">
                  <a:extLst>
                    <a:ext uri="{9D8B030D-6E8A-4147-A177-3AD203B41FA5}">
                      <a16:colId xmlns:a16="http://schemas.microsoft.com/office/drawing/2014/main" val="851892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Convolution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4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Normalization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8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356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MaxPooling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9931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477AEB9-EA25-42E8-976D-4C819BC014E2}"/>
              </a:ext>
            </a:extLst>
          </p:cNvPr>
          <p:cNvGraphicFramePr>
            <a:graphicFrameLocks noGrp="1"/>
          </p:cNvGraphicFramePr>
          <p:nvPr/>
        </p:nvGraphicFramePr>
        <p:xfrm>
          <a:off x="3251201" y="2636520"/>
          <a:ext cx="2575857" cy="158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75857">
                  <a:extLst>
                    <a:ext uri="{9D8B030D-6E8A-4147-A177-3AD203B41FA5}">
                      <a16:colId xmlns:a16="http://schemas.microsoft.com/office/drawing/2014/main" val="851892298"/>
                    </a:ext>
                  </a:extLst>
                </a:gridCol>
              </a:tblGrid>
              <a:tr h="35380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Convolution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4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Normalization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8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356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MaxPooling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99313"/>
                  </a:ext>
                </a:extLst>
              </a:tr>
            </a:tbl>
          </a:graphicData>
        </a:graphic>
      </p:graphicFrame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C3DAF7DB-CA1C-4816-963D-B07E67FDAECB}"/>
              </a:ext>
            </a:extLst>
          </p:cNvPr>
          <p:cNvGraphicFramePr>
            <a:graphicFrameLocks noGrp="1"/>
          </p:cNvGraphicFramePr>
          <p:nvPr/>
        </p:nvGraphicFramePr>
        <p:xfrm>
          <a:off x="6124158" y="3840416"/>
          <a:ext cx="2575857" cy="158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75857">
                  <a:extLst>
                    <a:ext uri="{9D8B030D-6E8A-4147-A177-3AD203B41FA5}">
                      <a16:colId xmlns:a16="http://schemas.microsoft.com/office/drawing/2014/main" val="851892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Convolution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4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Normalization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8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356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MaxPooling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99313"/>
                  </a:ext>
                </a:extLst>
              </a:tr>
            </a:tbl>
          </a:graphicData>
        </a:graphic>
      </p:graphicFrame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E50C1144-E45E-4167-86C9-64E37627970D}"/>
              </a:ext>
            </a:extLst>
          </p:cNvPr>
          <p:cNvGraphicFramePr>
            <a:graphicFrameLocks noGrp="1"/>
          </p:cNvGraphicFramePr>
          <p:nvPr/>
        </p:nvGraphicFramePr>
        <p:xfrm>
          <a:off x="8962298" y="5100843"/>
          <a:ext cx="2575857" cy="1188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75857">
                  <a:extLst>
                    <a:ext uri="{9D8B030D-6E8A-4147-A177-3AD203B41FA5}">
                      <a16:colId xmlns:a16="http://schemas.microsoft.com/office/drawing/2014/main" val="851892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Convolution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4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Normalization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8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356550"/>
                  </a:ext>
                </a:extLst>
              </a:tr>
            </a:tbl>
          </a:graphicData>
        </a:graphic>
      </p:graphicFrame>
      <p:sp>
        <p:nvSpPr>
          <p:cNvPr id="30" name="Arrow: Right 29">
            <a:extLst>
              <a:ext uri="{FF2B5EF4-FFF2-40B4-BE49-F238E27FC236}">
                <a16:creationId xmlns:a16="http://schemas.microsoft.com/office/drawing/2014/main" id="{11EAE5E6-5AFC-47A1-A0F9-A53562C2355C}"/>
              </a:ext>
            </a:extLst>
          </p:cNvPr>
          <p:cNvSpPr/>
          <p:nvPr/>
        </p:nvSpPr>
        <p:spPr>
          <a:xfrm>
            <a:off x="3033107" y="2743200"/>
            <a:ext cx="192146" cy="1792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FFA3057-A6B7-4CA6-BDC5-C6FBF3F28D01}"/>
              </a:ext>
            </a:extLst>
          </p:cNvPr>
          <p:cNvSpPr/>
          <p:nvPr/>
        </p:nvSpPr>
        <p:spPr>
          <a:xfrm>
            <a:off x="5875697" y="3944471"/>
            <a:ext cx="192146" cy="1792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D1464C54-C797-442F-A8AC-C71FAF6C8586}"/>
              </a:ext>
            </a:extLst>
          </p:cNvPr>
          <p:cNvSpPr/>
          <p:nvPr/>
        </p:nvSpPr>
        <p:spPr>
          <a:xfrm>
            <a:off x="8735083" y="5231420"/>
            <a:ext cx="192146" cy="1792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FE89F1C-38A6-41F2-879A-AEA6E280B9C6}"/>
              </a:ext>
            </a:extLst>
          </p:cNvPr>
          <p:cNvSpPr/>
          <p:nvPr/>
        </p:nvSpPr>
        <p:spPr>
          <a:xfrm>
            <a:off x="2879972" y="2322560"/>
            <a:ext cx="3738393" cy="1792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359E23-29A7-41F2-A95E-376A6BBE8B06}"/>
              </a:ext>
            </a:extLst>
          </p:cNvPr>
          <p:cNvSpPr txBox="1"/>
          <p:nvPr/>
        </p:nvSpPr>
        <p:spPr>
          <a:xfrm>
            <a:off x="6697371" y="1689094"/>
            <a:ext cx="53401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Rectified Linear Unit activation function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1 if the output is passed to the next block</a:t>
            </a:r>
          </a:p>
        </p:txBody>
      </p:sp>
    </p:spTree>
    <p:extLst>
      <p:ext uri="{BB962C8B-B14F-4D97-AF65-F5344CB8AC3E}">
        <p14:creationId xmlns:p14="http://schemas.microsoft.com/office/powerpoint/2010/main" val="146767914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C94942-C689-461B-8649-1FD863C6BA2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96277B9-27DA-47CA-9593-62E4BB44AB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C25A74-1E0C-4362-AFA3-6197BD285F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1296</Words>
  <Application>Microsoft Office PowerPoint</Application>
  <PresentationFormat>Widescreen</PresentationFormat>
  <Paragraphs>272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Century Gothic</vt:lpstr>
      <vt:lpstr>Courier New</vt:lpstr>
      <vt:lpstr>Times New Roman</vt:lpstr>
      <vt:lpstr>Wingdings 3</vt:lpstr>
      <vt:lpstr>Wisp</vt:lpstr>
      <vt:lpstr>PowerPoint Presentation</vt:lpstr>
      <vt:lpstr>Introduction</vt:lpstr>
      <vt:lpstr>Challenges </vt:lpstr>
      <vt:lpstr>Motivation for Research</vt:lpstr>
      <vt:lpstr>Literature Review</vt:lpstr>
      <vt:lpstr>Methodology</vt:lpstr>
      <vt:lpstr>Encoder Layer</vt:lpstr>
      <vt:lpstr>Encoder Layer</vt:lpstr>
      <vt:lpstr>Encoder Layer</vt:lpstr>
      <vt:lpstr>2D Convolution</vt:lpstr>
      <vt:lpstr>2D MaxPooling</vt:lpstr>
      <vt:lpstr>Decoder Layer</vt:lpstr>
      <vt:lpstr>Decoder Layer</vt:lpstr>
      <vt:lpstr>Decoder Layer</vt:lpstr>
      <vt:lpstr>Decoder Layer</vt:lpstr>
      <vt:lpstr>Dataset</vt:lpstr>
      <vt:lpstr>Result</vt:lpstr>
      <vt:lpstr>Result</vt:lpstr>
      <vt:lpstr>Comparison</vt:lpstr>
      <vt:lpstr>Limitations </vt:lpstr>
      <vt:lpstr>Conclusion</vt:lpstr>
      <vt:lpstr>Future Work</vt:lpstr>
      <vt:lpstr>References</vt:lpstr>
      <vt:lpstr>References</vt:lpstr>
      <vt:lpstr>Thank you…..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2019-09-14T19:16:03Z</dcterms:created>
  <dcterms:modified xsi:type="dcterms:W3CDTF">2020-07-10T17:42:43Z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