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81" r:id="rId4"/>
  </p:sldMasterIdLst>
  <p:notesMasterIdLst>
    <p:notesMasterId r:id="rId18"/>
  </p:notesMasterIdLst>
  <p:handoutMasterIdLst>
    <p:handoutMasterId r:id="rId19"/>
  </p:handoutMasterIdLst>
  <p:sldIdLst>
    <p:sldId id="269" r:id="rId5"/>
    <p:sldId id="272" r:id="rId6"/>
    <p:sldId id="271" r:id="rId7"/>
    <p:sldId id="283" r:id="rId8"/>
    <p:sldId id="274" r:id="rId9"/>
    <p:sldId id="277" r:id="rId10"/>
    <p:sldId id="287" r:id="rId11"/>
    <p:sldId id="280" r:id="rId12"/>
    <p:sldId id="281" r:id="rId13"/>
    <p:sldId id="285" r:id="rId14"/>
    <p:sldId id="276" r:id="rId15"/>
    <p:sldId id="273" r:id="rId16"/>
    <p:sldId id="28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>
      <p:cViewPr varScale="1">
        <p:scale>
          <a:sx n="91" d="100"/>
          <a:sy n="91" d="100"/>
        </p:scale>
        <p:origin x="21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5DAD67-DA47-45D1-A96A-BBD614F88822}" type="doc">
      <dgm:prSet loTypeId="urn:microsoft.com/office/officeart/2005/8/layout/chevron2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938210D-E5BB-4530-B6C1-CBBDC31365C5}">
      <dgm:prSet phldrT="[Text]" custT="1"/>
      <dgm:spPr/>
      <dgm:t>
        <a:bodyPr/>
        <a:lstStyle/>
        <a:p>
          <a:r>
            <a:rPr lang="en-US" sz="1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Encoder Network</a:t>
          </a:r>
        </a:p>
      </dgm:t>
    </dgm:pt>
    <dgm:pt modelId="{63D2B27B-B213-41BE-841C-22C4A7625233}" type="parTrans" cxnId="{8999CFD0-AAFB-4B61-AFA5-8D8DA233BF60}">
      <dgm:prSet/>
      <dgm:spPr/>
      <dgm:t>
        <a:bodyPr/>
        <a:lstStyle/>
        <a:p>
          <a:endParaRPr lang="en-US"/>
        </a:p>
      </dgm:t>
    </dgm:pt>
    <dgm:pt modelId="{807B4439-E80D-4125-AEE4-81AB446C535B}" type="sibTrans" cxnId="{8999CFD0-AAFB-4B61-AFA5-8D8DA233BF60}">
      <dgm:prSet/>
      <dgm:spPr/>
      <dgm:t>
        <a:bodyPr/>
        <a:lstStyle/>
        <a:p>
          <a:endParaRPr lang="en-US"/>
        </a:p>
      </dgm:t>
    </dgm:pt>
    <dgm:pt modelId="{45B03C47-232B-4FA7-BC25-5EFC0E2C7CA2}">
      <dgm:prSet phldrT="[Text]" custT="1"/>
      <dgm:spPr/>
      <dgm:t>
        <a:bodyPr/>
        <a:lstStyle/>
        <a:p>
          <a:r>
            <a:rPr lang="en-US" sz="1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Convolution </a:t>
          </a:r>
        </a:p>
      </dgm:t>
    </dgm:pt>
    <dgm:pt modelId="{16DC6C86-8777-4596-B5D3-4A48B20A94CD}" type="parTrans" cxnId="{544564C6-FE41-489D-8879-812B64C4600C}">
      <dgm:prSet/>
      <dgm:spPr/>
      <dgm:t>
        <a:bodyPr/>
        <a:lstStyle/>
        <a:p>
          <a:endParaRPr lang="en-US"/>
        </a:p>
      </dgm:t>
    </dgm:pt>
    <dgm:pt modelId="{B223EABA-A380-446A-A95F-CD3E5340DF41}" type="sibTrans" cxnId="{544564C6-FE41-489D-8879-812B64C4600C}">
      <dgm:prSet/>
      <dgm:spPr/>
      <dgm:t>
        <a:bodyPr/>
        <a:lstStyle/>
        <a:p>
          <a:endParaRPr lang="en-US"/>
        </a:p>
      </dgm:t>
    </dgm:pt>
    <dgm:pt modelId="{985CD6CD-8925-49C3-8C90-EE056B9B76F7}">
      <dgm:prSet phldrT="[Text]" custT="1"/>
      <dgm:spPr/>
      <dgm:t>
        <a:bodyPr/>
        <a:lstStyle/>
        <a:p>
          <a:r>
            <a:rPr lang="en-US" sz="1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Batch normalization</a:t>
          </a:r>
        </a:p>
      </dgm:t>
    </dgm:pt>
    <dgm:pt modelId="{A0CB47AE-665A-42BD-8795-B4631F4A1CD3}" type="parTrans" cxnId="{B2863B2A-B09A-4B1D-B78B-81438EFE2ED9}">
      <dgm:prSet/>
      <dgm:spPr/>
      <dgm:t>
        <a:bodyPr/>
        <a:lstStyle/>
        <a:p>
          <a:endParaRPr lang="en-US"/>
        </a:p>
      </dgm:t>
    </dgm:pt>
    <dgm:pt modelId="{3CC70716-CC6F-474A-BA3E-5A6D51D86976}" type="sibTrans" cxnId="{B2863B2A-B09A-4B1D-B78B-81438EFE2ED9}">
      <dgm:prSet/>
      <dgm:spPr/>
      <dgm:t>
        <a:bodyPr/>
        <a:lstStyle/>
        <a:p>
          <a:endParaRPr lang="en-US"/>
        </a:p>
      </dgm:t>
    </dgm:pt>
    <dgm:pt modelId="{F1845188-C246-4908-875B-E12E21818DC8}">
      <dgm:prSet phldrT="[Text]" custT="1"/>
      <dgm:spPr/>
      <dgm:t>
        <a:bodyPr/>
        <a:lstStyle/>
        <a:p>
          <a:r>
            <a:rPr lang="en-US" sz="1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Decoder Network</a:t>
          </a:r>
        </a:p>
      </dgm:t>
    </dgm:pt>
    <dgm:pt modelId="{EF57D6A6-AB69-4296-95AA-2051779AF4BA}" type="parTrans" cxnId="{99DA871B-CF16-4E7C-B677-A72C8036FB6C}">
      <dgm:prSet/>
      <dgm:spPr/>
      <dgm:t>
        <a:bodyPr/>
        <a:lstStyle/>
        <a:p>
          <a:endParaRPr lang="en-US"/>
        </a:p>
      </dgm:t>
    </dgm:pt>
    <dgm:pt modelId="{2CFA8C64-77CC-4A31-8F72-07F51D76CC43}" type="sibTrans" cxnId="{99DA871B-CF16-4E7C-B677-A72C8036FB6C}">
      <dgm:prSet/>
      <dgm:spPr/>
      <dgm:t>
        <a:bodyPr/>
        <a:lstStyle/>
        <a:p>
          <a:endParaRPr lang="en-US"/>
        </a:p>
      </dgm:t>
    </dgm:pt>
    <dgm:pt modelId="{9E6D6088-884B-4127-A181-CA7902FF27E8}">
      <dgm:prSet phldrT="[Text]" custT="1"/>
      <dgm:spPr/>
      <dgm:t>
        <a:bodyPr/>
        <a:lstStyle/>
        <a:p>
          <a:pPr algn="l"/>
          <a:r>
            <a:rPr lang="en-US" sz="1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Upsampling</a:t>
          </a:r>
        </a:p>
      </dgm:t>
    </dgm:pt>
    <dgm:pt modelId="{514ABC2D-7D77-4033-B3DF-D9E042327C8B}" type="parTrans" cxnId="{9C8C6CBE-884C-4F53-868F-84A2ECBE4195}">
      <dgm:prSet/>
      <dgm:spPr/>
      <dgm:t>
        <a:bodyPr/>
        <a:lstStyle/>
        <a:p>
          <a:endParaRPr lang="en-US"/>
        </a:p>
      </dgm:t>
    </dgm:pt>
    <dgm:pt modelId="{8DCCC2CC-973E-40A3-B0B4-57AA4CFE34C1}" type="sibTrans" cxnId="{9C8C6CBE-884C-4F53-868F-84A2ECBE4195}">
      <dgm:prSet/>
      <dgm:spPr/>
      <dgm:t>
        <a:bodyPr/>
        <a:lstStyle/>
        <a:p>
          <a:endParaRPr lang="en-US"/>
        </a:p>
      </dgm:t>
    </dgm:pt>
    <dgm:pt modelId="{52E768D6-8DB3-4828-B3B1-C8F183C4810E}">
      <dgm:prSet phldrT="[Text]" custT="1"/>
      <dgm:spPr/>
      <dgm:t>
        <a:bodyPr/>
        <a:lstStyle/>
        <a:p>
          <a:pPr algn="l"/>
          <a:r>
            <a:rPr lang="en-US" sz="1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SoftMax</a:t>
          </a:r>
        </a:p>
      </dgm:t>
    </dgm:pt>
    <dgm:pt modelId="{F50C85B0-A19D-45B0-A667-5FBC754BAF12}" type="parTrans" cxnId="{3E65C3CD-438A-4465-8F9A-C8F7E3EBD5AC}">
      <dgm:prSet/>
      <dgm:spPr/>
      <dgm:t>
        <a:bodyPr/>
        <a:lstStyle/>
        <a:p>
          <a:endParaRPr lang="en-US"/>
        </a:p>
      </dgm:t>
    </dgm:pt>
    <dgm:pt modelId="{B51DE77D-C8C1-48B2-A107-4CC5D39EB7D6}" type="sibTrans" cxnId="{3E65C3CD-438A-4465-8F9A-C8F7E3EBD5AC}">
      <dgm:prSet/>
      <dgm:spPr/>
      <dgm:t>
        <a:bodyPr/>
        <a:lstStyle/>
        <a:p>
          <a:endParaRPr lang="en-US"/>
        </a:p>
      </dgm:t>
    </dgm:pt>
    <dgm:pt modelId="{736C8BB2-5229-4B84-AE52-4ACBC3DC1FAB}">
      <dgm:prSet phldrT="[Text]" custT="1"/>
      <dgm:spPr/>
      <dgm:t>
        <a:bodyPr/>
        <a:lstStyle/>
        <a:p>
          <a:r>
            <a:rPr lang="en-US" sz="180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Boundary localization</a:t>
          </a:r>
        </a:p>
      </dgm:t>
    </dgm:pt>
    <dgm:pt modelId="{0CADEFDE-B68D-41ED-8445-34011BBA3928}" type="parTrans" cxnId="{C4714D65-0DDE-4003-8377-BFA1938A7199}">
      <dgm:prSet/>
      <dgm:spPr/>
      <dgm:t>
        <a:bodyPr/>
        <a:lstStyle/>
        <a:p>
          <a:endParaRPr lang="en-US"/>
        </a:p>
      </dgm:t>
    </dgm:pt>
    <dgm:pt modelId="{098EB902-328A-42EF-9196-35726100BB86}" type="sibTrans" cxnId="{C4714D65-0DDE-4003-8377-BFA1938A7199}">
      <dgm:prSet/>
      <dgm:spPr/>
      <dgm:t>
        <a:bodyPr/>
        <a:lstStyle/>
        <a:p>
          <a:endParaRPr lang="en-US"/>
        </a:p>
      </dgm:t>
    </dgm:pt>
    <dgm:pt modelId="{6C467B5C-04D2-4B98-A9A7-0C97DBA2577D}">
      <dgm:prSet phldrT="[Text]" custT="1"/>
      <dgm:spPr/>
      <dgm:t>
        <a:bodyPr/>
        <a:lstStyle/>
        <a:p>
          <a:r>
            <a:rPr lang="en-US" sz="20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Canny edge detector algorithm</a:t>
          </a:r>
        </a:p>
      </dgm:t>
    </dgm:pt>
    <dgm:pt modelId="{82D963B4-90BA-43F6-9755-0E1A91354DE2}" type="parTrans" cxnId="{41CC2629-A58E-4F84-8D8B-D786217C21BA}">
      <dgm:prSet/>
      <dgm:spPr/>
      <dgm:t>
        <a:bodyPr/>
        <a:lstStyle/>
        <a:p>
          <a:endParaRPr lang="en-US"/>
        </a:p>
      </dgm:t>
    </dgm:pt>
    <dgm:pt modelId="{D4A94EE1-9B27-4F3F-8A3C-14412B664343}" type="sibTrans" cxnId="{41CC2629-A58E-4F84-8D8B-D786217C21BA}">
      <dgm:prSet/>
      <dgm:spPr/>
      <dgm:t>
        <a:bodyPr/>
        <a:lstStyle/>
        <a:p>
          <a:endParaRPr lang="en-US"/>
        </a:p>
      </dgm:t>
    </dgm:pt>
    <dgm:pt modelId="{9CB43659-DEAC-4D64-B99B-E2581C75E028}">
      <dgm:prSet phldrT="[Text]" custT="1"/>
      <dgm:spPr/>
      <dgm:t>
        <a:bodyPr/>
        <a:lstStyle/>
        <a:p>
          <a:r>
            <a:rPr lang="en-US" sz="1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ReLu</a:t>
          </a:r>
        </a:p>
      </dgm:t>
    </dgm:pt>
    <dgm:pt modelId="{CC651001-8F5A-45D3-9029-4B0ECBC4552C}" type="parTrans" cxnId="{D57542BB-43C8-452E-A520-A4603C6DC79F}">
      <dgm:prSet/>
      <dgm:spPr/>
      <dgm:t>
        <a:bodyPr/>
        <a:lstStyle/>
        <a:p>
          <a:endParaRPr lang="en-US"/>
        </a:p>
      </dgm:t>
    </dgm:pt>
    <dgm:pt modelId="{A6A0F45E-53B9-4C9B-AAB1-3F0AC8958A80}" type="sibTrans" cxnId="{D57542BB-43C8-452E-A520-A4603C6DC79F}">
      <dgm:prSet/>
      <dgm:spPr/>
      <dgm:t>
        <a:bodyPr/>
        <a:lstStyle/>
        <a:p>
          <a:endParaRPr lang="en-US"/>
        </a:p>
      </dgm:t>
    </dgm:pt>
    <dgm:pt modelId="{8BA5A46A-85BE-4217-8410-1CC9A9EA49FE}">
      <dgm:prSet phldrT="[Text]" custT="1"/>
      <dgm:spPr/>
      <dgm:t>
        <a:bodyPr/>
        <a:lstStyle/>
        <a:p>
          <a:r>
            <a:rPr lang="en-US" sz="1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Max Pooling </a:t>
          </a:r>
        </a:p>
      </dgm:t>
    </dgm:pt>
    <dgm:pt modelId="{470666FA-0B5A-42C0-8AC5-F7422E78E386}" type="parTrans" cxnId="{AA0E9E17-04BD-4F82-B2B7-493C995B9AFB}">
      <dgm:prSet/>
      <dgm:spPr/>
      <dgm:t>
        <a:bodyPr/>
        <a:lstStyle/>
        <a:p>
          <a:endParaRPr lang="en-US"/>
        </a:p>
      </dgm:t>
    </dgm:pt>
    <dgm:pt modelId="{DC93189D-5C26-4392-AD94-D20CD2592F3B}" type="sibTrans" cxnId="{AA0E9E17-04BD-4F82-B2B7-493C995B9AFB}">
      <dgm:prSet/>
      <dgm:spPr/>
      <dgm:t>
        <a:bodyPr/>
        <a:lstStyle/>
        <a:p>
          <a:endParaRPr lang="en-US"/>
        </a:p>
      </dgm:t>
    </dgm:pt>
    <dgm:pt modelId="{669B9801-CCA0-469B-933F-5A63ADF37BB7}">
      <dgm:prSet phldrT="[Text]" custT="1"/>
      <dgm:spPr/>
      <dgm:t>
        <a:bodyPr/>
        <a:lstStyle/>
        <a:p>
          <a:pPr algn="l"/>
          <a:r>
            <a:rPr lang="en-US" sz="1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Deconvolution</a:t>
          </a:r>
        </a:p>
      </dgm:t>
    </dgm:pt>
    <dgm:pt modelId="{5860BB88-F355-4248-9AEB-7A68C7C63D0A}" type="parTrans" cxnId="{26C7CA3E-D7EC-445E-81A5-2EABE16816C9}">
      <dgm:prSet/>
      <dgm:spPr/>
      <dgm:t>
        <a:bodyPr/>
        <a:lstStyle/>
        <a:p>
          <a:endParaRPr lang="en-US"/>
        </a:p>
      </dgm:t>
    </dgm:pt>
    <dgm:pt modelId="{7380598E-E7E6-462A-9627-8E389EE62010}" type="sibTrans" cxnId="{26C7CA3E-D7EC-445E-81A5-2EABE16816C9}">
      <dgm:prSet/>
      <dgm:spPr/>
      <dgm:t>
        <a:bodyPr/>
        <a:lstStyle/>
        <a:p>
          <a:endParaRPr lang="en-US"/>
        </a:p>
      </dgm:t>
    </dgm:pt>
    <dgm:pt modelId="{C8C4D922-C14B-4B6C-A6EA-8907400B26A8}" type="pres">
      <dgm:prSet presAssocID="{245DAD67-DA47-45D1-A96A-BBD614F88822}" presName="linearFlow" presStyleCnt="0">
        <dgm:presLayoutVars>
          <dgm:dir/>
          <dgm:animLvl val="lvl"/>
          <dgm:resizeHandles val="exact"/>
        </dgm:presLayoutVars>
      </dgm:prSet>
      <dgm:spPr/>
    </dgm:pt>
    <dgm:pt modelId="{0535856B-FA05-4DDB-91A7-9941DB2F576F}" type="pres">
      <dgm:prSet presAssocID="{4938210D-E5BB-4530-B6C1-CBBDC31365C5}" presName="composite" presStyleCnt="0"/>
      <dgm:spPr/>
    </dgm:pt>
    <dgm:pt modelId="{24A0658B-DDC0-409A-AC6E-E00CA3E78EBF}" type="pres">
      <dgm:prSet presAssocID="{4938210D-E5BB-4530-B6C1-CBBDC31365C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6FBB5F5-CF50-4B50-9498-05574DE5B4FB}" type="pres">
      <dgm:prSet presAssocID="{4938210D-E5BB-4530-B6C1-CBBDC31365C5}" presName="descendantText" presStyleLbl="alignAcc1" presStyleIdx="0" presStyleCnt="3" custLinFactNeighborX="124" custLinFactNeighborY="-207">
        <dgm:presLayoutVars>
          <dgm:bulletEnabled val="1"/>
        </dgm:presLayoutVars>
      </dgm:prSet>
      <dgm:spPr/>
    </dgm:pt>
    <dgm:pt modelId="{AF2D30A4-7E76-4FA3-B8E1-8B678126ECA8}" type="pres">
      <dgm:prSet presAssocID="{807B4439-E80D-4125-AEE4-81AB446C535B}" presName="sp" presStyleCnt="0"/>
      <dgm:spPr/>
    </dgm:pt>
    <dgm:pt modelId="{CB83EB30-1536-4184-8C2D-0CDE6382CA0B}" type="pres">
      <dgm:prSet presAssocID="{F1845188-C246-4908-875B-E12E21818DC8}" presName="composite" presStyleCnt="0"/>
      <dgm:spPr/>
    </dgm:pt>
    <dgm:pt modelId="{13FD6344-44DF-4649-A8C4-59B941D8A214}" type="pres">
      <dgm:prSet presAssocID="{F1845188-C246-4908-875B-E12E21818DC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51498975-649B-410E-9563-A405E96AC8CF}" type="pres">
      <dgm:prSet presAssocID="{F1845188-C246-4908-875B-E12E21818DC8}" presName="descendantText" presStyleLbl="alignAcc1" presStyleIdx="1" presStyleCnt="3" custLinFactNeighborX="232" custLinFactNeighborY="0">
        <dgm:presLayoutVars>
          <dgm:bulletEnabled val="1"/>
        </dgm:presLayoutVars>
      </dgm:prSet>
      <dgm:spPr/>
    </dgm:pt>
    <dgm:pt modelId="{59A58716-D1BA-4179-88E7-9A77CC5BD8EF}" type="pres">
      <dgm:prSet presAssocID="{2CFA8C64-77CC-4A31-8F72-07F51D76CC43}" presName="sp" presStyleCnt="0"/>
      <dgm:spPr/>
    </dgm:pt>
    <dgm:pt modelId="{CDEE065F-30CC-4C59-BF74-5134A80805CA}" type="pres">
      <dgm:prSet presAssocID="{736C8BB2-5229-4B84-AE52-4ACBC3DC1FAB}" presName="composite" presStyleCnt="0"/>
      <dgm:spPr/>
    </dgm:pt>
    <dgm:pt modelId="{7487AC0E-6361-4C5B-9EA8-9DEC63CED12F}" type="pres">
      <dgm:prSet presAssocID="{736C8BB2-5229-4B84-AE52-4ACBC3DC1FA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C0C93915-1A74-45D4-96F4-F56A021F0E21}" type="pres">
      <dgm:prSet presAssocID="{736C8BB2-5229-4B84-AE52-4ACBC3DC1FAB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AA0E9E17-04BD-4F82-B2B7-493C995B9AFB}" srcId="{4938210D-E5BB-4530-B6C1-CBBDC31365C5}" destId="{8BA5A46A-85BE-4217-8410-1CC9A9EA49FE}" srcOrd="3" destOrd="0" parTransId="{470666FA-0B5A-42C0-8AC5-F7422E78E386}" sibTransId="{DC93189D-5C26-4392-AD94-D20CD2592F3B}"/>
    <dgm:cxn modelId="{99DA871B-CF16-4E7C-B677-A72C8036FB6C}" srcId="{245DAD67-DA47-45D1-A96A-BBD614F88822}" destId="{F1845188-C246-4908-875B-E12E21818DC8}" srcOrd="1" destOrd="0" parTransId="{EF57D6A6-AB69-4296-95AA-2051779AF4BA}" sibTransId="{2CFA8C64-77CC-4A31-8F72-07F51D76CC43}"/>
    <dgm:cxn modelId="{41CC2629-A58E-4F84-8D8B-D786217C21BA}" srcId="{736C8BB2-5229-4B84-AE52-4ACBC3DC1FAB}" destId="{6C467B5C-04D2-4B98-A9A7-0C97DBA2577D}" srcOrd="0" destOrd="0" parTransId="{82D963B4-90BA-43F6-9755-0E1A91354DE2}" sibTransId="{D4A94EE1-9B27-4F3F-8A3C-14412B664343}"/>
    <dgm:cxn modelId="{B2863B2A-B09A-4B1D-B78B-81438EFE2ED9}" srcId="{4938210D-E5BB-4530-B6C1-CBBDC31365C5}" destId="{985CD6CD-8925-49C3-8C90-EE056B9B76F7}" srcOrd="1" destOrd="0" parTransId="{A0CB47AE-665A-42BD-8795-B4631F4A1CD3}" sibTransId="{3CC70716-CC6F-474A-BA3E-5A6D51D86976}"/>
    <dgm:cxn modelId="{26C7CA3E-D7EC-445E-81A5-2EABE16816C9}" srcId="{F1845188-C246-4908-875B-E12E21818DC8}" destId="{669B9801-CCA0-469B-933F-5A63ADF37BB7}" srcOrd="0" destOrd="0" parTransId="{5860BB88-F355-4248-9AEB-7A68C7C63D0A}" sibTransId="{7380598E-E7E6-462A-9627-8E389EE62010}"/>
    <dgm:cxn modelId="{C2F5A560-EDBE-423D-88D1-D9BF28492D08}" type="presOf" srcId="{8BA5A46A-85BE-4217-8410-1CC9A9EA49FE}" destId="{66FBB5F5-CF50-4B50-9498-05574DE5B4FB}" srcOrd="0" destOrd="3" presId="urn:microsoft.com/office/officeart/2005/8/layout/chevron2"/>
    <dgm:cxn modelId="{C4714D65-0DDE-4003-8377-BFA1938A7199}" srcId="{245DAD67-DA47-45D1-A96A-BBD614F88822}" destId="{736C8BB2-5229-4B84-AE52-4ACBC3DC1FAB}" srcOrd="2" destOrd="0" parTransId="{0CADEFDE-B68D-41ED-8445-34011BBA3928}" sibTransId="{098EB902-328A-42EF-9196-35726100BB86}"/>
    <dgm:cxn modelId="{0302946F-89AD-4335-A7FE-6258EF3972F8}" type="presOf" srcId="{9E6D6088-884B-4127-A181-CA7902FF27E8}" destId="{51498975-649B-410E-9563-A405E96AC8CF}" srcOrd="0" destOrd="1" presId="urn:microsoft.com/office/officeart/2005/8/layout/chevron2"/>
    <dgm:cxn modelId="{AFC09377-2CE4-4D60-9DBE-0B52B8516F78}" type="presOf" srcId="{4938210D-E5BB-4530-B6C1-CBBDC31365C5}" destId="{24A0658B-DDC0-409A-AC6E-E00CA3E78EBF}" srcOrd="0" destOrd="0" presId="urn:microsoft.com/office/officeart/2005/8/layout/chevron2"/>
    <dgm:cxn modelId="{FEF33D81-A8EC-48F4-8A73-35D9D8A218EF}" type="presOf" srcId="{6C467B5C-04D2-4B98-A9A7-0C97DBA2577D}" destId="{C0C93915-1A74-45D4-96F4-F56A021F0E21}" srcOrd="0" destOrd="0" presId="urn:microsoft.com/office/officeart/2005/8/layout/chevron2"/>
    <dgm:cxn modelId="{3080729E-61DE-4C08-84AE-9B3CFC4E0F09}" type="presOf" srcId="{736C8BB2-5229-4B84-AE52-4ACBC3DC1FAB}" destId="{7487AC0E-6361-4C5B-9EA8-9DEC63CED12F}" srcOrd="0" destOrd="0" presId="urn:microsoft.com/office/officeart/2005/8/layout/chevron2"/>
    <dgm:cxn modelId="{E3B1ABA9-DBF7-419E-A252-96ACC97323B6}" type="presOf" srcId="{52E768D6-8DB3-4828-B3B1-C8F183C4810E}" destId="{51498975-649B-410E-9563-A405E96AC8CF}" srcOrd="0" destOrd="2" presId="urn:microsoft.com/office/officeart/2005/8/layout/chevron2"/>
    <dgm:cxn modelId="{D57542BB-43C8-452E-A520-A4603C6DC79F}" srcId="{4938210D-E5BB-4530-B6C1-CBBDC31365C5}" destId="{9CB43659-DEAC-4D64-B99B-E2581C75E028}" srcOrd="2" destOrd="0" parTransId="{CC651001-8F5A-45D3-9029-4B0ECBC4552C}" sibTransId="{A6A0F45E-53B9-4C9B-AAB1-3F0AC8958A80}"/>
    <dgm:cxn modelId="{9C8C6CBE-884C-4F53-868F-84A2ECBE4195}" srcId="{F1845188-C246-4908-875B-E12E21818DC8}" destId="{9E6D6088-884B-4127-A181-CA7902FF27E8}" srcOrd="1" destOrd="0" parTransId="{514ABC2D-7D77-4033-B3DF-D9E042327C8B}" sibTransId="{8DCCC2CC-973E-40A3-B0B4-57AA4CFE34C1}"/>
    <dgm:cxn modelId="{7AE18CC2-1348-4CC6-B8DA-808142A3BCB5}" type="presOf" srcId="{F1845188-C246-4908-875B-E12E21818DC8}" destId="{13FD6344-44DF-4649-A8C4-59B941D8A214}" srcOrd="0" destOrd="0" presId="urn:microsoft.com/office/officeart/2005/8/layout/chevron2"/>
    <dgm:cxn modelId="{544564C6-FE41-489D-8879-812B64C4600C}" srcId="{4938210D-E5BB-4530-B6C1-CBBDC31365C5}" destId="{45B03C47-232B-4FA7-BC25-5EFC0E2C7CA2}" srcOrd="0" destOrd="0" parTransId="{16DC6C86-8777-4596-B5D3-4A48B20A94CD}" sibTransId="{B223EABA-A380-446A-A95F-CD3E5340DF41}"/>
    <dgm:cxn modelId="{A6DAFAC6-B56B-493C-B9B0-E82798CCDDAD}" type="presOf" srcId="{245DAD67-DA47-45D1-A96A-BBD614F88822}" destId="{C8C4D922-C14B-4B6C-A6EA-8907400B26A8}" srcOrd="0" destOrd="0" presId="urn:microsoft.com/office/officeart/2005/8/layout/chevron2"/>
    <dgm:cxn modelId="{3E65C3CD-438A-4465-8F9A-C8F7E3EBD5AC}" srcId="{F1845188-C246-4908-875B-E12E21818DC8}" destId="{52E768D6-8DB3-4828-B3B1-C8F183C4810E}" srcOrd="2" destOrd="0" parTransId="{F50C85B0-A19D-45B0-A667-5FBC754BAF12}" sibTransId="{B51DE77D-C8C1-48B2-A107-4CC5D39EB7D6}"/>
    <dgm:cxn modelId="{8999CFD0-AAFB-4B61-AFA5-8D8DA233BF60}" srcId="{245DAD67-DA47-45D1-A96A-BBD614F88822}" destId="{4938210D-E5BB-4530-B6C1-CBBDC31365C5}" srcOrd="0" destOrd="0" parTransId="{63D2B27B-B213-41BE-841C-22C4A7625233}" sibTransId="{807B4439-E80D-4125-AEE4-81AB446C535B}"/>
    <dgm:cxn modelId="{315478D1-2A1F-4931-B244-F2CD77A98A96}" type="presOf" srcId="{45B03C47-232B-4FA7-BC25-5EFC0E2C7CA2}" destId="{66FBB5F5-CF50-4B50-9498-05574DE5B4FB}" srcOrd="0" destOrd="0" presId="urn:microsoft.com/office/officeart/2005/8/layout/chevron2"/>
    <dgm:cxn modelId="{1D2040D6-3ADC-4E32-8BDE-A3395A4D30E0}" type="presOf" srcId="{9CB43659-DEAC-4D64-B99B-E2581C75E028}" destId="{66FBB5F5-CF50-4B50-9498-05574DE5B4FB}" srcOrd="0" destOrd="2" presId="urn:microsoft.com/office/officeart/2005/8/layout/chevron2"/>
    <dgm:cxn modelId="{7C0437EB-5B3C-414A-A770-3B3A07102312}" type="presOf" srcId="{985CD6CD-8925-49C3-8C90-EE056B9B76F7}" destId="{66FBB5F5-CF50-4B50-9498-05574DE5B4FB}" srcOrd="0" destOrd="1" presId="urn:microsoft.com/office/officeart/2005/8/layout/chevron2"/>
    <dgm:cxn modelId="{AE4115FB-D1E4-4CFA-99CD-A691311082D2}" type="presOf" srcId="{669B9801-CCA0-469B-933F-5A63ADF37BB7}" destId="{51498975-649B-410E-9563-A405E96AC8CF}" srcOrd="0" destOrd="0" presId="urn:microsoft.com/office/officeart/2005/8/layout/chevron2"/>
    <dgm:cxn modelId="{7961D817-AFCF-4BA9-868D-659CD881FDB2}" type="presParOf" srcId="{C8C4D922-C14B-4B6C-A6EA-8907400B26A8}" destId="{0535856B-FA05-4DDB-91A7-9941DB2F576F}" srcOrd="0" destOrd="0" presId="urn:microsoft.com/office/officeart/2005/8/layout/chevron2"/>
    <dgm:cxn modelId="{8897948A-1147-4183-A6AF-30AC921A1E39}" type="presParOf" srcId="{0535856B-FA05-4DDB-91A7-9941DB2F576F}" destId="{24A0658B-DDC0-409A-AC6E-E00CA3E78EBF}" srcOrd="0" destOrd="0" presId="urn:microsoft.com/office/officeart/2005/8/layout/chevron2"/>
    <dgm:cxn modelId="{6BFD4BE0-146E-405F-8304-B068EA5D06C3}" type="presParOf" srcId="{0535856B-FA05-4DDB-91A7-9941DB2F576F}" destId="{66FBB5F5-CF50-4B50-9498-05574DE5B4FB}" srcOrd="1" destOrd="0" presId="urn:microsoft.com/office/officeart/2005/8/layout/chevron2"/>
    <dgm:cxn modelId="{336E58A7-8CBC-4E23-A2E1-78D76D4721C7}" type="presParOf" srcId="{C8C4D922-C14B-4B6C-A6EA-8907400B26A8}" destId="{AF2D30A4-7E76-4FA3-B8E1-8B678126ECA8}" srcOrd="1" destOrd="0" presId="urn:microsoft.com/office/officeart/2005/8/layout/chevron2"/>
    <dgm:cxn modelId="{35B91B44-E095-4374-A0A4-5293542C25A8}" type="presParOf" srcId="{C8C4D922-C14B-4B6C-A6EA-8907400B26A8}" destId="{CB83EB30-1536-4184-8C2D-0CDE6382CA0B}" srcOrd="2" destOrd="0" presId="urn:microsoft.com/office/officeart/2005/8/layout/chevron2"/>
    <dgm:cxn modelId="{479CAD41-AE8E-48B8-B467-F0338C97F5CC}" type="presParOf" srcId="{CB83EB30-1536-4184-8C2D-0CDE6382CA0B}" destId="{13FD6344-44DF-4649-A8C4-59B941D8A214}" srcOrd="0" destOrd="0" presId="urn:microsoft.com/office/officeart/2005/8/layout/chevron2"/>
    <dgm:cxn modelId="{1102337C-6B4E-48D9-BB5A-DDAAB6A20853}" type="presParOf" srcId="{CB83EB30-1536-4184-8C2D-0CDE6382CA0B}" destId="{51498975-649B-410E-9563-A405E96AC8CF}" srcOrd="1" destOrd="0" presId="urn:microsoft.com/office/officeart/2005/8/layout/chevron2"/>
    <dgm:cxn modelId="{B612A8CA-723F-443A-8B7B-C09E241A48DE}" type="presParOf" srcId="{C8C4D922-C14B-4B6C-A6EA-8907400B26A8}" destId="{59A58716-D1BA-4179-88E7-9A77CC5BD8EF}" srcOrd="3" destOrd="0" presId="urn:microsoft.com/office/officeart/2005/8/layout/chevron2"/>
    <dgm:cxn modelId="{268EE316-4CAE-4DE9-8243-E486D880FD2F}" type="presParOf" srcId="{C8C4D922-C14B-4B6C-A6EA-8907400B26A8}" destId="{CDEE065F-30CC-4C59-BF74-5134A80805CA}" srcOrd="4" destOrd="0" presId="urn:microsoft.com/office/officeart/2005/8/layout/chevron2"/>
    <dgm:cxn modelId="{9821D835-634B-4FC1-80B4-5676AEFA8C2A}" type="presParOf" srcId="{CDEE065F-30CC-4C59-BF74-5134A80805CA}" destId="{7487AC0E-6361-4C5B-9EA8-9DEC63CED12F}" srcOrd="0" destOrd="0" presId="urn:microsoft.com/office/officeart/2005/8/layout/chevron2"/>
    <dgm:cxn modelId="{D058C995-71BF-4229-8E15-8C9F83F67CD3}" type="presParOf" srcId="{CDEE065F-30CC-4C59-BF74-5134A80805CA}" destId="{C0C93915-1A74-45D4-96F4-F56A021F0E2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0658B-DDC0-409A-AC6E-E00CA3E78EBF}">
      <dsp:nvSpPr>
        <dsp:cNvPr id="0" name=""/>
        <dsp:cNvSpPr/>
      </dsp:nvSpPr>
      <dsp:spPr>
        <a:xfrm rot="5400000">
          <a:off x="-251927" y="255266"/>
          <a:ext cx="1679518" cy="117566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Encoder Network</a:t>
          </a:r>
        </a:p>
      </dsp:txBody>
      <dsp:txXfrm rot="-5400000">
        <a:off x="1" y="591169"/>
        <a:ext cx="1175662" cy="503856"/>
      </dsp:txXfrm>
    </dsp:sp>
    <dsp:sp modelId="{66FBB5F5-CF50-4B50-9498-05574DE5B4FB}">
      <dsp:nvSpPr>
        <dsp:cNvPr id="0" name=""/>
        <dsp:cNvSpPr/>
      </dsp:nvSpPr>
      <dsp:spPr>
        <a:xfrm rot="5400000">
          <a:off x="3435345" y="-2258603"/>
          <a:ext cx="1091686" cy="5611052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Convolution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Batch normalization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ReLu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Max Pooling </a:t>
          </a:r>
        </a:p>
      </dsp:txBody>
      <dsp:txXfrm rot="-5400000">
        <a:off x="1175662" y="54372"/>
        <a:ext cx="5557760" cy="985102"/>
      </dsp:txXfrm>
    </dsp:sp>
    <dsp:sp modelId="{13FD6344-44DF-4649-A8C4-59B941D8A214}">
      <dsp:nvSpPr>
        <dsp:cNvPr id="0" name=""/>
        <dsp:cNvSpPr/>
      </dsp:nvSpPr>
      <dsp:spPr>
        <a:xfrm rot="5400000">
          <a:off x="-251927" y="1741678"/>
          <a:ext cx="1679518" cy="117566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Decoder Network</a:t>
          </a:r>
        </a:p>
      </dsp:txBody>
      <dsp:txXfrm rot="-5400000">
        <a:off x="1" y="2077581"/>
        <a:ext cx="1175662" cy="503856"/>
      </dsp:txXfrm>
    </dsp:sp>
    <dsp:sp modelId="{51498975-649B-410E-9563-A405E96AC8CF}">
      <dsp:nvSpPr>
        <dsp:cNvPr id="0" name=""/>
        <dsp:cNvSpPr/>
      </dsp:nvSpPr>
      <dsp:spPr>
        <a:xfrm rot="5400000">
          <a:off x="3435345" y="-769931"/>
          <a:ext cx="1091686" cy="5611052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Deconvolution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Upsampling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SoftMax</a:t>
          </a:r>
        </a:p>
      </dsp:txBody>
      <dsp:txXfrm rot="-5400000">
        <a:off x="1175662" y="1543044"/>
        <a:ext cx="5557760" cy="985102"/>
      </dsp:txXfrm>
    </dsp:sp>
    <dsp:sp modelId="{7487AC0E-6361-4C5B-9EA8-9DEC63CED12F}">
      <dsp:nvSpPr>
        <dsp:cNvPr id="0" name=""/>
        <dsp:cNvSpPr/>
      </dsp:nvSpPr>
      <dsp:spPr>
        <a:xfrm rot="5400000">
          <a:off x="-251927" y="3228090"/>
          <a:ext cx="1679518" cy="117566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Boundary localization</a:t>
          </a:r>
        </a:p>
      </dsp:txBody>
      <dsp:txXfrm rot="-5400000">
        <a:off x="1" y="3563993"/>
        <a:ext cx="1175662" cy="503856"/>
      </dsp:txXfrm>
    </dsp:sp>
    <dsp:sp modelId="{C0C93915-1A74-45D4-96F4-F56A021F0E21}">
      <dsp:nvSpPr>
        <dsp:cNvPr id="0" name=""/>
        <dsp:cNvSpPr/>
      </dsp:nvSpPr>
      <dsp:spPr>
        <a:xfrm rot="5400000">
          <a:off x="3435345" y="716480"/>
          <a:ext cx="1091686" cy="5611052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Canny edge detector algorithm</a:t>
          </a:r>
        </a:p>
      </dsp:txBody>
      <dsp:txXfrm rot="-5400000">
        <a:off x="1175662" y="3029455"/>
        <a:ext cx="5557760" cy="985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A17F-CB06-445B-ACD3-321E84E51A80}" type="datetimeFigureOut">
              <a:rPr lang="en-US" smtClean="0"/>
              <a:t>15-Oct-19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8EF9-7F2B-4B20-A25C-9E80C16977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41C0-BF72-4A20-AFA7-D05563D549B7}" type="datetimeFigureOut">
              <a:rPr lang="en-US" smtClean="0"/>
              <a:t>15-Oct-19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F9CF-D1E5-49FD-94F7-B246BB67E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FA47-3DD9-4E6F-AFEC-A86A19E44155}" type="datetime2">
              <a:rPr lang="en-US" noProof="0" smtClean="0"/>
              <a:t>Tuesday, October 15, 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Improvise SegNet architecture with Canny edge detector algorithm for more boundary accurate image segmentation</a:t>
            </a:r>
            <a:endParaRPr lang="en-US" noProof="0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187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CFD9-0CA3-42FB-AECD-188214D01AF5}" type="datetime2">
              <a:rPr lang="en-US" noProof="0" smtClean="0"/>
              <a:t>Tuesday, October 15, 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Improvise SegNet architecture with Canny edge detector algorithm for more boundary accurate image segmentation</a:t>
            </a:r>
            <a:endParaRPr lang="en-U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74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A4EBD-F17F-486F-B3F6-28D75D7738F4}" type="datetime2">
              <a:rPr lang="en-US" noProof="0" smtClean="0"/>
              <a:t>Tuesday, October 15, 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Improvise SegNet architecture with Canny edge detector algorithm for more boundary accurate image segmentation</a:t>
            </a:r>
            <a:endParaRPr lang="en-US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EDC4E6E-B29F-4F94-9153-7D49DDBCE401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3786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CC35-F0E4-4B53-9B42-2ECBBA028218}" type="datetime2">
              <a:rPr lang="en-US" noProof="0" smtClean="0"/>
              <a:t>Tuesday, October 15, 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Improvise SegNet architecture with Canny edge detector algorithm for more boundary accurate image segmentation</a:t>
            </a:r>
            <a:endParaRPr lang="en-U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1464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65A2-EEDC-45BB-B641-E4BCFCD13AA9}" type="datetime2">
              <a:rPr lang="en-US" noProof="0" smtClean="0"/>
              <a:t>Tuesday, October 15, 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Improvise SegNet architecture with Canny edge detector algorithm for more boundary accurate image segmentation</a:t>
            </a:r>
            <a:endParaRPr lang="en-US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0654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E10F-B031-4EA3-90E4-A4E4DD3F85EB}" type="datetime2">
              <a:rPr lang="en-US" noProof="0" smtClean="0"/>
              <a:t>Tuesday, October 15, 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Improvise SegNet architecture with Canny edge detector algorithm for more boundary accurate image segmentation</a:t>
            </a:r>
            <a:endParaRPr lang="en-U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3719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26A7-4DC4-4329-B9D5-AE2FBE9CED6B}" type="datetime2">
              <a:rPr lang="en-US" noProof="0" smtClean="0"/>
              <a:t>Tuesday, October 15, 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Improvise SegNet architecture with Canny edge detector algorithm for more boundary accurate image segmentation</a:t>
            </a:r>
            <a:endParaRPr lang="en-U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4808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258F-0239-496F-AD42-231EEEC4DCCC}" type="datetime2">
              <a:rPr lang="en-US" noProof="0" smtClean="0"/>
              <a:t>Tuesday, October 15, 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Improvise SegNet architecture with Canny edge detector algorithm for more boundary accurate image segmentation</a:t>
            </a:r>
            <a:endParaRPr lang="en-U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1924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92B4-7658-43F4-8C77-7405DB510BA9}" type="datetime2">
              <a:rPr lang="en-US" noProof="0" smtClean="0"/>
              <a:t>Tuesday, October 15, 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Improvise SegNet architecture with Canny edge detector algorithm for more boundary accurate image segmentation</a:t>
            </a:r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04B58-8A84-41B8-9CD4-BE02D003BFAF}" type="datetime2">
              <a:rPr lang="en-US" noProof="0" smtClean="0"/>
              <a:t>Tuesday, October 15, 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Improvise SegNet architecture with Canny edge detector algorithm for more boundary accurate image segmentation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3989-84B2-42BE-AB7C-A6FF71CC81F2}" type="datetime2">
              <a:rPr lang="en-US" noProof="0" smtClean="0"/>
              <a:t>Tuesday, October 15, 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Improvise SegNet architecture with Canny edge detector algorithm for more boundary accurate image segmentation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1957-E400-44B2-AF95-BD017C41A918}" type="datetime2">
              <a:rPr lang="en-US" noProof="0" smtClean="0"/>
              <a:t>Tuesday, October 15, 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Improvise SegNet architecture with Canny edge detector algorithm for more boundary accurate image segmentation</a:t>
            </a:r>
            <a:endParaRPr lang="en-U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4693A8-1447-444B-BFE3-FA94103A7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99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A94A-E31D-43E3-9F16-621FBE2D08E3}" type="datetime2">
              <a:rPr lang="en-US" noProof="0" smtClean="0"/>
              <a:t>Tuesday, October 15, 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Improvise SegNet architecture with Canny edge detector algorithm for more boundary accurate image segmentation</a:t>
            </a:r>
            <a:endParaRPr lang="en-U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5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319D-846F-4080-A05B-0763505C95A1}" type="datetime2">
              <a:rPr lang="en-US" noProof="0" smtClean="0"/>
              <a:t>Tuesday, October 15, 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Improvise SegNet architecture with Canny edge detector algorithm for more boundary accurate image segmentation</a:t>
            </a:r>
            <a:endParaRPr lang="en-US" noProof="0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5DD4D5-29AC-43AB-988C-528098B5D781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7A8EC5-636E-4155-AC50-685AB6B89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87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30F8-D8E5-4353-A5B2-67F7CFC628DE}" type="datetime2">
              <a:rPr lang="en-US" noProof="0" smtClean="0"/>
              <a:t>Tuesday, October 15, 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Improvise SegNet architecture with Canny edge detector algorithm for more boundary accurate image segmentation</a:t>
            </a:r>
            <a:endParaRPr lang="en-US" noProof="0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E3DC6D53-5492-443E-91D9-525EA86C93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198024-850F-4EEB-A698-2D0A0CF9F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34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9785-8C84-4D84-87B3-D8E95AB32340}" type="datetime2">
              <a:rPr lang="en-US" noProof="0" smtClean="0"/>
              <a:t>Tuesday, October 15, 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Improvise SegNet architecture with Canny edge detector algorithm for more boundary accurate image segmentation</a:t>
            </a:r>
            <a:endParaRPr lang="en-US" noProof="0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865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3E2B3-710A-4FA4-A5BC-7EB9F7C1F50F}" type="datetime2">
              <a:rPr lang="en-US" noProof="0" smtClean="0"/>
              <a:t>Tuesday, October 15, 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Improvise SegNet architecture with Canny edge detector algorithm for more boundary accurate image segmentation</a:t>
            </a:r>
            <a:endParaRPr lang="en-US" noProof="0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719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3415C-5D20-4D08-8E2D-DC93F28B8710}" type="datetime2">
              <a:rPr lang="en-US" noProof="0" smtClean="0"/>
              <a:t>Tuesday, October 15, 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Improvise SegNet architecture with Canny edge detector algorithm for more boundary accurate image segmentation</a:t>
            </a:r>
            <a:endParaRPr lang="en-U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766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244D-6E75-4256-B83C-1DE75D406593}" type="datetime2">
              <a:rPr lang="en-US" noProof="0" smtClean="0"/>
              <a:t>Tuesday, October 15, 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Improvise SegNet architecture with Canny edge detector algorithm for more boundary accurate image segmentation</a:t>
            </a:r>
            <a:endParaRPr lang="en-U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5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63CD-08EE-487A-8F48-DE1D3687190E}" type="datetime2">
              <a:rPr lang="en-US" noProof="0" smtClean="0"/>
              <a:t>Tuesday, October 15, 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/>
              <a:t>Improvise SegNet architecture with Canny edge detector algorithm for more boundary accurate image segmentation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499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79" r:id="rId17"/>
    <p:sldLayoutId id="2147483669" r:id="rId18"/>
    <p:sldLayoutId id="2147483680" r:id="rId1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0">
            <a:extLst>
              <a:ext uri="{FF2B5EF4-FFF2-40B4-BE49-F238E27FC236}">
                <a16:creationId xmlns:a16="http://schemas.microsoft.com/office/drawing/2014/main" id="{4A933359-FD1F-49C0-91FD-6F1B80D37B29}"/>
              </a:ext>
            </a:extLst>
          </p:cNvPr>
          <p:cNvSpPr txBox="1">
            <a:spLocks/>
          </p:cNvSpPr>
          <p:nvPr/>
        </p:nvSpPr>
        <p:spPr bwMode="white">
          <a:xfrm>
            <a:off x="1406013" y="0"/>
            <a:ext cx="10785986" cy="1416665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Bangladesh Army International University Of Science And Technology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62FD66B-BEC6-45F9-A011-EFA92F06C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9" y="0"/>
            <a:ext cx="1586724" cy="1718952"/>
          </a:xfrm>
          <a:prstGeom prst="rect">
            <a:avLst/>
          </a:prstGeom>
        </p:spPr>
      </p:pic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4B8183E8-94E2-4373-953B-913E05A8B5CA}"/>
              </a:ext>
            </a:extLst>
          </p:cNvPr>
          <p:cNvSpPr/>
          <p:nvPr/>
        </p:nvSpPr>
        <p:spPr>
          <a:xfrm>
            <a:off x="177553" y="1697881"/>
            <a:ext cx="12014446" cy="2003631"/>
          </a:xfrm>
          <a:prstGeom prst="round2Diag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Tentative Title : Improvise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SegNet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 with Canny edge detector algorithm for more boundary accurate image segmentation</a:t>
            </a:r>
          </a:p>
        </p:txBody>
      </p:sp>
      <p:sp>
        <p:nvSpPr>
          <p:cNvPr id="22" name="Title 13">
            <a:extLst>
              <a:ext uri="{FF2B5EF4-FFF2-40B4-BE49-F238E27FC236}">
                <a16:creationId xmlns:a16="http://schemas.microsoft.com/office/drawing/2014/main" id="{23B4CA85-6F19-469A-96FE-D1ADABBE753A}"/>
              </a:ext>
            </a:extLst>
          </p:cNvPr>
          <p:cNvSpPr txBox="1">
            <a:spLocks/>
          </p:cNvSpPr>
          <p:nvPr/>
        </p:nvSpPr>
        <p:spPr bwMode="white">
          <a:xfrm>
            <a:off x="7135356" y="4100460"/>
            <a:ext cx="4760722" cy="2597865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30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</a:t>
            </a: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Arifa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Islam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Champa</a:t>
            </a: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</a:t>
            </a:r>
            <a:br>
              <a:rPr lang="en-US" cap="none" dirty="0"/>
            </a:br>
            <a:endParaRPr lang="en-US" cap="none" dirty="0"/>
          </a:p>
        </p:txBody>
      </p:sp>
      <p:sp>
        <p:nvSpPr>
          <p:cNvPr id="10" name="Title 13">
            <a:extLst>
              <a:ext uri="{FF2B5EF4-FFF2-40B4-BE49-F238E27FC236}">
                <a16:creationId xmlns:a16="http://schemas.microsoft.com/office/drawing/2014/main" id="{30478C91-BF39-4478-B2C8-BF793BEE15C7}"/>
              </a:ext>
            </a:extLst>
          </p:cNvPr>
          <p:cNvSpPr txBox="1">
            <a:spLocks/>
          </p:cNvSpPr>
          <p:nvPr/>
        </p:nvSpPr>
        <p:spPr bwMode="white">
          <a:xfrm>
            <a:off x="1863497" y="4137232"/>
            <a:ext cx="4990063" cy="2597865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30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Arik Md. Isthiaque</a:t>
            </a:r>
          </a:p>
          <a:p>
            <a:pPr algn="l"/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– 1103096</a:t>
            </a:r>
          </a:p>
          <a:p>
            <a:pPr algn="l"/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– B</a:t>
            </a:r>
          </a:p>
          <a:p>
            <a:pPr algn="l"/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</a:t>
            </a:r>
            <a:br>
              <a:rPr lang="en-US" cap="none" dirty="0"/>
            </a:b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342962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8FD97-B51C-493C-886C-BCF7FEAC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12" y="0"/>
            <a:ext cx="10840914" cy="1260000"/>
          </a:xfrm>
        </p:spPr>
        <p:txBody>
          <a:bodyPr>
            <a:normAutofit/>
          </a:bodyPr>
          <a:lstStyle/>
          <a:p>
            <a:pPr algn="ctr"/>
            <a:r>
              <a:rPr lang="en-US" sz="48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0A839-2A84-4EEB-A898-C5EE85D0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310" y="0"/>
            <a:ext cx="1307690" cy="141666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8B621-5912-4754-8038-0F78B18E8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4379" y="6492875"/>
            <a:ext cx="7619999" cy="365125"/>
          </a:xfrm>
        </p:spPr>
        <p:txBody>
          <a:bodyPr/>
          <a:lstStyle/>
          <a:p>
            <a:r>
              <a:rPr lang="en-US" noProof="0" dirty="0"/>
              <a:t>Improvise </a:t>
            </a:r>
            <a:r>
              <a:rPr lang="en-US" noProof="0" dirty="0" err="1"/>
              <a:t>SegNet</a:t>
            </a:r>
            <a:r>
              <a:rPr lang="en-US" noProof="0" dirty="0"/>
              <a:t> architecture with Canny edge detector algorithm for more boundary accurate image segmentation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865135-EB66-42C3-9F12-E288CEDCEA49}"/>
              </a:ext>
            </a:extLst>
          </p:cNvPr>
          <p:cNvSpPr txBox="1"/>
          <p:nvPr/>
        </p:nvSpPr>
        <p:spPr>
          <a:xfrm>
            <a:off x="3565323" y="6084802"/>
            <a:ext cx="5322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6: Plotted Architecture output.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D5F148-13D3-43D1-9384-0300B90D8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8E9E-5E47-44BA-AD20-4366253787FB}" type="datetime2">
              <a:rPr lang="en-US" noProof="0" smtClean="0"/>
              <a:t>Tuesday, October 15, 2019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C1D64-4AC9-4863-BA20-010912BCB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10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8F2B2A-FDDE-4040-9C96-8151C06B9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106" y="743201"/>
            <a:ext cx="4102215" cy="539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369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8FD97-B51C-493C-886C-BCF7FEAC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12" y="0"/>
            <a:ext cx="10840914" cy="1260000"/>
          </a:xfrm>
        </p:spPr>
        <p:txBody>
          <a:bodyPr>
            <a:normAutofit/>
          </a:bodyPr>
          <a:lstStyle/>
          <a:p>
            <a:pPr algn="ctr"/>
            <a:r>
              <a:rPr lang="en-US" sz="48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6FF773-9278-4801-99DA-C811406E4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160206"/>
            <a:ext cx="10840914" cy="5697794"/>
          </a:xfrm>
        </p:spPr>
        <p:txBody>
          <a:bodyPr numCol="1"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https://paperswithcode.com/task/medical-image-segmentation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V.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Badrinarayanan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, A. Kendall, R.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Cipolla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, Senior Member, IEEE, “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</a:rPr>
              <a:t>SegNet: A Deep Convolutional Encoder-Decoder Architecture for Image Segmentation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“ [2017 TPAMI]  h ttps://arxiv.org/abs/1511.00561.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http://mi.eng.cam.ac.uk/projects/segnet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Badrinarayanan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Kendall, R.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Cipolla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Senior Member, IEEE , 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Deep Convolutional Encoder-Decoder Architecture for Robust Semantic Pixel-Wise Labelling”, https://arxiv.org/abs/1505.07293.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0A839-2A84-4EEB-A898-C5EE85D0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310" y="0"/>
            <a:ext cx="1307690" cy="141666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A47FAC-FD33-4C3E-94C8-F73F064C6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Improvise SegNet architecture with Canny edge detector algorithm for more boundary accurate image segmentation</a:t>
            </a:r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C9DBDD-CAD6-4AB2-A6DA-DE55A4B7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FE37-77DA-491B-AAF3-D0DCC72E9DCD}" type="datetime2">
              <a:rPr lang="en-US" noProof="0" smtClean="0"/>
              <a:t>Tuesday, October 15, 2019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58121-357A-438D-B96F-334F1F27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127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8FD97-B51C-493C-886C-BCF7FEAC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12" y="0"/>
            <a:ext cx="10840914" cy="1260000"/>
          </a:xfrm>
        </p:spPr>
        <p:txBody>
          <a:bodyPr>
            <a:normAutofit/>
          </a:bodyPr>
          <a:lstStyle/>
          <a:p>
            <a:pPr algn="ctr"/>
            <a:r>
              <a:rPr lang="en-US" sz="48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6FF773-9278-4801-99DA-C811406E4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160206"/>
            <a:ext cx="10840914" cy="5697794"/>
          </a:xfrm>
        </p:spPr>
        <p:txBody>
          <a:bodyPr numCol="1"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A53010"/>
              </a:buClr>
              <a:buFont typeface="+mj-lt"/>
              <a:buAutoNum type="arabicPeriod" startAt="5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William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McIlhagga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"The Canny Edge Detector Revisited " International Journal of Computer Vision no.91 pp.251-261 2011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Clr>
                <a:srgbClr val="A53010"/>
              </a:buClr>
              <a:buFont typeface="+mj-lt"/>
              <a:buAutoNum type="arabicPeriod" startAt="5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Simonyan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A. Zisserman, “</a:t>
            </a:r>
            <a:r>
              <a:rPr lang="en-US" sz="2400" i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deep convolutional networks for large-scale image recognition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arXiv:1409.1556, 2014.</a:t>
            </a:r>
          </a:p>
          <a:p>
            <a:pPr marL="457200" lvl="0" indent="-457200">
              <a:buClr>
                <a:srgbClr val="A53010"/>
              </a:buClr>
              <a:buFont typeface="+mj-lt"/>
              <a:buAutoNum type="arabicPeriod" startAt="5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Russakovsky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Deng, H.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Krause, S. Satheesh, S. Ma, Z. Huang, A.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Karpathy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Khosla, M. Bernstein, A. C. Berg, and L. Fei-Fei, “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ImageNet Large Scale Visual Recognition Challenge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International Journal of Computer Vision (IJCV), pp. 1–42, April 2015.</a:t>
            </a:r>
          </a:p>
          <a:p>
            <a:pPr marL="457200" lvl="0" indent="-457200">
              <a:buClr>
                <a:srgbClr val="A53010"/>
              </a:buClr>
              <a:buFont typeface="+mj-lt"/>
              <a:buAutoNum type="arabicPeriod" startAt="5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https://www.quora.com/What-is-the-VGG-neural-network</a:t>
            </a:r>
          </a:p>
          <a:p>
            <a:pPr marL="457200" indent="-457200">
              <a:buFont typeface="+mj-lt"/>
              <a:buAutoNum type="arabicPeriod" startAt="6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0A839-2A84-4EEB-A898-C5EE85D0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310" y="0"/>
            <a:ext cx="1307690" cy="141666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ABFD41-530E-400E-8AA6-0C8C94C0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Improvise SegNet architecture with Canny edge detector algorithm for more boundary accurate image segmentation</a:t>
            </a:r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07D81-2387-45CE-901B-6C23ED5E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3E7F2-14E0-410B-8B6F-5316B4BD451A}" type="datetime2">
              <a:rPr lang="en-US" noProof="0" smtClean="0"/>
              <a:t>Tuesday, October 15, 2019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484AB-7F3E-49F1-A2FF-47626B73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943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8FD97-B51C-493C-886C-BCF7FEAC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43" y="2799000"/>
            <a:ext cx="10840914" cy="1260000"/>
          </a:xfrm>
        </p:spPr>
        <p:txBody>
          <a:bodyPr>
            <a:normAutofit/>
          </a:bodyPr>
          <a:lstStyle/>
          <a:p>
            <a:pPr algn="ctr"/>
            <a:r>
              <a:rPr lang="en-US" sz="48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you…..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0A839-2A84-4EEB-A898-C5EE85D0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310" y="0"/>
            <a:ext cx="1307690" cy="141666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CD65C-34EB-48F6-895D-6C4C853A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Improvise SegNet architecture with Canny edge detector algorithm for more boundary accurate image segmentation</a:t>
            </a:r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57D4E9-B62B-4C23-A27D-C1B64E63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D6C48-9F5D-4BA6-8D1E-AFAE24791CE8}" type="datetime2">
              <a:rPr lang="en-US" noProof="0" smtClean="0"/>
              <a:t>Tuesday, October 15, 2019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9DEC6-8166-4CDC-85EA-08ED304C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220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8FD97-B51C-493C-886C-BCF7FEAC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12" y="0"/>
            <a:ext cx="10840914" cy="1260000"/>
          </a:xfrm>
        </p:spPr>
        <p:txBody>
          <a:bodyPr>
            <a:normAutofit/>
          </a:bodyPr>
          <a:lstStyle/>
          <a:p>
            <a:pPr algn="ctr"/>
            <a:r>
              <a:rPr lang="en-US" sz="4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800" u="sng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6FF773-9278-4801-99DA-C811406E4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7071" y="2556387"/>
            <a:ext cx="9209643" cy="3234813"/>
          </a:xfrm>
        </p:spPr>
        <p:txBody>
          <a:bodyPr numCol="1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that classify object in image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vehicle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image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0A839-2A84-4EEB-A898-C5EE85D0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310" y="0"/>
            <a:ext cx="1307690" cy="1416665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E92066D8-829F-49E0-AD36-3E2CE4BAB9AF}"/>
              </a:ext>
            </a:extLst>
          </p:cNvPr>
          <p:cNvSpPr txBox="1">
            <a:spLocks/>
          </p:cNvSpPr>
          <p:nvPr/>
        </p:nvSpPr>
        <p:spPr bwMode="white">
          <a:xfrm>
            <a:off x="707073" y="1416665"/>
            <a:ext cx="10840914" cy="847371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4716E6-8DC1-4A9D-B381-1CD614859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986" y="1631829"/>
            <a:ext cx="3807001" cy="38070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A748E5-5BD6-46E0-851D-737D665C682F}"/>
              </a:ext>
            </a:extLst>
          </p:cNvPr>
          <p:cNvSpPr txBox="1"/>
          <p:nvPr/>
        </p:nvSpPr>
        <p:spPr>
          <a:xfrm>
            <a:off x="6096000" y="5653994"/>
            <a:ext cx="5931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Segmentation used in a brain image to classify different parts  [1].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EB6E83-1544-4DDE-8AA8-249931CA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72467" y="6484991"/>
            <a:ext cx="7619999" cy="365125"/>
          </a:xfrm>
        </p:spPr>
        <p:txBody>
          <a:bodyPr/>
          <a:lstStyle/>
          <a:p>
            <a:r>
              <a:rPr lang="en-US" noProof="0"/>
              <a:t>Improvise SegNet architecture with Canny edge detector algorithm for more boundary accurate image segmentation</a:t>
            </a:r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F08FE2-C2A0-4A52-9E68-43D9E0EB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9533" y="6490515"/>
            <a:ext cx="1146283" cy="370396"/>
          </a:xfrm>
        </p:spPr>
        <p:txBody>
          <a:bodyPr/>
          <a:lstStyle/>
          <a:p>
            <a:fld id="{5F0A1D08-EB56-44E0-A473-9C87247A846B}" type="datetime2">
              <a:rPr lang="en-US" noProof="0" smtClean="0"/>
              <a:t>Tuesday, October 15, 2019</a:t>
            </a:fld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80C54B-5BE4-4A01-960B-C7D6183B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4731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8FD97-B51C-493C-886C-BCF7FEAC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14" y="0"/>
            <a:ext cx="10840914" cy="1260000"/>
          </a:xfrm>
        </p:spPr>
        <p:txBody>
          <a:bodyPr>
            <a:normAutofit/>
          </a:bodyPr>
          <a:lstStyle/>
          <a:p>
            <a:pPr algn="ctr"/>
            <a:r>
              <a:rPr lang="en-US" sz="4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for Research</a:t>
            </a:r>
            <a:endParaRPr lang="en-US" sz="4800" u="sng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6FF773-9278-4801-99DA-C811406E4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9215" y="3115018"/>
            <a:ext cx="9147499" cy="2676182"/>
          </a:xfrm>
        </p:spPr>
        <p:txBody>
          <a:bodyPr numCol="1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to understand road scenes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appearances and shapes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spatial resolution between classes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mostly for autonomous driving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0A839-2A84-4EEB-A898-C5EE85D0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310" y="0"/>
            <a:ext cx="1307690" cy="1416665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E92066D8-829F-49E0-AD36-3E2CE4BAB9AF}"/>
              </a:ext>
            </a:extLst>
          </p:cNvPr>
          <p:cNvSpPr txBox="1">
            <a:spLocks/>
          </p:cNvSpPr>
          <p:nvPr/>
        </p:nvSpPr>
        <p:spPr bwMode="white">
          <a:xfrm>
            <a:off x="697241" y="1400998"/>
            <a:ext cx="10840914" cy="1573022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SegNet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Deep Convolutional Encoder-Decoder Architecture for Image Segmentation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7A8B69-E781-4340-8F33-797337221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Improvise SegNet architecture with Canny edge detector algorithm for more boundary accurate image segmentation</a:t>
            </a:r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6496AF-3123-40B6-B50F-495286A0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AC4A-614F-4E91-9FCA-9D815D99DEC8}" type="datetime2">
              <a:rPr lang="en-US" noProof="0" smtClean="0"/>
              <a:t>Tuesday, October 15, 2019</a:t>
            </a:fld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AA4338-00FF-4F1C-B07E-4A423CE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709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8FD97-B51C-493C-886C-BCF7FEAC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12" y="0"/>
            <a:ext cx="10840914" cy="1260000"/>
          </a:xfrm>
        </p:spPr>
        <p:txBody>
          <a:bodyPr>
            <a:normAutofit/>
          </a:bodyPr>
          <a:lstStyle/>
          <a:p>
            <a:pPr algn="ctr"/>
            <a:r>
              <a:rPr lang="en-US" sz="48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study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6FF773-9278-4801-99DA-C811406E4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868" y="2556387"/>
            <a:ext cx="5450890" cy="3234813"/>
          </a:xfrm>
        </p:spPr>
        <p:txBody>
          <a:bodyPr numCol="1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Multi-class pixel-wise semantic segmentation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Predicts pixel wise class levels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Supervised learning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0A839-2A84-4EEB-A898-C5EE85D0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310" y="0"/>
            <a:ext cx="1307690" cy="1416665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E92066D8-829F-49E0-AD36-3E2CE4BAB9AF}"/>
              </a:ext>
            </a:extLst>
          </p:cNvPr>
          <p:cNvSpPr txBox="1">
            <a:spLocks/>
          </p:cNvSpPr>
          <p:nvPr/>
        </p:nvSpPr>
        <p:spPr bwMode="white">
          <a:xfrm>
            <a:off x="697241" y="1416665"/>
            <a:ext cx="10840914" cy="847371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SegNet</a:t>
            </a:r>
            <a:r>
              <a:rPr lang="en-US" sz="4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AD9CF-353A-448F-9755-AD5A14E6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Improvise SegNet architecture with Canny edge detector algorithm for more boundary accurate image segmentation</a:t>
            </a:r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7E137A-1D19-4B59-9908-1FB412923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211" y="1599237"/>
            <a:ext cx="5157663" cy="30787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16CFCD-7720-49C8-9222-E0E68874E4E3}"/>
              </a:ext>
            </a:extLst>
          </p:cNvPr>
          <p:cNvSpPr txBox="1"/>
          <p:nvPr/>
        </p:nvSpPr>
        <p:spPr>
          <a:xfrm>
            <a:off x="6766404" y="4995338"/>
            <a:ext cx="5083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SegNet input output [2] [3].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60625A-6E99-4F46-902B-82B4D080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F8A1-F588-4369-AB07-27779AE90295}" type="datetime2">
              <a:rPr lang="en-US" noProof="0" smtClean="0"/>
              <a:t>Tuesday, October 15, 2019</a:t>
            </a:fld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3FA64F-9235-49F9-A739-711869E5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3629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8FD97-B51C-493C-886C-BCF7FEAC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12" y="0"/>
            <a:ext cx="10840914" cy="1260000"/>
          </a:xfrm>
        </p:spPr>
        <p:txBody>
          <a:bodyPr>
            <a:normAutofit/>
          </a:bodyPr>
          <a:lstStyle/>
          <a:p>
            <a:pPr algn="ctr"/>
            <a:r>
              <a:rPr lang="en-US" sz="48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study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6FF773-9278-4801-99DA-C811406E4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6971" y="2556387"/>
            <a:ext cx="9129744" cy="3409407"/>
          </a:xfrm>
        </p:spPr>
        <p:txBody>
          <a:bodyPr numCol="1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encoder layer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decoder layer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VGG network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low resolution pixel information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0A839-2A84-4EEB-A898-C5EE85D0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310" y="0"/>
            <a:ext cx="1307690" cy="1416665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E92066D8-829F-49E0-AD36-3E2CE4BAB9AF}"/>
              </a:ext>
            </a:extLst>
          </p:cNvPr>
          <p:cNvSpPr txBox="1">
            <a:spLocks/>
          </p:cNvSpPr>
          <p:nvPr/>
        </p:nvSpPr>
        <p:spPr bwMode="white">
          <a:xfrm>
            <a:off x="697241" y="1416665"/>
            <a:ext cx="10840914" cy="847371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SegNet Architecture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AD9CF-353A-448F-9755-AD5A14E6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Improvise SegNet architecture with Canny edge detector algorithm for more boundary accurate image segmentation</a:t>
            </a:r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576E63-9FE8-4721-8DB8-29870965A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ACAC-B9A5-435A-88CA-B0A857F6C12D}" type="datetime2">
              <a:rPr lang="en-US" noProof="0" smtClean="0"/>
              <a:t>Tuesday, October 15, 2019</a:t>
            </a:fld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D59A5F3-DCD6-4861-8FE5-6211F19C4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848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8FD97-B51C-493C-886C-BCF7FEAC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12" y="0"/>
            <a:ext cx="10840914" cy="1260000"/>
          </a:xfrm>
        </p:spPr>
        <p:txBody>
          <a:bodyPr>
            <a:normAutofit/>
          </a:bodyPr>
          <a:lstStyle/>
          <a:p>
            <a:pPr algn="ctr"/>
            <a:r>
              <a:rPr lang="en-US" sz="48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study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0A839-2A84-4EEB-A898-C5EE85D0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310" y="0"/>
            <a:ext cx="1307690" cy="1416665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E92066D8-829F-49E0-AD36-3E2CE4BAB9AF}"/>
              </a:ext>
            </a:extLst>
          </p:cNvPr>
          <p:cNvSpPr txBox="1">
            <a:spLocks/>
          </p:cNvSpPr>
          <p:nvPr/>
        </p:nvSpPr>
        <p:spPr bwMode="white">
          <a:xfrm>
            <a:off x="697241" y="1416665"/>
            <a:ext cx="10840914" cy="847371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SegNet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79FAB3-9715-4D74-9670-972A01987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84" y="2337346"/>
            <a:ext cx="11419970" cy="35474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89F8AF-AA4A-4824-B8D0-3DECB1C80F70}"/>
              </a:ext>
            </a:extLst>
          </p:cNvPr>
          <p:cNvSpPr txBox="1"/>
          <p:nvPr/>
        </p:nvSpPr>
        <p:spPr>
          <a:xfrm>
            <a:off x="531812" y="5839385"/>
            <a:ext cx="11641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3: SegNet Architecture  [4].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26505-062B-4CA3-B493-BE7E7CA6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47169" y="6492875"/>
            <a:ext cx="7619999" cy="365125"/>
          </a:xfrm>
        </p:spPr>
        <p:txBody>
          <a:bodyPr/>
          <a:lstStyle/>
          <a:p>
            <a:r>
              <a:rPr lang="en-US" noProof="0" dirty="0"/>
              <a:t>Improvise </a:t>
            </a:r>
            <a:r>
              <a:rPr lang="en-US" noProof="0" dirty="0" err="1"/>
              <a:t>SegNet</a:t>
            </a:r>
            <a:r>
              <a:rPr lang="en-US" noProof="0" dirty="0"/>
              <a:t> architecture with Canny edge detector algorithm for more boundary accurate image segmentation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F7A296-AF7F-4B65-9E79-84943127F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60F8-75E3-48BF-A673-5A30EA1A2183}" type="datetime2">
              <a:rPr lang="en-US" noProof="0" smtClean="0"/>
              <a:t>Tuesday, October 15, 2019</a:t>
            </a:fld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5E9D94-F3F9-43F9-B541-74AC4E9E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7945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8FD97-B51C-493C-886C-BCF7FEAC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12" y="0"/>
            <a:ext cx="10840914" cy="1260000"/>
          </a:xfrm>
        </p:spPr>
        <p:txBody>
          <a:bodyPr>
            <a:normAutofit/>
          </a:bodyPr>
          <a:lstStyle/>
          <a:p>
            <a:pPr algn="ctr"/>
            <a:r>
              <a:rPr lang="en-US" sz="48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study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6FF773-9278-4801-99DA-C811406E4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8411" y="2381810"/>
            <a:ext cx="9129744" cy="3409407"/>
          </a:xfrm>
        </p:spPr>
        <p:txBody>
          <a:bodyPr numCol="1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Multi-stage algorithm to detect wide range of edges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structural information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error rate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small details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0A839-2A84-4EEB-A898-C5EE85D0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310" y="0"/>
            <a:ext cx="1307690" cy="1416665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E92066D8-829F-49E0-AD36-3E2CE4BAB9AF}"/>
              </a:ext>
            </a:extLst>
          </p:cNvPr>
          <p:cNvSpPr txBox="1">
            <a:spLocks/>
          </p:cNvSpPr>
          <p:nvPr/>
        </p:nvSpPr>
        <p:spPr bwMode="white">
          <a:xfrm>
            <a:off x="697241" y="1416665"/>
            <a:ext cx="10840914" cy="847371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Canny edge detector algorithm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AD9CF-353A-448F-9755-AD5A14E6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44823" y="6469411"/>
            <a:ext cx="7619999" cy="365125"/>
          </a:xfrm>
        </p:spPr>
        <p:txBody>
          <a:bodyPr/>
          <a:lstStyle/>
          <a:p>
            <a:r>
              <a:rPr lang="en-US" noProof="0" dirty="0"/>
              <a:t>Improvise </a:t>
            </a:r>
            <a:r>
              <a:rPr lang="en-US" noProof="0" dirty="0" err="1"/>
              <a:t>SegNet</a:t>
            </a:r>
            <a:r>
              <a:rPr lang="en-US" noProof="0" dirty="0"/>
              <a:t> architecture with Canny edge detector algorithm for more boundary accurate image segmentation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576E63-9FE8-4721-8DB8-29870965A6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66773" y="6464140"/>
            <a:ext cx="1146283" cy="370396"/>
          </a:xfrm>
        </p:spPr>
        <p:txBody>
          <a:bodyPr/>
          <a:lstStyle/>
          <a:p>
            <a:fld id="{817CACAC-B9A5-435A-88CA-B0A857F6C12D}" type="datetime2">
              <a:rPr lang="en-US" noProof="0" smtClean="0"/>
              <a:t>Tuesday, October 15, 2019</a:t>
            </a:fld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D59A5F3-DCD6-4861-8FE5-6211F19C4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7</a:t>
            </a:fld>
            <a:endParaRPr lang="en-US" noProof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120ABA-73A4-48E3-9958-AA1BAB144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356" y="3011920"/>
            <a:ext cx="2529909" cy="18974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E77C527-68E6-49C5-A767-0E340D9B1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7266" y="3008931"/>
            <a:ext cx="2539015" cy="190426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161D5C3-2F20-4233-BD94-20D9E32117B1}"/>
              </a:ext>
            </a:extLst>
          </p:cNvPr>
          <p:cNvSpPr txBox="1"/>
          <p:nvPr/>
        </p:nvSpPr>
        <p:spPr>
          <a:xfrm>
            <a:off x="6818052" y="4947269"/>
            <a:ext cx="491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                                        (b)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E940A8-7B9D-4879-B85C-CC6E8D6D35B3}"/>
              </a:ext>
            </a:extLst>
          </p:cNvPr>
          <p:cNvSpPr txBox="1"/>
          <p:nvPr/>
        </p:nvSpPr>
        <p:spPr>
          <a:xfrm>
            <a:off x="6354822" y="5474872"/>
            <a:ext cx="5665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4: (a) original image, (b) After the algorithm applied [5].</a:t>
            </a:r>
          </a:p>
        </p:txBody>
      </p:sp>
    </p:spTree>
    <p:extLst>
      <p:ext uri="{BB962C8B-B14F-4D97-AF65-F5344CB8AC3E}">
        <p14:creationId xmlns:p14="http://schemas.microsoft.com/office/powerpoint/2010/main" val="2213609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8FD97-B51C-493C-886C-BCF7FEAC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12" y="0"/>
            <a:ext cx="10840914" cy="1260000"/>
          </a:xfrm>
        </p:spPr>
        <p:txBody>
          <a:bodyPr>
            <a:normAutofit/>
          </a:bodyPr>
          <a:lstStyle/>
          <a:p>
            <a:pPr algn="ctr"/>
            <a:r>
              <a:rPr lang="en-US" sz="48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0A839-2A84-4EEB-A898-C5EE85D0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310" y="0"/>
            <a:ext cx="1307690" cy="1416665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CD3FF62-EC45-4A49-AD42-A4745FC62D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3877594"/>
              </p:ext>
            </p:extLst>
          </p:nvPr>
        </p:nvGraphicFramePr>
        <p:xfrm>
          <a:off x="2996382" y="1112516"/>
          <a:ext cx="6786715" cy="4659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162F415-53CD-45AF-BF12-EAB30C4A0ABA}"/>
              </a:ext>
            </a:extLst>
          </p:cNvPr>
          <p:cNvSpPr txBox="1"/>
          <p:nvPr/>
        </p:nvSpPr>
        <p:spPr>
          <a:xfrm>
            <a:off x="2949034" y="5722840"/>
            <a:ext cx="7004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5: The proposed methodology.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A23E33-3F2A-41E0-AF44-BDAB9D22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02781" y="6479964"/>
            <a:ext cx="7619999" cy="365125"/>
          </a:xfrm>
        </p:spPr>
        <p:txBody>
          <a:bodyPr/>
          <a:lstStyle/>
          <a:p>
            <a:r>
              <a:rPr lang="en-US" noProof="0" dirty="0"/>
              <a:t>Improvise </a:t>
            </a:r>
            <a:r>
              <a:rPr lang="en-US" noProof="0" dirty="0" err="1"/>
              <a:t>SegNet</a:t>
            </a:r>
            <a:r>
              <a:rPr lang="en-US" noProof="0" dirty="0"/>
              <a:t> architecture with Canny edge detector algorithm for more boundary accurate image segmentation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F0D88-7674-433D-9A5B-1CE293AB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D97C-50C3-49F3-A2FB-24DA6E0DEECF}" type="datetime2">
              <a:rPr lang="en-US" noProof="0" smtClean="0"/>
              <a:t>Tuesday, October 15, 2019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FD6CA-C901-47C3-AD55-C3C35F4A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902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8FD97-B51C-493C-886C-BCF7FEAC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12" y="0"/>
            <a:ext cx="10840914" cy="1260000"/>
          </a:xfrm>
        </p:spPr>
        <p:txBody>
          <a:bodyPr>
            <a:normAutofit/>
          </a:bodyPr>
          <a:lstStyle/>
          <a:p>
            <a:pPr algn="ctr"/>
            <a:r>
              <a:rPr lang="en-US" sz="4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4800" u="sng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0A839-2A84-4EEB-A898-C5EE85D0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310" y="0"/>
            <a:ext cx="1307690" cy="14166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62F415-53CD-45AF-BF12-EAB30C4A0ABA}"/>
              </a:ext>
            </a:extLst>
          </p:cNvPr>
          <p:cNvSpPr txBox="1"/>
          <p:nvPr/>
        </p:nvSpPr>
        <p:spPr>
          <a:xfrm>
            <a:off x="1258529" y="5321776"/>
            <a:ext cx="10756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7: (a) Input RGB image, (b) Current SegNet output [1] , 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Expected output [1].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D55231-6047-497E-ABA6-680E1CBD9F3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2135469"/>
            <a:ext cx="3771900" cy="20497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1ED6FC-7ECC-4492-A2E0-42C6E418AB9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255" y="2135469"/>
            <a:ext cx="3793490" cy="20269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AEB7D3-BD14-44F1-AB7F-18AD6392EE0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750" y="2105574"/>
            <a:ext cx="3778250" cy="2019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1A96A7-52F0-4E58-9A2B-048D4E10FF82}"/>
              </a:ext>
            </a:extLst>
          </p:cNvPr>
          <p:cNvSpPr txBox="1"/>
          <p:nvPr/>
        </p:nvSpPr>
        <p:spPr>
          <a:xfrm>
            <a:off x="1081547" y="4493343"/>
            <a:ext cx="189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CB2203-F10D-43AE-875D-531E24B1FBBA}"/>
              </a:ext>
            </a:extLst>
          </p:cNvPr>
          <p:cNvSpPr txBox="1"/>
          <p:nvPr/>
        </p:nvSpPr>
        <p:spPr>
          <a:xfrm>
            <a:off x="5508522" y="4463846"/>
            <a:ext cx="189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4C93DB-4519-45DB-9DB5-2F89EAD8148B}"/>
              </a:ext>
            </a:extLst>
          </p:cNvPr>
          <p:cNvSpPr txBox="1"/>
          <p:nvPr/>
        </p:nvSpPr>
        <p:spPr>
          <a:xfrm>
            <a:off x="9935497" y="4416831"/>
            <a:ext cx="189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F0AC761-9BBD-4826-9388-C7EFA6DF1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Improvise SegNet architecture with Canny edge detector algorithm for more boundary accurate image segmentation</a:t>
            </a:r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83F103-C0BF-4895-8895-1B1B5D10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567D2-CFF5-441E-BF9D-8019A34D0FE5}" type="datetime2">
              <a:rPr lang="en-US" noProof="0" smtClean="0"/>
              <a:t>Tuesday, October 15, 2019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0032A-0A67-4DC6-85CE-64963296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553308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C25A74-1E0C-4362-AFA3-6197BD285F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C94942-C689-461B-8649-1FD863C6BA2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96277B9-27DA-47CA-9593-62E4BB44AB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712</Words>
  <Application>Microsoft Office PowerPoint</Application>
  <PresentationFormat>Widescreen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Courier New</vt:lpstr>
      <vt:lpstr>Times New Roman</vt:lpstr>
      <vt:lpstr>Wingdings 3</vt:lpstr>
      <vt:lpstr>Wisp</vt:lpstr>
      <vt:lpstr>PowerPoint Presentation</vt:lpstr>
      <vt:lpstr>Introduction</vt:lpstr>
      <vt:lpstr>Motivation for Research</vt:lpstr>
      <vt:lpstr>Background study</vt:lpstr>
      <vt:lpstr>Background study</vt:lpstr>
      <vt:lpstr>Background study</vt:lpstr>
      <vt:lpstr>Background study</vt:lpstr>
      <vt:lpstr>Methodology</vt:lpstr>
      <vt:lpstr>Outline</vt:lpstr>
      <vt:lpstr>Implementation</vt:lpstr>
      <vt:lpstr>References</vt:lpstr>
      <vt:lpstr>References</vt:lpstr>
      <vt:lpstr>Thank you…..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2019-09-14T19:16:03Z</dcterms:created>
  <dcterms:modified xsi:type="dcterms:W3CDTF">2019-10-15T07:45:06Z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