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71" r:id="rId4"/>
    <p:sldId id="273" r:id="rId5"/>
    <p:sldId id="266" r:id="rId6"/>
    <p:sldId id="281" r:id="rId7"/>
    <p:sldId id="264" r:id="rId8"/>
    <p:sldId id="274" r:id="rId9"/>
    <p:sldId id="275" r:id="rId10"/>
    <p:sldId id="276" r:id="rId11"/>
    <p:sldId id="277" r:id="rId12"/>
    <p:sldId id="279" r:id="rId13"/>
    <p:sldId id="278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r Solomon" initials="TS" lastIdx="4" clrIdx="0">
    <p:extLst>
      <p:ext uri="{19B8F6BF-5375-455C-9EA6-DF929625EA0E}">
        <p15:presenceInfo xmlns:p15="http://schemas.microsoft.com/office/powerpoint/2012/main" userId="S::Tomer.Solomon@ibm.com::b8a13641-da59-41f3-9132-145db0a3c6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B76-BB0B-48E3-A7EC-3989A6A8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D4A44-1487-4E62-889B-4188FDD25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0EAA-6FE9-491E-AFEF-3DA233DD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6FB0-3301-4066-87BF-9C73A615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7032-680C-4562-9263-C1967AB3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239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881-0950-47D0-8576-55D61CF4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EA75F-7D3C-46F6-B9A6-E49A4739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4970-91B3-40A2-AFCF-F71AC841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34D1-3E8F-452F-9E44-2A3E1D4F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F767-04C2-4E16-88F7-75908799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180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B60FE-0125-4B43-97CE-445961287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747C5-5D99-43B8-926D-C35CBA30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029E-4894-4AA0-93E0-9DFB7A89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69CF-D8EE-420A-B9DB-BB12800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E177-2A52-4FDB-9DB0-2E96962F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088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BD87-1ED5-4097-B4B6-4FA97D08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0E30-B557-4B80-9AC8-325CED3C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A42B-7AF0-4E71-8D0A-B14FEBA7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541C-F8D0-4A7F-B955-DEDBA0B2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D59D-904E-4DD0-812F-8777B8B1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261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B813-ECD6-43F4-9DFC-AF046A35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628DE-B947-4429-BA54-8BA11A71C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7BBC-0D8B-4494-8CAE-B3E53718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3C6E-77D9-4435-831C-A3F7B9F6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2F6DC-7710-4F71-9D33-8FC9DE51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39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AD89-4F3A-4AC7-B5D7-98808D2B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F657-97AE-44C1-B8E5-D37417A9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88CAF-6160-42BE-9515-F367262DA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28FE8-BCB1-4866-9AC8-372805DD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71F05-2146-4401-9552-603812D5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713F-F283-4FC1-91C5-BC1E4266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029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0A3A-D1DB-48C8-8147-AE258250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A909-6563-4862-A68E-CB31DCBC8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9087A-26BC-4E46-804C-EB6B5EE99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D9E00-766C-45BA-BEC2-738F6CCF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7B351-D3D0-4941-80E7-904AF2E3F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3AF2C-BAB5-4DEA-BA6E-2EA65BA9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345AF-0EEC-49D0-9E5D-5AB5D099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C48B7-B03C-455D-9B85-C4498EEC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5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4260-778F-4BA0-8E59-C64E43C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03FE2-D530-4ACA-A63A-84CB6311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345C1-4DB4-4730-B361-885919F8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C00E5-F723-4B14-ABE8-57847AE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92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B3CC-7C03-485C-8006-9C2ADE31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F8AFC-68A8-40E8-8D60-6985A6B5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AF9F-F1B4-48DD-BEDC-B829E79C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376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CC66-C133-49BB-A393-52D68E2E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EDFF-8D73-4E2C-B558-65F0CC17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CBA86-5FD8-427F-8924-224C33BCF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B863E-017A-44A4-9A4F-BF40D69A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0D05-159B-46E1-8F07-FC67DD7C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98BA-EB56-4004-97BB-F4807D09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589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2BC-DDAE-454D-8B9E-52B8A25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46C93-D731-4DD4-896D-F95A4657F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1579-6342-4AAE-91DF-4D406B1D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082BB-CD19-4583-B1D6-2F4EFD74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C1C99-E222-4BF8-8F56-F8B6C9E8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4126-84D6-46CF-9671-C7412434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4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D3F59-2300-4AF7-8618-A315E8EE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EC5AF-CAC4-4648-AEA9-D69AA1DB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FAFE-E730-4F66-AC02-D629BC4B9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B411-63C1-42CD-B5EA-BBA0EC671195}" type="datetimeFigureOut">
              <a:rPr lang="en-IL" smtClean="0"/>
              <a:t>21/04/2021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D3B9-A132-40FB-9301-B6CF2655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470B-0A42-408C-88C7-C78F2B6E1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AFE19-37F9-49BE-97E3-742D0B4254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242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 descr="A picture containing grass, outdoor, sky, building&#10;&#10;Description automatically generated">
            <a:extLst>
              <a:ext uri="{FF2B5EF4-FFF2-40B4-BE49-F238E27FC236}">
                <a16:creationId xmlns:a16="http://schemas.microsoft.com/office/drawing/2014/main" id="{8E824E3F-5468-4E51-8921-B19C552A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" y="2028221"/>
            <a:ext cx="6000143" cy="256506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24CF020A-8195-4093-8567-CC738D59A5DC}"/>
              </a:ext>
            </a:extLst>
          </p:cNvPr>
          <p:cNvSpPr txBox="1">
            <a:spLocks/>
          </p:cNvSpPr>
          <p:nvPr/>
        </p:nvSpPr>
        <p:spPr>
          <a:xfrm>
            <a:off x="6417732" y="957715"/>
            <a:ext cx="5130798" cy="275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 CRDTs Using Delta Mutations – </a:t>
            </a:r>
          </a:p>
          <a:p>
            <a:r>
              <a:rPr lang="en-US" dirty="0" err="1"/>
              <a:t>PaPoC</a:t>
            </a:r>
            <a:r>
              <a:rPr lang="en-US" dirty="0"/>
              <a:t> 2021</a:t>
            </a:r>
            <a:endParaRPr lang="en-IL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FF273A6-BD44-443B-A1CB-7A949F373FF1}"/>
              </a:ext>
            </a:extLst>
          </p:cNvPr>
          <p:cNvSpPr txBox="1">
            <a:spLocks/>
          </p:cNvSpPr>
          <p:nvPr/>
        </p:nvSpPr>
        <p:spPr>
          <a:xfrm>
            <a:off x="6417731" y="3800209"/>
            <a:ext cx="5536375" cy="230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Arik </a:t>
            </a:r>
            <a:r>
              <a:rPr lang="en-US" dirty="0" err="1"/>
              <a:t>Rinberg</a:t>
            </a:r>
            <a:r>
              <a:rPr lang="en-US" dirty="0"/>
              <a:t> (Technion), </a:t>
            </a:r>
            <a:r>
              <a:rPr lang="en-US" b="1" dirty="0"/>
              <a:t>Tomer Solomon </a:t>
            </a:r>
            <a:r>
              <a:rPr lang="en-US" dirty="0"/>
              <a:t>(IBM), Guy </a:t>
            </a:r>
            <a:r>
              <a:rPr lang="en-US" dirty="0" err="1"/>
              <a:t>Khazma</a:t>
            </a:r>
            <a:r>
              <a:rPr lang="en-US" dirty="0"/>
              <a:t> (IBM), Gal </a:t>
            </a:r>
            <a:r>
              <a:rPr lang="en-US" dirty="0" err="1"/>
              <a:t>Lushi</a:t>
            </a:r>
            <a:r>
              <a:rPr lang="en-US" dirty="0"/>
              <a:t> (IBM), Roee </a:t>
            </a:r>
            <a:r>
              <a:rPr lang="en-US" dirty="0" err="1"/>
              <a:t>Shlomo</a:t>
            </a:r>
            <a:r>
              <a:rPr lang="en-US" dirty="0"/>
              <a:t> (IBM), Paula Ta-</a:t>
            </a:r>
            <a:r>
              <a:rPr lang="en-US" dirty="0" err="1"/>
              <a:t>Shma</a:t>
            </a:r>
            <a:r>
              <a:rPr lang="en-US" dirty="0"/>
              <a:t> (IBM)</a:t>
            </a:r>
            <a:endParaRPr lang="en-I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CD2BF2-C786-4D7C-891D-DB4411D2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603F5-7EC6-43A5-AEEE-4CA5B409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 err="1"/>
              <a:t>RWArray</a:t>
            </a:r>
            <a:endParaRPr lang="en-IL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DBF6-5520-496E-9D97-0379B910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1" y="1984443"/>
            <a:ext cx="5687439" cy="4192520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r>
              <a:rPr lang="en-US" sz="1600" dirty="0"/>
              <a:t>Remove &gt; Update, Move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600" dirty="0"/>
              <a:t>The </a:t>
            </a:r>
            <a:r>
              <a:rPr lang="en-US" sz="1600" dirty="0" err="1"/>
              <a:t>CompDotFun</a:t>
            </a:r>
            <a:r>
              <a:rPr lang="en-US" sz="1600" dirty="0"/>
              <a:t> is the top-level dot store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An array element is uniquely identified by the creation event (i.e., a dot)</a:t>
            </a:r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5E0D7-1EB0-4740-A8D1-2A5EBE18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5" y="2369591"/>
            <a:ext cx="5390400" cy="2118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8143B8-FF6E-44A1-A347-4C4596455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603F5-7EC6-43A5-AEEE-4CA5B409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ORArray</a:t>
            </a:r>
            <a:endParaRPr lang="en-IL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DBF6-5520-496E-9D97-0379B910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2"/>
            <a:ext cx="5826682" cy="4511607"/>
          </a:xfrm>
        </p:spPr>
        <p:txBody>
          <a:bodyPr>
            <a:normAutofit/>
          </a:bodyPr>
          <a:lstStyle/>
          <a:p>
            <a:r>
              <a:rPr lang="en-US" sz="1600" dirty="0"/>
              <a:t>Update &gt; Remove &gt; Move</a:t>
            </a:r>
          </a:p>
          <a:p>
            <a:endParaRPr lang="en-US" sz="1600" dirty="0"/>
          </a:p>
          <a:p>
            <a:r>
              <a:rPr lang="en-US" sz="1600" dirty="0"/>
              <a:t>Top-level dot store is </a:t>
            </a:r>
            <a:r>
              <a:rPr lang="en-US" sz="1600" dirty="0" err="1"/>
              <a:t>DotMap</a:t>
            </a:r>
            <a:endParaRPr lang="en-US" sz="1600" dirty="0"/>
          </a:p>
          <a:p>
            <a:r>
              <a:rPr lang="en-US" sz="1600" dirty="0"/>
              <a:t>An array element is uniquely identified by the creation event (i.e., a dot)</a:t>
            </a:r>
          </a:p>
          <a:p>
            <a:pPr marL="0"/>
            <a:endParaRPr lang="en-US" sz="1600" dirty="0"/>
          </a:p>
          <a:p>
            <a:r>
              <a:rPr lang="en-US" sz="1600" dirty="0"/>
              <a:t>The position identifiers are stored in a </a:t>
            </a:r>
            <a:r>
              <a:rPr lang="en-US" sz="1600" b="1" dirty="0"/>
              <a:t>forest structure </a:t>
            </a:r>
            <a:r>
              <a:rPr lang="en-US" sz="1600" dirty="0"/>
              <a:t>inside a </a:t>
            </a:r>
            <a:r>
              <a:rPr lang="en-US" sz="1600" dirty="0" err="1"/>
              <a:t>CompDotMap</a:t>
            </a:r>
            <a:endParaRPr lang="en-US" sz="1600" dirty="0"/>
          </a:p>
          <a:p>
            <a:pPr lvl="1"/>
            <a:r>
              <a:rPr lang="en-US" sz="1600" dirty="0"/>
              <a:t>Trees are of height 3</a:t>
            </a:r>
            <a:endParaRPr lang="en-US" sz="2000" dirty="0"/>
          </a:p>
          <a:p>
            <a:pPr lvl="1"/>
            <a:r>
              <a:rPr lang="en-US" sz="1600" b="1" dirty="0"/>
              <a:t>Insert: </a:t>
            </a:r>
            <a:r>
              <a:rPr lang="en-US" sz="1600" dirty="0"/>
              <a:t>a new root is added</a:t>
            </a:r>
          </a:p>
          <a:p>
            <a:pPr lvl="1"/>
            <a:r>
              <a:rPr lang="en-US" sz="1600" b="1" dirty="0"/>
              <a:t>Update: </a:t>
            </a:r>
            <a:r>
              <a:rPr lang="en-US" sz="1600" dirty="0"/>
              <a:t>a</a:t>
            </a:r>
            <a:r>
              <a:rPr lang="en-US" sz="1600" b="1" dirty="0"/>
              <a:t> </a:t>
            </a:r>
            <a:r>
              <a:rPr lang="en-US" sz="1600" dirty="0"/>
              <a:t>new root is added, and previous ones are removed</a:t>
            </a:r>
          </a:p>
          <a:p>
            <a:pPr lvl="1"/>
            <a:r>
              <a:rPr lang="en-US" sz="1600" b="1" dirty="0"/>
              <a:t>Move: </a:t>
            </a:r>
            <a:r>
              <a:rPr lang="en-US" sz="1600" dirty="0"/>
              <a:t>middle level of existing trees are updated</a:t>
            </a:r>
          </a:p>
          <a:p>
            <a:pPr lvl="1"/>
            <a:r>
              <a:rPr lang="en-US" sz="1600" b="1" dirty="0"/>
              <a:t>Remove: </a:t>
            </a:r>
            <a:r>
              <a:rPr lang="en-US" sz="1600" dirty="0"/>
              <a:t>all roots are removed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ED8DE792-A1DA-40D4-AB07-A44B7B60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7" y="200424"/>
            <a:ext cx="5134183" cy="2233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02CA1A-ADFA-47F0-9C97-366BCE3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B19483B6-34E7-437B-A8AD-BCC651803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41" y="2599395"/>
            <a:ext cx="3091243" cy="30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E0C6AAF0-39E0-494E-9D01-46B0A96B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87" y="852054"/>
            <a:ext cx="9170625" cy="5153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510215-E61F-471F-8C0C-2F4660DA1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0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603F5-7EC6-43A5-AEEE-4CA5B409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479493"/>
            <a:ext cx="5355336" cy="1325563"/>
          </a:xfrm>
        </p:spPr>
        <p:txBody>
          <a:bodyPr>
            <a:normAutofit/>
          </a:bodyPr>
          <a:lstStyle/>
          <a:p>
            <a:r>
              <a:rPr lang="en-US" dirty="0"/>
              <a:t>Conclusion and next steps</a:t>
            </a:r>
            <a:endParaRPr lang="en-IL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DBF6-5520-496E-9D97-0379B910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r>
              <a:rPr lang="en-US" sz="1600" dirty="0"/>
              <a:t>We’re implementing a delta-based CRDT JSON library</a:t>
            </a:r>
          </a:p>
          <a:p>
            <a:pPr lvl="1"/>
            <a:r>
              <a:rPr lang="en-US" sz="1600" dirty="0" err="1"/>
              <a:t>MVReg</a:t>
            </a:r>
            <a:endParaRPr lang="en-US" sz="1600" dirty="0"/>
          </a:p>
          <a:p>
            <a:pPr lvl="1"/>
            <a:r>
              <a:rPr lang="en-US" sz="1600" dirty="0" err="1"/>
              <a:t>ORMap</a:t>
            </a:r>
            <a:endParaRPr lang="en-US" sz="1600" dirty="0"/>
          </a:p>
          <a:p>
            <a:pPr lvl="1"/>
            <a:r>
              <a:rPr lang="en-US" sz="1600" dirty="0"/>
              <a:t>ORArray</a:t>
            </a:r>
          </a:p>
          <a:p>
            <a:endParaRPr lang="en-US" sz="1600" dirty="0"/>
          </a:p>
          <a:p>
            <a:r>
              <a:rPr lang="en-US" sz="1600" dirty="0"/>
              <a:t>Benchmarking the library and comparing to existing solutions: </a:t>
            </a:r>
            <a:r>
              <a:rPr lang="en-US" sz="1600" dirty="0" err="1"/>
              <a:t>Automerge</a:t>
            </a:r>
            <a:r>
              <a:rPr lang="en-US" sz="1600" dirty="0"/>
              <a:t>, </a:t>
            </a:r>
            <a:r>
              <a:rPr lang="en-US" sz="1600" dirty="0" err="1"/>
              <a:t>Yjs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712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0125076-8DDE-4C2D-AB7A-25732F2BE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5" y="3955288"/>
            <a:ext cx="4100921" cy="130204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10" name="Picture 9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A6D6F1EE-9D3E-4897-809E-8661ED284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39" y="913169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4613A04-B427-4CCB-A706-FBC36C4ED8A2}"/>
              </a:ext>
            </a:extLst>
          </p:cNvPr>
          <p:cNvSpPr txBox="1">
            <a:spLocks/>
          </p:cNvSpPr>
          <p:nvPr/>
        </p:nvSpPr>
        <p:spPr>
          <a:xfrm>
            <a:off x="5430129" y="486184"/>
            <a:ext cx="61184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a CRDT?</a:t>
            </a:r>
            <a:endParaRPr lang="en-I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56363E-DFAF-4C83-995C-6CD88BF40454}"/>
              </a:ext>
            </a:extLst>
          </p:cNvPr>
          <p:cNvSpPr txBox="1">
            <a:spLocks/>
          </p:cNvSpPr>
          <p:nvPr/>
        </p:nvSpPr>
        <p:spPr>
          <a:xfrm>
            <a:off x="5430129" y="1946684"/>
            <a:ext cx="61184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Conflict-free Replicated Data Type</a:t>
            </a:r>
          </a:p>
          <a:p>
            <a:pPr lvl="1"/>
            <a:r>
              <a:rPr lang="en-US" sz="1600" dirty="0"/>
              <a:t>Supports strong eventual consistency </a:t>
            </a:r>
            <a:endParaRPr lang="en-IL" sz="1600" dirty="0"/>
          </a:p>
          <a:p>
            <a:pPr lvl="1"/>
            <a:r>
              <a:rPr lang="en-US" sz="1600" dirty="0"/>
              <a:t>Replicas can be modified simultaneously</a:t>
            </a:r>
          </a:p>
          <a:p>
            <a:endParaRPr lang="en-US" sz="1600" dirty="0"/>
          </a:p>
          <a:p>
            <a:r>
              <a:rPr lang="en-US" sz="1600" dirty="0"/>
              <a:t>Examples:</a:t>
            </a:r>
          </a:p>
          <a:p>
            <a:pPr lvl="1"/>
            <a:r>
              <a:rPr lang="en-US" sz="1600" dirty="0"/>
              <a:t>Multi Value Register (</a:t>
            </a:r>
            <a:r>
              <a:rPr lang="en-US" sz="1600" dirty="0" err="1"/>
              <a:t>MVReg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Last Writer Wins (LWW)</a:t>
            </a:r>
          </a:p>
          <a:p>
            <a:pPr lvl="1"/>
            <a:r>
              <a:rPr lang="en-US" sz="1600" dirty="0"/>
              <a:t>Grow-only Counter (GC)</a:t>
            </a:r>
          </a:p>
          <a:p>
            <a:pPr lvl="1"/>
            <a:endParaRPr lang="en-US" sz="1600" dirty="0"/>
          </a:p>
          <a:p>
            <a:r>
              <a:rPr lang="en-US" sz="1600" dirty="0"/>
              <a:t>Used by NoSQL databases:  Redis, </a:t>
            </a:r>
            <a:r>
              <a:rPr lang="en-US" sz="1600" dirty="0" err="1"/>
              <a:t>Riak</a:t>
            </a:r>
            <a:r>
              <a:rPr lang="en-US" sz="1600" dirty="0"/>
              <a:t>, Cosmos DB, </a:t>
            </a:r>
            <a:r>
              <a:rPr lang="en-US" sz="1600" dirty="0" err="1"/>
              <a:t>etc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4EDE99-50F5-48F5-85C7-43140140F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2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0F3DAC-CF1D-4465-8D1E-811FD3FE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9" y="1553015"/>
            <a:ext cx="4100921" cy="91515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10145D-C306-4479-BB7C-F5A292D3E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2" y="3794557"/>
            <a:ext cx="4072421" cy="203621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E2233AC-D7A0-4A81-A84B-B9C1EF1F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US" dirty="0"/>
              <a:t>Types of CRDTs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3D0193B-7CCC-4A27-AEC6-49C404E9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1946684"/>
            <a:ext cx="6118403" cy="4351338"/>
          </a:xfrm>
        </p:spPr>
        <p:txBody>
          <a:bodyPr>
            <a:normAutofit/>
          </a:bodyPr>
          <a:lstStyle/>
          <a:p>
            <a:pPr lvl="1"/>
            <a:r>
              <a:rPr lang="en-US" sz="1600" b="1" dirty="0"/>
              <a:t>State-based </a:t>
            </a:r>
            <a:r>
              <a:rPr lang="en-US" sz="1600" dirty="0"/>
              <a:t>– transmits the entire state</a:t>
            </a:r>
          </a:p>
          <a:p>
            <a:pPr lvl="2"/>
            <a:r>
              <a:rPr lang="en-US" sz="1600" dirty="0"/>
              <a:t>The state is a join-semilattice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Op-based</a:t>
            </a:r>
            <a:r>
              <a:rPr lang="en-US" sz="1600" dirty="0"/>
              <a:t> – transmits an operation to be performed for synchronization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Delta-based </a:t>
            </a:r>
            <a:r>
              <a:rPr lang="en-US" sz="1600" dirty="0"/>
              <a:t>– transmits a delta</a:t>
            </a:r>
          </a:p>
          <a:p>
            <a:pPr lvl="2"/>
            <a:r>
              <a:rPr lang="en-US" sz="1600" dirty="0"/>
              <a:t>Represent changes to the state by a delta</a:t>
            </a:r>
          </a:p>
          <a:p>
            <a:pPr lvl="2"/>
            <a:r>
              <a:rPr lang="en-US" sz="1600" dirty="0"/>
              <a:t>Deltas are “partial state”, typically small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50F495-2F51-4966-8FE9-AB6551E11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A192D71-2015-4EE0-844D-7C14597C11E9}"/>
              </a:ext>
            </a:extLst>
          </p:cNvPr>
          <p:cNvSpPr/>
          <p:nvPr/>
        </p:nvSpPr>
        <p:spPr>
          <a:xfrm>
            <a:off x="5199401" y="3624358"/>
            <a:ext cx="5392399" cy="20362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17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2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4FF7A-BB03-475E-B5B4-6B404C6A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Delta-based CRDT</a:t>
            </a:r>
            <a:endParaRPr lang="en-IL" dirty="0"/>
          </a:p>
        </p:txBody>
      </p:sp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D4D3-2295-4C84-A90C-1DF547A1E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6" y="1040309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E47A350-C8BC-454D-93A5-D1EAED95CE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0129" y="1946684"/>
                <a:ext cx="611840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1600" dirty="0"/>
                  <a:t>Dots – tuples of (replica-id, event-number), for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2,19)</m:t>
                    </m:r>
                  </m:oMath>
                </a14:m>
                <a:r>
                  <a:rPr lang="en-US" sz="1600" dirty="0"/>
                  <a:t>, </a:t>
                </a:r>
                <a:r>
                  <a:rPr lang="en-US" sz="1600" dirty="0" err="1"/>
                  <a:t>etc</a:t>
                </a:r>
                <a:endParaRPr lang="en-US" sz="16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Conceptually, the dot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identifies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-</a:t>
                </a:r>
                <a:r>
                  <a:rPr lang="en-US" sz="1600" dirty="0" err="1"/>
                  <a:t>th</a:t>
                </a:r>
                <a:r>
                  <a:rPr lang="en-US" sz="1600" dirty="0"/>
                  <a:t> event that occurred in replica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0"/>
                <a:r>
                  <a:rPr lang="en-US" sz="1600" dirty="0"/>
                  <a:t>Dot Store – a data structure for storing the current dots in the replica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0"/>
                <a:r>
                  <a:rPr lang="en-US" sz="1600" dirty="0"/>
                  <a:t>Causal Context – contains all dots ever observed by the replica</a:t>
                </a:r>
              </a:p>
              <a:p>
                <a:pPr lvl="1"/>
                <a:r>
                  <a:rPr lang="en-US" sz="1600" dirty="0"/>
                  <a:t>compact version vector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E47A350-C8BC-454D-93A5-D1EAED95C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129" y="1946684"/>
                <a:ext cx="6118403" cy="4351338"/>
              </a:xfrm>
              <a:prstGeom prst="rect">
                <a:avLst/>
              </a:prstGeom>
              <a:blipFill>
                <a:blip r:embed="rId3"/>
                <a:stretch>
                  <a:fillRect l="-399" t="-980" r="-2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2B1B882-28F1-4A56-BC88-D77A1E157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628B4-8C0C-4076-881D-C005FC75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IL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FB651-2CDD-4593-8E73-4687371D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120175"/>
            <a:ext cx="4777381" cy="444790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22FB-13F6-44B6-9717-F60AB6BC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600" dirty="0"/>
              <a:t>Semi structured documents: JSON, XML, NoSQL databases, </a:t>
            </a:r>
            <a:r>
              <a:rPr lang="en-US" sz="1600" dirty="0" err="1"/>
              <a:t>etc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Today maps are the main nested delta-based CRDT object</a:t>
            </a:r>
          </a:p>
          <a:p>
            <a:pPr lvl="1"/>
            <a:r>
              <a:rPr lang="en-US" sz="1600" dirty="0"/>
              <a:t>Not sufficient to construct all semi-structured documents</a:t>
            </a:r>
          </a:p>
          <a:p>
            <a:pPr lvl="1"/>
            <a:r>
              <a:rPr lang="en-US" sz="1600" dirty="0"/>
              <a:t>Need also arrays</a:t>
            </a:r>
          </a:p>
          <a:p>
            <a:endParaRPr lang="en-US" sz="1600" dirty="0"/>
          </a:p>
          <a:p>
            <a:r>
              <a:rPr lang="en-US" sz="1600" dirty="0"/>
              <a:t>Requirements for array in semi-structured documents:</a:t>
            </a:r>
          </a:p>
          <a:p>
            <a:pPr lvl="1"/>
            <a:r>
              <a:rPr lang="en-US" sz="1600" dirty="0"/>
              <a:t>Arbitrary nesting</a:t>
            </a:r>
          </a:p>
          <a:p>
            <a:pPr lvl="1"/>
            <a:r>
              <a:rPr lang="en-US" sz="1600" dirty="0"/>
              <a:t>Moving elements around</a:t>
            </a:r>
          </a:p>
          <a:p>
            <a:pPr lvl="1"/>
            <a:endParaRPr lang="en-US" sz="1100" dirty="0"/>
          </a:p>
          <a:p>
            <a:pPr lvl="1"/>
            <a:endParaRPr lang="en-IL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757041-F057-408E-8A59-7E5132C06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4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D07EF9-D83C-4893-A46D-25CB1BD6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51031"/>
            <a:ext cx="5458838" cy="1014132"/>
          </a:xfrm>
        </p:spPr>
        <p:txBody>
          <a:bodyPr>
            <a:normAutofit/>
          </a:bodyPr>
          <a:lstStyle/>
          <a:p>
            <a:r>
              <a:rPr lang="en-US" dirty="0"/>
              <a:t>Main contributions</a:t>
            </a:r>
            <a:endParaRPr lang="en-IL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1F31B-5C62-49CE-8468-5B6A843B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9" y="360244"/>
            <a:ext cx="3640192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E7EB18-C37D-408E-878F-9D80F906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406" y="1269067"/>
            <a:ext cx="5883238" cy="5372442"/>
          </a:xfrm>
        </p:spPr>
        <p:txBody>
          <a:bodyPr>
            <a:noAutofit/>
          </a:bodyPr>
          <a:lstStyle/>
          <a:p>
            <a:r>
              <a:rPr lang="en-US" sz="1600" dirty="0"/>
              <a:t>We construct two new delta-based CRDT arrays</a:t>
            </a:r>
          </a:p>
          <a:p>
            <a:pPr lvl="1"/>
            <a:r>
              <a:rPr lang="en-US" sz="1600" dirty="0"/>
              <a:t>Remove-Wins Array (</a:t>
            </a:r>
            <a:r>
              <a:rPr lang="en-US" sz="1600" dirty="0" err="1"/>
              <a:t>RWArray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Observed-Remove Array (ORArray)</a:t>
            </a:r>
          </a:p>
          <a:p>
            <a:endParaRPr lang="en-US" sz="1600" dirty="0"/>
          </a:p>
          <a:p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Arbitrary nesting</a:t>
            </a:r>
          </a:p>
          <a:p>
            <a:pPr lvl="1"/>
            <a:r>
              <a:rPr lang="en-US" sz="1600" dirty="0"/>
              <a:t>Moving elements around</a:t>
            </a:r>
          </a:p>
          <a:p>
            <a:pPr lvl="1"/>
            <a:r>
              <a:rPr lang="en-US" sz="1600" dirty="0"/>
              <a:t>No tombstones</a:t>
            </a:r>
          </a:p>
          <a:p>
            <a:endParaRPr lang="en-US" sz="1600" dirty="0"/>
          </a:p>
          <a:p>
            <a:r>
              <a:rPr lang="en-US" sz="1600" dirty="0"/>
              <a:t>Main difference - semantics</a:t>
            </a:r>
          </a:p>
          <a:p>
            <a:pPr lvl="1"/>
            <a:r>
              <a:rPr lang="en-US" sz="1600" dirty="0"/>
              <a:t>Concurrent array operations: Update, Move, Remove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Also, we construct a new dot store data structure (</a:t>
            </a:r>
            <a:r>
              <a:rPr lang="en-US" sz="1600" dirty="0" err="1"/>
              <a:t>CompDotFun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Main building block in the array constructions</a:t>
            </a:r>
            <a:endParaRPr lang="en-IL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757041-F057-408E-8A59-7E5132C06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4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603F5-7EC6-43A5-AEEE-4CA5B409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34" y="658879"/>
            <a:ext cx="3563363" cy="1325563"/>
          </a:xfrm>
        </p:spPr>
        <p:txBody>
          <a:bodyPr>
            <a:normAutofit/>
          </a:bodyPr>
          <a:lstStyle/>
          <a:p>
            <a:r>
              <a:rPr lang="en-US" dirty="0"/>
              <a:t>Our arrays</a:t>
            </a:r>
            <a:endParaRPr lang="en-IL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2C850-9D3E-49C0-AB64-E03DD32C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6" y="1914525"/>
            <a:ext cx="6967027" cy="226428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DBF6-5520-496E-9D97-0379B910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723" y="2149163"/>
            <a:ext cx="5058584" cy="4192520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endParaRPr lang="en-US" sz="1100" dirty="0"/>
          </a:p>
          <a:p>
            <a:r>
              <a:rPr lang="en-US" sz="1600" dirty="0" err="1"/>
              <a:t>RWArray</a:t>
            </a:r>
            <a:r>
              <a:rPr lang="en-US" sz="1600" dirty="0"/>
              <a:t> – Remove Wins Array</a:t>
            </a:r>
          </a:p>
          <a:p>
            <a:pPr lvl="1"/>
            <a:r>
              <a:rPr lang="en-US" sz="1600" dirty="0"/>
              <a:t>Remove &gt; Move, Update</a:t>
            </a:r>
          </a:p>
          <a:p>
            <a:pPr lvl="1"/>
            <a:r>
              <a:rPr lang="en-US" sz="1600" dirty="0"/>
              <a:t>A remove overrides concurrent moves and updates</a:t>
            </a:r>
          </a:p>
          <a:p>
            <a:pPr lvl="1"/>
            <a:r>
              <a:rPr lang="en-US" sz="1600" dirty="0"/>
              <a:t>An update and a move are both preserved when performed concurrently</a:t>
            </a:r>
          </a:p>
          <a:p>
            <a:endParaRPr lang="en-US" sz="1600" dirty="0"/>
          </a:p>
          <a:p>
            <a:r>
              <a:rPr lang="en-US" sz="1600" dirty="0"/>
              <a:t>ORArray – Observed Remove Array</a:t>
            </a:r>
          </a:p>
          <a:p>
            <a:pPr lvl="1"/>
            <a:r>
              <a:rPr lang="en-US" sz="1600" dirty="0"/>
              <a:t>Update &gt; Remove &gt; Move</a:t>
            </a:r>
          </a:p>
          <a:p>
            <a:pPr lvl="1"/>
            <a:r>
              <a:rPr lang="en-US" sz="1600" dirty="0"/>
              <a:t>An update overrides concurrent removes and moves</a:t>
            </a:r>
          </a:p>
          <a:p>
            <a:pPr lvl="1"/>
            <a:r>
              <a:rPr lang="en-US" sz="1600" dirty="0"/>
              <a:t>A remove overrides concurrent moves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738F95-B9D0-4ECC-A66F-8A1CFC6CE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2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603F5-7EC6-43A5-AEEE-4CA5B409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Main building blocks</a:t>
            </a:r>
            <a:endParaRPr lang="en-IL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E01FE1-5093-44E1-8ADD-F7F4CD40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119924"/>
            <a:ext cx="4777381" cy="244840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DBF6-5520-496E-9D97-0379B910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600" dirty="0"/>
              <a:t>Existing dot stores from Almeida at. el:</a:t>
            </a:r>
          </a:p>
          <a:p>
            <a:pPr lvl="1"/>
            <a:r>
              <a:rPr lang="en-US" sz="1600" dirty="0" err="1"/>
              <a:t>DotMap</a:t>
            </a:r>
            <a:r>
              <a:rPr lang="en-US" sz="1600" dirty="0"/>
              <a:t>: maps arbitrary keys to some dot store</a:t>
            </a:r>
          </a:p>
          <a:p>
            <a:pPr lvl="1"/>
            <a:r>
              <a:rPr lang="en-US" sz="1600" dirty="0" err="1"/>
              <a:t>DotFun</a:t>
            </a:r>
            <a:r>
              <a:rPr lang="en-US" sz="1600" dirty="0"/>
              <a:t>: maps dots to some join-semilattice 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New dot store – </a:t>
            </a:r>
            <a:r>
              <a:rPr lang="en-US" sz="1600" dirty="0" err="1"/>
              <a:t>CompDotFun</a:t>
            </a:r>
            <a:r>
              <a:rPr lang="en-US" sz="1600" dirty="0"/>
              <a:t> (Composable </a:t>
            </a:r>
            <a:r>
              <a:rPr lang="en-US" sz="1600" dirty="0" err="1"/>
              <a:t>DotFun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Conceptually a combination of </a:t>
            </a:r>
            <a:r>
              <a:rPr lang="en-US" sz="1600" dirty="0" err="1"/>
              <a:t>DotMap</a:t>
            </a:r>
            <a:r>
              <a:rPr lang="en-US" sz="1600" dirty="0"/>
              <a:t> and </a:t>
            </a:r>
            <a:r>
              <a:rPr lang="en-US" sz="1600" dirty="0" err="1"/>
              <a:t>DotFun</a:t>
            </a:r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26F7FF-F206-4CBD-A6D1-607C63FD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603F5-7EC6-43A5-AEEE-4CA5B409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 err="1"/>
              <a:t>CompDotFun</a:t>
            </a:r>
            <a:endParaRPr lang="en-IL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DBF6-5520-496E-9D97-0379B910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r>
              <a:rPr lang="en-US" sz="1600" dirty="0"/>
              <a:t>State: a mapping from dots to some dot store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dirty="0"/>
              <a:t>Main property – a concurrent update of an element to its removal results in the item being deleted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3F4A0F-CE2F-49A4-AD0F-56A647F24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8" y="3644243"/>
            <a:ext cx="3532036" cy="812367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9C6FB4BA-833E-449C-A2C3-C75D27DB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1" y="139629"/>
            <a:ext cx="3591535" cy="3466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5B511E-1C35-4DD4-8FEE-09D342ABA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1" y="4348110"/>
            <a:ext cx="3529584" cy="1138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33B648-129C-4D16-8460-6AD342EF7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6107231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1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570</Words>
  <Application>Microsoft Office PowerPoint</Application>
  <PresentationFormat>Widescreen</PresentationFormat>
  <Paragraphs>115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Types of CRDTs</vt:lpstr>
      <vt:lpstr>Delta-based CRDT</vt:lpstr>
      <vt:lpstr>Motivation</vt:lpstr>
      <vt:lpstr>Main contributions</vt:lpstr>
      <vt:lpstr>Our arrays</vt:lpstr>
      <vt:lpstr>Main building blocks</vt:lpstr>
      <vt:lpstr>CompDotFun</vt:lpstr>
      <vt:lpstr>RWArray</vt:lpstr>
      <vt:lpstr>ORArray</vt:lpstr>
      <vt:lpstr>PowerPoint Presentation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Solomon</dc:creator>
  <cp:lastModifiedBy>Tomer Solomon</cp:lastModifiedBy>
  <cp:revision>206</cp:revision>
  <dcterms:created xsi:type="dcterms:W3CDTF">2021-04-19T10:24:46Z</dcterms:created>
  <dcterms:modified xsi:type="dcterms:W3CDTF">2021-04-21T19:46:28Z</dcterms:modified>
</cp:coreProperties>
</file>