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631" r:id="rId3"/>
    <p:sldId id="622" r:id="rId4"/>
    <p:sldId id="623" r:id="rId5"/>
    <p:sldId id="257" r:id="rId6"/>
    <p:sldId id="629" r:id="rId7"/>
    <p:sldId id="625" r:id="rId8"/>
    <p:sldId id="627" r:id="rId9"/>
    <p:sldId id="626" r:id="rId10"/>
    <p:sldId id="263" r:id="rId11"/>
    <p:sldId id="734" r:id="rId12"/>
    <p:sldId id="738" r:id="rId13"/>
    <p:sldId id="735" r:id="rId14"/>
    <p:sldId id="736" r:id="rId15"/>
    <p:sldId id="737" r:id="rId16"/>
    <p:sldId id="739" r:id="rId17"/>
    <p:sldId id="740" r:id="rId18"/>
    <p:sldId id="743" r:id="rId19"/>
    <p:sldId id="741" r:id="rId20"/>
    <p:sldId id="742" r:id="rId21"/>
    <p:sldId id="744" r:id="rId22"/>
    <p:sldId id="746" r:id="rId23"/>
    <p:sldId id="745" r:id="rId24"/>
    <p:sldId id="747" r:id="rId25"/>
    <p:sldId id="753" r:id="rId26"/>
    <p:sldId id="761" r:id="rId27"/>
    <p:sldId id="762" r:id="rId28"/>
    <p:sldId id="763" r:id="rId29"/>
    <p:sldId id="764" r:id="rId30"/>
    <p:sldId id="770" r:id="rId31"/>
    <p:sldId id="756" r:id="rId32"/>
    <p:sldId id="758" r:id="rId33"/>
    <p:sldId id="766" r:id="rId34"/>
    <p:sldId id="767" r:id="rId35"/>
    <p:sldId id="722" r:id="rId36"/>
    <p:sldId id="724" r:id="rId37"/>
    <p:sldId id="723" r:id="rId38"/>
    <p:sldId id="725" r:id="rId39"/>
    <p:sldId id="726" r:id="rId40"/>
    <p:sldId id="768" r:id="rId41"/>
    <p:sldId id="760" r:id="rId42"/>
    <p:sldId id="260" r:id="rId43"/>
    <p:sldId id="628" r:id="rId44"/>
    <p:sldId id="269" r:id="rId45"/>
    <p:sldId id="270" r:id="rId46"/>
    <p:sldId id="769" r:id="rId47"/>
    <p:sldId id="262" r:id="rId4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5E6F06-F3DD-4B0E-A34C-44FF1027115F}">
          <p14:sldIdLst>
            <p14:sldId id="256"/>
            <p14:sldId id="631"/>
          </p14:sldIdLst>
        </p14:section>
        <p14:section name="Motivation" id="{A779FEB2-D7BC-4043-B39B-11657E7CBCFD}">
          <p14:sldIdLst>
            <p14:sldId id="622"/>
            <p14:sldId id="623"/>
            <p14:sldId id="257"/>
            <p14:sldId id="629"/>
            <p14:sldId id="625"/>
            <p14:sldId id="627"/>
            <p14:sldId id="626"/>
          </p14:sldIdLst>
        </p14:section>
        <p14:section name="Motivation - Time Series" id="{76A4A75D-B080-4F3B-BC3E-B1EC91211B62}">
          <p14:sldIdLst>
            <p14:sldId id="263"/>
            <p14:sldId id="734"/>
            <p14:sldId id="738"/>
            <p14:sldId id="735"/>
            <p14:sldId id="736"/>
            <p14:sldId id="737"/>
            <p14:sldId id="739"/>
            <p14:sldId id="740"/>
            <p14:sldId id="743"/>
            <p14:sldId id="741"/>
            <p14:sldId id="742"/>
            <p14:sldId id="744"/>
            <p14:sldId id="746"/>
            <p14:sldId id="745"/>
            <p14:sldId id="747"/>
            <p14:sldId id="753"/>
            <p14:sldId id="761"/>
            <p14:sldId id="762"/>
            <p14:sldId id="763"/>
            <p14:sldId id="764"/>
            <p14:sldId id="770"/>
            <p14:sldId id="756"/>
            <p14:sldId id="758"/>
            <p14:sldId id="766"/>
            <p14:sldId id="767"/>
            <p14:sldId id="722"/>
            <p14:sldId id="724"/>
            <p14:sldId id="723"/>
            <p14:sldId id="725"/>
            <p14:sldId id="726"/>
            <p14:sldId id="768"/>
            <p14:sldId id="760"/>
            <p14:sldId id="260"/>
            <p14:sldId id="628"/>
            <p14:sldId id="269"/>
            <p14:sldId id="270"/>
            <p14:sldId id="769"/>
          </p14:sldIdLst>
        </p14:section>
        <p14:section name="Conclusion" id="{24C3071C-F59B-4693-BD74-759CBB512C38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C80-C4B7-4624-874E-AD1F8FB42681}" type="datetimeFigureOut">
              <a:rPr lang="en-IL" smtClean="0"/>
              <a:t>29/09/2020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46982-E0ED-470D-809B-5FB782E1537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547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6893-7AD7-4883-B667-7EA88539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47620-6F40-430A-B47F-5870020F6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B62F-D101-4055-9554-8605C3C7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8728-CC16-4658-8746-A3EB53BF4B81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B7BE-983E-4CB5-981C-C694543D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A0F7-B2B9-4E83-A4CE-B3341D22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076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3345-7F95-4763-A99A-4A236B61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100B-779D-4B5B-BB28-8E864E67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5462-569F-491D-AB9F-7BBFCBD4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E6A-9891-4E3E-9EA6-0E64E4DB0122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E88F-1CB9-45EC-8A50-A2F294C7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304-FF85-41E2-A549-07924A9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49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8CAE6-1964-4DDE-81E7-17BA484CD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813FD-DB2C-4B3E-B9BE-738F0D4BF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955E-0EA4-44E5-802F-E2978ACE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9779-76F0-4097-B0E4-FBCE4AC51736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5B26-683A-46B0-9D35-4CFB4FC3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F07C-D3F0-4526-AA82-24F3A187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47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D718-B068-4032-98AB-7D66E82A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B2A2-9AA9-4F8B-91C5-D1F28381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E8F5-9BFE-4DC1-B8F2-07AF0264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5ECB-939A-4D73-87A0-2C325E749448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D660-BA92-4804-8811-2A515A2F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44F9-C731-4E5E-BDA6-17100013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50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0264-2873-4477-A81C-F3075D3D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C6AE-9508-48E5-A983-6B3C12FA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CA11-8E4A-4708-8067-2A597B48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A5BD-5789-42F8-AE76-D7F0AE967444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358C-E8B5-4539-A06D-8A7710C8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2298-BBF9-4C89-9833-D732C557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529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6147-8561-4803-AC50-9BF6F705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C943-FB30-49F5-9B61-1795C4F4A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78755-B4A1-4398-94D9-EA59B317F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8AACB-029E-4C89-A9AC-D87373A1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1C94-4072-4E2F-9628-751AD801120D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3950-54B1-4AC0-9393-82D8ADD9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11983-5A56-4468-BB5E-9290439C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174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4FF-4EE5-497A-B9EE-52FB0DAA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1D8FC-57B8-46C4-864B-4133B004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6E540-3CEA-4EAB-8DF9-1D207C1A6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E2960-CCFE-431A-A226-1C4C31516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A3A81-5A37-404A-90CC-224F6D986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42DF6-442F-4412-AE95-2EEE6F9C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9427-9E4C-45EE-A0C4-CC475576C2B7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A3741-F431-4CAF-8EA5-5969D8B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E6530-1BDD-4CF0-B05C-1C501DBF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642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C7A0-248E-463A-8C86-2B513238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F040D-E858-4CEE-9BF5-710CBF91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7F44-51EF-4D6C-955D-DA223A031069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5DED2-F362-43A5-B59A-A1727E3E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CF4C8-92B3-4224-8C8E-0559B357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528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D6DFD-12F9-4405-91CD-B47588A0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D3A1-36CF-49F5-BA4D-02E70C43E799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4745A-80CC-4126-8E4B-351E65C9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63E93-F8AC-4B02-A92D-84F07A9E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885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3407-B9E9-402A-9EED-03936882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38C1-F0FA-42B4-8057-94BF40D4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A60A2-F6C6-4BFE-A74C-EB9002CFE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8399-ED9E-4781-B34D-F6838670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33F6-007F-4175-A926-47589B68AB83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E778F-8828-4108-8E4E-2C931840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303DC-76F5-4049-BB5D-8A650007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995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F89D-E1D1-45EE-9FED-57C425DA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ACE31-D4A8-42B8-ADAD-5B148F852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CC657-4D63-4C7E-9C03-B389893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1F24D-E983-4E95-9738-8CBFA9F5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FC3C-4173-416A-A9CA-8267306061A2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5973-00F9-43CC-AF89-4FE65BA1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947BB-D172-4EF4-BB09-830A2FCE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99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B4C75-0C0E-41DA-AE21-8CABDC8F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FA6AA-565A-4EA0-8119-4535E2A78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3E53-0DEB-4D38-96D0-DBBE82FE4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4485-0460-45CB-A42D-8FF44A3F5EBB}" type="datetime8">
              <a:rPr lang="en-IL" smtClean="0"/>
              <a:t>29/09/2020 22:10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A7D3B-49AC-414A-875A-CB8DE364D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4F9D-517F-483B-BB6F-C44998A09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570A-6FBD-44FE-BD91-45284EB518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2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17" Type="http://schemas.openxmlformats.org/officeDocument/2006/relationships/image" Target="../media/image42.png"/><Relationship Id="rId2" Type="http://schemas.openxmlformats.org/officeDocument/2006/relationships/image" Target="../media/image43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17" Type="http://schemas.openxmlformats.org/officeDocument/2006/relationships/image" Target="../media/image38.png"/><Relationship Id="rId2" Type="http://schemas.openxmlformats.org/officeDocument/2006/relationships/image" Target="../media/image43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18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8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17" Type="http://schemas.openxmlformats.org/officeDocument/2006/relationships/image" Target="../media/image38.png"/><Relationship Id="rId2" Type="http://schemas.openxmlformats.org/officeDocument/2006/relationships/image" Target="../media/image52.png"/><Relationship Id="rId16" Type="http://schemas.openxmlformats.org/officeDocument/2006/relationships/image" Target="../media/image51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2" Type="http://schemas.openxmlformats.org/officeDocument/2006/relationships/image" Target="../media/image5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2" Type="http://schemas.openxmlformats.org/officeDocument/2006/relationships/image" Target="../media/image5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1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17" Type="http://schemas.openxmlformats.org/officeDocument/2006/relationships/image" Target="../media/image60.png"/><Relationship Id="rId2" Type="http://schemas.openxmlformats.org/officeDocument/2006/relationships/image" Target="../media/image5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1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17" Type="http://schemas.openxmlformats.org/officeDocument/2006/relationships/image" Target="../media/image60.png"/><Relationship Id="rId2" Type="http://schemas.openxmlformats.org/officeDocument/2006/relationships/image" Target="../media/image5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1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17" Type="http://schemas.openxmlformats.org/officeDocument/2006/relationships/image" Target="../media/image60.png"/><Relationship Id="rId2" Type="http://schemas.openxmlformats.org/officeDocument/2006/relationships/image" Target="../media/image6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62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1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17" Type="http://schemas.openxmlformats.org/officeDocument/2006/relationships/image" Target="../media/image60.png"/><Relationship Id="rId2" Type="http://schemas.openxmlformats.org/officeDocument/2006/relationships/image" Target="../media/image6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62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image" Target="../media/image620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2" Type="http://schemas.openxmlformats.org/officeDocument/2006/relationships/image" Target="../media/image6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18" Type="http://schemas.openxmlformats.org/officeDocument/2006/relationships/image" Target="../media/image630.png"/><Relationship Id="rId3" Type="http://schemas.openxmlformats.org/officeDocument/2006/relationships/image" Target="../media/image620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17" Type="http://schemas.openxmlformats.org/officeDocument/2006/relationships/image" Target="../media/image610.png"/><Relationship Id="rId2" Type="http://schemas.openxmlformats.org/officeDocument/2006/relationships/image" Target="../media/image5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18" Type="http://schemas.openxmlformats.org/officeDocument/2006/relationships/image" Target="../media/image630.png"/><Relationship Id="rId3" Type="http://schemas.openxmlformats.org/officeDocument/2006/relationships/image" Target="../media/image620.png"/><Relationship Id="rId7" Type="http://schemas.openxmlformats.org/officeDocument/2006/relationships/image" Target="../media/image36.png"/><Relationship Id="rId12" Type="http://schemas.openxmlformats.org/officeDocument/2006/relationships/image" Target="../media/image47.png"/><Relationship Id="rId17" Type="http://schemas.openxmlformats.org/officeDocument/2006/relationships/image" Target="../media/image610.png"/><Relationship Id="rId2" Type="http://schemas.openxmlformats.org/officeDocument/2006/relationships/image" Target="../media/image6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0EA6-B1CF-4511-899B-CA220EF8A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Value Linearizability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95A43-0818-41BE-904F-A7352D2C4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Arik Rinberg and </a:t>
            </a:r>
            <a:r>
              <a:rPr lang="en-US" dirty="0" err="1"/>
              <a:t>Idit</a:t>
            </a:r>
            <a:r>
              <a:rPr lang="en-US" dirty="0"/>
              <a:t> </a:t>
            </a:r>
            <a:r>
              <a:rPr lang="en-US" dirty="0" err="1"/>
              <a:t>Keidar</a:t>
            </a:r>
            <a:endParaRPr lang="en-US" dirty="0"/>
          </a:p>
          <a:p>
            <a:r>
              <a:rPr lang="en-US" dirty="0"/>
              <a:t>Technion, Israel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34D3B-06D0-41BA-AD2B-E76F8C66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28" y="4826943"/>
            <a:ext cx="1360245" cy="1360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44A3A-BA47-4C91-94A1-CA21CA1FFD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24447" b="36161"/>
          <a:stretch/>
        </p:blipFill>
        <p:spPr>
          <a:xfrm>
            <a:off x="7954215" y="4747863"/>
            <a:ext cx="1292586" cy="1438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C6B2A-017E-4571-A1EB-50A2CFCD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1" y="344695"/>
            <a:ext cx="1844824" cy="12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2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DDF323-0427-4E7D-BC17-44F12D9822F9}"/>
              </a:ext>
            </a:extLst>
          </p:cNvPr>
          <p:cNvCxnSpPr>
            <a:cxnSpLocks/>
          </p:cNvCxnSpPr>
          <p:nvPr/>
        </p:nvCxnSpPr>
        <p:spPr>
          <a:xfrm>
            <a:off x="1989589" y="2994870"/>
            <a:ext cx="28424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738E97-E7E1-404C-95D0-3C9A91469FCC}"/>
              </a:ext>
            </a:extLst>
          </p:cNvPr>
          <p:cNvCxnSpPr/>
          <p:nvPr/>
        </p:nvCxnSpPr>
        <p:spPr>
          <a:xfrm>
            <a:off x="5571688" y="3430398"/>
            <a:ext cx="26760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35761B-6FB2-4512-8FC1-8196F68EC497}"/>
              </a:ext>
            </a:extLst>
          </p:cNvPr>
          <p:cNvCxnSpPr>
            <a:cxnSpLocks/>
          </p:cNvCxnSpPr>
          <p:nvPr/>
        </p:nvCxnSpPr>
        <p:spPr>
          <a:xfrm>
            <a:off x="1989589" y="4078448"/>
            <a:ext cx="63406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/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blipFill>
                <a:blip r:embed="rId2"/>
                <a:stretch>
                  <a:fillRect l="-2013" r="-1879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/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blipFill>
                <a:blip r:embed="rId3"/>
                <a:stretch>
                  <a:fillRect r="-95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/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97F66-2198-4890-92EA-2A919EEF67DA}"/>
              </a:ext>
            </a:extLst>
          </p:cNvPr>
          <p:cNvCxnSpPr>
            <a:cxnSpLocks/>
          </p:cNvCxnSpPr>
          <p:nvPr/>
        </p:nvCxnSpPr>
        <p:spPr>
          <a:xfrm>
            <a:off x="1870745" y="2436697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/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2248C1-6E83-4E78-AB13-3BD250702FB4}"/>
              </a:ext>
            </a:extLst>
          </p:cNvPr>
          <p:cNvCxnSpPr>
            <a:cxnSpLocks/>
          </p:cNvCxnSpPr>
          <p:nvPr/>
        </p:nvCxnSpPr>
        <p:spPr>
          <a:xfrm>
            <a:off x="8507835" y="2470469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/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081C5B-949E-4E97-9100-A60A307D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38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DDF323-0427-4E7D-BC17-44F12D9822F9}"/>
              </a:ext>
            </a:extLst>
          </p:cNvPr>
          <p:cNvCxnSpPr>
            <a:cxnSpLocks/>
          </p:cNvCxnSpPr>
          <p:nvPr/>
        </p:nvCxnSpPr>
        <p:spPr>
          <a:xfrm>
            <a:off x="1989589" y="2994870"/>
            <a:ext cx="28424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738E97-E7E1-404C-95D0-3C9A91469FCC}"/>
              </a:ext>
            </a:extLst>
          </p:cNvPr>
          <p:cNvCxnSpPr/>
          <p:nvPr/>
        </p:nvCxnSpPr>
        <p:spPr>
          <a:xfrm>
            <a:off x="5571688" y="3430398"/>
            <a:ext cx="26760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35761B-6FB2-4512-8FC1-8196F68EC497}"/>
              </a:ext>
            </a:extLst>
          </p:cNvPr>
          <p:cNvCxnSpPr>
            <a:cxnSpLocks/>
          </p:cNvCxnSpPr>
          <p:nvPr/>
        </p:nvCxnSpPr>
        <p:spPr>
          <a:xfrm>
            <a:off x="1989589" y="4078448"/>
            <a:ext cx="63406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/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blipFill>
                <a:blip r:embed="rId2"/>
                <a:stretch>
                  <a:fillRect l="-2013" r="-1879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/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blipFill>
                <a:blip r:embed="rId3"/>
                <a:stretch>
                  <a:fillRect r="-95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/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97F66-2198-4890-92EA-2A919EEF67DA}"/>
              </a:ext>
            </a:extLst>
          </p:cNvPr>
          <p:cNvCxnSpPr>
            <a:cxnSpLocks/>
          </p:cNvCxnSpPr>
          <p:nvPr/>
        </p:nvCxnSpPr>
        <p:spPr>
          <a:xfrm>
            <a:off x="1870745" y="2436697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/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2248C1-6E83-4E78-AB13-3BD250702FB4}"/>
              </a:ext>
            </a:extLst>
          </p:cNvPr>
          <p:cNvCxnSpPr>
            <a:cxnSpLocks/>
          </p:cNvCxnSpPr>
          <p:nvPr/>
        </p:nvCxnSpPr>
        <p:spPr>
          <a:xfrm>
            <a:off x="8507835" y="2470469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/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0777CA-C94C-4132-A338-12293D5A0418}"/>
              </a:ext>
            </a:extLst>
          </p:cNvPr>
          <p:cNvSpPr txBox="1"/>
          <p:nvPr/>
        </p:nvSpPr>
        <p:spPr>
          <a:xfrm>
            <a:off x="594919" y="5425730"/>
            <a:ext cx="960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Under linearizability: Either 42, or 48 or 58</a:t>
            </a:r>
            <a:endParaRPr lang="en-IL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5B0FF-0322-4FAE-9C62-112DB698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038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DDF323-0427-4E7D-BC17-44F12D9822F9}"/>
              </a:ext>
            </a:extLst>
          </p:cNvPr>
          <p:cNvCxnSpPr>
            <a:cxnSpLocks/>
          </p:cNvCxnSpPr>
          <p:nvPr/>
        </p:nvCxnSpPr>
        <p:spPr>
          <a:xfrm>
            <a:off x="1989589" y="2994870"/>
            <a:ext cx="28424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738E97-E7E1-404C-95D0-3C9A91469FCC}"/>
              </a:ext>
            </a:extLst>
          </p:cNvPr>
          <p:cNvCxnSpPr/>
          <p:nvPr/>
        </p:nvCxnSpPr>
        <p:spPr>
          <a:xfrm>
            <a:off x="5571688" y="3430398"/>
            <a:ext cx="26760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35761B-6FB2-4512-8FC1-8196F68EC497}"/>
              </a:ext>
            </a:extLst>
          </p:cNvPr>
          <p:cNvCxnSpPr>
            <a:cxnSpLocks/>
          </p:cNvCxnSpPr>
          <p:nvPr/>
        </p:nvCxnSpPr>
        <p:spPr>
          <a:xfrm>
            <a:off x="1989589" y="4078448"/>
            <a:ext cx="63406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/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blipFill>
                <a:blip r:embed="rId2"/>
                <a:stretch>
                  <a:fillRect l="-2013" r="-1879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/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blipFill>
                <a:blip r:embed="rId3"/>
                <a:stretch>
                  <a:fillRect r="-95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/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97F66-2198-4890-92EA-2A919EEF67DA}"/>
              </a:ext>
            </a:extLst>
          </p:cNvPr>
          <p:cNvCxnSpPr>
            <a:cxnSpLocks/>
          </p:cNvCxnSpPr>
          <p:nvPr/>
        </p:nvCxnSpPr>
        <p:spPr>
          <a:xfrm>
            <a:off x="1870745" y="2436697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/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2248C1-6E83-4E78-AB13-3BD250702FB4}"/>
              </a:ext>
            </a:extLst>
          </p:cNvPr>
          <p:cNvCxnSpPr>
            <a:cxnSpLocks/>
          </p:cNvCxnSpPr>
          <p:nvPr/>
        </p:nvCxnSpPr>
        <p:spPr>
          <a:xfrm>
            <a:off x="8507835" y="2470469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/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0777CA-C94C-4132-A338-12293D5A0418}"/>
              </a:ext>
            </a:extLst>
          </p:cNvPr>
          <p:cNvSpPr txBox="1"/>
          <p:nvPr/>
        </p:nvSpPr>
        <p:spPr>
          <a:xfrm>
            <a:off x="594919" y="5425730"/>
            <a:ext cx="960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Under linearizability: Either 42, or 48 or 58</a:t>
            </a:r>
            <a:endParaRPr lang="en-IL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061D12-09A1-41D9-904D-CEC6F823342B}"/>
              </a:ext>
            </a:extLst>
          </p:cNvPr>
          <p:cNvSpPr/>
          <p:nvPr/>
        </p:nvSpPr>
        <p:spPr>
          <a:xfrm rot="1807095">
            <a:off x="3175895" y="2955488"/>
            <a:ext cx="4040695" cy="8394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Not Linearizable</a:t>
            </a:r>
            <a:endParaRPr lang="en-IL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1D650-91A9-4877-9F88-F99FBCA0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4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DDF323-0427-4E7D-BC17-44F12D9822F9}"/>
              </a:ext>
            </a:extLst>
          </p:cNvPr>
          <p:cNvCxnSpPr>
            <a:cxnSpLocks/>
          </p:cNvCxnSpPr>
          <p:nvPr/>
        </p:nvCxnSpPr>
        <p:spPr>
          <a:xfrm>
            <a:off x="1989589" y="2994870"/>
            <a:ext cx="28424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738E97-E7E1-404C-95D0-3C9A91469FCC}"/>
              </a:ext>
            </a:extLst>
          </p:cNvPr>
          <p:cNvCxnSpPr/>
          <p:nvPr/>
        </p:nvCxnSpPr>
        <p:spPr>
          <a:xfrm>
            <a:off x="5571688" y="3430398"/>
            <a:ext cx="26760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35761B-6FB2-4512-8FC1-8196F68EC497}"/>
              </a:ext>
            </a:extLst>
          </p:cNvPr>
          <p:cNvCxnSpPr>
            <a:cxnSpLocks/>
          </p:cNvCxnSpPr>
          <p:nvPr/>
        </p:nvCxnSpPr>
        <p:spPr>
          <a:xfrm>
            <a:off x="1989589" y="4078448"/>
            <a:ext cx="63406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/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blipFill>
                <a:blip r:embed="rId2"/>
                <a:stretch>
                  <a:fillRect l="-2013" r="-1879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/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blipFill>
                <a:blip r:embed="rId3"/>
                <a:stretch>
                  <a:fillRect r="-95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/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97F66-2198-4890-92EA-2A919EEF67DA}"/>
              </a:ext>
            </a:extLst>
          </p:cNvPr>
          <p:cNvCxnSpPr>
            <a:cxnSpLocks/>
          </p:cNvCxnSpPr>
          <p:nvPr/>
        </p:nvCxnSpPr>
        <p:spPr>
          <a:xfrm>
            <a:off x="1870745" y="2436697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/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2248C1-6E83-4E78-AB13-3BD250702FB4}"/>
              </a:ext>
            </a:extLst>
          </p:cNvPr>
          <p:cNvCxnSpPr>
            <a:cxnSpLocks/>
          </p:cNvCxnSpPr>
          <p:nvPr/>
        </p:nvCxnSpPr>
        <p:spPr>
          <a:xfrm>
            <a:off x="8507835" y="2470469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/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019D8FF-5CA2-4158-8471-42ECE7E519A2}"/>
              </a:ext>
            </a:extLst>
          </p:cNvPr>
          <p:cNvSpPr txBox="1"/>
          <p:nvPr/>
        </p:nvSpPr>
        <p:spPr>
          <a:xfrm>
            <a:off x="603308" y="5222279"/>
            <a:ext cx="960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What’s wrong with 52?</a:t>
            </a:r>
            <a:endParaRPr lang="en-IL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D9AAF-BFFA-49BB-B178-6C1341CE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937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DDF323-0427-4E7D-BC17-44F12D9822F9}"/>
              </a:ext>
            </a:extLst>
          </p:cNvPr>
          <p:cNvCxnSpPr>
            <a:cxnSpLocks/>
          </p:cNvCxnSpPr>
          <p:nvPr/>
        </p:nvCxnSpPr>
        <p:spPr>
          <a:xfrm>
            <a:off x="1989589" y="2994870"/>
            <a:ext cx="28424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738E97-E7E1-404C-95D0-3C9A91469FCC}"/>
              </a:ext>
            </a:extLst>
          </p:cNvPr>
          <p:cNvCxnSpPr/>
          <p:nvPr/>
        </p:nvCxnSpPr>
        <p:spPr>
          <a:xfrm>
            <a:off x="5571688" y="3430398"/>
            <a:ext cx="26760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35761B-6FB2-4512-8FC1-8196F68EC497}"/>
              </a:ext>
            </a:extLst>
          </p:cNvPr>
          <p:cNvCxnSpPr>
            <a:cxnSpLocks/>
          </p:cNvCxnSpPr>
          <p:nvPr/>
        </p:nvCxnSpPr>
        <p:spPr>
          <a:xfrm>
            <a:off x="1989589" y="4078448"/>
            <a:ext cx="63406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/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blipFill>
                <a:blip r:embed="rId2"/>
                <a:stretch>
                  <a:fillRect l="-2013" r="-1879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/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blipFill>
                <a:blip r:embed="rId3"/>
                <a:stretch>
                  <a:fillRect r="-95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/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97F66-2198-4890-92EA-2A919EEF67DA}"/>
              </a:ext>
            </a:extLst>
          </p:cNvPr>
          <p:cNvCxnSpPr>
            <a:cxnSpLocks/>
          </p:cNvCxnSpPr>
          <p:nvPr/>
        </p:nvCxnSpPr>
        <p:spPr>
          <a:xfrm>
            <a:off x="1870745" y="2436697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/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2248C1-6E83-4E78-AB13-3BD250702FB4}"/>
              </a:ext>
            </a:extLst>
          </p:cNvPr>
          <p:cNvCxnSpPr>
            <a:cxnSpLocks/>
          </p:cNvCxnSpPr>
          <p:nvPr/>
        </p:nvCxnSpPr>
        <p:spPr>
          <a:xfrm>
            <a:off x="8507835" y="2470469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/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019D8FF-5CA2-4158-8471-42ECE7E519A2}"/>
              </a:ext>
            </a:extLst>
          </p:cNvPr>
          <p:cNvSpPr txBox="1"/>
          <p:nvPr/>
        </p:nvSpPr>
        <p:spPr>
          <a:xfrm>
            <a:off x="603308" y="5222279"/>
            <a:ext cx="960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What’s wrong with 52?</a:t>
            </a:r>
            <a:endParaRPr lang="en-IL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2CC97-95E0-454A-8644-6F79105F393E}"/>
              </a:ext>
            </a:extLst>
          </p:cNvPr>
          <p:cNvSpPr txBox="1"/>
          <p:nvPr/>
        </p:nvSpPr>
        <p:spPr>
          <a:xfrm>
            <a:off x="603308" y="5653568"/>
            <a:ext cx="960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 any number between 42 and 58?</a:t>
            </a:r>
            <a:endParaRPr lang="en-IL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5B6CC-FA55-4DBF-A69F-E45C3767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1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IVL Intuition</a:t>
            </a:r>
            <a:endParaRPr lang="en-I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DDF323-0427-4E7D-BC17-44F12D9822F9}"/>
              </a:ext>
            </a:extLst>
          </p:cNvPr>
          <p:cNvCxnSpPr>
            <a:cxnSpLocks/>
          </p:cNvCxnSpPr>
          <p:nvPr/>
        </p:nvCxnSpPr>
        <p:spPr>
          <a:xfrm>
            <a:off x="1989589" y="2994870"/>
            <a:ext cx="28424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738E97-E7E1-404C-95D0-3C9A91469FCC}"/>
              </a:ext>
            </a:extLst>
          </p:cNvPr>
          <p:cNvCxnSpPr/>
          <p:nvPr/>
        </p:nvCxnSpPr>
        <p:spPr>
          <a:xfrm>
            <a:off x="5571688" y="3430398"/>
            <a:ext cx="26760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35761B-6FB2-4512-8FC1-8196F68EC497}"/>
              </a:ext>
            </a:extLst>
          </p:cNvPr>
          <p:cNvCxnSpPr>
            <a:cxnSpLocks/>
          </p:cNvCxnSpPr>
          <p:nvPr/>
        </p:nvCxnSpPr>
        <p:spPr>
          <a:xfrm>
            <a:off x="1989589" y="4078448"/>
            <a:ext cx="63406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/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blipFill>
                <a:blip r:embed="rId2"/>
                <a:stretch>
                  <a:fillRect l="-2013" r="-1879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/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blipFill>
                <a:blip r:embed="rId3"/>
                <a:stretch>
                  <a:fillRect r="-95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/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97F66-2198-4890-92EA-2A919EEF67DA}"/>
              </a:ext>
            </a:extLst>
          </p:cNvPr>
          <p:cNvCxnSpPr>
            <a:cxnSpLocks/>
          </p:cNvCxnSpPr>
          <p:nvPr/>
        </p:nvCxnSpPr>
        <p:spPr>
          <a:xfrm>
            <a:off x="1870745" y="2436697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/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2248C1-6E83-4E78-AB13-3BD250702FB4}"/>
              </a:ext>
            </a:extLst>
          </p:cNvPr>
          <p:cNvCxnSpPr>
            <a:cxnSpLocks/>
          </p:cNvCxnSpPr>
          <p:nvPr/>
        </p:nvCxnSpPr>
        <p:spPr>
          <a:xfrm>
            <a:off x="8507835" y="2470469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/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0DD8C96-DBD0-4D64-86D8-17394DA50800}"/>
              </a:ext>
            </a:extLst>
          </p:cNvPr>
          <p:cNvSpPr txBox="1"/>
          <p:nvPr/>
        </p:nvSpPr>
        <p:spPr>
          <a:xfrm>
            <a:off x="620086" y="5433180"/>
            <a:ext cx="9606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Allow the return of any number between 42 and 58!</a:t>
            </a:r>
            <a:endParaRPr lang="en-IL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16B27-2CEC-4ED5-97C5-85B96E9B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675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Histories</a:t>
            </a:r>
            <a:endParaRPr lang="en-I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DDF323-0427-4E7D-BC17-44F12D9822F9}"/>
              </a:ext>
            </a:extLst>
          </p:cNvPr>
          <p:cNvCxnSpPr>
            <a:cxnSpLocks/>
          </p:cNvCxnSpPr>
          <p:nvPr/>
        </p:nvCxnSpPr>
        <p:spPr>
          <a:xfrm>
            <a:off x="1989589" y="2994870"/>
            <a:ext cx="28424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738E97-E7E1-404C-95D0-3C9A91469FCC}"/>
              </a:ext>
            </a:extLst>
          </p:cNvPr>
          <p:cNvCxnSpPr/>
          <p:nvPr/>
        </p:nvCxnSpPr>
        <p:spPr>
          <a:xfrm>
            <a:off x="5571688" y="3430398"/>
            <a:ext cx="26760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35761B-6FB2-4512-8FC1-8196F68EC497}"/>
              </a:ext>
            </a:extLst>
          </p:cNvPr>
          <p:cNvCxnSpPr>
            <a:cxnSpLocks/>
          </p:cNvCxnSpPr>
          <p:nvPr/>
        </p:nvCxnSpPr>
        <p:spPr>
          <a:xfrm>
            <a:off x="1989589" y="4078448"/>
            <a:ext cx="63406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/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5AE4C-34B7-4964-96D3-3C134CB3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58" y="2592197"/>
                <a:ext cx="913008" cy="461665"/>
              </a:xfrm>
              <a:prstGeom prst="rect">
                <a:avLst/>
              </a:prstGeom>
              <a:blipFill>
                <a:blip r:embed="rId2"/>
                <a:stretch>
                  <a:fillRect l="-2013" r="-1879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/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678ED8-30F6-4101-A1B2-9F41CC59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12" y="3066659"/>
                <a:ext cx="1274836" cy="461665"/>
              </a:xfrm>
              <a:prstGeom prst="rect">
                <a:avLst/>
              </a:prstGeom>
              <a:blipFill>
                <a:blip r:embed="rId3"/>
                <a:stretch>
                  <a:fillRect r="-95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/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4CD96D-F169-462A-BFE7-0E8BD792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93" y="4122776"/>
                <a:ext cx="19362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97F66-2198-4890-92EA-2A919EEF67DA}"/>
              </a:ext>
            </a:extLst>
          </p:cNvPr>
          <p:cNvCxnSpPr>
            <a:cxnSpLocks/>
          </p:cNvCxnSpPr>
          <p:nvPr/>
        </p:nvCxnSpPr>
        <p:spPr>
          <a:xfrm>
            <a:off x="1870745" y="2436697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/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51FE7-9B24-46CD-A3B6-8AA60C08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4" y="2050632"/>
                <a:ext cx="2077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2248C1-6E83-4E78-AB13-3BD250702FB4}"/>
              </a:ext>
            </a:extLst>
          </p:cNvPr>
          <p:cNvCxnSpPr>
            <a:cxnSpLocks/>
          </p:cNvCxnSpPr>
          <p:nvPr/>
        </p:nvCxnSpPr>
        <p:spPr>
          <a:xfrm>
            <a:off x="8507835" y="2470469"/>
            <a:ext cx="0" cy="232375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/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9449-FF16-41AA-A4E4-B4BAFEED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14" y="2084404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DD8C96-DBD0-4D64-86D8-17394DA50800}"/>
                  </a:ext>
                </a:extLst>
              </p:cNvPr>
              <p:cNvSpPr txBox="1"/>
              <p:nvPr/>
            </p:nvSpPr>
            <p:spPr>
              <a:xfrm>
                <a:off x="620086" y="5433180"/>
                <a:ext cx="9606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Skeleton history of H – replace read returns values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DD8C96-DBD0-4D64-86D8-17394DA5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6" y="5433180"/>
                <a:ext cx="9606087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A0B66A-7D5D-4573-89E4-2666034B7D68}"/>
              </a:ext>
            </a:extLst>
          </p:cNvPr>
          <p:cNvCxnSpPr>
            <a:cxnSpLocks/>
          </p:cNvCxnSpPr>
          <p:nvPr/>
        </p:nvCxnSpPr>
        <p:spPr>
          <a:xfrm flipV="1">
            <a:off x="5546522" y="4211274"/>
            <a:ext cx="258660" cy="302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CE31CB-3B34-46B8-8DDD-9914F1E45FA9}"/>
                  </a:ext>
                </a:extLst>
              </p:cNvPr>
              <p:cNvSpPr txBox="1"/>
              <p:nvPr/>
            </p:nvSpPr>
            <p:spPr>
              <a:xfrm>
                <a:off x="5628250" y="4131434"/>
                <a:ext cx="725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CE31CB-3B34-46B8-8DDD-9914F1E45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50" y="4131434"/>
                <a:ext cx="72577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D818B-FF9E-44D6-B139-D301DC74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183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Histories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DD8C96-DBD0-4D64-86D8-17394DA50800}"/>
                  </a:ext>
                </a:extLst>
              </p:cNvPr>
              <p:cNvSpPr txBox="1"/>
              <p:nvPr/>
            </p:nvSpPr>
            <p:spPr>
              <a:xfrm>
                <a:off x="913701" y="1764880"/>
                <a:ext cx="96060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Using sequential specification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800" dirty="0"/>
                  <a:t> we can replace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800" dirty="0"/>
                  <a:t> by the correct values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DD8C96-DBD0-4D64-86D8-17394DA5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01" y="1764880"/>
                <a:ext cx="9606087" cy="954107"/>
              </a:xfrm>
              <a:prstGeom prst="rect">
                <a:avLst/>
              </a:prstGeom>
              <a:blipFill>
                <a:blip r:embed="rId2"/>
                <a:stretch>
                  <a:fillRect l="-508" t="-6410" r="-1332" b="-179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4E2784-1984-4F54-B5FC-A0299EA0F9AF}"/>
              </a:ext>
            </a:extLst>
          </p:cNvPr>
          <p:cNvCxnSpPr>
            <a:cxnSpLocks/>
          </p:cNvCxnSpPr>
          <p:nvPr/>
        </p:nvCxnSpPr>
        <p:spPr>
          <a:xfrm>
            <a:off x="3689275" y="3520516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F529D4-2180-470F-A8E7-61DF03D905E0}"/>
              </a:ext>
            </a:extLst>
          </p:cNvPr>
          <p:cNvCxnSpPr/>
          <p:nvPr/>
        </p:nvCxnSpPr>
        <p:spPr>
          <a:xfrm>
            <a:off x="7112483" y="352051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40773-DD8E-4ACB-AF2C-2BCA02AC1851}"/>
              </a:ext>
            </a:extLst>
          </p:cNvPr>
          <p:cNvCxnSpPr>
            <a:cxnSpLocks/>
          </p:cNvCxnSpPr>
          <p:nvPr/>
        </p:nvCxnSpPr>
        <p:spPr>
          <a:xfrm>
            <a:off x="5137368" y="3526687"/>
            <a:ext cx="19708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8B9BE9-D00A-47AE-86F7-8AB6F0A37466}"/>
                  </a:ext>
                </a:extLst>
              </p:cNvPr>
              <p:cNvSpPr txBox="1"/>
              <p:nvPr/>
            </p:nvSpPr>
            <p:spPr>
              <a:xfrm>
                <a:off x="3843811" y="3058851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8B9BE9-D00A-47AE-86F7-8AB6F0A3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1" y="3058851"/>
                <a:ext cx="825801" cy="461665"/>
              </a:xfrm>
              <a:prstGeom prst="rect">
                <a:avLst/>
              </a:prstGeom>
              <a:blipFill>
                <a:blip r:embed="rId3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33D7A-AE5F-4B24-8B62-A74FE7D1E629}"/>
                  </a:ext>
                </a:extLst>
              </p:cNvPr>
              <p:cNvSpPr txBox="1"/>
              <p:nvPr/>
            </p:nvSpPr>
            <p:spPr>
              <a:xfrm>
                <a:off x="7134649" y="305885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33D7A-AE5F-4B24-8B62-A74FE7D1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49" y="3058850"/>
                <a:ext cx="1274836" cy="461665"/>
              </a:xfrm>
              <a:prstGeom prst="rect">
                <a:avLst/>
              </a:prstGeom>
              <a:blipFill>
                <a:blip r:embed="rId4"/>
                <a:stretch>
                  <a:fillRect r="-95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384A35-4BC9-454A-8F3D-837DDE650A0A}"/>
                  </a:ext>
                </a:extLst>
              </p:cNvPr>
              <p:cNvSpPr txBox="1"/>
              <p:nvPr/>
            </p:nvSpPr>
            <p:spPr>
              <a:xfrm>
                <a:off x="5191947" y="3054813"/>
                <a:ext cx="19362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384A35-4BC9-454A-8F3D-837DDE65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47" y="3054813"/>
                <a:ext cx="193629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D45B4C-6AB3-486F-B158-359402B6ADCA}"/>
              </a:ext>
            </a:extLst>
          </p:cNvPr>
          <p:cNvCxnSpPr>
            <a:cxnSpLocks/>
          </p:cNvCxnSpPr>
          <p:nvPr/>
        </p:nvCxnSpPr>
        <p:spPr>
          <a:xfrm>
            <a:off x="3689275" y="3186556"/>
            <a:ext cx="0" cy="79754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889066-5819-4C21-9CB7-BA0B91C6930D}"/>
                  </a:ext>
                </a:extLst>
              </p:cNvPr>
              <p:cNvSpPr txBox="1"/>
              <p:nvPr/>
            </p:nvSpPr>
            <p:spPr>
              <a:xfrm>
                <a:off x="2558644" y="2724891"/>
                <a:ext cx="2570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889066-5819-4C21-9CB7-BA0B91C6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644" y="2724891"/>
                <a:ext cx="257033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0137FF-4D4E-497A-98A2-B889C74BA58B}"/>
              </a:ext>
            </a:extLst>
          </p:cNvPr>
          <p:cNvCxnSpPr>
            <a:cxnSpLocks/>
          </p:cNvCxnSpPr>
          <p:nvPr/>
        </p:nvCxnSpPr>
        <p:spPr>
          <a:xfrm>
            <a:off x="3689275" y="5552050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9C832E-BDAF-4033-8DEB-1390DEAA5570}"/>
              </a:ext>
            </a:extLst>
          </p:cNvPr>
          <p:cNvCxnSpPr/>
          <p:nvPr/>
        </p:nvCxnSpPr>
        <p:spPr>
          <a:xfrm>
            <a:off x="7112483" y="5552049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F9D775-127D-413D-A367-089E63F2EFC2}"/>
              </a:ext>
            </a:extLst>
          </p:cNvPr>
          <p:cNvCxnSpPr>
            <a:cxnSpLocks/>
          </p:cNvCxnSpPr>
          <p:nvPr/>
        </p:nvCxnSpPr>
        <p:spPr>
          <a:xfrm>
            <a:off x="5137368" y="5558221"/>
            <a:ext cx="19708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41BEC5-BE0B-4D36-95FB-A3C03538AE26}"/>
                  </a:ext>
                </a:extLst>
              </p:cNvPr>
              <p:cNvSpPr txBox="1"/>
              <p:nvPr/>
            </p:nvSpPr>
            <p:spPr>
              <a:xfrm>
                <a:off x="3843811" y="5090385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41BEC5-BE0B-4D36-95FB-A3C03538A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1" y="5090385"/>
                <a:ext cx="825801" cy="461665"/>
              </a:xfrm>
              <a:prstGeom prst="rect">
                <a:avLst/>
              </a:prstGeom>
              <a:blipFill>
                <a:blip r:embed="rId7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29DC85-856B-4007-8332-E0CC5E4A11E4}"/>
                  </a:ext>
                </a:extLst>
              </p:cNvPr>
              <p:cNvSpPr txBox="1"/>
              <p:nvPr/>
            </p:nvSpPr>
            <p:spPr>
              <a:xfrm>
                <a:off x="7134649" y="5090384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29DC85-856B-4007-8332-E0CC5E4A1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49" y="5090384"/>
                <a:ext cx="1274836" cy="461665"/>
              </a:xfrm>
              <a:prstGeom prst="rect">
                <a:avLst/>
              </a:prstGeom>
              <a:blipFill>
                <a:blip r:embed="rId8"/>
                <a:stretch>
                  <a:fillRect r="-95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D9C992-A900-46DF-A1C3-9F37A355B9A1}"/>
                  </a:ext>
                </a:extLst>
              </p:cNvPr>
              <p:cNvSpPr txBox="1"/>
              <p:nvPr/>
            </p:nvSpPr>
            <p:spPr>
              <a:xfrm>
                <a:off x="5191947" y="5086347"/>
                <a:ext cx="19362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D9C992-A900-46DF-A1C3-9F37A355B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47" y="5086347"/>
                <a:ext cx="1936299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1B8AAF-4486-4B70-A60F-0130C90C046E}"/>
              </a:ext>
            </a:extLst>
          </p:cNvPr>
          <p:cNvCxnSpPr>
            <a:cxnSpLocks/>
          </p:cNvCxnSpPr>
          <p:nvPr/>
        </p:nvCxnSpPr>
        <p:spPr>
          <a:xfrm>
            <a:off x="3689275" y="5218090"/>
            <a:ext cx="0" cy="79754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D49268-9C43-44D0-976C-8260F953F0F7}"/>
                  </a:ext>
                </a:extLst>
              </p:cNvPr>
              <p:cNvSpPr txBox="1"/>
              <p:nvPr/>
            </p:nvSpPr>
            <p:spPr>
              <a:xfrm>
                <a:off x="2558644" y="4756425"/>
                <a:ext cx="2570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D49268-9C43-44D0-976C-8260F953F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644" y="4756425"/>
                <a:ext cx="25703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4EF6CF9-CC50-4A7C-A82C-920023281FA9}"/>
                  </a:ext>
                </a:extLst>
              </p:cNvPr>
              <p:cNvSpPr/>
              <p:nvPr/>
            </p:nvSpPr>
            <p:spPr>
              <a:xfrm>
                <a:off x="5259531" y="3775930"/>
                <a:ext cx="1241566" cy="135208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4EF6CF9-CC50-4A7C-A82C-920023281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31" y="3775930"/>
                <a:ext cx="1241566" cy="1352080"/>
              </a:xfrm>
              <a:prstGeom prst="downArrow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4377B-F060-472E-B31A-E8091EF9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518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2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4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07AC7-0395-4915-AA66-9F6907E0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608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2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4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46258B-1274-4A8F-AB48-DFB880B2C7D9}"/>
              </a:ext>
            </a:extLst>
          </p:cNvPr>
          <p:cNvCxnSpPr>
            <a:cxnSpLocks/>
          </p:cNvCxnSpPr>
          <p:nvPr/>
        </p:nvCxnSpPr>
        <p:spPr>
          <a:xfrm flipV="1">
            <a:off x="2816457" y="5276430"/>
            <a:ext cx="258660" cy="302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7C61CB-6EF1-4B1F-B988-DA12FB71F97E}"/>
                  </a:ext>
                </a:extLst>
              </p:cNvPr>
              <p:cNvSpPr txBox="1"/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7C61CB-6EF1-4B1F-B988-DA12FB71F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8047D-03EC-4C0F-B115-C06C617A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64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4928B82-BBCC-4CCB-B792-57EE584C2EEA}"/>
              </a:ext>
            </a:extLst>
          </p:cNvPr>
          <p:cNvSpPr/>
          <p:nvPr/>
        </p:nvSpPr>
        <p:spPr>
          <a:xfrm>
            <a:off x="791370" y="2915807"/>
            <a:ext cx="1765882" cy="620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Summaries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A469-46A7-4E95-97C6-883BB75F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L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A85C047A-A434-41DA-AF4A-A738694B52E2}"/>
              </a:ext>
            </a:extLst>
          </p:cNvPr>
          <p:cNvSpPr/>
          <p:nvPr/>
        </p:nvSpPr>
        <p:spPr>
          <a:xfrm>
            <a:off x="3524774" y="3426984"/>
            <a:ext cx="3784834" cy="1661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Big Data</a:t>
            </a:r>
            <a:endParaRPr lang="en-IL" sz="4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C3453E-F0C0-4731-86E9-36FFE7BB5AAA}"/>
              </a:ext>
            </a:extLst>
          </p:cNvPr>
          <p:cNvSpPr/>
          <p:nvPr/>
        </p:nvSpPr>
        <p:spPr>
          <a:xfrm>
            <a:off x="6293136" y="1724637"/>
            <a:ext cx="1842783" cy="72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Batched Counters</a:t>
            </a:r>
            <a:endParaRPr lang="en-I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46E46C-343F-4C6D-BAA9-4B3B839058B3}"/>
              </a:ext>
            </a:extLst>
          </p:cNvPr>
          <p:cNvSpPr/>
          <p:nvPr/>
        </p:nvSpPr>
        <p:spPr>
          <a:xfrm>
            <a:off x="8498049" y="3260149"/>
            <a:ext cx="1842783" cy="727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Sketches</a:t>
            </a:r>
            <a:endParaRPr lang="en-IL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C537A5E-6CDF-4A9B-BA40-9686E99B5A5F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rot="10800000">
            <a:off x="2557252" y="3226201"/>
            <a:ext cx="979262" cy="1031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2304C88-941C-4C94-96FD-4228B962B568}"/>
              </a:ext>
            </a:extLst>
          </p:cNvPr>
          <p:cNvCxnSpPr>
            <a:cxnSpLocks/>
            <a:stCxn id="19" idx="3"/>
            <a:endCxn id="22" idx="3"/>
          </p:cNvCxnSpPr>
          <p:nvPr/>
        </p:nvCxnSpPr>
        <p:spPr>
          <a:xfrm rot="5400000" flipH="1" flipV="1">
            <a:off x="5401871" y="2360820"/>
            <a:ext cx="1176454" cy="1145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9C64FD8-7736-4CFF-9E28-743B69E5A620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V="1">
            <a:off x="7306454" y="3623842"/>
            <a:ext cx="1191595" cy="633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06502E-8AD6-48C8-B698-D50ECEDCE97D}"/>
              </a:ext>
            </a:extLst>
          </p:cNvPr>
          <p:cNvSpPr txBox="1"/>
          <p:nvPr/>
        </p:nvSpPr>
        <p:spPr>
          <a:xfrm>
            <a:off x="838200" y="5523047"/>
            <a:ext cx="101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Scalable processing in large distributed systems, multi-core servers</a:t>
            </a:r>
            <a:endParaRPr lang="en-IL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0D7957-8B79-4710-9847-7F101140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201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2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4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E66A1E-3AB4-40D9-884F-77E2B21C6172}"/>
              </a:ext>
            </a:extLst>
          </p:cNvPr>
          <p:cNvCxnSpPr>
            <a:cxnSpLocks/>
          </p:cNvCxnSpPr>
          <p:nvPr/>
        </p:nvCxnSpPr>
        <p:spPr>
          <a:xfrm flipV="1">
            <a:off x="2816457" y="5276430"/>
            <a:ext cx="258660" cy="302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/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85A8C32-A0C5-4903-A46C-13A4182AC23D}"/>
              </a:ext>
            </a:extLst>
          </p:cNvPr>
          <p:cNvGrpSpPr/>
          <p:nvPr/>
        </p:nvGrpSpPr>
        <p:grpSpPr>
          <a:xfrm>
            <a:off x="1373637" y="4700978"/>
            <a:ext cx="1936299" cy="461665"/>
            <a:chOff x="4605087" y="3513334"/>
            <a:chExt cx="193629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2577DF8-FA66-4897-B1BD-FDCC4D4E65AD}"/>
                    </a:ext>
                  </a:extLst>
                </p:cNvPr>
                <p:cNvSpPr txBox="1"/>
                <p:nvPr/>
              </p:nvSpPr>
              <p:spPr>
                <a:xfrm>
                  <a:off x="4605087" y="3513334"/>
                  <a:ext cx="16408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()→?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2577DF8-FA66-4897-B1BD-FDCC4D4E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087" y="3513334"/>
                  <a:ext cx="164083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0C41EC7-6FE1-435F-81A0-296375F8983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087" y="3933457"/>
              <a:ext cx="19362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B53E39-1854-4C89-80C5-2D11E8F4A1C6}"/>
              </a:ext>
            </a:extLst>
          </p:cNvPr>
          <p:cNvGrpSpPr/>
          <p:nvPr/>
        </p:nvGrpSpPr>
        <p:grpSpPr>
          <a:xfrm>
            <a:off x="807195" y="3726245"/>
            <a:ext cx="1265769" cy="461665"/>
            <a:chOff x="6546234" y="3511333"/>
            <a:chExt cx="1265769" cy="46166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5C8E80B-2039-4473-A8C0-40868E3FAF77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34" y="3933457"/>
              <a:ext cx="12657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3E02EF7-C662-423D-9EEE-A3B26BE1160C}"/>
                    </a:ext>
                  </a:extLst>
                </p:cNvPr>
                <p:cNvSpPr txBox="1"/>
                <p:nvPr/>
              </p:nvSpPr>
              <p:spPr>
                <a:xfrm>
                  <a:off x="6694846" y="3511333"/>
                  <a:ext cx="8258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3E02EF7-C662-423D-9EEE-A3B26BE1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846" y="3511333"/>
                  <a:ext cx="825801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222" r="-31111" b="-1710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8EB1A6-51A7-4D08-8B40-46C53FA0EDA4}"/>
              </a:ext>
            </a:extLst>
          </p:cNvPr>
          <p:cNvGrpSpPr/>
          <p:nvPr/>
        </p:nvGrpSpPr>
        <p:grpSpPr>
          <a:xfrm>
            <a:off x="2536081" y="4103750"/>
            <a:ext cx="1330558" cy="461665"/>
            <a:chOff x="7830503" y="3502944"/>
            <a:chExt cx="1330558" cy="461665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0E4616-0A36-4725-A80A-F1B1538538CD}"/>
                </a:ext>
              </a:extLst>
            </p:cNvPr>
            <p:cNvCxnSpPr/>
            <p:nvPr/>
          </p:nvCxnSpPr>
          <p:spPr>
            <a:xfrm>
              <a:off x="7830503" y="3933457"/>
              <a:ext cx="13305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6CB57F4-36EF-4061-B5C7-75F41F124373}"/>
                    </a:ext>
                  </a:extLst>
                </p:cNvPr>
                <p:cNvSpPr txBox="1"/>
                <p:nvPr/>
              </p:nvSpPr>
              <p:spPr>
                <a:xfrm>
                  <a:off x="7889509" y="3502944"/>
                  <a:ext cx="994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6CB57F4-36EF-4061-B5C7-75F41F124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509" y="3502944"/>
                  <a:ext cx="994432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840" r="-25767" b="-1710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554CF-0203-4FA2-8046-F52965E6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1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2651 -0.172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-865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47083 -0.030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155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43451 -0.087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640834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E66A1E-3AB4-40D9-884F-77E2B21C6172}"/>
              </a:ext>
            </a:extLst>
          </p:cNvPr>
          <p:cNvCxnSpPr>
            <a:cxnSpLocks/>
          </p:cNvCxnSpPr>
          <p:nvPr/>
        </p:nvCxnSpPr>
        <p:spPr>
          <a:xfrm flipV="1">
            <a:off x="2816457" y="5276430"/>
            <a:ext cx="258660" cy="302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/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9B592E6B-70E2-4AEC-BA19-2D06EF1FB1A0}"/>
              </a:ext>
            </a:extLst>
          </p:cNvPr>
          <p:cNvGrpSpPr/>
          <p:nvPr/>
        </p:nvGrpSpPr>
        <p:grpSpPr>
          <a:xfrm>
            <a:off x="1373637" y="4700978"/>
            <a:ext cx="1936299" cy="461665"/>
            <a:chOff x="4605087" y="3513334"/>
            <a:chExt cx="193629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F205D13-80BD-4C1E-9FFA-AE982A59979E}"/>
                    </a:ext>
                  </a:extLst>
                </p:cNvPr>
                <p:cNvSpPr txBox="1"/>
                <p:nvPr/>
              </p:nvSpPr>
              <p:spPr>
                <a:xfrm>
                  <a:off x="4605087" y="3513334"/>
                  <a:ext cx="16408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()→?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F205D13-80BD-4C1E-9FFA-AE982A599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087" y="3513334"/>
                  <a:ext cx="164083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371CF5C-4D66-4805-9E1D-70285A364BA0}"/>
                </a:ext>
              </a:extLst>
            </p:cNvPr>
            <p:cNvCxnSpPr>
              <a:cxnSpLocks/>
            </p:cNvCxnSpPr>
            <p:nvPr/>
          </p:nvCxnSpPr>
          <p:spPr>
            <a:xfrm>
              <a:off x="4605087" y="3933457"/>
              <a:ext cx="19362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575AE5-948E-4C14-B756-4D98754615FA}"/>
              </a:ext>
            </a:extLst>
          </p:cNvPr>
          <p:cNvGrpSpPr/>
          <p:nvPr/>
        </p:nvGrpSpPr>
        <p:grpSpPr>
          <a:xfrm>
            <a:off x="807195" y="3726245"/>
            <a:ext cx="1265769" cy="461665"/>
            <a:chOff x="6546234" y="3511333"/>
            <a:chExt cx="1265769" cy="461665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543CC33-27FF-42CE-A7D3-C364B271A6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34" y="3933457"/>
              <a:ext cx="12657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A9F1D86-0789-42F4-9071-4078F3EC8844}"/>
                    </a:ext>
                  </a:extLst>
                </p:cNvPr>
                <p:cNvSpPr txBox="1"/>
                <p:nvPr/>
              </p:nvSpPr>
              <p:spPr>
                <a:xfrm>
                  <a:off x="6694846" y="3511333"/>
                  <a:ext cx="8258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A9F1D86-0789-42F4-9071-4078F3EC8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846" y="3511333"/>
                  <a:ext cx="825801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222" r="-31111" b="-1710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B68649A-CB42-463F-B6FC-8299B4BDA84E}"/>
              </a:ext>
            </a:extLst>
          </p:cNvPr>
          <p:cNvGrpSpPr/>
          <p:nvPr/>
        </p:nvGrpSpPr>
        <p:grpSpPr>
          <a:xfrm>
            <a:off x="2536081" y="4103750"/>
            <a:ext cx="1330558" cy="461665"/>
            <a:chOff x="7830503" y="3502944"/>
            <a:chExt cx="1330558" cy="46166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05B6975-28FA-48AF-950B-914B37BF072D}"/>
                </a:ext>
              </a:extLst>
            </p:cNvPr>
            <p:cNvCxnSpPr/>
            <p:nvPr/>
          </p:nvCxnSpPr>
          <p:spPr>
            <a:xfrm>
              <a:off x="7830503" y="3933457"/>
              <a:ext cx="13305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D940FC3-8885-462D-9403-ADD4D6801D07}"/>
                    </a:ext>
                  </a:extLst>
                </p:cNvPr>
                <p:cNvSpPr txBox="1"/>
                <p:nvPr/>
              </p:nvSpPr>
              <p:spPr>
                <a:xfrm>
                  <a:off x="7889509" y="3502944"/>
                  <a:ext cx="994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D940FC3-8885-462D-9403-ADD4D6801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509" y="3502944"/>
                  <a:ext cx="994432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840" r="-25767" b="-1710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1D21C7-9CD2-4C0D-86F2-9D415A50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495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36927 -0.048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64" y="-240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31211 0.091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45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43372 0.036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8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640834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640834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E66A1E-3AB4-40D9-884F-77E2B21C6172}"/>
              </a:ext>
            </a:extLst>
          </p:cNvPr>
          <p:cNvCxnSpPr>
            <a:cxnSpLocks/>
          </p:cNvCxnSpPr>
          <p:nvPr/>
        </p:nvCxnSpPr>
        <p:spPr>
          <a:xfrm flipV="1">
            <a:off x="2816457" y="5276430"/>
            <a:ext cx="258660" cy="302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/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0A4223B-652A-434B-9EE6-41F20B80EA51}"/>
              </a:ext>
            </a:extLst>
          </p:cNvPr>
          <p:cNvGrpSpPr/>
          <p:nvPr/>
        </p:nvGrpSpPr>
        <p:grpSpPr>
          <a:xfrm>
            <a:off x="1373637" y="4700978"/>
            <a:ext cx="1936299" cy="461665"/>
            <a:chOff x="4605087" y="3513334"/>
            <a:chExt cx="193629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719B05-F9F0-4ADA-A5FC-7ED79A9B1FB8}"/>
                    </a:ext>
                  </a:extLst>
                </p:cNvPr>
                <p:cNvSpPr txBox="1"/>
                <p:nvPr/>
              </p:nvSpPr>
              <p:spPr>
                <a:xfrm>
                  <a:off x="4605087" y="3513334"/>
                  <a:ext cx="16408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()→?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719B05-F9F0-4ADA-A5FC-7ED79A9B1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087" y="3513334"/>
                  <a:ext cx="1640834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48DE37-BCC3-4A95-9152-508876B0AD95}"/>
                </a:ext>
              </a:extLst>
            </p:cNvPr>
            <p:cNvCxnSpPr>
              <a:cxnSpLocks/>
            </p:cNvCxnSpPr>
            <p:nvPr/>
          </p:nvCxnSpPr>
          <p:spPr>
            <a:xfrm>
              <a:off x="4605087" y="3933457"/>
              <a:ext cx="19362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3F8713-F82B-4AEB-8BED-D59F81AC95D1}"/>
              </a:ext>
            </a:extLst>
          </p:cNvPr>
          <p:cNvGrpSpPr/>
          <p:nvPr/>
        </p:nvGrpSpPr>
        <p:grpSpPr>
          <a:xfrm>
            <a:off x="807195" y="3726245"/>
            <a:ext cx="1265769" cy="461665"/>
            <a:chOff x="6546234" y="3511333"/>
            <a:chExt cx="1265769" cy="46166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FE28B8-EAA4-49B7-AFFB-2808AAF1C474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34" y="3933457"/>
              <a:ext cx="12657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AD7B26-6B3F-42AE-B9B4-24AA0F6EFCE8}"/>
                    </a:ext>
                  </a:extLst>
                </p:cNvPr>
                <p:cNvSpPr txBox="1"/>
                <p:nvPr/>
              </p:nvSpPr>
              <p:spPr>
                <a:xfrm>
                  <a:off x="6694846" y="3511333"/>
                  <a:ext cx="8258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9AD7B26-6B3F-42AE-B9B4-24AA0F6EF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846" y="3511333"/>
                  <a:ext cx="825801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222" r="-31111" b="-1710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B849E-134B-4467-A102-57E47FBE34D2}"/>
              </a:ext>
            </a:extLst>
          </p:cNvPr>
          <p:cNvGrpSpPr/>
          <p:nvPr/>
        </p:nvGrpSpPr>
        <p:grpSpPr>
          <a:xfrm>
            <a:off x="2536081" y="4103750"/>
            <a:ext cx="1330558" cy="461665"/>
            <a:chOff x="7830503" y="3502944"/>
            <a:chExt cx="1330558" cy="46166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6295C43-53AD-4791-AFD3-C66C7A0B9528}"/>
                </a:ext>
              </a:extLst>
            </p:cNvPr>
            <p:cNvCxnSpPr/>
            <p:nvPr/>
          </p:nvCxnSpPr>
          <p:spPr>
            <a:xfrm>
              <a:off x="7830503" y="3933457"/>
              <a:ext cx="13305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08F04CB-8F8C-4AB2-BC59-59B2B8F98D8F}"/>
                    </a:ext>
                  </a:extLst>
                </p:cNvPr>
                <p:cNvSpPr txBox="1"/>
                <p:nvPr/>
              </p:nvSpPr>
              <p:spPr>
                <a:xfrm>
                  <a:off x="7889509" y="3502944"/>
                  <a:ext cx="994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08F04CB-8F8C-4AB2-BC59-59B2B8F98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509" y="3502944"/>
                  <a:ext cx="994432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840" r="-25767" b="-1710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1750A-3A33-4529-B9BA-9C20B254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667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48138 0.072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36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31211 0.2148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10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27578 0.159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640834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640834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640834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E66A1E-3AB4-40D9-884F-77E2B21C6172}"/>
              </a:ext>
            </a:extLst>
          </p:cNvPr>
          <p:cNvCxnSpPr>
            <a:cxnSpLocks/>
          </p:cNvCxnSpPr>
          <p:nvPr/>
        </p:nvCxnSpPr>
        <p:spPr>
          <a:xfrm flipV="1">
            <a:off x="2816457" y="5276430"/>
            <a:ext cx="258660" cy="302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/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BA17E-83FA-48C0-8A22-639FB379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371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93629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E66A1E-3AB4-40D9-884F-77E2B21C6172}"/>
              </a:ext>
            </a:extLst>
          </p:cNvPr>
          <p:cNvCxnSpPr>
            <a:cxnSpLocks/>
          </p:cNvCxnSpPr>
          <p:nvPr/>
        </p:nvCxnSpPr>
        <p:spPr>
          <a:xfrm flipV="1">
            <a:off x="2816457" y="5276430"/>
            <a:ext cx="258660" cy="302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/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FCF1CC-CCA3-488A-A4EF-29687727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5" y="5196590"/>
                <a:ext cx="72577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DD4E82-96FB-41E0-B0F7-E2616218C748}"/>
                  </a:ext>
                </a:extLst>
              </p:cNvPr>
              <p:cNvSpPr txBox="1"/>
              <p:nvPr/>
            </p:nvSpPr>
            <p:spPr>
              <a:xfrm>
                <a:off x="4603483" y="3511730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DD4E82-96FB-41E0-B0F7-E2616218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83" y="3511730"/>
                <a:ext cx="1640834" cy="461665"/>
              </a:xfrm>
              <a:prstGeom prst="rect">
                <a:avLst/>
              </a:prstGeom>
              <a:blipFill>
                <a:blip r:embed="rId1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990217-64A4-4CBA-9E2C-CCE6951DAF73}"/>
                  </a:ext>
                </a:extLst>
              </p:cNvPr>
              <p:cNvSpPr txBox="1"/>
              <p:nvPr/>
            </p:nvSpPr>
            <p:spPr>
              <a:xfrm>
                <a:off x="5874010" y="4360875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990217-64A4-4CBA-9E2C-CCE6951DA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10" y="4360875"/>
                <a:ext cx="1640834" cy="461665"/>
              </a:xfrm>
              <a:prstGeom prst="rect">
                <a:avLst/>
              </a:prstGeom>
              <a:blipFill>
                <a:blip r:embed="rId1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EE76FA-1AA8-4DE3-B8EC-A93F9B0A3851}"/>
                  </a:ext>
                </a:extLst>
              </p:cNvPr>
              <p:cNvSpPr txBox="1"/>
              <p:nvPr/>
            </p:nvSpPr>
            <p:spPr>
              <a:xfrm>
                <a:off x="7241539" y="5203123"/>
                <a:ext cx="164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()→?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EE76FA-1AA8-4DE3-B8EC-A93F9B0A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39" y="5203123"/>
                <a:ext cx="1640834" cy="461665"/>
              </a:xfrm>
              <a:prstGeom prst="rect">
                <a:avLst/>
              </a:prstGeom>
              <a:blipFill>
                <a:blip r:embed="rId2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A3DF627-1A2F-48C4-AC43-98D2CE067B72}"/>
                  </a:ext>
                </a:extLst>
              </p:cNvPr>
              <p:cNvSpPr/>
              <p:nvPr/>
            </p:nvSpPr>
            <p:spPr>
              <a:xfrm>
                <a:off x="4605087" y="2924543"/>
                <a:ext cx="4555974" cy="4201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A3DF627-1A2F-48C4-AC43-98D2CE067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2924543"/>
                <a:ext cx="4555974" cy="420123"/>
              </a:xfrm>
              <a:prstGeom prst="roundRect">
                <a:avLst/>
              </a:prstGeom>
              <a:blipFill>
                <a:blip r:embed="rId21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C5F80-36A8-42B3-B31D-EB7B9287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84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5041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40" grpId="0"/>
      <p:bldP spid="46" grpId="0"/>
      <p:bldP spid="35" grpId="0"/>
      <p:bldP spid="36" grpId="0"/>
      <p:bldP spid="37" grpId="0"/>
      <p:bldP spid="34" grpId="0" animBg="1"/>
      <p:bldP spid="34" grpId="1" animBg="1"/>
      <p:bldP spid="34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()→4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2</a:t>
                </a:r>
                <a:endParaRPr lang="en-IL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blipFill>
                <a:blip r:embed="rId2"/>
                <a:stretch>
                  <a:fillRect l="-987" t="-10526" r="-427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0F934-E085-49CF-AC2F-C5D5E25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67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()→4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2</a:t>
                </a:r>
                <a:endParaRPr lang="en-IL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blipFill>
                <a:blip r:embed="rId2"/>
                <a:stretch>
                  <a:fillRect l="-987" t="-10526" r="-427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0F934-E085-49CF-AC2F-C5D5E25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77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()→4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2</a:t>
                </a:r>
                <a:endParaRPr lang="en-IL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blipFill>
                <a:blip r:embed="rId2"/>
                <a:stretch>
                  <a:fillRect l="-987" t="-10526" r="-427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0F934-E085-49CF-AC2F-C5D5E25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27</a:t>
            </a:fld>
            <a:endParaRPr lang="en-IL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BAE3E129-9EDF-425F-B02C-FD5CE2BA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7778" l="4000" r="98222">
                        <a14:foregroundMark x1="32000" y1="8000" x2="32000" y2="8000"/>
                        <a14:foregroundMark x1="32000" y1="444" x2="32000" y2="444"/>
                        <a14:foregroundMark x1="8000" y1="85333" x2="8000" y2="85333"/>
                        <a14:foregroundMark x1="4444" y1="81333" x2="4444" y2="81333"/>
                        <a14:foregroundMark x1="12889" y1="90667" x2="12889" y2="90667"/>
                        <a14:foregroundMark x1="15111" y1="98222" x2="15111" y2="98222"/>
                        <a14:foregroundMark x1="94222" y1="8889" x2="94222" y2="8889"/>
                        <a14:foregroundMark x1="98222" y1="8889" x2="98222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60" y="3352451"/>
            <a:ext cx="1618032" cy="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157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()→4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2</a:t>
                </a:r>
                <a:endParaRPr lang="en-IL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blipFill>
                <a:blip r:embed="rId2"/>
                <a:stretch>
                  <a:fillRect l="-987" t="-10526" r="-427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0F934-E085-49CF-AC2F-C5D5E25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28</a:t>
            </a:fld>
            <a:endParaRPr lang="en-IL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C55E4D50-0880-45B6-A381-5926D169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7778" l="4000" r="98222">
                        <a14:foregroundMark x1="32000" y1="8000" x2="32000" y2="8000"/>
                        <a14:foregroundMark x1="32000" y1="444" x2="32000" y2="444"/>
                        <a14:foregroundMark x1="8000" y1="85333" x2="8000" y2="85333"/>
                        <a14:foregroundMark x1="4444" y1="81333" x2="4444" y2="81333"/>
                        <a14:foregroundMark x1="12889" y1="90667" x2="12889" y2="90667"/>
                        <a14:foregroundMark x1="15111" y1="98222" x2="15111" y2="98222"/>
                        <a14:foregroundMark x1="94222" y1="8889" x2="94222" y2="8889"/>
                        <a14:foregroundMark x1="98222" y1="8889" x2="98222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60" y="3352451"/>
            <a:ext cx="1618032" cy="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9ACCE018-5F0E-404E-98B5-B2A339E0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7778" l="4000" r="98222">
                        <a14:foregroundMark x1="32000" y1="8000" x2="32000" y2="8000"/>
                        <a14:foregroundMark x1="32000" y1="444" x2="32000" y2="444"/>
                        <a14:foregroundMark x1="8000" y1="85333" x2="8000" y2="85333"/>
                        <a14:foregroundMark x1="4444" y1="81333" x2="4444" y2="81333"/>
                        <a14:foregroundMark x1="12889" y1="90667" x2="12889" y2="90667"/>
                        <a14:foregroundMark x1="15111" y1="98222" x2="15111" y2="98222"/>
                        <a14:foregroundMark x1="94222" y1="8889" x2="94222" y2="8889"/>
                        <a14:foregroundMark x1="98222" y1="8889" x2="98222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82" y="4208412"/>
            <a:ext cx="1618032" cy="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87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()→4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2</a:t>
                </a:r>
                <a:endParaRPr lang="en-IL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blipFill>
                <a:blip r:embed="rId2"/>
                <a:stretch>
                  <a:fillRect l="-987" t="-10526" r="-427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0F934-E085-49CF-AC2F-C5D5E25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29</a:t>
            </a:fld>
            <a:endParaRPr lang="en-IL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A5A87778-EBBB-4018-9A5E-62D55F85E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7778" l="4000" r="98222">
                        <a14:foregroundMark x1="32000" y1="8000" x2="32000" y2="8000"/>
                        <a14:foregroundMark x1="32000" y1="444" x2="32000" y2="444"/>
                        <a14:foregroundMark x1="8000" y1="85333" x2="8000" y2="85333"/>
                        <a14:foregroundMark x1="4444" y1="81333" x2="4444" y2="81333"/>
                        <a14:foregroundMark x1="12889" y1="90667" x2="12889" y2="90667"/>
                        <a14:foregroundMark x1="15111" y1="98222" x2="15111" y2="98222"/>
                        <a14:foregroundMark x1="94222" y1="8889" x2="94222" y2="8889"/>
                        <a14:foregroundMark x1="98222" y1="8889" x2="98222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61" y="5124777"/>
            <a:ext cx="1618032" cy="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1D15F058-DC16-4D1D-9877-6565D848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7778" l="4000" r="98222">
                        <a14:foregroundMark x1="32000" y1="8000" x2="32000" y2="8000"/>
                        <a14:foregroundMark x1="32000" y1="444" x2="32000" y2="444"/>
                        <a14:foregroundMark x1="8000" y1="85333" x2="8000" y2="85333"/>
                        <a14:foregroundMark x1="4444" y1="81333" x2="4444" y2="81333"/>
                        <a14:foregroundMark x1="12889" y1="90667" x2="12889" y2="90667"/>
                        <a14:foregroundMark x1="15111" y1="98222" x2="15111" y2="98222"/>
                        <a14:foregroundMark x1="94222" y1="8889" x2="94222" y2="8889"/>
                        <a14:foregroundMark x1="98222" y1="8889" x2="98222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60" y="3352451"/>
            <a:ext cx="1618032" cy="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312416A5-8E0A-4727-864B-2B15E9C2C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7778" l="4000" r="98222">
                        <a14:foregroundMark x1="32000" y1="8000" x2="32000" y2="8000"/>
                        <a14:foregroundMark x1="32000" y1="444" x2="32000" y2="444"/>
                        <a14:foregroundMark x1="8000" y1="85333" x2="8000" y2="85333"/>
                        <a14:foregroundMark x1="4444" y1="81333" x2="4444" y2="81333"/>
                        <a14:foregroundMark x1="12889" y1="90667" x2="12889" y2="90667"/>
                        <a14:foregroundMark x1="15111" y1="98222" x2="15111" y2="98222"/>
                        <a14:foregroundMark x1="94222" y1="8889" x2="94222" y2="8889"/>
                        <a14:foregroundMark x1="98222" y1="8889" x2="98222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82" y="4208412"/>
            <a:ext cx="1618032" cy="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2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1D922-69C2-4899-9531-AA0F66EA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73" y="2213878"/>
            <a:ext cx="26670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F0AE2-C205-4B9D-850D-5AD6E66D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9" y="1681388"/>
            <a:ext cx="26670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5119E-10F5-4D65-8BCC-B5317230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0" y="3807203"/>
            <a:ext cx="2476500" cy="2438400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6319DB7-178A-463E-958A-C277CF4431A2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2320260" y="3738789"/>
            <a:ext cx="2435891" cy="12876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69EE4CB-7B8B-4AC8-A2C5-8222E19429B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3653759" y="2710088"/>
            <a:ext cx="2340641" cy="10971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D1F82DF-D102-4DFB-BD5C-994636315C6E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7232650" y="4271278"/>
            <a:ext cx="2612723" cy="7551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C75BCF4-17E6-4235-B235-F68CC9CF6F73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5994401" y="3242577"/>
            <a:ext cx="2517473" cy="5646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185A5F-12F7-48E6-B9F8-FA3B34FC8D36}"/>
              </a:ext>
            </a:extLst>
          </p:cNvPr>
          <p:cNvGrpSpPr/>
          <p:nvPr/>
        </p:nvGrpSpPr>
        <p:grpSpPr>
          <a:xfrm>
            <a:off x="5899150" y="1402737"/>
            <a:ext cx="2666999" cy="2558221"/>
            <a:chOff x="5205262" y="1977501"/>
            <a:chExt cx="2666999" cy="2558221"/>
          </a:xfrm>
        </p:grpSpPr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0E96ADC5-43D0-4BC0-B145-56971E0F7632}"/>
                </a:ext>
              </a:extLst>
            </p:cNvPr>
            <p:cNvSpPr/>
            <p:nvPr/>
          </p:nvSpPr>
          <p:spPr>
            <a:xfrm>
              <a:off x="5205262" y="1977501"/>
              <a:ext cx="2666999" cy="153418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Is another server needed?</a:t>
              </a:r>
              <a:endParaRPr lang="en-IL" sz="20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AED0D3-1851-4BA1-9669-76D270D33463}"/>
                </a:ext>
              </a:extLst>
            </p:cNvPr>
            <p:cNvSpPr/>
            <p:nvPr/>
          </p:nvSpPr>
          <p:spPr>
            <a:xfrm>
              <a:off x="5367323" y="4440306"/>
              <a:ext cx="95416" cy="95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2BF3C9-43C1-4DF7-BD31-21FB3D769FFE}"/>
                </a:ext>
              </a:extLst>
            </p:cNvPr>
            <p:cNvSpPr/>
            <p:nvPr/>
          </p:nvSpPr>
          <p:spPr>
            <a:xfrm>
              <a:off x="5386268" y="4041177"/>
              <a:ext cx="192218" cy="192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35AFA3-0785-43FE-94CA-AF978E9B9FB0}"/>
                </a:ext>
              </a:extLst>
            </p:cNvPr>
            <p:cNvSpPr/>
            <p:nvPr/>
          </p:nvSpPr>
          <p:spPr>
            <a:xfrm>
              <a:off x="5462932" y="3433319"/>
              <a:ext cx="421653" cy="421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76364BA-33B5-4E7E-B7DE-66979B7BA819}"/>
              </a:ext>
            </a:extLst>
          </p:cNvPr>
          <p:cNvSpPr txBox="1"/>
          <p:nvPr/>
        </p:nvSpPr>
        <p:spPr>
          <a:xfrm>
            <a:off x="2004970" y="1208014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1114A9-EEBA-4FF6-8535-A0B657600CD5}"/>
              </a:ext>
            </a:extLst>
          </p:cNvPr>
          <p:cNvSpPr txBox="1"/>
          <p:nvPr/>
        </p:nvSpPr>
        <p:spPr>
          <a:xfrm>
            <a:off x="9557221" y="1889432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B5CD2-122D-419F-BE78-3FAAE6A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0449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()→4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2</a:t>
                </a:r>
                <a:endParaRPr lang="en-IL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blipFill>
                <a:blip r:embed="rId2"/>
                <a:stretch>
                  <a:fillRect l="-987" t="-10526" r="-427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exists a linearization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equal to the same one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linearizable.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Skeleton Histories – Defining Linearizability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0F934-E085-49CF-AC2F-C5D5E25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30</a:t>
            </a:fld>
            <a:endParaRPr lang="en-IL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A5A87778-EBBB-4018-9A5E-62D55F85E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7778" l="4000" r="98222">
                        <a14:foregroundMark x1="32000" y1="8000" x2="32000" y2="8000"/>
                        <a14:foregroundMark x1="32000" y1="444" x2="32000" y2="444"/>
                        <a14:foregroundMark x1="8000" y1="85333" x2="8000" y2="85333"/>
                        <a14:foregroundMark x1="4444" y1="81333" x2="4444" y2="81333"/>
                        <a14:foregroundMark x1="12889" y1="90667" x2="12889" y2="90667"/>
                        <a14:foregroundMark x1="15111" y1="98222" x2="15111" y2="98222"/>
                        <a14:foregroundMark x1="94222" y1="8889" x2="94222" y2="8889"/>
                        <a14:foregroundMark x1="98222" y1="8889" x2="98222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61" y="5124777"/>
            <a:ext cx="1618032" cy="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1D15F058-DC16-4D1D-9877-6565D848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7778" l="4000" r="98222">
                        <a14:foregroundMark x1="32000" y1="8000" x2="32000" y2="8000"/>
                        <a14:foregroundMark x1="32000" y1="444" x2="32000" y2="444"/>
                        <a14:foregroundMark x1="8000" y1="85333" x2="8000" y2="85333"/>
                        <a14:foregroundMark x1="4444" y1="81333" x2="4444" y2="81333"/>
                        <a14:foregroundMark x1="12889" y1="90667" x2="12889" y2="90667"/>
                        <a14:foregroundMark x1="15111" y1="98222" x2="15111" y2="98222"/>
                        <a14:foregroundMark x1="94222" y1="8889" x2="94222" y2="8889"/>
                        <a14:foregroundMark x1="98222" y1="8889" x2="98222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60" y="3352451"/>
            <a:ext cx="1618032" cy="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312416A5-8E0A-4727-864B-2B15E9C2C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7778" l="4000" r="98222">
                        <a14:foregroundMark x1="32000" y1="8000" x2="32000" y2="8000"/>
                        <a14:foregroundMark x1="32000" y1="444" x2="32000" y2="444"/>
                        <a14:foregroundMark x1="8000" y1="85333" x2="8000" y2="85333"/>
                        <a14:foregroundMark x1="4444" y1="81333" x2="4444" y2="81333"/>
                        <a14:foregroundMark x1="12889" y1="90667" x2="12889" y2="90667"/>
                        <a14:foregroundMark x1="15111" y1="98222" x2="15111" y2="98222"/>
                        <a14:foregroundMark x1="94222" y1="8889" x2="94222" y2="8889"/>
                        <a14:foregroundMark x1="98222" y1="8889" x2="98222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82" y="4208412"/>
            <a:ext cx="1618032" cy="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F3658D-116B-412F-8DCD-BFCA56087F72}"/>
              </a:ext>
            </a:extLst>
          </p:cNvPr>
          <p:cNvSpPr/>
          <p:nvPr/>
        </p:nvSpPr>
        <p:spPr>
          <a:xfrm rot="1807095">
            <a:off x="700611" y="3970877"/>
            <a:ext cx="4040695" cy="8394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Not Linearizable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357570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there exist </a:t>
                </a:r>
                <a:r>
                  <a:rPr lang="en-US" sz="2400" dirty="0" err="1"/>
                  <a:t>linearizations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bounded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IVL.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2"/>
                <a:stretch>
                  <a:fillRect l="-870" t="-3015" r="-1507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Defining IVL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4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84A3B-5317-4BBB-BF37-B8DDBC6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078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()→4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2</a:t>
                </a:r>
                <a:endParaRPr lang="en-IL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blipFill>
                <a:blip r:embed="rId2"/>
                <a:stretch>
                  <a:fillRect l="-987" t="-10526" r="-427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there exist </a:t>
                </a:r>
                <a:r>
                  <a:rPr lang="en-US" sz="2400" dirty="0" err="1"/>
                  <a:t>linearizations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bounded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IVL.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r="-1507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Defining IVL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A207A-B770-4D7F-8A91-43C2C34D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800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()→4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2</a:t>
                </a:r>
                <a:endParaRPr lang="en-IL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blipFill>
                <a:blip r:embed="rId2"/>
                <a:stretch>
                  <a:fillRect l="-987" t="-10526" r="-427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there exist </a:t>
                </a:r>
                <a:r>
                  <a:rPr lang="en-US" sz="2400" dirty="0" err="1"/>
                  <a:t>linearizations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bounded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IVL.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r="-1507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Defining IVL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A207A-B770-4D7F-8A91-43C2C34D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33</a:t>
            </a:fld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Arrow: Left 32">
                <a:extLst>
                  <a:ext uri="{FF2B5EF4-FFF2-40B4-BE49-F238E27FC236}">
                    <a16:creationId xmlns:a16="http://schemas.microsoft.com/office/drawing/2014/main" id="{1877C3E8-C452-42AF-8200-5AB65DAF7F71}"/>
                  </a:ext>
                </a:extLst>
              </p:cNvPr>
              <p:cNvSpPr/>
              <p:nvPr/>
            </p:nvSpPr>
            <p:spPr>
              <a:xfrm>
                <a:off x="9266083" y="4327150"/>
                <a:ext cx="849781" cy="716572"/>
              </a:xfrm>
              <a:prstGeom prst="leftArrow">
                <a:avLst>
                  <a:gd name="adj1" fmla="val 68805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3" name="Arrow: Left 32">
                <a:extLst>
                  <a:ext uri="{FF2B5EF4-FFF2-40B4-BE49-F238E27FC236}">
                    <a16:creationId xmlns:a16="http://schemas.microsoft.com/office/drawing/2014/main" id="{1877C3E8-C452-42AF-8200-5AB65DAF7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083" y="4327150"/>
                <a:ext cx="849781" cy="716572"/>
              </a:xfrm>
              <a:prstGeom prst="leftArrow">
                <a:avLst>
                  <a:gd name="adj1" fmla="val 68805"/>
                  <a:gd name="adj2" fmla="val 50000"/>
                </a:avLst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rrow: Left 33">
                <a:extLst>
                  <a:ext uri="{FF2B5EF4-FFF2-40B4-BE49-F238E27FC236}">
                    <a16:creationId xmlns:a16="http://schemas.microsoft.com/office/drawing/2014/main" id="{7EF60A4A-4E4C-4ED8-AB4F-5858F7EFC8FE}"/>
                  </a:ext>
                </a:extLst>
              </p:cNvPr>
              <p:cNvSpPr/>
              <p:nvPr/>
            </p:nvSpPr>
            <p:spPr>
              <a:xfrm>
                <a:off x="9266082" y="5072661"/>
                <a:ext cx="849781" cy="716572"/>
              </a:xfrm>
              <a:prstGeom prst="leftArrow">
                <a:avLst>
                  <a:gd name="adj1" fmla="val 68805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4" name="Arrow: Left 33">
                <a:extLst>
                  <a:ext uri="{FF2B5EF4-FFF2-40B4-BE49-F238E27FC236}">
                    <a16:creationId xmlns:a16="http://schemas.microsoft.com/office/drawing/2014/main" id="{7EF60A4A-4E4C-4ED8-AB4F-5858F7EFC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082" y="5072661"/>
                <a:ext cx="849781" cy="716572"/>
              </a:xfrm>
              <a:prstGeom prst="leftArrow">
                <a:avLst>
                  <a:gd name="adj1" fmla="val 68805"/>
                  <a:gd name="adj2" fmla="val 50000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02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/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()→4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2</a:t>
                </a:r>
                <a:endParaRPr lang="en-IL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DD9EE4-6A9D-4F36-A9C1-18CBF875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7" y="3513334"/>
                <a:ext cx="1852943" cy="461665"/>
              </a:xfrm>
              <a:prstGeom prst="rect">
                <a:avLst/>
              </a:prstGeom>
              <a:blipFill>
                <a:blip r:embed="rId2"/>
                <a:stretch>
                  <a:fillRect l="-987" t="-10526" r="-4276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/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concurrent history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, if there exist </a:t>
                </a:r>
                <a:r>
                  <a:rPr lang="en-US" sz="2400" dirty="0" err="1"/>
                  <a:t>linearizations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, such that the return value of every read operation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bounded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IVL.</a:t>
                </a:r>
                <a:endParaRPr lang="en-I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1C77F3-8353-4D24-9A27-C83656B5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0" y="1611851"/>
                <a:ext cx="10515600" cy="1208664"/>
              </a:xfrm>
              <a:prstGeom prst="rect">
                <a:avLst/>
              </a:prstGeom>
              <a:blipFill>
                <a:blip r:embed="rId3"/>
                <a:stretch>
                  <a:fillRect l="-870" t="-3015" r="-1507" b="-10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Defining IVL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BA770-ADC0-4D9D-95C4-8FA5C6DE5AAA}"/>
              </a:ext>
            </a:extLst>
          </p:cNvPr>
          <p:cNvCxnSpPr>
            <a:cxnSpLocks/>
          </p:cNvCxnSpPr>
          <p:nvPr/>
        </p:nvCxnSpPr>
        <p:spPr>
          <a:xfrm>
            <a:off x="716623" y="4151819"/>
            <a:ext cx="14132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E10BD9-8801-428D-B4DB-9025E66E8949}"/>
              </a:ext>
            </a:extLst>
          </p:cNvPr>
          <p:cNvCxnSpPr/>
          <p:nvPr/>
        </p:nvCxnSpPr>
        <p:spPr>
          <a:xfrm>
            <a:off x="2497651" y="4542885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CDF45-FAC9-44BB-AACA-3966EE0D1A26}"/>
              </a:ext>
            </a:extLst>
          </p:cNvPr>
          <p:cNvCxnSpPr>
            <a:cxnSpLocks/>
          </p:cNvCxnSpPr>
          <p:nvPr/>
        </p:nvCxnSpPr>
        <p:spPr>
          <a:xfrm>
            <a:off x="716623" y="5124777"/>
            <a:ext cx="31526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/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3E446C-0ECC-4BE7-BAF7-5C17E77E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" y="3703577"/>
                <a:ext cx="119962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/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11B079-9669-4EA8-A75C-28D56441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4098660"/>
                <a:ext cx="1274836" cy="461665"/>
              </a:xfrm>
              <a:prstGeom prst="rect">
                <a:avLst/>
              </a:prstGeom>
              <a:blipFill>
                <a:blip r:embed="rId5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/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EDBF5C-672C-4D41-81A7-0B450951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74" y="5208536"/>
                <a:ext cx="193629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29622-ACBC-4EED-AEAC-A2700BD0E196}"/>
              </a:ext>
            </a:extLst>
          </p:cNvPr>
          <p:cNvCxnSpPr>
            <a:cxnSpLocks/>
          </p:cNvCxnSpPr>
          <p:nvPr/>
        </p:nvCxnSpPr>
        <p:spPr>
          <a:xfrm>
            <a:off x="657533" y="3650628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/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A8BE8E-0C75-4FF2-955F-261BDDF8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600" y="3247352"/>
                <a:ext cx="2077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5E843-4F48-49AE-86DA-6B2BF1FECCED}"/>
              </a:ext>
            </a:extLst>
          </p:cNvPr>
          <p:cNvCxnSpPr>
            <a:cxnSpLocks/>
          </p:cNvCxnSpPr>
          <p:nvPr/>
        </p:nvCxnSpPr>
        <p:spPr>
          <a:xfrm>
            <a:off x="3957511" y="3680952"/>
            <a:ext cx="0" cy="208652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/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F9C0F6-E020-462B-9E84-CCBB1FB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95" y="3248759"/>
                <a:ext cx="59343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073D1F-19E8-4664-99A8-C7F197B86EAE}"/>
              </a:ext>
            </a:extLst>
          </p:cNvPr>
          <p:cNvCxnSpPr>
            <a:cxnSpLocks/>
          </p:cNvCxnSpPr>
          <p:nvPr/>
        </p:nvCxnSpPr>
        <p:spPr>
          <a:xfrm>
            <a:off x="4605087" y="3933457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BBF1A-A3A6-481D-B147-005953386B73}"/>
              </a:ext>
            </a:extLst>
          </p:cNvPr>
          <p:cNvCxnSpPr/>
          <p:nvPr/>
        </p:nvCxnSpPr>
        <p:spPr>
          <a:xfrm>
            <a:off x="7830503" y="3933457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3F4B9A-1809-4338-B7B1-5B67632101C0}"/>
              </a:ext>
            </a:extLst>
          </p:cNvPr>
          <p:cNvCxnSpPr>
            <a:cxnSpLocks/>
          </p:cNvCxnSpPr>
          <p:nvPr/>
        </p:nvCxnSpPr>
        <p:spPr>
          <a:xfrm>
            <a:off x="6546234" y="393345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/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2D20E2-B037-4FE6-8AB3-5E1913D6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46" y="3511333"/>
                <a:ext cx="825801" cy="461665"/>
              </a:xfrm>
              <a:prstGeom prst="rect">
                <a:avLst/>
              </a:prstGeom>
              <a:blipFill>
                <a:blip r:embed="rId9"/>
                <a:stretch>
                  <a:fillRect l="-1471" r="-30882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/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50E43E-53A2-4DAF-ADCC-90648CAB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3502944"/>
                <a:ext cx="994432" cy="461665"/>
              </a:xfrm>
              <a:prstGeom prst="rect">
                <a:avLst/>
              </a:prstGeom>
              <a:blipFill>
                <a:blip r:embed="rId10"/>
                <a:stretch>
                  <a:fillRect l="-1227" r="-2638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/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()→48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5D8E4C-4F43-49E1-BC78-5DD4F8F7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15" y="4362877"/>
                <a:ext cx="1936299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B8342-EC5B-47D9-9BB3-52926FC32D8F}"/>
              </a:ext>
            </a:extLst>
          </p:cNvPr>
          <p:cNvCxnSpPr>
            <a:cxnSpLocks/>
          </p:cNvCxnSpPr>
          <p:nvPr/>
        </p:nvCxnSpPr>
        <p:spPr>
          <a:xfrm>
            <a:off x="5874115" y="4783000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792CB-B152-4AF4-B82D-52EA0D6FD28C}"/>
              </a:ext>
            </a:extLst>
          </p:cNvPr>
          <p:cNvCxnSpPr/>
          <p:nvPr/>
        </p:nvCxnSpPr>
        <p:spPr>
          <a:xfrm>
            <a:off x="7830503" y="4784093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E3AEF9-DDD7-4547-8023-DA57213B874E}"/>
              </a:ext>
            </a:extLst>
          </p:cNvPr>
          <p:cNvCxnSpPr>
            <a:cxnSpLocks/>
          </p:cNvCxnSpPr>
          <p:nvPr/>
        </p:nvCxnSpPr>
        <p:spPr>
          <a:xfrm>
            <a:off x="4609646" y="4775704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/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4716C-8B05-488E-907B-23319F93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4353580"/>
                <a:ext cx="825801" cy="461665"/>
              </a:xfrm>
              <a:prstGeom prst="rect">
                <a:avLst/>
              </a:prstGeom>
              <a:blipFill>
                <a:blip r:embed="rId12"/>
                <a:stretch>
                  <a:fillRect l="-2222" r="-31111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/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7F1FAC-3739-44B0-93EE-5CD9DE96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09" y="4353580"/>
                <a:ext cx="994432" cy="461665"/>
              </a:xfrm>
              <a:prstGeom prst="rect">
                <a:avLst/>
              </a:prstGeom>
              <a:blipFill>
                <a:blip r:embed="rId13"/>
                <a:stretch>
                  <a:fillRect l="-1227" r="-26380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/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()→58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D968D4-55BC-4CFA-AB33-A596A421E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40" y="5204779"/>
                <a:ext cx="1936299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3A9927-E29C-424B-BF7E-E5472E108E88}"/>
              </a:ext>
            </a:extLst>
          </p:cNvPr>
          <p:cNvCxnSpPr>
            <a:cxnSpLocks/>
          </p:cNvCxnSpPr>
          <p:nvPr/>
        </p:nvCxnSpPr>
        <p:spPr>
          <a:xfrm>
            <a:off x="7241540" y="5624902"/>
            <a:ext cx="19362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E9A92-F6FD-45C7-AF17-5096E15F4F31}"/>
              </a:ext>
            </a:extLst>
          </p:cNvPr>
          <p:cNvCxnSpPr/>
          <p:nvPr/>
        </p:nvCxnSpPr>
        <p:spPr>
          <a:xfrm>
            <a:off x="5907194" y="5630628"/>
            <a:ext cx="13305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E06A2-AE04-4E78-A7E3-3037D48FD466}"/>
              </a:ext>
            </a:extLst>
          </p:cNvPr>
          <p:cNvCxnSpPr>
            <a:cxnSpLocks/>
          </p:cNvCxnSpPr>
          <p:nvPr/>
        </p:nvCxnSpPr>
        <p:spPr>
          <a:xfrm>
            <a:off x="4609646" y="5625247"/>
            <a:ext cx="12657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/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7D7EF-964A-47DE-84A6-5E263F2A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58" y="5203123"/>
                <a:ext cx="825801" cy="461665"/>
              </a:xfrm>
              <a:prstGeom prst="rect">
                <a:avLst/>
              </a:prstGeom>
              <a:blipFill>
                <a:blip r:embed="rId15"/>
                <a:stretch>
                  <a:fillRect l="-2222" r="-31111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/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8BD4BB-EE7A-4730-820E-B85A7BB6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0" y="5200115"/>
                <a:ext cx="994432" cy="461665"/>
              </a:xfrm>
              <a:prstGeom prst="rect">
                <a:avLst/>
              </a:prstGeom>
              <a:blipFill>
                <a:blip r:embed="rId16"/>
                <a:stretch>
                  <a:fillRect l="-1840" r="-25767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A207A-B770-4D7F-8A91-43C2C34D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34</a:t>
            </a:fld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Arrow: Left 32">
                <a:extLst>
                  <a:ext uri="{FF2B5EF4-FFF2-40B4-BE49-F238E27FC236}">
                    <a16:creationId xmlns:a16="http://schemas.microsoft.com/office/drawing/2014/main" id="{1877C3E8-C452-42AF-8200-5AB65DAF7F71}"/>
                  </a:ext>
                </a:extLst>
              </p:cNvPr>
              <p:cNvSpPr/>
              <p:nvPr/>
            </p:nvSpPr>
            <p:spPr>
              <a:xfrm>
                <a:off x="9266083" y="4327150"/>
                <a:ext cx="849781" cy="716572"/>
              </a:xfrm>
              <a:prstGeom prst="leftArrow">
                <a:avLst>
                  <a:gd name="adj1" fmla="val 68805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3" name="Arrow: Left 32">
                <a:extLst>
                  <a:ext uri="{FF2B5EF4-FFF2-40B4-BE49-F238E27FC236}">
                    <a16:creationId xmlns:a16="http://schemas.microsoft.com/office/drawing/2014/main" id="{1877C3E8-C452-42AF-8200-5AB65DAF7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083" y="4327150"/>
                <a:ext cx="849781" cy="716572"/>
              </a:xfrm>
              <a:prstGeom prst="leftArrow">
                <a:avLst>
                  <a:gd name="adj1" fmla="val 68805"/>
                  <a:gd name="adj2" fmla="val 50000"/>
                </a:avLst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rrow: Left 33">
                <a:extLst>
                  <a:ext uri="{FF2B5EF4-FFF2-40B4-BE49-F238E27FC236}">
                    <a16:creationId xmlns:a16="http://schemas.microsoft.com/office/drawing/2014/main" id="{7EF60A4A-4E4C-4ED8-AB4F-5858F7EFC8FE}"/>
                  </a:ext>
                </a:extLst>
              </p:cNvPr>
              <p:cNvSpPr/>
              <p:nvPr/>
            </p:nvSpPr>
            <p:spPr>
              <a:xfrm>
                <a:off x="9266082" y="5072661"/>
                <a:ext cx="849781" cy="716572"/>
              </a:xfrm>
              <a:prstGeom prst="leftArrow">
                <a:avLst>
                  <a:gd name="adj1" fmla="val 68805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4" name="Arrow: Left 33">
                <a:extLst>
                  <a:ext uri="{FF2B5EF4-FFF2-40B4-BE49-F238E27FC236}">
                    <a16:creationId xmlns:a16="http://schemas.microsoft.com/office/drawing/2014/main" id="{7EF60A4A-4E4C-4ED8-AB4F-5858F7EFC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082" y="5072661"/>
                <a:ext cx="849781" cy="716572"/>
              </a:xfrm>
              <a:prstGeom prst="leftArrow">
                <a:avLst>
                  <a:gd name="adj1" fmla="val 68805"/>
                  <a:gd name="adj2" fmla="val 50000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858B40A-3B00-4D5C-9F10-1C6186230E7E}"/>
              </a:ext>
            </a:extLst>
          </p:cNvPr>
          <p:cNvSpPr/>
          <p:nvPr/>
        </p:nvSpPr>
        <p:spPr>
          <a:xfrm rot="1807095">
            <a:off x="3486621" y="4598082"/>
            <a:ext cx="4040695" cy="83948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 is IVL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4071439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A55A-E28D-49D1-B15A-24B6D025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Value Linearizability (IVL)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FE031-5A1B-4126-B81B-2AAEE7A2F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correctness criterion for concurrent </a:t>
                </a:r>
                <a:r>
                  <a:rPr lang="en-US" dirty="0">
                    <a:solidFill>
                      <a:srgbClr val="0674BE"/>
                    </a:solidFill>
                  </a:rPr>
                  <a:t>quantitative</a:t>
                </a:r>
                <a:r>
                  <a:rPr lang="en-US" i="1" dirty="0"/>
                  <a:t> </a:t>
                </a:r>
                <a:r>
                  <a:rPr lang="en-US" dirty="0"/>
                  <a:t>objects</a:t>
                </a:r>
              </a:p>
              <a:p>
                <a:pPr lvl="1"/>
                <a:r>
                  <a:rPr lang="en-US" dirty="0"/>
                  <a:t>A query returns a value from a totally ordered domain</a:t>
                </a:r>
              </a:p>
              <a:p>
                <a:pPr lvl="1"/>
                <a:r>
                  <a:rPr lang="en-US" dirty="0"/>
                  <a:t>E.g., sketches, counters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Cheaper than linearizability (inherently in some cases)</a:t>
                </a:r>
              </a:p>
              <a:p>
                <a:r>
                  <a:rPr lang="en-US" dirty="0"/>
                  <a:t>Preserves the error bounds of the sequential object</a:t>
                </a:r>
              </a:p>
              <a:p>
                <a:r>
                  <a:rPr lang="en-US" dirty="0"/>
                  <a:t>A local property (composable)</a:t>
                </a:r>
              </a:p>
              <a:p>
                <a:r>
                  <a:rPr lang="en-US" dirty="0"/>
                  <a:t>Adaptive to contention</a:t>
                </a:r>
              </a:p>
              <a:p>
                <a:pPr lvl="1"/>
                <a:r>
                  <a:rPr lang="en-US" dirty="0"/>
                  <a:t>No Contention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IVL = Linearizability</a:t>
                </a:r>
              </a:p>
              <a:p>
                <a:pPr lvl="1"/>
                <a:r>
                  <a:rPr lang="en-US" dirty="0"/>
                  <a:t>Contention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IVL allows flexibility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FE031-5A1B-4126-B81B-2AAEE7A2F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E184-20E7-4A19-825C-9F8BC790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9822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A55A-E28D-49D1-B15A-24B6D025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IVL For Randomized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FE031-5A1B-4126-B81B-2AAEE7A2F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70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sequential specification is instantiated with a coin flip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defines a distribution of sequential specifications: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IVL: Return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are bounded for every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defines the return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per coin flip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FE031-5A1B-4126-B81B-2AAEE7A2F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7075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4A8B-0916-4A80-9157-AF87278B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575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B7C3-2654-4974-A3AB-668651E7F5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-Bounded Objects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B7C3-2654-4974-A3AB-668651E7F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DC361-C39F-4FB5-99F3-F66E85530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Sequential definition:</a:t>
                </a:r>
                <a:br>
                  <a:rPr lang="en-US" b="0" dirty="0"/>
                </a:br>
                <a:r>
                  <a:rPr lang="en-US" b="0" dirty="0"/>
                  <a:t>For an ideal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/>
                  <a:t>, a query</a:t>
                </a:r>
                <a:r>
                  <a:rPr lang="en-US" dirty="0"/>
                  <a:t> returns a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:r>
                  <a:rPr lang="en-US" dirty="0"/>
                  <a:t>	with probability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/2: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and</a:t>
                </a:r>
              </a:p>
              <a:p>
                <a:pPr marL="0" indent="0">
                  <a:buNone/>
                </a:pPr>
                <a:r>
                  <a:rPr lang="en-US" dirty="0"/>
                  <a:t>	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/2: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examples, including KMV, Quantiles, </a:t>
                </a:r>
                <a:r>
                  <a:rPr lang="en-US" dirty="0" err="1"/>
                  <a:t>CountMin</a:t>
                </a:r>
                <a:r>
                  <a:rPr lang="en-US" dirty="0"/>
                  <a:t>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DC361-C39F-4FB5-99F3-F66E85530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14076-BEFE-4E0F-981C-452F1FFC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9956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B7C3-2654-4974-A3AB-668651E7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DC361-C39F-4FB5-99F3-F66E85530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778125"/>
                <a:ext cx="10515600" cy="177482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A concurrent IVL implementation of a sequential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-bounded object is a concurrent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-bounded object.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DC361-C39F-4FB5-99F3-F66E85530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778125"/>
                <a:ext cx="10515600" cy="1774825"/>
              </a:xfrm>
              <a:blipFill>
                <a:blip r:embed="rId2"/>
                <a:stretch>
                  <a:fillRect t="-68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9A98-DAD8-43E9-A4E4-10FC4524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291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B7C3-2654-4974-A3AB-668651E7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– Proof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D5CAB9-8289-4721-AF5F-E815220CA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some query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that returns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and some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IVL promises:</a:t>
                </a:r>
              </a:p>
              <a:p>
                <a:pPr marL="0" indent="0">
                  <a:buNone/>
                </a:pPr>
                <a:r>
                  <a:rPr lang="en-US" sz="2400" dirty="0"/>
                  <a:t>1.    A linearization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returns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   A linearization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returns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D5CAB9-8289-4721-AF5F-E815220CA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9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DBE57A-475F-4D0F-9452-CCC6C6B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5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1D922-69C2-4899-9531-AA0F66EA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73" y="2213878"/>
            <a:ext cx="26670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F0AE2-C205-4B9D-850D-5AD6E66D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9" y="1681388"/>
            <a:ext cx="26670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5119E-10F5-4D65-8BCC-B5317230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0" y="3807203"/>
            <a:ext cx="2476500" cy="2438400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6319DB7-178A-463E-958A-C277CF4431A2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2320260" y="3738789"/>
            <a:ext cx="2435891" cy="12876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69EE4CB-7B8B-4AC8-A2C5-8222E19429B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3653759" y="2710088"/>
            <a:ext cx="2340641" cy="10971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D1F82DF-D102-4DFB-BD5C-994636315C6E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7232650" y="4271278"/>
            <a:ext cx="2612723" cy="7551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C75BCF4-17E6-4235-B235-F68CC9CF6F73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5994401" y="3242577"/>
            <a:ext cx="2517473" cy="5646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185A5F-12F7-48E6-B9F8-FA3B34FC8D36}"/>
              </a:ext>
            </a:extLst>
          </p:cNvPr>
          <p:cNvGrpSpPr/>
          <p:nvPr/>
        </p:nvGrpSpPr>
        <p:grpSpPr>
          <a:xfrm>
            <a:off x="5899150" y="1402737"/>
            <a:ext cx="2666999" cy="2558221"/>
            <a:chOff x="5205262" y="1977501"/>
            <a:chExt cx="2666999" cy="2558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loud 40">
                  <a:extLst>
                    <a:ext uri="{FF2B5EF4-FFF2-40B4-BE49-F238E27FC236}">
                      <a16:creationId xmlns:a16="http://schemas.microsoft.com/office/drawing/2014/main" id="{0E96ADC5-43D0-4BC0-B145-56971E0F7632}"/>
                    </a:ext>
                  </a:extLst>
                </p:cNvPr>
                <p:cNvSpPr/>
                <p:nvPr/>
              </p:nvSpPr>
              <p:spPr>
                <a:xfrm>
                  <a:off x="5205262" y="1977501"/>
                  <a:ext cx="2666999" cy="153418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42&lt;50</m:t>
                        </m:r>
                      </m:oMath>
                    </m:oMathPara>
                  </a14:m>
                  <a:endParaRPr lang="en-US" sz="2000" b="0" dirty="0"/>
                </a:p>
                <a:p>
                  <a:pPr algn="ctr"/>
                  <a:r>
                    <a:rPr lang="en-US" sz="2000" dirty="0"/>
                    <a:t>No!</a:t>
                  </a:r>
                  <a:endParaRPr lang="en-IL" sz="2000" dirty="0"/>
                </a:p>
              </p:txBody>
            </p:sp>
          </mc:Choice>
          <mc:Fallback xmlns="">
            <p:sp>
              <p:nvSpPr>
                <p:cNvPr id="41" name="Cloud 40">
                  <a:extLst>
                    <a:ext uri="{FF2B5EF4-FFF2-40B4-BE49-F238E27FC236}">
                      <a16:creationId xmlns:a16="http://schemas.microsoft.com/office/drawing/2014/main" id="{0E96ADC5-43D0-4BC0-B145-56971E0F76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262" y="1977501"/>
                  <a:ext cx="2666999" cy="1534180"/>
                </a:xfrm>
                <a:prstGeom prst="cloud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AED0D3-1851-4BA1-9669-76D270D33463}"/>
                </a:ext>
              </a:extLst>
            </p:cNvPr>
            <p:cNvSpPr/>
            <p:nvPr/>
          </p:nvSpPr>
          <p:spPr>
            <a:xfrm>
              <a:off x="5367323" y="4440306"/>
              <a:ext cx="95416" cy="95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2BF3C9-43C1-4DF7-BD31-21FB3D769FFE}"/>
                </a:ext>
              </a:extLst>
            </p:cNvPr>
            <p:cNvSpPr/>
            <p:nvPr/>
          </p:nvSpPr>
          <p:spPr>
            <a:xfrm>
              <a:off x="5386268" y="4041177"/>
              <a:ext cx="192218" cy="192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35AFA3-0785-43FE-94CA-AF978E9B9FB0}"/>
                </a:ext>
              </a:extLst>
            </p:cNvPr>
            <p:cNvSpPr/>
            <p:nvPr/>
          </p:nvSpPr>
          <p:spPr>
            <a:xfrm>
              <a:off x="5462932" y="3433319"/>
              <a:ext cx="421653" cy="421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0E5A7-4045-4454-AB22-221AD4E47D54}"/>
                  </a:ext>
                </a:extLst>
              </p:cNvPr>
              <p:cNvSpPr txBox="1"/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0E5A7-4045-4454-AB22-221AD4E4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BA1391-A872-4910-BBC6-F711666D00A8}"/>
                  </a:ext>
                </a:extLst>
              </p:cNvPr>
              <p:cNvSpPr txBox="1"/>
              <p:nvPr/>
            </p:nvSpPr>
            <p:spPr>
              <a:xfrm>
                <a:off x="7828269" y="4994317"/>
                <a:ext cx="910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𝑟𝑒𝑎𝑑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BA1391-A872-4910-BBC6-F711666D0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69" y="4994317"/>
                <a:ext cx="91095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19D5C6-181C-433E-A6D2-54B27979C564}"/>
                  </a:ext>
                </a:extLst>
              </p:cNvPr>
              <p:cNvSpPr txBox="1"/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19D5C6-181C-433E-A6D2-54B27979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B76364BA-33B5-4E7E-B7DE-66979B7BA819}"/>
              </a:ext>
            </a:extLst>
          </p:cNvPr>
          <p:cNvSpPr txBox="1"/>
          <p:nvPr/>
        </p:nvSpPr>
        <p:spPr>
          <a:xfrm>
            <a:off x="2004970" y="1208014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1114A9-EEBA-4FF6-8535-A0B657600CD5}"/>
              </a:ext>
            </a:extLst>
          </p:cNvPr>
          <p:cNvSpPr txBox="1"/>
          <p:nvPr/>
        </p:nvSpPr>
        <p:spPr>
          <a:xfrm>
            <a:off x="9557221" y="1889432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D186AC-2363-44D6-B861-40190407A4AF}"/>
                  </a:ext>
                </a:extLst>
              </p:cNvPr>
              <p:cNvSpPr txBox="1"/>
              <p:nvPr/>
            </p:nvSpPr>
            <p:spPr>
              <a:xfrm>
                <a:off x="7170083" y="3261306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D186AC-2363-44D6-B861-40190407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83" y="3261306"/>
                <a:ext cx="5934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E755C-90F8-4254-B832-D87E21B5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1009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B7C3-2654-4974-A3AB-668651E7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DC361-C39F-4FB5-99F3-F66E85530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778125"/>
                <a:ext cx="10515600" cy="177482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A concurrent IVL implementation of a sequential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-bounded object is a concurrent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-bounded object.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DC361-C39F-4FB5-99F3-F66E85530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778125"/>
                <a:ext cx="10515600" cy="1774825"/>
              </a:xfrm>
              <a:blipFill>
                <a:blip r:embed="rId2"/>
                <a:stretch>
                  <a:fillRect t="-68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A96623-64A1-4283-8932-0D686FEDC459}"/>
                  </a:ext>
                </a:extLst>
              </p:cNvPr>
              <p:cNvSpPr txBox="1"/>
              <p:nvPr/>
            </p:nvSpPr>
            <p:spPr>
              <a:xfrm>
                <a:off x="838200" y="4352925"/>
                <a:ext cx="10515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Why use linearizability? Indistinguishable from an atomic variable so sequential guarantees are preserved.</a:t>
                </a:r>
              </a:p>
              <a:p>
                <a:endParaRPr lang="en-US" sz="2400" dirty="0"/>
              </a:p>
              <a:p>
                <a:pPr algn="ctr"/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800" dirty="0"/>
                  <a:t>-bounded objects IVL preserves the error and probability.</a:t>
                </a:r>
                <a:endParaRPr lang="en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A96623-64A1-4283-8932-0D686FEDC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2925"/>
                <a:ext cx="10515600" cy="1754326"/>
              </a:xfrm>
              <a:prstGeom prst="rect">
                <a:avLst/>
              </a:prstGeom>
              <a:blipFill>
                <a:blip r:embed="rId3"/>
                <a:stretch>
                  <a:fillRect l="-1217" t="-3125" b="-90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39006-094B-4CE7-946D-438702A0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2272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B7C3-2654-4974-A3AB-668651E7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DC361-C39F-4FB5-99F3-F66E85530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778125"/>
                <a:ext cx="10515600" cy="177482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A concurrent IVL implementation of a sequential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-bounded object is a concurrent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-bounded object.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DC361-C39F-4FB5-99F3-F66E85530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778125"/>
                <a:ext cx="10515600" cy="1774825"/>
              </a:xfrm>
              <a:blipFill>
                <a:blip r:embed="rId2"/>
                <a:stretch>
                  <a:fillRect t="-68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A96623-64A1-4283-8932-0D686FEDC459}"/>
                  </a:ext>
                </a:extLst>
              </p:cNvPr>
              <p:cNvSpPr txBox="1"/>
              <p:nvPr/>
            </p:nvSpPr>
            <p:spPr>
              <a:xfrm>
                <a:off x="838200" y="4352925"/>
                <a:ext cx="10515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Why use linearizability? Indistinguishable from an atomic variable so sequential guarantees are preserved.</a:t>
                </a:r>
              </a:p>
              <a:p>
                <a:endParaRPr lang="en-US" sz="2400" dirty="0"/>
              </a:p>
              <a:p>
                <a:pPr algn="ctr"/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800" dirty="0"/>
                  <a:t>-bounded objects IVL preserves the error and probability.</a:t>
                </a:r>
                <a:endParaRPr lang="en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A96623-64A1-4283-8932-0D686FEDC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2925"/>
                <a:ext cx="10515600" cy="1754326"/>
              </a:xfrm>
              <a:prstGeom prst="rect">
                <a:avLst/>
              </a:prstGeom>
              <a:blipFill>
                <a:blip r:embed="rId3"/>
                <a:stretch>
                  <a:fillRect l="-1217" t="-3125" b="-90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39006-094B-4CE7-946D-438702A0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41</a:t>
            </a:fld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680B7E8-9098-4B4F-BE4C-68D9C7A37156}"/>
                  </a:ext>
                </a:extLst>
              </p:cNvPr>
              <p:cNvSpPr/>
              <p:nvPr/>
            </p:nvSpPr>
            <p:spPr>
              <a:xfrm rot="1807095">
                <a:off x="2535203" y="3402216"/>
                <a:ext cx="6018252" cy="169515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IVL is sufficient for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-bounded objects </a:t>
                </a:r>
                <a:endParaRPr lang="en-IL" sz="40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680B7E8-9098-4B4F-BE4C-68D9C7A37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7095">
                <a:off x="2535203" y="3402216"/>
                <a:ext cx="6018252" cy="1695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996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191-2F9A-4895-B2DF-F6E27AF0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IVL Batched Counter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B5262-72EC-4881-ABF5-23D6A162C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64" y="2014572"/>
            <a:ext cx="3640515" cy="34196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14160-8CBD-4E5E-90B9-058887EA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42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292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191-2F9A-4895-B2DF-F6E27AF0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IVL Batched Counter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B5262-72EC-4881-ABF5-23D6A162C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64" y="2014572"/>
            <a:ext cx="3640515" cy="3419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9CDBD-E915-4159-BCC9-CA2553D6F778}"/>
                  </a:ext>
                </a:extLst>
              </p:cNvPr>
              <p:cNvSpPr txBox="1"/>
              <p:nvPr/>
            </p:nvSpPr>
            <p:spPr>
              <a:xfrm>
                <a:off x="5853576" y="2570227"/>
                <a:ext cx="484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IVL implementation:</a:t>
                </a:r>
              </a:p>
              <a:p>
                <a:pPr lvl="1"/>
                <a:r>
                  <a:rPr lang="en-US" sz="2400" dirty="0"/>
                  <a:t>Time complexity of read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Time complexity of update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9CDBD-E915-4159-BCC9-CA2553D6F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76" y="2570227"/>
                <a:ext cx="4849854" cy="1200329"/>
              </a:xfrm>
              <a:prstGeom prst="rect">
                <a:avLst/>
              </a:prstGeom>
              <a:blipFill>
                <a:blip r:embed="rId3"/>
                <a:stretch>
                  <a:fillRect l="-1884" t="-4061" r="-251" b="-106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13274-00FF-45B3-8C7E-421015FA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43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070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191-2F9A-4895-B2DF-F6E27AF0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IVL Batched Counter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B5262-72EC-4881-ABF5-23D6A162C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64" y="2014572"/>
            <a:ext cx="3640515" cy="3419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9CDBD-E915-4159-BCC9-CA2553D6F778}"/>
                  </a:ext>
                </a:extLst>
              </p:cNvPr>
              <p:cNvSpPr txBox="1"/>
              <p:nvPr/>
            </p:nvSpPr>
            <p:spPr>
              <a:xfrm>
                <a:off x="5853576" y="2570225"/>
                <a:ext cx="531466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IVL implementation:</a:t>
                </a:r>
              </a:p>
              <a:p>
                <a:pPr lvl="1"/>
                <a:r>
                  <a:rPr lang="en-US" sz="2400" dirty="0"/>
                  <a:t>Time complexity of read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Time complexity of update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Linearizable implementation:</a:t>
                </a:r>
              </a:p>
              <a:p>
                <a:r>
                  <a:rPr lang="en-US" sz="2400" dirty="0"/>
                  <a:t>	Time complexity of update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9CDBD-E915-4159-BCC9-CA2553D6F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76" y="2570225"/>
                <a:ext cx="5314660" cy="2308324"/>
              </a:xfrm>
              <a:prstGeom prst="rect">
                <a:avLst/>
              </a:prstGeom>
              <a:blipFill>
                <a:blip r:embed="rId3"/>
                <a:stretch>
                  <a:fillRect l="-1720" t="-2116" b="-52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346EA-0AD5-4BAE-8509-14290892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44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7304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191-2F9A-4895-B2DF-F6E27AF0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IVL Batched Counter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B5262-72EC-4881-ABF5-23D6A162C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64" y="2014572"/>
            <a:ext cx="3640515" cy="3419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9CDBD-E915-4159-BCC9-CA2553D6F778}"/>
                  </a:ext>
                </a:extLst>
              </p:cNvPr>
              <p:cNvSpPr txBox="1"/>
              <p:nvPr/>
            </p:nvSpPr>
            <p:spPr>
              <a:xfrm>
                <a:off x="5853576" y="2570225"/>
                <a:ext cx="531466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IVL implementation:</a:t>
                </a:r>
              </a:p>
              <a:p>
                <a:pPr lvl="1"/>
                <a:r>
                  <a:rPr lang="en-US" sz="2400" dirty="0"/>
                  <a:t>Time complexity of read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Time complexity of update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Linearizable implementation:</a:t>
                </a:r>
              </a:p>
              <a:p>
                <a:r>
                  <a:rPr lang="en-US" sz="2400" dirty="0"/>
                  <a:t>	Time complexity of update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9CDBD-E915-4159-BCC9-CA2553D6F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76" y="2570225"/>
                <a:ext cx="5314660" cy="2308324"/>
              </a:xfrm>
              <a:prstGeom prst="rect">
                <a:avLst/>
              </a:prstGeom>
              <a:blipFill>
                <a:blip r:embed="rId3"/>
                <a:stretch>
                  <a:fillRect l="-1720" t="-2116" b="-52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6E34F4-96F9-4724-9201-DCFD5E99EAC9}"/>
              </a:ext>
            </a:extLst>
          </p:cNvPr>
          <p:cNvSpPr txBox="1"/>
          <p:nvPr/>
        </p:nvSpPr>
        <p:spPr>
          <a:xfrm>
            <a:off x="838200" y="5852074"/>
            <a:ext cx="680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Proof by reduction from batched counter to snapshot</a:t>
            </a:r>
            <a:endParaRPr lang="en-IL" sz="2400" dirty="0">
              <a:solidFill>
                <a:srgbClr val="FF0000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C23715D-DAA1-4B35-999F-DA2F89F8AAD9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7642373" y="4878549"/>
            <a:ext cx="868535" cy="120435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293AE-9862-4E15-9727-3E883C08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45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7622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191-2F9A-4895-B2DF-F6E27AF0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IVL Batched Counter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B5262-72EC-4881-ABF5-23D6A162C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64" y="2014572"/>
            <a:ext cx="3640515" cy="3419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9CDBD-E915-4159-BCC9-CA2553D6F778}"/>
                  </a:ext>
                </a:extLst>
              </p:cNvPr>
              <p:cNvSpPr txBox="1"/>
              <p:nvPr/>
            </p:nvSpPr>
            <p:spPr>
              <a:xfrm>
                <a:off x="5853576" y="2570225"/>
                <a:ext cx="531466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IVL implementation:</a:t>
                </a:r>
              </a:p>
              <a:p>
                <a:pPr lvl="1"/>
                <a:r>
                  <a:rPr lang="en-US" sz="2400" dirty="0"/>
                  <a:t>Time complexity of read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Time complexity of update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Linearizable implementation:</a:t>
                </a:r>
              </a:p>
              <a:p>
                <a:r>
                  <a:rPr lang="en-US" sz="2400" dirty="0"/>
                  <a:t>	Time complexity of update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9CDBD-E915-4159-BCC9-CA2553D6F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76" y="2570225"/>
                <a:ext cx="5314660" cy="2308324"/>
              </a:xfrm>
              <a:prstGeom prst="rect">
                <a:avLst/>
              </a:prstGeom>
              <a:blipFill>
                <a:blip r:embed="rId3"/>
                <a:stretch>
                  <a:fillRect l="-1720" t="-2116" b="-52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6E34F4-96F9-4724-9201-DCFD5E99EAC9}"/>
              </a:ext>
            </a:extLst>
          </p:cNvPr>
          <p:cNvSpPr txBox="1"/>
          <p:nvPr/>
        </p:nvSpPr>
        <p:spPr>
          <a:xfrm>
            <a:off x="838200" y="5852074"/>
            <a:ext cx="680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Proof by reduction from batched counter to snapshot</a:t>
            </a:r>
            <a:endParaRPr lang="en-IL" sz="2400" dirty="0">
              <a:solidFill>
                <a:srgbClr val="FF0000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C23715D-DAA1-4B35-999F-DA2F89F8AAD9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7642373" y="4878549"/>
            <a:ext cx="868535" cy="120435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293AE-9862-4E15-9727-3E883C08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46</a:t>
            </a:fld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644DE9-3D88-4080-AE2C-B35A3F40F79A}"/>
              </a:ext>
            </a:extLst>
          </p:cNvPr>
          <p:cNvSpPr/>
          <p:nvPr/>
        </p:nvSpPr>
        <p:spPr>
          <a:xfrm rot="1807095">
            <a:off x="3096558" y="3253884"/>
            <a:ext cx="4324738" cy="117455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IVL is cheaper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3566053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2C42-3AD3-4F2C-B7C8-D167B2E9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F355-1627-4F85-951C-464CE0A0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IVL:</a:t>
            </a:r>
          </a:p>
          <a:p>
            <a:r>
              <a:rPr lang="en-US" dirty="0"/>
              <a:t>An intuitive correctness criterion</a:t>
            </a:r>
          </a:p>
          <a:p>
            <a:r>
              <a:rPr lang="en-US" dirty="0"/>
              <a:t>Values observed in concurrent executions are bounded between legal ones (with respect to linearizability)</a:t>
            </a:r>
          </a:p>
          <a:p>
            <a:r>
              <a:rPr lang="en-US" dirty="0"/>
              <a:t>Main theorem – </a:t>
            </a:r>
            <a:r>
              <a:rPr lang="en-US" b="1" dirty="0"/>
              <a:t>IVL implementations of randomized objects with bounded error, have a bounded error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CountMin</a:t>
            </a:r>
            <a:r>
              <a:rPr lang="en-US" dirty="0"/>
              <a:t> sketch</a:t>
            </a:r>
          </a:p>
          <a:p>
            <a:r>
              <a:rPr lang="en-US" dirty="0"/>
              <a:t>Allows cheaper implementations (than linearizability)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C1102-705E-4727-8A6F-DEA78AF6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47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537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1D922-69C2-4899-9531-AA0F66EA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73" y="2213878"/>
            <a:ext cx="26670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F0AE2-C205-4B9D-850D-5AD6E66D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9" y="1681388"/>
            <a:ext cx="26670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5119E-10F5-4D65-8BCC-B5317230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0" y="3807203"/>
            <a:ext cx="2476500" cy="2438400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6319DB7-178A-463E-958A-C277CF4431A2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2320260" y="3738789"/>
            <a:ext cx="2435891" cy="12876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69EE4CB-7B8B-4AC8-A2C5-8222E19429B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3653759" y="2710088"/>
            <a:ext cx="2340641" cy="10971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D1F82DF-D102-4DFB-BD5C-994636315C6E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7232650" y="4271278"/>
            <a:ext cx="2612723" cy="7551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C75BCF4-17E6-4235-B235-F68CC9CF6F73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5994401" y="3242577"/>
            <a:ext cx="2517473" cy="5646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185A5F-12F7-48E6-B9F8-FA3B34FC8D36}"/>
              </a:ext>
            </a:extLst>
          </p:cNvPr>
          <p:cNvGrpSpPr/>
          <p:nvPr/>
        </p:nvGrpSpPr>
        <p:grpSpPr>
          <a:xfrm>
            <a:off x="5899150" y="1402737"/>
            <a:ext cx="2666999" cy="2558221"/>
            <a:chOff x="5205262" y="1977501"/>
            <a:chExt cx="2666999" cy="2558221"/>
          </a:xfrm>
        </p:grpSpPr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0E96ADC5-43D0-4BC0-B145-56971E0F7632}"/>
                </a:ext>
              </a:extLst>
            </p:cNvPr>
            <p:cNvSpPr/>
            <p:nvPr/>
          </p:nvSpPr>
          <p:spPr>
            <a:xfrm>
              <a:off x="5205262" y="1977501"/>
              <a:ext cx="2666999" cy="153418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Is another server needed?</a:t>
              </a:r>
              <a:endParaRPr lang="en-IL" sz="20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AED0D3-1851-4BA1-9669-76D270D33463}"/>
                </a:ext>
              </a:extLst>
            </p:cNvPr>
            <p:cNvSpPr/>
            <p:nvPr/>
          </p:nvSpPr>
          <p:spPr>
            <a:xfrm>
              <a:off x="5367323" y="4440306"/>
              <a:ext cx="95416" cy="95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2BF3C9-43C1-4DF7-BD31-21FB3D769FFE}"/>
                </a:ext>
              </a:extLst>
            </p:cNvPr>
            <p:cNvSpPr/>
            <p:nvPr/>
          </p:nvSpPr>
          <p:spPr>
            <a:xfrm>
              <a:off x="5386268" y="4041177"/>
              <a:ext cx="192218" cy="192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35AFA3-0785-43FE-94CA-AF978E9B9FB0}"/>
                </a:ext>
              </a:extLst>
            </p:cNvPr>
            <p:cNvSpPr/>
            <p:nvPr/>
          </p:nvSpPr>
          <p:spPr>
            <a:xfrm>
              <a:off x="5462932" y="3433319"/>
              <a:ext cx="421653" cy="421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76364BA-33B5-4E7E-B7DE-66979B7BA819}"/>
              </a:ext>
            </a:extLst>
          </p:cNvPr>
          <p:cNvSpPr txBox="1"/>
          <p:nvPr/>
        </p:nvSpPr>
        <p:spPr>
          <a:xfrm>
            <a:off x="2004970" y="1208014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1114A9-EEBA-4FF6-8535-A0B657600CD5}"/>
              </a:ext>
            </a:extLst>
          </p:cNvPr>
          <p:cNvSpPr txBox="1"/>
          <p:nvPr/>
        </p:nvSpPr>
        <p:spPr>
          <a:xfrm>
            <a:off x="9557221" y="1889432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L" dirty="0"/>
          </a:p>
        </p:txBody>
      </p:sp>
      <p:pic>
        <p:nvPicPr>
          <p:cNvPr id="1030" name="Picture 6" descr="GIF transparency - animated GIF on GIFER">
            <a:extLst>
              <a:ext uri="{FF2B5EF4-FFF2-40B4-BE49-F238E27FC236}">
                <a16:creationId xmlns:a16="http://schemas.microsoft.com/office/drawing/2014/main" id="{E0DE6DAD-3348-4FE0-A673-5FCFBB9C30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142" y="2000236"/>
            <a:ext cx="582676" cy="5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A4B4DD-DBC1-4169-B197-22672834094B}"/>
              </a:ext>
            </a:extLst>
          </p:cNvPr>
          <p:cNvSpPr txBox="1"/>
          <p:nvPr/>
        </p:nvSpPr>
        <p:spPr>
          <a:xfrm>
            <a:off x="3062422" y="1666036"/>
            <a:ext cx="16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more people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5C1BB-4BC9-4C16-834A-3E6412E2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833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1D922-69C2-4899-9531-AA0F66EA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73" y="2213878"/>
            <a:ext cx="26670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F0AE2-C205-4B9D-850D-5AD6E66D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9" y="1681388"/>
            <a:ext cx="26670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5119E-10F5-4D65-8BCC-B5317230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0" y="3807203"/>
            <a:ext cx="2476500" cy="2438400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6319DB7-178A-463E-958A-C277CF4431A2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2320260" y="3738789"/>
            <a:ext cx="2435891" cy="12876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69EE4CB-7B8B-4AC8-A2C5-8222E19429B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3653759" y="2710088"/>
            <a:ext cx="2340641" cy="10971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D1F82DF-D102-4DFB-BD5C-994636315C6E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7232650" y="4271278"/>
            <a:ext cx="2612723" cy="7551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C75BCF4-17E6-4235-B235-F68CC9CF6F73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5994401" y="3242577"/>
            <a:ext cx="2517473" cy="5646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185A5F-12F7-48E6-B9F8-FA3B34FC8D36}"/>
              </a:ext>
            </a:extLst>
          </p:cNvPr>
          <p:cNvGrpSpPr/>
          <p:nvPr/>
        </p:nvGrpSpPr>
        <p:grpSpPr>
          <a:xfrm>
            <a:off x="5899150" y="1402737"/>
            <a:ext cx="2666999" cy="2558221"/>
            <a:chOff x="5205262" y="1977501"/>
            <a:chExt cx="2666999" cy="2558221"/>
          </a:xfrm>
        </p:grpSpPr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0E96ADC5-43D0-4BC0-B145-56971E0F7632}"/>
                </a:ext>
              </a:extLst>
            </p:cNvPr>
            <p:cNvSpPr/>
            <p:nvPr/>
          </p:nvSpPr>
          <p:spPr>
            <a:xfrm>
              <a:off x="5205262" y="1977501"/>
              <a:ext cx="2666999" cy="153418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Is another server needed?</a:t>
              </a:r>
              <a:endParaRPr lang="en-IL" sz="20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AED0D3-1851-4BA1-9669-76D270D33463}"/>
                </a:ext>
              </a:extLst>
            </p:cNvPr>
            <p:cNvSpPr/>
            <p:nvPr/>
          </p:nvSpPr>
          <p:spPr>
            <a:xfrm>
              <a:off x="5367323" y="4440306"/>
              <a:ext cx="95416" cy="95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2BF3C9-43C1-4DF7-BD31-21FB3D769FFE}"/>
                </a:ext>
              </a:extLst>
            </p:cNvPr>
            <p:cNvSpPr/>
            <p:nvPr/>
          </p:nvSpPr>
          <p:spPr>
            <a:xfrm>
              <a:off x="5386268" y="4041177"/>
              <a:ext cx="192218" cy="192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35AFA3-0785-43FE-94CA-AF978E9B9FB0}"/>
                </a:ext>
              </a:extLst>
            </p:cNvPr>
            <p:cNvSpPr/>
            <p:nvPr/>
          </p:nvSpPr>
          <p:spPr>
            <a:xfrm>
              <a:off x="5462932" y="3433319"/>
              <a:ext cx="421653" cy="421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76364BA-33B5-4E7E-B7DE-66979B7BA819}"/>
              </a:ext>
            </a:extLst>
          </p:cNvPr>
          <p:cNvSpPr txBox="1"/>
          <p:nvPr/>
        </p:nvSpPr>
        <p:spPr>
          <a:xfrm>
            <a:off x="2004970" y="1208014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1114A9-EEBA-4FF6-8535-A0B657600CD5}"/>
              </a:ext>
            </a:extLst>
          </p:cNvPr>
          <p:cNvSpPr txBox="1"/>
          <p:nvPr/>
        </p:nvSpPr>
        <p:spPr>
          <a:xfrm>
            <a:off x="9557221" y="1889432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E6AB2-0BF1-463F-AF10-9ED21555B318}"/>
              </a:ext>
            </a:extLst>
          </p:cNvPr>
          <p:cNvSpPr txBox="1"/>
          <p:nvPr/>
        </p:nvSpPr>
        <p:spPr>
          <a:xfrm>
            <a:off x="3062422" y="1666036"/>
            <a:ext cx="16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more people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096DFB-6439-443F-9154-860F05B63325}"/>
                  </a:ext>
                </a:extLst>
              </p:cNvPr>
              <p:cNvSpPr txBox="1"/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096DFB-6439-443F-9154-860F05B63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671B4-CA06-46DA-A09B-CB8EA863B400}"/>
                  </a:ext>
                </a:extLst>
              </p:cNvPr>
              <p:cNvSpPr txBox="1"/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671B4-CA06-46DA-A09B-CB8EA863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" descr="GIF transparency - animated GIF on GIFER">
            <a:extLst>
              <a:ext uri="{FF2B5EF4-FFF2-40B4-BE49-F238E27FC236}">
                <a16:creationId xmlns:a16="http://schemas.microsoft.com/office/drawing/2014/main" id="{7DB907FB-5C0F-4C7B-AF2F-848CF48A32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142" y="2000236"/>
            <a:ext cx="582676" cy="5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E011E-87A8-4C0B-A199-C67FB0AF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77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1D922-69C2-4899-9531-AA0F66EA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73" y="2213878"/>
            <a:ext cx="26670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F0AE2-C205-4B9D-850D-5AD6E66D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9" y="1681388"/>
            <a:ext cx="26670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5119E-10F5-4D65-8BCC-B5317230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0" y="3807203"/>
            <a:ext cx="2476500" cy="2438400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6319DB7-178A-463E-958A-C277CF4431A2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2320260" y="3738789"/>
            <a:ext cx="2435891" cy="12876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69EE4CB-7B8B-4AC8-A2C5-8222E19429B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3653759" y="2710088"/>
            <a:ext cx="2340641" cy="10971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D1F82DF-D102-4DFB-BD5C-994636315C6E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7232650" y="4271278"/>
            <a:ext cx="2612723" cy="7551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C75BCF4-17E6-4235-B235-F68CC9CF6F73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5994401" y="3242577"/>
            <a:ext cx="2517473" cy="5646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185A5F-12F7-48E6-B9F8-FA3B34FC8D36}"/>
              </a:ext>
            </a:extLst>
          </p:cNvPr>
          <p:cNvGrpSpPr/>
          <p:nvPr/>
        </p:nvGrpSpPr>
        <p:grpSpPr>
          <a:xfrm>
            <a:off x="5899150" y="1402737"/>
            <a:ext cx="2666999" cy="2558221"/>
            <a:chOff x="5205262" y="1977501"/>
            <a:chExt cx="2666999" cy="2558221"/>
          </a:xfrm>
        </p:grpSpPr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0E96ADC5-43D0-4BC0-B145-56971E0F7632}"/>
                </a:ext>
              </a:extLst>
            </p:cNvPr>
            <p:cNvSpPr/>
            <p:nvPr/>
          </p:nvSpPr>
          <p:spPr>
            <a:xfrm>
              <a:off x="5205262" y="1977501"/>
              <a:ext cx="2666999" cy="153418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Is another server needed?</a:t>
              </a:r>
              <a:endParaRPr lang="en-IL" sz="20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AED0D3-1851-4BA1-9669-76D270D33463}"/>
                </a:ext>
              </a:extLst>
            </p:cNvPr>
            <p:cNvSpPr/>
            <p:nvPr/>
          </p:nvSpPr>
          <p:spPr>
            <a:xfrm>
              <a:off x="5367323" y="4440306"/>
              <a:ext cx="95416" cy="95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2BF3C9-43C1-4DF7-BD31-21FB3D769FFE}"/>
                </a:ext>
              </a:extLst>
            </p:cNvPr>
            <p:cNvSpPr/>
            <p:nvPr/>
          </p:nvSpPr>
          <p:spPr>
            <a:xfrm>
              <a:off x="5386268" y="4041177"/>
              <a:ext cx="192218" cy="192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35AFA3-0785-43FE-94CA-AF978E9B9FB0}"/>
                </a:ext>
              </a:extLst>
            </p:cNvPr>
            <p:cNvSpPr/>
            <p:nvPr/>
          </p:nvSpPr>
          <p:spPr>
            <a:xfrm>
              <a:off x="5462932" y="3433319"/>
              <a:ext cx="421653" cy="421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76364BA-33B5-4E7E-B7DE-66979B7BA819}"/>
              </a:ext>
            </a:extLst>
          </p:cNvPr>
          <p:cNvSpPr txBox="1"/>
          <p:nvPr/>
        </p:nvSpPr>
        <p:spPr>
          <a:xfrm>
            <a:off x="2004970" y="1208014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1114A9-EEBA-4FF6-8535-A0B657600CD5}"/>
              </a:ext>
            </a:extLst>
          </p:cNvPr>
          <p:cNvSpPr txBox="1"/>
          <p:nvPr/>
        </p:nvSpPr>
        <p:spPr>
          <a:xfrm>
            <a:off x="9557221" y="1889432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E6AB2-0BF1-463F-AF10-9ED21555B318}"/>
              </a:ext>
            </a:extLst>
          </p:cNvPr>
          <p:cNvSpPr txBox="1"/>
          <p:nvPr/>
        </p:nvSpPr>
        <p:spPr>
          <a:xfrm>
            <a:off x="3062422" y="1666036"/>
            <a:ext cx="16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more people</a:t>
            </a:r>
            <a:endParaRPr lang="en-IL" dirty="0"/>
          </a:p>
        </p:txBody>
      </p:sp>
      <p:pic>
        <p:nvPicPr>
          <p:cNvPr id="28" name="Picture 6" descr="GIF transparency - animated GIF on GIFER">
            <a:extLst>
              <a:ext uri="{FF2B5EF4-FFF2-40B4-BE49-F238E27FC236}">
                <a16:creationId xmlns:a16="http://schemas.microsoft.com/office/drawing/2014/main" id="{4279F4A6-5376-458C-80DB-404A0C8C9C5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724" y="2607480"/>
            <a:ext cx="582676" cy="5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890669-10EF-4DDC-ADA7-C1A00B5F4103}"/>
              </a:ext>
            </a:extLst>
          </p:cNvPr>
          <p:cNvSpPr txBox="1"/>
          <p:nvPr/>
        </p:nvSpPr>
        <p:spPr>
          <a:xfrm>
            <a:off x="10541097" y="2238148"/>
            <a:ext cx="20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more people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096DFB-6439-443F-9154-860F05B63325}"/>
                  </a:ext>
                </a:extLst>
              </p:cNvPr>
              <p:cNvSpPr txBox="1"/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096DFB-6439-443F-9154-860F05B63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671B4-CA06-46DA-A09B-CB8EA863B400}"/>
                  </a:ext>
                </a:extLst>
              </p:cNvPr>
              <p:cNvSpPr txBox="1"/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671B4-CA06-46DA-A09B-CB8EA863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4" descr="What does Mark as Done do? - BlueMail Help Center">
            <a:extLst>
              <a:ext uri="{FF2B5EF4-FFF2-40B4-BE49-F238E27FC236}">
                <a16:creationId xmlns:a16="http://schemas.microsoft.com/office/drawing/2014/main" id="{4C9E78E6-3042-4E82-A825-298877EB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93" y="1870556"/>
            <a:ext cx="915688" cy="91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0B3A5-3FE0-42E5-A4A9-EEA04477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02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1D922-69C2-4899-9531-AA0F66EA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73" y="2213878"/>
            <a:ext cx="26670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F0AE2-C205-4B9D-850D-5AD6E66D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9" y="1681388"/>
            <a:ext cx="26670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5119E-10F5-4D65-8BCC-B5317230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0" y="3807203"/>
            <a:ext cx="2476500" cy="2438400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6319DB7-178A-463E-958A-C277CF4431A2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2320260" y="3738789"/>
            <a:ext cx="2435891" cy="12876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69EE4CB-7B8B-4AC8-A2C5-8222E19429B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3653759" y="2710088"/>
            <a:ext cx="2340641" cy="10971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D1F82DF-D102-4DFB-BD5C-994636315C6E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7232650" y="4271278"/>
            <a:ext cx="2612723" cy="7551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C75BCF4-17E6-4235-B235-F68CC9CF6F73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5994401" y="3242577"/>
            <a:ext cx="2517473" cy="5646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185A5F-12F7-48E6-B9F8-FA3B34FC8D36}"/>
              </a:ext>
            </a:extLst>
          </p:cNvPr>
          <p:cNvGrpSpPr/>
          <p:nvPr/>
        </p:nvGrpSpPr>
        <p:grpSpPr>
          <a:xfrm>
            <a:off x="5899150" y="1402737"/>
            <a:ext cx="2666999" cy="2558221"/>
            <a:chOff x="5205262" y="1977501"/>
            <a:chExt cx="2666999" cy="2558221"/>
          </a:xfrm>
        </p:grpSpPr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0E96ADC5-43D0-4BC0-B145-56971E0F7632}"/>
                </a:ext>
              </a:extLst>
            </p:cNvPr>
            <p:cNvSpPr/>
            <p:nvPr/>
          </p:nvSpPr>
          <p:spPr>
            <a:xfrm>
              <a:off x="5205262" y="1977501"/>
              <a:ext cx="2666999" cy="153418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Is another server needed?</a:t>
              </a:r>
              <a:endParaRPr lang="en-IL" sz="20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AED0D3-1851-4BA1-9669-76D270D33463}"/>
                </a:ext>
              </a:extLst>
            </p:cNvPr>
            <p:cNvSpPr/>
            <p:nvPr/>
          </p:nvSpPr>
          <p:spPr>
            <a:xfrm>
              <a:off x="5367323" y="4440306"/>
              <a:ext cx="95416" cy="95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2BF3C9-43C1-4DF7-BD31-21FB3D769FFE}"/>
                </a:ext>
              </a:extLst>
            </p:cNvPr>
            <p:cNvSpPr/>
            <p:nvPr/>
          </p:nvSpPr>
          <p:spPr>
            <a:xfrm>
              <a:off x="5386268" y="4041177"/>
              <a:ext cx="192218" cy="192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35AFA3-0785-43FE-94CA-AF978E9B9FB0}"/>
                </a:ext>
              </a:extLst>
            </p:cNvPr>
            <p:cNvSpPr/>
            <p:nvPr/>
          </p:nvSpPr>
          <p:spPr>
            <a:xfrm>
              <a:off x="5462932" y="3433319"/>
              <a:ext cx="421653" cy="421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76364BA-33B5-4E7E-B7DE-66979B7BA819}"/>
              </a:ext>
            </a:extLst>
          </p:cNvPr>
          <p:cNvSpPr txBox="1"/>
          <p:nvPr/>
        </p:nvSpPr>
        <p:spPr>
          <a:xfrm>
            <a:off x="2004970" y="1208014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1114A9-EEBA-4FF6-8535-A0B657600CD5}"/>
              </a:ext>
            </a:extLst>
          </p:cNvPr>
          <p:cNvSpPr txBox="1"/>
          <p:nvPr/>
        </p:nvSpPr>
        <p:spPr>
          <a:xfrm>
            <a:off x="9557221" y="1889432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E6AB2-0BF1-463F-AF10-9ED21555B318}"/>
              </a:ext>
            </a:extLst>
          </p:cNvPr>
          <p:cNvSpPr txBox="1"/>
          <p:nvPr/>
        </p:nvSpPr>
        <p:spPr>
          <a:xfrm>
            <a:off x="3062422" y="1666036"/>
            <a:ext cx="16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more people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890669-10EF-4DDC-ADA7-C1A00B5F4103}"/>
              </a:ext>
            </a:extLst>
          </p:cNvPr>
          <p:cNvSpPr txBox="1"/>
          <p:nvPr/>
        </p:nvSpPr>
        <p:spPr>
          <a:xfrm>
            <a:off x="10541097" y="2238148"/>
            <a:ext cx="20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more people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096DFB-6439-443F-9154-860F05B63325}"/>
                  </a:ext>
                </a:extLst>
              </p:cNvPr>
              <p:cNvSpPr txBox="1"/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096DFB-6439-443F-9154-860F05B63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671B4-CA06-46DA-A09B-CB8EA863B400}"/>
                  </a:ext>
                </a:extLst>
              </p:cNvPr>
              <p:cNvSpPr txBox="1"/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671B4-CA06-46DA-A09B-CB8EA863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15E78D-08AF-47D0-AC0F-315E7CA5F0B3}"/>
                  </a:ext>
                </a:extLst>
              </p:cNvPr>
              <p:cNvSpPr txBox="1"/>
              <p:nvPr/>
            </p:nvSpPr>
            <p:spPr>
              <a:xfrm>
                <a:off x="8405136" y="4993598"/>
                <a:ext cx="910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15E78D-08AF-47D0-AC0F-315E7CA5F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136" y="4993598"/>
                <a:ext cx="91095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4" descr="What does Mark as Done do? - BlueMail Help Center">
            <a:extLst>
              <a:ext uri="{FF2B5EF4-FFF2-40B4-BE49-F238E27FC236}">
                <a16:creationId xmlns:a16="http://schemas.microsoft.com/office/drawing/2014/main" id="{9FAC949E-447C-40B5-934B-FAA60227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340" y="2400711"/>
            <a:ext cx="915688" cy="91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What does Mark as Done do? - BlueMail Help Center">
            <a:extLst>
              <a:ext uri="{FF2B5EF4-FFF2-40B4-BE49-F238E27FC236}">
                <a16:creationId xmlns:a16="http://schemas.microsoft.com/office/drawing/2014/main" id="{6186B213-0757-4451-96BC-7048C994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93" y="1870556"/>
            <a:ext cx="915688" cy="91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25582-FEBF-4A6F-9319-D6649343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877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62A1-1A5F-4922-8D84-F445F79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Counting Events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1D922-69C2-4899-9531-AA0F66EA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73" y="2213878"/>
            <a:ext cx="26670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F0AE2-C205-4B9D-850D-5AD6E66D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9" y="1681388"/>
            <a:ext cx="26670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5119E-10F5-4D65-8BCC-B5317230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0" y="3807203"/>
            <a:ext cx="2476500" cy="2438400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6319DB7-178A-463E-958A-C277CF4431A2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2320260" y="3738789"/>
            <a:ext cx="2435891" cy="12876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69EE4CB-7B8B-4AC8-A2C5-8222E19429B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3653759" y="2710088"/>
            <a:ext cx="2340641" cy="10971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D1F82DF-D102-4DFB-BD5C-994636315C6E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7232650" y="4271278"/>
            <a:ext cx="2612723" cy="7551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C75BCF4-17E6-4235-B235-F68CC9CF6F73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5994401" y="3242577"/>
            <a:ext cx="2517473" cy="56462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185A5F-12F7-48E6-B9F8-FA3B34FC8D36}"/>
              </a:ext>
            </a:extLst>
          </p:cNvPr>
          <p:cNvGrpSpPr/>
          <p:nvPr/>
        </p:nvGrpSpPr>
        <p:grpSpPr>
          <a:xfrm>
            <a:off x="5899150" y="1402737"/>
            <a:ext cx="2666999" cy="2558221"/>
            <a:chOff x="5205262" y="1977501"/>
            <a:chExt cx="2666999" cy="2558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loud 40">
                  <a:extLst>
                    <a:ext uri="{FF2B5EF4-FFF2-40B4-BE49-F238E27FC236}">
                      <a16:creationId xmlns:a16="http://schemas.microsoft.com/office/drawing/2014/main" id="{0E96ADC5-43D0-4BC0-B145-56971E0F7632}"/>
                    </a:ext>
                  </a:extLst>
                </p:cNvPr>
                <p:cNvSpPr/>
                <p:nvPr/>
              </p:nvSpPr>
              <p:spPr>
                <a:xfrm>
                  <a:off x="5205262" y="1977501"/>
                  <a:ext cx="2666999" cy="153418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52&gt;50?</m:t>
                        </m:r>
                      </m:oMath>
                    </m:oMathPara>
                  </a14:m>
                  <a:endParaRPr lang="en-US" sz="2000" b="0" dirty="0"/>
                </a:p>
                <a:p>
                  <a:pPr algn="ctr"/>
                  <a:r>
                    <a:rPr lang="en-US" sz="2000" b="0" dirty="0"/>
                    <a:t>Yes!</a:t>
                  </a:r>
                  <a:endParaRPr lang="en-IL" sz="2000" dirty="0"/>
                </a:p>
              </p:txBody>
            </p:sp>
          </mc:Choice>
          <mc:Fallback xmlns="">
            <p:sp>
              <p:nvSpPr>
                <p:cNvPr id="41" name="Cloud 40">
                  <a:extLst>
                    <a:ext uri="{FF2B5EF4-FFF2-40B4-BE49-F238E27FC236}">
                      <a16:creationId xmlns:a16="http://schemas.microsoft.com/office/drawing/2014/main" id="{0E96ADC5-43D0-4BC0-B145-56971E0F76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262" y="1977501"/>
                  <a:ext cx="2666999" cy="1534180"/>
                </a:xfrm>
                <a:prstGeom prst="cloud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AED0D3-1851-4BA1-9669-76D270D33463}"/>
                </a:ext>
              </a:extLst>
            </p:cNvPr>
            <p:cNvSpPr/>
            <p:nvPr/>
          </p:nvSpPr>
          <p:spPr>
            <a:xfrm>
              <a:off x="5367323" y="4440306"/>
              <a:ext cx="95416" cy="954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2BF3C9-43C1-4DF7-BD31-21FB3D769FFE}"/>
                </a:ext>
              </a:extLst>
            </p:cNvPr>
            <p:cNvSpPr/>
            <p:nvPr/>
          </p:nvSpPr>
          <p:spPr>
            <a:xfrm>
              <a:off x="5386268" y="4041177"/>
              <a:ext cx="192218" cy="192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35AFA3-0785-43FE-94CA-AF978E9B9FB0}"/>
                </a:ext>
              </a:extLst>
            </p:cNvPr>
            <p:cNvSpPr/>
            <p:nvPr/>
          </p:nvSpPr>
          <p:spPr>
            <a:xfrm>
              <a:off x="5462932" y="3433319"/>
              <a:ext cx="421653" cy="421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76364BA-33B5-4E7E-B7DE-66979B7BA819}"/>
              </a:ext>
            </a:extLst>
          </p:cNvPr>
          <p:cNvSpPr txBox="1"/>
          <p:nvPr/>
        </p:nvSpPr>
        <p:spPr>
          <a:xfrm>
            <a:off x="2004970" y="1208014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1114A9-EEBA-4FF6-8535-A0B657600CD5}"/>
              </a:ext>
            </a:extLst>
          </p:cNvPr>
          <p:cNvSpPr txBox="1"/>
          <p:nvPr/>
        </p:nvSpPr>
        <p:spPr>
          <a:xfrm>
            <a:off x="9557221" y="1889432"/>
            <a:ext cx="3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E6AB2-0BF1-463F-AF10-9ED21555B318}"/>
              </a:ext>
            </a:extLst>
          </p:cNvPr>
          <p:cNvSpPr txBox="1"/>
          <p:nvPr/>
        </p:nvSpPr>
        <p:spPr>
          <a:xfrm>
            <a:off x="3062422" y="1666036"/>
            <a:ext cx="16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more people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890669-10EF-4DDC-ADA7-C1A00B5F4103}"/>
              </a:ext>
            </a:extLst>
          </p:cNvPr>
          <p:cNvSpPr txBox="1"/>
          <p:nvPr/>
        </p:nvSpPr>
        <p:spPr>
          <a:xfrm>
            <a:off x="10541097" y="2238148"/>
            <a:ext cx="20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more people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096DFB-6439-443F-9154-860F05B63325}"/>
                  </a:ext>
                </a:extLst>
              </p:cNvPr>
              <p:cNvSpPr txBox="1"/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096DFB-6439-443F-9154-860F05B63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45" y="4795570"/>
                <a:ext cx="9109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671B4-CA06-46DA-A09B-CB8EA863B400}"/>
                  </a:ext>
                </a:extLst>
              </p:cNvPr>
              <p:cNvSpPr txBox="1"/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C671B4-CA06-46DA-A09B-CB8EA863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49" y="2957097"/>
                <a:ext cx="5934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560CD8-B516-4563-8F5F-3A69CDCBDB7B}"/>
                  </a:ext>
                </a:extLst>
              </p:cNvPr>
              <p:cNvSpPr txBox="1"/>
              <p:nvPr/>
            </p:nvSpPr>
            <p:spPr>
              <a:xfrm>
                <a:off x="8405136" y="4993598"/>
                <a:ext cx="9109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560CD8-B516-4563-8F5F-3A69CDCB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136" y="4993598"/>
                <a:ext cx="910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A6A26E-9385-48C8-A0A5-E15A1CF9A282}"/>
                  </a:ext>
                </a:extLst>
              </p:cNvPr>
              <p:cNvSpPr txBox="1"/>
              <p:nvPr/>
            </p:nvSpPr>
            <p:spPr>
              <a:xfrm>
                <a:off x="7170083" y="3261306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A6A26E-9385-48C8-A0A5-E15A1CF9A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83" y="3261306"/>
                <a:ext cx="5934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4" descr="What does Mark as Done do? - BlueMail Help Center">
            <a:extLst>
              <a:ext uri="{FF2B5EF4-FFF2-40B4-BE49-F238E27FC236}">
                <a16:creationId xmlns:a16="http://schemas.microsoft.com/office/drawing/2014/main" id="{6DCC2DEB-1AEE-4925-AE93-1137EC77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93" y="1870556"/>
            <a:ext cx="915688" cy="91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What does Mark as Done do? - BlueMail Help Center">
            <a:extLst>
              <a:ext uri="{FF2B5EF4-FFF2-40B4-BE49-F238E27FC236}">
                <a16:creationId xmlns:a16="http://schemas.microsoft.com/office/drawing/2014/main" id="{F325894E-B9CD-45C0-A9D7-D3810894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340" y="2400711"/>
            <a:ext cx="915688" cy="91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7682E-AA2B-4476-8215-170BDF98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0570A-6FBD-44FE-BD91-45284EB51876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808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7CEE65-E164-428E-B310-B4B946EB18E7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2659</Words>
  <Application>Microsoft Office PowerPoint</Application>
  <PresentationFormat>Widescreen</PresentationFormat>
  <Paragraphs>505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Intermediate Value Linearizability</vt:lpstr>
      <vt:lpstr>Motivation</vt:lpstr>
      <vt:lpstr>Simple Example: Counting Events</vt:lpstr>
      <vt:lpstr>Simple Example: Counting Events</vt:lpstr>
      <vt:lpstr>Simple Example: Counting Events</vt:lpstr>
      <vt:lpstr>Simple Example: Counting Events</vt:lpstr>
      <vt:lpstr>Simple Example: Counting Events</vt:lpstr>
      <vt:lpstr>Simple Example: Counting Events</vt:lpstr>
      <vt:lpstr>Simple Example: Counting Events</vt:lpstr>
      <vt:lpstr>Simple Example: Counting Events</vt:lpstr>
      <vt:lpstr>Simple Example: Counting Events</vt:lpstr>
      <vt:lpstr>Simple Example: Counting Events</vt:lpstr>
      <vt:lpstr>Simple Example: Counting Events</vt:lpstr>
      <vt:lpstr>Simple Example: Counting Events</vt:lpstr>
      <vt:lpstr>IVL Intuition</vt:lpstr>
      <vt:lpstr>Skeleton Histories</vt:lpstr>
      <vt:lpstr>Skeleton Histories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Skeleton Histories – Defining Linearizability</vt:lpstr>
      <vt:lpstr>Defining IVL</vt:lpstr>
      <vt:lpstr>Defining IVL</vt:lpstr>
      <vt:lpstr>Defining IVL</vt:lpstr>
      <vt:lpstr>Defining IVL</vt:lpstr>
      <vt:lpstr>Intermediate Value Linearizability (IVL)</vt:lpstr>
      <vt:lpstr>IVL For Randomized Objects</vt:lpstr>
      <vt:lpstr>(ϵ,δ)-Bounded Objects</vt:lpstr>
      <vt:lpstr>Main Theorem</vt:lpstr>
      <vt:lpstr>Main Theorem – Proof Idea</vt:lpstr>
      <vt:lpstr>Main Theorem</vt:lpstr>
      <vt:lpstr>Main Theorem</vt:lpstr>
      <vt:lpstr>Example – IVL Batched Counter</vt:lpstr>
      <vt:lpstr>Example – IVL Batched Counter</vt:lpstr>
      <vt:lpstr>Example – IVL Batched Counter</vt:lpstr>
      <vt:lpstr>Example – IVL Batched Counter</vt:lpstr>
      <vt:lpstr>Example – IVL Batched Counter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Announcement: Intermediate Value Linearizability</dc:title>
  <dc:creator>Arik Dov Rinberg</dc:creator>
  <cp:lastModifiedBy>Arik Rinberg</cp:lastModifiedBy>
  <cp:revision>67</cp:revision>
  <dcterms:created xsi:type="dcterms:W3CDTF">2020-07-15T11:27:46Z</dcterms:created>
  <dcterms:modified xsi:type="dcterms:W3CDTF">2020-09-29T19:12:09Z</dcterms:modified>
</cp:coreProperties>
</file>