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3" r:id="rId3"/>
    <p:sldId id="595" r:id="rId4"/>
    <p:sldId id="580" r:id="rId5"/>
    <p:sldId id="589" r:id="rId6"/>
    <p:sldId id="617" r:id="rId7"/>
    <p:sldId id="362" r:id="rId8"/>
    <p:sldId id="363" r:id="rId9"/>
    <p:sldId id="615" r:id="rId10"/>
    <p:sldId id="616" r:id="rId11"/>
    <p:sldId id="608" r:id="rId12"/>
    <p:sldId id="618" r:id="rId13"/>
    <p:sldId id="61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056B8C-A174-41ED-951B-F24FE939FC89}" v="232" dt="2019-06-30T17:42:38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k Rinberg" userId="e3459ac9-7ddf-4a1a-aae1-7c0d162180b3" providerId="ADAL" clId="{81056B8C-A174-41ED-951B-F24FE939FC89}"/>
    <pc:docChg chg="undo custSel addSld modSld">
      <pc:chgData name="Arik Rinberg" userId="e3459ac9-7ddf-4a1a-aae1-7c0d162180b3" providerId="ADAL" clId="{81056B8C-A174-41ED-951B-F24FE939FC89}" dt="2019-06-30T17:42:38.888" v="565" actId="1076"/>
      <pc:docMkLst>
        <pc:docMk/>
      </pc:docMkLst>
      <pc:sldChg chg="addSp modSp add">
        <pc:chgData name="Arik Rinberg" userId="e3459ac9-7ddf-4a1a-aae1-7c0d162180b3" providerId="ADAL" clId="{81056B8C-A174-41ED-951B-F24FE939FC89}" dt="2019-06-30T17:28:54.040" v="113"/>
        <pc:sldMkLst>
          <pc:docMk/>
          <pc:sldMk cId="1982497726" sldId="256"/>
        </pc:sldMkLst>
        <pc:spChg chg="mod">
          <ac:chgData name="Arik Rinberg" userId="e3459ac9-7ddf-4a1a-aae1-7c0d162180b3" providerId="ADAL" clId="{81056B8C-A174-41ED-951B-F24FE939FC89}" dt="2019-06-30T17:27:06.972" v="38"/>
          <ac:spMkLst>
            <pc:docMk/>
            <pc:sldMk cId="1982497726" sldId="256"/>
            <ac:spMk id="2" creationId="{AAFFC7E0-F6FE-4DF9-B719-C0B70C8A308E}"/>
          </ac:spMkLst>
        </pc:spChg>
        <pc:spChg chg="mod">
          <ac:chgData name="Arik Rinberg" userId="e3459ac9-7ddf-4a1a-aae1-7c0d162180b3" providerId="ADAL" clId="{81056B8C-A174-41ED-951B-F24FE939FC89}" dt="2019-06-30T17:28:54.040" v="113"/>
          <ac:spMkLst>
            <pc:docMk/>
            <pc:sldMk cId="1982497726" sldId="256"/>
            <ac:spMk id="3" creationId="{2C995714-178C-4141-B0B5-EABA3316142A}"/>
          </ac:spMkLst>
        </pc:spChg>
        <pc:picChg chg="add mod">
          <ac:chgData name="Arik Rinberg" userId="e3459ac9-7ddf-4a1a-aae1-7c0d162180b3" providerId="ADAL" clId="{81056B8C-A174-41ED-951B-F24FE939FC89}" dt="2019-06-30T17:27:53.856" v="108" actId="14100"/>
          <ac:picMkLst>
            <pc:docMk/>
            <pc:sldMk cId="1982497726" sldId="256"/>
            <ac:picMk id="4" creationId="{5BF734DB-723C-4896-BAC1-933B43FA7624}"/>
          </ac:picMkLst>
        </pc:picChg>
        <pc:picChg chg="add mod">
          <ac:chgData name="Arik Rinberg" userId="e3459ac9-7ddf-4a1a-aae1-7c0d162180b3" providerId="ADAL" clId="{81056B8C-A174-41ED-951B-F24FE939FC89}" dt="2019-06-30T17:27:57.774" v="110" actId="14100"/>
          <ac:picMkLst>
            <pc:docMk/>
            <pc:sldMk cId="1982497726" sldId="256"/>
            <ac:picMk id="5" creationId="{28DF820A-4D79-44C9-A990-08C7B840494D}"/>
          </ac:picMkLst>
        </pc:picChg>
      </pc:sldChg>
      <pc:sldChg chg="add">
        <pc:chgData name="Arik Rinberg" userId="e3459ac9-7ddf-4a1a-aae1-7c0d162180b3" providerId="ADAL" clId="{81056B8C-A174-41ED-951B-F24FE939FC89}" dt="2019-06-30T17:28:18.197" v="111"/>
        <pc:sldMkLst>
          <pc:docMk/>
          <pc:sldMk cId="1203324032" sldId="293"/>
        </pc:sldMkLst>
      </pc:sldChg>
      <pc:sldChg chg="add">
        <pc:chgData name="Arik Rinberg" userId="e3459ac9-7ddf-4a1a-aae1-7c0d162180b3" providerId="ADAL" clId="{81056B8C-A174-41ED-951B-F24FE939FC89}" dt="2019-06-30T17:28:33.805" v="112"/>
        <pc:sldMkLst>
          <pc:docMk/>
          <pc:sldMk cId="1571067486" sldId="294"/>
        </pc:sldMkLst>
      </pc:sldChg>
      <pc:sldChg chg="modSp add">
        <pc:chgData name="Arik Rinberg" userId="e3459ac9-7ddf-4a1a-aae1-7c0d162180b3" providerId="ADAL" clId="{81056B8C-A174-41ED-951B-F24FE939FC89}" dt="2019-06-30T17:29:35.499" v="120" actId="27636"/>
        <pc:sldMkLst>
          <pc:docMk/>
          <pc:sldMk cId="3881272137" sldId="362"/>
        </pc:sldMkLst>
        <pc:spChg chg="mod">
          <ac:chgData name="Arik Rinberg" userId="e3459ac9-7ddf-4a1a-aae1-7c0d162180b3" providerId="ADAL" clId="{81056B8C-A174-41ED-951B-F24FE939FC89}" dt="2019-06-30T17:29:35.499" v="120" actId="27636"/>
          <ac:spMkLst>
            <pc:docMk/>
            <pc:sldMk cId="3881272137" sldId="362"/>
            <ac:spMk id="4" creationId="{00000000-0000-0000-0000-000000000000}"/>
          </ac:spMkLst>
        </pc:spChg>
      </pc:sldChg>
      <pc:sldChg chg="add">
        <pc:chgData name="Arik Rinberg" userId="e3459ac9-7ddf-4a1a-aae1-7c0d162180b3" providerId="ADAL" clId="{81056B8C-A174-41ED-951B-F24FE939FC89}" dt="2019-06-30T17:30:04.251" v="122"/>
        <pc:sldMkLst>
          <pc:docMk/>
          <pc:sldMk cId="1865660926" sldId="363"/>
        </pc:sldMkLst>
      </pc:sldChg>
      <pc:sldChg chg="add">
        <pc:chgData name="Arik Rinberg" userId="e3459ac9-7ddf-4a1a-aae1-7c0d162180b3" providerId="ADAL" clId="{81056B8C-A174-41ED-951B-F24FE939FC89}" dt="2019-06-30T17:30:17.112" v="123"/>
        <pc:sldMkLst>
          <pc:docMk/>
          <pc:sldMk cId="1442333822" sldId="365"/>
        </pc:sldMkLst>
      </pc:sldChg>
      <pc:sldChg chg="add">
        <pc:chgData name="Arik Rinberg" userId="e3459ac9-7ddf-4a1a-aae1-7c0d162180b3" providerId="ADAL" clId="{81056B8C-A174-41ED-951B-F24FE939FC89}" dt="2019-06-30T17:29:01.617" v="114"/>
        <pc:sldMkLst>
          <pc:docMk/>
          <pc:sldMk cId="3302411151" sldId="580"/>
        </pc:sldMkLst>
      </pc:sldChg>
      <pc:sldChg chg="modSp add">
        <pc:chgData name="Arik Rinberg" userId="e3459ac9-7ddf-4a1a-aae1-7c0d162180b3" providerId="ADAL" clId="{81056B8C-A174-41ED-951B-F24FE939FC89}" dt="2019-06-30T17:29:25.306" v="117" actId="27636"/>
        <pc:sldMkLst>
          <pc:docMk/>
          <pc:sldMk cId="4091204319" sldId="583"/>
        </pc:sldMkLst>
        <pc:spChg chg="mod">
          <ac:chgData name="Arik Rinberg" userId="e3459ac9-7ddf-4a1a-aae1-7c0d162180b3" providerId="ADAL" clId="{81056B8C-A174-41ED-951B-F24FE939FC89}" dt="2019-06-30T17:29:25.306" v="117" actId="27636"/>
          <ac:spMkLst>
            <pc:docMk/>
            <pc:sldMk cId="4091204319" sldId="583"/>
            <ac:spMk id="5" creationId="{2EC4A23D-1AD7-4275-AE26-42927C496FE1}"/>
          </ac:spMkLst>
        </pc:spChg>
      </pc:sldChg>
      <pc:sldChg chg="add">
        <pc:chgData name="Arik Rinberg" userId="e3459ac9-7ddf-4a1a-aae1-7c0d162180b3" providerId="ADAL" clId="{81056B8C-A174-41ED-951B-F24FE939FC89}" dt="2019-06-30T17:29:29.670" v="118"/>
        <pc:sldMkLst>
          <pc:docMk/>
          <pc:sldMk cId="2464916946" sldId="588"/>
        </pc:sldMkLst>
      </pc:sldChg>
      <pc:sldChg chg="add">
        <pc:chgData name="Arik Rinberg" userId="e3459ac9-7ddf-4a1a-aae1-7c0d162180b3" providerId="ADAL" clId="{81056B8C-A174-41ED-951B-F24FE939FC89}" dt="2019-06-30T17:29:17.896" v="115"/>
        <pc:sldMkLst>
          <pc:docMk/>
          <pc:sldMk cId="1427329594" sldId="589"/>
        </pc:sldMkLst>
      </pc:sldChg>
      <pc:sldChg chg="add">
        <pc:chgData name="Arik Rinberg" userId="e3459ac9-7ddf-4a1a-aae1-7c0d162180b3" providerId="ADAL" clId="{81056B8C-A174-41ED-951B-F24FE939FC89}" dt="2019-06-30T17:29:49.648" v="121"/>
        <pc:sldMkLst>
          <pc:docMk/>
          <pc:sldMk cId="3662416540" sldId="594"/>
        </pc:sldMkLst>
      </pc:sldChg>
      <pc:sldChg chg="add">
        <pc:chgData name="Arik Rinberg" userId="e3459ac9-7ddf-4a1a-aae1-7c0d162180b3" providerId="ADAL" clId="{81056B8C-A174-41ED-951B-F24FE939FC89}" dt="2019-06-30T17:28:33.805" v="112"/>
        <pc:sldMkLst>
          <pc:docMk/>
          <pc:sldMk cId="3900542584" sldId="595"/>
        </pc:sldMkLst>
      </pc:sldChg>
      <pc:sldChg chg="modSp add">
        <pc:chgData name="Arik Rinberg" userId="e3459ac9-7ddf-4a1a-aae1-7c0d162180b3" providerId="ADAL" clId="{81056B8C-A174-41ED-951B-F24FE939FC89}" dt="2019-06-30T17:42:38.888" v="565" actId="1076"/>
        <pc:sldMkLst>
          <pc:docMk/>
          <pc:sldMk cId="3764695508" sldId="596"/>
        </pc:sldMkLst>
        <pc:picChg chg="mod">
          <ac:chgData name="Arik Rinberg" userId="e3459ac9-7ddf-4a1a-aae1-7c0d162180b3" providerId="ADAL" clId="{81056B8C-A174-41ED-951B-F24FE939FC89}" dt="2019-06-30T17:42:38.888" v="565" actId="1076"/>
          <ac:picMkLst>
            <pc:docMk/>
            <pc:sldMk cId="3764695508" sldId="596"/>
            <ac:picMk id="3078" creationId="{78FEE664-6EC9-4D1B-91B1-1824B051652A}"/>
          </ac:picMkLst>
        </pc:picChg>
        <pc:picChg chg="mod">
          <ac:chgData name="Arik Rinberg" userId="e3459ac9-7ddf-4a1a-aae1-7c0d162180b3" providerId="ADAL" clId="{81056B8C-A174-41ED-951B-F24FE939FC89}" dt="2019-06-30T17:42:34.813" v="563" actId="1076"/>
          <ac:picMkLst>
            <pc:docMk/>
            <pc:sldMk cId="3764695508" sldId="596"/>
            <ac:picMk id="3080" creationId="{987DBEC5-0207-49C6-B678-25F9FD31C4FA}"/>
          </ac:picMkLst>
        </pc:picChg>
        <pc:picChg chg="mod">
          <ac:chgData name="Arik Rinberg" userId="e3459ac9-7ddf-4a1a-aae1-7c0d162180b3" providerId="ADAL" clId="{81056B8C-A174-41ED-951B-F24FE939FC89}" dt="2019-06-30T17:42:36.385" v="564" actId="1076"/>
          <ac:picMkLst>
            <pc:docMk/>
            <pc:sldMk cId="3764695508" sldId="596"/>
            <ac:picMk id="3082" creationId="{F489C3D6-0E76-4CA6-8DCA-EDE6F4E9B437}"/>
          </ac:picMkLst>
        </pc:picChg>
      </pc:sldChg>
      <pc:sldChg chg="add">
        <pc:chgData name="Arik Rinberg" userId="e3459ac9-7ddf-4a1a-aae1-7c0d162180b3" providerId="ADAL" clId="{81056B8C-A174-41ED-951B-F24FE939FC89}" dt="2019-06-30T17:31:17.603" v="144"/>
        <pc:sldMkLst>
          <pc:docMk/>
          <pc:sldMk cId="1348148168" sldId="606"/>
        </pc:sldMkLst>
      </pc:sldChg>
      <pc:sldChg chg="modSp add">
        <pc:chgData name="Arik Rinberg" userId="e3459ac9-7ddf-4a1a-aae1-7c0d162180b3" providerId="ADAL" clId="{81056B8C-A174-41ED-951B-F24FE939FC89}" dt="2019-06-30T17:31:32.755" v="146" actId="27636"/>
        <pc:sldMkLst>
          <pc:docMk/>
          <pc:sldMk cId="3079233010" sldId="608"/>
        </pc:sldMkLst>
        <pc:spChg chg="mod">
          <ac:chgData name="Arik Rinberg" userId="e3459ac9-7ddf-4a1a-aae1-7c0d162180b3" providerId="ADAL" clId="{81056B8C-A174-41ED-951B-F24FE939FC89}" dt="2019-06-30T17:31:32.755" v="146" actId="27636"/>
          <ac:spMkLst>
            <pc:docMk/>
            <pc:sldMk cId="3079233010" sldId="608"/>
            <ac:spMk id="4" creationId="{00000000-0000-0000-0000-000000000000}"/>
          </ac:spMkLst>
        </pc:spChg>
      </pc:sldChg>
      <pc:sldChg chg="modSp add">
        <pc:chgData name="Arik Rinberg" userId="e3459ac9-7ddf-4a1a-aae1-7c0d162180b3" providerId="ADAL" clId="{81056B8C-A174-41ED-951B-F24FE939FC89}" dt="2019-06-30T17:31:08.810" v="143"/>
        <pc:sldMkLst>
          <pc:docMk/>
          <pc:sldMk cId="394943907" sldId="614"/>
        </pc:sldMkLst>
        <pc:spChg chg="mod">
          <ac:chgData name="Arik Rinberg" userId="e3459ac9-7ddf-4a1a-aae1-7c0d162180b3" providerId="ADAL" clId="{81056B8C-A174-41ED-951B-F24FE939FC89}" dt="2019-06-30T17:31:08.810" v="143"/>
          <ac:spMkLst>
            <pc:docMk/>
            <pc:sldMk cId="394943907" sldId="614"/>
            <ac:spMk id="3" creationId="{93BCE166-A729-4FE5-9FA8-5B2A751EA9BF}"/>
          </ac:spMkLst>
        </pc:spChg>
      </pc:sldChg>
      <pc:sldChg chg="addSp delSp modSp add">
        <pc:chgData name="Arik Rinberg" userId="e3459ac9-7ddf-4a1a-aae1-7c0d162180b3" providerId="ADAL" clId="{81056B8C-A174-41ED-951B-F24FE939FC89}" dt="2019-06-30T17:40:57.460" v="559" actId="12"/>
        <pc:sldMkLst>
          <pc:docMk/>
          <pc:sldMk cId="617743518" sldId="615"/>
        </pc:sldMkLst>
        <pc:spChg chg="mod">
          <ac:chgData name="Arik Rinberg" userId="e3459ac9-7ddf-4a1a-aae1-7c0d162180b3" providerId="ADAL" clId="{81056B8C-A174-41ED-951B-F24FE939FC89}" dt="2019-06-30T17:33:49.860" v="163" actId="6549"/>
          <ac:spMkLst>
            <pc:docMk/>
            <pc:sldMk cId="617743518" sldId="615"/>
            <ac:spMk id="2" creationId="{E6A311A2-852E-4359-9292-AB573750678C}"/>
          </ac:spMkLst>
        </pc:spChg>
        <pc:spChg chg="add del mod">
          <ac:chgData name="Arik Rinberg" userId="e3459ac9-7ddf-4a1a-aae1-7c0d162180b3" providerId="ADAL" clId="{81056B8C-A174-41ED-951B-F24FE939FC89}" dt="2019-06-30T17:40:57.460" v="559" actId="12"/>
          <ac:spMkLst>
            <pc:docMk/>
            <pc:sldMk cId="617743518" sldId="615"/>
            <ac:spMk id="5" creationId="{32E756B2-0B0E-4F9C-8979-5E6826265E1A}"/>
          </ac:spMkLst>
        </pc:spChg>
        <pc:picChg chg="del">
          <ac:chgData name="Arik Rinberg" userId="e3459ac9-7ddf-4a1a-aae1-7c0d162180b3" providerId="ADAL" clId="{81056B8C-A174-41ED-951B-F24FE939FC89}" dt="2019-06-30T17:33:51.084" v="164" actId="478"/>
          <ac:picMkLst>
            <pc:docMk/>
            <pc:sldMk cId="617743518" sldId="615"/>
            <ac:picMk id="6" creationId="{92C2B942-9EA2-4D9D-A354-89AF04F0BA6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12ADC-9D5C-452C-AF74-CDF2E8E1D80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CECEA-DB92-4201-8560-5CFD3097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3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166D0-D888-40F6-BC32-0895006925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52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166D0-D888-40F6-BC32-0895006925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84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166D0-D888-40F6-BC32-0895006925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64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 with</a:t>
            </a:r>
            <a:r>
              <a:rPr lang="en-US" baseline="0" dirty="0" smtClean="0"/>
              <a:t> previous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CECEA-DB92-4201-8560-5CFD30972E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6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24BB-9929-4A31-8B24-2CC3F0367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960C2-026B-40EA-9A31-5FBD4E89F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B7BBD-AD22-45ED-8C58-46556FEC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3715-055B-4567-A5EE-A0CFAD25062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4133D-F0A8-47FC-8613-EB05857E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CDA62-9B0E-4E06-B768-76457A50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E8B1-254A-49AF-BCDD-8DE884D5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2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7C66-0CE1-4F72-A33C-1EA3F4FE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CC23E-613A-41D4-92BB-9BF1E0BF8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4B51E-8356-40E8-AC6A-237F36C8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3715-055B-4567-A5EE-A0CFAD25062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640F-701F-4F4A-B9B2-86F06EBB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16010-A848-4124-BBDF-D42C54DA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E8B1-254A-49AF-BCDD-8DE884D5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9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45F0C-A1F0-4384-B9DF-DD3307F6F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A5532-11EC-40E1-BDA2-A2C0B00A4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9EBEF-4653-4C40-8357-B734F167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3715-055B-4567-A5EE-A0CFAD25062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09E8E-13AC-4C53-A212-31EB212A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ECE57-1CD7-47A6-91C5-EF02EDE6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E8B1-254A-49AF-BCDD-8DE884D5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5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6643-9FA2-4433-99F2-B9A77290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507D8-924A-4A89-BD57-51142F6A4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A5AAF-B928-423D-B215-29FC1539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3715-055B-4567-A5EE-A0CFAD25062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93396-B805-46C9-BBB3-68DD71CA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8C89-5C77-4E1E-8070-C49663F1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E8B1-254A-49AF-BCDD-8DE884D5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9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B394-4D59-44E3-BA71-BC8008D4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33824-F54B-48C4-9201-E08EBAE2E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A83A-8CAC-47AB-AE4E-CF39E22C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3715-055B-4567-A5EE-A0CFAD25062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01385-8600-42A7-B6C5-B96F2A2B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1C848-E86F-4FC8-9172-500DA355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E8B1-254A-49AF-BCDD-8DE884D5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0582-81FB-4941-9B9C-723677C5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7C5A1-28E5-45F4-93C5-B861B96D5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5ED73-A07C-4993-B3A1-C5CCC79A7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D742A-4948-4819-A682-835C25DF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3715-055B-4567-A5EE-A0CFAD25062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B3986-0BAB-4856-B998-E6066DE2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7717A-231C-4581-A856-E7936423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E8B1-254A-49AF-BCDD-8DE884D5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0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8A9A-BF77-4780-85A7-91F6FE65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6C864-3428-4FED-8ED2-076BBB80B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E7C1E-5EBE-409F-995D-CEBF7E0CF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BC348-9954-4B03-8626-DE85D3C4C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E4D6A-C240-4271-98DF-90E1A37CA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32B6B5-9107-420D-A5AA-2CB9C411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3715-055B-4567-A5EE-A0CFAD25062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A3150-686F-43FE-9C1E-B775D808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0CA63-E78B-41BA-B1C9-3D867F60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E8B1-254A-49AF-BCDD-8DE884D5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7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D905-D3A8-4003-8BE2-A6B95053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A7F94-6782-4A20-9848-9B1E5FA1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3715-055B-4567-A5EE-A0CFAD25062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B05B9-77C7-4E96-8231-6983C906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B5F01-4A07-43D4-908E-118036DF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E8B1-254A-49AF-BCDD-8DE884D5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6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7564DA-D7BE-4F03-9D86-0A5E4254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3715-055B-4567-A5EE-A0CFAD25062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161FA-E19D-4E57-A1E0-49ACE1E9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3FB94-F3B2-4FD5-BFC7-0BB6917A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E8B1-254A-49AF-BCDD-8DE884D5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6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9BB9-F319-40C7-94F4-D9485962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38C12-E2FB-46DA-8611-BC3BED4E9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D24F1-DD5D-4AAA-B66B-C771F75C2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BDC4E-F048-43B6-B9F6-8AD498CB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3715-055B-4567-A5EE-A0CFAD25062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657EB-DACA-46B6-B138-79C81BB8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EF2EF-168D-4160-8FFE-16AEADDE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E8B1-254A-49AF-BCDD-8DE884D5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6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C69B-AC29-4595-9AC4-365F450D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626D7-FBD0-4F71-B0A8-31787F626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48FE5-FAA3-473F-8598-645C05D26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98A43-E5F2-44EE-A081-B36DA88C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3715-055B-4567-A5EE-A0CFAD25062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E8AEA-ACA4-4BB3-B975-90046B6D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5E5F3-42AB-47F7-BF57-54A66967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E8B1-254A-49AF-BCDD-8DE884D5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4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8B707-3E52-4641-B8F8-82A855E07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03B6A-09C1-45F1-BA1F-08C586B8F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A531-EC0A-441E-AD6F-0088D2C05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03715-055B-4567-A5EE-A0CFAD25062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D7718-23EB-4CA2-B056-0FC1F9E2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ED05C-1B6E-4836-9070-A58E776B4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3E8B1-254A-49AF-BCDD-8DE884D5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6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C7E0-F6FE-4DF9-B719-C0B70C8A3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Brief Announcement: Fast Concurrent Data Sketches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95714-178C-4141-B0B5-EABA33161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Arik Rinberg, Alexander Spiegelman, Edward Bortnikov, Eshcar Hillel, Idit Keidar, </a:t>
            </a:r>
            <a:r>
              <a:rPr lang="en-GB" dirty="0" err="1"/>
              <a:t>Hadar</a:t>
            </a:r>
            <a:r>
              <a:rPr lang="en-GB" dirty="0"/>
              <a:t> </a:t>
            </a:r>
            <a:r>
              <a:rPr lang="en-GB" dirty="0" err="1"/>
              <a:t>Serviansky</a:t>
            </a:r>
            <a:endParaRPr lang="en-IL" dirty="0"/>
          </a:p>
        </p:txBody>
      </p:sp>
      <p:pic>
        <p:nvPicPr>
          <p:cNvPr id="4" name="Picture 3" descr="Image result for yahoo oath research">
            <a:extLst>
              <a:ext uri="{FF2B5EF4-FFF2-40B4-BE49-F238E27FC236}">
                <a16:creationId xmlns:a16="http://schemas.microsoft.com/office/drawing/2014/main" id="{5BF734DB-723C-4896-BAC1-933B43FA7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652" y="4272925"/>
            <a:ext cx="1921876" cy="128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DF820A-4D79-44C9-A990-08C7B8404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3" y="4272925"/>
            <a:ext cx="1909056" cy="12992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D34D3B-06D0-41BA-AD2B-E76F8C668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97" y="5142200"/>
            <a:ext cx="1392993" cy="1392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763208-2390-4999-8050-9CF8E3B318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3" t="17623" r="6847" b="34013"/>
          <a:stretch/>
        </p:blipFill>
        <p:spPr>
          <a:xfrm>
            <a:off x="4114066" y="5181748"/>
            <a:ext cx="1873091" cy="13542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1E9A83-1C6D-4780-B060-50486E9F3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44" y="5179937"/>
            <a:ext cx="1354295" cy="13542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489914-879C-4C32-8090-62AAE1B1FAD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8" t="13757" r="27052" b="33369"/>
          <a:stretch/>
        </p:blipFill>
        <p:spPr>
          <a:xfrm>
            <a:off x="8502123" y="5147748"/>
            <a:ext cx="1093230" cy="13818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944A3A-BA47-4C91-94A1-CA21CA1FFDF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5" r="24447" b="36161"/>
          <a:stretch/>
        </p:blipFill>
        <p:spPr>
          <a:xfrm>
            <a:off x="7147828" y="5061217"/>
            <a:ext cx="1323705" cy="1473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67A0EE-050C-466E-A40B-71FBAE721E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790" y="5167051"/>
            <a:ext cx="1274251" cy="13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9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11A2-852E-4359-9292-AB573750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the Challenges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79C4C-A9D1-4A6D-B24A-88BC84A95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Sequential algorithm’s guarantees are statistical –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has no sequential specification </a:t>
            </a:r>
          </a:p>
          <a:p>
            <a:pPr marL="0" indent="0">
              <a:buNone/>
            </a:pPr>
            <a:r>
              <a:rPr lang="en-US" dirty="0">
                <a:solidFill>
                  <a:srgbClr val="0565A7"/>
                </a:solidFill>
              </a:rPr>
              <a:t>De-randomize</a:t>
            </a:r>
            <a:r>
              <a:rPr lang="en-US" dirty="0"/>
              <a:t> algorithm using randomness oracle, use resulting algorithm as  reference sequential specification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Concurrency does introduce an additional error – 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does not perfectly simulate sequential algorithm</a:t>
            </a:r>
          </a:p>
          <a:p>
            <a:pPr marL="0" indent="0">
              <a:buNone/>
            </a:pPr>
            <a:r>
              <a:rPr lang="en-US" dirty="0"/>
              <a:t>Prove </a:t>
            </a:r>
            <a:r>
              <a:rPr lang="en-US" dirty="0">
                <a:solidFill>
                  <a:srgbClr val="0565A7"/>
                </a:solidFill>
              </a:rPr>
              <a:t>relaxed</a:t>
            </a:r>
            <a:r>
              <a:rPr lang="en-US" dirty="0"/>
              <a:t> </a:t>
            </a:r>
            <a:r>
              <a:rPr lang="en-US" dirty="0">
                <a:solidFill>
                  <a:srgbClr val="0565A7"/>
                </a:solidFill>
              </a:rPr>
              <a:t>consistency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Henzinger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et al. 2013] 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565A7"/>
                </a:solidFill>
              </a:rPr>
              <a:t>Analyze error bound </a:t>
            </a:r>
            <a:r>
              <a:rPr lang="en-US" dirty="0" smtClean="0"/>
              <a:t>of relaxed sketch</a:t>
            </a: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Linearizability not good enough for randomized algorithms</a:t>
            </a:r>
          </a:p>
          <a:p>
            <a:pPr marL="0" indent="0">
              <a:buNone/>
            </a:pPr>
            <a:r>
              <a:rPr lang="en-US" dirty="0"/>
              <a:t>Prove </a:t>
            </a:r>
            <a:r>
              <a:rPr lang="en-US" dirty="0">
                <a:solidFill>
                  <a:srgbClr val="0565A7"/>
                </a:solidFill>
              </a:rPr>
              <a:t>strong</a:t>
            </a:r>
            <a:r>
              <a:rPr lang="en-US" dirty="0">
                <a:solidFill>
                  <a:srgbClr val="3477B2"/>
                </a:solidFill>
              </a:rPr>
              <a:t> </a:t>
            </a:r>
            <a:r>
              <a:rPr lang="en-US" dirty="0">
                <a:solidFill>
                  <a:srgbClr val="0565A7"/>
                </a:solidFill>
              </a:rPr>
              <a:t>linearizability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[Golab et al. 2011] </a:t>
            </a:r>
            <a:endParaRPr lang="en-US" sz="2000" dirty="0">
              <a:solidFill>
                <a:srgbClr val="0565A7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1546F-843A-4586-895A-B5E639A5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AC4F42-C944-4C8D-8DB6-A7C9D25DF8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00" t="-2756" r="31489" b="2756"/>
          <a:stretch/>
        </p:blipFill>
        <p:spPr>
          <a:xfrm>
            <a:off x="7032104" y="2492896"/>
            <a:ext cx="3384377" cy="495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115952-2AC9-4443-AF74-4F04A1E7658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35" r="53687" b="10535"/>
          <a:stretch/>
        </p:blipFill>
        <p:spPr>
          <a:xfrm rot="15696024">
            <a:off x="4960987" y="5316385"/>
            <a:ext cx="411924" cy="535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Concurrent Sketches 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Generic solution based on </a:t>
            </a:r>
            <a:r>
              <a:rPr lang="en-US" dirty="0">
                <a:solidFill>
                  <a:srgbClr val="0565A7"/>
                </a:solidFill>
              </a:rPr>
              <a:t>composable </a:t>
            </a:r>
            <a:r>
              <a:rPr lang="en-US" dirty="0"/>
              <a:t>sketches</a:t>
            </a:r>
          </a:p>
          <a:p>
            <a:pPr lvl="1"/>
            <a:r>
              <a:rPr lang="en-US" dirty="0"/>
              <a:t>Rigorous correctness proof using </a:t>
            </a:r>
            <a:r>
              <a:rPr lang="en-US" dirty="0">
                <a:solidFill>
                  <a:srgbClr val="0565A7"/>
                </a:solidFill>
              </a:rPr>
              <a:t>relaxed consistency</a:t>
            </a:r>
          </a:p>
          <a:p>
            <a:r>
              <a:rPr lang="en-US" dirty="0"/>
              <a:t>High ingestion </a:t>
            </a:r>
            <a:r>
              <a:rPr lang="en-US" dirty="0">
                <a:solidFill>
                  <a:srgbClr val="0565A7"/>
                </a:solidFill>
              </a:rPr>
              <a:t>throughput</a:t>
            </a:r>
            <a:r>
              <a:rPr lang="en-US" dirty="0"/>
              <a:t> via concurrent updates</a:t>
            </a:r>
          </a:p>
          <a:p>
            <a:pPr lvl="1"/>
            <a:r>
              <a:rPr lang="en-US" dirty="0"/>
              <a:t>Harness multi-cores </a:t>
            </a:r>
          </a:p>
          <a:p>
            <a:r>
              <a:rPr lang="en-US" dirty="0"/>
              <a:t>Query </a:t>
            </a:r>
            <a:r>
              <a:rPr lang="en-US" dirty="0">
                <a:solidFill>
                  <a:srgbClr val="0565A7"/>
                </a:solidFill>
              </a:rPr>
              <a:t>freshness</a:t>
            </a:r>
          </a:p>
          <a:p>
            <a:pPr lvl="1"/>
            <a:r>
              <a:rPr lang="en-US" dirty="0"/>
              <a:t>Allow queries during updates</a:t>
            </a:r>
          </a:p>
          <a:p>
            <a:r>
              <a:rPr lang="en-US" dirty="0" smtClean="0"/>
              <a:t>Enjoy </a:t>
            </a:r>
            <a:r>
              <a:rPr lang="en-US" dirty="0"/>
              <a:t>sketches’ benefits</a:t>
            </a:r>
          </a:p>
          <a:p>
            <a:pPr lvl="1"/>
            <a:r>
              <a:rPr lang="en-US" dirty="0"/>
              <a:t>Fast</a:t>
            </a:r>
          </a:p>
          <a:p>
            <a:pPr lvl="1"/>
            <a:r>
              <a:rPr lang="en-US" dirty="0"/>
              <a:t>Bounded estimation error</a:t>
            </a:r>
          </a:p>
          <a:p>
            <a:pPr lvl="1"/>
            <a:r>
              <a:rPr lang="en-US" dirty="0"/>
              <a:t>Small memory footprint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1C94792D-03FB-4A6E-AC61-7614D3B57CCC}"/>
              </a:ext>
            </a:extLst>
          </p:cNvPr>
          <p:cNvSpPr/>
          <p:nvPr/>
        </p:nvSpPr>
        <p:spPr>
          <a:xfrm>
            <a:off x="8976320" y="3645024"/>
            <a:ext cx="1584176" cy="864096"/>
          </a:xfrm>
          <a:prstGeom prst="wedgeEllipseCallout">
            <a:avLst>
              <a:gd name="adj1" fmla="val -72902"/>
              <a:gd name="adj2" fmla="val 52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Now</a:t>
            </a:r>
            <a:r>
              <a:rPr lang="en-US" dirty="0"/>
              <a:t> </a:t>
            </a:r>
            <a:r>
              <a:rPr lang="en-US" sz="2000" dirty="0"/>
              <a:t>Available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7923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FC07-E2C1-4827-A8B3-5F95402D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Sketches Aren’t Thread-Safe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C4A23D-1AD7-4275-AE26-42927C496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52650" y="1825625"/>
            <a:ext cx="388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Need protection: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BC6C0-76DF-454C-AB50-E4FE1F3C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12</a:t>
            </a:fld>
            <a:endParaRPr lang="en-US"/>
          </a:p>
        </p:txBody>
      </p:sp>
      <p:pic>
        <p:nvPicPr>
          <p:cNvPr id="15" name="Google Shape;173;p16">
            <a:extLst>
              <a:ext uri="{FF2B5EF4-FFF2-40B4-BE49-F238E27FC236}">
                <a16:creationId xmlns:a16="http://schemas.microsoft.com/office/drawing/2014/main" id="{D1025983-2DE8-45B7-9BD3-AF93B153FB01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976" y="2708920"/>
            <a:ext cx="4159374" cy="264698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4BDCE930-1ADA-447F-BA8F-067E7FE1C975}"/>
              </a:ext>
            </a:extLst>
          </p:cNvPr>
          <p:cNvSpPr txBox="1">
            <a:spLocks/>
          </p:cNvSpPr>
          <p:nvPr/>
        </p:nvSpPr>
        <p:spPr>
          <a:xfrm>
            <a:off x="6023992" y="1813966"/>
            <a:ext cx="38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But locks are costly: </a:t>
            </a:r>
            <a:endParaRPr lang="en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2708920"/>
            <a:ext cx="2837819" cy="283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21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9875-5C98-49BB-B98F-ED94AA44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2: Can’t Query While Updating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EFA58-4647-4DAA-B70E-F53024C95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8515" y="1690688"/>
            <a:ext cx="700583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approach:</a:t>
            </a:r>
          </a:p>
          <a:p>
            <a:r>
              <a:rPr lang="en-US" dirty="0"/>
              <a:t>Use locks or</a:t>
            </a:r>
          </a:p>
          <a:p>
            <a:r>
              <a:rPr lang="en-US" dirty="0"/>
              <a:t>Update in epochs, query previous epoch</a:t>
            </a:r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E147C-56B4-47F2-AB5D-48AC66A9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346395" y="1812247"/>
            <a:ext cx="7763560" cy="4498179"/>
            <a:chOff x="2346395" y="1812247"/>
            <a:chExt cx="7763560" cy="4498179"/>
          </a:xfrm>
        </p:grpSpPr>
        <p:sp>
          <p:nvSpPr>
            <p:cNvPr id="6" name="Shape 154">
              <a:extLst>
                <a:ext uri="{FF2B5EF4-FFF2-40B4-BE49-F238E27FC236}">
                  <a16:creationId xmlns:a16="http://schemas.microsoft.com/office/drawing/2014/main" id="{3EE95B80-2FD2-43E8-9F77-B7433F4AFA31}"/>
                </a:ext>
              </a:extLst>
            </p:cNvPr>
            <p:cNvSpPr/>
            <p:nvPr/>
          </p:nvSpPr>
          <p:spPr>
            <a:xfrm>
              <a:off x="4715709" y="4394193"/>
              <a:ext cx="1775003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r>
                <a:rPr lang="en-US" dirty="0"/>
                <a:t>               update</a:t>
              </a:r>
              <a:endParaRPr dirty="0"/>
            </a:p>
          </p:txBody>
        </p:sp>
        <p:sp>
          <p:nvSpPr>
            <p:cNvPr id="7" name="Shape 142">
              <a:extLst>
                <a:ext uri="{FF2B5EF4-FFF2-40B4-BE49-F238E27FC236}">
                  <a16:creationId xmlns:a16="http://schemas.microsoft.com/office/drawing/2014/main" id="{78F683BD-19E7-48F4-A7FF-B27879B92EB0}"/>
                </a:ext>
              </a:extLst>
            </p:cNvPr>
            <p:cNvSpPr/>
            <p:nvPr/>
          </p:nvSpPr>
          <p:spPr>
            <a:xfrm>
              <a:off x="8184232" y="4168723"/>
              <a:ext cx="1474832" cy="876631"/>
            </a:xfrm>
            <a:prstGeom prst="flowChartMagneticDisk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dirty="0"/>
                <a:t>Old</a:t>
              </a:r>
            </a:p>
            <a:p>
              <a:pPr algn="ctr"/>
              <a:r>
                <a:rPr lang="en-US" dirty="0"/>
                <a:t>Data Store</a:t>
              </a:r>
              <a:endParaRPr dirty="0"/>
            </a:p>
          </p:txBody>
        </p:sp>
        <p:pic>
          <p:nvPicPr>
            <p:cNvPr id="8" name="Shape 157">
              <a:extLst>
                <a:ext uri="{FF2B5EF4-FFF2-40B4-BE49-F238E27FC236}">
                  <a16:creationId xmlns:a16="http://schemas.microsoft.com/office/drawing/2014/main" id="{6F1CD19C-C459-4684-B33C-BF77A4D1F0DD}"/>
                </a:ext>
              </a:extLst>
            </p:cNvPr>
            <p:cNvPicPr preferRelativeResize="0"/>
            <p:nvPr/>
          </p:nvPicPr>
          <p:blipFill>
            <a:blip r:embed="rId3" cstate="print">
              <a:alphaModFix/>
            </a:blip>
            <a:stretch>
              <a:fillRect/>
            </a:stretch>
          </p:blipFill>
          <p:spPr>
            <a:xfrm>
              <a:off x="8085110" y="2230199"/>
              <a:ext cx="624977" cy="622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Shape 147">
              <a:extLst>
                <a:ext uri="{FF2B5EF4-FFF2-40B4-BE49-F238E27FC236}">
                  <a16:creationId xmlns:a16="http://schemas.microsoft.com/office/drawing/2014/main" id="{404DBB9F-305B-40BB-B1C5-0E3E82387A76}"/>
                </a:ext>
              </a:extLst>
            </p:cNvPr>
            <p:cNvSpPr txBox="1"/>
            <p:nvPr/>
          </p:nvSpPr>
          <p:spPr>
            <a:xfrm rot="3743632">
              <a:off x="7616186" y="3255299"/>
              <a:ext cx="2000999" cy="7422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-US" dirty="0"/>
                <a:t>query</a:t>
              </a:r>
            </a:p>
          </p:txBody>
        </p:sp>
        <p:sp>
          <p:nvSpPr>
            <p:cNvPr id="10" name="Up-Down Arrow 12">
              <a:extLst>
                <a:ext uri="{FF2B5EF4-FFF2-40B4-BE49-F238E27FC236}">
                  <a16:creationId xmlns:a16="http://schemas.microsoft.com/office/drawing/2014/main" id="{58B75845-4359-493D-ABB0-8CCD98CFEEE6}"/>
                </a:ext>
              </a:extLst>
            </p:cNvPr>
            <p:cNvSpPr/>
            <p:nvPr/>
          </p:nvSpPr>
          <p:spPr>
            <a:xfrm rot="20213282">
              <a:off x="8448713" y="3037000"/>
              <a:ext cx="539092" cy="1080541"/>
            </a:xfrm>
            <a:prstGeom prst="upDownArrow">
              <a:avLst/>
            </a:prstGeom>
            <a:noFill/>
            <a:ln w="31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lstStyle/>
            <a:p>
              <a:pPr algn="ctr"/>
              <a:endPara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Shape 142">
              <a:extLst>
                <a:ext uri="{FF2B5EF4-FFF2-40B4-BE49-F238E27FC236}">
                  <a16:creationId xmlns:a16="http://schemas.microsoft.com/office/drawing/2014/main" id="{8171EC0B-4293-45FA-928D-F8151E3BB5CD}"/>
                </a:ext>
              </a:extLst>
            </p:cNvPr>
            <p:cNvSpPr/>
            <p:nvPr/>
          </p:nvSpPr>
          <p:spPr>
            <a:xfrm>
              <a:off x="6600056" y="4208554"/>
              <a:ext cx="1474832" cy="876631"/>
            </a:xfrm>
            <a:prstGeom prst="flowChartMagneticDisk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dirty="0"/>
                <a:t>New </a:t>
              </a:r>
            </a:p>
            <a:p>
              <a:pPr algn="ctr"/>
              <a:r>
                <a:rPr lang="en-US" dirty="0"/>
                <a:t>Data Store</a:t>
              </a:r>
              <a:endParaRPr dirty="0"/>
            </a:p>
          </p:txBody>
        </p:sp>
        <p:sp>
          <p:nvSpPr>
            <p:cNvPr id="21" name="Shape 153">
              <a:extLst>
                <a:ext uri="{FF2B5EF4-FFF2-40B4-BE49-F238E27FC236}">
                  <a16:creationId xmlns:a16="http://schemas.microsoft.com/office/drawing/2014/main" id="{3EEB3216-A533-46C4-B1C5-F51CE1EAA725}"/>
                </a:ext>
              </a:extLst>
            </p:cNvPr>
            <p:cNvSpPr/>
            <p:nvPr/>
          </p:nvSpPr>
          <p:spPr>
            <a:xfrm rot="-2647579">
              <a:off x="3715110" y="5126506"/>
              <a:ext cx="1276183" cy="381029"/>
            </a:xfrm>
            <a:prstGeom prst="rightArrow">
              <a:avLst>
                <a:gd name="adj1" fmla="val 50000"/>
                <a:gd name="adj2" fmla="val 49999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22" name="Shape 154">
              <a:extLst>
                <a:ext uri="{FF2B5EF4-FFF2-40B4-BE49-F238E27FC236}">
                  <a16:creationId xmlns:a16="http://schemas.microsoft.com/office/drawing/2014/main" id="{5032CC79-388B-45C6-9C19-1E8C56BFB94A}"/>
                </a:ext>
              </a:extLst>
            </p:cNvPr>
            <p:cNvSpPr/>
            <p:nvPr/>
          </p:nvSpPr>
          <p:spPr>
            <a:xfrm>
              <a:off x="3722152" y="4385485"/>
              <a:ext cx="86168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C52C225-0CED-4F33-9AE0-40FA4CAEF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34643" y="3099790"/>
              <a:ext cx="804772" cy="804772"/>
            </a:xfrm>
            <a:prstGeom prst="rect">
              <a:avLst/>
            </a:prstGeom>
          </p:spPr>
        </p:pic>
        <p:sp>
          <p:nvSpPr>
            <p:cNvPr id="25" name="Shape 152">
              <a:extLst>
                <a:ext uri="{FF2B5EF4-FFF2-40B4-BE49-F238E27FC236}">
                  <a16:creationId xmlns:a16="http://schemas.microsoft.com/office/drawing/2014/main" id="{1AA60902-94FC-4C80-9FAB-6B76882D0F69}"/>
                </a:ext>
              </a:extLst>
            </p:cNvPr>
            <p:cNvSpPr/>
            <p:nvPr/>
          </p:nvSpPr>
          <p:spPr>
            <a:xfrm rot="2021648">
              <a:off x="3642720" y="3736573"/>
              <a:ext cx="1171274" cy="380995"/>
            </a:xfrm>
            <a:prstGeom prst="rightArrow">
              <a:avLst>
                <a:gd name="adj1" fmla="val 50000"/>
                <a:gd name="adj2" fmla="val 49999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lang="en-US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1CF0E85-3BDD-4E96-81CE-99CAF0417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6395" y="3228356"/>
              <a:ext cx="547640" cy="54764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7A326A0-8AF3-4E86-BEC5-240FFB251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1306" y="5378526"/>
              <a:ext cx="1223707" cy="9319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29688D7-CD7A-4523-921F-E7660449B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18746" y="1812247"/>
              <a:ext cx="1391209" cy="111296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B0415F5-5307-46AC-B832-D910AA256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868" y="4140358"/>
              <a:ext cx="1122317" cy="106633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7CB74A9-872C-4F43-ACBA-C2389BD13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11348" y="4252601"/>
              <a:ext cx="693730" cy="636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419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Massive Real-Time Analytics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30D8AA-815F-43DD-B05A-73161D9C8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8914" t="8114" r="8914"/>
          <a:stretch/>
        </p:blipFill>
        <p:spPr>
          <a:xfrm>
            <a:off x="1703513" y="1535671"/>
            <a:ext cx="8928991" cy="536134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Oval Callout 11"/>
          <p:cNvSpPr/>
          <p:nvPr/>
        </p:nvSpPr>
        <p:spPr>
          <a:xfrm>
            <a:off x="6168007" y="1930644"/>
            <a:ext cx="4089370" cy="1520596"/>
          </a:xfrm>
          <a:prstGeom prst="wedgeEllipseCallout">
            <a:avLst>
              <a:gd name="adj1" fmla="val -38959"/>
              <a:gd name="adj2" fmla="val 81950"/>
            </a:avLst>
          </a:prstGeom>
          <a:solidFill>
            <a:schemeClr val="bg1"/>
          </a:solidFill>
          <a:ln w="3175">
            <a:solidFill>
              <a:srgbClr val="5600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Real-time reports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~830,000 mobile apps on ~1.6 billion user devices</a:t>
            </a:r>
          </a:p>
        </p:txBody>
      </p:sp>
    </p:spTree>
    <p:extLst>
      <p:ext uri="{BB962C8B-B14F-4D97-AF65-F5344CB8AC3E}">
        <p14:creationId xmlns:p14="http://schemas.microsoft.com/office/powerpoint/2010/main" val="12033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E5A3-1BED-4B9C-86B9-6CA3293E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</a:t>
            </a:r>
            <a:r>
              <a:rPr lang="en-US" dirty="0" smtClean="0"/>
              <a:t>Trends: Scale Processing &amp; Memory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949949-58A9-48AE-8601-F90F183D9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Multi-core servers</a:t>
            </a:r>
          </a:p>
          <a:p>
            <a:pPr lvl="1"/>
            <a:r>
              <a:rPr lang="en-US" dirty="0"/>
              <a:t>Performance via parallelism, not sequential speed</a:t>
            </a:r>
          </a:p>
          <a:p>
            <a:endParaRPr lang="en-US" dirty="0"/>
          </a:p>
          <a:p>
            <a:r>
              <a:rPr lang="en-US" dirty="0"/>
              <a:t>Cheaper DRAM</a:t>
            </a:r>
          </a:p>
          <a:p>
            <a:pPr lvl="1"/>
            <a:r>
              <a:rPr lang="en-US" dirty="0"/>
              <a:t>In-memory processing of bigger data</a:t>
            </a:r>
          </a:p>
          <a:p>
            <a:pPr lvl="1"/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A7F205-4717-4B33-AE79-D7736487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 descr="https://cdn.statcdn.com/Statistic/295000/298821-blank-754.png">
            <a:extLst>
              <a:ext uri="{FF2B5EF4-FFF2-40B4-BE49-F238E27FC236}">
                <a16:creationId xmlns:a16="http://schemas.microsoft.com/office/drawing/2014/main" id="{9D2C887F-026B-40CF-9B54-295A52D7B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3573016"/>
            <a:ext cx="3684240" cy="27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001D29-1341-4AA7-A673-221D9A052177}"/>
              </a:ext>
            </a:extLst>
          </p:cNvPr>
          <p:cNvSpPr/>
          <p:nvPr/>
        </p:nvSpPr>
        <p:spPr>
          <a:xfrm>
            <a:off x="7101482" y="3297573"/>
            <a:ext cx="3420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rgbClr val="444444"/>
                </a:solidFill>
                <a:latin typeface="Open Sans"/>
              </a:rPr>
              <a:t>Average selling price of 1Gb </a:t>
            </a:r>
          </a:p>
          <a:p>
            <a:pPr fontAlgn="base"/>
            <a:r>
              <a:rPr lang="en-US" b="1" dirty="0">
                <a:solidFill>
                  <a:srgbClr val="444444"/>
                </a:solidFill>
                <a:latin typeface="Open Sans"/>
              </a:rPr>
              <a:t>DRAM 2009 to 2017 </a:t>
            </a:r>
          </a:p>
        </p:txBody>
      </p:sp>
    </p:spTree>
    <p:extLst>
      <p:ext uri="{BB962C8B-B14F-4D97-AF65-F5344CB8AC3E}">
        <p14:creationId xmlns:p14="http://schemas.microsoft.com/office/powerpoint/2010/main" val="390054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FDD654-2778-4ADE-B803-0668209D5D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35" r="53687" b="10535"/>
          <a:stretch/>
        </p:blipFill>
        <p:spPr>
          <a:xfrm rot="17205444">
            <a:off x="7572061" y="5381287"/>
            <a:ext cx="505502" cy="657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Sketches: Lean &amp; Mean Aggregation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</a:t>
            </a:r>
          </a:p>
          <a:p>
            <a:r>
              <a:rPr lang="en-US" dirty="0"/>
              <a:t>Small memory footprint</a:t>
            </a:r>
          </a:p>
          <a:p>
            <a:r>
              <a:rPr lang="en-US" dirty="0"/>
              <a:t>Statistical summary of large stream</a:t>
            </a:r>
          </a:p>
          <a:p>
            <a:r>
              <a:rPr lang="en-US" dirty="0"/>
              <a:t>Estimates some </a:t>
            </a:r>
            <a:r>
              <a:rPr lang="en-US" dirty="0">
                <a:solidFill>
                  <a:srgbClr val="0565A7"/>
                </a:solidFill>
              </a:rPr>
              <a:t>aggregate</a:t>
            </a:r>
          </a:p>
          <a:p>
            <a:pPr lvl="1"/>
            <a:r>
              <a:rPr lang="en-US" dirty="0"/>
              <a:t>#uniques </a:t>
            </a:r>
          </a:p>
          <a:p>
            <a:pPr lvl="1"/>
            <a:r>
              <a:rPr lang="en-US" dirty="0"/>
              <a:t>quantiles</a:t>
            </a:r>
          </a:p>
          <a:p>
            <a:pPr lvl="1"/>
            <a:r>
              <a:rPr lang="en-US" dirty="0"/>
              <a:t>heavy-hitters</a:t>
            </a:r>
          </a:p>
          <a:p>
            <a:endParaRPr lang="en-US" dirty="0"/>
          </a:p>
          <a:p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http://cdn.mysitemyway.com/etc-mysitemyway/icons/legacy-previews/icons/glossy-black-icons-sports-hobbies/044552-glossy-black-icon-sports-hobbies-people-woman-runn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84785"/>
            <a:ext cx="482453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41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9561B9-4C40-4200-A941-0B0C2486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Open-Source </a:t>
            </a:r>
            <a:r>
              <a:rPr lang="en-US" dirty="0" err="1"/>
              <a:t>DataSketches</a:t>
            </a:r>
            <a:r>
              <a:rPr lang="en-US" dirty="0"/>
              <a:t> Library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A2778E-88C7-4173-862E-37852064C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0802F-9F73-4ADF-99BD-12E7510D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01E4E4-E054-4653-9E06-5D88BF093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768476"/>
            <a:ext cx="9144000" cy="4953000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4AF01043-C932-4D63-802A-08DEC2313180}"/>
              </a:ext>
            </a:extLst>
          </p:cNvPr>
          <p:cNvSpPr/>
          <p:nvPr/>
        </p:nvSpPr>
        <p:spPr>
          <a:xfrm>
            <a:off x="7320136" y="1834706"/>
            <a:ext cx="2232248" cy="1522287"/>
          </a:xfrm>
          <a:prstGeom prst="wedgeEllipseCallout">
            <a:avLst>
              <a:gd name="adj1" fmla="val -102299"/>
              <a:gd name="adj2" fmla="val 672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Apache Incubating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14273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</a:t>
            </a:r>
            <a:r>
              <a:rPr lang="en-US" dirty="0" smtClean="0"/>
              <a:t>Challenges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Sketches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ren’t</a:t>
            </a:r>
            <a:r>
              <a:rPr lang="en-US" dirty="0" smtClean="0"/>
              <a:t> thread safe</a:t>
            </a:r>
          </a:p>
          <a:p>
            <a:r>
              <a:rPr lang="en-US" dirty="0" smtClean="0"/>
              <a:t>Can’t query </a:t>
            </a:r>
            <a:r>
              <a:rPr lang="en-US" dirty="0" smtClean="0">
                <a:solidFill>
                  <a:schemeClr val="accent1"/>
                </a:solidFill>
              </a:rPr>
              <a:t>while updating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/>
              <a:t>Current approach:</a:t>
            </a:r>
          </a:p>
          <a:p>
            <a:pPr lvl="1"/>
            <a:r>
              <a:rPr lang="en-US" dirty="0" smtClean="0"/>
              <a:t>Use lock, or</a:t>
            </a:r>
          </a:p>
          <a:p>
            <a:pPr lvl="1"/>
            <a:r>
              <a:rPr lang="en-US" dirty="0" smtClean="0"/>
              <a:t>Update in epochs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026" y="1825625"/>
            <a:ext cx="1619250" cy="1619250"/>
          </a:xfrm>
          <a:prstGeom prst="rect">
            <a:avLst/>
          </a:prstGeom>
        </p:spPr>
      </p:pic>
      <p:pic>
        <p:nvPicPr>
          <p:cNvPr id="9" name="Google Shape;173;p16">
            <a:extLst>
              <a:ext uri="{FF2B5EF4-FFF2-40B4-BE49-F238E27FC236}">
                <a16:creationId xmlns:a16="http://schemas.microsoft.com/office/drawing/2014/main" id="{D1025983-2DE8-45B7-9BD3-AF93B153FB01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653" y="4067620"/>
            <a:ext cx="3896534" cy="28017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5073161" y="3003360"/>
            <a:ext cx="6206170" cy="3718115"/>
            <a:chOff x="2346395" y="1812247"/>
            <a:chExt cx="7763560" cy="4498179"/>
          </a:xfrm>
        </p:grpSpPr>
        <p:sp>
          <p:nvSpPr>
            <p:cNvPr id="11" name="Shape 154">
              <a:extLst>
                <a:ext uri="{FF2B5EF4-FFF2-40B4-BE49-F238E27FC236}">
                  <a16:creationId xmlns:a16="http://schemas.microsoft.com/office/drawing/2014/main" id="{3EE95B80-2FD2-43E8-9F77-B7433F4AFA31}"/>
                </a:ext>
              </a:extLst>
            </p:cNvPr>
            <p:cNvSpPr/>
            <p:nvPr/>
          </p:nvSpPr>
          <p:spPr>
            <a:xfrm>
              <a:off x="4715710" y="4394192"/>
              <a:ext cx="1775003" cy="57095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r>
                <a:rPr lang="en-US" dirty="0"/>
                <a:t>     </a:t>
              </a:r>
              <a:r>
                <a:rPr lang="en-US" dirty="0" smtClean="0"/>
                <a:t>update</a:t>
              </a:r>
              <a:endParaRPr dirty="0"/>
            </a:p>
          </p:txBody>
        </p:sp>
        <p:sp>
          <p:nvSpPr>
            <p:cNvPr id="12" name="Shape 142">
              <a:extLst>
                <a:ext uri="{FF2B5EF4-FFF2-40B4-BE49-F238E27FC236}">
                  <a16:creationId xmlns:a16="http://schemas.microsoft.com/office/drawing/2014/main" id="{78F683BD-19E7-48F4-A7FF-B27879B92EB0}"/>
                </a:ext>
              </a:extLst>
            </p:cNvPr>
            <p:cNvSpPr/>
            <p:nvPr/>
          </p:nvSpPr>
          <p:spPr>
            <a:xfrm>
              <a:off x="8184232" y="4018461"/>
              <a:ext cx="1474832" cy="1026894"/>
            </a:xfrm>
            <a:prstGeom prst="flowChartMagneticDisk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dirty="0"/>
                <a:t>Old</a:t>
              </a:r>
            </a:p>
            <a:p>
              <a:pPr algn="ctr"/>
              <a:r>
                <a:rPr lang="en-US" dirty="0"/>
                <a:t>Data Store</a:t>
              </a:r>
              <a:endParaRPr dirty="0"/>
            </a:p>
          </p:txBody>
        </p:sp>
        <p:pic>
          <p:nvPicPr>
            <p:cNvPr id="13" name="Shape 157">
              <a:extLst>
                <a:ext uri="{FF2B5EF4-FFF2-40B4-BE49-F238E27FC236}">
                  <a16:creationId xmlns:a16="http://schemas.microsoft.com/office/drawing/2014/main" id="{6F1CD19C-C459-4684-B33C-BF77A4D1F0DD}"/>
                </a:ext>
              </a:extLst>
            </p:cNvPr>
            <p:cNvPicPr preferRelativeResize="0"/>
            <p:nvPr/>
          </p:nvPicPr>
          <p:blipFill>
            <a:blip r:embed="rId5" cstate="print">
              <a:alphaModFix/>
            </a:blip>
            <a:stretch>
              <a:fillRect/>
            </a:stretch>
          </p:blipFill>
          <p:spPr>
            <a:xfrm>
              <a:off x="8085110" y="2230199"/>
              <a:ext cx="624977" cy="622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Shape 147">
              <a:extLst>
                <a:ext uri="{FF2B5EF4-FFF2-40B4-BE49-F238E27FC236}">
                  <a16:creationId xmlns:a16="http://schemas.microsoft.com/office/drawing/2014/main" id="{404DBB9F-305B-40BB-B1C5-0E3E82387A76}"/>
                </a:ext>
              </a:extLst>
            </p:cNvPr>
            <p:cNvSpPr txBox="1"/>
            <p:nvPr/>
          </p:nvSpPr>
          <p:spPr>
            <a:xfrm rot="3743632">
              <a:off x="7605593" y="3159298"/>
              <a:ext cx="2000999" cy="74224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-US" dirty="0"/>
                <a:t>query</a:t>
              </a:r>
            </a:p>
          </p:txBody>
        </p:sp>
        <p:sp>
          <p:nvSpPr>
            <p:cNvPr id="15" name="Up-Down Arrow 12">
              <a:extLst>
                <a:ext uri="{FF2B5EF4-FFF2-40B4-BE49-F238E27FC236}">
                  <a16:creationId xmlns:a16="http://schemas.microsoft.com/office/drawing/2014/main" id="{58B75845-4359-493D-ABB0-8CCD98CFEEE6}"/>
                </a:ext>
              </a:extLst>
            </p:cNvPr>
            <p:cNvSpPr/>
            <p:nvPr/>
          </p:nvSpPr>
          <p:spPr>
            <a:xfrm rot="20213282">
              <a:off x="8381882" y="2961905"/>
              <a:ext cx="539092" cy="1080541"/>
            </a:xfrm>
            <a:prstGeom prst="upDownArrow">
              <a:avLst/>
            </a:prstGeom>
            <a:noFill/>
            <a:ln w="31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lstStyle/>
            <a:p>
              <a:pPr algn="ctr"/>
              <a:endPara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Shape 142">
              <a:extLst>
                <a:ext uri="{FF2B5EF4-FFF2-40B4-BE49-F238E27FC236}">
                  <a16:creationId xmlns:a16="http://schemas.microsoft.com/office/drawing/2014/main" id="{8171EC0B-4293-45FA-928D-F8151E3BB5CD}"/>
                </a:ext>
              </a:extLst>
            </p:cNvPr>
            <p:cNvSpPr/>
            <p:nvPr/>
          </p:nvSpPr>
          <p:spPr>
            <a:xfrm>
              <a:off x="6600056" y="4018461"/>
              <a:ext cx="1474832" cy="1066725"/>
            </a:xfrm>
            <a:prstGeom prst="flowChartMagneticDisk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dirty="0"/>
                <a:t>New </a:t>
              </a:r>
            </a:p>
            <a:p>
              <a:pPr algn="ctr"/>
              <a:r>
                <a:rPr lang="en-US" dirty="0"/>
                <a:t>Data Store</a:t>
              </a:r>
              <a:endParaRPr dirty="0"/>
            </a:p>
          </p:txBody>
        </p:sp>
        <p:sp>
          <p:nvSpPr>
            <p:cNvPr id="17" name="Shape 153">
              <a:extLst>
                <a:ext uri="{FF2B5EF4-FFF2-40B4-BE49-F238E27FC236}">
                  <a16:creationId xmlns:a16="http://schemas.microsoft.com/office/drawing/2014/main" id="{3EEB3216-A533-46C4-B1C5-F51CE1EAA725}"/>
                </a:ext>
              </a:extLst>
            </p:cNvPr>
            <p:cNvSpPr/>
            <p:nvPr/>
          </p:nvSpPr>
          <p:spPr>
            <a:xfrm rot="-2647579">
              <a:off x="3715110" y="5126506"/>
              <a:ext cx="1276183" cy="381029"/>
            </a:xfrm>
            <a:prstGeom prst="rightArrow">
              <a:avLst>
                <a:gd name="adj1" fmla="val 50000"/>
                <a:gd name="adj2" fmla="val 49999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8" name="Shape 154">
              <a:extLst>
                <a:ext uri="{FF2B5EF4-FFF2-40B4-BE49-F238E27FC236}">
                  <a16:creationId xmlns:a16="http://schemas.microsoft.com/office/drawing/2014/main" id="{5032CC79-388B-45C6-9C19-1E8C56BFB94A}"/>
                </a:ext>
              </a:extLst>
            </p:cNvPr>
            <p:cNvSpPr/>
            <p:nvPr/>
          </p:nvSpPr>
          <p:spPr>
            <a:xfrm>
              <a:off x="3722152" y="4385485"/>
              <a:ext cx="86168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C52C225-0CED-4F33-9AE0-40FA4CAEF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34643" y="3099790"/>
              <a:ext cx="804772" cy="804772"/>
            </a:xfrm>
            <a:prstGeom prst="rect">
              <a:avLst/>
            </a:prstGeom>
          </p:spPr>
        </p:pic>
        <p:sp>
          <p:nvSpPr>
            <p:cNvPr id="20" name="Shape 152">
              <a:extLst>
                <a:ext uri="{FF2B5EF4-FFF2-40B4-BE49-F238E27FC236}">
                  <a16:creationId xmlns:a16="http://schemas.microsoft.com/office/drawing/2014/main" id="{1AA60902-94FC-4C80-9FAB-6B76882D0F69}"/>
                </a:ext>
              </a:extLst>
            </p:cNvPr>
            <p:cNvSpPr/>
            <p:nvPr/>
          </p:nvSpPr>
          <p:spPr>
            <a:xfrm rot="2021648">
              <a:off x="3642720" y="3736573"/>
              <a:ext cx="1171274" cy="380995"/>
            </a:xfrm>
            <a:prstGeom prst="rightArrow">
              <a:avLst>
                <a:gd name="adj1" fmla="val 50000"/>
                <a:gd name="adj2" fmla="val 49999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1CF0E85-3BDD-4E96-81CE-99CAF0417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46395" y="3228356"/>
              <a:ext cx="547640" cy="54764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7A326A0-8AF3-4E86-BEC5-240FFB251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31306" y="5378526"/>
              <a:ext cx="1223707" cy="9319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29688D7-CD7A-4523-921F-E7660449B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18746" y="1812247"/>
              <a:ext cx="1391209" cy="111296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B0415F5-5307-46AC-B832-D910AA256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868" y="4140358"/>
              <a:ext cx="1122317" cy="1066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212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115952-2AC9-4443-AF74-4F04A1E765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35" r="53687" b="10535"/>
          <a:stretch/>
        </p:blipFill>
        <p:spPr>
          <a:xfrm rot="15696024">
            <a:off x="4782862" y="5325622"/>
            <a:ext cx="411924" cy="535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Sketches - </a:t>
            </a:r>
            <a:r>
              <a:rPr lang="en-US" dirty="0" smtClean="0"/>
              <a:t>Features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565A7"/>
                </a:solidFill>
              </a:rPr>
              <a:t>Generic</a:t>
            </a:r>
            <a:r>
              <a:rPr lang="en-US" dirty="0" smtClean="0"/>
              <a:t> solution</a:t>
            </a:r>
          </a:p>
          <a:p>
            <a:r>
              <a:rPr lang="en-US" dirty="0" smtClean="0"/>
              <a:t>High </a:t>
            </a:r>
            <a:r>
              <a:rPr lang="en-US" dirty="0"/>
              <a:t>ingestion </a:t>
            </a:r>
            <a:r>
              <a:rPr lang="en-US" dirty="0">
                <a:solidFill>
                  <a:srgbClr val="0565A7"/>
                </a:solidFill>
              </a:rPr>
              <a:t>throughput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Concurrent updates</a:t>
            </a:r>
          </a:p>
          <a:p>
            <a:pPr lvl="1"/>
            <a:r>
              <a:rPr lang="en-US" dirty="0"/>
              <a:t>Harness multi-cores for multi-threaded stream processing</a:t>
            </a:r>
          </a:p>
          <a:p>
            <a:r>
              <a:rPr lang="en-US" dirty="0"/>
              <a:t>Query </a:t>
            </a:r>
            <a:r>
              <a:rPr lang="en-US" dirty="0">
                <a:solidFill>
                  <a:srgbClr val="0565A7"/>
                </a:solidFill>
              </a:rPr>
              <a:t>freshness</a:t>
            </a:r>
          </a:p>
          <a:p>
            <a:pPr lvl="1"/>
            <a:r>
              <a:rPr lang="en-US" dirty="0"/>
              <a:t>Allow queries during updates</a:t>
            </a:r>
          </a:p>
          <a:p>
            <a:r>
              <a:rPr lang="en-US" dirty="0" smtClean="0"/>
              <a:t>Enjoy </a:t>
            </a:r>
            <a:r>
              <a:rPr lang="en-US" dirty="0"/>
              <a:t>sketch’s benefits</a:t>
            </a:r>
          </a:p>
          <a:p>
            <a:pPr lvl="1"/>
            <a:r>
              <a:rPr lang="en-US" dirty="0"/>
              <a:t>Fast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Provably bounded estimation error</a:t>
            </a:r>
          </a:p>
          <a:p>
            <a:pPr lvl="1"/>
            <a:r>
              <a:rPr lang="en-US" dirty="0" smtClean="0"/>
              <a:t>Small memory footprint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365175" y="4013861"/>
            <a:ext cx="2600696" cy="736270"/>
          </a:xfrm>
          <a:prstGeom prst="wedgeRoundRectCallout">
            <a:avLst>
              <a:gd name="adj1" fmla="val -63573"/>
              <a:gd name="adj2" fmla="val 956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Main challenge</a:t>
            </a:r>
          </a:p>
        </p:txBody>
      </p:sp>
    </p:spTree>
    <p:extLst>
      <p:ext uri="{BB962C8B-B14F-4D97-AF65-F5344CB8AC3E}">
        <p14:creationId xmlns:p14="http://schemas.microsoft.com/office/powerpoint/2010/main" val="388127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Concurrent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Sketch: Update Throughput</a:t>
                </a:r>
                <a:endParaRPr lang="he-IL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AutoShape 2" descr="chart(5).png"/>
          <p:cNvSpPr>
            <a:spLocks noChangeAspect="1" noChangeArrowheads="1"/>
          </p:cNvSpPr>
          <p:nvPr/>
        </p:nvSpPr>
        <p:spPr bwMode="auto">
          <a:xfrm>
            <a:off x="10447338" y="71278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3076" name="Picture 4" descr="chart(5)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994" y="1671893"/>
            <a:ext cx="6315075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11344" y="2269271"/>
            <a:ext cx="914400" cy="2807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vert270" wrap="none" rtlCol="0">
            <a:normAutofit/>
          </a:bodyPr>
          <a:lstStyle/>
          <a:p>
            <a:r>
              <a:rPr lang="en-US" dirty="0"/>
              <a:t>Throughput (million ops\ sec)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Callout 7"/>
              <p:cNvSpPr/>
              <p:nvPr/>
            </p:nvSpPr>
            <p:spPr>
              <a:xfrm>
                <a:off x="4991299" y="1993305"/>
                <a:ext cx="2209403" cy="551930"/>
              </a:xfrm>
              <a:prstGeom prst="wedgeEllipseCallout">
                <a:avLst>
                  <a:gd name="adj1" fmla="val -723"/>
                  <a:gd name="adj2" fmla="val 161536"/>
                </a:avLst>
              </a:prstGeom>
              <a:solidFill>
                <a:schemeClr val="bg1"/>
              </a:solidFill>
              <a:ln w="3175">
                <a:solidFill>
                  <a:srgbClr val="5600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concurrent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Θ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Oval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299" y="1993305"/>
                <a:ext cx="2209403" cy="551930"/>
              </a:xfrm>
              <a:prstGeom prst="wedgeEllipseCallout">
                <a:avLst>
                  <a:gd name="adj1" fmla="val -723"/>
                  <a:gd name="adj2" fmla="val 161536"/>
                </a:avLst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rgbClr val="5600B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Callout 8"/>
              <p:cNvSpPr/>
              <p:nvPr/>
            </p:nvSpPr>
            <p:spPr>
              <a:xfrm>
                <a:off x="7233750" y="3311031"/>
                <a:ext cx="2131706" cy="724297"/>
              </a:xfrm>
              <a:prstGeom prst="wedgeEllipseCallout">
                <a:avLst>
                  <a:gd name="adj1" fmla="val -57783"/>
                  <a:gd name="adj2" fmla="val 122084"/>
                </a:avLst>
              </a:prstGeom>
              <a:solidFill>
                <a:schemeClr val="bg1"/>
              </a:solidFill>
              <a:ln w="3175">
                <a:solidFill>
                  <a:srgbClr val="5600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lock-based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Θ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Oval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750" y="3311031"/>
                <a:ext cx="2131706" cy="724297"/>
              </a:xfrm>
              <a:prstGeom prst="wedgeEllipseCallout">
                <a:avLst>
                  <a:gd name="adj1" fmla="val -57783"/>
                  <a:gd name="adj2" fmla="val 122084"/>
                </a:avLst>
              </a:prstGeom>
              <a:blipFill>
                <a:blip r:embed="rId5"/>
                <a:stretch>
                  <a:fillRect/>
                </a:stretch>
              </a:blipFill>
              <a:ln w="3175">
                <a:solidFill>
                  <a:srgbClr val="5600B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Callout 11"/>
          <p:cNvSpPr/>
          <p:nvPr/>
        </p:nvSpPr>
        <p:spPr>
          <a:xfrm>
            <a:off x="2471250" y="2877500"/>
            <a:ext cx="2131706" cy="724297"/>
          </a:xfrm>
          <a:prstGeom prst="wedgeEllipseCallout">
            <a:avLst>
              <a:gd name="adj1" fmla="val -15231"/>
              <a:gd name="adj2" fmla="val 157591"/>
            </a:avLst>
          </a:prstGeom>
          <a:solidFill>
            <a:schemeClr val="bg1"/>
          </a:solidFill>
          <a:ln w="3175">
            <a:solidFill>
              <a:srgbClr val="5600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original (not thread-safe)</a:t>
            </a:r>
          </a:p>
        </p:txBody>
      </p:sp>
      <p:sp>
        <p:nvSpPr>
          <p:cNvPr id="10" name="Oval 9"/>
          <p:cNvSpPr/>
          <p:nvPr/>
        </p:nvSpPr>
        <p:spPr>
          <a:xfrm>
            <a:off x="3081130" y="4322695"/>
            <a:ext cx="298174" cy="318053"/>
          </a:xfrm>
          <a:prstGeom prst="ellipse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66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11A2-852E-4359-9292-AB573750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Correctness: Challenges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79C4C-A9D1-4A6D-B24A-88BC84A95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approach for concurrent data structures: </a:t>
            </a:r>
            <a:br>
              <a:rPr lang="en-US" dirty="0"/>
            </a:br>
            <a:r>
              <a:rPr lang="en-US" dirty="0"/>
              <a:t>prove </a:t>
            </a:r>
            <a:r>
              <a:rPr lang="en-US" dirty="0">
                <a:solidFill>
                  <a:srgbClr val="0565A7"/>
                </a:solidFill>
              </a:rPr>
              <a:t>linearizability</a:t>
            </a:r>
            <a:r>
              <a:rPr lang="en-US" i="1" dirty="0"/>
              <a:t> </a:t>
            </a:r>
            <a:r>
              <a:rPr lang="en-US" dirty="0"/>
              <a:t>relative to </a:t>
            </a:r>
            <a:r>
              <a:rPr lang="en-US" dirty="0">
                <a:solidFill>
                  <a:srgbClr val="0565A7"/>
                </a:solidFill>
              </a:rPr>
              <a:t>sequential specification</a:t>
            </a:r>
          </a:p>
          <a:p>
            <a:pPr marL="0" indent="0">
              <a:buNone/>
            </a:pPr>
            <a:r>
              <a:rPr lang="en-US" dirty="0"/>
              <a:t>But …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Sequential algorithm’s guarantees are statistical –</a:t>
            </a:r>
            <a:br>
              <a:rPr lang="en-US" dirty="0"/>
            </a:br>
            <a:r>
              <a:rPr lang="en-US" dirty="0"/>
              <a:t>has no sequential specification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Concurrency does introduce an additional error – </a:t>
            </a:r>
            <a:br>
              <a:rPr lang="en-US" dirty="0"/>
            </a:br>
            <a:r>
              <a:rPr lang="en-US" dirty="0"/>
              <a:t>does not perfectly simulate sequential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Linearizability not good enough for randomized algorithms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1546F-843A-4586-895A-B5E639A5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303</Words>
  <Application>Microsoft Office PowerPoint</Application>
  <PresentationFormat>Widescreen</PresentationFormat>
  <Paragraphs>107</Paragraphs>
  <Slides>13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Open Sans</vt:lpstr>
      <vt:lpstr>Times New Roman</vt:lpstr>
      <vt:lpstr>Office Theme</vt:lpstr>
      <vt:lpstr>Brief Announcement: Fast Concurrent Data Sketches</vt:lpstr>
      <vt:lpstr>Motivation: Massive Real-Time Analytics</vt:lpstr>
      <vt:lpstr>Hardware Trends: Scale Processing &amp; Memory</vt:lpstr>
      <vt:lpstr>Sketches: Lean &amp; Mean Aggregation</vt:lpstr>
      <vt:lpstr>Context: Open-Source DataSketches Library</vt:lpstr>
      <vt:lpstr>Parallelization Challenges</vt:lpstr>
      <vt:lpstr>Concurrent Sketches - Features</vt:lpstr>
      <vt:lpstr>Concurrent Θ Sketch: Update Throughput</vt:lpstr>
      <vt:lpstr>Correctness: Challenges</vt:lpstr>
      <vt:lpstr>Overcoming the Challenges</vt:lpstr>
      <vt:lpstr>Summary: Concurrent Sketches </vt:lpstr>
      <vt:lpstr>Challenge 1: Sketches Aren’t Thread-Safe</vt:lpstr>
      <vt:lpstr>Challenge 2: Can’t Query While Updating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Announcement: Fast Concurrent Data Sketches</dc:title>
  <dc:creator>Arik Rinberg</dc:creator>
  <cp:lastModifiedBy>Arik Rinberg</cp:lastModifiedBy>
  <cp:revision>24</cp:revision>
  <dcterms:created xsi:type="dcterms:W3CDTF">2019-06-30T17:25:41Z</dcterms:created>
  <dcterms:modified xsi:type="dcterms:W3CDTF">2019-07-02T05:58:39Z</dcterms:modified>
</cp:coreProperties>
</file>