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3" r:id="rId3"/>
    <p:sldId id="595" r:id="rId4"/>
    <p:sldId id="580" r:id="rId5"/>
    <p:sldId id="589" r:id="rId6"/>
    <p:sldId id="617" r:id="rId7"/>
    <p:sldId id="362" r:id="rId8"/>
    <p:sldId id="363" r:id="rId9"/>
    <p:sldId id="615" r:id="rId10"/>
    <p:sldId id="616" r:id="rId11"/>
    <p:sldId id="608" r:id="rId12"/>
    <p:sldId id="618" r:id="rId13"/>
    <p:sldId id="61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56B8C-A174-41ED-951B-F24FE939FC89}" v="232" dt="2019-06-30T17:42:38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k Rinberg" userId="e3459ac9-7ddf-4a1a-aae1-7c0d162180b3" providerId="ADAL" clId="{81056B8C-A174-41ED-951B-F24FE939FC89}"/>
    <pc:docChg chg="undo custSel addSld modSld">
      <pc:chgData name="Arik Rinberg" userId="e3459ac9-7ddf-4a1a-aae1-7c0d162180b3" providerId="ADAL" clId="{81056B8C-A174-41ED-951B-F24FE939FC89}" dt="2019-06-30T17:42:38.888" v="565" actId="1076"/>
      <pc:docMkLst>
        <pc:docMk/>
      </pc:docMkLst>
      <pc:sldChg chg="addSp modSp add">
        <pc:chgData name="Arik Rinberg" userId="e3459ac9-7ddf-4a1a-aae1-7c0d162180b3" providerId="ADAL" clId="{81056B8C-A174-41ED-951B-F24FE939FC89}" dt="2019-06-30T17:28:54.040" v="113"/>
        <pc:sldMkLst>
          <pc:docMk/>
          <pc:sldMk cId="1982497726" sldId="256"/>
        </pc:sldMkLst>
        <pc:spChg chg="mod">
          <ac:chgData name="Arik Rinberg" userId="e3459ac9-7ddf-4a1a-aae1-7c0d162180b3" providerId="ADAL" clId="{81056B8C-A174-41ED-951B-F24FE939FC89}" dt="2019-06-30T17:27:06.972" v="38"/>
          <ac:spMkLst>
            <pc:docMk/>
            <pc:sldMk cId="1982497726" sldId="256"/>
            <ac:spMk id="2" creationId="{AAFFC7E0-F6FE-4DF9-B719-C0B70C8A308E}"/>
          </ac:spMkLst>
        </pc:spChg>
        <pc:spChg chg="mod">
          <ac:chgData name="Arik Rinberg" userId="e3459ac9-7ddf-4a1a-aae1-7c0d162180b3" providerId="ADAL" clId="{81056B8C-A174-41ED-951B-F24FE939FC89}" dt="2019-06-30T17:28:54.040" v="113"/>
          <ac:spMkLst>
            <pc:docMk/>
            <pc:sldMk cId="1982497726" sldId="256"/>
            <ac:spMk id="3" creationId="{2C995714-178C-4141-B0B5-EABA3316142A}"/>
          </ac:spMkLst>
        </pc:spChg>
        <pc:picChg chg="add mod">
          <ac:chgData name="Arik Rinberg" userId="e3459ac9-7ddf-4a1a-aae1-7c0d162180b3" providerId="ADAL" clId="{81056B8C-A174-41ED-951B-F24FE939FC89}" dt="2019-06-30T17:27:53.856" v="108" actId="14100"/>
          <ac:picMkLst>
            <pc:docMk/>
            <pc:sldMk cId="1982497726" sldId="256"/>
            <ac:picMk id="4" creationId="{5BF734DB-723C-4896-BAC1-933B43FA7624}"/>
          </ac:picMkLst>
        </pc:picChg>
        <pc:picChg chg="add mod">
          <ac:chgData name="Arik Rinberg" userId="e3459ac9-7ddf-4a1a-aae1-7c0d162180b3" providerId="ADAL" clId="{81056B8C-A174-41ED-951B-F24FE939FC89}" dt="2019-06-30T17:27:57.774" v="110" actId="14100"/>
          <ac:picMkLst>
            <pc:docMk/>
            <pc:sldMk cId="1982497726" sldId="256"/>
            <ac:picMk id="5" creationId="{28DF820A-4D79-44C9-A990-08C7B840494D}"/>
          </ac:picMkLst>
        </pc:picChg>
      </pc:sldChg>
      <pc:sldChg chg="add">
        <pc:chgData name="Arik Rinberg" userId="e3459ac9-7ddf-4a1a-aae1-7c0d162180b3" providerId="ADAL" clId="{81056B8C-A174-41ED-951B-F24FE939FC89}" dt="2019-06-30T17:28:18.197" v="111"/>
        <pc:sldMkLst>
          <pc:docMk/>
          <pc:sldMk cId="1203324032" sldId="293"/>
        </pc:sldMkLst>
      </pc:sldChg>
      <pc:sldChg chg="add">
        <pc:chgData name="Arik Rinberg" userId="e3459ac9-7ddf-4a1a-aae1-7c0d162180b3" providerId="ADAL" clId="{81056B8C-A174-41ED-951B-F24FE939FC89}" dt="2019-06-30T17:28:33.805" v="112"/>
        <pc:sldMkLst>
          <pc:docMk/>
          <pc:sldMk cId="1571067486" sldId="294"/>
        </pc:sldMkLst>
      </pc:sldChg>
      <pc:sldChg chg="modSp add">
        <pc:chgData name="Arik Rinberg" userId="e3459ac9-7ddf-4a1a-aae1-7c0d162180b3" providerId="ADAL" clId="{81056B8C-A174-41ED-951B-F24FE939FC89}" dt="2019-06-30T17:29:35.499" v="120" actId="27636"/>
        <pc:sldMkLst>
          <pc:docMk/>
          <pc:sldMk cId="3881272137" sldId="362"/>
        </pc:sldMkLst>
        <pc:spChg chg="mod">
          <ac:chgData name="Arik Rinberg" userId="e3459ac9-7ddf-4a1a-aae1-7c0d162180b3" providerId="ADAL" clId="{81056B8C-A174-41ED-951B-F24FE939FC89}" dt="2019-06-30T17:29:35.499" v="120" actId="27636"/>
          <ac:spMkLst>
            <pc:docMk/>
            <pc:sldMk cId="3881272137" sldId="362"/>
            <ac:spMk id="4" creationId="{00000000-0000-0000-0000-000000000000}"/>
          </ac:spMkLst>
        </pc:spChg>
      </pc:sldChg>
      <pc:sldChg chg="add">
        <pc:chgData name="Arik Rinberg" userId="e3459ac9-7ddf-4a1a-aae1-7c0d162180b3" providerId="ADAL" clId="{81056B8C-A174-41ED-951B-F24FE939FC89}" dt="2019-06-30T17:30:04.251" v="122"/>
        <pc:sldMkLst>
          <pc:docMk/>
          <pc:sldMk cId="1865660926" sldId="363"/>
        </pc:sldMkLst>
      </pc:sldChg>
      <pc:sldChg chg="add">
        <pc:chgData name="Arik Rinberg" userId="e3459ac9-7ddf-4a1a-aae1-7c0d162180b3" providerId="ADAL" clId="{81056B8C-A174-41ED-951B-F24FE939FC89}" dt="2019-06-30T17:30:17.112" v="123"/>
        <pc:sldMkLst>
          <pc:docMk/>
          <pc:sldMk cId="1442333822" sldId="365"/>
        </pc:sldMkLst>
      </pc:sldChg>
      <pc:sldChg chg="add">
        <pc:chgData name="Arik Rinberg" userId="e3459ac9-7ddf-4a1a-aae1-7c0d162180b3" providerId="ADAL" clId="{81056B8C-A174-41ED-951B-F24FE939FC89}" dt="2019-06-30T17:29:01.617" v="114"/>
        <pc:sldMkLst>
          <pc:docMk/>
          <pc:sldMk cId="3302411151" sldId="580"/>
        </pc:sldMkLst>
      </pc:sldChg>
      <pc:sldChg chg="modSp add">
        <pc:chgData name="Arik Rinberg" userId="e3459ac9-7ddf-4a1a-aae1-7c0d162180b3" providerId="ADAL" clId="{81056B8C-A174-41ED-951B-F24FE939FC89}" dt="2019-06-30T17:29:25.306" v="117" actId="27636"/>
        <pc:sldMkLst>
          <pc:docMk/>
          <pc:sldMk cId="4091204319" sldId="583"/>
        </pc:sldMkLst>
        <pc:spChg chg="mod">
          <ac:chgData name="Arik Rinberg" userId="e3459ac9-7ddf-4a1a-aae1-7c0d162180b3" providerId="ADAL" clId="{81056B8C-A174-41ED-951B-F24FE939FC89}" dt="2019-06-30T17:29:25.306" v="117" actId="27636"/>
          <ac:spMkLst>
            <pc:docMk/>
            <pc:sldMk cId="4091204319" sldId="583"/>
            <ac:spMk id="5" creationId="{2EC4A23D-1AD7-4275-AE26-42927C496FE1}"/>
          </ac:spMkLst>
        </pc:spChg>
      </pc:sldChg>
      <pc:sldChg chg="add">
        <pc:chgData name="Arik Rinberg" userId="e3459ac9-7ddf-4a1a-aae1-7c0d162180b3" providerId="ADAL" clId="{81056B8C-A174-41ED-951B-F24FE939FC89}" dt="2019-06-30T17:29:29.670" v="118"/>
        <pc:sldMkLst>
          <pc:docMk/>
          <pc:sldMk cId="2464916946" sldId="588"/>
        </pc:sldMkLst>
      </pc:sldChg>
      <pc:sldChg chg="add">
        <pc:chgData name="Arik Rinberg" userId="e3459ac9-7ddf-4a1a-aae1-7c0d162180b3" providerId="ADAL" clId="{81056B8C-A174-41ED-951B-F24FE939FC89}" dt="2019-06-30T17:29:17.896" v="115"/>
        <pc:sldMkLst>
          <pc:docMk/>
          <pc:sldMk cId="1427329594" sldId="589"/>
        </pc:sldMkLst>
      </pc:sldChg>
      <pc:sldChg chg="add">
        <pc:chgData name="Arik Rinberg" userId="e3459ac9-7ddf-4a1a-aae1-7c0d162180b3" providerId="ADAL" clId="{81056B8C-A174-41ED-951B-F24FE939FC89}" dt="2019-06-30T17:29:49.648" v="121"/>
        <pc:sldMkLst>
          <pc:docMk/>
          <pc:sldMk cId="3662416540" sldId="594"/>
        </pc:sldMkLst>
      </pc:sldChg>
      <pc:sldChg chg="add">
        <pc:chgData name="Arik Rinberg" userId="e3459ac9-7ddf-4a1a-aae1-7c0d162180b3" providerId="ADAL" clId="{81056B8C-A174-41ED-951B-F24FE939FC89}" dt="2019-06-30T17:28:33.805" v="112"/>
        <pc:sldMkLst>
          <pc:docMk/>
          <pc:sldMk cId="3900542584" sldId="595"/>
        </pc:sldMkLst>
      </pc:sldChg>
      <pc:sldChg chg="modSp add">
        <pc:chgData name="Arik Rinberg" userId="e3459ac9-7ddf-4a1a-aae1-7c0d162180b3" providerId="ADAL" clId="{81056B8C-A174-41ED-951B-F24FE939FC89}" dt="2019-06-30T17:42:38.888" v="565" actId="1076"/>
        <pc:sldMkLst>
          <pc:docMk/>
          <pc:sldMk cId="3764695508" sldId="596"/>
        </pc:sldMkLst>
        <pc:picChg chg="mod">
          <ac:chgData name="Arik Rinberg" userId="e3459ac9-7ddf-4a1a-aae1-7c0d162180b3" providerId="ADAL" clId="{81056B8C-A174-41ED-951B-F24FE939FC89}" dt="2019-06-30T17:42:38.888" v="565" actId="1076"/>
          <ac:picMkLst>
            <pc:docMk/>
            <pc:sldMk cId="3764695508" sldId="596"/>
            <ac:picMk id="3078" creationId="{78FEE664-6EC9-4D1B-91B1-1824B051652A}"/>
          </ac:picMkLst>
        </pc:picChg>
        <pc:picChg chg="mod">
          <ac:chgData name="Arik Rinberg" userId="e3459ac9-7ddf-4a1a-aae1-7c0d162180b3" providerId="ADAL" clId="{81056B8C-A174-41ED-951B-F24FE939FC89}" dt="2019-06-30T17:42:34.813" v="563" actId="1076"/>
          <ac:picMkLst>
            <pc:docMk/>
            <pc:sldMk cId="3764695508" sldId="596"/>
            <ac:picMk id="3080" creationId="{987DBEC5-0207-49C6-B678-25F9FD31C4FA}"/>
          </ac:picMkLst>
        </pc:picChg>
        <pc:picChg chg="mod">
          <ac:chgData name="Arik Rinberg" userId="e3459ac9-7ddf-4a1a-aae1-7c0d162180b3" providerId="ADAL" clId="{81056B8C-A174-41ED-951B-F24FE939FC89}" dt="2019-06-30T17:42:36.385" v="564" actId="1076"/>
          <ac:picMkLst>
            <pc:docMk/>
            <pc:sldMk cId="3764695508" sldId="596"/>
            <ac:picMk id="3082" creationId="{F489C3D6-0E76-4CA6-8DCA-EDE6F4E9B437}"/>
          </ac:picMkLst>
        </pc:picChg>
      </pc:sldChg>
      <pc:sldChg chg="add">
        <pc:chgData name="Arik Rinberg" userId="e3459ac9-7ddf-4a1a-aae1-7c0d162180b3" providerId="ADAL" clId="{81056B8C-A174-41ED-951B-F24FE939FC89}" dt="2019-06-30T17:31:17.603" v="144"/>
        <pc:sldMkLst>
          <pc:docMk/>
          <pc:sldMk cId="1348148168" sldId="606"/>
        </pc:sldMkLst>
      </pc:sldChg>
      <pc:sldChg chg="modSp add">
        <pc:chgData name="Arik Rinberg" userId="e3459ac9-7ddf-4a1a-aae1-7c0d162180b3" providerId="ADAL" clId="{81056B8C-A174-41ED-951B-F24FE939FC89}" dt="2019-06-30T17:31:32.755" v="146" actId="27636"/>
        <pc:sldMkLst>
          <pc:docMk/>
          <pc:sldMk cId="3079233010" sldId="608"/>
        </pc:sldMkLst>
        <pc:spChg chg="mod">
          <ac:chgData name="Arik Rinberg" userId="e3459ac9-7ddf-4a1a-aae1-7c0d162180b3" providerId="ADAL" clId="{81056B8C-A174-41ED-951B-F24FE939FC89}" dt="2019-06-30T17:31:32.755" v="146" actId="27636"/>
          <ac:spMkLst>
            <pc:docMk/>
            <pc:sldMk cId="3079233010" sldId="608"/>
            <ac:spMk id="4" creationId="{00000000-0000-0000-0000-000000000000}"/>
          </ac:spMkLst>
        </pc:spChg>
      </pc:sldChg>
      <pc:sldChg chg="modSp add">
        <pc:chgData name="Arik Rinberg" userId="e3459ac9-7ddf-4a1a-aae1-7c0d162180b3" providerId="ADAL" clId="{81056B8C-A174-41ED-951B-F24FE939FC89}" dt="2019-06-30T17:31:08.810" v="143"/>
        <pc:sldMkLst>
          <pc:docMk/>
          <pc:sldMk cId="394943907" sldId="614"/>
        </pc:sldMkLst>
        <pc:spChg chg="mod">
          <ac:chgData name="Arik Rinberg" userId="e3459ac9-7ddf-4a1a-aae1-7c0d162180b3" providerId="ADAL" clId="{81056B8C-A174-41ED-951B-F24FE939FC89}" dt="2019-06-30T17:31:08.810" v="143"/>
          <ac:spMkLst>
            <pc:docMk/>
            <pc:sldMk cId="394943907" sldId="614"/>
            <ac:spMk id="3" creationId="{93BCE166-A729-4FE5-9FA8-5B2A751EA9BF}"/>
          </ac:spMkLst>
        </pc:spChg>
      </pc:sldChg>
      <pc:sldChg chg="addSp delSp modSp add">
        <pc:chgData name="Arik Rinberg" userId="e3459ac9-7ddf-4a1a-aae1-7c0d162180b3" providerId="ADAL" clId="{81056B8C-A174-41ED-951B-F24FE939FC89}" dt="2019-06-30T17:40:57.460" v="559" actId="12"/>
        <pc:sldMkLst>
          <pc:docMk/>
          <pc:sldMk cId="617743518" sldId="615"/>
        </pc:sldMkLst>
        <pc:spChg chg="mod">
          <ac:chgData name="Arik Rinberg" userId="e3459ac9-7ddf-4a1a-aae1-7c0d162180b3" providerId="ADAL" clId="{81056B8C-A174-41ED-951B-F24FE939FC89}" dt="2019-06-30T17:33:49.860" v="163" actId="6549"/>
          <ac:spMkLst>
            <pc:docMk/>
            <pc:sldMk cId="617743518" sldId="615"/>
            <ac:spMk id="2" creationId="{E6A311A2-852E-4359-9292-AB573750678C}"/>
          </ac:spMkLst>
        </pc:spChg>
        <pc:spChg chg="add del mod">
          <ac:chgData name="Arik Rinberg" userId="e3459ac9-7ddf-4a1a-aae1-7c0d162180b3" providerId="ADAL" clId="{81056B8C-A174-41ED-951B-F24FE939FC89}" dt="2019-06-30T17:40:57.460" v="559" actId="12"/>
          <ac:spMkLst>
            <pc:docMk/>
            <pc:sldMk cId="617743518" sldId="615"/>
            <ac:spMk id="5" creationId="{32E756B2-0B0E-4F9C-8979-5E6826265E1A}"/>
          </ac:spMkLst>
        </pc:spChg>
        <pc:picChg chg="del">
          <ac:chgData name="Arik Rinberg" userId="e3459ac9-7ddf-4a1a-aae1-7c0d162180b3" providerId="ADAL" clId="{81056B8C-A174-41ED-951B-F24FE939FC89}" dt="2019-06-30T17:33:51.084" v="164" actId="478"/>
          <ac:picMkLst>
            <pc:docMk/>
            <pc:sldMk cId="617743518" sldId="615"/>
            <ac:picMk id="6" creationId="{92C2B942-9EA2-4D9D-A354-89AF04F0BA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2ADC-9D5C-452C-AF74-CDF2E8E1D80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ECEA-DB92-4201-8560-5CFD3097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with</a:t>
            </a:r>
            <a:r>
              <a:rPr lang="en-US" baseline="0" dirty="0" smtClean="0"/>
              <a:t> previous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ECEA-DB92-4201-8560-5CFD30972E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3715-055B-4567-A5EE-A0CFAD2506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E8B1-254A-49AF-BCDD-8DE884D5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7E0-F6FE-4DF9-B719-C0B70C8A3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Announcement: Fast Concurrent Data Sketches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5714-178C-4141-B0B5-EABA33161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Arik Rinberg, Alexander Spiegelman, Edward Bortnikov, Eshcar Hillel, Idit Keidar, </a:t>
            </a:r>
            <a:r>
              <a:rPr lang="en-GB" dirty="0" err="1"/>
              <a:t>Hadar</a:t>
            </a:r>
            <a:r>
              <a:rPr lang="en-GB" dirty="0"/>
              <a:t> </a:t>
            </a:r>
            <a:r>
              <a:rPr lang="en-GB" dirty="0" err="1"/>
              <a:t>Serviansky</a:t>
            </a:r>
            <a:endParaRPr lang="en-IL" dirty="0"/>
          </a:p>
        </p:txBody>
      </p:sp>
      <p:pic>
        <p:nvPicPr>
          <p:cNvPr id="4" name="Picture 3" descr="Image result for yahoo oath research">
            <a:extLst>
              <a:ext uri="{FF2B5EF4-FFF2-40B4-BE49-F238E27FC236}">
                <a16:creationId xmlns:a16="http://schemas.microsoft.com/office/drawing/2014/main" id="{5BF734DB-723C-4896-BAC1-933B43FA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818" y="371310"/>
            <a:ext cx="1949506" cy="13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F820A-4D79-44C9-A990-08C7B8404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5" y="371310"/>
            <a:ext cx="1754039" cy="1193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34D3B-06D0-41BA-AD2B-E76F8C668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48" y="4713900"/>
            <a:ext cx="1044745" cy="1044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63208-2390-4999-8050-9CF8E3B318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3" t="17623" r="6847" b="34013"/>
          <a:stretch/>
        </p:blipFill>
        <p:spPr>
          <a:xfrm>
            <a:off x="3085550" y="4743561"/>
            <a:ext cx="1404818" cy="1015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E9A83-1C6D-4780-B060-50486E9F3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34" y="4742203"/>
            <a:ext cx="1015721" cy="1015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89914-879C-4C32-8090-62AAE1B1FA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8" t="13757" r="27052" b="33369"/>
          <a:stretch/>
        </p:blipFill>
        <p:spPr>
          <a:xfrm>
            <a:off x="6376592" y="4718061"/>
            <a:ext cx="819923" cy="1036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44A3A-BA47-4C91-94A1-CA21CA1FFDF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4447" b="36161"/>
          <a:stretch/>
        </p:blipFill>
        <p:spPr>
          <a:xfrm>
            <a:off x="5360871" y="4653163"/>
            <a:ext cx="992779" cy="1104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7A0EE-050C-466E-A40B-71FBAE721E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93" y="4732539"/>
            <a:ext cx="955688" cy="1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1A2-852E-4359-9292-AB57375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the Challenges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9C4C-A9D1-4A6D-B24A-88BC84A9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Sequential algorithm’s guarantees are statistical –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has no sequential specification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565A7"/>
                </a:solidFill>
              </a:rPr>
              <a:t>De-randomize</a:t>
            </a:r>
            <a:r>
              <a:rPr lang="en-US" dirty="0"/>
              <a:t> algorithm using randomness oracle, use resulting algorithm as  reference sequential specification</a:t>
            </a:r>
          </a:p>
          <a:p>
            <a:pPr marL="342900" indent="-342900" algn="l" rtl="0">
              <a:buFont typeface="+mj-lt"/>
              <a:buAutoNum type="arabicPeriod" startAt="2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Concurrency does introduce an additional error –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does not perfectly simulate sequential algorithm</a:t>
            </a:r>
          </a:p>
          <a:p>
            <a:pPr marL="0" indent="0" algn="l" rtl="0"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0565A7"/>
                </a:solidFill>
              </a:rPr>
              <a:t>relaxed</a:t>
            </a:r>
            <a:r>
              <a:rPr lang="en-US" dirty="0"/>
              <a:t> </a:t>
            </a:r>
            <a:r>
              <a:rPr lang="en-US" dirty="0">
                <a:solidFill>
                  <a:srgbClr val="0565A7"/>
                </a:solidFill>
              </a:rPr>
              <a:t>consistency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Henzinger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et al. 2013] 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565A7"/>
                </a:solidFill>
              </a:rPr>
              <a:t>Analyze error bound </a:t>
            </a:r>
            <a:r>
              <a:rPr lang="en-US" dirty="0" smtClean="0"/>
              <a:t>of relaxed sketch</a:t>
            </a:r>
            <a:endParaRPr lang="en-US" dirty="0"/>
          </a:p>
          <a:p>
            <a:pPr marL="342900" indent="-342900" algn="l" rtl="0">
              <a:buFont typeface="+mj-lt"/>
              <a:buAutoNum type="arabicPeriod" startAt="3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Linearizability not good enough for randomized algorithms</a:t>
            </a:r>
          </a:p>
          <a:p>
            <a:pPr marL="0" indent="0" algn="l" rtl="0"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0565A7"/>
                </a:solidFill>
              </a:rPr>
              <a:t>strong</a:t>
            </a:r>
            <a:r>
              <a:rPr lang="en-US" dirty="0">
                <a:solidFill>
                  <a:srgbClr val="3477B2"/>
                </a:solidFill>
              </a:rPr>
              <a:t> </a:t>
            </a:r>
            <a:r>
              <a:rPr lang="en-US" dirty="0">
                <a:solidFill>
                  <a:srgbClr val="0565A7"/>
                </a:solidFill>
              </a:rPr>
              <a:t>linearizability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[Golab et al. 2011] </a:t>
            </a:r>
            <a:endParaRPr lang="en-US" sz="2200" dirty="0">
              <a:solidFill>
                <a:srgbClr val="0565A7"/>
              </a:solidFill>
            </a:endParaRPr>
          </a:p>
          <a:p>
            <a:pPr marL="342900" indent="-342900" algn="l" rtl="0">
              <a:buFont typeface="+mj-lt"/>
              <a:buAutoNum type="arabicPeriod" startAt="3"/>
            </a:pPr>
            <a:endParaRPr lang="en-US" dirty="0"/>
          </a:p>
          <a:p>
            <a:pPr marL="342900" indent="-342900" algn="l" rtl="0">
              <a:buFont typeface="+mj-lt"/>
              <a:buAutoNum type="arabicPeriod" startAt="3"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546F-843A-4586-895A-B5E639A5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AC4F42-C944-4C8D-8DB6-A7C9D25DF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0" t="-2756" r="31489" b="2756"/>
          <a:stretch/>
        </p:blipFill>
        <p:spPr>
          <a:xfrm>
            <a:off x="5556739" y="3359969"/>
            <a:ext cx="2185284" cy="3198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15952-2AC9-4443-AF74-4F04A1E7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5696024">
            <a:off x="4450502" y="5336905"/>
            <a:ext cx="308943" cy="401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Concurrent Sketches 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Generic solution based on </a:t>
            </a:r>
            <a:r>
              <a:rPr lang="en-US" dirty="0">
                <a:solidFill>
                  <a:srgbClr val="0565A7"/>
                </a:solidFill>
              </a:rPr>
              <a:t>composable </a:t>
            </a:r>
            <a:r>
              <a:rPr lang="en-US" dirty="0"/>
              <a:t>sketches</a:t>
            </a:r>
          </a:p>
          <a:p>
            <a:pPr lvl="1" algn="l" rtl="0"/>
            <a:r>
              <a:rPr lang="en-US" dirty="0"/>
              <a:t>Rigorous correctness proof using </a:t>
            </a:r>
            <a:r>
              <a:rPr lang="en-US" dirty="0">
                <a:solidFill>
                  <a:srgbClr val="0565A7"/>
                </a:solidFill>
              </a:rPr>
              <a:t>relaxed consistency</a:t>
            </a:r>
          </a:p>
          <a:p>
            <a:pPr algn="l" rtl="0"/>
            <a:r>
              <a:rPr lang="en-US" dirty="0"/>
              <a:t>High ingestion </a:t>
            </a:r>
            <a:r>
              <a:rPr lang="en-US" dirty="0">
                <a:solidFill>
                  <a:srgbClr val="0565A7"/>
                </a:solidFill>
              </a:rPr>
              <a:t>throughput</a:t>
            </a:r>
            <a:r>
              <a:rPr lang="en-US" dirty="0"/>
              <a:t> via concurrent updates</a:t>
            </a:r>
          </a:p>
          <a:p>
            <a:pPr lvl="1" algn="l" rtl="0"/>
            <a:r>
              <a:rPr lang="en-US" dirty="0"/>
              <a:t>Harness multi-cores </a:t>
            </a:r>
          </a:p>
          <a:p>
            <a:pPr algn="l" rtl="0"/>
            <a:r>
              <a:rPr lang="en-US" dirty="0"/>
              <a:t>Query </a:t>
            </a:r>
            <a:r>
              <a:rPr lang="en-US" dirty="0">
                <a:solidFill>
                  <a:srgbClr val="0565A7"/>
                </a:solidFill>
              </a:rPr>
              <a:t>freshness</a:t>
            </a:r>
          </a:p>
          <a:p>
            <a:pPr lvl="1" algn="l" rtl="0"/>
            <a:r>
              <a:rPr lang="en-US" dirty="0"/>
              <a:t>Allow queries during updates</a:t>
            </a:r>
          </a:p>
          <a:p>
            <a:pPr algn="l" rtl="0"/>
            <a:r>
              <a:rPr lang="en-US" dirty="0" smtClean="0"/>
              <a:t>Enjoy </a:t>
            </a:r>
            <a:r>
              <a:rPr lang="en-US" dirty="0"/>
              <a:t>sketches’ benefits</a:t>
            </a:r>
          </a:p>
          <a:p>
            <a:pPr lvl="1" algn="l" rtl="0"/>
            <a:r>
              <a:rPr lang="en-US" dirty="0"/>
              <a:t>Fast</a:t>
            </a:r>
          </a:p>
          <a:p>
            <a:pPr lvl="1" algn="l" rtl="0"/>
            <a:r>
              <a:rPr lang="en-US" dirty="0"/>
              <a:t>Bounded estimation error</a:t>
            </a:r>
          </a:p>
          <a:p>
            <a:pPr lvl="1" algn="l" rtl="0"/>
            <a:r>
              <a:rPr lang="en-US" dirty="0"/>
              <a:t>Small memory footprint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C94792D-03FB-4A6E-AC61-7614D3B57CCC}"/>
              </a:ext>
            </a:extLst>
          </p:cNvPr>
          <p:cNvSpPr/>
          <p:nvPr/>
        </p:nvSpPr>
        <p:spPr>
          <a:xfrm>
            <a:off x="7552304" y="3655876"/>
            <a:ext cx="1349710" cy="690835"/>
          </a:xfrm>
          <a:prstGeom prst="wedgeEllipseCallout">
            <a:avLst>
              <a:gd name="adj1" fmla="val -72902"/>
              <a:gd name="adj2" fmla="val 52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Now</a:t>
            </a:r>
            <a:r>
              <a:rPr lang="en-US" sz="1350" dirty="0"/>
              <a:t> </a:t>
            </a:r>
            <a:r>
              <a:rPr lang="en-US" sz="1500" dirty="0"/>
              <a:t>Available</a:t>
            </a:r>
            <a:endParaRPr lang="en-IL" sz="1350" dirty="0"/>
          </a:p>
        </p:txBody>
      </p:sp>
    </p:spTree>
    <p:extLst>
      <p:ext uri="{BB962C8B-B14F-4D97-AF65-F5344CB8AC3E}">
        <p14:creationId xmlns:p14="http://schemas.microsoft.com/office/powerpoint/2010/main" val="30792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FC07-E2C1-4827-A8B3-5F95402D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Sketches Aren’t Thread-Safe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C4A23D-1AD7-4275-AE26-42927C49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4488" y="2226469"/>
            <a:ext cx="291465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protection: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5" name="Google Shape;173;p16">
            <a:extLst>
              <a:ext uri="{FF2B5EF4-FFF2-40B4-BE49-F238E27FC236}">
                <a16:creationId xmlns:a16="http://schemas.microsoft.com/office/drawing/2014/main" id="{D1025983-2DE8-45B7-9BD3-AF93B153FB01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09982" y="2888940"/>
            <a:ext cx="3119531" cy="1985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C6C0-76DF-454C-AB50-E4FE1F3C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12</a:t>
            </a:fld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DCE930-1ADA-447F-BA8F-067E7FE1C975}"/>
              </a:ext>
            </a:extLst>
          </p:cNvPr>
          <p:cNvSpPr txBox="1">
            <a:spLocks/>
          </p:cNvSpPr>
          <p:nvPr/>
        </p:nvSpPr>
        <p:spPr>
          <a:xfrm>
            <a:off x="4517994" y="2217724"/>
            <a:ext cx="291465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locks are costly: </a:t>
            </a:r>
            <a:endParaRPr lang="en-I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2888941"/>
            <a:ext cx="2128364" cy="21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9875-5C98-49BB-B98F-ED94AA44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Can’t Query While Updating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58-4647-4DAA-B70E-F53024C95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387" y="2125266"/>
            <a:ext cx="5254373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approach:</a:t>
            </a:r>
          </a:p>
          <a:p>
            <a:r>
              <a:rPr lang="en-US" dirty="0"/>
              <a:t>Use locks or</a:t>
            </a:r>
          </a:p>
          <a:p>
            <a:r>
              <a:rPr lang="en-US" dirty="0"/>
              <a:t>Update in epochs, query previous epoch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E147C-56B4-47F2-AB5D-48AC66A9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9796" y="2216436"/>
            <a:ext cx="5822670" cy="3373634"/>
            <a:chOff x="2346395" y="1812247"/>
            <a:chExt cx="7763560" cy="4498179"/>
          </a:xfrm>
        </p:grpSpPr>
        <p:sp>
          <p:nvSpPr>
            <p:cNvPr id="6" name="Shape 154">
              <a:extLst>
                <a:ext uri="{FF2B5EF4-FFF2-40B4-BE49-F238E27FC236}">
                  <a16:creationId xmlns:a16="http://schemas.microsoft.com/office/drawing/2014/main" id="{3EE95B80-2FD2-43E8-9F77-B7433F4AFA31}"/>
                </a:ext>
              </a:extLst>
            </p:cNvPr>
            <p:cNvSpPr/>
            <p:nvPr/>
          </p:nvSpPr>
          <p:spPr>
            <a:xfrm>
              <a:off x="4715709" y="4394193"/>
              <a:ext cx="1775003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r>
                <a:rPr lang="en-US" sz="1350" dirty="0"/>
                <a:t>               update</a:t>
              </a:r>
              <a:endParaRPr sz="1350" dirty="0"/>
            </a:p>
          </p:txBody>
        </p:sp>
        <p:sp>
          <p:nvSpPr>
            <p:cNvPr id="7" name="Shape 142">
              <a:extLst>
                <a:ext uri="{FF2B5EF4-FFF2-40B4-BE49-F238E27FC236}">
                  <a16:creationId xmlns:a16="http://schemas.microsoft.com/office/drawing/2014/main" id="{78F683BD-19E7-48F4-A7FF-B27879B92EB0}"/>
                </a:ext>
              </a:extLst>
            </p:cNvPr>
            <p:cNvSpPr/>
            <p:nvPr/>
          </p:nvSpPr>
          <p:spPr>
            <a:xfrm>
              <a:off x="8184232" y="4168723"/>
              <a:ext cx="1474832" cy="876631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en-US" sz="1350" dirty="0"/>
                <a:t>Old</a:t>
              </a:r>
            </a:p>
            <a:p>
              <a:pPr algn="ctr"/>
              <a:r>
                <a:rPr lang="en-US" sz="1350" dirty="0"/>
                <a:t>Data Store</a:t>
              </a:r>
              <a:endParaRPr sz="1350" dirty="0"/>
            </a:p>
          </p:txBody>
        </p:sp>
        <p:pic>
          <p:nvPicPr>
            <p:cNvPr id="8" name="Shape 157">
              <a:extLst>
                <a:ext uri="{FF2B5EF4-FFF2-40B4-BE49-F238E27FC236}">
                  <a16:creationId xmlns:a16="http://schemas.microsoft.com/office/drawing/2014/main" id="{6F1CD19C-C459-4684-B33C-BF77A4D1F0DD}"/>
                </a:ext>
              </a:extLst>
            </p:cNvPr>
            <p:cNvPicPr preferRelativeResize="0"/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8085110" y="2230199"/>
              <a:ext cx="624977" cy="62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Shape 147">
              <a:extLst>
                <a:ext uri="{FF2B5EF4-FFF2-40B4-BE49-F238E27FC236}">
                  <a16:creationId xmlns:a16="http://schemas.microsoft.com/office/drawing/2014/main" id="{404DBB9F-305B-40BB-B1C5-0E3E82387A76}"/>
                </a:ext>
              </a:extLst>
            </p:cNvPr>
            <p:cNvSpPr txBox="1"/>
            <p:nvPr/>
          </p:nvSpPr>
          <p:spPr>
            <a:xfrm rot="3743632">
              <a:off x="7616186" y="3255299"/>
              <a:ext cx="2000999" cy="74224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 algn="ctr"/>
              <a:r>
                <a:rPr lang="en-US" sz="1350" dirty="0"/>
                <a:t>query</a:t>
              </a:r>
            </a:p>
          </p:txBody>
        </p:sp>
        <p:sp>
          <p:nvSpPr>
            <p:cNvPr id="10" name="Up-Down Arrow 12">
              <a:extLst>
                <a:ext uri="{FF2B5EF4-FFF2-40B4-BE49-F238E27FC236}">
                  <a16:creationId xmlns:a16="http://schemas.microsoft.com/office/drawing/2014/main" id="{58B75845-4359-493D-ABB0-8CCD98CFEEE6}"/>
                </a:ext>
              </a:extLst>
            </p:cNvPr>
            <p:cNvSpPr/>
            <p:nvPr/>
          </p:nvSpPr>
          <p:spPr>
            <a:xfrm rot="20213282">
              <a:off x="8448713" y="3037000"/>
              <a:ext cx="539092" cy="1080541"/>
            </a:xfrm>
            <a:prstGeom prst="upDownArrow">
              <a:avLst/>
            </a:prstGeom>
            <a:noFill/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Shape 142">
              <a:extLst>
                <a:ext uri="{FF2B5EF4-FFF2-40B4-BE49-F238E27FC236}">
                  <a16:creationId xmlns:a16="http://schemas.microsoft.com/office/drawing/2014/main" id="{8171EC0B-4293-45FA-928D-F8151E3BB5CD}"/>
                </a:ext>
              </a:extLst>
            </p:cNvPr>
            <p:cNvSpPr/>
            <p:nvPr/>
          </p:nvSpPr>
          <p:spPr>
            <a:xfrm>
              <a:off x="6600056" y="4208554"/>
              <a:ext cx="1474832" cy="876631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en-US" sz="1350" dirty="0"/>
                <a:t>New </a:t>
              </a:r>
            </a:p>
            <a:p>
              <a:pPr algn="ctr"/>
              <a:r>
                <a:rPr lang="en-US" sz="1350" dirty="0"/>
                <a:t>Data Store</a:t>
              </a:r>
              <a:endParaRPr sz="1350" dirty="0"/>
            </a:p>
          </p:txBody>
        </p:sp>
        <p:sp>
          <p:nvSpPr>
            <p:cNvPr id="21" name="Shape 153">
              <a:extLst>
                <a:ext uri="{FF2B5EF4-FFF2-40B4-BE49-F238E27FC236}">
                  <a16:creationId xmlns:a16="http://schemas.microsoft.com/office/drawing/2014/main" id="{3EEB3216-A533-46C4-B1C5-F51CE1EAA725}"/>
                </a:ext>
              </a:extLst>
            </p:cNvPr>
            <p:cNvSpPr/>
            <p:nvPr/>
          </p:nvSpPr>
          <p:spPr>
            <a:xfrm rot="-2647579">
              <a:off x="3715110" y="5126506"/>
              <a:ext cx="1276183" cy="381029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22" name="Shape 154">
              <a:extLst>
                <a:ext uri="{FF2B5EF4-FFF2-40B4-BE49-F238E27FC236}">
                  <a16:creationId xmlns:a16="http://schemas.microsoft.com/office/drawing/2014/main" id="{5032CC79-388B-45C6-9C19-1E8C56BFB94A}"/>
                </a:ext>
              </a:extLst>
            </p:cNvPr>
            <p:cNvSpPr/>
            <p:nvPr/>
          </p:nvSpPr>
          <p:spPr>
            <a:xfrm>
              <a:off x="3722152" y="4385485"/>
              <a:ext cx="86168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52C225-0CED-4F33-9AE0-40FA4CAE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34643" y="3099790"/>
              <a:ext cx="804772" cy="804772"/>
            </a:xfrm>
            <a:prstGeom prst="rect">
              <a:avLst/>
            </a:prstGeom>
          </p:spPr>
        </p:pic>
        <p:sp>
          <p:nvSpPr>
            <p:cNvPr id="25" name="Shape 152">
              <a:extLst>
                <a:ext uri="{FF2B5EF4-FFF2-40B4-BE49-F238E27FC236}">
                  <a16:creationId xmlns:a16="http://schemas.microsoft.com/office/drawing/2014/main" id="{1AA60902-94FC-4C80-9FAB-6B76882D0F69}"/>
                </a:ext>
              </a:extLst>
            </p:cNvPr>
            <p:cNvSpPr/>
            <p:nvPr/>
          </p:nvSpPr>
          <p:spPr>
            <a:xfrm rot="2021648">
              <a:off x="3642720" y="3736573"/>
              <a:ext cx="1171274" cy="380995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lang="en-US" sz="135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1CF0E85-3BDD-4E96-81CE-99CAF0417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6395" y="3228356"/>
              <a:ext cx="547640" cy="54764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7A326A0-8AF3-4E86-BEC5-240FFB25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1306" y="5378526"/>
              <a:ext cx="1223707" cy="931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9688D7-CD7A-4523-921F-E7660449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8746" y="1812247"/>
              <a:ext cx="1391209" cy="111296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0415F5-5307-46AC-B832-D910AA25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868" y="4140358"/>
              <a:ext cx="1122317" cy="10663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7CB74A9-872C-4F43-ACBA-C2389BD13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1348" y="4252601"/>
              <a:ext cx="693730" cy="636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Massive Real-Time Analytics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30D8AA-815F-43DD-B05A-73161D9C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28650" y="1883831"/>
            <a:ext cx="7886700" cy="4234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26005" y="2305233"/>
            <a:ext cx="3067028" cy="1140447"/>
          </a:xfrm>
          <a:prstGeom prst="wedgeEllipseCallout">
            <a:avLst>
              <a:gd name="adj1" fmla="val -38959"/>
              <a:gd name="adj2" fmla="val 81950"/>
            </a:avLst>
          </a:prstGeom>
          <a:solidFill>
            <a:schemeClr val="bg1"/>
          </a:solidFill>
          <a:ln w="3175">
            <a:solidFill>
              <a:srgbClr val="560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Real-time reports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 ~830,000 mobile apps on ~1.6 billion user devices</a:t>
            </a:r>
          </a:p>
        </p:txBody>
      </p:sp>
    </p:spTree>
    <p:extLst>
      <p:ext uri="{BB962C8B-B14F-4D97-AF65-F5344CB8AC3E}">
        <p14:creationId xmlns:p14="http://schemas.microsoft.com/office/powerpoint/2010/main" val="1203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E5A3-1BED-4B9C-86B9-6CA3293E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Trends: Scale Processing &amp; Memory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49949-58A9-48AE-8601-F90F183D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Multi-core servers</a:t>
            </a:r>
          </a:p>
          <a:p>
            <a:pPr lvl="1" algn="l" rtl="0"/>
            <a:r>
              <a:rPr lang="en-US" dirty="0"/>
              <a:t>Performance via parallelism, not sequential </a:t>
            </a:r>
            <a:r>
              <a:rPr lang="en-US" dirty="0" smtClean="0"/>
              <a:t>speed</a:t>
            </a:r>
            <a:endParaRPr lang="en-US" dirty="0"/>
          </a:p>
          <a:p>
            <a:pPr algn="l" rtl="0"/>
            <a:r>
              <a:rPr lang="en-US" dirty="0"/>
              <a:t>Cheaper DRAM</a:t>
            </a:r>
          </a:p>
          <a:p>
            <a:pPr lvl="1" algn="l" rtl="0"/>
            <a:r>
              <a:rPr lang="en-US" dirty="0"/>
              <a:t>In-memory processing of bigger data</a:t>
            </a:r>
          </a:p>
          <a:p>
            <a:pPr lvl="1" algn="l" rtl="0"/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7F205-4717-4B33-AE79-D773648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s://cdn.statcdn.com/Statistic/295000/298821-blank-754.png">
            <a:extLst>
              <a:ext uri="{FF2B5EF4-FFF2-40B4-BE49-F238E27FC236}">
                <a16:creationId xmlns:a16="http://schemas.microsoft.com/office/drawing/2014/main" id="{9D2C887F-026B-40CF-9B54-295A52D7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49" y="4370918"/>
            <a:ext cx="2763180" cy="20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001D29-1341-4AA7-A673-221D9A052177}"/>
              </a:ext>
            </a:extLst>
          </p:cNvPr>
          <p:cNvSpPr/>
          <p:nvPr/>
        </p:nvSpPr>
        <p:spPr>
          <a:xfrm>
            <a:off x="2945218" y="3863087"/>
            <a:ext cx="25650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350" b="1" dirty="0">
                <a:solidFill>
                  <a:srgbClr val="444444"/>
                </a:solidFill>
                <a:latin typeface="Open Sans"/>
              </a:rPr>
              <a:t>Average selling price of 1Gb </a:t>
            </a:r>
          </a:p>
          <a:p>
            <a:pPr fontAlgn="base"/>
            <a:r>
              <a:rPr lang="en-US" sz="1350" b="1" dirty="0">
                <a:solidFill>
                  <a:srgbClr val="444444"/>
                </a:solidFill>
                <a:latin typeface="Open Sans"/>
              </a:rPr>
              <a:t>DRAM 2009 to 2017 </a:t>
            </a:r>
          </a:p>
        </p:txBody>
      </p:sp>
    </p:spTree>
    <p:extLst>
      <p:ext uri="{BB962C8B-B14F-4D97-AF65-F5344CB8AC3E}">
        <p14:creationId xmlns:p14="http://schemas.microsoft.com/office/powerpoint/2010/main" val="39005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FDD654-2778-4ADE-B803-0668209D5D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7205444">
            <a:off x="6514315" y="4858047"/>
            <a:ext cx="379127" cy="493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Sketches: Lean &amp; Mean Aggregation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Fast</a:t>
            </a:r>
          </a:p>
          <a:p>
            <a:pPr algn="l" rtl="0"/>
            <a:r>
              <a:rPr lang="en-US" dirty="0"/>
              <a:t>Small memory footprint</a:t>
            </a:r>
          </a:p>
          <a:p>
            <a:pPr algn="l" rtl="0"/>
            <a:r>
              <a:rPr lang="en-US" dirty="0"/>
              <a:t>Statistical summary of large stream</a:t>
            </a:r>
          </a:p>
          <a:p>
            <a:pPr algn="l" rtl="0"/>
            <a:r>
              <a:rPr lang="en-US" dirty="0"/>
              <a:t>Estimates some </a:t>
            </a:r>
            <a:r>
              <a:rPr lang="en-US" dirty="0">
                <a:solidFill>
                  <a:srgbClr val="0565A7"/>
                </a:solidFill>
              </a:rPr>
              <a:t>aggregate</a:t>
            </a:r>
          </a:p>
          <a:p>
            <a:pPr lvl="1" algn="l" rtl="0"/>
            <a:r>
              <a:rPr lang="en-US" dirty="0"/>
              <a:t>#uniques </a:t>
            </a:r>
          </a:p>
          <a:p>
            <a:pPr lvl="1" algn="l" rtl="0"/>
            <a:r>
              <a:rPr lang="en-US" dirty="0"/>
              <a:t>quantiles</a:t>
            </a:r>
          </a:p>
          <a:p>
            <a:pPr lvl="1" algn="l" rtl="0"/>
            <a:r>
              <a:rPr lang="en-US" dirty="0"/>
              <a:t>heavy-hitters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http://cdn.mysitemyway.com/etc-mysitemyway/icons/legacy-previews/icons/glossy-black-icons-sports-hobbies/044552-glossy-black-icon-sports-hobbies-people-woman-runn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98" y="1870077"/>
            <a:ext cx="3618402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561B9-4C40-4200-A941-0B0C2486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Open-Source </a:t>
            </a:r>
            <a:r>
              <a:rPr lang="en-US" dirty="0" err="1"/>
              <a:t>DataSketches</a:t>
            </a:r>
            <a:r>
              <a:rPr lang="en-US" dirty="0"/>
              <a:t> Library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A2778E-88C7-4173-862E-37852064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0802F-9F73-4ADF-99BD-12E7510D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01E4E4-E054-4653-9E06-5D88BF09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2183607"/>
            <a:ext cx="6858000" cy="3714750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AF01043-C932-4D63-802A-08DEC2313180}"/>
              </a:ext>
            </a:extLst>
          </p:cNvPr>
          <p:cNvSpPr/>
          <p:nvPr/>
        </p:nvSpPr>
        <p:spPr>
          <a:xfrm>
            <a:off x="5490102" y="2233280"/>
            <a:ext cx="1674186" cy="1141715"/>
          </a:xfrm>
          <a:prstGeom prst="wedgeEllipseCallout">
            <a:avLst>
              <a:gd name="adj1" fmla="val -102299"/>
              <a:gd name="adj2" fmla="val 67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Apache Incubating</a:t>
            </a:r>
            <a:endParaRPr lang="en-IL" sz="1500" dirty="0"/>
          </a:p>
        </p:txBody>
      </p:sp>
    </p:spTree>
    <p:extLst>
      <p:ext uri="{BB962C8B-B14F-4D97-AF65-F5344CB8AC3E}">
        <p14:creationId xmlns:p14="http://schemas.microsoft.com/office/powerpoint/2010/main" val="14273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</a:t>
            </a:r>
            <a:r>
              <a:rPr lang="en-US" dirty="0" smtClean="0"/>
              <a:t>Challenges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Sketches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ren’t thread safe</a:t>
            </a:r>
          </a:p>
          <a:p>
            <a:pPr algn="l" rtl="0"/>
            <a:r>
              <a:rPr lang="en-US" dirty="0" smtClean="0"/>
              <a:t>Can’t query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while updating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 smtClean="0"/>
              <a:t>Current approach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 smtClean="0"/>
              <a:t>Buggy…</a:t>
            </a:r>
            <a:endParaRPr lang="en-US" dirty="0" smtClean="0"/>
          </a:p>
          <a:p>
            <a:pPr lvl="1" algn="l" rtl="0"/>
            <a:r>
              <a:rPr lang="en-US" dirty="0" smtClean="0"/>
              <a:t>Use </a:t>
            </a:r>
            <a:r>
              <a:rPr lang="en-US" dirty="0" smtClean="0"/>
              <a:t>coarse grain lock</a:t>
            </a:r>
            <a:r>
              <a:rPr lang="en-US" dirty="0" smtClean="0"/>
              <a:t>, or</a:t>
            </a:r>
          </a:p>
          <a:p>
            <a:pPr lvl="1" algn="l" rtl="0"/>
            <a:r>
              <a:rPr lang="en-US" dirty="0" smtClean="0"/>
              <a:t>Update in epochs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oogle Shape;173;p16">
            <a:extLst>
              <a:ext uri="{FF2B5EF4-FFF2-40B4-BE49-F238E27FC236}">
                <a16:creationId xmlns:a16="http://schemas.microsoft.com/office/drawing/2014/main" id="{D1025983-2DE8-45B7-9BD3-AF93B153FB0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637" y="2285999"/>
            <a:ext cx="3715970" cy="2637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1579677" y="4003418"/>
            <a:ext cx="3502275" cy="2393236"/>
            <a:chOff x="4715710" y="1812247"/>
            <a:chExt cx="5394245" cy="3272939"/>
          </a:xfrm>
        </p:grpSpPr>
        <p:sp>
          <p:nvSpPr>
            <p:cNvPr id="11" name="Shape 154">
              <a:extLst>
                <a:ext uri="{FF2B5EF4-FFF2-40B4-BE49-F238E27FC236}">
                  <a16:creationId xmlns:a16="http://schemas.microsoft.com/office/drawing/2014/main" id="{3EE95B80-2FD2-43E8-9F77-B7433F4AFA31}"/>
                </a:ext>
              </a:extLst>
            </p:cNvPr>
            <p:cNvSpPr/>
            <p:nvPr/>
          </p:nvSpPr>
          <p:spPr>
            <a:xfrm>
              <a:off x="4715710" y="4394192"/>
              <a:ext cx="1775003" cy="57095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r>
                <a:rPr lang="en-US" sz="1350" dirty="0"/>
                <a:t>     </a:t>
              </a:r>
              <a:r>
                <a:rPr lang="en-US" sz="1350" dirty="0"/>
                <a:t>update</a:t>
              </a:r>
              <a:endParaRPr sz="1350" dirty="0"/>
            </a:p>
          </p:txBody>
        </p:sp>
        <p:sp>
          <p:nvSpPr>
            <p:cNvPr id="12" name="Shape 142">
              <a:extLst>
                <a:ext uri="{FF2B5EF4-FFF2-40B4-BE49-F238E27FC236}">
                  <a16:creationId xmlns:a16="http://schemas.microsoft.com/office/drawing/2014/main" id="{78F683BD-19E7-48F4-A7FF-B27879B92EB0}"/>
                </a:ext>
              </a:extLst>
            </p:cNvPr>
            <p:cNvSpPr/>
            <p:nvPr/>
          </p:nvSpPr>
          <p:spPr>
            <a:xfrm>
              <a:off x="8184232" y="4018461"/>
              <a:ext cx="1474832" cy="1026894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en-US" sz="1350" dirty="0"/>
                <a:t>Old</a:t>
              </a:r>
            </a:p>
            <a:p>
              <a:pPr algn="ctr"/>
              <a:r>
                <a:rPr lang="en-US" sz="1350" dirty="0"/>
                <a:t>Data Store</a:t>
              </a:r>
              <a:endParaRPr sz="1350" dirty="0"/>
            </a:p>
          </p:txBody>
        </p:sp>
        <p:pic>
          <p:nvPicPr>
            <p:cNvPr id="13" name="Shape 157">
              <a:extLst>
                <a:ext uri="{FF2B5EF4-FFF2-40B4-BE49-F238E27FC236}">
                  <a16:creationId xmlns:a16="http://schemas.microsoft.com/office/drawing/2014/main" id="{6F1CD19C-C459-4684-B33C-BF77A4D1F0DD}"/>
                </a:ext>
              </a:extLst>
            </p:cNvPr>
            <p:cNvPicPr preferRelativeResize="0"/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>
              <a:off x="8085110" y="2230199"/>
              <a:ext cx="624977" cy="62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147">
              <a:extLst>
                <a:ext uri="{FF2B5EF4-FFF2-40B4-BE49-F238E27FC236}">
                  <a16:creationId xmlns:a16="http://schemas.microsoft.com/office/drawing/2014/main" id="{404DBB9F-305B-40BB-B1C5-0E3E82387A76}"/>
                </a:ext>
              </a:extLst>
            </p:cNvPr>
            <p:cNvSpPr txBox="1"/>
            <p:nvPr/>
          </p:nvSpPr>
          <p:spPr>
            <a:xfrm rot="3743632">
              <a:off x="7605593" y="3159298"/>
              <a:ext cx="2000999" cy="74224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 algn="ctr"/>
              <a:r>
                <a:rPr lang="en-US" sz="1350" dirty="0"/>
                <a:t>query</a:t>
              </a:r>
            </a:p>
          </p:txBody>
        </p:sp>
        <p:sp>
          <p:nvSpPr>
            <p:cNvPr id="15" name="Up-Down Arrow 12">
              <a:extLst>
                <a:ext uri="{FF2B5EF4-FFF2-40B4-BE49-F238E27FC236}">
                  <a16:creationId xmlns:a16="http://schemas.microsoft.com/office/drawing/2014/main" id="{58B75845-4359-493D-ABB0-8CCD98CFEEE6}"/>
                </a:ext>
              </a:extLst>
            </p:cNvPr>
            <p:cNvSpPr/>
            <p:nvPr/>
          </p:nvSpPr>
          <p:spPr>
            <a:xfrm rot="20213282">
              <a:off x="8381882" y="2961905"/>
              <a:ext cx="539092" cy="1080541"/>
            </a:xfrm>
            <a:prstGeom prst="upDownArrow">
              <a:avLst/>
            </a:prstGeom>
            <a:noFill/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Shape 142">
              <a:extLst>
                <a:ext uri="{FF2B5EF4-FFF2-40B4-BE49-F238E27FC236}">
                  <a16:creationId xmlns:a16="http://schemas.microsoft.com/office/drawing/2014/main" id="{8171EC0B-4293-45FA-928D-F8151E3BB5CD}"/>
                </a:ext>
              </a:extLst>
            </p:cNvPr>
            <p:cNvSpPr/>
            <p:nvPr/>
          </p:nvSpPr>
          <p:spPr>
            <a:xfrm>
              <a:off x="6600056" y="4018461"/>
              <a:ext cx="1474832" cy="1066725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en-US" sz="1350" dirty="0"/>
                <a:t>New </a:t>
              </a:r>
            </a:p>
            <a:p>
              <a:pPr algn="ctr"/>
              <a:r>
                <a:rPr lang="en-US" sz="1350" dirty="0"/>
                <a:t>Data Store</a:t>
              </a:r>
              <a:endParaRPr sz="1350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29688D7-CD7A-4523-921F-E7660449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8746" y="1812247"/>
              <a:ext cx="1391209" cy="1112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15952-2AC9-4443-AF74-4F04A1E76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5696024">
            <a:off x="4475170" y="5677944"/>
            <a:ext cx="308943" cy="401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Sketches - </a:t>
            </a:r>
            <a:r>
              <a:rPr lang="en-US" dirty="0" smtClean="0"/>
              <a:t>Features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solidFill>
                  <a:srgbClr val="0565A7"/>
                </a:solidFill>
              </a:rPr>
              <a:t>Generic</a:t>
            </a:r>
            <a:r>
              <a:rPr lang="en-US" dirty="0" smtClean="0"/>
              <a:t> solution</a:t>
            </a:r>
          </a:p>
          <a:p>
            <a:pPr algn="l" rtl="0"/>
            <a:r>
              <a:rPr lang="en-US" dirty="0" smtClean="0"/>
              <a:t>High </a:t>
            </a:r>
            <a:r>
              <a:rPr lang="en-US" dirty="0"/>
              <a:t>ingestion </a:t>
            </a:r>
            <a:r>
              <a:rPr lang="en-US" dirty="0">
                <a:solidFill>
                  <a:srgbClr val="0565A7"/>
                </a:solidFill>
              </a:rPr>
              <a:t>throughput</a:t>
            </a:r>
            <a:r>
              <a:rPr lang="en-US" dirty="0"/>
              <a:t> </a:t>
            </a:r>
          </a:p>
          <a:p>
            <a:pPr lvl="1" algn="l" rtl="0"/>
            <a:r>
              <a:rPr lang="en-US" dirty="0"/>
              <a:t>Concurrent updates</a:t>
            </a:r>
          </a:p>
          <a:p>
            <a:pPr lvl="1" algn="l" rtl="0"/>
            <a:r>
              <a:rPr lang="en-US" dirty="0"/>
              <a:t>Harness multi-cores for multi-threaded stream processing</a:t>
            </a:r>
          </a:p>
          <a:p>
            <a:pPr algn="l" rtl="0"/>
            <a:r>
              <a:rPr lang="en-US" dirty="0"/>
              <a:t>Query </a:t>
            </a:r>
            <a:r>
              <a:rPr lang="en-US" dirty="0">
                <a:solidFill>
                  <a:srgbClr val="0565A7"/>
                </a:solidFill>
              </a:rPr>
              <a:t>freshness</a:t>
            </a:r>
          </a:p>
          <a:p>
            <a:pPr lvl="1" algn="l" rtl="0"/>
            <a:r>
              <a:rPr lang="en-US" dirty="0"/>
              <a:t>Allow queries during updates</a:t>
            </a:r>
          </a:p>
          <a:p>
            <a:pPr algn="l" rtl="0"/>
            <a:r>
              <a:rPr lang="en-US" dirty="0" smtClean="0"/>
              <a:t>Enjoy </a:t>
            </a:r>
            <a:r>
              <a:rPr lang="en-US" dirty="0"/>
              <a:t>sketch’s benefits</a:t>
            </a:r>
          </a:p>
          <a:p>
            <a:pPr lvl="1" algn="l" rtl="0"/>
            <a:r>
              <a:rPr lang="en-US" dirty="0"/>
              <a:t>Fast</a:t>
            </a:r>
          </a:p>
          <a:p>
            <a:pPr lvl="1" algn="l" rt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Provably bounded estimation error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l" rtl="0"/>
            <a:r>
              <a:rPr lang="en-US" dirty="0" smtClean="0"/>
              <a:t>Small memory footprint</a:t>
            </a:r>
          </a:p>
          <a:p>
            <a:pPr marL="342900" lvl="1" indent="0" algn="l" rtl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92727" y="4694123"/>
            <a:ext cx="1950522" cy="552203"/>
          </a:xfrm>
          <a:prstGeom prst="wedgeRoundRectCallout">
            <a:avLst>
              <a:gd name="adj1" fmla="val -63573"/>
              <a:gd name="adj2" fmla="val 95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challenge</a:t>
            </a:r>
          </a:p>
        </p:txBody>
      </p:sp>
    </p:spTree>
    <p:extLst>
      <p:ext uri="{BB962C8B-B14F-4D97-AF65-F5344CB8AC3E}">
        <p14:creationId xmlns:p14="http://schemas.microsoft.com/office/powerpoint/2010/main" val="38812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Update Throughput</a:t>
                </a:r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AutoShape 2" descr="chart(5).png"/>
          <p:cNvSpPr>
            <a:spLocks noChangeAspect="1" noChangeArrowheads="1"/>
          </p:cNvSpPr>
          <p:nvPr/>
        </p:nvSpPr>
        <p:spPr bwMode="auto">
          <a:xfrm>
            <a:off x="7835504" y="1391842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he-IL" sz="1350"/>
          </a:p>
        </p:txBody>
      </p:sp>
      <p:pic>
        <p:nvPicPr>
          <p:cNvPr id="3076" name="Picture 4" descr="chart(5)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7" y="1847448"/>
            <a:ext cx="6585687" cy="407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58508" y="2559204"/>
            <a:ext cx="685800" cy="2105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vert270" wrap="none" rtlCol="0">
            <a:normAutofit/>
          </a:bodyPr>
          <a:lstStyle/>
          <a:p>
            <a:r>
              <a:rPr lang="en-US" sz="1350" dirty="0"/>
              <a:t>Throughput (million ops\ sec)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Callout 7"/>
              <p:cNvSpPr/>
              <p:nvPr/>
            </p:nvSpPr>
            <p:spPr>
              <a:xfrm>
                <a:off x="4130336" y="2774260"/>
                <a:ext cx="1657052" cy="413948"/>
              </a:xfrm>
              <a:prstGeom prst="wedgeEllipseCallout">
                <a:avLst>
                  <a:gd name="adj1" fmla="val -723"/>
                  <a:gd name="adj2" fmla="val 161536"/>
                </a:avLst>
              </a:prstGeom>
              <a:solidFill>
                <a:schemeClr val="bg1"/>
              </a:solidFill>
              <a:ln w="3175">
                <a:solidFill>
                  <a:srgbClr val="5600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Θ</m:t>
                    </m:r>
                  </m:oMath>
                </a14:m>
                <a:endParaRPr lang="en-US" sz="13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Oval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36" y="2774260"/>
                <a:ext cx="1657052" cy="413948"/>
              </a:xfrm>
              <a:prstGeom prst="wedgeEllipseCallout">
                <a:avLst>
                  <a:gd name="adj1" fmla="val -723"/>
                  <a:gd name="adj2" fmla="val 161536"/>
                </a:avLst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rgbClr val="5600BF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Callout 8"/>
              <p:cNvSpPr/>
              <p:nvPr/>
            </p:nvSpPr>
            <p:spPr>
              <a:xfrm>
                <a:off x="5434104" y="3929611"/>
                <a:ext cx="1598780" cy="543223"/>
              </a:xfrm>
              <a:prstGeom prst="wedgeEllipseCallout">
                <a:avLst>
                  <a:gd name="adj1" fmla="val -57783"/>
                  <a:gd name="adj2" fmla="val 122084"/>
                </a:avLst>
              </a:prstGeom>
              <a:solidFill>
                <a:schemeClr val="bg1"/>
              </a:solidFill>
              <a:ln w="3175">
                <a:solidFill>
                  <a:srgbClr val="5600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lock-based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Θ</m:t>
                    </m:r>
                  </m:oMath>
                </a14:m>
                <a:endParaRPr lang="en-US" sz="13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Oval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04" y="3929611"/>
                <a:ext cx="1598780" cy="543223"/>
              </a:xfrm>
              <a:prstGeom prst="wedgeEllipseCallout">
                <a:avLst>
                  <a:gd name="adj1" fmla="val -57783"/>
                  <a:gd name="adj2" fmla="val 122084"/>
                </a:avLst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rgbClr val="5600BF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1A2-852E-4359-9292-AB57375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Correctness: Challenges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9C4C-A9D1-4A6D-B24A-88BC84A9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Traditional approach for concurrent data structures: </a:t>
            </a:r>
            <a:br>
              <a:rPr lang="en-US" dirty="0"/>
            </a:br>
            <a:r>
              <a:rPr lang="en-US" dirty="0"/>
              <a:t>prove </a:t>
            </a:r>
            <a:r>
              <a:rPr lang="en-US" dirty="0">
                <a:solidFill>
                  <a:srgbClr val="0565A7"/>
                </a:solidFill>
              </a:rPr>
              <a:t>linearizability</a:t>
            </a:r>
            <a:r>
              <a:rPr lang="en-US" i="1" dirty="0"/>
              <a:t> </a:t>
            </a:r>
            <a:r>
              <a:rPr lang="en-US" dirty="0"/>
              <a:t>relative to </a:t>
            </a:r>
            <a:r>
              <a:rPr lang="en-US" dirty="0">
                <a:solidFill>
                  <a:srgbClr val="0565A7"/>
                </a:solidFill>
              </a:rPr>
              <a:t>sequential specification</a:t>
            </a:r>
          </a:p>
          <a:p>
            <a:pPr marL="0" indent="0" algn="l" rtl="0">
              <a:buNone/>
            </a:pPr>
            <a:r>
              <a:rPr lang="en-US" dirty="0"/>
              <a:t>But …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/>
              <a:t>Sequential algorithm’s guarantees are statistical –</a:t>
            </a:r>
            <a:br>
              <a:rPr lang="en-US" dirty="0"/>
            </a:br>
            <a:r>
              <a:rPr lang="en-US" dirty="0"/>
              <a:t>has no sequential specification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/>
              <a:t>Concurrency does introduce an additional error – </a:t>
            </a:r>
            <a:br>
              <a:rPr lang="en-US" dirty="0"/>
            </a:br>
            <a:r>
              <a:rPr lang="en-US" dirty="0"/>
              <a:t>does not perfectly simulate sequential algorithm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/>
              <a:t>Linearizability not good enough for randomized </a:t>
            </a:r>
            <a:r>
              <a:rPr lang="en-US" dirty="0" smtClean="0"/>
              <a:t>algorithms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Golab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et al. 2011] </a:t>
            </a:r>
            <a:endParaRPr lang="en-US" dirty="0"/>
          </a:p>
          <a:p>
            <a:pPr marL="342900" indent="-342900" algn="l" rtl="0">
              <a:buFont typeface="+mj-lt"/>
              <a:buAutoNum type="arabicPeriod"/>
            </a:pPr>
            <a:endParaRPr lang="en-US" dirty="0"/>
          </a:p>
          <a:p>
            <a:pPr marL="342900" indent="-342900" algn="l" rtl="0"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546F-843A-4586-895A-B5E639A5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302</Words>
  <Application>Microsoft Office PowerPoint</Application>
  <PresentationFormat>On-screen Show (4:3)</PresentationFormat>
  <Paragraphs>106</Paragraphs>
  <Slides>13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Brief Announcement: Fast Concurrent Data Sketches</vt:lpstr>
      <vt:lpstr>Motivation: Massive Real-Time Analytics</vt:lpstr>
      <vt:lpstr>Hardware Trends: Scale Processing &amp; Memory</vt:lpstr>
      <vt:lpstr>Sketches: Lean &amp; Mean Aggregation</vt:lpstr>
      <vt:lpstr>Context: Open-Source DataSketches Library</vt:lpstr>
      <vt:lpstr>Parallelization Challenges</vt:lpstr>
      <vt:lpstr>Concurrent Sketches - Features</vt:lpstr>
      <vt:lpstr>Concurrent Θ Sketch: Update Throughput</vt:lpstr>
      <vt:lpstr>Correctness: Challenges</vt:lpstr>
      <vt:lpstr>Overcoming the Challenges</vt:lpstr>
      <vt:lpstr>Summary: Concurrent Sketches </vt:lpstr>
      <vt:lpstr>Challenge 1: Sketches Aren’t Thread-Safe</vt:lpstr>
      <vt:lpstr>Challenge 2: Can’t Query While Updating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Announcement: Fast Concurrent Data Sketches</dc:title>
  <dc:creator>Arik Rinberg</dc:creator>
  <cp:lastModifiedBy>Arik Rinberg</cp:lastModifiedBy>
  <cp:revision>40</cp:revision>
  <dcterms:created xsi:type="dcterms:W3CDTF">2019-06-30T17:25:41Z</dcterms:created>
  <dcterms:modified xsi:type="dcterms:W3CDTF">2019-07-15T12:27:58Z</dcterms:modified>
</cp:coreProperties>
</file>