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29"/>
  </p:notesMasterIdLst>
  <p:sldIdLst>
    <p:sldId id="256" r:id="rId2"/>
    <p:sldId id="621" r:id="rId3"/>
    <p:sldId id="620" r:id="rId4"/>
    <p:sldId id="580" r:id="rId5"/>
    <p:sldId id="589" r:id="rId6"/>
    <p:sldId id="581" r:id="rId7"/>
    <p:sldId id="648" r:id="rId8"/>
    <p:sldId id="582" r:id="rId9"/>
    <p:sldId id="586" r:id="rId10"/>
    <p:sldId id="587" r:id="rId11"/>
    <p:sldId id="651" r:id="rId12"/>
    <p:sldId id="652" r:id="rId13"/>
    <p:sldId id="650" r:id="rId14"/>
    <p:sldId id="653" r:id="rId15"/>
    <p:sldId id="654" r:id="rId16"/>
    <p:sldId id="583" r:id="rId17"/>
    <p:sldId id="362" r:id="rId18"/>
    <p:sldId id="593" r:id="rId19"/>
    <p:sldId id="658" r:id="rId20"/>
    <p:sldId id="655" r:id="rId21"/>
    <p:sldId id="659" r:id="rId22"/>
    <p:sldId id="596" r:id="rId23"/>
    <p:sldId id="363" r:id="rId24"/>
    <p:sldId id="594" r:id="rId25"/>
    <p:sldId id="614" r:id="rId26"/>
    <p:sldId id="626" r:id="rId27"/>
    <p:sldId id="608" r:id="rId28"/>
  </p:sldIdLst>
  <p:sldSz cx="9144000" cy="6858000" type="screen4x3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B617E8-90B7-450F-8B82-193B09DDF941}">
          <p14:sldIdLst>
            <p14:sldId id="256"/>
            <p14:sldId id="621"/>
            <p14:sldId id="620"/>
            <p14:sldId id="580"/>
            <p14:sldId id="589"/>
            <p14:sldId id="581"/>
            <p14:sldId id="648"/>
            <p14:sldId id="582"/>
            <p14:sldId id="586"/>
            <p14:sldId id="587"/>
            <p14:sldId id="651"/>
            <p14:sldId id="652"/>
            <p14:sldId id="650"/>
            <p14:sldId id="653"/>
            <p14:sldId id="654"/>
            <p14:sldId id="583"/>
            <p14:sldId id="362"/>
            <p14:sldId id="593"/>
            <p14:sldId id="658"/>
            <p14:sldId id="655"/>
            <p14:sldId id="659"/>
            <p14:sldId id="596"/>
            <p14:sldId id="363"/>
            <p14:sldId id="594"/>
            <p14:sldId id="614"/>
            <p14:sldId id="626"/>
            <p14:sldId id="6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74BE"/>
    <a:srgbClr val="0565A7"/>
    <a:srgbClr val="3477B2"/>
    <a:srgbClr val="DCD8DC"/>
    <a:srgbClr val="FFCCFF"/>
    <a:srgbClr val="FFFFFF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1404" autoAdjust="0"/>
  </p:normalViewPr>
  <p:slideViewPr>
    <p:cSldViewPr>
      <p:cViewPr varScale="1">
        <p:scale>
          <a:sx n="67" d="100"/>
          <a:sy n="67" d="100"/>
        </p:scale>
        <p:origin x="720" y="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DC9EF-CB6A-4409-A55A-9E6B81F6551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166D0-D888-40F6-BC32-089500692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45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Technion to slide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Talking: Theta is monotonically decreasing over time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87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between 15 and 16, add </a:t>
            </a:r>
            <a:r>
              <a:rPr lang="en-US" dirty="0" err="1"/>
              <a:t>github</a:t>
            </a:r>
            <a:r>
              <a:rPr lang="en-US" dirty="0"/>
              <a:t> issues with locks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2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thread throughput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4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84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blue, picture of </a:t>
            </a:r>
            <a:r>
              <a:rPr lang="en-US" dirty="0" err="1"/>
              <a:t>cpu</a:t>
            </a:r>
            <a:r>
              <a:rPr lang="en-US" dirty="0"/>
              <a:t>.</a:t>
            </a:r>
          </a:p>
          <a:p>
            <a:r>
              <a:rPr lang="en-US" dirty="0"/>
              <a:t>Add animation of a merge</a:t>
            </a:r>
          </a:p>
          <a:p>
            <a:r>
              <a:rPr lang="en-US" dirty="0"/>
              <a:t>Talking: Explain architecture slowly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8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blue, picture of </a:t>
            </a:r>
            <a:r>
              <a:rPr lang="en-US" dirty="0" err="1"/>
              <a:t>cpu</a:t>
            </a:r>
            <a:r>
              <a:rPr lang="en-US" dirty="0"/>
              <a:t>.</a:t>
            </a:r>
          </a:p>
          <a:p>
            <a:r>
              <a:rPr lang="en-US" dirty="0"/>
              <a:t>Add animation of a merge</a:t>
            </a:r>
          </a:p>
          <a:p>
            <a:r>
              <a:rPr lang="en-US" dirty="0"/>
              <a:t>Talking: Explain architecture slowly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69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07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Talking:</a:t>
            </a:r>
          </a:p>
          <a:p>
            <a:r>
              <a:rPr lang="en-US" dirty="0"/>
              <a:t>Locality – each buffer is per thread</a:t>
            </a:r>
          </a:p>
          <a:p>
            <a:r>
              <a:rPr lang="en-US" dirty="0"/>
              <a:t>Sync – using an atomic bit once buffer is full</a:t>
            </a:r>
          </a:p>
          <a:p>
            <a:r>
              <a:rPr lang="en-US" dirty="0"/>
              <a:t>Share Info – e.g., local sketches use global Theta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27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Talking:</a:t>
            </a:r>
          </a:p>
          <a:p>
            <a:r>
              <a:rPr lang="en-US" dirty="0"/>
              <a:t>Locality – each buffer is per thread</a:t>
            </a:r>
          </a:p>
          <a:p>
            <a:r>
              <a:rPr lang="en-US" dirty="0"/>
              <a:t>Sync – using an atomic bit once buffer is full</a:t>
            </a:r>
          </a:p>
          <a:p>
            <a:r>
              <a:rPr lang="en-US" dirty="0"/>
              <a:t>Share Info – e.g., local sketches use global Theta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52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Talking: </a:t>
            </a:r>
            <a:r>
              <a:rPr lang="en-US" dirty="0" err="1"/>
              <a:t>SotA</a:t>
            </a:r>
            <a:r>
              <a:rPr lang="en-US" dirty="0"/>
              <a:t> was with lock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8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2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chips also here.</a:t>
            </a:r>
          </a:p>
          <a:p>
            <a:r>
              <a:rPr lang="en-US" dirty="0"/>
              <a:t>Talking: Discuss eager propagation. Small stream induce large errors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49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Rewrite slide to point to paper, based on r-relaxed and </a:t>
            </a:r>
            <a:r>
              <a:rPr lang="en-US" dirty="0" err="1"/>
              <a:t>s.l.</a:t>
            </a:r>
            <a:r>
              <a:rPr lang="en-US" dirty="0"/>
              <a:t> (with citations).</a:t>
            </a:r>
          </a:p>
          <a:p>
            <a:r>
              <a:rPr lang="en-US" dirty="0"/>
              <a:t>Important, we prove correctness w.r.t to a relaxed seq specification and bound the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23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66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6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Blurry girl</a:t>
            </a:r>
          </a:p>
          <a:p>
            <a:r>
              <a:rPr lang="en-US" dirty="0"/>
              <a:t>Talking: Give examples for functions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Talking: RSE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0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4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Talking:</a:t>
            </a:r>
          </a:p>
          <a:p>
            <a:pPr rtl="0"/>
            <a:r>
              <a:rPr lang="en-US" dirty="0"/>
              <a:t>Story about queue to ski-lift. I was skiing. Queue is 1km, count first 10 meters, and multiply by 100.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5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89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22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166D0-D888-40F6-BC32-0895006925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8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7182-6474-4E5F-850D-6917B5451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2F330-AE68-4E48-9DC5-5BC6360C6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565A7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3AAE1-B588-4056-8EEF-89196FA9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63BFC-329E-4A66-B106-6AE53B84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0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54A4-7D7C-459C-881E-7CA61827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9C887-D825-412D-8D5F-4AF2B6FCA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6B98-ED05-40C4-9DC8-3052DB61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D4639-B18D-4215-870B-60145894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6A3B3-08B3-4406-B126-EBDA045E9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651BF-953E-4B7E-B739-60DE17029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9E9-34CC-44F4-8F9F-3E208A10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EC3E-2C5F-45ED-8CC8-607036DD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31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516573" y="1814831"/>
            <a:ext cx="8301990" cy="43230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7"/>
          <p:cNvSpPr txBox="1">
            <a:spLocks/>
          </p:cNvSpPr>
          <p:nvPr userDrawn="1"/>
        </p:nvSpPr>
        <p:spPr>
          <a:xfrm>
            <a:off x="4662523" y="6379417"/>
            <a:ext cx="4156040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1100" dirty="0"/>
              <a:t>Idit Keidar, Nov 2017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833355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516573" y="1814831"/>
            <a:ext cx="8301990" cy="43230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7"/>
          <p:cNvSpPr txBox="1">
            <a:spLocks/>
          </p:cNvSpPr>
          <p:nvPr userDrawn="1"/>
        </p:nvSpPr>
        <p:spPr>
          <a:xfrm>
            <a:off x="4662523" y="6379417"/>
            <a:ext cx="4156040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1100" dirty="0"/>
              <a:t>Idit Keidar, Nov 2017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119990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516573" y="1814831"/>
            <a:ext cx="8301990" cy="43230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7"/>
          <p:cNvSpPr txBox="1">
            <a:spLocks/>
          </p:cNvSpPr>
          <p:nvPr userDrawn="1"/>
        </p:nvSpPr>
        <p:spPr>
          <a:xfrm>
            <a:off x="4662523" y="6379417"/>
            <a:ext cx="4156040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1100" dirty="0"/>
              <a:t>Idit Keidar, Nov 2017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210032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3F4A-AA57-4FA0-AC10-8D04FEFE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516F-9B34-4E29-A2CB-2C94120C4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A745-5A2E-4D3A-A893-709C5F11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F8FB4-E317-46D1-9160-CB6637E7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7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6475-2667-4096-85EA-99881A98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D193-179F-4777-83E4-B5DB259ED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34C0-50F8-4C9E-8B85-0476847E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9B56-9238-4FB7-A7D4-D5DA9AC6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6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2C21-0C01-4C01-896C-3C10DED4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3ACE-9F3C-4A6C-8F4E-A2A8B0CB3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24B4D-916E-43D0-BBB4-C51B5C292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4165E-7575-42DD-A683-C5ED7422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A67C7-4015-4E9A-9068-729070C3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0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38EB-B4B7-40BC-B69E-AB92DA66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ACAB4-7AB9-4657-BEAC-037CAE277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A787E-1D30-4E1A-BD83-D50687AD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E4F4B-8A00-4AED-A23A-BD9611180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D18C1-1201-4A93-9D52-A93D5C5E1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42DD2-6F7C-48B5-8C49-824012F7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6E099-A6CE-4CF8-BB6E-60AE6C83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0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717F-4E6E-4F8E-AF7F-38CD0C78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C784B-8E85-4D30-BDE4-E3DA8071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9C9BE-8960-462C-B229-EB492709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8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4989B-04F8-4233-BFFA-6F741CE6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C4637-B6A1-4FC3-9B5D-5C963D06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5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712C-DA7E-4545-9DB6-18B7218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E8ABE-8000-4E01-B76A-23A35FF6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7A180-AFC5-4E11-80A0-621CCD09A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C0A64-2D79-4CB9-A9F1-78B1A6EC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2A9CD-3112-4732-B794-86CE701B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1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95DC-C193-46DC-BC9D-B57B0BD8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7BCC2-DA35-4851-B141-BDD282AAA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9D82E-4AB9-4F3A-885B-A2053F443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5CBB9-1B3A-472E-890B-439607A1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4441D-AB2C-4F33-8D40-9B349D54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4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AE2F0-D1F5-498B-A62C-E1C81038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032A9-42F8-4C31-9ACF-A1FEDA103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34207-7544-4D56-8658-D1B785ECD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8C051-D57A-4050-9852-57ED616FE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2C4D0-E0C3-49C3-B08F-747C0099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1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5" r:id="rId12"/>
    <p:sldLayoutId id="2147483786" r:id="rId13"/>
    <p:sldLayoutId id="2147483787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.jpg"/><Relationship Id="rId4" Type="http://schemas.openxmlformats.org/officeDocument/2006/relationships/image" Target="../media/image2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1.jpg"/><Relationship Id="rId4" Type="http://schemas.openxmlformats.org/officeDocument/2006/relationships/image" Target="../media/image2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1.jpg"/><Relationship Id="rId4" Type="http://schemas.openxmlformats.org/officeDocument/2006/relationships/image" Target="../media/image2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3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1.jpg"/><Relationship Id="rId4" Type="http://schemas.openxmlformats.org/officeDocument/2006/relationships/image" Target="../media/image2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34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1.jpg"/><Relationship Id="rId4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Fast Concurrent Data Sketches</a:t>
            </a:r>
            <a:endParaRPr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98F98D5-CF2A-435E-9C5B-312A0BBE2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292" y="3560986"/>
            <a:ext cx="7173416" cy="1655762"/>
          </a:xfrm>
        </p:spPr>
        <p:txBody>
          <a:bodyPr/>
          <a:lstStyle/>
          <a:p>
            <a:r>
              <a:rPr lang="en-GB" b="1" dirty="0"/>
              <a:t>Arik Rinberg</a:t>
            </a:r>
            <a:r>
              <a:rPr lang="en-GB" dirty="0"/>
              <a:t>, Alexander Spiegelman, Edward Bortnikov, Eshcar Hillel, Idit Keidar, Lee Rhodes, </a:t>
            </a:r>
            <a:r>
              <a:rPr lang="en-GB" dirty="0" err="1"/>
              <a:t>Hadar</a:t>
            </a:r>
            <a:r>
              <a:rPr lang="en-GB" dirty="0"/>
              <a:t> </a:t>
            </a:r>
            <a:r>
              <a:rPr lang="en-GB" dirty="0" err="1"/>
              <a:t>Serviansky</a:t>
            </a:r>
            <a:endParaRPr lang="en-IL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96BD2C8-F8D4-467F-82BF-CC396AC5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4CC1C4-A5D9-4438-8F56-ED09814FE587}"/>
              </a:ext>
            </a:extLst>
          </p:cNvPr>
          <p:cNvGrpSpPr/>
          <p:nvPr/>
        </p:nvGrpSpPr>
        <p:grpSpPr>
          <a:xfrm>
            <a:off x="68021" y="4763798"/>
            <a:ext cx="9017924" cy="1454774"/>
            <a:chOff x="68021" y="4763798"/>
            <a:chExt cx="9017924" cy="145477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9D34D3B-06D0-41BA-AD2B-E76F8C668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21" y="4842878"/>
              <a:ext cx="1360245" cy="136024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763208-2390-4999-8050-9CF8E3B31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63" t="17623" r="6847" b="34013"/>
            <a:stretch/>
          </p:blipFill>
          <p:spPr>
            <a:xfrm>
              <a:off x="2366267" y="4881495"/>
              <a:ext cx="1829056" cy="13224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1E9A83-1C6D-4780-B060-50486E9F3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4710" y="4879727"/>
              <a:ext cx="1322457" cy="132245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1489914-879C-4C32-8090-62AAE1B1FA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18" t="13757" r="27052" b="33369"/>
            <a:stretch/>
          </p:blipFill>
          <p:spPr>
            <a:xfrm>
              <a:off x="8018416" y="4869161"/>
              <a:ext cx="1067529" cy="134941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0944A3A-BA47-4C91-94A1-CA21CA1FFD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85" r="24447" b="36161"/>
            <a:stretch/>
          </p:blipFill>
          <p:spPr>
            <a:xfrm>
              <a:off x="5328708" y="4763798"/>
              <a:ext cx="1292586" cy="14383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7A0EE-050C-466E-A40B-71FBAE721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765" y="4867144"/>
              <a:ext cx="1244295" cy="1335979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1E140D5-A670-432C-84E7-59FF3AD42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589" y="4869160"/>
              <a:ext cx="1349411" cy="1349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4F2C6B2A-017E-4571-A1EB-50A2CFCD1D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8" y="367053"/>
            <a:ext cx="1844824" cy="1255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A6FC9F-E81D-4D89-9D13-25D86E60CB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21294" y="135160"/>
            <a:ext cx="2381250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0A03AE-4092-40BB-A60B-8FFC6FAF2A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Sketch: Basic Idea</a:t>
                </a:r>
                <a:endParaRPr lang="en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0A03AE-4092-40BB-A60B-8FFC6FAF2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86DD7-CBBF-46ED-BBD7-BA8AD0BA1A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Hash </a:t>
                </a:r>
                <a:r>
                  <a:rPr lang="en-US" dirty="0">
                    <a:solidFill>
                      <a:srgbClr val="0565A7"/>
                    </a:solidFill>
                  </a:rPr>
                  <a:t>unique </a:t>
                </a:r>
                <a:r>
                  <a:rPr lang="en-US" dirty="0"/>
                  <a:t>elements into [0,1] </a:t>
                </a:r>
                <a:r>
                  <a:rPr lang="en-US" dirty="0">
                    <a:solidFill>
                      <a:srgbClr val="0565A7"/>
                    </a:solidFill>
                  </a:rPr>
                  <a:t>uniformly at random</a:t>
                </a:r>
              </a:p>
              <a:p>
                <a:r>
                  <a:rPr lang="en-US" dirty="0"/>
                  <a:t>Keep those smaller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expectation,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</m:den>
                    </m:f>
                  </m:oMath>
                </a14:m>
                <a:r>
                  <a:rPr lang="en-US" dirty="0"/>
                  <a:t> of the uniques in the stream</a:t>
                </a:r>
                <a:endParaRPr lang="he-IL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minimum hash value seen</a:t>
                </a:r>
                <a:r>
                  <a:rPr lang="he-IL" dirty="0"/>
                  <a:t> </a:t>
                </a:r>
                <a:r>
                  <a:rPr lang="en-US" dirty="0"/>
                  <a:t>(initially = 1)</a:t>
                </a:r>
                <a:endParaRPr lang="en-IL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86DD7-CBBF-46ED-BBD7-BA8AD0BA1A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CFE42-3623-476D-B3A6-4A492144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5D6AD-5E81-4180-89E1-C2C5569D1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4716420"/>
            <a:ext cx="9449983" cy="245699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7934E-83B8-4583-A73E-EAA2A6B4B71D}"/>
              </a:ext>
            </a:extLst>
          </p:cNvPr>
          <p:cNvCxnSpPr>
            <a:cxnSpLocks/>
          </p:cNvCxnSpPr>
          <p:nvPr/>
        </p:nvCxnSpPr>
        <p:spPr>
          <a:xfrm>
            <a:off x="179512" y="3789040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913BB5-1CA8-4D26-8CD7-1E486AE2E8DA}"/>
              </a:ext>
            </a:extLst>
          </p:cNvPr>
          <p:cNvSpPr txBox="1"/>
          <p:nvPr/>
        </p:nvSpPr>
        <p:spPr>
          <a:xfrm>
            <a:off x="127386" y="3429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  <a:endParaRPr lang="en-IL" sz="24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29AFF3-907F-4C6F-9032-0518CA959CFA}"/>
              </a:ext>
            </a:extLst>
          </p:cNvPr>
          <p:cNvCxnSpPr>
            <a:cxnSpLocks/>
          </p:cNvCxnSpPr>
          <p:nvPr/>
        </p:nvCxnSpPr>
        <p:spPr>
          <a:xfrm>
            <a:off x="8100392" y="3789040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5F19B0-8D00-4289-AFB1-98EC35316E90}"/>
              </a:ext>
            </a:extLst>
          </p:cNvPr>
          <p:cNvCxnSpPr>
            <a:cxnSpLocks/>
          </p:cNvCxnSpPr>
          <p:nvPr/>
        </p:nvCxnSpPr>
        <p:spPr>
          <a:xfrm>
            <a:off x="8872598" y="3789040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FE1A57-C141-463C-98FE-B66B74A468A0}"/>
              </a:ext>
            </a:extLst>
          </p:cNvPr>
          <p:cNvSpPr txBox="1"/>
          <p:nvPr/>
        </p:nvSpPr>
        <p:spPr>
          <a:xfrm>
            <a:off x="8820472" y="3429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IL" sz="24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CAD330-12CE-4E76-AEDF-E6B0EF56C313}"/>
              </a:ext>
            </a:extLst>
          </p:cNvPr>
          <p:cNvSpPr/>
          <p:nvPr/>
        </p:nvSpPr>
        <p:spPr>
          <a:xfrm>
            <a:off x="8100392" y="4653136"/>
            <a:ext cx="720080" cy="2141580"/>
          </a:xfrm>
          <a:prstGeom prst="roundRect">
            <a:avLst/>
          </a:prstGeom>
          <a:solidFill>
            <a:srgbClr val="DCD8DC">
              <a:alpha val="6588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2B1279F-10E0-4547-87AC-E3A577CAF61E}"/>
              </a:ext>
            </a:extLst>
          </p:cNvPr>
          <p:cNvSpPr/>
          <p:nvPr/>
        </p:nvSpPr>
        <p:spPr>
          <a:xfrm rot="16200000">
            <a:off x="3899822" y="308547"/>
            <a:ext cx="576064" cy="78250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C68C5E-1196-4D49-AAD3-CCDE0D582F3D}"/>
              </a:ext>
            </a:extLst>
          </p:cNvPr>
          <p:cNvSpPr/>
          <p:nvPr/>
        </p:nvSpPr>
        <p:spPr>
          <a:xfrm>
            <a:off x="3220281" y="3556688"/>
            <a:ext cx="2577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 Minimum Values (KMV)</a:t>
            </a:r>
          </a:p>
        </p:txBody>
      </p:sp>
      <p:sp>
        <p:nvSpPr>
          <p:cNvPr id="9" name="Rectangle 8"/>
          <p:cNvSpPr/>
          <p:nvPr/>
        </p:nvSpPr>
        <p:spPr>
          <a:xfrm>
            <a:off x="2987824" y="4761148"/>
            <a:ext cx="648072" cy="2033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5577" y="4725144"/>
            <a:ext cx="1695014" cy="2069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62845" y="4716420"/>
            <a:ext cx="1647741" cy="2010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88589" y="4651967"/>
            <a:ext cx="1479555" cy="2010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B83B3F3-0FF9-471D-B284-B7DA550007BE}"/>
                  </a:ext>
                </a:extLst>
              </p:cNvPr>
              <p:cNvSpPr txBox="1"/>
              <p:nvPr/>
            </p:nvSpPr>
            <p:spPr>
              <a:xfrm>
                <a:off x="8024274" y="3418553"/>
                <a:ext cx="474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𝚯</m:t>
                      </m:r>
                    </m:oMath>
                  </m:oMathPara>
                </a14:m>
                <a:endParaRPr lang="en-IL" sz="24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B83B3F3-0FF9-471D-B284-B7DA55000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74" y="3418553"/>
                <a:ext cx="47480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04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0A03AE-4092-40BB-A60B-8FFC6FAF2A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Sketch: Basic Idea</a:t>
                </a:r>
                <a:endParaRPr lang="en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0A03AE-4092-40BB-A60B-8FFC6FAF2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86DD7-CBBF-46ED-BBD7-BA8AD0BA1A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Hash </a:t>
                </a:r>
                <a:r>
                  <a:rPr lang="en-US" dirty="0">
                    <a:solidFill>
                      <a:srgbClr val="0565A7"/>
                    </a:solidFill>
                  </a:rPr>
                  <a:t>unique </a:t>
                </a:r>
                <a:r>
                  <a:rPr lang="en-US" dirty="0"/>
                  <a:t>elements into [0,1] </a:t>
                </a:r>
                <a:r>
                  <a:rPr lang="en-US" dirty="0">
                    <a:solidFill>
                      <a:srgbClr val="0565A7"/>
                    </a:solidFill>
                  </a:rPr>
                  <a:t>uniformly at random</a:t>
                </a:r>
              </a:p>
              <a:p>
                <a:r>
                  <a:rPr lang="en-US" dirty="0"/>
                  <a:t>Keep those smaller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expectation,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</m:den>
                    </m:f>
                  </m:oMath>
                </a14:m>
                <a:r>
                  <a:rPr lang="en-US" dirty="0"/>
                  <a:t> of the uniques in the stream</a:t>
                </a:r>
                <a:endParaRPr lang="he-IL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minimum hash value seen</a:t>
                </a:r>
                <a:r>
                  <a:rPr lang="he-IL" dirty="0"/>
                  <a:t> </a:t>
                </a:r>
                <a:r>
                  <a:rPr lang="en-US" dirty="0"/>
                  <a:t>(initially = 1)</a:t>
                </a:r>
                <a:endParaRPr lang="en-IL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86DD7-CBBF-46ED-BBD7-BA8AD0BA1A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CFE42-3623-476D-B3A6-4A492144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5D6AD-5E81-4180-89E1-C2C5569D1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4716420"/>
            <a:ext cx="9449983" cy="245699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7934E-83B8-4583-A73E-EAA2A6B4B71D}"/>
              </a:ext>
            </a:extLst>
          </p:cNvPr>
          <p:cNvCxnSpPr>
            <a:cxnSpLocks/>
          </p:cNvCxnSpPr>
          <p:nvPr/>
        </p:nvCxnSpPr>
        <p:spPr>
          <a:xfrm>
            <a:off x="179512" y="3789040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913BB5-1CA8-4D26-8CD7-1E486AE2E8DA}"/>
              </a:ext>
            </a:extLst>
          </p:cNvPr>
          <p:cNvSpPr txBox="1"/>
          <p:nvPr/>
        </p:nvSpPr>
        <p:spPr>
          <a:xfrm>
            <a:off x="127386" y="3429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  <a:endParaRPr lang="en-IL" sz="24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29AFF3-907F-4C6F-9032-0518CA959CFA}"/>
              </a:ext>
            </a:extLst>
          </p:cNvPr>
          <p:cNvCxnSpPr>
            <a:cxnSpLocks/>
          </p:cNvCxnSpPr>
          <p:nvPr/>
        </p:nvCxnSpPr>
        <p:spPr>
          <a:xfrm>
            <a:off x="6732240" y="3933055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5F19B0-8D00-4289-AFB1-98EC35316E90}"/>
              </a:ext>
            </a:extLst>
          </p:cNvPr>
          <p:cNvCxnSpPr>
            <a:cxnSpLocks/>
          </p:cNvCxnSpPr>
          <p:nvPr/>
        </p:nvCxnSpPr>
        <p:spPr>
          <a:xfrm>
            <a:off x="8872598" y="3789040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FE1A57-C141-463C-98FE-B66B74A468A0}"/>
              </a:ext>
            </a:extLst>
          </p:cNvPr>
          <p:cNvSpPr txBox="1"/>
          <p:nvPr/>
        </p:nvSpPr>
        <p:spPr>
          <a:xfrm>
            <a:off x="8820472" y="3429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IL" sz="24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CAD330-12CE-4E76-AEDF-E6B0EF56C313}"/>
              </a:ext>
            </a:extLst>
          </p:cNvPr>
          <p:cNvSpPr/>
          <p:nvPr/>
        </p:nvSpPr>
        <p:spPr>
          <a:xfrm>
            <a:off x="7510586" y="4653136"/>
            <a:ext cx="1309886" cy="2141580"/>
          </a:xfrm>
          <a:prstGeom prst="roundRect">
            <a:avLst/>
          </a:prstGeom>
          <a:solidFill>
            <a:srgbClr val="DCD8DC">
              <a:alpha val="6588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2B1279F-10E0-4547-87AC-E3A577CAF61E}"/>
              </a:ext>
            </a:extLst>
          </p:cNvPr>
          <p:cNvSpPr/>
          <p:nvPr/>
        </p:nvSpPr>
        <p:spPr>
          <a:xfrm rot="16200000">
            <a:off x="3198664" y="1009707"/>
            <a:ext cx="576064" cy="64227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C68C5E-1196-4D49-AAD3-CCDE0D582F3D}"/>
              </a:ext>
            </a:extLst>
          </p:cNvPr>
          <p:cNvSpPr/>
          <p:nvPr/>
        </p:nvSpPr>
        <p:spPr>
          <a:xfrm>
            <a:off x="2519123" y="3531497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 Minimum Values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5577" y="4725144"/>
            <a:ext cx="1695014" cy="2069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35477" y="4736789"/>
            <a:ext cx="775109" cy="2010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88589" y="4651967"/>
            <a:ext cx="1479555" cy="2010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87824" y="4761148"/>
            <a:ext cx="648072" cy="2033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83B3F3-0FF9-471D-B284-B7DA550007BE}"/>
                  </a:ext>
                </a:extLst>
              </p:cNvPr>
              <p:cNvSpPr txBox="1"/>
              <p:nvPr/>
            </p:nvSpPr>
            <p:spPr>
              <a:xfrm>
                <a:off x="6761487" y="3418553"/>
                <a:ext cx="474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𝚯</m:t>
                      </m:r>
                    </m:oMath>
                  </m:oMathPara>
                </a14:m>
                <a:endParaRPr lang="en-IL" sz="24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83B3F3-0FF9-471D-B284-B7DA55000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487" y="3418553"/>
                <a:ext cx="47480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4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0A03AE-4092-40BB-A60B-8FFC6FAF2A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Sketch: Basic Idea</a:t>
                </a:r>
                <a:endParaRPr lang="en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0A03AE-4092-40BB-A60B-8FFC6FAF2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86DD7-CBBF-46ED-BBD7-BA8AD0BA1A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Hash </a:t>
                </a:r>
                <a:r>
                  <a:rPr lang="en-US" dirty="0">
                    <a:solidFill>
                      <a:srgbClr val="0565A7"/>
                    </a:solidFill>
                  </a:rPr>
                  <a:t>unique </a:t>
                </a:r>
                <a:r>
                  <a:rPr lang="en-US" dirty="0"/>
                  <a:t>elements into [0,1] </a:t>
                </a:r>
                <a:r>
                  <a:rPr lang="en-US" dirty="0">
                    <a:solidFill>
                      <a:srgbClr val="0565A7"/>
                    </a:solidFill>
                  </a:rPr>
                  <a:t>uniformly at random</a:t>
                </a:r>
              </a:p>
              <a:p>
                <a:r>
                  <a:rPr lang="en-US" dirty="0"/>
                  <a:t>Keep those smaller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expectation,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</m:den>
                    </m:f>
                  </m:oMath>
                </a14:m>
                <a:r>
                  <a:rPr lang="en-US" dirty="0"/>
                  <a:t> of the uniques in the stream</a:t>
                </a:r>
                <a:endParaRPr lang="he-IL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minimum hash value seen</a:t>
                </a:r>
                <a:r>
                  <a:rPr lang="he-IL" dirty="0"/>
                  <a:t> </a:t>
                </a:r>
                <a:r>
                  <a:rPr lang="en-US" dirty="0"/>
                  <a:t>(initially = 1)</a:t>
                </a:r>
                <a:endParaRPr lang="en-IL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86DD7-CBBF-46ED-BBD7-BA8AD0BA1A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CFE42-3623-476D-B3A6-4A492144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5D6AD-5E81-4180-89E1-C2C5569D1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4716420"/>
            <a:ext cx="9449983" cy="245699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7934E-83B8-4583-A73E-EAA2A6B4B71D}"/>
              </a:ext>
            </a:extLst>
          </p:cNvPr>
          <p:cNvCxnSpPr>
            <a:cxnSpLocks/>
          </p:cNvCxnSpPr>
          <p:nvPr/>
        </p:nvCxnSpPr>
        <p:spPr>
          <a:xfrm>
            <a:off x="179512" y="3789040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913BB5-1CA8-4D26-8CD7-1E486AE2E8DA}"/>
              </a:ext>
            </a:extLst>
          </p:cNvPr>
          <p:cNvSpPr txBox="1"/>
          <p:nvPr/>
        </p:nvSpPr>
        <p:spPr>
          <a:xfrm>
            <a:off x="127386" y="3429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  <a:endParaRPr lang="en-IL" sz="24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29AFF3-907F-4C6F-9032-0518CA959CFA}"/>
              </a:ext>
            </a:extLst>
          </p:cNvPr>
          <p:cNvCxnSpPr>
            <a:cxnSpLocks/>
          </p:cNvCxnSpPr>
          <p:nvPr/>
        </p:nvCxnSpPr>
        <p:spPr>
          <a:xfrm>
            <a:off x="4387520" y="3933056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5F19B0-8D00-4289-AFB1-98EC35316E90}"/>
              </a:ext>
            </a:extLst>
          </p:cNvPr>
          <p:cNvCxnSpPr>
            <a:cxnSpLocks/>
          </p:cNvCxnSpPr>
          <p:nvPr/>
        </p:nvCxnSpPr>
        <p:spPr>
          <a:xfrm>
            <a:off x="8872598" y="3789040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FE1A57-C141-463C-98FE-B66B74A468A0}"/>
              </a:ext>
            </a:extLst>
          </p:cNvPr>
          <p:cNvSpPr txBox="1"/>
          <p:nvPr/>
        </p:nvSpPr>
        <p:spPr>
          <a:xfrm>
            <a:off x="8820472" y="3429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IL" sz="24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CAD330-12CE-4E76-AEDF-E6B0EF56C313}"/>
              </a:ext>
            </a:extLst>
          </p:cNvPr>
          <p:cNvSpPr/>
          <p:nvPr/>
        </p:nvSpPr>
        <p:spPr>
          <a:xfrm>
            <a:off x="7510586" y="4653136"/>
            <a:ext cx="1309886" cy="2141580"/>
          </a:xfrm>
          <a:prstGeom prst="roundRect">
            <a:avLst/>
          </a:prstGeom>
          <a:solidFill>
            <a:srgbClr val="DCD8DC">
              <a:alpha val="6588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2B1279F-10E0-4547-87AC-E3A577CAF61E}"/>
              </a:ext>
            </a:extLst>
          </p:cNvPr>
          <p:cNvSpPr/>
          <p:nvPr/>
        </p:nvSpPr>
        <p:spPr>
          <a:xfrm rot="16200000">
            <a:off x="2043920" y="2164451"/>
            <a:ext cx="576064" cy="4113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C68C5E-1196-4D49-AAD3-CCDE0D582F3D}"/>
              </a:ext>
            </a:extLst>
          </p:cNvPr>
          <p:cNvSpPr/>
          <p:nvPr/>
        </p:nvSpPr>
        <p:spPr>
          <a:xfrm>
            <a:off x="1364378" y="3545064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 Minimum Values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5577" y="4725144"/>
            <a:ext cx="1695014" cy="2069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98077" y="4670787"/>
            <a:ext cx="812509" cy="2010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88589" y="4651967"/>
            <a:ext cx="1479555" cy="2010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83B3F3-0FF9-471D-B284-B7DA550007BE}"/>
                  </a:ext>
                </a:extLst>
              </p:cNvPr>
              <p:cNvSpPr txBox="1"/>
              <p:nvPr/>
            </p:nvSpPr>
            <p:spPr>
              <a:xfrm>
                <a:off x="4427984" y="3418553"/>
                <a:ext cx="474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𝚯</m:t>
                      </m:r>
                    </m:oMath>
                  </m:oMathPara>
                </a14:m>
                <a:endParaRPr lang="en-IL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83B3F3-0FF9-471D-B284-B7DA55000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418553"/>
                <a:ext cx="47480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43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0A03AE-4092-40BB-A60B-8FFC6FAF2A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Sketch: Basic Idea</a:t>
                </a:r>
                <a:endParaRPr lang="en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0A03AE-4092-40BB-A60B-8FFC6FAF2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86DD7-CBBF-46ED-BBD7-BA8AD0BA1A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Hash </a:t>
                </a:r>
                <a:r>
                  <a:rPr lang="en-US" dirty="0">
                    <a:solidFill>
                      <a:srgbClr val="0565A7"/>
                    </a:solidFill>
                  </a:rPr>
                  <a:t>unique </a:t>
                </a:r>
                <a:r>
                  <a:rPr lang="en-US" dirty="0"/>
                  <a:t>elements into [0,1] </a:t>
                </a:r>
                <a:r>
                  <a:rPr lang="en-US" dirty="0">
                    <a:solidFill>
                      <a:srgbClr val="0565A7"/>
                    </a:solidFill>
                  </a:rPr>
                  <a:t>uniformly at random</a:t>
                </a:r>
              </a:p>
              <a:p>
                <a:r>
                  <a:rPr lang="en-US" dirty="0"/>
                  <a:t>Keep those smaller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expectation,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</m:den>
                    </m:f>
                  </m:oMath>
                </a14:m>
                <a:r>
                  <a:rPr lang="en-US" dirty="0"/>
                  <a:t> of the uniques in the stream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86DD7-CBBF-46ED-BBD7-BA8AD0BA1A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CFE42-3623-476D-B3A6-4A492144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5D6AD-5E81-4180-89E1-C2C5569D1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4716420"/>
            <a:ext cx="9449983" cy="245699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7934E-83B8-4583-A73E-EAA2A6B4B71D}"/>
              </a:ext>
            </a:extLst>
          </p:cNvPr>
          <p:cNvCxnSpPr>
            <a:cxnSpLocks/>
          </p:cNvCxnSpPr>
          <p:nvPr/>
        </p:nvCxnSpPr>
        <p:spPr>
          <a:xfrm>
            <a:off x="179512" y="3789040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913BB5-1CA8-4D26-8CD7-1E486AE2E8DA}"/>
              </a:ext>
            </a:extLst>
          </p:cNvPr>
          <p:cNvSpPr txBox="1"/>
          <p:nvPr/>
        </p:nvSpPr>
        <p:spPr>
          <a:xfrm>
            <a:off x="127386" y="3429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  <a:endParaRPr lang="en-IL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83B3F3-0FF9-471D-B284-B7DA550007BE}"/>
                  </a:ext>
                </a:extLst>
              </p:cNvPr>
              <p:cNvSpPr txBox="1"/>
              <p:nvPr/>
            </p:nvSpPr>
            <p:spPr>
              <a:xfrm>
                <a:off x="4499992" y="3557609"/>
                <a:ext cx="474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𝚯</m:t>
                      </m:r>
                    </m:oMath>
                  </m:oMathPara>
                </a14:m>
                <a:endParaRPr lang="en-IL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83B3F3-0FF9-471D-B284-B7DA55000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557609"/>
                <a:ext cx="47480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29AFF3-907F-4C6F-9032-0518CA959CFA}"/>
              </a:ext>
            </a:extLst>
          </p:cNvPr>
          <p:cNvCxnSpPr>
            <a:cxnSpLocks/>
          </p:cNvCxnSpPr>
          <p:nvPr/>
        </p:nvCxnSpPr>
        <p:spPr>
          <a:xfrm>
            <a:off x="4499992" y="3789040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5F19B0-8D00-4289-AFB1-98EC35316E90}"/>
              </a:ext>
            </a:extLst>
          </p:cNvPr>
          <p:cNvCxnSpPr>
            <a:cxnSpLocks/>
          </p:cNvCxnSpPr>
          <p:nvPr/>
        </p:nvCxnSpPr>
        <p:spPr>
          <a:xfrm>
            <a:off x="8872598" y="3789040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FE1A57-C141-463C-98FE-B66B74A468A0}"/>
              </a:ext>
            </a:extLst>
          </p:cNvPr>
          <p:cNvSpPr txBox="1"/>
          <p:nvPr/>
        </p:nvSpPr>
        <p:spPr>
          <a:xfrm>
            <a:off x="8820472" y="3429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IL" sz="24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CAD330-12CE-4E76-AEDF-E6B0EF56C313}"/>
              </a:ext>
            </a:extLst>
          </p:cNvPr>
          <p:cNvSpPr/>
          <p:nvPr/>
        </p:nvSpPr>
        <p:spPr>
          <a:xfrm>
            <a:off x="4536504" y="4653136"/>
            <a:ext cx="4283968" cy="2141580"/>
          </a:xfrm>
          <a:prstGeom prst="roundRect">
            <a:avLst/>
          </a:prstGeom>
          <a:solidFill>
            <a:srgbClr val="DCD8DC">
              <a:alpha val="6588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2B1279F-10E0-4547-87AC-E3A577CAF61E}"/>
              </a:ext>
            </a:extLst>
          </p:cNvPr>
          <p:cNvSpPr/>
          <p:nvPr/>
        </p:nvSpPr>
        <p:spPr>
          <a:xfrm rot="16200000">
            <a:off x="2063616" y="2144752"/>
            <a:ext cx="576064" cy="41526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533D7E-6119-4B3F-A5CC-1681EF55727F}"/>
                  </a:ext>
                </a:extLst>
              </p:cNvPr>
              <p:cNvSpPr/>
              <p:nvPr/>
            </p:nvSpPr>
            <p:spPr>
              <a:xfrm>
                <a:off x="4805115" y="3592436"/>
                <a:ext cx="3247556" cy="6512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minimum hash value seen</a:t>
                </a:r>
                <a:br>
                  <a:rPr lang="en-US" dirty="0"/>
                </a:br>
                <a:endParaRPr lang="en-IL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533D7E-6119-4B3F-A5CC-1681EF557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115" y="3592436"/>
                <a:ext cx="3247556" cy="651269"/>
              </a:xfrm>
              <a:prstGeom prst="rect">
                <a:avLst/>
              </a:prstGeom>
              <a:blipFill>
                <a:blip r:embed="rId7"/>
                <a:stretch>
                  <a:fillRect t="-3738" r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5EC68C5E-1196-4D49-AAD3-CCDE0D582F3D}"/>
              </a:ext>
            </a:extLst>
          </p:cNvPr>
          <p:cNvSpPr/>
          <p:nvPr/>
        </p:nvSpPr>
        <p:spPr>
          <a:xfrm>
            <a:off x="1364378" y="3545064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 Minimum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Oval 7">
                <a:extLst>
                  <a:ext uri="{FF2B5EF4-FFF2-40B4-BE49-F238E27FC236}">
                    <a16:creationId xmlns:a16="http://schemas.microsoft.com/office/drawing/2014/main" id="{03D4388E-4F30-47A8-BD99-F0716AA90466}"/>
                  </a:ext>
                </a:extLst>
              </p:cNvPr>
              <p:cNvSpPr/>
              <p:nvPr/>
            </p:nvSpPr>
            <p:spPr>
              <a:xfrm>
                <a:off x="6275049" y="2261285"/>
                <a:ext cx="2762367" cy="1306456"/>
              </a:xfrm>
              <a:prstGeom prst="wedgeEllipseCallout">
                <a:avLst>
                  <a:gd name="adj1" fmla="val -61345"/>
                  <a:gd name="adj2" fmla="val -198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Once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small, only computes one hash</a:t>
                </a:r>
                <a:endParaRPr lang="en-IL" sz="2000" dirty="0"/>
              </a:p>
            </p:txBody>
          </p:sp>
        </mc:Choice>
        <mc:Fallback xmlns="">
          <p:sp>
            <p:nvSpPr>
              <p:cNvPr id="19" name="Speech Bubble: Oval 7">
                <a:extLst>
                  <a:ext uri="{FF2B5EF4-FFF2-40B4-BE49-F238E27FC236}">
                    <a16:creationId xmlns:a16="http://schemas.microsoft.com/office/drawing/2014/main" id="{03D4388E-4F30-47A8-BD99-F0716AA90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049" y="2261285"/>
                <a:ext cx="2762367" cy="1306456"/>
              </a:xfrm>
              <a:prstGeom prst="wedgeEllipseCallout">
                <a:avLst>
                  <a:gd name="adj1" fmla="val -61345"/>
                  <a:gd name="adj2" fmla="val -19865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75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Sketch Processing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 incoming id</a:t>
                </a:r>
              </a:p>
              <a:p>
                <a:pPr marL="0" indent="0">
                  <a:buNone/>
                </a:pPr>
                <a:r>
                  <a:rPr lang="en-US" dirty="0"/>
                  <a:t>	h = hash(id)</a:t>
                </a:r>
              </a:p>
              <a:p>
                <a:pPr marL="0" indent="0">
                  <a:buNone/>
                </a:pPr>
                <a:r>
                  <a:rPr lang="en-US" dirty="0"/>
                  <a:t>	if h &lt;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add h to sketch</a:t>
                </a:r>
              </a:p>
              <a:p>
                <a:pPr marL="0" indent="0">
                  <a:buNone/>
                </a:pPr>
                <a:r>
                  <a:rPr lang="en-US" dirty="0"/>
                  <a:t>		if |sketch| &gt; k, remove largest</a:t>
                </a:r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= largest hash in sketch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Oval 7">
                <a:extLst>
                  <a:ext uri="{FF2B5EF4-FFF2-40B4-BE49-F238E27FC236}">
                    <a16:creationId xmlns:a16="http://schemas.microsoft.com/office/drawing/2014/main" id="{03D4388E-4F30-47A8-BD99-F0716AA90466}"/>
                  </a:ext>
                </a:extLst>
              </p:cNvPr>
              <p:cNvSpPr/>
              <p:nvPr/>
            </p:nvSpPr>
            <p:spPr>
              <a:xfrm>
                <a:off x="1979712" y="4581128"/>
                <a:ext cx="3888432" cy="1440159"/>
              </a:xfrm>
              <a:prstGeom prst="wedgeEllipseCallout">
                <a:avLst>
                  <a:gd name="adj1" fmla="val -57307"/>
                  <a:gd name="adj2" fmla="val -654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No else!</a:t>
                </a:r>
              </a:p>
              <a:p>
                <a:pPr algn="ctr"/>
                <a:r>
                  <a:rPr lang="en-US" sz="2000" dirty="0"/>
                  <a:t>Once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small, usually does nothing more</a:t>
                </a:r>
                <a:endParaRPr lang="en-IL" sz="2000" dirty="0"/>
              </a:p>
            </p:txBody>
          </p:sp>
        </mc:Choice>
        <mc:Fallback xmlns="">
          <p:sp>
            <p:nvSpPr>
              <p:cNvPr id="5" name="Speech Bubble: Oval 7">
                <a:extLst>
                  <a:ext uri="{FF2B5EF4-FFF2-40B4-BE49-F238E27FC236}">
                    <a16:creationId xmlns:a16="http://schemas.microsoft.com/office/drawing/2014/main" id="{03D4388E-4F30-47A8-BD99-F0716AA90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581128"/>
                <a:ext cx="3888432" cy="1440159"/>
              </a:xfrm>
              <a:prstGeom prst="wedgeEllipseCallout">
                <a:avLst>
                  <a:gd name="adj1" fmla="val -57307"/>
                  <a:gd name="adj2" fmla="val -6540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31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6BDE-7ACD-404D-8C35-9DAEF413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Sketches Aren’t Thread-Safe</a:t>
            </a:r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7D9EF-3EDB-43C6-A357-ADDFC6A4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230CA7-1941-424E-B078-D4B4E76A5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4437112"/>
            <a:ext cx="8784976" cy="1722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721058-579F-4524-B43B-0CCB2B665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1344328"/>
            <a:ext cx="6743700" cy="2895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FB14EC-16B4-45DB-BA16-B71FF07BE190}"/>
              </a:ext>
            </a:extLst>
          </p:cNvPr>
          <p:cNvSpPr/>
          <p:nvPr/>
        </p:nvSpPr>
        <p:spPr>
          <a:xfrm>
            <a:off x="395536" y="2060848"/>
            <a:ext cx="115212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394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FC07-E2C1-4827-A8B3-5F95402D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Sketches Aren’t Thread-Safe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C4A23D-1AD7-4275-AE26-42927C496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Need protection: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GB" b="1" dirty="0"/>
              <a:t>try 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b="1" dirty="0"/>
              <a:t>	lock </a:t>
            </a:r>
            <a:r>
              <a:rPr lang="en-GB" dirty="0"/>
              <a:t>(sketch)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sketch.update</a:t>
            </a:r>
            <a:r>
              <a:rPr lang="en-GB" dirty="0"/>
              <a:t>(...);</a:t>
            </a:r>
          </a:p>
          <a:p>
            <a:pPr marL="0" indent="0">
              <a:buNone/>
            </a:pPr>
            <a:r>
              <a:rPr lang="en-GB" dirty="0"/>
              <a:t>} </a:t>
            </a:r>
            <a:r>
              <a:rPr lang="en-GB" b="1" dirty="0"/>
              <a:t>finally 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b="1" dirty="0"/>
              <a:t>	unlock </a:t>
            </a:r>
            <a:r>
              <a:rPr lang="en-GB" dirty="0"/>
              <a:t>(sketch)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br>
              <a:rPr lang="en-GB" dirty="0"/>
            </a:b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BC6C0-76DF-454C-AB50-E4FE1F3C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16</a:t>
            </a:fld>
            <a:endParaRPr lang="en-US"/>
          </a:p>
        </p:txBody>
      </p:sp>
      <p:pic>
        <p:nvPicPr>
          <p:cNvPr id="15" name="Google Shape;173;p16">
            <a:extLst>
              <a:ext uri="{FF2B5EF4-FFF2-40B4-BE49-F238E27FC236}">
                <a16:creationId xmlns:a16="http://schemas.microsoft.com/office/drawing/2014/main" id="{D1025983-2DE8-45B7-9BD3-AF93B153FB01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263" y="2708920"/>
            <a:ext cx="4159374" cy="264698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4BDCE930-1ADA-447F-BA8F-067E7FE1C975}"/>
              </a:ext>
            </a:extLst>
          </p:cNvPr>
          <p:cNvSpPr txBox="1">
            <a:spLocks/>
          </p:cNvSpPr>
          <p:nvPr/>
        </p:nvSpPr>
        <p:spPr>
          <a:xfrm>
            <a:off x="4427984" y="1813966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But locks are costly: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9120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ingestion </a:t>
            </a:r>
            <a:r>
              <a:rPr lang="en-US" dirty="0">
                <a:solidFill>
                  <a:srgbClr val="0565A7"/>
                </a:solidFill>
              </a:rPr>
              <a:t>throughput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Concurrent updates</a:t>
            </a:r>
          </a:p>
          <a:p>
            <a:pPr lvl="1"/>
            <a:r>
              <a:rPr lang="en-US" dirty="0"/>
              <a:t>Harness multi-cores for multi-threaded stream processing</a:t>
            </a:r>
          </a:p>
          <a:p>
            <a:r>
              <a:rPr lang="en-US" dirty="0"/>
              <a:t>Query </a:t>
            </a:r>
            <a:r>
              <a:rPr lang="en-US" dirty="0">
                <a:solidFill>
                  <a:srgbClr val="0565A7"/>
                </a:solidFill>
              </a:rPr>
              <a:t>freshness</a:t>
            </a:r>
          </a:p>
          <a:p>
            <a:pPr lvl="1"/>
            <a:r>
              <a:rPr lang="en-US" dirty="0"/>
              <a:t>Allow queries during updates</a:t>
            </a:r>
          </a:p>
          <a:p>
            <a:r>
              <a:rPr lang="en-US" dirty="0">
                <a:solidFill>
                  <a:srgbClr val="0565A7"/>
                </a:solidFill>
              </a:rPr>
              <a:t>Ease-of-use</a:t>
            </a:r>
          </a:p>
          <a:p>
            <a:pPr lvl="1"/>
            <a:r>
              <a:rPr lang="en-US" dirty="0"/>
              <a:t>Library responsible for synchronization, not application</a:t>
            </a:r>
          </a:p>
          <a:p>
            <a:r>
              <a:rPr lang="en-US" dirty="0"/>
              <a:t>Enjoy sketch’s benefits</a:t>
            </a:r>
          </a:p>
          <a:p>
            <a:pPr lvl="1"/>
            <a:r>
              <a:rPr lang="en-US" dirty="0"/>
              <a:t>Fast</a:t>
            </a:r>
          </a:p>
          <a:p>
            <a:pPr lvl="1"/>
            <a:r>
              <a:rPr lang="en-US" dirty="0"/>
              <a:t>Bounded estimation error</a:t>
            </a:r>
          </a:p>
          <a:p>
            <a:pPr lvl="1"/>
            <a:r>
              <a:rPr lang="en-US" dirty="0"/>
              <a:t>Small memory footprint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15952-2AC9-4443-AF74-4F04A1E765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35" r="53687" b="10535"/>
          <a:stretch/>
        </p:blipFill>
        <p:spPr>
          <a:xfrm rot="15696024">
            <a:off x="4070954" y="5348226"/>
            <a:ext cx="411924" cy="535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Sketches - Goals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72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EE10-79D3-4CDB-ACA1-3EF62328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Sketches: Generic Architecture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C5CAB-AC9E-4F0F-9992-7412E558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B83043-D1C5-4FD4-9E5A-CE1CBF5E0FB4}"/>
              </a:ext>
            </a:extLst>
          </p:cNvPr>
          <p:cNvSpPr/>
          <p:nvPr/>
        </p:nvSpPr>
        <p:spPr>
          <a:xfrm>
            <a:off x="3275856" y="1916832"/>
            <a:ext cx="266429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Global Sketch</a:t>
            </a:r>
            <a:endParaRPr lang="en-IL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413AD7-7AC3-4B97-A879-5A253B97E4BC}"/>
              </a:ext>
            </a:extLst>
          </p:cNvPr>
          <p:cNvSpPr/>
          <p:nvPr/>
        </p:nvSpPr>
        <p:spPr>
          <a:xfrm>
            <a:off x="2843808" y="3933056"/>
            <a:ext cx="1701520" cy="7018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buffer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(small sketch)</a:t>
            </a:r>
            <a:endParaRPr lang="en-IL" sz="20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712FBC-E24E-4F2E-B9BD-EEB5B2C645A1}"/>
              </a:ext>
            </a:extLst>
          </p:cNvPr>
          <p:cNvSpPr/>
          <p:nvPr/>
        </p:nvSpPr>
        <p:spPr>
          <a:xfrm>
            <a:off x="6732240" y="3933056"/>
            <a:ext cx="1701520" cy="7018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buffer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(small sketch)</a:t>
            </a:r>
            <a:endParaRPr lang="en-IL" sz="2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12BB3-0BA6-4400-AF9F-1F873B29F56B}"/>
              </a:ext>
            </a:extLst>
          </p:cNvPr>
          <p:cNvSpPr txBox="1"/>
          <p:nvPr/>
        </p:nvSpPr>
        <p:spPr>
          <a:xfrm>
            <a:off x="5286764" y="4022388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 </a:t>
            </a:r>
            <a:endParaRPr lang="en-IL" sz="2800" dirty="0"/>
          </a:p>
        </p:txBody>
      </p:sp>
      <p:sp>
        <p:nvSpPr>
          <p:cNvPr id="14" name="Shape 154">
            <a:extLst>
              <a:ext uri="{FF2B5EF4-FFF2-40B4-BE49-F238E27FC236}">
                <a16:creationId xmlns:a16="http://schemas.microsoft.com/office/drawing/2014/main" id="{CA66EE77-3EBA-4BD1-A2A8-7328E36BF109}"/>
              </a:ext>
            </a:extLst>
          </p:cNvPr>
          <p:cNvSpPr/>
          <p:nvPr/>
        </p:nvSpPr>
        <p:spPr>
          <a:xfrm rot="17724055">
            <a:off x="2996994" y="5015313"/>
            <a:ext cx="1069760" cy="36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update</a:t>
            </a:r>
            <a:endParaRPr dirty="0"/>
          </a:p>
        </p:txBody>
      </p:sp>
      <p:sp>
        <p:nvSpPr>
          <p:cNvPr id="16" name="Shape 154">
            <a:extLst>
              <a:ext uri="{FF2B5EF4-FFF2-40B4-BE49-F238E27FC236}">
                <a16:creationId xmlns:a16="http://schemas.microsoft.com/office/drawing/2014/main" id="{7B26344F-4F18-47E0-9B37-4C4F316BD822}"/>
              </a:ext>
            </a:extLst>
          </p:cNvPr>
          <p:cNvSpPr/>
          <p:nvPr/>
        </p:nvSpPr>
        <p:spPr>
          <a:xfrm rot="17724055">
            <a:off x="6768082" y="5046657"/>
            <a:ext cx="1069760" cy="36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update</a:t>
            </a:r>
            <a:endParaRPr dirty="0"/>
          </a:p>
        </p:txBody>
      </p:sp>
      <p:sp>
        <p:nvSpPr>
          <p:cNvPr id="18" name="Shape 154">
            <a:extLst>
              <a:ext uri="{FF2B5EF4-FFF2-40B4-BE49-F238E27FC236}">
                <a16:creationId xmlns:a16="http://schemas.microsoft.com/office/drawing/2014/main" id="{19C49048-1940-4766-8704-6AA41461A219}"/>
              </a:ext>
            </a:extLst>
          </p:cNvPr>
          <p:cNvSpPr/>
          <p:nvPr/>
        </p:nvSpPr>
        <p:spPr>
          <a:xfrm rot="19126698">
            <a:off x="2893362" y="3279073"/>
            <a:ext cx="1053019" cy="36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merge</a:t>
            </a:r>
            <a:endParaRPr dirty="0"/>
          </a:p>
        </p:txBody>
      </p:sp>
      <p:pic>
        <p:nvPicPr>
          <p:cNvPr id="20" name="Shape 157">
            <a:extLst>
              <a:ext uri="{FF2B5EF4-FFF2-40B4-BE49-F238E27FC236}">
                <a16:creationId xmlns:a16="http://schemas.microsoft.com/office/drawing/2014/main" id="{843B83AD-1486-4793-A054-3F774B0C4405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58902" y="1724199"/>
            <a:ext cx="624977" cy="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82F45B-8E29-4C4C-B6A2-BDC4CDC1C43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2538" y="1306246"/>
            <a:ext cx="1391209" cy="1112967"/>
          </a:xfrm>
          <a:prstGeom prst="rect">
            <a:avLst/>
          </a:prstGeom>
        </p:spPr>
      </p:pic>
      <p:sp>
        <p:nvSpPr>
          <p:cNvPr id="19" name="Shape 154">
            <a:extLst>
              <a:ext uri="{FF2B5EF4-FFF2-40B4-BE49-F238E27FC236}">
                <a16:creationId xmlns:a16="http://schemas.microsoft.com/office/drawing/2014/main" id="{E939E612-AA15-41B0-AA0B-00FEE0A85532}"/>
              </a:ext>
            </a:extLst>
          </p:cNvPr>
          <p:cNvSpPr/>
          <p:nvPr/>
        </p:nvSpPr>
        <p:spPr>
          <a:xfrm>
            <a:off x="1717600" y="2276872"/>
            <a:ext cx="1486248" cy="36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snapshot</a:t>
            </a:r>
            <a:endParaRPr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70066B7-1969-4FCB-B9ED-DE3DB9CFF2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960" y="4482948"/>
            <a:ext cx="762544" cy="7625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424A607-8680-4487-AF3E-C148FE9F250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0916" y="4611739"/>
            <a:ext cx="482018" cy="4820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8282F69-1716-4169-9E68-E07EFACD4CC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9815" y="5119772"/>
            <a:ext cx="1223707" cy="9319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374C785-F00E-4C08-AC51-490410012CD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6" y="5717049"/>
            <a:ext cx="865012" cy="8218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378592-9DD7-4895-A921-64C4999E10C9}"/>
              </a:ext>
            </a:extLst>
          </p:cNvPr>
          <p:cNvSpPr/>
          <p:nvPr/>
        </p:nvSpPr>
        <p:spPr>
          <a:xfrm>
            <a:off x="809707" y="2276872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queries</a:t>
            </a:r>
            <a:endParaRPr lang="en-IL" dirty="0"/>
          </a:p>
        </p:txBody>
      </p:sp>
      <p:sp>
        <p:nvSpPr>
          <p:cNvPr id="29" name="Shape 154">
            <a:extLst>
              <a:ext uri="{FF2B5EF4-FFF2-40B4-BE49-F238E27FC236}">
                <a16:creationId xmlns:a16="http://schemas.microsoft.com/office/drawing/2014/main" id="{505AF309-33A5-45B7-9296-CB1D8192E068}"/>
              </a:ext>
            </a:extLst>
          </p:cNvPr>
          <p:cNvSpPr/>
          <p:nvPr/>
        </p:nvSpPr>
        <p:spPr>
          <a:xfrm>
            <a:off x="2378226" y="5916607"/>
            <a:ext cx="6055534" cy="40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56FD221-04ED-423D-8F99-C4292D372527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40874" y="5787069"/>
            <a:ext cx="5243494" cy="636358"/>
          </a:xfrm>
          <a:prstGeom prst="rect">
            <a:avLst/>
          </a:prstGeom>
        </p:spPr>
      </p:pic>
      <p:sp>
        <p:nvSpPr>
          <p:cNvPr id="31" name="Shape 153">
            <a:extLst>
              <a:ext uri="{FF2B5EF4-FFF2-40B4-BE49-F238E27FC236}">
                <a16:creationId xmlns:a16="http://schemas.microsoft.com/office/drawing/2014/main" id="{2CC4C167-3248-4F36-B68A-AACB51F8ADFD}"/>
              </a:ext>
            </a:extLst>
          </p:cNvPr>
          <p:cNvSpPr/>
          <p:nvPr/>
        </p:nvSpPr>
        <p:spPr>
          <a:xfrm rot="1157775">
            <a:off x="1510434" y="5778103"/>
            <a:ext cx="747123" cy="381029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2" name="Shape 154">
            <a:extLst>
              <a:ext uri="{FF2B5EF4-FFF2-40B4-BE49-F238E27FC236}">
                <a16:creationId xmlns:a16="http://schemas.microsoft.com/office/drawing/2014/main" id="{F23BDFA8-03BA-4E28-BF60-095C0430587D}"/>
              </a:ext>
            </a:extLst>
          </p:cNvPr>
          <p:cNvSpPr/>
          <p:nvPr/>
        </p:nvSpPr>
        <p:spPr>
          <a:xfrm rot="2381715">
            <a:off x="1504184" y="5116019"/>
            <a:ext cx="814291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1C24D9-57A2-45B6-96A1-9BD790F330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21012" y="1909075"/>
            <a:ext cx="409035" cy="34022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5E50F02-53C9-4952-954E-D09747BA6D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6986" y="1905302"/>
            <a:ext cx="409035" cy="3402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81B22DF-1BCF-4A4C-9745-11DB849F64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94568" y="3423234"/>
            <a:ext cx="409035" cy="3402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6667BC2-DF87-4844-BC4C-C903E4F088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2263" y="4859992"/>
            <a:ext cx="409035" cy="34022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C8E444-6156-4733-9FC0-DE81BE6C58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4813" y="4826113"/>
            <a:ext cx="409035" cy="3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2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EE10-79D3-4CDB-ACA1-3EF62328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error of small streams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C5CAB-AC9E-4F0F-9992-7412E558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B83043-D1C5-4FD4-9E5A-CE1CBF5E0FB4}"/>
              </a:ext>
            </a:extLst>
          </p:cNvPr>
          <p:cNvSpPr/>
          <p:nvPr/>
        </p:nvSpPr>
        <p:spPr>
          <a:xfrm>
            <a:off x="3275856" y="1916832"/>
            <a:ext cx="266429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Global Sketch</a:t>
            </a:r>
            <a:endParaRPr lang="en-IL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413AD7-7AC3-4B97-A879-5A253B97E4BC}"/>
              </a:ext>
            </a:extLst>
          </p:cNvPr>
          <p:cNvSpPr/>
          <p:nvPr/>
        </p:nvSpPr>
        <p:spPr>
          <a:xfrm>
            <a:off x="2843808" y="3933056"/>
            <a:ext cx="1701520" cy="7018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buffer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(small sketch)</a:t>
            </a:r>
            <a:endParaRPr lang="en-IL" sz="20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712FBC-E24E-4F2E-B9BD-EEB5B2C645A1}"/>
              </a:ext>
            </a:extLst>
          </p:cNvPr>
          <p:cNvSpPr/>
          <p:nvPr/>
        </p:nvSpPr>
        <p:spPr>
          <a:xfrm>
            <a:off x="6732240" y="3933056"/>
            <a:ext cx="1701520" cy="7018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buffer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(small sketch)</a:t>
            </a:r>
            <a:endParaRPr lang="en-IL" sz="2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12BB3-0BA6-4400-AF9F-1F873B29F56B}"/>
              </a:ext>
            </a:extLst>
          </p:cNvPr>
          <p:cNvSpPr txBox="1"/>
          <p:nvPr/>
        </p:nvSpPr>
        <p:spPr>
          <a:xfrm>
            <a:off x="5286764" y="4022388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 </a:t>
            </a:r>
            <a:endParaRPr lang="en-IL" sz="2800" dirty="0"/>
          </a:p>
        </p:txBody>
      </p:sp>
      <p:sp>
        <p:nvSpPr>
          <p:cNvPr id="14" name="Shape 154">
            <a:extLst>
              <a:ext uri="{FF2B5EF4-FFF2-40B4-BE49-F238E27FC236}">
                <a16:creationId xmlns:a16="http://schemas.microsoft.com/office/drawing/2014/main" id="{CA66EE77-3EBA-4BD1-A2A8-7328E36BF109}"/>
              </a:ext>
            </a:extLst>
          </p:cNvPr>
          <p:cNvSpPr/>
          <p:nvPr/>
        </p:nvSpPr>
        <p:spPr>
          <a:xfrm rot="17724055">
            <a:off x="2996994" y="5015313"/>
            <a:ext cx="1069760" cy="36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update</a:t>
            </a:r>
            <a:endParaRPr dirty="0"/>
          </a:p>
        </p:txBody>
      </p:sp>
      <p:sp>
        <p:nvSpPr>
          <p:cNvPr id="16" name="Shape 154">
            <a:extLst>
              <a:ext uri="{FF2B5EF4-FFF2-40B4-BE49-F238E27FC236}">
                <a16:creationId xmlns:a16="http://schemas.microsoft.com/office/drawing/2014/main" id="{7B26344F-4F18-47E0-9B37-4C4F316BD822}"/>
              </a:ext>
            </a:extLst>
          </p:cNvPr>
          <p:cNvSpPr/>
          <p:nvPr/>
        </p:nvSpPr>
        <p:spPr>
          <a:xfrm rot="17724055">
            <a:off x="6768082" y="5046657"/>
            <a:ext cx="1069760" cy="36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update</a:t>
            </a:r>
            <a:endParaRPr dirty="0"/>
          </a:p>
        </p:txBody>
      </p:sp>
      <p:sp>
        <p:nvSpPr>
          <p:cNvPr id="18" name="Shape 154">
            <a:extLst>
              <a:ext uri="{FF2B5EF4-FFF2-40B4-BE49-F238E27FC236}">
                <a16:creationId xmlns:a16="http://schemas.microsoft.com/office/drawing/2014/main" id="{19C49048-1940-4766-8704-6AA41461A219}"/>
              </a:ext>
            </a:extLst>
          </p:cNvPr>
          <p:cNvSpPr/>
          <p:nvPr/>
        </p:nvSpPr>
        <p:spPr>
          <a:xfrm rot="19126698">
            <a:off x="2893362" y="3279073"/>
            <a:ext cx="1053019" cy="36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merge</a:t>
            </a:r>
            <a:endParaRPr dirty="0"/>
          </a:p>
        </p:txBody>
      </p:sp>
      <p:pic>
        <p:nvPicPr>
          <p:cNvPr id="20" name="Shape 157">
            <a:extLst>
              <a:ext uri="{FF2B5EF4-FFF2-40B4-BE49-F238E27FC236}">
                <a16:creationId xmlns:a16="http://schemas.microsoft.com/office/drawing/2014/main" id="{843B83AD-1486-4793-A054-3F774B0C4405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58902" y="1724199"/>
            <a:ext cx="624977" cy="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82F45B-8E29-4C4C-B6A2-BDC4CDC1C43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2538" y="1306246"/>
            <a:ext cx="1391209" cy="1112967"/>
          </a:xfrm>
          <a:prstGeom prst="rect">
            <a:avLst/>
          </a:prstGeom>
        </p:spPr>
      </p:pic>
      <p:sp>
        <p:nvSpPr>
          <p:cNvPr id="19" name="Shape 154">
            <a:extLst>
              <a:ext uri="{FF2B5EF4-FFF2-40B4-BE49-F238E27FC236}">
                <a16:creationId xmlns:a16="http://schemas.microsoft.com/office/drawing/2014/main" id="{E939E612-AA15-41B0-AA0B-00FEE0A85532}"/>
              </a:ext>
            </a:extLst>
          </p:cNvPr>
          <p:cNvSpPr/>
          <p:nvPr/>
        </p:nvSpPr>
        <p:spPr>
          <a:xfrm>
            <a:off x="1717600" y="2276872"/>
            <a:ext cx="1486248" cy="36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snapshot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378592-9DD7-4895-A921-64C4999E10C9}"/>
              </a:ext>
            </a:extLst>
          </p:cNvPr>
          <p:cNvSpPr/>
          <p:nvPr/>
        </p:nvSpPr>
        <p:spPr>
          <a:xfrm>
            <a:off x="809707" y="2276872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queries</a:t>
            </a:r>
            <a:endParaRPr lang="en-IL" dirty="0"/>
          </a:p>
        </p:txBody>
      </p:sp>
      <p:sp>
        <p:nvSpPr>
          <p:cNvPr id="29" name="Shape 154">
            <a:extLst>
              <a:ext uri="{FF2B5EF4-FFF2-40B4-BE49-F238E27FC236}">
                <a16:creationId xmlns:a16="http://schemas.microsoft.com/office/drawing/2014/main" id="{505AF309-33A5-45B7-9296-CB1D8192E068}"/>
              </a:ext>
            </a:extLst>
          </p:cNvPr>
          <p:cNvSpPr/>
          <p:nvPr/>
        </p:nvSpPr>
        <p:spPr>
          <a:xfrm>
            <a:off x="2378226" y="5916607"/>
            <a:ext cx="6055534" cy="40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56FD221-04ED-423D-8F99-C4292D37252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40874" y="5787069"/>
            <a:ext cx="5243494" cy="636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1C24D9-57A2-45B6-96A1-9BD790F330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1012" y="1909075"/>
            <a:ext cx="409035" cy="34022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5E50F02-53C9-4952-954E-D09747BA6D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986" y="1905302"/>
            <a:ext cx="409035" cy="3402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81B22DF-1BCF-4A4C-9745-11DB849F6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4568" y="3423234"/>
            <a:ext cx="409035" cy="3402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6667BC2-DF87-4844-BC4C-C903E4F088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263" y="4859992"/>
            <a:ext cx="409035" cy="34022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C8E444-6156-4733-9FC0-DE81BE6C58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813" y="4826113"/>
            <a:ext cx="409035" cy="340226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B6BD3C27-090A-4B30-AA6A-2823F0BDC056}"/>
              </a:ext>
            </a:extLst>
          </p:cNvPr>
          <p:cNvSpPr/>
          <p:nvPr/>
        </p:nvSpPr>
        <p:spPr>
          <a:xfrm>
            <a:off x="35496" y="4430163"/>
            <a:ext cx="2618960" cy="1268745"/>
          </a:xfrm>
          <a:prstGeom prst="wedgeEllipseCallout">
            <a:avLst>
              <a:gd name="adj1" fmla="val 57176"/>
              <a:gd name="adj2" fmla="val -65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elements can be missed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85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154">
            <a:extLst>
              <a:ext uri="{FF2B5EF4-FFF2-40B4-BE49-F238E27FC236}">
                <a16:creationId xmlns:a16="http://schemas.microsoft.com/office/drawing/2014/main" id="{71F40A8D-73EC-4FB1-A023-B18C99BDEF96}"/>
              </a:ext>
            </a:extLst>
          </p:cNvPr>
          <p:cNvSpPr/>
          <p:nvPr/>
        </p:nvSpPr>
        <p:spPr>
          <a:xfrm>
            <a:off x="3191708" y="3714268"/>
            <a:ext cx="2774067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Real-Time Analytics Architecture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" name="Shape 142"/>
          <p:cNvSpPr/>
          <p:nvPr/>
        </p:nvSpPr>
        <p:spPr>
          <a:xfrm>
            <a:off x="6072452" y="3488797"/>
            <a:ext cx="1474832" cy="876631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dirty="0"/>
              <a:t>Data Store</a:t>
            </a:r>
            <a:endParaRPr dirty="0"/>
          </a:p>
        </p:txBody>
      </p:sp>
      <p:sp>
        <p:nvSpPr>
          <p:cNvPr id="148" name="Shape 148"/>
          <p:cNvSpPr txBox="1"/>
          <p:nvPr/>
        </p:nvSpPr>
        <p:spPr>
          <a:xfrm>
            <a:off x="3374251" y="4185290"/>
            <a:ext cx="2040792" cy="6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Content Processing</a:t>
            </a:r>
          </a:p>
        </p:txBody>
      </p:sp>
      <p:sp>
        <p:nvSpPr>
          <p:cNvPr id="153" name="Shape 153"/>
          <p:cNvSpPr/>
          <p:nvPr/>
        </p:nvSpPr>
        <p:spPr>
          <a:xfrm rot="-2647579">
            <a:off x="1822380" y="4454166"/>
            <a:ext cx="1556627" cy="381029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54" name="Shape 154"/>
          <p:cNvSpPr/>
          <p:nvPr/>
        </p:nvSpPr>
        <p:spPr>
          <a:xfrm>
            <a:off x="1801491" y="3615518"/>
            <a:ext cx="1086329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pic>
        <p:nvPicPr>
          <p:cNvPr id="157" name="Shape 15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5963247" y="1484784"/>
            <a:ext cx="624977" cy="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54356" y="3584730"/>
            <a:ext cx="1696466" cy="636358"/>
          </a:xfrm>
          <a:prstGeom prst="rect">
            <a:avLst/>
          </a:prstGeom>
        </p:spPr>
      </p:pic>
      <p:sp>
        <p:nvSpPr>
          <p:cNvPr id="25" name="Shape 147"/>
          <p:cNvSpPr txBox="1"/>
          <p:nvPr/>
        </p:nvSpPr>
        <p:spPr>
          <a:xfrm rot="3743632">
            <a:off x="5494323" y="2509883"/>
            <a:ext cx="2000999" cy="7422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152" name="Shape 152"/>
          <p:cNvSpPr/>
          <p:nvPr/>
        </p:nvSpPr>
        <p:spPr>
          <a:xfrm rot="2021648">
            <a:off x="1764871" y="2898171"/>
            <a:ext cx="1417990" cy="380995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4690" y="4686458"/>
            <a:ext cx="1223707" cy="931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28173" y="1178617"/>
            <a:ext cx="1391209" cy="1112967"/>
          </a:xfrm>
          <a:prstGeom prst="rect">
            <a:avLst/>
          </a:prstGeom>
        </p:spPr>
      </p:pic>
      <p:sp>
        <p:nvSpPr>
          <p:cNvPr id="13" name="Up-Down Arrow 12"/>
          <p:cNvSpPr/>
          <p:nvPr/>
        </p:nvSpPr>
        <p:spPr>
          <a:xfrm rot="20213282">
            <a:off x="6326851" y="2291584"/>
            <a:ext cx="539092" cy="1080541"/>
          </a:xfrm>
          <a:prstGeom prst="upDownArrow">
            <a:avLst/>
          </a:prstGeom>
          <a:noFill/>
          <a:ln w="31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03DFCE-8DEC-46D6-9AA4-56CB74DFDD0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792" y="2276663"/>
            <a:ext cx="804772" cy="8047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E3F5A6E-BA1A-4994-B20B-B271BFEC904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7544" y="2405229"/>
            <a:ext cx="547640" cy="5476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6BDE82-906A-4A79-96EA-55E00DF32E5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8" y="3284984"/>
            <a:ext cx="1296222" cy="123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92513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EE10-79D3-4CDB-ACA1-3EF62328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C5CAB-AC9E-4F0F-9992-7412E558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B83043-D1C5-4FD4-9E5A-CE1CBF5E0FB4}"/>
              </a:ext>
            </a:extLst>
          </p:cNvPr>
          <p:cNvSpPr/>
          <p:nvPr/>
        </p:nvSpPr>
        <p:spPr>
          <a:xfrm>
            <a:off x="3275856" y="1916832"/>
            <a:ext cx="266429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Global Sketch</a:t>
            </a:r>
            <a:endParaRPr lang="en-IL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413AD7-7AC3-4B97-A879-5A253B97E4BC}"/>
              </a:ext>
            </a:extLst>
          </p:cNvPr>
          <p:cNvSpPr/>
          <p:nvPr/>
        </p:nvSpPr>
        <p:spPr>
          <a:xfrm>
            <a:off x="2843808" y="3933056"/>
            <a:ext cx="1701520" cy="7018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buffer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(size=2)</a:t>
            </a:r>
            <a:endParaRPr lang="en-IL" sz="20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712FBC-E24E-4F2E-B9BD-EEB5B2C645A1}"/>
              </a:ext>
            </a:extLst>
          </p:cNvPr>
          <p:cNvSpPr/>
          <p:nvPr/>
        </p:nvSpPr>
        <p:spPr>
          <a:xfrm>
            <a:off x="6732240" y="3933056"/>
            <a:ext cx="1701520" cy="7018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buffer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(size=2)</a:t>
            </a:r>
            <a:endParaRPr lang="en-IL" sz="2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12BB3-0BA6-4400-AF9F-1F873B29F56B}"/>
              </a:ext>
            </a:extLst>
          </p:cNvPr>
          <p:cNvSpPr txBox="1"/>
          <p:nvPr/>
        </p:nvSpPr>
        <p:spPr>
          <a:xfrm>
            <a:off x="5286764" y="4022388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 </a:t>
            </a:r>
            <a:endParaRPr lang="en-IL" sz="2800" dirty="0"/>
          </a:p>
        </p:txBody>
      </p:sp>
      <p:sp>
        <p:nvSpPr>
          <p:cNvPr id="14" name="Shape 154">
            <a:extLst>
              <a:ext uri="{FF2B5EF4-FFF2-40B4-BE49-F238E27FC236}">
                <a16:creationId xmlns:a16="http://schemas.microsoft.com/office/drawing/2014/main" id="{CA66EE77-3EBA-4BD1-A2A8-7328E36BF109}"/>
              </a:ext>
            </a:extLst>
          </p:cNvPr>
          <p:cNvSpPr/>
          <p:nvPr/>
        </p:nvSpPr>
        <p:spPr>
          <a:xfrm rot="17724055">
            <a:off x="2996994" y="5015313"/>
            <a:ext cx="1069760" cy="36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update</a:t>
            </a:r>
            <a:endParaRPr dirty="0"/>
          </a:p>
        </p:txBody>
      </p:sp>
      <p:sp>
        <p:nvSpPr>
          <p:cNvPr id="16" name="Shape 154">
            <a:extLst>
              <a:ext uri="{FF2B5EF4-FFF2-40B4-BE49-F238E27FC236}">
                <a16:creationId xmlns:a16="http://schemas.microsoft.com/office/drawing/2014/main" id="{7B26344F-4F18-47E0-9B37-4C4F316BD822}"/>
              </a:ext>
            </a:extLst>
          </p:cNvPr>
          <p:cNvSpPr/>
          <p:nvPr/>
        </p:nvSpPr>
        <p:spPr>
          <a:xfrm rot="17724055">
            <a:off x="6768082" y="5046657"/>
            <a:ext cx="1069760" cy="36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update</a:t>
            </a:r>
            <a:endParaRPr dirty="0"/>
          </a:p>
        </p:txBody>
      </p:sp>
      <p:sp>
        <p:nvSpPr>
          <p:cNvPr id="18" name="Shape 154">
            <a:extLst>
              <a:ext uri="{FF2B5EF4-FFF2-40B4-BE49-F238E27FC236}">
                <a16:creationId xmlns:a16="http://schemas.microsoft.com/office/drawing/2014/main" id="{19C49048-1940-4766-8704-6AA41461A219}"/>
              </a:ext>
            </a:extLst>
          </p:cNvPr>
          <p:cNvSpPr/>
          <p:nvPr/>
        </p:nvSpPr>
        <p:spPr>
          <a:xfrm rot="19126698">
            <a:off x="2893362" y="3279073"/>
            <a:ext cx="1053019" cy="36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merge</a:t>
            </a:r>
            <a:endParaRPr dirty="0"/>
          </a:p>
        </p:txBody>
      </p:sp>
      <p:sp>
        <p:nvSpPr>
          <p:cNvPr id="29" name="Shape 154">
            <a:extLst>
              <a:ext uri="{FF2B5EF4-FFF2-40B4-BE49-F238E27FC236}">
                <a16:creationId xmlns:a16="http://schemas.microsoft.com/office/drawing/2014/main" id="{505AF309-33A5-45B7-9296-CB1D8192E068}"/>
              </a:ext>
            </a:extLst>
          </p:cNvPr>
          <p:cNvSpPr/>
          <p:nvPr/>
        </p:nvSpPr>
        <p:spPr>
          <a:xfrm>
            <a:off x="2378226" y="5916607"/>
            <a:ext cx="6055534" cy="40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56FD221-04ED-423D-8F99-C4292D37252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40874" y="5787069"/>
            <a:ext cx="5243494" cy="6363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81B22DF-1BCF-4A4C-9745-11DB849F6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568" y="3423234"/>
            <a:ext cx="409035" cy="3402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6667BC2-DF87-4844-BC4C-C903E4F08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263" y="4859992"/>
            <a:ext cx="409035" cy="34022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C8E444-6156-4733-9FC0-DE81BE6C5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813" y="4826113"/>
            <a:ext cx="409035" cy="340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8799BA-6ADD-44B9-ACB2-56E2D0FC9428}"/>
                  </a:ext>
                </a:extLst>
              </p:cNvPr>
              <p:cNvSpPr txBox="1"/>
              <p:nvPr/>
            </p:nvSpPr>
            <p:spPr>
              <a:xfrm>
                <a:off x="3114" y="5755725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8799BA-6ADD-44B9-ACB2-56E2D0FC9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" y="5755725"/>
                <a:ext cx="4320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5CEC2AF-3B07-4F6B-9DB5-C6657BE56946}"/>
                  </a:ext>
                </a:extLst>
              </p:cNvPr>
              <p:cNvSpPr txBox="1"/>
              <p:nvPr/>
            </p:nvSpPr>
            <p:spPr>
              <a:xfrm>
                <a:off x="19607" y="5755725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5CEC2AF-3B07-4F6B-9DB5-C6657BE56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7" y="5755725"/>
                <a:ext cx="43204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4BAB08-B7B7-410D-B583-9F69BF0E49F4}"/>
                  </a:ext>
                </a:extLst>
              </p:cNvPr>
              <p:cNvSpPr txBox="1"/>
              <p:nvPr/>
            </p:nvSpPr>
            <p:spPr>
              <a:xfrm>
                <a:off x="19607" y="5755725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4BAB08-B7B7-410D-B583-9F69BF0E4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7" y="5755725"/>
                <a:ext cx="43204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EBB612-0C50-4B2F-8DBF-0CA69FBBA2A0}"/>
                  </a:ext>
                </a:extLst>
              </p:cNvPr>
              <p:cNvSpPr txBox="1"/>
              <p:nvPr/>
            </p:nvSpPr>
            <p:spPr>
              <a:xfrm>
                <a:off x="27185" y="5755725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EBB612-0C50-4B2F-8DBF-0CA69FBBA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5" y="5755725"/>
                <a:ext cx="43204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2A0775B-F2E8-4CC3-85B3-11FD4A329AD8}"/>
                  </a:ext>
                </a:extLst>
              </p:cNvPr>
              <p:cNvSpPr txBox="1"/>
              <p:nvPr/>
            </p:nvSpPr>
            <p:spPr>
              <a:xfrm>
                <a:off x="26536" y="5755725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2A0775B-F2E8-4CC3-85B3-11FD4A329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6" y="5755725"/>
                <a:ext cx="43204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02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21215 -4.81481E-6 C 0.30746 -4.81481E-6 0.42482 -0.04282 0.42482 -0.07731 L 0.42482 -0.15462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-773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277 -0.00325 L 0.421 -0.00325 C 0.60868 -0.00325 0.83941 -0.04422 0.83941 -0.07732 L 0.83941 -0.15139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23" y="-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0.41823 -4.81481E-6 C 0.60591 -4.81481E-6 0.83664 -0.02152 0.83664 -0.03888 L 0.83664 -0.07754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23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972 L 0.2099 -0.00972 C 0.304 -0.00972 0.42101 -0.03564 0.42101 -0.05648 L 0.42101 -0.10231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11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61 -0.15347 L 0.42361 -0.15347 C 0.42413 -0.16064 0.42517 -0.16759 0.42517 -0.17476 C 0.42517 -0.18287 0.42361 -0.22384 0.42187 -0.23819 C 0.42118 -0.24467 0.41979 -0.25092 0.41875 -0.2574 C 0.41823 -0.26458 0.41562 -0.30277 0.41562 -0.3081 C 0.41562 -0.59537 0.37726 -0.5162 0.42031 -0.60231 C 0.42083 -0.60439 0.42083 -0.60694 0.42187 -0.60879 C 0.42309 -0.61064 0.425 -0.61203 0.42673 -0.61296 C 0.44201 -0.62152 0.44236 -0.61944 0.46007 -0.62152 C 0.46423 -0.62337 0.47118 -0.62662 0.47587 -0.62777 C 0.48941 -0.63078 0.52309 -0.63356 0.5283 -0.63425 C 0.53038 -0.63495 0.53246 -0.63587 0.53472 -0.63634 C 0.55486 -0.64074 0.56562 -0.63842 0.59028 -0.63842 L 0.58854 -0.63842 " pathEditMode="relative" ptsTypes="AAAAAAAAAAAAAAA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57 -0.09236 L 0.42257 -0.09236 C 0.42309 -0.10138 0.42327 -0.11064 0.42413 -0.11967 C 0.42431 -0.12199 0.4257 -0.12384 0.4257 -0.12615 C 0.4257 -0.1831 0.42379 -0.19328 0.41945 -0.24884 C 0.41893 -0.25509 0.41823 -0.26157 0.41771 -0.26782 C 0.41719 -0.27569 0.41684 -0.28333 0.41615 -0.2912 C 0.4158 -0.29675 0.41511 -0.30254 0.41459 -0.3081 C 0.41198 -0.38657 0.41233 -0.35046 0.41459 -0.46481 C 0.41493 -0.4831 0.41545 -0.50138 0.41615 -0.51967 C 0.41684 -0.53425 0.41684 -0.5331 0.41945 -0.54305 C 0.41997 -0.5493 0.42049 -0.55578 0.42101 -0.56203 C 0.42153 -0.57268 0.4217 -0.58333 0.42257 -0.59375 C 0.42257 -0.59421 0.42413 -0.60995 0.4257 -0.61296 C 0.42847 -0.61759 0.43125 -0.62291 0.43525 -0.62546 C 0.43941 -0.62847 0.44323 -0.63379 0.44792 -0.63402 L 0.47813 -0.63611 C 0.50087 -0.64375 0.48229 -0.63819 0.53542 -0.63819 " pathEditMode="relative" ptsTypes="AAAAAAAAAAAAAAAAAA">
                                      <p:cBhvr>
                                        <p:cTn id="3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-0.00301 L 0.42378 -0.00301 C 0.61111 -0.00301 0.84167 -0.0243 0.84167 -0.0412 L 0.84167 -0.07939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88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44097 -0.0034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9" y="-18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9259E-6 L 0.47517 -0.0011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-6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3924 -0.15347 L 0.83924 -0.15347 C 0.84063 -0.19143 0.84202 -0.19675 0.83924 -0.23194 C 0.83907 -0.23402 0.8382 -0.23611 0.83768 -0.23819 C 0.83351 -0.25902 0.83837 -0.25138 0.82813 -0.26157 C 0.82535 -0.27268 0.82848 -0.26365 0.82188 -0.2743 C 0.82066 -0.27615 0.81962 -0.27847 0.81858 -0.28055 C 0.81754 -0.28333 0.81702 -0.28657 0.81546 -0.28912 C 0.81424 -0.29097 0.81233 -0.29189 0.81077 -0.29328 C 0.80973 -0.29537 0.80903 -0.29791 0.80747 -0.29953 C 0.80209 -0.30601 0.79931 -0.30787 0.79323 -0.31018 C 0.79115 -0.31111 0.78907 -0.31157 0.78698 -0.31226 C 0.78369 -0.31365 0.78056 -0.31527 0.77744 -0.31666 C 0.77535 -0.31736 0.77309 -0.31782 0.77101 -0.31875 C 0.76789 -0.3199 0.76146 -0.32291 0.76146 -0.32291 C 0.74792 -0.33495 0.76511 -0.3206 0.75191 -0.32939 C 0.74705 -0.33263 0.74584 -0.33611 0.7408 -0.33981 C 0.73941 -0.34097 0.73768 -0.34097 0.73612 -0.34189 C 0.73438 -0.34305 0.73316 -0.34513 0.73143 -0.34629 C 0.7283 -0.34814 0.72466 -0.34791 0.72188 -0.35046 C 0.72032 -0.35185 0.71875 -0.3537 0.71702 -0.35462 C 0.71511 -0.35578 0.71285 -0.35601 0.71077 -0.35671 C 0.70747 -0.3581 0.70434 -0.35949 0.70122 -0.36111 C 0.68837 -0.36712 0.69827 -0.36388 0.68525 -0.36736 C 0.67622 -0.37546 0.68507 -0.36851 0.67587 -0.37384 C 0.67362 -0.375 0.67171 -0.37708 0.66945 -0.378 C 0.66684 -0.37916 0.66407 -0.37916 0.66146 -0.38009 C 0.6573 -0.38148 0.65296 -0.3824 0.64879 -0.38425 L 0.63924 -0.38865 C 0.63768 -0.38935 0.63612 -0.39027 0.63455 -0.39074 C 0.62066 -0.39328 0.62709 -0.39189 0.61546 -0.3949 C 0.59775 -0.40671 0.62014 -0.39259 0.60278 -0.40115 C 0.60053 -0.40231 0.59862 -0.40439 0.59636 -0.40555 C 0.5915 -0.4081 0.58577 -0.41018 0.58056 -0.4118 C 0.57796 -0.41273 0.57535 -0.41319 0.57257 -0.41388 C 0.57101 -0.41527 0.56962 -0.41736 0.56789 -0.41828 C 0.56528 -0.41944 0.5625 -0.41944 0.5599 -0.42037 C 0.55834 -0.42083 0.55678 -0.42199 0.55521 -0.42245 C 0.55209 -0.42337 0.54879 -0.42384 0.54566 -0.42453 C 0.54306 -0.42592 0.54046 -0.42777 0.53768 -0.4287 C 0.53507 -0.42986 0.53247 -0.43009 0.52969 -0.43078 C 0.52761 -0.43148 0.52553 -0.4324 0.52344 -0.4331 C 0.51858 -0.43726 0.51789 -0.43819 0.51233 -0.44143 C 0.51077 -0.44236 0.50921 -0.44282 0.50747 -0.44351 C 0.49028 -0.45902 0.51684 -0.43634 0.49636 -0.45 C 0.49306 -0.45231 0.49046 -0.45671 0.48698 -0.45833 C 0.48525 -0.45902 0.48369 -0.45949 0.48212 -0.46041 C 0.48039 -0.46157 0.47917 -0.46365 0.47744 -0.46481 C 0.47535 -0.46597 0.47309 -0.46597 0.47101 -0.46689 C 0.46945 -0.46759 0.46789 -0.46828 0.46632 -0.46898 C 0.46424 -0.4699 0.46198 -0.47037 0.4599 -0.47106 C 0.44896 -0.47523 0.46233 -0.4706 0.44879 -0.47754 C 0.44619 -0.4787 0.43664 -0.48101 0.43455 -0.48171 L 0.425 -0.49027 C 0.42344 -0.49166 0.42153 -0.49259 0.42032 -0.49444 L 0.41546 -0.50069 C 0.41494 -0.50347 0.41441 -0.50648 0.41389 -0.50925 C 0.41337 -0.51134 0.4125 -0.51342 0.41233 -0.5155 C 0.40869 -0.54398 0.41285 -0.52615 0.40921 -0.54097 C 0.41025 -0.56203 0.40921 -0.5625 0.41233 -0.57685 C 0.41268 -0.57916 0.4132 -0.58125 0.41389 -0.58333 C 0.41476 -0.58564 0.41615 -0.5875 0.41702 -0.58958 C 0.41823 -0.59236 0.41893 -0.59537 0.42032 -0.59814 C 0.42223 -0.60254 0.42535 -0.60601 0.42657 -0.61087 L 0.42969 -0.62361 C 0.43021 -0.62569 0.42969 -0.62916 0.43143 -0.62986 C 0.43299 -0.63055 0.43455 -0.63101 0.43612 -0.63194 C 0.43785 -0.6331 0.43907 -0.63541 0.4408 -0.63634 C 0.44445 -0.63773 0.44827 -0.63773 0.45191 -0.63842 C 0.46424 -0.64375 0.45278 -0.63958 0.479 -0.63842 C 0.48577 -0.63796 0.49271 -0.63842 0.49966 -0.63842 " pathEditMode="relative" ptsTypes="AAAAAAAAAAAAAAAAAAAAAAAAAAAAAAAAAAAAAAAAAAAAAAAAAAAAAAAAAAAAAAAAAAAAAAA">
                                      <p:cBhvr>
                                        <p:cTn id="5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3837 -0.08796 L 0.83837 -0.08796 C 0.83733 -0.09444 0.83525 -0.10069 0.83525 -0.10717 C 0.83525 -0.13055 0.83802 -0.1324 0.83993 -0.14953 C 0.8415 -0.16273 0.84219 -0.17615 0.84323 -0.18958 C 0.84254 -0.20162 0.84254 -0.21365 0.8415 -0.22569 C 0.84132 -0.22777 0.84045 -0.22986 0.83993 -0.23194 C 0.83941 -0.23472 0.83907 -0.23773 0.83837 -0.2405 C 0.8375 -0.24398 0.83663 -0.24768 0.83525 -0.25092 C 0.83334 -0.25555 0.82882 -0.26365 0.82882 -0.26365 C 0.825 -0.2787 0.83038 -0.26064 0.82257 -0.27638 C 0.82153 -0.27824 0.82153 -0.28078 0.82101 -0.28287 C 0.81997 -0.28634 0.81927 -0.29004 0.81771 -0.29328 C 0.81337 -0.30254 0.81337 -0.29699 0.80816 -0.30393 C 0.80643 -0.30648 0.80556 -0.31018 0.80347 -0.3125 C 0.80174 -0.31435 0.79913 -0.31504 0.79705 -0.31666 C 0.78854 -0.32314 0.79636 -0.31944 0.78594 -0.32291 C 0.78386 -0.3243 0.78195 -0.32638 0.77969 -0.32731 C 0.77448 -0.32916 0.7691 -0.33009 0.76372 -0.33148 C 0.75799 -0.33287 0.75191 -0.3331 0.74636 -0.33564 C 0.73959 -0.33865 0.74323 -0.33726 0.73525 -0.33981 C 0.72552 -0.34837 0.73577 -0.34027 0.72413 -0.34629 C 0.72188 -0.34745 0.71997 -0.3493 0.71771 -0.35046 C 0.7158 -0.35138 0.71354 -0.35162 0.71146 -0.35254 C 0.70868 -0.3537 0.70608 -0.35555 0.70347 -0.35694 C 0.70035 -0.35833 0.69705 -0.35949 0.69393 -0.36111 C 0.69184 -0.36226 0.68993 -0.36435 0.68768 -0.36527 C 0.68507 -0.36643 0.68229 -0.36643 0.67969 -0.36736 C 0.67639 -0.36851 0.67344 -0.37037 0.67014 -0.37152 C 0.66806 -0.37245 0.66597 -0.37291 0.66372 -0.37384 C 0.63785 -0.38402 0.6691 -0.37222 0.64636 -0.38217 C 0.64306 -0.38379 0.63525 -0.38564 0.63212 -0.38634 C 0.62986 -0.38796 0.62795 -0.38958 0.6257 -0.39074 C 0.62361 -0.39166 0.62136 -0.39166 0.61945 -0.39282 C 0.61754 -0.39375 0.61632 -0.39606 0.61459 -0.39699 C 0.61268 -0.39814 0.61042 -0.39837 0.60834 -0.39907 C 0.59722 -0.40324 0.61111 -0.39953 0.59393 -0.40347 C 0.59184 -0.40486 0.58993 -0.40671 0.58768 -0.40763 C 0.58455 -0.40879 0.58125 -0.40879 0.57813 -0.40972 C 0.57587 -0.41041 0.57379 -0.41111 0.5717 -0.4118 C 0.56962 -0.41319 0.56754 -0.41481 0.56545 -0.41597 C 0.56111 -0.41851 0.55729 -0.41898 0.55278 -0.42037 C 0.55157 -0.42245 0.55122 -0.42523 0.54948 -0.42662 C 0.5467 -0.42893 0.54306 -0.42893 0.53993 -0.43078 C 0.53785 -0.4324 0.53577 -0.43356 0.53368 -0.43518 C 0.53195 -0.43634 0.53073 -0.43842 0.52882 -0.43935 C 0.52691 -0.4405 0.52466 -0.44074 0.52257 -0.44143 C 0.52049 -0.44282 0.51841 -0.44444 0.51615 -0.4456 C 0.51302 -0.44745 0.5066 -0.45 0.5066 -0.45 C 0.50504 -0.45138 0.50365 -0.453 0.50191 -0.45416 C 0.49983 -0.45578 0.49757 -0.45671 0.49549 -0.45833 C 0.49341 -0.46018 0.49167 -0.46319 0.48924 -0.46481 C 0.48629 -0.46666 0.47969 -0.46898 0.47969 -0.46898 C 0.47066 -0.48726 0.48264 -0.46574 0.4717 -0.47754 C 0.46146 -0.48842 0.47587 -0.48055 0.46389 -0.48587 C 0.46216 -0.48796 0.46094 -0.4905 0.45903 -0.49236 C 0.44445 -0.50509 0.46719 -0.47777 0.44792 -0.50069 C 0.44462 -0.50462 0.44219 -0.51018 0.43837 -0.51342 C 0.43611 -0.5155 0.42882 -0.52175 0.42726 -0.52407 C 0.42483 -0.52777 0.42327 -0.53263 0.42101 -0.5368 L 0.41615 -0.54513 C 0.41233 -0.56574 0.41702 -0.54004 0.41302 -0.56412 C 0.41111 -0.57569 0.41146 -0.5706 0.4099 -0.58333 C 0.40747 -0.60277 0.40972 -0.59236 0.40677 -0.60439 C 0.40695 -0.6074 0.40729 -0.62384 0.4099 -0.62986 C 0.41111 -0.63287 0.41216 -0.63726 0.41459 -0.63819 C 0.42066 -0.64097 0.42726 -0.63958 0.43368 -0.64027 C 0.43907 -0.63796 0.43733 -0.63981 0.43993 -0.63611 " pathEditMode="relative" ptsTypes="AAAAAAAAAAAAAAAAAAAAAAAAAAAAAAAAAAAAAAAAAAAAAAAAAAAAAAAAAAAAAAAAAAAA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7" grpId="0"/>
      <p:bldP spid="7" grpId="1"/>
      <p:bldP spid="7" grpId="2"/>
      <p:bldP spid="33" grpId="0"/>
      <p:bldP spid="33" grpId="2"/>
      <p:bldP spid="33" grpId="3"/>
      <p:bldP spid="38" grpId="0"/>
      <p:bldP spid="38" grpId="1"/>
      <p:bldP spid="38" grpId="2"/>
      <p:bldP spid="39" grpId="0"/>
      <p:bldP spid="39" grpId="1"/>
      <p:bldP spid="39" grpId="2"/>
      <p:bldP spid="40" grpId="0"/>
      <p:bldP spid="40" grpId="2"/>
      <p:bldP spid="40" grpId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81F7-0F30-4335-B058-BC5C3AD5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8D8C2-F5F4-4C34-87E0-750C7DEC4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Problem: Thread is idle during propagation</a:t>
            </a:r>
          </a:p>
          <a:p>
            <a:pPr marL="0" indent="0">
              <a:buNone/>
            </a:pPr>
            <a:r>
              <a:rPr lang="en-US" dirty="0"/>
              <a:t>Solution: Use double buffering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 Missing critical information</a:t>
            </a:r>
          </a:p>
          <a:p>
            <a:pPr marL="0" indent="0">
              <a:buNone/>
            </a:pPr>
            <a:r>
              <a:rPr lang="en-US" dirty="0"/>
              <a:t>Solution: Piggyback on existing synchronization</a:t>
            </a:r>
            <a:br>
              <a:rPr lang="en-US" dirty="0"/>
            </a:b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911D8-2D25-4726-92D7-A70DA4E8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28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81F7-0F30-4335-B058-BC5C3AD5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to Performance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8D8C2-F5F4-4C34-87E0-750C7DEC4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r>
                  <a:rPr lang="en-US" dirty="0"/>
                  <a:t>Locality</a:t>
                </a:r>
              </a:p>
              <a:p>
                <a:pPr lvl="1"/>
                <a:r>
                  <a:rPr lang="en-US" dirty="0"/>
                  <a:t>Be cache &amp; NUMA friendly</a:t>
                </a:r>
              </a:p>
              <a:p>
                <a:pPr lvl="1"/>
                <a:r>
                  <a:rPr lang="en-US" dirty="0"/>
                  <a:t>Work in (mostly) unshared memory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Lightweight synchronization</a:t>
                </a:r>
              </a:p>
              <a:p>
                <a:pPr lvl="1"/>
                <a:r>
                  <a:rPr lang="en-US" dirty="0"/>
                  <a:t>Few fences</a:t>
                </a:r>
              </a:p>
              <a:p>
                <a:endParaRPr lang="en-US" dirty="0"/>
              </a:p>
              <a:p>
                <a:r>
                  <a:rPr lang="en-US" dirty="0"/>
                  <a:t>But … share pertinent information</a:t>
                </a:r>
              </a:p>
              <a:p>
                <a:pPr lvl="1"/>
                <a:r>
                  <a:rPr lang="en-US" dirty="0"/>
                  <a:t>E.g., up-to-date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for fast processing</a:t>
                </a: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8D8C2-F5F4-4C34-87E0-750C7DEC4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911D8-2D25-4726-92D7-A70DA4E8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5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Throughput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AutoShape 2" descr="chart(5).png"/>
          <p:cNvSpPr>
            <a:spLocks noChangeAspect="1" noChangeArrowheads="1"/>
          </p:cNvSpPr>
          <p:nvPr/>
        </p:nvSpPr>
        <p:spPr bwMode="auto">
          <a:xfrm>
            <a:off x="8923338" y="712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8650" y="1534566"/>
            <a:ext cx="7632848" cy="41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660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EE10-79D3-4CDB-ACA1-3EF62328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and Error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C5CAB-AC9E-4F0F-9992-7412E558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B83043-D1C5-4FD4-9E5A-CE1CBF5E0FB4}"/>
              </a:ext>
            </a:extLst>
          </p:cNvPr>
          <p:cNvSpPr/>
          <p:nvPr/>
        </p:nvSpPr>
        <p:spPr>
          <a:xfrm>
            <a:off x="3275856" y="1916832"/>
            <a:ext cx="266429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Global Sketch</a:t>
            </a:r>
            <a:endParaRPr lang="en-IL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F7B65C-24C2-4ABD-A272-6D5FC59F9D6B}"/>
              </a:ext>
            </a:extLst>
          </p:cNvPr>
          <p:cNvSpPr/>
          <p:nvPr/>
        </p:nvSpPr>
        <p:spPr>
          <a:xfrm>
            <a:off x="539552" y="3933056"/>
            <a:ext cx="1728192" cy="7018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buffer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of b updates</a:t>
            </a:r>
            <a:endParaRPr lang="en-IL" sz="20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413AD7-7AC3-4B97-A879-5A253B97E4BC}"/>
              </a:ext>
            </a:extLst>
          </p:cNvPr>
          <p:cNvSpPr/>
          <p:nvPr/>
        </p:nvSpPr>
        <p:spPr>
          <a:xfrm>
            <a:off x="3158512" y="3933056"/>
            <a:ext cx="1701520" cy="7018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buffer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of b updates</a:t>
            </a:r>
            <a:endParaRPr lang="en-IL" sz="20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712FBC-E24E-4F2E-B9BD-EEB5B2C645A1}"/>
              </a:ext>
            </a:extLst>
          </p:cNvPr>
          <p:cNvSpPr/>
          <p:nvPr/>
        </p:nvSpPr>
        <p:spPr>
          <a:xfrm>
            <a:off x="6732240" y="3933056"/>
            <a:ext cx="1701520" cy="7018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buffer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of b updates</a:t>
            </a:r>
            <a:endParaRPr lang="en-IL" sz="2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12BB3-0BA6-4400-AF9F-1F873B29F56B}"/>
              </a:ext>
            </a:extLst>
          </p:cNvPr>
          <p:cNvSpPr txBox="1"/>
          <p:nvPr/>
        </p:nvSpPr>
        <p:spPr>
          <a:xfrm>
            <a:off x="5444116" y="4022388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 </a:t>
            </a:r>
            <a:endParaRPr lang="en-IL" sz="2800" dirty="0"/>
          </a:p>
        </p:txBody>
      </p: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5D660EE9-FEE5-4AC1-9DD9-02E7529B2234}"/>
              </a:ext>
            </a:extLst>
          </p:cNvPr>
          <p:cNvSpPr/>
          <p:nvPr/>
        </p:nvSpPr>
        <p:spPr>
          <a:xfrm>
            <a:off x="1876520" y="4998631"/>
            <a:ext cx="2057400" cy="964724"/>
          </a:xfrm>
          <a:prstGeom prst="wedgeEllipseCallout">
            <a:avLst>
              <a:gd name="adj1" fmla="val -63785"/>
              <a:gd name="adj2" fmla="val -79792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 extra space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D71026F8-F8FB-4678-9C2D-D79299C1BD1C}"/>
              </a:ext>
            </a:extLst>
          </p:cNvPr>
          <p:cNvSpPr/>
          <p:nvPr/>
        </p:nvSpPr>
        <p:spPr>
          <a:xfrm>
            <a:off x="4370977" y="5016462"/>
            <a:ext cx="3554355" cy="964724"/>
          </a:xfrm>
          <a:prstGeom prst="wedgeEllipseCallout">
            <a:avLst>
              <a:gd name="adj1" fmla="val -61781"/>
              <a:gd name="adj2" fmla="val -88781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 elements missed by query (per buffer)</a:t>
            </a:r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E8200ED7-9770-4F23-A5ED-97B1A94E36AD}"/>
              </a:ext>
            </a:extLst>
          </p:cNvPr>
          <p:cNvSpPr/>
          <p:nvPr/>
        </p:nvSpPr>
        <p:spPr>
          <a:xfrm>
            <a:off x="6457950" y="1524498"/>
            <a:ext cx="2612876" cy="1325563"/>
          </a:xfrm>
          <a:prstGeom prst="wedgeEllipseCallout">
            <a:avLst>
              <a:gd name="adj1" fmla="val -66376"/>
              <a:gd name="adj2" fmla="val 2501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space &amp; error bounds of sequential sketch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852042-2FAC-4B87-8F7A-0708EDDAD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77" y="2286567"/>
            <a:ext cx="409035" cy="340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A9DB44-254F-4C4D-A487-51E6186EE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952" y="4061095"/>
            <a:ext cx="409035" cy="3402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E2E05E-6007-4529-837D-F725D9ED7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2" y="4113885"/>
            <a:ext cx="409035" cy="3402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6A3C7F-EA19-42D5-8F2C-946A8577A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680" y="4092867"/>
            <a:ext cx="409035" cy="3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1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35C1-D380-4D3B-A696-9452924B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Overview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BCE166-A729-4FE5-9FA8-5B2A751EA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proof in the full paper is based on: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-relaxed semantics 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</a:t>
                </a:r>
                <a:r>
                  <a:rPr lang="en-U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Henzinger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et al.]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dirty="0"/>
                  <a:t>Strong linearizability 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</a:t>
                </a:r>
                <a:r>
                  <a:rPr lang="en-U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Golab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et al. 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then analyze the error of the relaxed specification.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BCE166-A729-4FE5-9FA8-5B2A751EA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B6801-345F-4703-BE78-5C60C2E3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3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11A2-852E-4359-9292-AB573750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Evaluation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1546F-843A-4586-895A-B5E639A5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26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226BD60-24CC-47AC-9A6C-6F0C3D56EB39}"/>
              </a:ext>
            </a:extLst>
          </p:cNvPr>
          <p:cNvGrpSpPr/>
          <p:nvPr/>
        </p:nvGrpSpPr>
        <p:grpSpPr>
          <a:xfrm>
            <a:off x="302216" y="1690689"/>
            <a:ext cx="8374240" cy="4428535"/>
            <a:chOff x="302216" y="1690689"/>
            <a:chExt cx="8374240" cy="44285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A067AE-06BD-49DD-8ED6-62AED5CE6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216" y="1690689"/>
              <a:ext cx="8374240" cy="4428535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CC73812-7319-4DEA-A035-36CA6D2C4CDA}"/>
                </a:ext>
              </a:extLst>
            </p:cNvPr>
            <p:cNvGrpSpPr/>
            <p:nvPr/>
          </p:nvGrpSpPr>
          <p:grpSpPr>
            <a:xfrm>
              <a:off x="5652120" y="2727376"/>
              <a:ext cx="156505" cy="1997768"/>
              <a:chOff x="6085635" y="548680"/>
              <a:chExt cx="617502" cy="1070001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420D864-91FC-4DD2-BD74-31ED221458A5}"/>
                  </a:ext>
                </a:extLst>
              </p:cNvPr>
              <p:cNvCxnSpPr/>
              <p:nvPr/>
            </p:nvCxnSpPr>
            <p:spPr>
              <a:xfrm>
                <a:off x="6394386" y="548680"/>
                <a:ext cx="0" cy="1070001"/>
              </a:xfrm>
              <a:prstGeom prst="line">
                <a:avLst/>
              </a:prstGeom>
              <a:ln w="28575">
                <a:solidFill>
                  <a:srgbClr val="0674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DD129D7-376B-4A89-BB58-615E778BD2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5635" y="549955"/>
                <a:ext cx="617502" cy="0"/>
              </a:xfrm>
              <a:prstGeom prst="line">
                <a:avLst/>
              </a:prstGeom>
              <a:ln w="28575">
                <a:solidFill>
                  <a:srgbClr val="0674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BA035-09E3-4A8F-8B27-458E971BF0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5635" y="1618681"/>
                <a:ext cx="617502" cy="0"/>
              </a:xfrm>
              <a:prstGeom prst="line">
                <a:avLst/>
              </a:prstGeom>
              <a:ln w="28575">
                <a:solidFill>
                  <a:srgbClr val="0674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EE87874-C24B-41DC-85D8-F31C74CEA3FE}"/>
                </a:ext>
              </a:extLst>
            </p:cNvPr>
            <p:cNvGrpSpPr/>
            <p:nvPr/>
          </p:nvGrpSpPr>
          <p:grpSpPr>
            <a:xfrm>
              <a:off x="6588224" y="2276872"/>
              <a:ext cx="167528" cy="2736304"/>
              <a:chOff x="6085635" y="548680"/>
              <a:chExt cx="617502" cy="1070001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4809BAA-8923-47EB-BA8D-28A5B2F55E84}"/>
                  </a:ext>
                </a:extLst>
              </p:cNvPr>
              <p:cNvCxnSpPr/>
              <p:nvPr/>
            </p:nvCxnSpPr>
            <p:spPr>
              <a:xfrm>
                <a:off x="6394386" y="548680"/>
                <a:ext cx="0" cy="1070001"/>
              </a:xfrm>
              <a:prstGeom prst="line">
                <a:avLst/>
              </a:prstGeom>
              <a:ln w="28575">
                <a:solidFill>
                  <a:srgbClr val="0674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113F952-8B31-4DCB-88DF-ABAF8D25AF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5635" y="549955"/>
                <a:ext cx="617502" cy="0"/>
              </a:xfrm>
              <a:prstGeom prst="line">
                <a:avLst/>
              </a:prstGeom>
              <a:ln w="28575">
                <a:solidFill>
                  <a:srgbClr val="0674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E66082D-9C3F-47B4-8FDF-1918257CEA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5635" y="1618681"/>
                <a:ext cx="617502" cy="0"/>
              </a:xfrm>
              <a:prstGeom prst="line">
                <a:avLst/>
              </a:prstGeom>
              <a:ln w="28575">
                <a:solidFill>
                  <a:srgbClr val="0674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BBB6AC8-664B-4EEA-B1A9-79847BCE60A6}"/>
                </a:ext>
              </a:extLst>
            </p:cNvPr>
            <p:cNvGrpSpPr/>
            <p:nvPr/>
          </p:nvGrpSpPr>
          <p:grpSpPr>
            <a:xfrm>
              <a:off x="7884368" y="2060848"/>
              <a:ext cx="193245" cy="2880320"/>
              <a:chOff x="6085635" y="548680"/>
              <a:chExt cx="617502" cy="107000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FEFE2D2-ABC7-4756-8CD8-7C0CC052C65E}"/>
                  </a:ext>
                </a:extLst>
              </p:cNvPr>
              <p:cNvCxnSpPr/>
              <p:nvPr/>
            </p:nvCxnSpPr>
            <p:spPr>
              <a:xfrm>
                <a:off x="6394386" y="548680"/>
                <a:ext cx="0" cy="1070001"/>
              </a:xfrm>
              <a:prstGeom prst="line">
                <a:avLst/>
              </a:prstGeom>
              <a:ln w="28575">
                <a:solidFill>
                  <a:srgbClr val="0674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7E8BB40-9545-4CF9-80CF-62BC043AB5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5635" y="549955"/>
                <a:ext cx="617502" cy="0"/>
              </a:xfrm>
              <a:prstGeom prst="line">
                <a:avLst/>
              </a:prstGeom>
              <a:ln w="28575">
                <a:solidFill>
                  <a:srgbClr val="0674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393138A-A0B7-4126-BDB6-99E2A2E4B5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5635" y="1618681"/>
                <a:ext cx="617502" cy="0"/>
              </a:xfrm>
              <a:prstGeom prst="line">
                <a:avLst/>
              </a:prstGeom>
              <a:ln w="28575">
                <a:solidFill>
                  <a:srgbClr val="0674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F025C9-76C9-4754-A664-249C86E17BC1}"/>
                </a:ext>
              </a:extLst>
            </p:cNvPr>
            <p:cNvGrpSpPr/>
            <p:nvPr/>
          </p:nvGrpSpPr>
          <p:grpSpPr>
            <a:xfrm>
              <a:off x="6256101" y="2348880"/>
              <a:ext cx="164594" cy="2664296"/>
              <a:chOff x="6085635" y="548680"/>
              <a:chExt cx="617502" cy="1070001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A7DA48E-1E5C-42A6-8727-35BA24906F3F}"/>
                  </a:ext>
                </a:extLst>
              </p:cNvPr>
              <p:cNvCxnSpPr/>
              <p:nvPr/>
            </p:nvCxnSpPr>
            <p:spPr>
              <a:xfrm>
                <a:off x="6394386" y="548680"/>
                <a:ext cx="0" cy="1070001"/>
              </a:xfrm>
              <a:prstGeom prst="line">
                <a:avLst/>
              </a:prstGeom>
              <a:ln w="28575">
                <a:solidFill>
                  <a:srgbClr val="0674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3CF5E9B-BCED-43C8-879F-B49C3BF08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5635" y="549955"/>
                <a:ext cx="617502" cy="0"/>
              </a:xfrm>
              <a:prstGeom prst="line">
                <a:avLst/>
              </a:prstGeom>
              <a:ln w="28575">
                <a:solidFill>
                  <a:srgbClr val="0674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A8771C2-D95C-44A6-BD0E-B04614E6D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5635" y="1618681"/>
                <a:ext cx="617502" cy="0"/>
              </a:xfrm>
              <a:prstGeom prst="line">
                <a:avLst/>
              </a:prstGeom>
              <a:ln w="28575">
                <a:solidFill>
                  <a:srgbClr val="0674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EC52710-E241-4B39-95B1-110F7D212A44}"/>
                </a:ext>
              </a:extLst>
            </p:cNvPr>
            <p:cNvGrpSpPr/>
            <p:nvPr/>
          </p:nvGrpSpPr>
          <p:grpSpPr>
            <a:xfrm>
              <a:off x="5975426" y="2420888"/>
              <a:ext cx="180750" cy="2592288"/>
              <a:chOff x="6085635" y="548680"/>
              <a:chExt cx="617502" cy="1070001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7374F53-3236-4A6E-93E1-3D0034F5D45D}"/>
                  </a:ext>
                </a:extLst>
              </p:cNvPr>
              <p:cNvCxnSpPr/>
              <p:nvPr/>
            </p:nvCxnSpPr>
            <p:spPr>
              <a:xfrm>
                <a:off x="6394386" y="548680"/>
                <a:ext cx="0" cy="1070001"/>
              </a:xfrm>
              <a:prstGeom prst="line">
                <a:avLst/>
              </a:prstGeom>
              <a:ln w="28575">
                <a:solidFill>
                  <a:srgbClr val="0674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811F5D3-D498-488A-8351-5BDBB7F782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5635" y="549955"/>
                <a:ext cx="617502" cy="0"/>
              </a:xfrm>
              <a:prstGeom prst="line">
                <a:avLst/>
              </a:prstGeom>
              <a:ln w="28575">
                <a:solidFill>
                  <a:srgbClr val="0674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3353A53-D9BB-4C02-96E0-57BDCB743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5635" y="1618681"/>
                <a:ext cx="617502" cy="0"/>
              </a:xfrm>
              <a:prstGeom prst="line">
                <a:avLst/>
              </a:prstGeom>
              <a:ln w="28575">
                <a:solidFill>
                  <a:srgbClr val="0674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A3B4D7F-9C0A-4691-8C81-C78C41D6F22D}"/>
                </a:ext>
              </a:extLst>
            </p:cNvPr>
            <p:cNvGrpSpPr/>
            <p:nvPr/>
          </p:nvGrpSpPr>
          <p:grpSpPr>
            <a:xfrm>
              <a:off x="7572824" y="2132856"/>
              <a:ext cx="167528" cy="2880320"/>
              <a:chOff x="6085635" y="548680"/>
              <a:chExt cx="617502" cy="107000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22CA88F-8C54-449D-A0F3-6F649243FC43}"/>
                  </a:ext>
                </a:extLst>
              </p:cNvPr>
              <p:cNvCxnSpPr/>
              <p:nvPr/>
            </p:nvCxnSpPr>
            <p:spPr>
              <a:xfrm>
                <a:off x="6394386" y="548680"/>
                <a:ext cx="0" cy="1070001"/>
              </a:xfrm>
              <a:prstGeom prst="line">
                <a:avLst/>
              </a:prstGeom>
              <a:ln w="28575">
                <a:solidFill>
                  <a:srgbClr val="0674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52E4164-0FA4-446D-868B-CD7E4C8212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5635" y="549955"/>
                <a:ext cx="617502" cy="0"/>
              </a:xfrm>
              <a:prstGeom prst="line">
                <a:avLst/>
              </a:prstGeom>
              <a:ln w="28575">
                <a:solidFill>
                  <a:srgbClr val="0674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89DA4E4-BD77-4D54-B39A-B57A704F44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5635" y="1618681"/>
                <a:ext cx="617502" cy="0"/>
              </a:xfrm>
              <a:prstGeom prst="line">
                <a:avLst/>
              </a:prstGeom>
              <a:ln w="28575">
                <a:solidFill>
                  <a:srgbClr val="0674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74B21C2-E3B1-447A-A2B5-8D805A52B7A3}"/>
                </a:ext>
              </a:extLst>
            </p:cNvPr>
            <p:cNvGrpSpPr/>
            <p:nvPr/>
          </p:nvGrpSpPr>
          <p:grpSpPr>
            <a:xfrm>
              <a:off x="7236296" y="2276872"/>
              <a:ext cx="167528" cy="2736304"/>
              <a:chOff x="6085635" y="548680"/>
              <a:chExt cx="617502" cy="1070001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6146044-B0A9-4B4C-9B9E-38C86F73BE23}"/>
                  </a:ext>
                </a:extLst>
              </p:cNvPr>
              <p:cNvCxnSpPr/>
              <p:nvPr/>
            </p:nvCxnSpPr>
            <p:spPr>
              <a:xfrm>
                <a:off x="6394386" y="548680"/>
                <a:ext cx="0" cy="1070001"/>
              </a:xfrm>
              <a:prstGeom prst="line">
                <a:avLst/>
              </a:prstGeom>
              <a:ln w="28575">
                <a:solidFill>
                  <a:srgbClr val="0674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B969995-367B-4B97-8B79-E03C954D49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5635" y="549955"/>
                <a:ext cx="617502" cy="0"/>
              </a:xfrm>
              <a:prstGeom prst="line">
                <a:avLst/>
              </a:prstGeom>
              <a:ln w="28575">
                <a:solidFill>
                  <a:srgbClr val="0674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D33E20D-13B3-4BE1-9023-BAEF7B50E9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5635" y="1618681"/>
                <a:ext cx="617502" cy="0"/>
              </a:xfrm>
              <a:prstGeom prst="line">
                <a:avLst/>
              </a:prstGeom>
              <a:ln w="28575">
                <a:solidFill>
                  <a:srgbClr val="0674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0724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AC4F42-C944-4C8D-8DB6-A7C9D25DF8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00" t="-2756" r="31489" b="2756"/>
          <a:stretch/>
        </p:blipFill>
        <p:spPr>
          <a:xfrm>
            <a:off x="5508103" y="2492896"/>
            <a:ext cx="3384377" cy="495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115952-2AC9-4443-AF74-4F04A1E765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35" r="53687" b="10535"/>
          <a:stretch/>
        </p:blipFill>
        <p:spPr>
          <a:xfrm rot="15696024">
            <a:off x="3436987" y="5708266"/>
            <a:ext cx="411924" cy="535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Concurrent Sketches 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Generic solution based on </a:t>
            </a:r>
            <a:r>
              <a:rPr lang="en-US" dirty="0">
                <a:solidFill>
                  <a:srgbClr val="0565A7"/>
                </a:solidFill>
              </a:rPr>
              <a:t>composable </a:t>
            </a:r>
            <a:r>
              <a:rPr lang="en-US" dirty="0"/>
              <a:t>sketches</a:t>
            </a:r>
          </a:p>
          <a:p>
            <a:pPr lvl="1"/>
            <a:r>
              <a:rPr lang="en-US" dirty="0"/>
              <a:t>Rigorous correctness proof using </a:t>
            </a:r>
            <a:r>
              <a:rPr lang="en-US" dirty="0">
                <a:solidFill>
                  <a:srgbClr val="0565A7"/>
                </a:solidFill>
              </a:rPr>
              <a:t>relaxed consistency</a:t>
            </a:r>
          </a:p>
          <a:p>
            <a:r>
              <a:rPr lang="en-US" dirty="0"/>
              <a:t>High ingestion </a:t>
            </a:r>
            <a:r>
              <a:rPr lang="en-US" dirty="0">
                <a:solidFill>
                  <a:srgbClr val="0565A7"/>
                </a:solidFill>
              </a:rPr>
              <a:t>throughput</a:t>
            </a:r>
            <a:r>
              <a:rPr lang="en-US" dirty="0"/>
              <a:t> via concurrent updates</a:t>
            </a:r>
          </a:p>
          <a:p>
            <a:pPr lvl="1"/>
            <a:r>
              <a:rPr lang="en-US" dirty="0"/>
              <a:t>Harness multi-cores </a:t>
            </a:r>
          </a:p>
          <a:p>
            <a:r>
              <a:rPr lang="en-US" dirty="0"/>
              <a:t>Query </a:t>
            </a:r>
            <a:r>
              <a:rPr lang="en-US" dirty="0">
                <a:solidFill>
                  <a:srgbClr val="0565A7"/>
                </a:solidFill>
              </a:rPr>
              <a:t>freshness</a:t>
            </a:r>
          </a:p>
          <a:p>
            <a:pPr lvl="1"/>
            <a:r>
              <a:rPr lang="en-US" dirty="0"/>
              <a:t>Allow queries during updates</a:t>
            </a:r>
          </a:p>
          <a:p>
            <a:r>
              <a:rPr lang="en-US" dirty="0">
                <a:solidFill>
                  <a:srgbClr val="0565A7"/>
                </a:solidFill>
              </a:rPr>
              <a:t>Ease-of-use</a:t>
            </a:r>
          </a:p>
          <a:p>
            <a:pPr lvl="1"/>
            <a:r>
              <a:rPr lang="en-US" dirty="0"/>
              <a:t>Library responsible for synchronization</a:t>
            </a:r>
          </a:p>
          <a:p>
            <a:r>
              <a:rPr lang="en-US" dirty="0"/>
              <a:t>Enjoy sketches’ benefits</a:t>
            </a:r>
          </a:p>
          <a:p>
            <a:pPr lvl="1"/>
            <a:r>
              <a:rPr lang="en-US" dirty="0"/>
              <a:t>Fast</a:t>
            </a:r>
          </a:p>
          <a:p>
            <a:pPr lvl="1"/>
            <a:r>
              <a:rPr lang="en-US" dirty="0"/>
              <a:t>Bounded estimation error</a:t>
            </a:r>
          </a:p>
          <a:p>
            <a:pPr lvl="1"/>
            <a:r>
              <a:rPr lang="en-US" dirty="0"/>
              <a:t>Small memory footprint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C94792D-03FB-4A6E-AC61-7614D3B57CCC}"/>
              </a:ext>
            </a:extLst>
          </p:cNvPr>
          <p:cNvSpPr/>
          <p:nvPr/>
        </p:nvSpPr>
        <p:spPr>
          <a:xfrm>
            <a:off x="7452320" y="3645024"/>
            <a:ext cx="1584176" cy="864096"/>
          </a:xfrm>
          <a:prstGeom prst="wedgeEllipseCallout">
            <a:avLst>
              <a:gd name="adj1" fmla="val -72902"/>
              <a:gd name="adj2" fmla="val 52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Now</a:t>
            </a:r>
            <a:r>
              <a:rPr lang="en-US" dirty="0"/>
              <a:t> </a:t>
            </a:r>
            <a:r>
              <a:rPr lang="en-US" sz="2000" dirty="0"/>
              <a:t>Available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7923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Massive Real-Time Analytics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30D8AA-815F-43DD-B05A-73161D9C8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8914" t="8114" r="8914"/>
          <a:stretch/>
        </p:blipFill>
        <p:spPr>
          <a:xfrm>
            <a:off x="179512" y="1535670"/>
            <a:ext cx="8928991" cy="53613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Oval Callout 11"/>
          <p:cNvSpPr/>
          <p:nvPr/>
        </p:nvSpPr>
        <p:spPr>
          <a:xfrm>
            <a:off x="4644007" y="1930644"/>
            <a:ext cx="4089370" cy="1520596"/>
          </a:xfrm>
          <a:prstGeom prst="wedgeEllipseCallout">
            <a:avLst>
              <a:gd name="adj1" fmla="val -38959"/>
              <a:gd name="adj2" fmla="val 81950"/>
            </a:avLst>
          </a:prstGeom>
          <a:solidFill>
            <a:schemeClr val="bg1"/>
          </a:solidFill>
          <a:ln w="3175">
            <a:solidFill>
              <a:srgbClr val="5600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Real-time reports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~830,000 mobile apps on ~1.6 billion user devices</a:t>
            </a:r>
          </a:p>
        </p:txBody>
      </p:sp>
    </p:spTree>
    <p:extLst>
      <p:ext uri="{BB962C8B-B14F-4D97-AF65-F5344CB8AC3E}">
        <p14:creationId xmlns:p14="http://schemas.microsoft.com/office/powerpoint/2010/main" val="278918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FDD654-2778-4ADE-B803-0668209D5D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35" r="53687" b="10535"/>
          <a:stretch/>
        </p:blipFill>
        <p:spPr>
          <a:xfrm rot="17205444">
            <a:off x="6048061" y="5381287"/>
            <a:ext cx="505502" cy="657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Sketches: Lean &amp; Mean Aggregation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</a:t>
            </a:r>
          </a:p>
          <a:p>
            <a:r>
              <a:rPr lang="en-US" dirty="0"/>
              <a:t>Small memory footprint</a:t>
            </a:r>
          </a:p>
          <a:p>
            <a:r>
              <a:rPr lang="en-US" dirty="0"/>
              <a:t>Statistical summary of large stream</a:t>
            </a:r>
          </a:p>
          <a:p>
            <a:r>
              <a:rPr lang="en-US" dirty="0"/>
              <a:t>Estimates some </a:t>
            </a:r>
            <a:r>
              <a:rPr lang="en-US" dirty="0">
                <a:solidFill>
                  <a:srgbClr val="0565A7"/>
                </a:solidFill>
              </a:rPr>
              <a:t>aggregate</a:t>
            </a:r>
          </a:p>
          <a:p>
            <a:pPr lvl="1"/>
            <a:r>
              <a:rPr lang="en-US" dirty="0"/>
              <a:t>#uniques </a:t>
            </a:r>
          </a:p>
          <a:p>
            <a:pPr lvl="1"/>
            <a:r>
              <a:rPr lang="en-US" dirty="0"/>
              <a:t>quantiles</a:t>
            </a:r>
          </a:p>
          <a:p>
            <a:pPr lvl="1"/>
            <a:r>
              <a:rPr lang="en-US" dirty="0"/>
              <a:t>heavy-hitters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1478-9A63-450E-8942-C240FE31B1C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http://cdn.mysitemyway.com/etc-mysitemyway/icons/legacy-previews/icons/glossy-black-icons-sports-hobbies/044552-glossy-black-icon-sports-hobbies-people-woman-runn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4785"/>
            <a:ext cx="482453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41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9561B9-4C40-4200-A941-0B0C2486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Open-Source </a:t>
            </a:r>
            <a:r>
              <a:rPr lang="en-US" dirty="0" err="1"/>
              <a:t>DataSketches</a:t>
            </a:r>
            <a:r>
              <a:rPr lang="en-US" dirty="0"/>
              <a:t> Library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A2778E-88C7-4173-862E-37852064C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0802F-9F73-4ADF-99BD-12E7510D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01E4E4-E054-4653-9E06-5D88BF09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68476"/>
            <a:ext cx="9144000" cy="4953000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4AF01043-C932-4D63-802A-08DEC2313180}"/>
              </a:ext>
            </a:extLst>
          </p:cNvPr>
          <p:cNvSpPr/>
          <p:nvPr/>
        </p:nvSpPr>
        <p:spPr>
          <a:xfrm>
            <a:off x="5796136" y="1834705"/>
            <a:ext cx="2232248" cy="1522287"/>
          </a:xfrm>
          <a:prstGeom prst="wedgeEllipseCallout">
            <a:avLst>
              <a:gd name="adj1" fmla="val -102299"/>
              <a:gd name="adj2" fmla="val 67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Apache Incubating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42732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0A03AE-4092-40BB-A60B-8FFC6FAF2A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Sketch</a:t>
                </a:r>
                <a:endParaRPr lang="en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0A03AE-4092-40BB-A60B-8FFC6FAF2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86DD7-CBBF-46ED-BBD7-BA8AD0BA1A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Estimates number of unique items</a:t>
                </a:r>
              </a:p>
              <a:p>
                <a:pPr lvl="1"/>
                <a:r>
                  <a:rPr lang="en-US" dirty="0"/>
                  <a:t>E.g., unique visitors to a web page</a:t>
                </a:r>
              </a:p>
              <a:p>
                <a:r>
                  <a:rPr lang="en-US" dirty="0"/>
                  <a:t>KMV Sketch 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[Bar-</a:t>
                </a:r>
                <a:r>
                  <a:rPr lang="en-US" sz="2000" dirty="0" err="1">
                    <a:solidFill>
                      <a:schemeClr val="bg1">
                        <a:lumMod val="50000"/>
                      </a:schemeClr>
                    </a:solidFill>
                  </a:rPr>
                  <a:t>Yossef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 et al. 2002] </a:t>
                </a:r>
                <a:r>
                  <a:rPr lang="en-US" dirty="0"/>
                  <a:t>– constant size k</a:t>
                </a:r>
              </a:p>
              <a:p>
                <a:pPr lvl="1"/>
                <a:r>
                  <a:rPr lang="en-US" dirty="0"/>
                  <a:t>E.g., k = 4096 elements</a:t>
                </a:r>
              </a:p>
              <a:p>
                <a:r>
                  <a:rPr lang="en-US" dirty="0"/>
                  <a:t>Fast</a:t>
                </a:r>
              </a:p>
              <a:p>
                <a:pPr lvl="1"/>
                <a:r>
                  <a:rPr lang="en-US" dirty="0"/>
                  <a:t>Up to </a:t>
                </a:r>
                <a:r>
                  <a:rPr lang="en-US" dirty="0">
                    <a:solidFill>
                      <a:srgbClr val="0565A7"/>
                    </a:solidFill>
                  </a:rPr>
                  <a:t>90 million </a:t>
                </a:r>
                <a:r>
                  <a:rPr lang="en-US" dirty="0"/>
                  <a:t>updates per second</a:t>
                </a:r>
              </a:p>
              <a:p>
                <a:r>
                  <a:rPr lang="en-US" dirty="0"/>
                  <a:t>Provides an </a:t>
                </a:r>
                <a:r>
                  <a:rPr lang="en-US" dirty="0">
                    <a:solidFill>
                      <a:srgbClr val="0565A7"/>
                    </a:solidFill>
                  </a:rPr>
                  <a:t>unbiased</a:t>
                </a:r>
                <a:r>
                  <a:rPr lang="en-US" dirty="0"/>
                  <a:t> estimate </a:t>
                </a:r>
                <a:r>
                  <a:rPr lang="en-US" dirty="0" err="1"/>
                  <a:t>est</a:t>
                </a:r>
                <a:endParaRPr lang="en-US" dirty="0"/>
              </a:p>
              <a:p>
                <a:pPr lvl="1"/>
                <a:r>
                  <a:rPr lang="en-US" dirty="0"/>
                  <a:t>E[</a:t>
                </a:r>
                <a:r>
                  <a:rPr lang="en-US" dirty="0" err="1"/>
                  <a:t>est</a:t>
                </a:r>
                <a:r>
                  <a:rPr lang="en-US" dirty="0"/>
                  <a:t>] = #uniques</a:t>
                </a:r>
              </a:p>
              <a:p>
                <a:r>
                  <a:rPr lang="en-US" dirty="0"/>
                  <a:t>Small relative error</a:t>
                </a:r>
              </a:p>
              <a:p>
                <a:pPr lvl="1"/>
                <a:r>
                  <a:rPr lang="en-US" dirty="0"/>
                  <a:t>RSE[</a:t>
                </a:r>
                <a:r>
                  <a:rPr lang="en-US" dirty="0" err="1"/>
                  <a:t>est</a:t>
                </a:r>
                <a:r>
                  <a:rPr lang="en-US" dirty="0"/>
                  <a:t>]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86DD7-CBBF-46ED-BBD7-BA8AD0BA1A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CFE42-3623-476D-B3A6-4A492144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2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0A03AE-4092-40BB-A60B-8FFC6FAF2A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Sketch: Basic Idea</a:t>
                </a:r>
                <a:endParaRPr lang="en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0A03AE-4092-40BB-A60B-8FFC6FAF2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6DD7-CBBF-46ED-BBD7-BA8AD0BA1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</a:t>
            </a:r>
            <a:r>
              <a:rPr lang="en-US" dirty="0">
                <a:solidFill>
                  <a:srgbClr val="3477B2"/>
                </a:solidFill>
              </a:rPr>
              <a:t>unique</a:t>
            </a:r>
            <a:r>
              <a:rPr lang="en-US" dirty="0"/>
              <a:t> elements into [0,1] </a:t>
            </a:r>
            <a:r>
              <a:rPr lang="en-US" dirty="0">
                <a:solidFill>
                  <a:srgbClr val="0565A7"/>
                </a:solidFill>
              </a:rPr>
              <a:t>uniformly at random</a:t>
            </a:r>
          </a:p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CFE42-3623-476D-B3A6-4A492144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7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7934E-83B8-4583-A73E-EAA2A6B4B71D}"/>
              </a:ext>
            </a:extLst>
          </p:cNvPr>
          <p:cNvCxnSpPr>
            <a:cxnSpLocks/>
          </p:cNvCxnSpPr>
          <p:nvPr/>
        </p:nvCxnSpPr>
        <p:spPr>
          <a:xfrm>
            <a:off x="179512" y="4149080"/>
            <a:ext cx="0" cy="864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913BB5-1CA8-4D26-8CD7-1E486AE2E8DA}"/>
              </a:ext>
            </a:extLst>
          </p:cNvPr>
          <p:cNvSpPr txBox="1"/>
          <p:nvPr/>
        </p:nvSpPr>
        <p:spPr>
          <a:xfrm>
            <a:off x="127386" y="40474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  <a:endParaRPr lang="en-IL" sz="24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5F19B0-8D00-4289-AFB1-98EC35316E90}"/>
              </a:ext>
            </a:extLst>
          </p:cNvPr>
          <p:cNvCxnSpPr>
            <a:cxnSpLocks/>
          </p:cNvCxnSpPr>
          <p:nvPr/>
        </p:nvCxnSpPr>
        <p:spPr>
          <a:xfrm>
            <a:off x="8872598" y="4047455"/>
            <a:ext cx="0" cy="965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FE1A57-C141-463C-98FE-B66B74A468A0}"/>
              </a:ext>
            </a:extLst>
          </p:cNvPr>
          <p:cNvSpPr txBox="1"/>
          <p:nvPr/>
        </p:nvSpPr>
        <p:spPr>
          <a:xfrm>
            <a:off x="8820472" y="40474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IL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45D6AD-5E81-4180-89E1-C2C5569D1F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7" t="5861" r="66667" b="12078"/>
          <a:stretch/>
        </p:blipFill>
        <p:spPr>
          <a:xfrm>
            <a:off x="539552" y="2296589"/>
            <a:ext cx="444524" cy="17249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45D6AD-5E81-4180-89E1-C2C5569D1F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6" r="51232" b="15659"/>
          <a:stretch/>
        </p:blipFill>
        <p:spPr>
          <a:xfrm>
            <a:off x="952114" y="2485765"/>
            <a:ext cx="548030" cy="14337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45D6AD-5E81-4180-89E1-C2C5569D1F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6" r="51232" b="15659"/>
          <a:stretch/>
        </p:blipFill>
        <p:spPr>
          <a:xfrm>
            <a:off x="1478327" y="2465908"/>
            <a:ext cx="548030" cy="14337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45D6AD-5E81-4180-89E1-C2C5569D1F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6" r="51232" b="15659"/>
          <a:stretch/>
        </p:blipFill>
        <p:spPr>
          <a:xfrm>
            <a:off x="1996221" y="2453686"/>
            <a:ext cx="548030" cy="14337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F45D6AD-5E81-4180-89E1-C2C5569D1F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6" r="51232" b="15659"/>
          <a:stretch/>
        </p:blipFill>
        <p:spPr>
          <a:xfrm>
            <a:off x="2422797" y="2429437"/>
            <a:ext cx="548030" cy="14337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F45D6AD-5E81-4180-89E1-C2C5569D1F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7" t="5861" r="66667" b="12078"/>
          <a:stretch/>
        </p:blipFill>
        <p:spPr>
          <a:xfrm>
            <a:off x="2922743" y="2274857"/>
            <a:ext cx="444524" cy="17249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F45D6AD-5E81-4180-89E1-C2C5569D1F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7" t="5861" r="66667" b="12078"/>
          <a:stretch/>
        </p:blipFill>
        <p:spPr>
          <a:xfrm>
            <a:off x="3329173" y="2228126"/>
            <a:ext cx="444524" cy="172498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F45D6AD-5E81-4180-89E1-C2C5569D1F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94" r="1799" b="17144"/>
          <a:stretch/>
        </p:blipFill>
        <p:spPr>
          <a:xfrm>
            <a:off x="3758496" y="2274857"/>
            <a:ext cx="713807" cy="155233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45D6AD-5E81-4180-89E1-C2C5569D1F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6" r="51232" b="15659"/>
          <a:stretch/>
        </p:blipFill>
        <p:spPr>
          <a:xfrm>
            <a:off x="4400537" y="2333834"/>
            <a:ext cx="548030" cy="143374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45D6AD-5E81-4180-89E1-C2C5569D1F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72" r="35326" b="17272"/>
          <a:stretch/>
        </p:blipFill>
        <p:spPr>
          <a:xfrm>
            <a:off x="4942924" y="2305812"/>
            <a:ext cx="1094342" cy="14709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F45D6AD-5E81-4180-89E1-C2C5569D1F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7" t="5861" r="66667" b="12078"/>
          <a:stretch/>
        </p:blipFill>
        <p:spPr>
          <a:xfrm>
            <a:off x="5981952" y="2204864"/>
            <a:ext cx="444524" cy="172498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F45D6AD-5E81-4180-89E1-C2C5569D1F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6" r="51232" b="15659"/>
          <a:stretch/>
        </p:blipFill>
        <p:spPr>
          <a:xfrm>
            <a:off x="6394514" y="2394040"/>
            <a:ext cx="548030" cy="14337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F45D6AD-5E81-4180-89E1-C2C5569D1F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6" r="51414" b="18037"/>
          <a:stretch/>
        </p:blipFill>
        <p:spPr>
          <a:xfrm>
            <a:off x="6889960" y="2259104"/>
            <a:ext cx="1899368" cy="151769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F45D6AD-5E81-4180-89E1-C2C5569D1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4716420"/>
            <a:ext cx="9449983" cy="245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2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0A03AE-4092-40BB-A60B-8FFC6FAF2A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Sketch: Basic Idea</a:t>
                </a:r>
                <a:endParaRPr lang="en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0A03AE-4092-40BB-A60B-8FFC6FAF2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6DD7-CBBF-46ED-BBD7-BA8AD0BA1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</a:t>
            </a:r>
            <a:r>
              <a:rPr lang="en-US" dirty="0">
                <a:solidFill>
                  <a:srgbClr val="3477B2"/>
                </a:solidFill>
              </a:rPr>
              <a:t>unique </a:t>
            </a:r>
            <a:r>
              <a:rPr lang="en-US" dirty="0"/>
              <a:t>elements into [0,1] </a:t>
            </a:r>
            <a:r>
              <a:rPr lang="en-US" dirty="0">
                <a:solidFill>
                  <a:srgbClr val="0565A7"/>
                </a:solidFill>
              </a:rPr>
              <a:t>uniformly at random</a:t>
            </a:r>
          </a:p>
          <a:p>
            <a:r>
              <a:rPr lang="en-US" dirty="0"/>
              <a:t>Try to estimate how many there are</a:t>
            </a:r>
            <a:endParaRPr lang="en-US" dirty="0">
              <a:solidFill>
                <a:srgbClr val="0565A7"/>
              </a:solidFill>
            </a:endParaRPr>
          </a:p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CFE42-3623-476D-B3A6-4A492144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5D6AD-5E81-4180-89E1-C2C5569D1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4716420"/>
            <a:ext cx="9449983" cy="245699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7934E-83B8-4583-A73E-EAA2A6B4B71D}"/>
              </a:ext>
            </a:extLst>
          </p:cNvPr>
          <p:cNvCxnSpPr>
            <a:cxnSpLocks/>
          </p:cNvCxnSpPr>
          <p:nvPr/>
        </p:nvCxnSpPr>
        <p:spPr>
          <a:xfrm>
            <a:off x="179512" y="3789040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913BB5-1CA8-4D26-8CD7-1E486AE2E8DA}"/>
              </a:ext>
            </a:extLst>
          </p:cNvPr>
          <p:cNvSpPr txBox="1"/>
          <p:nvPr/>
        </p:nvSpPr>
        <p:spPr>
          <a:xfrm>
            <a:off x="127386" y="3429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  <a:endParaRPr lang="en-IL" sz="24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5F19B0-8D00-4289-AFB1-98EC35316E90}"/>
              </a:ext>
            </a:extLst>
          </p:cNvPr>
          <p:cNvCxnSpPr>
            <a:cxnSpLocks/>
          </p:cNvCxnSpPr>
          <p:nvPr/>
        </p:nvCxnSpPr>
        <p:spPr>
          <a:xfrm>
            <a:off x="8872598" y="3789040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FE1A57-C141-463C-98FE-B66B74A468A0}"/>
              </a:ext>
            </a:extLst>
          </p:cNvPr>
          <p:cNvSpPr txBox="1"/>
          <p:nvPr/>
        </p:nvSpPr>
        <p:spPr>
          <a:xfrm>
            <a:off x="8820472" y="3429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IL" sz="2400" b="1" dirty="0"/>
          </a:p>
        </p:txBody>
      </p:sp>
    </p:spTree>
    <p:extLst>
      <p:ext uri="{BB962C8B-B14F-4D97-AF65-F5344CB8AC3E}">
        <p14:creationId xmlns:p14="http://schemas.microsoft.com/office/powerpoint/2010/main" val="210929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0A03AE-4092-40BB-A60B-8FFC6FAF2A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Sketch: Basic Idea</a:t>
                </a:r>
                <a:endParaRPr lang="en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0A03AE-4092-40BB-A60B-8FFC6FAF2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86DD7-CBBF-46ED-BBD7-BA8AD0BA1A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Hash </a:t>
                </a:r>
                <a:r>
                  <a:rPr lang="en-US" dirty="0">
                    <a:solidFill>
                      <a:srgbClr val="0565A7"/>
                    </a:solidFill>
                  </a:rPr>
                  <a:t>unique</a:t>
                </a:r>
                <a:r>
                  <a:rPr lang="en-US" dirty="0"/>
                  <a:t> elements into [0,1] </a:t>
                </a:r>
                <a:r>
                  <a:rPr lang="en-US" dirty="0">
                    <a:solidFill>
                      <a:srgbClr val="0565A7"/>
                    </a:solidFill>
                  </a:rPr>
                  <a:t>uniformly at random</a:t>
                </a:r>
              </a:p>
              <a:p>
                <a:r>
                  <a:rPr lang="en-US" dirty="0"/>
                  <a:t>Keep those smaller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expectation,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</m:den>
                    </m:f>
                  </m:oMath>
                </a14:m>
                <a:r>
                  <a:rPr lang="en-US" dirty="0"/>
                  <a:t> of the uniques in the stream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86DD7-CBBF-46ED-BBD7-BA8AD0BA1A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CFE42-3623-476D-B3A6-4A492144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C4D0-E0C3-49C3-B08F-747C0099752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5D6AD-5E81-4180-89E1-C2C5569D1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4716420"/>
            <a:ext cx="9449983" cy="245699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7934E-83B8-4583-A73E-EAA2A6B4B71D}"/>
              </a:ext>
            </a:extLst>
          </p:cNvPr>
          <p:cNvCxnSpPr>
            <a:cxnSpLocks/>
          </p:cNvCxnSpPr>
          <p:nvPr/>
        </p:nvCxnSpPr>
        <p:spPr>
          <a:xfrm>
            <a:off x="179512" y="3789040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913BB5-1CA8-4D26-8CD7-1E486AE2E8DA}"/>
              </a:ext>
            </a:extLst>
          </p:cNvPr>
          <p:cNvSpPr txBox="1"/>
          <p:nvPr/>
        </p:nvSpPr>
        <p:spPr>
          <a:xfrm>
            <a:off x="127386" y="3429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  <a:endParaRPr lang="en-IL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83B3F3-0FF9-471D-B284-B7DA550007BE}"/>
                  </a:ext>
                </a:extLst>
              </p:cNvPr>
              <p:cNvSpPr txBox="1"/>
              <p:nvPr/>
            </p:nvSpPr>
            <p:spPr>
              <a:xfrm>
                <a:off x="4499992" y="3557609"/>
                <a:ext cx="474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𝚯</m:t>
                      </m:r>
                    </m:oMath>
                  </m:oMathPara>
                </a14:m>
                <a:endParaRPr lang="en-IL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83B3F3-0FF9-471D-B284-B7DA55000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557609"/>
                <a:ext cx="47480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29AFF3-907F-4C6F-9032-0518CA959CFA}"/>
              </a:ext>
            </a:extLst>
          </p:cNvPr>
          <p:cNvCxnSpPr>
            <a:cxnSpLocks/>
          </p:cNvCxnSpPr>
          <p:nvPr/>
        </p:nvCxnSpPr>
        <p:spPr>
          <a:xfrm>
            <a:off x="4499992" y="3789040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5F19B0-8D00-4289-AFB1-98EC35316E90}"/>
              </a:ext>
            </a:extLst>
          </p:cNvPr>
          <p:cNvCxnSpPr>
            <a:cxnSpLocks/>
          </p:cNvCxnSpPr>
          <p:nvPr/>
        </p:nvCxnSpPr>
        <p:spPr>
          <a:xfrm>
            <a:off x="8872598" y="3789040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FE1A57-C141-463C-98FE-B66B74A468A0}"/>
              </a:ext>
            </a:extLst>
          </p:cNvPr>
          <p:cNvSpPr txBox="1"/>
          <p:nvPr/>
        </p:nvSpPr>
        <p:spPr>
          <a:xfrm>
            <a:off x="8820472" y="3429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IL" sz="24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CAD330-12CE-4E76-AEDF-E6B0EF56C313}"/>
              </a:ext>
            </a:extLst>
          </p:cNvPr>
          <p:cNvSpPr/>
          <p:nvPr/>
        </p:nvSpPr>
        <p:spPr>
          <a:xfrm>
            <a:off x="4536504" y="4653136"/>
            <a:ext cx="4283968" cy="2141580"/>
          </a:xfrm>
          <a:prstGeom prst="roundRect">
            <a:avLst/>
          </a:prstGeom>
          <a:solidFill>
            <a:srgbClr val="DCD8DC">
              <a:alpha val="6588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2442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34349</TotalTime>
  <Words>1142</Words>
  <Application>Microsoft Office PowerPoint</Application>
  <PresentationFormat>On-screen Show (4:3)</PresentationFormat>
  <Paragraphs>272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Fast Concurrent Data Sketches</vt:lpstr>
      <vt:lpstr>Real-Time Analytics Architecture</vt:lpstr>
      <vt:lpstr>Motivation: Massive Real-Time Analytics</vt:lpstr>
      <vt:lpstr>Sketches: Lean &amp; Mean Aggregation</vt:lpstr>
      <vt:lpstr>Context: Open-Source DataSketches Library</vt:lpstr>
      <vt:lpstr>Example: Θ Sketch</vt:lpstr>
      <vt:lpstr>Θ Sketch: Basic Idea</vt:lpstr>
      <vt:lpstr>Θ Sketch: Basic Idea</vt:lpstr>
      <vt:lpstr>Θ Sketch: Basic Idea</vt:lpstr>
      <vt:lpstr>Θ Sketch: Basic Idea</vt:lpstr>
      <vt:lpstr>Θ Sketch: Basic Idea</vt:lpstr>
      <vt:lpstr>Θ Sketch: Basic Idea</vt:lpstr>
      <vt:lpstr>Θ Sketch: Basic Idea</vt:lpstr>
      <vt:lpstr>Θ Sketch Processing</vt:lpstr>
      <vt:lpstr>Today’s Sketches Aren’t Thread-Safe</vt:lpstr>
      <vt:lpstr>Today’s Sketches Aren’t Thread-Safe</vt:lpstr>
      <vt:lpstr>Concurrent Sketches - Goals</vt:lpstr>
      <vt:lpstr>Concurrent Sketches: Generic Architecture</vt:lpstr>
      <vt:lpstr>Bounding the error of small streams</vt:lpstr>
      <vt:lpstr>Example</vt:lpstr>
      <vt:lpstr>Optimizations</vt:lpstr>
      <vt:lpstr>Keys to Performance</vt:lpstr>
      <vt:lpstr>Update Throughput</vt:lpstr>
      <vt:lpstr>Space and Error</vt:lpstr>
      <vt:lpstr>Proof Overview</vt:lpstr>
      <vt:lpstr>Empirical Evaluation</vt:lpstr>
      <vt:lpstr>Summary: Concurrent Sketches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Bounds for Reliable Storage: Fundamental Limits of Coding</dc:title>
  <dc:creator>Alexander Spiegelman</dc:creator>
  <cp:lastModifiedBy>Arik Rinberg</cp:lastModifiedBy>
  <cp:revision>1188</cp:revision>
  <dcterms:created xsi:type="dcterms:W3CDTF">2015-07-06T07:15:31Z</dcterms:created>
  <dcterms:modified xsi:type="dcterms:W3CDTF">2020-02-25T21:36:01Z</dcterms:modified>
</cp:coreProperties>
</file>