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2518053"/>
            <a:ext cx="6665952" cy="833199"/>
          </a:xfrm>
          <a:prstGeom prst="rect">
            <a:avLst/>
          </a:prstGeom>
          <a:noFill/>
          <a:ln/>
        </p:spPr>
        <p:txBody>
          <a:bodyPr wrap="none" rtlCol="0" anchor="t"/>
          <a:lstStyle/>
          <a:p>
            <a:pPr indent="0" marL="0">
              <a:lnSpc>
                <a:spcPts val="6561"/>
              </a:lnSpc>
              <a:buNone/>
            </a:pPr>
            <a:r>
              <a:rPr lang="en-US" sz="5249" b="1" dirty="0">
                <a:solidFill>
                  <a:srgbClr val="484237"/>
                </a:solidFill>
                <a:latin typeface="Gelasio" pitchFamily="34" charset="0"/>
                <a:ea typeface="Gelasio" pitchFamily="34" charset="-122"/>
                <a:cs typeface="Gelasio" pitchFamily="34" charset="-120"/>
              </a:rPr>
              <a:t>Linear Regression</a:t>
            </a:r>
            <a:endParaRPr lang="en-US" sz="5249" dirty="0"/>
          </a:p>
        </p:txBody>
      </p:sp>
      <p:sp>
        <p:nvSpPr>
          <p:cNvPr id="5" name="Text 3"/>
          <p:cNvSpPr/>
          <p:nvPr/>
        </p:nvSpPr>
        <p:spPr>
          <a:xfrm>
            <a:off x="2037993" y="3684508"/>
            <a:ext cx="10554414" cy="71080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Linear Regression is a supervised learning algorithm in machine learning that supports finding the </a:t>
            </a:r>
            <a:pPr indent="0" marL="0">
              <a:lnSpc>
                <a:spcPts val="2799"/>
              </a:lnSpc>
              <a:buNone/>
            </a:pPr>
            <a:r>
              <a:rPr lang="en-US" sz="1750" i="1" dirty="0">
                <a:solidFill>
                  <a:srgbClr val="746558"/>
                </a:solidFill>
                <a:latin typeface="Gelasio" pitchFamily="34" charset="0"/>
                <a:ea typeface="Gelasio" pitchFamily="34" charset="-122"/>
                <a:cs typeface="Gelasio" pitchFamily="34" charset="-120"/>
              </a:rPr>
              <a:t>linear </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correlation among variables. The result or output of the regression problem is a real or continuous value.</a:t>
            </a:r>
            <a:endParaRPr lang="en-US" sz="1750" dirty="0"/>
          </a:p>
        </p:txBody>
      </p:sp>
      <p:sp>
        <p:nvSpPr>
          <p:cNvPr id="6" name="Text 4"/>
          <p:cNvSpPr/>
          <p:nvPr/>
        </p:nvSpPr>
        <p:spPr>
          <a:xfrm>
            <a:off x="2037993" y="4645223"/>
            <a:ext cx="10554414"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Supervised learning involves training a model on a dataset that contains both input features and their corresponding output labels. In linear regression, the goal is to predict a continuous output variable based on one or more input features.</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682704"/>
            <a:ext cx="10554414"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How can we use regression for a real life use case?</a:t>
            </a:r>
            <a:endParaRPr lang="en-US" sz="4374" dirty="0"/>
          </a:p>
        </p:txBody>
      </p:sp>
      <p:sp>
        <p:nvSpPr>
          <p:cNvPr id="5" name="Text 3"/>
          <p:cNvSpPr/>
          <p:nvPr/>
        </p:nvSpPr>
        <p:spPr>
          <a:xfrm>
            <a:off x="2037993" y="2515791"/>
            <a:ext cx="10554414" cy="71080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Linear regression is commonly used in many fields, including economics, finance, and social sciences, to analyze and predict trends in data.</a:t>
            </a:r>
            <a:endParaRPr lang="en-US" sz="1750" dirty="0"/>
          </a:p>
        </p:txBody>
      </p:sp>
      <p:sp>
        <p:nvSpPr>
          <p:cNvPr id="6" name="Text 4"/>
          <p:cNvSpPr/>
          <p:nvPr/>
        </p:nvSpPr>
        <p:spPr>
          <a:xfrm>
            <a:off x="2037993" y="3476506"/>
            <a:ext cx="10554414"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Let's take some examples – </a:t>
            </a:r>
            <a:endParaRPr lang="en-US" sz="1750" dirty="0"/>
          </a:p>
        </p:txBody>
      </p:sp>
      <p:sp>
        <p:nvSpPr>
          <p:cNvPr id="7" name="Text 5"/>
          <p:cNvSpPr/>
          <p:nvPr/>
        </p:nvSpPr>
        <p:spPr>
          <a:xfrm>
            <a:off x="2393394" y="4081820"/>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u="sng" dirty="0">
                <a:solidFill>
                  <a:srgbClr val="746558"/>
                </a:solidFill>
                <a:latin typeface="Gelasio" pitchFamily="34" charset="0"/>
                <a:ea typeface="Gelasio" pitchFamily="34" charset="-122"/>
                <a:cs typeface="Gelasio" pitchFamily="34" charset="-120"/>
              </a:rPr>
              <a:t>Predicting Wheat Production :</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Suppose if we have data of past 5-10 years on the quantity of wheat produced annually. With Linear regression, we will be able to predict what the wheat production would be this year or a year from now.</a:t>
            </a:r>
            <a:endParaRPr lang="en-US" sz="1750" dirty="0"/>
          </a:p>
        </p:txBody>
      </p:sp>
      <p:sp>
        <p:nvSpPr>
          <p:cNvPr id="8" name="Text 6"/>
          <p:cNvSpPr/>
          <p:nvPr/>
        </p:nvSpPr>
        <p:spPr>
          <a:xfrm>
            <a:off x="2393394" y="5236845"/>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u="sng" dirty="0">
                <a:solidFill>
                  <a:srgbClr val="746558"/>
                </a:solidFill>
                <a:latin typeface="Gelasio" pitchFamily="34" charset="0"/>
                <a:ea typeface="Gelasio" pitchFamily="34" charset="-122"/>
                <a:cs typeface="Gelasio" pitchFamily="34" charset="-120"/>
              </a:rPr>
              <a:t>Health Monitoring for Heart Attack Risk :</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Linear regression can be utilized to analyze trends in blood pressure and sugar levels over time.</a:t>
            </a:r>
            <a:endParaRPr lang="en-US" sz="1750" dirty="0"/>
          </a:p>
        </p:txBody>
      </p:sp>
      <p:sp>
        <p:nvSpPr>
          <p:cNvPr id="9" name="Text 7"/>
          <p:cNvSpPr/>
          <p:nvPr/>
        </p:nvSpPr>
        <p:spPr>
          <a:xfrm>
            <a:off x="2393394" y="6036469"/>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u="sng" dirty="0">
                <a:solidFill>
                  <a:srgbClr val="746558"/>
                </a:solidFill>
                <a:latin typeface="Gelasio" pitchFamily="34" charset="0"/>
                <a:ea typeface="Gelasio" pitchFamily="34" charset="-122"/>
                <a:cs typeface="Gelasio" pitchFamily="34" charset="-120"/>
              </a:rPr>
              <a:t>Natural Disaster Prediction :</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By analyzing seismic activity data, linear regression can provide insights into the probability of impending natural disasters like earthquakes or tsunamis.</a:t>
            </a:r>
            <a:endParaRPr lang="en-US" sz="1750" dirty="0"/>
          </a:p>
        </p:txBody>
      </p:sp>
      <p:sp>
        <p:nvSpPr>
          <p:cNvPr id="10" name="Text 8"/>
          <p:cNvSpPr/>
          <p:nvPr/>
        </p:nvSpPr>
        <p:spPr>
          <a:xfrm>
            <a:off x="2393394" y="6836093"/>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4"/>
            </a:pPr>
            <a:r>
              <a:rPr lang="en-US" sz="1750" u="sng" dirty="0">
                <a:solidFill>
                  <a:srgbClr val="746558"/>
                </a:solidFill>
                <a:latin typeface="Gelasio" pitchFamily="34" charset="0"/>
                <a:ea typeface="Gelasio" pitchFamily="34" charset="-122"/>
                <a:cs typeface="Gelasio" pitchFamily="34" charset="-120"/>
              </a:rPr>
              <a:t>Stock Market Forecasting :</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Linear regression can be applied to analyze historical stock data and predict the movement of stock prices in the future.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581870"/>
            <a:ext cx="7477601" cy="1666399"/>
          </a:xfrm>
          <a:prstGeom prst="rect">
            <a:avLst/>
          </a:prstGeom>
          <a:noFill/>
          <a:ln/>
        </p:spPr>
        <p:txBody>
          <a:bodyPr wrap="square" rtlCol="0" anchor="t"/>
          <a:lstStyle/>
          <a:p>
            <a:pPr indent="0" marL="0">
              <a:lnSpc>
                <a:spcPts val="6561"/>
              </a:lnSpc>
              <a:buNone/>
            </a:pPr>
            <a:r>
              <a:rPr lang="en-US" sz="5249" b="1" dirty="0">
                <a:solidFill>
                  <a:srgbClr val="484237"/>
                </a:solidFill>
                <a:latin typeface="Gelasio" pitchFamily="34" charset="0"/>
                <a:ea typeface="Gelasio" pitchFamily="34" charset="-122"/>
                <a:cs typeface="Gelasio" pitchFamily="34" charset="-120"/>
              </a:rPr>
              <a:t>Simple Linear Regression</a:t>
            </a:r>
            <a:endParaRPr lang="en-US" sz="5249" dirty="0"/>
          </a:p>
        </p:txBody>
      </p:sp>
      <p:sp>
        <p:nvSpPr>
          <p:cNvPr id="6" name="Text 3"/>
          <p:cNvSpPr/>
          <p:nvPr/>
        </p:nvSpPr>
        <p:spPr>
          <a:xfrm>
            <a:off x="833199" y="4581525"/>
            <a:ext cx="747760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In a simple linear regression, there is only one independent variable and one dependent variable. It assumes that there is a linear relationship between the independent and dependent variables.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581870"/>
            <a:ext cx="7477601" cy="1666399"/>
          </a:xfrm>
          <a:prstGeom prst="rect">
            <a:avLst/>
          </a:prstGeom>
          <a:noFill/>
          <a:ln/>
        </p:spPr>
        <p:txBody>
          <a:bodyPr wrap="square" rtlCol="0" anchor="t"/>
          <a:lstStyle/>
          <a:p>
            <a:pPr indent="0" marL="0">
              <a:lnSpc>
                <a:spcPts val="6561"/>
              </a:lnSpc>
              <a:buNone/>
            </a:pPr>
            <a:r>
              <a:rPr lang="en-US" sz="5249" b="1" dirty="0">
                <a:solidFill>
                  <a:srgbClr val="484237"/>
                </a:solidFill>
                <a:latin typeface="Gelasio" pitchFamily="34" charset="0"/>
                <a:ea typeface="Gelasio" pitchFamily="34" charset="-122"/>
                <a:cs typeface="Gelasio" pitchFamily="34" charset="-120"/>
              </a:rPr>
              <a:t>Multiple Linear Regression</a:t>
            </a:r>
            <a:endParaRPr lang="en-US" sz="5249" dirty="0"/>
          </a:p>
        </p:txBody>
      </p:sp>
      <p:sp>
        <p:nvSpPr>
          <p:cNvPr id="6" name="Text 3"/>
          <p:cNvSpPr/>
          <p:nvPr/>
        </p:nvSpPr>
        <p:spPr>
          <a:xfrm>
            <a:off x="833199" y="4581525"/>
            <a:ext cx="747760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In multiple linear regression there are multiple independent variables and one dependent variable.  It assumes that there is a linear relationship between the dependent variable and each of the independent variables.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386649" y="2708196"/>
            <a:ext cx="5001101" cy="2813090"/>
          </a:xfrm>
          <a:prstGeom prst="rect">
            <a:avLst/>
          </a:prstGeom>
        </p:spPr>
      </p:pic>
      <p:sp>
        <p:nvSpPr>
          <p:cNvPr id="6" name="Text 2"/>
          <p:cNvSpPr/>
          <p:nvPr/>
        </p:nvSpPr>
        <p:spPr>
          <a:xfrm>
            <a:off x="728067" y="1146929"/>
            <a:ext cx="7352705" cy="606743"/>
          </a:xfrm>
          <a:prstGeom prst="rect">
            <a:avLst/>
          </a:prstGeom>
          <a:noFill/>
          <a:ln/>
        </p:spPr>
        <p:txBody>
          <a:bodyPr wrap="none" rtlCol="0" anchor="t"/>
          <a:lstStyle/>
          <a:p>
            <a:pPr indent="0" marL="0">
              <a:lnSpc>
                <a:spcPts val="4777"/>
              </a:lnSpc>
              <a:buNone/>
            </a:pPr>
            <a:r>
              <a:rPr lang="en-US" sz="3822" b="1" dirty="0">
                <a:solidFill>
                  <a:srgbClr val="484237"/>
                </a:solidFill>
                <a:latin typeface="Gelasio" pitchFamily="34" charset="0"/>
                <a:ea typeface="Gelasio" pitchFamily="34" charset="-122"/>
                <a:cs typeface="Gelasio" pitchFamily="34" charset="-120"/>
              </a:rPr>
              <a:t>Working of Linear Regression!</a:t>
            </a:r>
            <a:endParaRPr lang="en-US" sz="3822" dirty="0"/>
          </a:p>
        </p:txBody>
      </p:sp>
      <p:sp>
        <p:nvSpPr>
          <p:cNvPr id="7" name="Text 3"/>
          <p:cNvSpPr/>
          <p:nvPr/>
        </p:nvSpPr>
        <p:spPr>
          <a:xfrm>
            <a:off x="728067" y="2044898"/>
            <a:ext cx="7687866" cy="621268"/>
          </a:xfrm>
          <a:prstGeom prst="rect">
            <a:avLst/>
          </a:prstGeom>
          <a:noFill/>
          <a:ln/>
        </p:spPr>
        <p:txBody>
          <a:bodyPr wrap="squar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Linear regression shows the linear relationship between the independent(predictor) variable i.e. X-axis and the dependent(output) variable i.e. Y-axis,</a:t>
            </a:r>
            <a:endParaRPr lang="en-US" sz="1529" dirty="0"/>
          </a:p>
        </p:txBody>
      </p:sp>
      <p:sp>
        <p:nvSpPr>
          <p:cNvPr id="8" name="Text 4"/>
          <p:cNvSpPr/>
          <p:nvPr/>
        </p:nvSpPr>
        <p:spPr>
          <a:xfrm>
            <a:off x="728067" y="2884527"/>
            <a:ext cx="7687866" cy="621268"/>
          </a:xfrm>
          <a:prstGeom prst="rect">
            <a:avLst/>
          </a:prstGeom>
          <a:noFill/>
          <a:ln/>
        </p:spPr>
        <p:txBody>
          <a:bodyPr wrap="squar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The red line is referred to as the best-fit straight line. Based on the given data points, we attempt to plot a line that fits the points the best.</a:t>
            </a:r>
            <a:endParaRPr lang="en-US" sz="1529" dirty="0"/>
          </a:p>
        </p:txBody>
      </p:sp>
      <p:sp>
        <p:nvSpPr>
          <p:cNvPr id="9" name="Text 5"/>
          <p:cNvSpPr/>
          <p:nvPr/>
        </p:nvSpPr>
        <p:spPr>
          <a:xfrm>
            <a:off x="728067" y="3724156"/>
            <a:ext cx="7687866" cy="621268"/>
          </a:xfrm>
          <a:prstGeom prst="rect">
            <a:avLst/>
          </a:prstGeom>
          <a:noFill/>
          <a:ln/>
        </p:spPr>
        <p:txBody>
          <a:bodyPr wrap="squar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To calculate best-fit line linear regression uses a traditional slope-intercept form which is given below,</a:t>
            </a:r>
            <a:endParaRPr lang="en-US" sz="1529" dirty="0"/>
          </a:p>
        </p:txBody>
      </p:sp>
      <p:sp>
        <p:nvSpPr>
          <p:cNvPr id="10" name="Text 6"/>
          <p:cNvSpPr/>
          <p:nvPr/>
        </p:nvSpPr>
        <p:spPr>
          <a:xfrm>
            <a:off x="728067" y="4563785"/>
            <a:ext cx="7687866" cy="310634"/>
          </a:xfrm>
          <a:prstGeom prst="rect">
            <a:avLst/>
          </a:prstGeom>
          <a:noFill/>
          <a:ln/>
        </p:spPr>
        <p:txBody>
          <a:bodyPr wrap="non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Y = mx+c</a:t>
            </a:r>
            <a:endParaRPr lang="en-US" sz="1529" dirty="0"/>
          </a:p>
        </p:txBody>
      </p:sp>
      <p:sp>
        <p:nvSpPr>
          <p:cNvPr id="11" name="Text 7"/>
          <p:cNvSpPr/>
          <p:nvPr/>
        </p:nvSpPr>
        <p:spPr>
          <a:xfrm>
            <a:off x="728067" y="5092779"/>
            <a:ext cx="7687866" cy="310634"/>
          </a:xfrm>
          <a:prstGeom prst="rect">
            <a:avLst/>
          </a:prstGeom>
          <a:noFill/>
          <a:ln/>
        </p:spPr>
        <p:txBody>
          <a:bodyPr wrap="non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Where Y =Dependent variable, c = constant/Intercept, </a:t>
            </a:r>
            <a:endParaRPr lang="en-US" sz="1529" dirty="0"/>
          </a:p>
        </p:txBody>
      </p:sp>
      <p:sp>
        <p:nvSpPr>
          <p:cNvPr id="12" name="Text 8"/>
          <p:cNvSpPr/>
          <p:nvPr/>
        </p:nvSpPr>
        <p:spPr>
          <a:xfrm>
            <a:off x="728067" y="5621774"/>
            <a:ext cx="7687866" cy="310634"/>
          </a:xfrm>
          <a:prstGeom prst="rect">
            <a:avLst/>
          </a:prstGeom>
          <a:noFill/>
          <a:ln/>
        </p:spPr>
        <p:txBody>
          <a:bodyPr wrap="non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m = Slope/Intercept, X = Independent variable.</a:t>
            </a:r>
            <a:endParaRPr lang="en-US" sz="1529" dirty="0"/>
          </a:p>
        </p:txBody>
      </p:sp>
      <p:sp>
        <p:nvSpPr>
          <p:cNvPr id="13" name="Text 9"/>
          <p:cNvSpPr/>
          <p:nvPr/>
        </p:nvSpPr>
        <p:spPr>
          <a:xfrm>
            <a:off x="728067" y="6150769"/>
            <a:ext cx="7687866" cy="931902"/>
          </a:xfrm>
          <a:prstGeom prst="rect">
            <a:avLst/>
          </a:prstGeom>
          <a:noFill/>
          <a:ln/>
        </p:spPr>
        <p:txBody>
          <a:bodyPr wrap="square" rtlCol="0" anchor="t"/>
          <a:lstStyle/>
          <a:p>
            <a:pPr indent="0" marL="0">
              <a:lnSpc>
                <a:spcPts val="2446"/>
              </a:lnSpc>
              <a:buNone/>
            </a:pPr>
            <a:r>
              <a:rPr lang="en-US" sz="1529" dirty="0">
                <a:solidFill>
                  <a:srgbClr val="746558"/>
                </a:solidFill>
                <a:latin typeface="Gelasio" pitchFamily="34" charset="0"/>
                <a:ea typeface="Gelasio" pitchFamily="34" charset="-122"/>
                <a:cs typeface="Gelasio" pitchFamily="34" charset="-120"/>
              </a:rPr>
              <a:t>The goal of the linear regression algorithm is to get the best values for m and c to find the best fit line. The best fit line is a line that has the least error which means the error between predicted values and actual values should be minimum.</a:t>
            </a:r>
            <a:endParaRPr lang="en-US" sz="1529" dirty="0"/>
          </a:p>
        </p:txBody>
      </p:sp>
      <p:pic>
        <p:nvPicPr>
          <p:cNvPr id="14"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77654" y="2353985"/>
            <a:ext cx="4931093" cy="3521512"/>
          </a:xfrm>
          <a:prstGeom prst="rect">
            <a:avLst/>
          </a:prstGeom>
        </p:spPr>
      </p:pic>
      <p:sp>
        <p:nvSpPr>
          <p:cNvPr id="6" name="Text 2"/>
          <p:cNvSpPr/>
          <p:nvPr/>
        </p:nvSpPr>
        <p:spPr>
          <a:xfrm>
            <a:off x="6319599" y="2712482"/>
            <a:ext cx="6932890"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Regression Error Metrics</a:t>
            </a:r>
            <a:endParaRPr lang="en-US" sz="4374" dirty="0"/>
          </a:p>
        </p:txBody>
      </p:sp>
      <p:sp>
        <p:nvSpPr>
          <p:cNvPr id="7" name="Text 3"/>
          <p:cNvSpPr/>
          <p:nvPr/>
        </p:nvSpPr>
        <p:spPr>
          <a:xfrm>
            <a:off x="6319599" y="3740110"/>
            <a:ext cx="7477601"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If all data points form a perfect linear line, we can derive an exact output (prediction) we are looking. But, in the real world, this is not the case. The data points do not exactly form a line. They are a bit scattered on the graph. Then, we make a line in such way that its at a least possible distance from the points as shown below:</a:t>
            </a:r>
            <a:endParaRPr lang="en-US" sz="1750"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926669"/>
            <a:ext cx="8809315"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Residuals and Model Evaluation</a:t>
            </a:r>
            <a:endParaRPr lang="en-US" sz="4374" dirty="0"/>
          </a:p>
        </p:txBody>
      </p:sp>
      <p:sp>
        <p:nvSpPr>
          <p:cNvPr id="5" name="Text 3"/>
          <p:cNvSpPr/>
          <p:nvPr/>
        </p:nvSpPr>
        <p:spPr>
          <a:xfrm>
            <a:off x="2037993" y="3065383"/>
            <a:ext cx="10554414"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Linear regression tries to fit a line that produces the smallest difference between predicted and actual values, where these differences are unbiased as well. This difference or error is also known as residual. </a:t>
            </a:r>
            <a:pPr indent="0" marL="0">
              <a:lnSpc>
                <a:spcPts val="2799"/>
              </a:lnSpc>
              <a:buNone/>
            </a:pPr>
            <a:r>
              <a:rPr lang="en-US" sz="1750" b="1" dirty="0">
                <a:solidFill>
                  <a:srgbClr val="746558"/>
                </a:solidFill>
                <a:latin typeface="Gelasio" pitchFamily="34" charset="0"/>
                <a:ea typeface="Gelasio" pitchFamily="34" charset="-122"/>
                <a:cs typeface="Gelasio" pitchFamily="34" charset="-120"/>
              </a:rPr>
              <a:t>(Unbiased means there is no systematic pattern of distribution of the predicted values)</a:t>
            </a:r>
            <a:endParaRPr lang="en-US" sz="1750" dirty="0"/>
          </a:p>
        </p:txBody>
      </p:sp>
      <p:sp>
        <p:nvSpPr>
          <p:cNvPr id="6" name="Text 4"/>
          <p:cNvSpPr/>
          <p:nvPr/>
        </p:nvSpPr>
        <p:spPr>
          <a:xfrm>
            <a:off x="2037993" y="4381500"/>
            <a:ext cx="10554414"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Residual = actual value — predicted value</a:t>
            </a:r>
            <a:endParaRPr lang="en-US" sz="1750" dirty="0"/>
          </a:p>
        </p:txBody>
      </p:sp>
      <p:sp>
        <p:nvSpPr>
          <p:cNvPr id="7" name="Text 5"/>
          <p:cNvSpPr/>
          <p:nvPr/>
        </p:nvSpPr>
        <p:spPr>
          <a:xfrm>
            <a:off x="2037993" y="4986814"/>
            <a:ext cx="10554414" cy="355402"/>
          </a:xfrm>
          <a:prstGeom prst="rect">
            <a:avLst/>
          </a:prstGeom>
          <a:noFill/>
          <a:ln/>
        </p:spPr>
        <p:txBody>
          <a:bodyPr wrap="non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e = y — ŷ</a:t>
            </a:r>
            <a:endParaRPr lang="en-US" sz="1750" dirty="0"/>
          </a:p>
        </p:txBody>
      </p:sp>
      <p:sp>
        <p:nvSpPr>
          <p:cNvPr id="8" name="Text 6"/>
          <p:cNvSpPr/>
          <p:nvPr/>
        </p:nvSpPr>
        <p:spPr>
          <a:xfrm>
            <a:off x="2037993" y="5592128"/>
            <a:ext cx="10554414" cy="710803"/>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We can calculate the residual for every point in our data set, and each of these residuals will be of use in assessment. These residuals will play a significant role in judging the usefulness of a model.</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2354223"/>
            <a:ext cx="10554414"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Evaluation Metrics for a Linear Regression Model</a:t>
            </a:r>
            <a:endParaRPr lang="en-US" sz="4374" dirty="0"/>
          </a:p>
        </p:txBody>
      </p:sp>
      <p:sp>
        <p:nvSpPr>
          <p:cNvPr id="5" name="Text 3"/>
          <p:cNvSpPr/>
          <p:nvPr/>
        </p:nvSpPr>
        <p:spPr>
          <a:xfrm>
            <a:off x="2393394" y="4187309"/>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1"/>
            </a:pPr>
            <a:r>
              <a:rPr lang="en-US" sz="1750" b="1" dirty="0">
                <a:solidFill>
                  <a:srgbClr val="746558"/>
                </a:solidFill>
                <a:latin typeface="Gelasio" pitchFamily="34" charset="0"/>
                <a:ea typeface="Gelasio" pitchFamily="34" charset="-122"/>
                <a:cs typeface="Gelasio" pitchFamily="34" charset="-120"/>
              </a:rPr>
              <a:t>R Square/Adjusted R Square</a:t>
            </a:r>
            <a:endParaRPr lang="en-US" sz="1750" dirty="0"/>
          </a:p>
        </p:txBody>
      </p:sp>
      <p:sp>
        <p:nvSpPr>
          <p:cNvPr id="6" name="Text 4"/>
          <p:cNvSpPr/>
          <p:nvPr/>
        </p:nvSpPr>
        <p:spPr>
          <a:xfrm>
            <a:off x="2393394" y="4631531"/>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b="1" dirty="0">
                <a:solidFill>
                  <a:srgbClr val="746558"/>
                </a:solidFill>
                <a:latin typeface="Gelasio" pitchFamily="34" charset="0"/>
                <a:ea typeface="Gelasio" pitchFamily="34" charset="-122"/>
                <a:cs typeface="Gelasio" pitchFamily="34" charset="-120"/>
              </a:rPr>
              <a:t>Mean Square Error (MSE) </a:t>
            </a:r>
            <a:endParaRPr lang="en-US" sz="1750" dirty="0"/>
          </a:p>
        </p:txBody>
      </p:sp>
      <p:sp>
        <p:nvSpPr>
          <p:cNvPr id="7" name="Text 5"/>
          <p:cNvSpPr/>
          <p:nvPr/>
        </p:nvSpPr>
        <p:spPr>
          <a:xfrm>
            <a:off x="2393394" y="5075753"/>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3"/>
            </a:pPr>
            <a:r>
              <a:rPr lang="en-US" sz="1750" b="1" dirty="0">
                <a:solidFill>
                  <a:srgbClr val="746558"/>
                </a:solidFill>
                <a:latin typeface="Gelasio" pitchFamily="34" charset="0"/>
                <a:ea typeface="Gelasio" pitchFamily="34" charset="-122"/>
                <a:cs typeface="Gelasio" pitchFamily="34" charset="-120"/>
              </a:rPr>
              <a:t>Root Mean Square Error (RMSE)</a:t>
            </a:r>
            <a:endParaRPr lang="en-US" sz="1750" dirty="0"/>
          </a:p>
        </p:txBody>
      </p:sp>
      <p:sp>
        <p:nvSpPr>
          <p:cNvPr id="8" name="Text 6"/>
          <p:cNvSpPr/>
          <p:nvPr/>
        </p:nvSpPr>
        <p:spPr>
          <a:xfrm>
            <a:off x="2393394" y="5519976"/>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4"/>
            </a:pPr>
            <a:r>
              <a:rPr lang="en-US" sz="1750" dirty="0">
                <a:solidFill>
                  <a:srgbClr val="746558"/>
                </a:solidFill>
                <a:latin typeface="Gelasio" pitchFamily="34" charset="0"/>
                <a:ea typeface="Gelasio" pitchFamily="34" charset="-122"/>
                <a:cs typeface="Gelasio" pitchFamily="34" charset="-120"/>
              </a:rPr>
              <a:t>Mean Absolute Error (MAE)</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457444"/>
            <a:ext cx="6932890"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Regression Error Metrics</a:t>
            </a:r>
            <a:endParaRPr lang="en-US" sz="4374" dirty="0"/>
          </a:p>
        </p:txBody>
      </p:sp>
      <p:sp>
        <p:nvSpPr>
          <p:cNvPr id="5" name="Text 3"/>
          <p:cNvSpPr/>
          <p:nvPr/>
        </p:nvSpPr>
        <p:spPr>
          <a:xfrm>
            <a:off x="2393394" y="2596158"/>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b="1" dirty="0">
                <a:solidFill>
                  <a:srgbClr val="746558"/>
                </a:solidFill>
                <a:latin typeface="Gelasio" pitchFamily="34" charset="0"/>
                <a:ea typeface="Gelasio" pitchFamily="34" charset="-122"/>
                <a:cs typeface="Gelasio" pitchFamily="34" charset="-120"/>
              </a:rPr>
              <a:t>Mean Squared Error (MSE)</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 The most common metric for regression tasks is MSE. It is the average of the squared difference between the predicted and actual value. Since it is differentiable and has a convex shape, it is easier to optimize.</a:t>
            </a:r>
            <a:endParaRPr lang="en-US" sz="1750" dirty="0"/>
          </a:p>
        </p:txBody>
      </p:sp>
      <p:sp>
        <p:nvSpPr>
          <p:cNvPr id="6" name="Text 4"/>
          <p:cNvSpPr/>
          <p:nvPr/>
        </p:nvSpPr>
        <p:spPr>
          <a:xfrm>
            <a:off x="2393394" y="3751183"/>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b="1" dirty="0">
                <a:solidFill>
                  <a:srgbClr val="746558"/>
                </a:solidFill>
                <a:latin typeface="Gelasio" pitchFamily="34" charset="0"/>
                <a:ea typeface="Gelasio" pitchFamily="34" charset="-122"/>
                <a:cs typeface="Gelasio" pitchFamily="34" charset="-120"/>
              </a:rPr>
              <a:t>Root Mean Squared Error (RMSE)</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 This is the square root of the average of the squared difference of the predicted and actual value.</a:t>
            </a:r>
            <a:endParaRPr lang="en-US" sz="1750" dirty="0"/>
          </a:p>
        </p:txBody>
      </p:sp>
      <p:sp>
        <p:nvSpPr>
          <p:cNvPr id="7" name="Text 5"/>
          <p:cNvSpPr/>
          <p:nvPr/>
        </p:nvSpPr>
        <p:spPr>
          <a:xfrm>
            <a:off x="2393394" y="4550807"/>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b="1" dirty="0">
                <a:solidFill>
                  <a:srgbClr val="746558"/>
                </a:solidFill>
                <a:latin typeface="Gelasio" pitchFamily="34" charset="0"/>
                <a:ea typeface="Gelasio" pitchFamily="34" charset="-122"/>
                <a:cs typeface="Gelasio" pitchFamily="34" charset="-120"/>
              </a:rPr>
              <a:t>Mean Absolute Error(MAE)</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 MAE is a very simple metric which calculates the average of the absolute difference between the target value and the value predicted by the model. Not preferred in cases where outliers are prominent.</a:t>
            </a:r>
            <a:endParaRPr lang="en-US" sz="1750" dirty="0"/>
          </a:p>
        </p:txBody>
      </p:sp>
      <p:sp>
        <p:nvSpPr>
          <p:cNvPr id="8" name="Text 6"/>
          <p:cNvSpPr/>
          <p:nvPr/>
        </p:nvSpPr>
        <p:spPr>
          <a:xfrm>
            <a:off x="2393394" y="5705832"/>
            <a:ext cx="10199013" cy="1066205"/>
          </a:xfrm>
          <a:prstGeom prst="rect">
            <a:avLst/>
          </a:prstGeom>
          <a:noFill/>
          <a:ln/>
        </p:spPr>
        <p:txBody>
          <a:bodyPr wrap="square" rtlCol="0" anchor="t"/>
          <a:lstStyle/>
          <a:p>
            <a:pPr algn="l" marL="342900" indent="-342900">
              <a:lnSpc>
                <a:spcPts val="2799"/>
              </a:lnSpc>
              <a:buSzPct val="100000"/>
              <a:buFont typeface="+mj-lt"/>
              <a:buAutoNum type="arabicPeriod" startAt="4"/>
            </a:pPr>
            <a:r>
              <a:rPr lang="en-US" sz="1750" b="1" dirty="0">
                <a:solidFill>
                  <a:srgbClr val="746558"/>
                </a:solidFill>
                <a:latin typeface="Gelasio" pitchFamily="34" charset="0"/>
                <a:ea typeface="Gelasio" pitchFamily="34" charset="-122"/>
                <a:cs typeface="Gelasio" pitchFamily="34" charset="-120"/>
              </a:rPr>
              <a:t>R2 Score (R2) - </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R2 score is a metric that tells the performance of your model, not the loss in an absolute sense that how many wells did your model perform. Basically R2 score calculates how much regression line is better than a mean line.</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2024-03-27T17:01:25Z</dcterms:created>
  <dcterms:modified xsi:type="dcterms:W3CDTF">2024-03-27T17:01:25Z</dcterms:modified>
</cp:coreProperties>
</file>