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Cormorant Garamond Bold Italics" charset="1" panose="00000800000000000000"/>
      <p:regular r:id="rId15"/>
    </p:embeddedFont>
    <p:embeddedFont>
      <p:font typeface="Quicksand" charset="1" panose="00000000000000000000"/>
      <p:regular r:id="rId16"/>
    </p:embeddedFont>
    <p:embeddedFont>
      <p:font typeface="Quicksand Bold" charset="1" panose="00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3" id="3"/>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74544" y="-211762"/>
            <a:ext cx="3607085" cy="2404723"/>
          </a:xfrm>
          <a:custGeom>
            <a:avLst/>
            <a:gdLst/>
            <a:ahLst/>
            <a:cxnLst/>
            <a:rect r="r" b="b" t="t" l="l"/>
            <a:pathLst>
              <a:path h="2404723" w="3607085">
                <a:moveTo>
                  <a:pt x="0" y="0"/>
                </a:moveTo>
                <a:lnTo>
                  <a:pt x="3607085" y="0"/>
                </a:lnTo>
                <a:lnTo>
                  <a:pt x="3607085" y="2404724"/>
                </a:lnTo>
                <a:lnTo>
                  <a:pt x="0" y="2404724"/>
                </a:lnTo>
                <a:lnTo>
                  <a:pt x="0" y="0"/>
                </a:lnTo>
                <a:close/>
              </a:path>
            </a:pathLst>
          </a:custGeom>
          <a:blipFill>
            <a:blip r:embed="rId4"/>
            <a:stretch>
              <a:fillRect l="0" t="0" r="0" b="0"/>
            </a:stretch>
          </a:blipFill>
        </p:spPr>
      </p:sp>
      <p:sp>
        <p:nvSpPr>
          <p:cNvPr name="TextBox 7" id="7"/>
          <p:cNvSpPr txBox="true"/>
          <p:nvPr/>
        </p:nvSpPr>
        <p:spPr>
          <a:xfrm rot="0">
            <a:off x="1043764" y="3412326"/>
            <a:ext cx="16229942" cy="3079615"/>
          </a:xfrm>
          <a:prstGeom prst="rect">
            <a:avLst/>
          </a:prstGeom>
        </p:spPr>
        <p:txBody>
          <a:bodyPr anchor="t" rtlCol="false" tIns="0" lIns="0" bIns="0" rIns="0">
            <a:spAutoFit/>
          </a:bodyPr>
          <a:lstStyle/>
          <a:p>
            <a:pPr algn="ctr" marL="0" indent="0" lvl="0">
              <a:lnSpc>
                <a:spcPts val="12432"/>
              </a:lnSpc>
              <a:spcBef>
                <a:spcPct val="0"/>
              </a:spcBef>
            </a:pPr>
            <a:r>
              <a:rPr lang="en-US" b="true" sz="8880" i="true">
                <a:solidFill>
                  <a:srgbClr val="0F4662"/>
                </a:solidFill>
                <a:latin typeface="Cormorant Garamond Bold Italics"/>
                <a:ea typeface="Cormorant Garamond Bold Italics"/>
                <a:cs typeface="Cormorant Garamond Bold Italics"/>
                <a:sym typeface="Cormorant Garamond Bold Italics"/>
              </a:rPr>
              <a:t>Machine Learning Classification of Iris Data Using Naive Bayes</a:t>
            </a:r>
          </a:p>
        </p:txBody>
      </p:sp>
      <p:sp>
        <p:nvSpPr>
          <p:cNvPr name="TextBox 8" id="8"/>
          <p:cNvSpPr txBox="true"/>
          <p:nvPr/>
        </p:nvSpPr>
        <p:spPr>
          <a:xfrm rot="0">
            <a:off x="2737539" y="6931190"/>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Arika Norma Wahyu Dorroty</a:t>
            </a:r>
          </a:p>
        </p:txBody>
      </p:sp>
      <p:sp>
        <p:nvSpPr>
          <p:cNvPr name="TextBox 9" id="9"/>
          <p:cNvSpPr txBox="true"/>
          <p:nvPr/>
        </p:nvSpPr>
        <p:spPr>
          <a:xfrm rot="0">
            <a:off x="12056213" y="9004869"/>
            <a:ext cx="6988496" cy="525912"/>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DFS 35.0 | January 2025</a:t>
            </a:r>
          </a:p>
        </p:txBody>
      </p:sp>
      <p:sp>
        <p:nvSpPr>
          <p:cNvPr name="TextBox 10" id="10"/>
          <p:cNvSpPr txBox="true"/>
          <p:nvPr/>
        </p:nvSpPr>
        <p:spPr>
          <a:xfrm rot="0">
            <a:off x="2912648" y="2203006"/>
            <a:ext cx="12812922" cy="837844"/>
          </a:xfrm>
          <a:prstGeom prst="rect">
            <a:avLst/>
          </a:prstGeom>
        </p:spPr>
        <p:txBody>
          <a:bodyPr anchor="t" rtlCol="false" tIns="0" lIns="0" bIns="0" rIns="0">
            <a:spAutoFit/>
          </a:bodyPr>
          <a:lstStyle/>
          <a:p>
            <a:pPr algn="ctr" marL="0" indent="0" lvl="0">
              <a:lnSpc>
                <a:spcPts val="6844"/>
              </a:lnSpc>
              <a:spcBef>
                <a:spcPct val="0"/>
              </a:spcBef>
            </a:pPr>
            <a:r>
              <a:rPr lang="en-US" sz="4889">
                <a:solidFill>
                  <a:srgbClr val="0F4662"/>
                </a:solidFill>
                <a:latin typeface="Quicksand"/>
                <a:ea typeface="Quicksand"/>
                <a:cs typeface="Quicksand"/>
                <a:sym typeface="Quicksand"/>
              </a:rPr>
              <a:t>Project Fortofolio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sp>
        <p:nvSpPr>
          <p:cNvPr name="TextBox 5" id="5"/>
          <p:cNvSpPr txBox="true"/>
          <p:nvPr/>
        </p:nvSpPr>
        <p:spPr>
          <a:xfrm rot="0">
            <a:off x="940398" y="2474550"/>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Data Source</a:t>
            </a:r>
          </a:p>
        </p:txBody>
      </p:sp>
      <p:sp>
        <p:nvSpPr>
          <p:cNvPr name="TextBox 6" id="6"/>
          <p:cNvSpPr txBox="true"/>
          <p:nvPr/>
        </p:nvSpPr>
        <p:spPr>
          <a:xfrm rot="0">
            <a:off x="1028700" y="4274140"/>
            <a:ext cx="15917565" cy="2571117"/>
          </a:xfrm>
          <a:prstGeom prst="rect">
            <a:avLst/>
          </a:prstGeom>
        </p:spPr>
        <p:txBody>
          <a:bodyPr anchor="t" rtlCol="false" tIns="0" lIns="0" bIns="0" rIns="0">
            <a:spAutoFit/>
          </a:bodyPr>
          <a:lstStyle/>
          <a:p>
            <a:pPr algn="l">
              <a:lnSpc>
                <a:spcPts val="6859"/>
              </a:lnSpc>
            </a:pPr>
            <a:r>
              <a:rPr lang="en-US" sz="4899">
                <a:solidFill>
                  <a:srgbClr val="0F4662"/>
                </a:solidFill>
                <a:latin typeface="Quicksand"/>
                <a:ea typeface="Quicksand"/>
                <a:cs typeface="Quicksand"/>
                <a:sym typeface="Quicksand"/>
              </a:rPr>
              <a:t>Datasets that have been provided in Scikit-learn. Can be accessed at the link :  </a:t>
            </a:r>
          </a:p>
          <a:p>
            <a:pPr algn="l" marL="0" indent="0" lvl="0">
              <a:lnSpc>
                <a:spcPts val="6859"/>
              </a:lnSpc>
              <a:spcBef>
                <a:spcPct val="0"/>
              </a:spcBef>
            </a:pPr>
            <a:r>
              <a:rPr lang="en-US" sz="4899">
                <a:solidFill>
                  <a:srgbClr val="0F4662"/>
                </a:solidFill>
                <a:latin typeface="Quicksand"/>
                <a:ea typeface="Quicksand"/>
                <a:cs typeface="Quicksand"/>
                <a:sym typeface="Quicksand"/>
              </a:rPr>
              <a:t>https://scikit-learn.org/1.5/datasets/toy_dataset.html</a:t>
            </a:r>
          </a:p>
        </p:txBody>
      </p:sp>
      <p:sp>
        <p:nvSpPr>
          <p:cNvPr name="AutoShape 7" id="7"/>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8" id="8"/>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343223" y="2988147"/>
            <a:ext cx="15601554" cy="5629275"/>
          </a:xfrm>
          <a:prstGeom prst="rect">
            <a:avLst/>
          </a:prstGeom>
        </p:spPr>
        <p:txBody>
          <a:bodyPr anchor="t" rtlCol="false" tIns="0" lIns="0" bIns="0" rIns="0">
            <a:spAutoFit/>
          </a:bodyPr>
          <a:lstStyle/>
          <a:p>
            <a:pPr algn="just">
              <a:lnSpc>
                <a:spcPts val="4079"/>
              </a:lnSpc>
            </a:pPr>
            <a:r>
              <a:rPr lang="en-US" sz="2400">
                <a:solidFill>
                  <a:srgbClr val="0F4662"/>
                </a:solidFill>
                <a:latin typeface="Quicksand"/>
                <a:ea typeface="Quicksand"/>
                <a:cs typeface="Quicksand"/>
                <a:sym typeface="Quicksand"/>
              </a:rPr>
              <a:t>The famous Iris database, first used by Sir R.A. Fisher. The dataset is taken from Fisher’s paper. Note that it’s the same as in R, but not as in the UCI Machine Learning Repository, which has two wrong data points. </a:t>
            </a:r>
            <a:r>
              <a:rPr lang="en-US" sz="2400">
                <a:solidFill>
                  <a:srgbClr val="0F4662"/>
                </a:solidFill>
                <a:latin typeface="Quicksand"/>
                <a:ea typeface="Quicksand"/>
                <a:cs typeface="Quicksand"/>
                <a:sym typeface="Quicksand"/>
              </a:rPr>
              <a:t>This is perhaps the best known database to be found in the pattern recognition literature. Fisher’s paper is a classic in the field and is referenced frequently to this day. (See Duda &amp; Hart, for example.) The data set contains 3 classes of 50 instances each, where each class refers to a type of iris plant. One class is linearly separable from the other 2; the latter are NOT linearly separable from each other.</a:t>
            </a:r>
          </a:p>
          <a:p>
            <a:pPr algn="just">
              <a:lnSpc>
                <a:spcPts val="4079"/>
              </a:lnSpc>
            </a:pPr>
            <a:r>
              <a:rPr lang="en-US" sz="2400">
                <a:solidFill>
                  <a:srgbClr val="0F4662"/>
                </a:solidFill>
                <a:latin typeface="Quicksand"/>
                <a:ea typeface="Quicksand"/>
                <a:cs typeface="Quicksand"/>
                <a:sym typeface="Quicksand"/>
              </a:rPr>
              <a:t>Data Set Characteristics:</a:t>
            </a:r>
          </a:p>
          <a:p>
            <a:pPr algn="just" marL="518160" indent="-259080" lvl="1">
              <a:lnSpc>
                <a:spcPts val="4079"/>
              </a:lnSpc>
              <a:buFont typeface="Arial"/>
              <a:buChar char="•"/>
            </a:pPr>
            <a:r>
              <a:rPr lang="en-US" sz="2400">
                <a:solidFill>
                  <a:srgbClr val="0F4662"/>
                </a:solidFill>
                <a:latin typeface="Quicksand"/>
                <a:ea typeface="Quicksand"/>
                <a:cs typeface="Quicksand"/>
                <a:sym typeface="Quicksand"/>
              </a:rPr>
              <a:t>Number of Instances : </a:t>
            </a:r>
            <a:r>
              <a:rPr lang="en-US" sz="2400">
                <a:solidFill>
                  <a:srgbClr val="0F4662"/>
                </a:solidFill>
                <a:latin typeface="Quicksand"/>
                <a:ea typeface="Quicksand"/>
                <a:cs typeface="Quicksand"/>
                <a:sym typeface="Quicksand"/>
              </a:rPr>
              <a:t>150 (50 in each of three classes)</a:t>
            </a:r>
          </a:p>
          <a:p>
            <a:pPr algn="just" marL="518160" indent="-259080" lvl="1">
              <a:lnSpc>
                <a:spcPts val="4079"/>
              </a:lnSpc>
              <a:buFont typeface="Arial"/>
              <a:buChar char="•"/>
            </a:pPr>
            <a:r>
              <a:rPr lang="en-US" sz="2400">
                <a:solidFill>
                  <a:srgbClr val="0F4662"/>
                </a:solidFill>
                <a:latin typeface="Quicksand"/>
                <a:ea typeface="Quicksand"/>
                <a:cs typeface="Quicksand"/>
                <a:sym typeface="Quicksand"/>
              </a:rPr>
              <a:t>Number of Attributes : 4 numeric, predictive attributes and the class</a:t>
            </a:r>
          </a:p>
          <a:p>
            <a:pPr algn="just" marL="518160" indent="-259080" lvl="1">
              <a:lnSpc>
                <a:spcPts val="4079"/>
              </a:lnSpc>
              <a:buFont typeface="Arial"/>
              <a:buChar char="•"/>
            </a:pPr>
            <a:r>
              <a:rPr lang="en-US" sz="2400">
                <a:solidFill>
                  <a:srgbClr val="0F4662"/>
                </a:solidFill>
                <a:latin typeface="Quicksand"/>
                <a:ea typeface="Quicksand"/>
                <a:cs typeface="Quicksand"/>
                <a:sym typeface="Quicksand"/>
              </a:rPr>
              <a:t>Attribute Information : sepal length in cm, sepal width in cm, petal length in cm, petal width in cm</a:t>
            </a:r>
          </a:p>
          <a:p>
            <a:pPr algn="just" marL="518160" indent="-259080" lvl="1">
              <a:lnSpc>
                <a:spcPts val="4079"/>
              </a:lnSpc>
              <a:buFont typeface="Arial"/>
              <a:buChar char="•"/>
            </a:pPr>
            <a:r>
              <a:rPr lang="en-US" sz="2400">
                <a:solidFill>
                  <a:srgbClr val="0F4662"/>
                </a:solidFill>
                <a:latin typeface="Quicksand"/>
                <a:ea typeface="Quicksand"/>
                <a:cs typeface="Quicksand"/>
                <a:sym typeface="Quicksand"/>
              </a:rPr>
              <a:t>class : Iris-Setosa, Iris-Versicolour, Iris-Virginica</a:t>
            </a:r>
          </a:p>
        </p:txBody>
      </p:sp>
      <p:sp>
        <p:nvSpPr>
          <p:cNvPr name="AutoShape 3" id="3"/>
          <p:cNvSpPr/>
          <p:nvPr/>
        </p:nvSpPr>
        <p:spPr>
          <a:xfrm>
            <a:off x="5897880" y="2666273"/>
            <a:ext cx="6492240" cy="0"/>
          </a:xfrm>
          <a:prstGeom prst="line">
            <a:avLst/>
          </a:prstGeom>
          <a:ln cap="flat" w="76200">
            <a:solidFill>
              <a:srgbClr val="0F4662"/>
            </a:solidFill>
            <a:prstDash val="solid"/>
            <a:headEnd type="none" len="sm" w="sm"/>
            <a:tailEnd type="none" len="sm" w="sm"/>
          </a:ln>
        </p:spPr>
      </p:sp>
      <p:sp>
        <p:nvSpPr>
          <p:cNvPr name="AutoShape 4" id="4"/>
          <p:cNvSpPr/>
          <p:nvPr/>
        </p:nvSpPr>
        <p:spPr>
          <a:xfrm>
            <a:off x="5830743" y="9227022"/>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236864" y="2178248"/>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599709"/>
            <a:ext cx="804816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Introduction Data Iris</a:t>
            </a:r>
          </a:p>
        </p:txBody>
      </p:sp>
      <p:sp>
        <p:nvSpPr>
          <p:cNvPr name="Freeform 7" id="7"/>
          <p:cNvSpPr/>
          <p:nvPr/>
        </p:nvSpPr>
        <p:spPr>
          <a:xfrm flipH="false" flipV="false" rot="0">
            <a:off x="8236864" y="9465147"/>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sp>
        <p:nvSpPr>
          <p:cNvPr name="Freeform 5" id="5"/>
          <p:cNvSpPr/>
          <p:nvPr/>
        </p:nvSpPr>
        <p:spPr>
          <a:xfrm flipH="false" flipV="false" rot="0">
            <a:off x="1028700" y="8974931"/>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2532075"/>
            <a:ext cx="11044157" cy="5238699"/>
          </a:xfrm>
          <a:custGeom>
            <a:avLst/>
            <a:gdLst/>
            <a:ahLst/>
            <a:cxnLst/>
            <a:rect r="r" b="b" t="t" l="l"/>
            <a:pathLst>
              <a:path h="5238699" w="11044157">
                <a:moveTo>
                  <a:pt x="0" y="0"/>
                </a:moveTo>
                <a:lnTo>
                  <a:pt x="11044157" y="0"/>
                </a:lnTo>
                <a:lnTo>
                  <a:pt x="11044157" y="5238699"/>
                </a:lnTo>
                <a:lnTo>
                  <a:pt x="0" y="5238699"/>
                </a:lnTo>
                <a:lnTo>
                  <a:pt x="0" y="0"/>
                </a:lnTo>
                <a:close/>
              </a:path>
            </a:pathLst>
          </a:custGeom>
          <a:blipFill>
            <a:blip r:embed="rId4"/>
            <a:stretch>
              <a:fillRect l="0" t="0" r="0" b="0"/>
            </a:stretch>
          </a:blipFill>
        </p:spPr>
      </p:sp>
      <p:sp>
        <p:nvSpPr>
          <p:cNvPr name="TextBox 7" id="7"/>
          <p:cNvSpPr txBox="true"/>
          <p:nvPr/>
        </p:nvSpPr>
        <p:spPr>
          <a:xfrm rot="0">
            <a:off x="1028700" y="599709"/>
            <a:ext cx="9390243"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Research Methods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3" id="3"/>
          <p:cNvGrpSpPr/>
          <p:nvPr/>
        </p:nvGrpSpPr>
        <p:grpSpPr>
          <a:xfrm rot="0">
            <a:off x="1028700" y="2456695"/>
            <a:ext cx="5385764" cy="6426664"/>
            <a:chOff x="0" y="0"/>
            <a:chExt cx="1418473" cy="1692619"/>
          </a:xfrm>
        </p:grpSpPr>
        <p:sp>
          <p:nvSpPr>
            <p:cNvPr name="Freeform 4" id="4"/>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5" id="5"/>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6" id="6"/>
          <p:cNvSpPr/>
          <p:nvPr/>
        </p:nvSpPr>
        <p:spPr>
          <a:xfrm flipH="false" flipV="false" rot="0">
            <a:off x="2608254" y="4028726"/>
            <a:ext cx="2226655" cy="2226655"/>
          </a:xfrm>
          <a:custGeom>
            <a:avLst/>
            <a:gdLst/>
            <a:ahLst/>
            <a:cxnLst/>
            <a:rect r="r" b="b" t="t" l="l"/>
            <a:pathLst>
              <a:path h="2226655" w="2226655">
                <a:moveTo>
                  <a:pt x="0" y="0"/>
                </a:moveTo>
                <a:lnTo>
                  <a:pt x="2226655" y="0"/>
                </a:lnTo>
                <a:lnTo>
                  <a:pt x="2226655" y="2226655"/>
                </a:lnTo>
                <a:lnTo>
                  <a:pt x="0" y="2226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304758" y="1368989"/>
            <a:ext cx="5286946" cy="4226216"/>
          </a:xfrm>
          <a:custGeom>
            <a:avLst/>
            <a:gdLst/>
            <a:ahLst/>
            <a:cxnLst/>
            <a:rect r="r" b="b" t="t" l="l"/>
            <a:pathLst>
              <a:path h="4226216" w="5286946">
                <a:moveTo>
                  <a:pt x="0" y="0"/>
                </a:moveTo>
                <a:lnTo>
                  <a:pt x="5286946" y="0"/>
                </a:lnTo>
                <a:lnTo>
                  <a:pt x="5286946" y="4226216"/>
                </a:lnTo>
                <a:lnTo>
                  <a:pt x="0" y="4226216"/>
                </a:lnTo>
                <a:lnTo>
                  <a:pt x="0" y="0"/>
                </a:lnTo>
                <a:close/>
              </a:path>
            </a:pathLst>
          </a:custGeom>
          <a:blipFill>
            <a:blip r:embed="rId4"/>
            <a:stretch>
              <a:fillRect l="0" t="0" r="0" b="0"/>
            </a:stretch>
          </a:blipFill>
        </p:spPr>
      </p:sp>
      <p:sp>
        <p:nvSpPr>
          <p:cNvPr name="Freeform 8" id="8"/>
          <p:cNvSpPr/>
          <p:nvPr/>
        </p:nvSpPr>
        <p:spPr>
          <a:xfrm flipH="false" flipV="false" rot="0">
            <a:off x="12591704" y="1368989"/>
            <a:ext cx="5077293" cy="4226216"/>
          </a:xfrm>
          <a:custGeom>
            <a:avLst/>
            <a:gdLst/>
            <a:ahLst/>
            <a:cxnLst/>
            <a:rect r="r" b="b" t="t" l="l"/>
            <a:pathLst>
              <a:path h="4226216" w="5077293">
                <a:moveTo>
                  <a:pt x="0" y="0"/>
                </a:moveTo>
                <a:lnTo>
                  <a:pt x="5077293" y="0"/>
                </a:lnTo>
                <a:lnTo>
                  <a:pt x="5077293" y="4226216"/>
                </a:lnTo>
                <a:lnTo>
                  <a:pt x="0" y="4226216"/>
                </a:lnTo>
                <a:lnTo>
                  <a:pt x="0" y="0"/>
                </a:lnTo>
                <a:close/>
              </a:path>
            </a:pathLst>
          </a:custGeom>
          <a:blipFill>
            <a:blip r:embed="rId5"/>
            <a:stretch>
              <a:fillRect l="-1900" t="0" r="-1900" b="0"/>
            </a:stretch>
          </a:blipFill>
        </p:spPr>
      </p:sp>
      <p:sp>
        <p:nvSpPr>
          <p:cNvPr name="Freeform 9" id="9"/>
          <p:cNvSpPr/>
          <p:nvPr/>
        </p:nvSpPr>
        <p:spPr>
          <a:xfrm flipH="false" flipV="false" rot="0">
            <a:off x="7304758" y="5595205"/>
            <a:ext cx="5327022" cy="4312792"/>
          </a:xfrm>
          <a:custGeom>
            <a:avLst/>
            <a:gdLst/>
            <a:ahLst/>
            <a:cxnLst/>
            <a:rect r="r" b="b" t="t" l="l"/>
            <a:pathLst>
              <a:path h="4312792" w="5327022">
                <a:moveTo>
                  <a:pt x="0" y="0"/>
                </a:moveTo>
                <a:lnTo>
                  <a:pt x="5327022" y="0"/>
                </a:lnTo>
                <a:lnTo>
                  <a:pt x="5327022" y="4312792"/>
                </a:lnTo>
                <a:lnTo>
                  <a:pt x="0" y="4312792"/>
                </a:lnTo>
                <a:lnTo>
                  <a:pt x="0" y="0"/>
                </a:lnTo>
                <a:close/>
              </a:path>
            </a:pathLst>
          </a:custGeom>
          <a:blipFill>
            <a:blip r:embed="rId6"/>
            <a:stretch>
              <a:fillRect l="-2162" t="0" r="-2162" b="0"/>
            </a:stretch>
          </a:blipFill>
        </p:spPr>
      </p:sp>
      <p:sp>
        <p:nvSpPr>
          <p:cNvPr name="Freeform 10" id="10"/>
          <p:cNvSpPr/>
          <p:nvPr/>
        </p:nvSpPr>
        <p:spPr>
          <a:xfrm flipH="false" flipV="false" rot="0">
            <a:off x="12631780" y="5595205"/>
            <a:ext cx="4910471" cy="4375860"/>
          </a:xfrm>
          <a:custGeom>
            <a:avLst/>
            <a:gdLst/>
            <a:ahLst/>
            <a:cxnLst/>
            <a:rect r="r" b="b" t="t" l="l"/>
            <a:pathLst>
              <a:path h="4375860" w="4910471">
                <a:moveTo>
                  <a:pt x="0" y="0"/>
                </a:moveTo>
                <a:lnTo>
                  <a:pt x="4910471" y="0"/>
                </a:lnTo>
                <a:lnTo>
                  <a:pt x="4910471" y="4375860"/>
                </a:lnTo>
                <a:lnTo>
                  <a:pt x="0" y="4375860"/>
                </a:lnTo>
                <a:lnTo>
                  <a:pt x="0" y="0"/>
                </a:lnTo>
                <a:close/>
              </a:path>
            </a:pathLst>
          </a:custGeom>
          <a:blipFill>
            <a:blip r:embed="rId7"/>
            <a:stretch>
              <a:fillRect l="-2129" t="0" r="-2129" b="0"/>
            </a:stretch>
          </a:blipFill>
        </p:spPr>
      </p:sp>
      <p:sp>
        <p:nvSpPr>
          <p:cNvPr name="TextBox 11" id="11"/>
          <p:cNvSpPr txBox="true"/>
          <p:nvPr/>
        </p:nvSpPr>
        <p:spPr>
          <a:xfrm rot="0">
            <a:off x="1028700" y="238005"/>
            <a:ext cx="924626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Results and Discussion</a:t>
            </a:r>
          </a:p>
        </p:txBody>
      </p:sp>
      <p:sp>
        <p:nvSpPr>
          <p:cNvPr name="TextBox 12" id="12"/>
          <p:cNvSpPr txBox="true"/>
          <p:nvPr/>
        </p:nvSpPr>
        <p:spPr>
          <a:xfrm rot="0">
            <a:off x="1170639" y="6820473"/>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EDA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3" id="3"/>
          <p:cNvGrpSpPr/>
          <p:nvPr/>
        </p:nvGrpSpPr>
        <p:grpSpPr>
          <a:xfrm rot="0">
            <a:off x="1028700" y="2456695"/>
            <a:ext cx="5385764" cy="6426664"/>
            <a:chOff x="0" y="0"/>
            <a:chExt cx="1418473" cy="1692619"/>
          </a:xfrm>
        </p:grpSpPr>
        <p:sp>
          <p:nvSpPr>
            <p:cNvPr name="Freeform 4" id="4"/>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5" id="5"/>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Freeform 6" id="6"/>
          <p:cNvSpPr/>
          <p:nvPr/>
        </p:nvSpPr>
        <p:spPr>
          <a:xfrm flipH="false" flipV="false" rot="0">
            <a:off x="2405199" y="4073097"/>
            <a:ext cx="2348889" cy="2348889"/>
          </a:xfrm>
          <a:custGeom>
            <a:avLst/>
            <a:gdLst/>
            <a:ahLst/>
            <a:cxnLst/>
            <a:rect r="r" b="b" t="t" l="l"/>
            <a:pathLst>
              <a:path h="2348889" w="2348889">
                <a:moveTo>
                  <a:pt x="0" y="0"/>
                </a:moveTo>
                <a:lnTo>
                  <a:pt x="2348889" y="0"/>
                </a:lnTo>
                <a:lnTo>
                  <a:pt x="2348889" y="2348888"/>
                </a:lnTo>
                <a:lnTo>
                  <a:pt x="0" y="23488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7092887" y="3417628"/>
            <a:ext cx="4548477" cy="1725872"/>
          </a:xfrm>
          <a:custGeom>
            <a:avLst/>
            <a:gdLst/>
            <a:ahLst/>
            <a:cxnLst/>
            <a:rect r="r" b="b" t="t" l="l"/>
            <a:pathLst>
              <a:path h="1725872" w="4548477">
                <a:moveTo>
                  <a:pt x="0" y="0"/>
                </a:moveTo>
                <a:lnTo>
                  <a:pt x="4548476" y="0"/>
                </a:lnTo>
                <a:lnTo>
                  <a:pt x="4548476" y="1725872"/>
                </a:lnTo>
                <a:lnTo>
                  <a:pt x="0" y="1725872"/>
                </a:lnTo>
                <a:lnTo>
                  <a:pt x="0" y="0"/>
                </a:lnTo>
                <a:close/>
              </a:path>
            </a:pathLst>
          </a:custGeom>
          <a:blipFill>
            <a:blip r:embed="rId4"/>
            <a:stretch>
              <a:fillRect l="-3824" t="-4382" r="0" b="-8286"/>
            </a:stretch>
          </a:blipFill>
        </p:spPr>
      </p:sp>
      <p:sp>
        <p:nvSpPr>
          <p:cNvPr name="Freeform 8" id="8"/>
          <p:cNvSpPr/>
          <p:nvPr/>
        </p:nvSpPr>
        <p:spPr>
          <a:xfrm flipH="false" flipV="false" rot="0">
            <a:off x="7092887" y="5143500"/>
            <a:ext cx="3182081" cy="915393"/>
          </a:xfrm>
          <a:custGeom>
            <a:avLst/>
            <a:gdLst/>
            <a:ahLst/>
            <a:cxnLst/>
            <a:rect r="r" b="b" t="t" l="l"/>
            <a:pathLst>
              <a:path h="915393" w="3182081">
                <a:moveTo>
                  <a:pt x="0" y="0"/>
                </a:moveTo>
                <a:lnTo>
                  <a:pt x="3182080" y="0"/>
                </a:lnTo>
                <a:lnTo>
                  <a:pt x="3182080" y="915393"/>
                </a:lnTo>
                <a:lnTo>
                  <a:pt x="0" y="915393"/>
                </a:lnTo>
                <a:lnTo>
                  <a:pt x="0" y="0"/>
                </a:lnTo>
                <a:close/>
              </a:path>
            </a:pathLst>
          </a:custGeom>
          <a:blipFill>
            <a:blip r:embed="rId5"/>
            <a:stretch>
              <a:fillRect l="0" t="0" r="0" b="0"/>
            </a:stretch>
          </a:blipFill>
        </p:spPr>
      </p:sp>
      <p:sp>
        <p:nvSpPr>
          <p:cNvPr name="TextBox 9" id="9"/>
          <p:cNvSpPr txBox="true"/>
          <p:nvPr/>
        </p:nvSpPr>
        <p:spPr>
          <a:xfrm rot="0">
            <a:off x="1028700" y="238005"/>
            <a:ext cx="924626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Results and Discussion</a:t>
            </a:r>
          </a:p>
        </p:txBody>
      </p:sp>
      <p:sp>
        <p:nvSpPr>
          <p:cNvPr name="TextBox 10" id="10"/>
          <p:cNvSpPr txBox="true"/>
          <p:nvPr/>
        </p:nvSpPr>
        <p:spPr>
          <a:xfrm rot="0">
            <a:off x="1170639" y="6820473"/>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Evaluasi</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767060" y="990600"/>
            <a:ext cx="6492240" cy="0"/>
          </a:xfrm>
          <a:prstGeom prst="line">
            <a:avLst/>
          </a:prstGeom>
          <a:ln cap="flat" w="76200">
            <a:solidFill>
              <a:srgbClr val="0F4662"/>
            </a:solidFill>
            <a:prstDash val="solid"/>
            <a:headEnd type="none" len="sm" w="sm"/>
            <a:tailEnd type="none" len="sm" w="sm"/>
          </a:ln>
        </p:spPr>
      </p:sp>
      <p:grpSp>
        <p:nvGrpSpPr>
          <p:cNvPr name="Group 3" id="3"/>
          <p:cNvGrpSpPr/>
          <p:nvPr/>
        </p:nvGrpSpPr>
        <p:grpSpPr>
          <a:xfrm rot="0">
            <a:off x="1028700" y="2456695"/>
            <a:ext cx="5385764" cy="6426664"/>
            <a:chOff x="0" y="0"/>
            <a:chExt cx="1418473" cy="1692619"/>
          </a:xfrm>
        </p:grpSpPr>
        <p:sp>
          <p:nvSpPr>
            <p:cNvPr name="Freeform 4" id="4"/>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DBE5EA"/>
            </a:solidFill>
          </p:spPr>
        </p:sp>
        <p:sp>
          <p:nvSpPr>
            <p:cNvPr name="TextBox 5" id="5"/>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TextBox 6" id="6"/>
          <p:cNvSpPr txBox="true"/>
          <p:nvPr/>
        </p:nvSpPr>
        <p:spPr>
          <a:xfrm rot="0">
            <a:off x="1028700" y="238005"/>
            <a:ext cx="9246267"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Results and Discussion</a:t>
            </a:r>
          </a:p>
        </p:txBody>
      </p:sp>
      <p:sp>
        <p:nvSpPr>
          <p:cNvPr name="TextBox 7" id="7"/>
          <p:cNvSpPr txBox="true"/>
          <p:nvPr/>
        </p:nvSpPr>
        <p:spPr>
          <a:xfrm rot="0">
            <a:off x="1170639" y="6820473"/>
            <a:ext cx="5101887"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Insight</a:t>
            </a:r>
          </a:p>
        </p:txBody>
      </p:sp>
      <p:sp>
        <p:nvSpPr>
          <p:cNvPr name="Freeform 8" id="8"/>
          <p:cNvSpPr/>
          <p:nvPr/>
        </p:nvSpPr>
        <p:spPr>
          <a:xfrm flipH="false" flipV="false" rot="0">
            <a:off x="2562085" y="3546569"/>
            <a:ext cx="2318994" cy="2348889"/>
          </a:xfrm>
          <a:custGeom>
            <a:avLst/>
            <a:gdLst/>
            <a:ahLst/>
            <a:cxnLst/>
            <a:rect r="r" b="b" t="t" l="l"/>
            <a:pathLst>
              <a:path h="2348889" w="2318994">
                <a:moveTo>
                  <a:pt x="0" y="0"/>
                </a:moveTo>
                <a:lnTo>
                  <a:pt x="2318994" y="0"/>
                </a:lnTo>
                <a:lnTo>
                  <a:pt x="2318994" y="2348889"/>
                </a:lnTo>
                <a:lnTo>
                  <a:pt x="0" y="234888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7062998" y="1507602"/>
            <a:ext cx="10355264" cy="820102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Insight results draw conclusions from the EDA and Evaluation processes on machine learning classification with the naive bayes model. </a:t>
            </a:r>
          </a:p>
          <a:p>
            <a:pPr algn="l">
              <a:lnSpc>
                <a:spcPts val="4079"/>
              </a:lnSpc>
            </a:pPr>
          </a:p>
          <a:p>
            <a:pPr algn="l">
              <a:lnSpc>
                <a:spcPts val="4079"/>
              </a:lnSpc>
            </a:pPr>
            <a:r>
              <a:rPr lang="en-US" sz="2400">
                <a:solidFill>
                  <a:srgbClr val="0F4662"/>
                </a:solidFill>
                <a:latin typeface="Quicksand"/>
                <a:ea typeface="Quicksand"/>
                <a:cs typeface="Quicksand"/>
                <a:sym typeface="Quicksand"/>
              </a:rPr>
              <a:t>The EDA results show the distribution using histoplot, boxplot, standard deviation, and correlation matrix.</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histoplot shows the distribution of shank length by species which shows that species 0 is higher than the other species.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boxplot shows the distribution with outliers between sepai length and species resulting in species 1 having no outliers.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histoplot with standard deviation shows results with better variation in the species 0 class.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The correlation matrix shows the relationship between columns in the data. </a:t>
            </a:r>
          </a:p>
          <a:p>
            <a:pPr algn="l">
              <a:lnSpc>
                <a:spcPts val="4079"/>
              </a:lnSpc>
            </a:pPr>
          </a:p>
          <a:p>
            <a:pPr algn="l">
              <a:lnSpc>
                <a:spcPts val="4079"/>
              </a:lnSpc>
            </a:pPr>
            <a:r>
              <a:rPr lang="en-US" sz="2400">
                <a:solidFill>
                  <a:srgbClr val="0F4662"/>
                </a:solidFill>
                <a:latin typeface="Quicksand"/>
                <a:ea typeface="Quicksand"/>
                <a:cs typeface="Quicksand"/>
                <a:sym typeface="Quicksand"/>
              </a:rPr>
              <a:t>The evaluation results show that the performance of the naive bayes model is quite good with a score of 100%.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449761" y="0"/>
            <a:ext cx="9838239" cy="10287000"/>
            <a:chOff x="0" y="0"/>
            <a:chExt cx="2591141" cy="2709333"/>
          </a:xfrm>
        </p:grpSpPr>
        <p:sp>
          <p:nvSpPr>
            <p:cNvPr name="Freeform 3" id="3"/>
            <p:cNvSpPr/>
            <p:nvPr/>
          </p:nvSpPr>
          <p:spPr>
            <a:xfrm flipH="false" flipV="false" rot="0">
              <a:off x="0" y="0"/>
              <a:ext cx="2591141" cy="2709333"/>
            </a:xfrm>
            <a:custGeom>
              <a:avLst/>
              <a:gdLst/>
              <a:ahLst/>
              <a:cxnLst/>
              <a:rect r="r" b="b" t="t" l="l"/>
              <a:pathLst>
                <a:path h="2709333" w="2591141">
                  <a:moveTo>
                    <a:pt x="0" y="0"/>
                  </a:moveTo>
                  <a:lnTo>
                    <a:pt x="2591141" y="0"/>
                  </a:lnTo>
                  <a:lnTo>
                    <a:pt x="2591141" y="2709333"/>
                  </a:lnTo>
                  <a:lnTo>
                    <a:pt x="0" y="2709333"/>
                  </a:lnTo>
                  <a:close/>
                </a:path>
              </a:pathLst>
            </a:custGeom>
            <a:solidFill>
              <a:srgbClr val="DBE5EA"/>
            </a:solidFill>
          </p:spPr>
        </p:sp>
        <p:sp>
          <p:nvSpPr>
            <p:cNvPr name="TextBox 4" id="4"/>
            <p:cNvSpPr txBox="true"/>
            <p:nvPr/>
          </p:nvSpPr>
          <p:spPr>
            <a:xfrm>
              <a:off x="0" y="-123825"/>
              <a:ext cx="2591141" cy="2833158"/>
            </a:xfrm>
            <a:prstGeom prst="rect">
              <a:avLst/>
            </a:prstGeom>
          </p:spPr>
          <p:txBody>
            <a:bodyPr anchor="ctr" rtlCol="false" tIns="50800" lIns="50800" bIns="50800" rIns="50800"/>
            <a:lstStyle/>
            <a:p>
              <a:pPr algn="ctr">
                <a:lnSpc>
                  <a:spcPts val="4079"/>
                </a:lnSpc>
              </a:pPr>
            </a:p>
          </p:txBody>
        </p:sp>
      </p:grpSp>
      <p:sp>
        <p:nvSpPr>
          <p:cNvPr name="AutoShape 5" id="5"/>
          <p:cNvSpPr/>
          <p:nvPr/>
        </p:nvSpPr>
        <p:spPr>
          <a:xfrm>
            <a:off x="1028700" y="9741523"/>
            <a:ext cx="6492240" cy="0"/>
          </a:xfrm>
          <a:prstGeom prst="line">
            <a:avLst/>
          </a:prstGeom>
          <a:ln cap="flat" w="76200">
            <a:solidFill>
              <a:srgbClr val="0F4662"/>
            </a:solidFill>
            <a:prstDash val="solid"/>
            <a:headEnd type="none" len="sm" w="sm"/>
            <a:tailEnd type="none" len="sm" w="sm"/>
          </a:ln>
        </p:spPr>
      </p:sp>
      <p:sp>
        <p:nvSpPr>
          <p:cNvPr name="AutoShape 6" id="6"/>
          <p:cNvSpPr/>
          <p:nvPr/>
        </p:nvSpPr>
        <p:spPr>
          <a:xfrm>
            <a:off x="10767060" y="1028700"/>
            <a:ext cx="6492240" cy="0"/>
          </a:xfrm>
          <a:prstGeom prst="line">
            <a:avLst/>
          </a:prstGeom>
          <a:ln cap="flat" w="76200">
            <a:solidFill>
              <a:srgbClr val="0F4662"/>
            </a:solidFill>
            <a:prstDash val="solid"/>
            <a:headEnd type="none" len="sm" w="sm"/>
            <a:tailEnd type="none" len="sm" w="sm"/>
          </a:ln>
        </p:spPr>
      </p:sp>
      <p:sp>
        <p:nvSpPr>
          <p:cNvPr name="Freeform 7" id="7"/>
          <p:cNvSpPr/>
          <p:nvPr/>
        </p:nvSpPr>
        <p:spPr>
          <a:xfrm flipH="false" flipV="false" rot="0">
            <a:off x="1028700" y="2255607"/>
            <a:ext cx="6680018" cy="5775786"/>
          </a:xfrm>
          <a:custGeom>
            <a:avLst/>
            <a:gdLst/>
            <a:ahLst/>
            <a:cxnLst/>
            <a:rect r="r" b="b" t="t" l="l"/>
            <a:pathLst>
              <a:path h="5775786" w="6680018">
                <a:moveTo>
                  <a:pt x="0" y="0"/>
                </a:moveTo>
                <a:lnTo>
                  <a:pt x="6680018" y="0"/>
                </a:lnTo>
                <a:lnTo>
                  <a:pt x="6680018" y="5775786"/>
                </a:lnTo>
                <a:lnTo>
                  <a:pt x="0" y="5775786"/>
                </a:lnTo>
                <a:lnTo>
                  <a:pt x="0" y="0"/>
                </a:lnTo>
                <a:close/>
              </a:path>
            </a:pathLst>
          </a:custGeom>
          <a:blipFill>
            <a:blip r:embed="rId2"/>
            <a:stretch>
              <a:fillRect l="0" t="-829" r="-829" b="0"/>
            </a:stretch>
          </a:blipFill>
        </p:spPr>
      </p:sp>
      <p:sp>
        <p:nvSpPr>
          <p:cNvPr name="TextBox 8" id="8"/>
          <p:cNvSpPr txBox="true"/>
          <p:nvPr/>
        </p:nvSpPr>
        <p:spPr>
          <a:xfrm rot="0">
            <a:off x="1028700" y="599709"/>
            <a:ext cx="9480749"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Conclusion</a:t>
            </a:r>
          </a:p>
        </p:txBody>
      </p:sp>
      <p:sp>
        <p:nvSpPr>
          <p:cNvPr name="TextBox 9" id="9"/>
          <p:cNvSpPr txBox="true"/>
          <p:nvPr/>
        </p:nvSpPr>
        <p:spPr>
          <a:xfrm rot="0">
            <a:off x="8811579" y="2131782"/>
            <a:ext cx="8606683" cy="25431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The conclusion results are shown with the confusion matrix as a visualization for actual data and predicted data on iris data. the conclusion of the classification results carried out that there is no wrong classification in class (0,1,2). besides that the model performs well in predicting with 100%.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3" id="3"/>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442710" y="3369664"/>
            <a:ext cx="11402580"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TextBox 7" id="7"/>
          <p:cNvSpPr txBox="true"/>
          <p:nvPr/>
        </p:nvSpPr>
        <p:spPr>
          <a:xfrm rot="0">
            <a:off x="6858618" y="7033784"/>
            <a:ext cx="8606683" cy="485775"/>
          </a:xfrm>
          <a:prstGeom prst="rect">
            <a:avLst/>
          </a:prstGeom>
        </p:spPr>
        <p:txBody>
          <a:bodyPr anchor="t" rtlCol="false" tIns="0" lIns="0" bIns="0" rIns="0">
            <a:spAutoFit/>
          </a:bodyPr>
          <a:lstStyle/>
          <a:p>
            <a:pPr algn="l">
              <a:lnSpc>
                <a:spcPts val="4079"/>
              </a:lnSpc>
            </a:pPr>
            <a:r>
              <a:rPr lang="en-US" sz="2400">
                <a:solidFill>
                  <a:srgbClr val="0F4662"/>
                </a:solidFill>
                <a:latin typeface="Quicksand"/>
                <a:ea typeface="Quicksand"/>
                <a:cs typeface="Quicksand"/>
                <a:sym typeface="Quicksand"/>
              </a:rPr>
              <a:t>www.linkedin.com/in/arikanwd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DAGdh5LnwbY</dc:identifier>
  <dcterms:modified xsi:type="dcterms:W3CDTF">2011-08-01T06:04:30Z</dcterms:modified>
  <cp:revision>1</cp:revision>
  <dc:title>Group Project</dc:title>
</cp:coreProperties>
</file>