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6ABC-6C6B-084E-770A-6DFE074D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90607-5AD9-B863-B0A2-830FA8A2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9FD6-D35A-2BA6-0F26-B15E58E2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D0F2-12DF-9508-3907-A246DD71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D6DF-C09D-B2BF-93F3-DBE252D6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4867-D371-7CDE-5CB1-C69000FF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D37E3-BB9C-C5DA-D152-11E8B09C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3159-11C4-0782-31BF-98906EE7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9C0D-0D3B-B72B-9DA3-9DADFBB0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9753-5AC4-FA63-D318-8B37085C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D79BD-CFC0-65B4-A083-8C7C0DB32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04833-82DB-DDEA-E290-860D7FBEF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43FC-03DF-512B-DC16-26C079B0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7480-F05E-2639-4B83-DA41B3E2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DA1F-85C4-FC3C-13E2-65BE81D7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7685-8E93-B0C1-23D5-32B06988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C65-EC52-FDD5-D5EF-E8968FFA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873A-2079-C20F-B766-75E3623F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919D-2C61-2D4C-2640-755FB06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CF31-F15D-0DAC-C10F-A5A3B128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D1F6-84F4-9421-4B17-4DB83DF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0AD6-1688-66C8-5856-E3CDEBE5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2438-42B5-AABF-7F17-46CDF638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150C-A08D-071F-18C6-F4E53B6B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6E40-4D9F-36B6-DE11-007CDAA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784-4738-F437-5221-C3A66D3C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644E-7D65-80E5-9BF2-87B2D9478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F8AB0-8CEC-7F76-94D8-BD3AD3B4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1784-D8FE-A30F-3421-D848C534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A44B5-B88D-FCA7-31A7-5741CCEA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D1B17-4110-78B4-37A9-92A58498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2CA1-95A4-D6C7-BBDD-388B13E7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9AC6-5395-7CD0-713D-88EB381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65C34-EE8B-5326-FB7A-49E624AE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DABB0-6454-505C-48D2-07541255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AD56A-FA1E-B78F-CECC-7F5196FC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308C9-CD9A-69FF-DC79-D1F435FB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037B6-3014-5A9D-8F62-E615947C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8451A-DAE8-4651-8146-5347816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F09-F1AE-3F8C-488D-1C0A593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1FB0B-537E-23FD-AEE9-BF618DA6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541B1-B0EB-3E9B-BF6F-881BD90A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600BD-9432-08BD-E2EB-DB8A214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71759-32DD-DAE2-C9BB-5DECA532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B0220-7B8A-7EB4-ECB8-3D9A045C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591D-69C4-797C-6E19-97D02E58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FE6A-8DBE-458F-D253-4FFFC9A3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5A44-65FF-968C-DCCB-F8102FB1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DF7E4-07E1-56A3-44FF-E4846167B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D0457-432B-39E6-77F4-C715F89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EE35-D957-0606-A9DC-15E2975F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D0F7-05AF-6A43-70B4-9C3C0557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5C0D-7B1E-B732-90E8-EE95CEB0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BCA14-C83E-7471-62B1-3CB033CF8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E3E3-8B52-2A22-9690-B410F126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084-B512-D453-3A50-0269ABBA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D04B7-05B8-58E1-5579-1032327D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FC9F-26A0-7D59-2E69-76BD281A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4B2B4-01BD-644A-FC62-70D1995E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F219-6972-355B-FDEB-DC472265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B611-EDE3-D347-D0B0-BFD5F796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A05E-CC13-38AF-3C0B-3A303B05F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3802-5C29-0ACD-D22D-EACCB534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dget-mng-app.netlify.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D9F7-1267-3D50-1A6C-801CECC1A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ואימון פיננסי</a:t>
            </a:r>
            <a:b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887D-4640-A436-4331-157B2D256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חברי הקבוצה: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 err="1">
                <a:latin typeface="David" panose="020E0502060401010101" pitchFamily="34" charset="-79"/>
                <a:cs typeface="David" panose="020E0502060401010101" pitchFamily="34" charset="-79"/>
              </a:rPr>
              <a:t>מונדר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b="1" dirty="0" err="1">
                <a:latin typeface="David" panose="020E0502060401010101" pitchFamily="34" charset="-79"/>
                <a:cs typeface="David" panose="020E0502060401010101" pitchFamily="34" charset="-79"/>
              </a:rPr>
              <a:t>אבראהים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נור שאמא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סלים יוסף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rtl="1"/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64E45C40-7AD4-7EE2-DC27-58B928A853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5416997"/>
                  </p:ext>
                </p:extLst>
              </p:nvPr>
            </p:nvGraphicFramePr>
            <p:xfrm>
              <a:off x="-487495" y="-3933002"/>
              <a:ext cx="2011495" cy="33395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11495" cy="3339552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190" ay="-213313" az="-3496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059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64E45C40-7AD4-7EE2-DC27-58B928A85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7495" y="-3933002"/>
                <a:ext cx="2011495" cy="333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Stack of money">
                <a:extLst>
                  <a:ext uri="{FF2B5EF4-FFF2-40B4-BE49-F238E27FC236}">
                    <a16:creationId xmlns:a16="http://schemas.microsoft.com/office/drawing/2014/main" id="{868C405F-D86C-C190-F70F-57A456613A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2868665"/>
                  </p:ext>
                </p:extLst>
              </p:nvPr>
            </p:nvGraphicFramePr>
            <p:xfrm>
              <a:off x="262588" y="-2754025"/>
              <a:ext cx="3862852" cy="14281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62852" cy="1428146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-9676505" ay="-3090289" az="990853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9060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Stack of money">
                <a:extLst>
                  <a:ext uri="{FF2B5EF4-FFF2-40B4-BE49-F238E27FC236}">
                    <a16:creationId xmlns:a16="http://schemas.microsoft.com/office/drawing/2014/main" id="{868C405F-D86C-C190-F70F-57A456613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88" y="-2754025"/>
                <a:ext cx="3862852" cy="142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CF9E136D-2FA9-401E-F30B-E9438262C8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925180"/>
                  </p:ext>
                </p:extLst>
              </p:nvPr>
            </p:nvGraphicFramePr>
            <p:xfrm>
              <a:off x="1051930" y="-3820333"/>
              <a:ext cx="3922251" cy="279027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922251" cy="2790279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-3025242" ay="-2481056" az="2317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9755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CF9E136D-2FA9-401E-F30B-E9438262C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930" y="-3820333"/>
                <a:ext cx="3922251" cy="279027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1F408A6-F1D3-6D6F-D2BF-4F386AA2EC50}"/>
              </a:ext>
            </a:extLst>
          </p:cNvPr>
          <p:cNvSpPr txBox="1">
            <a:spLocks/>
          </p:cNvSpPr>
          <p:nvPr/>
        </p:nvSpPr>
        <p:spPr>
          <a:xfrm>
            <a:off x="838200" y="-4687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אישי ואימון משתמשים לשליטה פיננסית טובה יותר</a:t>
            </a:r>
            <a:b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7D68EB-334B-F9D1-75E9-6C901D6DA40B}"/>
              </a:ext>
            </a:extLst>
          </p:cNvPr>
          <p:cNvSpPr txBox="1">
            <a:spLocks/>
          </p:cNvSpPr>
          <p:nvPr/>
        </p:nvSpPr>
        <p:spPr>
          <a:xfrm>
            <a:off x="12969240" y="1683927"/>
            <a:ext cx="4159086" cy="5174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3200" b="1">
                <a:latin typeface="David" panose="020E0502060401010101" pitchFamily="34" charset="-79"/>
                <a:cs typeface="David" panose="020E0502060401010101" pitchFamily="34" charset="-79"/>
              </a:rPr>
              <a:t>האפליקציה מאפשרת למשתמשים לחשב בצורה פשוטה וברורה את ההכנסה החודשית הממוצעת שלהם, לעקוב באופן מסודר אחרי הוצאות והכנסות, ולקבל המלצות מעשיות להקטנת ההוצאות החודשיות</a:t>
            </a:r>
            <a:r>
              <a:rPr lang="en-US" sz="3200" b="1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67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1744-B003-3530-B2DB-3AD81B73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אישי ואימון משתמשים לשליטה פיננסית טובה יותר</a:t>
            </a: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FE65-2B35-0A65-1462-8CA703FA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08" y="1598788"/>
            <a:ext cx="4159086" cy="51740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האפליקציה מאפשרת למשתמשים לחשב בצורה פשוטה וברורה את ההכנסה החודשית הממוצעת שלהם, לעקוב באופן מסודר אחרי הוצאות והכנסות, ולקבל המלצות מעשיות להקטנת ההוצאות החודשיות</a:t>
            </a:r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1A310490-AAD3-7B6E-233A-EE15DF1F2D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1536961"/>
                  </p:ext>
                </p:extLst>
              </p:nvPr>
            </p:nvGraphicFramePr>
            <p:xfrm>
              <a:off x="891719" y="1788159"/>
              <a:ext cx="3100881" cy="27825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00881" cy="2782567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8822120" ay="1214367" az="-7587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059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1A310490-AAD3-7B6E-233A-EE15DF1F2D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719" y="1788159"/>
                <a:ext cx="3100881" cy="2782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tack of money">
                <a:extLst>
                  <a:ext uri="{FF2B5EF4-FFF2-40B4-BE49-F238E27FC236}">
                    <a16:creationId xmlns:a16="http://schemas.microsoft.com/office/drawing/2014/main" id="{66C0800C-82A7-B30F-4745-FB15FA2CD0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4657400"/>
                  </p:ext>
                </p:extLst>
              </p:nvPr>
            </p:nvGraphicFramePr>
            <p:xfrm>
              <a:off x="4395039" y="2099239"/>
              <a:ext cx="1479459" cy="350151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79459" cy="3501519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9755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tack of money">
                <a:extLst>
                  <a:ext uri="{FF2B5EF4-FFF2-40B4-BE49-F238E27FC236}">
                    <a16:creationId xmlns:a16="http://schemas.microsoft.com/office/drawing/2014/main" id="{66C0800C-82A7-B30F-4745-FB15FA2CD0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5039" y="2099239"/>
                <a:ext cx="1479459" cy="3501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1BFBDCB0-4A29-82E8-5ADF-220DE7EDD5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9177472"/>
                  </p:ext>
                </p:extLst>
              </p:nvPr>
            </p:nvGraphicFramePr>
            <p:xfrm>
              <a:off x="838197" y="3179441"/>
              <a:ext cx="4349717" cy="40198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49717" cy="4019847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-7891582" ay="1606347" az="-918232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5454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1BFBDCB0-4A29-82E8-5ADF-220DE7EDD5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197" y="3179441"/>
                <a:ext cx="4349717" cy="401984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65622B13-2AFB-7584-DD12-80D456659FAC}"/>
              </a:ext>
            </a:extLst>
          </p:cNvPr>
          <p:cNvSpPr txBox="1">
            <a:spLocks/>
          </p:cNvSpPr>
          <p:nvPr/>
        </p:nvSpPr>
        <p:spPr>
          <a:xfrm>
            <a:off x="1302499" y="79449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6000" b="1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ואימון פיננסי</a:t>
            </a:r>
            <a:br>
              <a:rPr lang="he-IL" sz="60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6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B8741D-D3F7-DC82-743B-9ED1CEA09875}"/>
              </a:ext>
            </a:extLst>
          </p:cNvPr>
          <p:cNvSpPr txBox="1">
            <a:spLocks/>
          </p:cNvSpPr>
          <p:nvPr/>
        </p:nvSpPr>
        <p:spPr>
          <a:xfrm>
            <a:off x="1188720" y="101992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חברי הקבוצה: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מונדר אבראהים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נור שאמא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12" name="Content Placeholder 48">
            <a:extLst>
              <a:ext uri="{FF2B5EF4-FFF2-40B4-BE49-F238E27FC236}">
                <a16:creationId xmlns:a16="http://schemas.microsoft.com/office/drawing/2014/main" id="{D596660A-E0AB-D4E7-DF95-98665FEA19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24951"/>
              </p:ext>
            </p:extLst>
          </p:nvPr>
        </p:nvGraphicFramePr>
        <p:xfrm>
          <a:off x="838197" y="-7337259"/>
          <a:ext cx="1051559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70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2461687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6797840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site info, signup and login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registration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login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inputs last five months' incomes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7458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monthly average income, transactions, and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3304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to add new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9858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Stats &amp;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expense statistics and spending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66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with financial tips &amp; habit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5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4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ontent Placeholder 48">
            <a:extLst>
              <a:ext uri="{FF2B5EF4-FFF2-40B4-BE49-F238E27FC236}">
                <a16:creationId xmlns:a16="http://schemas.microsoft.com/office/drawing/2014/main" id="{57F2CCC9-C523-BA70-61C2-FABE48B1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589172"/>
              </p:ext>
            </p:extLst>
          </p:nvPr>
        </p:nvGraphicFramePr>
        <p:xfrm>
          <a:off x="688064" y="274320"/>
          <a:ext cx="10665736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05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1946495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8311836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General site info, signup and login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New user registration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User login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Display monthly average income, transactions and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3304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Add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Form to add new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9858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AI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screen with financial tips and spending suggestions.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66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Settings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ptos (Body)"/>
                          <a:ea typeface="+mn-ea"/>
                          <a:cs typeface="+mn-cs"/>
                        </a:rPr>
                        <a:t>Profile management and password updates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356884"/>
                  </a:ext>
                </a:extLst>
              </a:tr>
            </a:tbl>
          </a:graphicData>
        </a:graphic>
      </p:graphicFrame>
      <p:graphicFrame>
        <p:nvGraphicFramePr>
          <p:cNvPr id="50" name="Content Placeholder 12">
            <a:extLst>
              <a:ext uri="{FF2B5EF4-FFF2-40B4-BE49-F238E27FC236}">
                <a16:creationId xmlns:a16="http://schemas.microsoft.com/office/drawing/2014/main" id="{6890A79E-8CA0-DCF1-80AF-046C7DBBC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057625"/>
              </p:ext>
            </p:extLst>
          </p:nvPr>
        </p:nvGraphicFramePr>
        <p:xfrm>
          <a:off x="838198" y="-5277851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211">
                  <a:extLst>
                    <a:ext uri="{9D8B030D-6E8A-4147-A177-3AD203B41FA5}">
                      <a16:colId xmlns:a16="http://schemas.microsoft.com/office/drawing/2014/main" val="3209433185"/>
                    </a:ext>
                  </a:extLst>
                </a:gridCol>
                <a:gridCol w="7006389">
                  <a:extLst>
                    <a:ext uri="{9D8B030D-6E8A-4147-A177-3AD203B41FA5}">
                      <a16:colId xmlns:a16="http://schemas.microsoft.com/office/drawing/2014/main" val="410324667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76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registers a new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985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logs in with existing credentials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27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enters incomes, app calculates monthly 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28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adds expenses into the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8803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generates monthly spending stats &amp; improvement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683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receives financial advice, habit management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6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9BA7999-29C3-F784-E867-62FE613A9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905464"/>
              </p:ext>
            </p:extLst>
          </p:nvPr>
        </p:nvGraphicFramePr>
        <p:xfrm>
          <a:off x="866775" y="1046749"/>
          <a:ext cx="1048702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636">
                  <a:extLst>
                    <a:ext uri="{9D8B030D-6E8A-4147-A177-3AD203B41FA5}">
                      <a16:colId xmlns:a16="http://schemas.microsoft.com/office/drawing/2014/main" val="3209433185"/>
                    </a:ext>
                  </a:extLst>
                </a:gridCol>
                <a:gridCol w="7006389">
                  <a:extLst>
                    <a:ext uri="{9D8B030D-6E8A-4147-A177-3AD203B41FA5}">
                      <a16:colId xmlns:a16="http://schemas.microsoft.com/office/drawing/2014/main" val="410324667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ptos (Body)"/>
                          <a:cs typeface="Arial" panose="020B0604020202020204" pitchFamily="34" charset="0"/>
                        </a:rPr>
                        <a:t>Scenario</a:t>
                      </a:r>
                      <a:endParaRPr lang="en-US" sz="1800" b="1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76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ptos (Body)"/>
                          <a:cs typeface="Arial" panose="020B0604020202020204" pitchFamily="34" charset="0"/>
                        </a:rPr>
                        <a:t>Signup</a:t>
                      </a:r>
                      <a:endParaRPr lang="en-US" sz="1800" b="1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Aptos (Body)"/>
                          <a:cs typeface="Arial" panose="020B0604020202020204" pitchFamily="34" charset="0"/>
                        </a:rPr>
                        <a:t>User registers a new account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985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Income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Aptos (Body)"/>
                          <a:cs typeface="Arial" panose="020B0604020202020204" pitchFamily="34" charset="0"/>
                        </a:rPr>
                        <a:t>User enters incomes, app calculates monthly average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27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ptos (Body)"/>
                          <a:cs typeface="Arial" panose="020B0604020202020204" pitchFamily="34" charset="0"/>
                        </a:rPr>
                        <a:t>Login</a:t>
                      </a:r>
                      <a:endParaRPr lang="en-US" sz="1800" b="1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Aptos (Body)"/>
                          <a:cs typeface="Arial" panose="020B0604020202020204" pitchFamily="34" charset="0"/>
                        </a:rPr>
                        <a:t>User logs in with existing credentials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28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ptos (Body)"/>
                          <a:cs typeface="Arial" panose="020B0604020202020204" pitchFamily="34" charset="0"/>
                        </a:rPr>
                        <a:t>Add Transactions</a:t>
                      </a:r>
                      <a:endParaRPr lang="en-US" sz="1800" b="1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Aptos (Body)"/>
                          <a:cs typeface="Arial" panose="020B0604020202020204" pitchFamily="34" charset="0"/>
                        </a:rPr>
                        <a:t>User adds expenses into the system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8803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Aptos (Body)"/>
                          <a:cs typeface="Arial" panose="020B0604020202020204" pitchFamily="34" charset="0"/>
                        </a:rPr>
                        <a:t>Monthly Report Generation</a:t>
                      </a:r>
                      <a:endParaRPr lang="en-US" sz="1800" b="1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latin typeface="Aptos (Body)"/>
                          <a:cs typeface="Arial" panose="020B0604020202020204" pitchFamily="34" charset="0"/>
                        </a:rPr>
                        <a:t>App generates monthly spending stats &amp; improvement suggestions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683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AI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User receives financial advice, habit management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44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8">
            <a:extLst>
              <a:ext uri="{FF2B5EF4-FFF2-40B4-BE49-F238E27FC236}">
                <a16:creationId xmlns:a16="http://schemas.microsoft.com/office/drawing/2014/main" id="{3B80C125-8322-9DC9-AC1E-F3A960072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241948"/>
              </p:ext>
            </p:extLst>
          </p:nvPr>
        </p:nvGraphicFramePr>
        <p:xfrm>
          <a:off x="838200" y="7360920"/>
          <a:ext cx="1051559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70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2461687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6797840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site info, signup and login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registration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login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inputs last five months' incomes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7458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monthly average income, transactions, and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3304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to add new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9858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Stats &amp;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expense statistics and spending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66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with financial tips &amp; habit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5121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C7ECFF07-0588-87D4-9A09-F3BD25F45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27313"/>
              </p:ext>
            </p:extLst>
          </p:nvPr>
        </p:nvGraphicFramePr>
        <p:xfrm>
          <a:off x="838200" y="-2832880"/>
          <a:ext cx="10515600" cy="247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544">
                  <a:extLst>
                    <a:ext uri="{9D8B030D-6E8A-4147-A177-3AD203B41FA5}">
                      <a16:colId xmlns:a16="http://schemas.microsoft.com/office/drawing/2014/main" val="3305945582"/>
                    </a:ext>
                  </a:extLst>
                </a:gridCol>
                <a:gridCol w="8772056">
                  <a:extLst>
                    <a:ext uri="{9D8B030D-6E8A-4147-A177-3AD203B41FA5}">
                      <a16:colId xmlns:a16="http://schemas.microsoft.com/office/drawing/2014/main" val="325912826"/>
                    </a:ext>
                  </a:extLst>
                </a:gridCol>
              </a:tblGrid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378132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(PK) , name , email(UN) , phone ,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averageIncome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63565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(PK) ,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(FK) , name , description , date ,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03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5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701302-C3DA-23F8-F5DE-B08B4038E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1894082"/>
              </p:ext>
            </p:extLst>
          </p:nvPr>
        </p:nvGraphicFramePr>
        <p:xfrm>
          <a:off x="645695" y="1507958"/>
          <a:ext cx="10515600" cy="3296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544">
                  <a:extLst>
                    <a:ext uri="{9D8B030D-6E8A-4147-A177-3AD203B41FA5}">
                      <a16:colId xmlns:a16="http://schemas.microsoft.com/office/drawing/2014/main" val="3305945582"/>
                    </a:ext>
                  </a:extLst>
                </a:gridCol>
                <a:gridCol w="8772056">
                  <a:extLst>
                    <a:ext uri="{9D8B030D-6E8A-4147-A177-3AD203B41FA5}">
                      <a16:colId xmlns:a16="http://schemas.microsoft.com/office/drawing/2014/main" val="325912826"/>
                    </a:ext>
                  </a:extLst>
                </a:gridCol>
              </a:tblGrid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Table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378132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user_id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(PK) , name , email(UN) , password , 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63565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transaction_id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(PK) 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user_id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(FK) , description , date , amount, category,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is_recurring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recurring_duration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036531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stats_id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user_id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(FK),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avg_monthly_income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total_savings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dirty="0" err="1">
                          <a:latin typeface="Aptos (Body)"/>
                          <a:cs typeface="Arial" panose="020B0604020202020204" pitchFamily="34" charset="0"/>
                        </a:rPr>
                        <a:t>last_updated</a:t>
                      </a:r>
                      <a:endParaRPr lang="en-US" sz="1800" b="0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10140"/>
                  </a:ext>
                </a:extLst>
              </a:tr>
            </a:tbl>
          </a:graphicData>
        </a:graphic>
      </p:graphicFrame>
      <p:graphicFrame>
        <p:nvGraphicFramePr>
          <p:cNvPr id="6" name="Content Placeholder 12">
            <a:extLst>
              <a:ext uri="{FF2B5EF4-FFF2-40B4-BE49-F238E27FC236}">
                <a16:creationId xmlns:a16="http://schemas.microsoft.com/office/drawing/2014/main" id="{BE85B5B5-6F72-CF7A-BC71-FD59A5783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40045"/>
              </p:ext>
            </p:extLst>
          </p:nvPr>
        </p:nvGraphicFramePr>
        <p:xfrm>
          <a:off x="645695" y="7447549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211">
                  <a:extLst>
                    <a:ext uri="{9D8B030D-6E8A-4147-A177-3AD203B41FA5}">
                      <a16:colId xmlns:a16="http://schemas.microsoft.com/office/drawing/2014/main" val="3209433185"/>
                    </a:ext>
                  </a:extLst>
                </a:gridCol>
                <a:gridCol w="7006389">
                  <a:extLst>
                    <a:ext uri="{9D8B030D-6E8A-4147-A177-3AD203B41FA5}">
                      <a16:colId xmlns:a16="http://schemas.microsoft.com/office/drawing/2014/main" val="410324667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76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registers a new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985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logs in with existing credentials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27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enters incomes, app calculates monthly 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28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adds expenses into the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8803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generates monthly spending stats &amp; improvement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683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receives financial advice, habit management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90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8">
            <a:extLst>
              <a:ext uri="{FF2B5EF4-FFF2-40B4-BE49-F238E27FC236}">
                <a16:creationId xmlns:a16="http://schemas.microsoft.com/office/drawing/2014/main" id="{70682394-A64A-5E3F-0B0B-67845838A4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822410"/>
              </p:ext>
            </p:extLst>
          </p:nvPr>
        </p:nvGraphicFramePr>
        <p:xfrm>
          <a:off x="838201" y="814812"/>
          <a:ext cx="10515597" cy="5187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36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3902043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4482218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8889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Object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1492916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Represents a registered user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User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Email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Password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Phone Number</a:t>
                      </a:r>
                      <a:endParaRPr lang="en-IL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177283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Records financial entries (income/expenses)</a:t>
                      </a:r>
                      <a:endParaRPr lang="en-US" sz="1800" b="1" dirty="0">
                        <a:latin typeface="Aptos (Body)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Transaction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Amount (+/-)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Category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Date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Recurrence Setting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121299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Dashboard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Financial</a:t>
                      </a:r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Overview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en-US" sz="1800" b="1" dirty="0">
                          <a:latin typeface="Aptos (Body)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Balance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Monthly Income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Monthly Expenses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Aptos (Body)"/>
                          <a:cs typeface="Arial" panose="020B0604020202020204" pitchFamily="34" charset="0"/>
                        </a:rPr>
                        <a:t>Top Spending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210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14B365-8245-F912-B53F-96B110D7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13837"/>
            <a:ext cx="9993120" cy="66303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E72B21-5333-6A81-F7C0-56F95196439E}"/>
              </a:ext>
            </a:extLst>
          </p:cNvPr>
          <p:cNvSpPr txBox="1"/>
          <p:nvPr/>
        </p:nvSpPr>
        <p:spPr>
          <a:xfrm>
            <a:off x="8125080" y="5413972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Click To View Website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0565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23D32EB-76B3-4FF2-A92A-0C8ACFC186F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640</Words>
  <Application>Microsoft Office PowerPoint</Application>
  <PresentationFormat>Widescreen</PresentationFormat>
  <Paragraphs>167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(Body)</vt:lpstr>
      <vt:lpstr>Aptos Display</vt:lpstr>
      <vt:lpstr>Arial</vt:lpstr>
      <vt:lpstr>David</vt:lpstr>
      <vt:lpstr>Office Theme</vt:lpstr>
      <vt:lpstr>ניהול תקציב ואימון פיננסי </vt:lpstr>
      <vt:lpstr>ניהול תקציב אישי ואימון משתמשים לשליטה פיננסית טובה יותר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אבראהים מונדר</dc:creator>
  <cp:lastModifiedBy>יוסף סלים</cp:lastModifiedBy>
  <cp:revision>27</cp:revision>
  <dcterms:created xsi:type="dcterms:W3CDTF">2025-03-26T19:28:29Z</dcterms:created>
  <dcterms:modified xsi:type="dcterms:W3CDTF">2025-03-28T20:53:14Z</dcterms:modified>
</cp:coreProperties>
</file>