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6E6ABC-6C6B-084E-770A-6DFE074D5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F90607-5AD9-B863-B0A2-830FA8A2C0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619FD6-D35A-2BA6-0F26-B15E58E27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1905-6626-422A-90B5-CDA9DE61DE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8D0F2-12DF-9508-3907-A246DD71D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AD6DF-C09D-B2BF-93F3-DBE252D64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1455-1276-43AD-94A2-0747A27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718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04867-D371-7CDE-5CB1-C69000FF1E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5D37E3-BB9C-C5DA-D152-11E8B09CBC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B73159-11C4-0782-31BF-98906EE78E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1905-6626-422A-90B5-CDA9DE61DE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19C0D-0D3B-B72B-9DA3-9DADFBB07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749753-5AC4-FA63-D318-8B37085CB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1455-1276-43AD-94A2-0747A27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961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9D79BD-CFC0-65B4-A083-8C7C0DB320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E04833-82DB-DDEA-E290-860D7FBEFC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FA43FC-03DF-512B-DC16-26C079B00F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1905-6626-422A-90B5-CDA9DE61DE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367480-F05E-2639-4B83-DA41B3E24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9DDA1F-85C4-FC3C-13E2-65BE81D74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1455-1276-43AD-94A2-0747A27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031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B7685-8E93-B0C1-23D5-32B069882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87C65-EC52-FDD5-D5EF-E8968FFAA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E873A-2079-C20F-B766-75E3623FC7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1905-6626-422A-90B5-CDA9DE61DE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D9919D-2C61-2D4C-2640-755FB064C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3CF31-F15D-0DAC-C10F-A5A3B1283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1455-1276-43AD-94A2-0747A27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756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8D1F6-84F4-9421-4B17-4DB83DF6F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990AD6-1688-66C8-5856-E3CDEBE590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82438-42B5-AABF-7F17-46CDF638D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1905-6626-422A-90B5-CDA9DE61DE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69150C-A08D-071F-18C6-F4E53B6B4F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286E40-4D9F-36B6-DE11-007CDAA9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1455-1276-43AD-94A2-0747A27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1643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A7784-4738-F437-5221-C3A66D3C6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FA644E-7D65-80E5-9BF2-87B2D94781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2F8AB0-8CEC-7F76-94D8-BD3AD3B442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5B1784-D8FE-A30F-3421-D848C5344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1905-6626-422A-90B5-CDA9DE61DE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DA44B5-B88D-FCA7-31A7-5741CCEA3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D1B17-4110-78B4-37A9-92A584985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1455-1276-43AD-94A2-0747A27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3665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2CA1-95A4-D6C7-BBDD-388B13E74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1E9AC6-5395-7CD0-713D-88EB3810D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165C34-EE8B-5326-FB7A-49E624AE79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5DABB0-6454-505C-48D2-0754125552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AD56A-FA1E-B78F-CECC-7F5196FCFD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F308C9-CD9A-69FF-DC79-D1F435FB9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1905-6626-422A-90B5-CDA9DE61DE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037B6-3014-5A9D-8F62-E615947CD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F98451A-DAE8-4651-8146-5347816C6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1455-1276-43AD-94A2-0747A27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5325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FFF09-F1AE-3F8C-488D-1C0A593B4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7F1FB0B-537E-23FD-AEE9-BF618DA6A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1905-6626-422A-90B5-CDA9DE61DE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3541B1-B0EB-3E9B-BF6F-881BD90AB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1600BD-9432-08BD-E2EB-DB8A21446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1455-1276-43AD-94A2-0747A27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087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A71759-32DD-DAE2-C9BB-5DECA532A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1905-6626-422A-90B5-CDA9DE61DE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E1B0220-7B8A-7EB4-ECB8-3D9A045C8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43591D-69C4-797C-6E19-97D02E58C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1455-1276-43AD-94A2-0747A27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697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0FE6A-8DBE-458F-D253-4FFFC9A3F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65A44-65FF-968C-DCCB-F8102FB1A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EDF7E4-07E1-56A3-44FF-E4846167B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6D0457-432B-39E6-77F4-C715F89A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1905-6626-422A-90B5-CDA9DE61DE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0BEE35-D957-0606-A9DC-15E2975F3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D6D0F7-05AF-6A43-70B4-9C3C0557E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1455-1276-43AD-94A2-0747A27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263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355C0D-7B1E-B732-90E8-EE95CEB09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0BCA14-C83E-7471-62B1-3CB033CF85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05E3E3-8B52-2A22-9690-B410F12651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4D3084-B512-D453-3A50-0269ABBA9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3D1905-6626-422A-90B5-CDA9DE61DE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DD04B7-05B8-58E1-5579-1032327DA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65FC9F-26A0-7D59-2E69-76BD281AB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621455-1276-43AD-94A2-0747A27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B94B2B4-01BD-644A-FC62-70D1995E7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43F219-6972-355B-FDEB-DC47226510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A9B611-EDE3-D347-D0B0-BFD5F79675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3D1905-6626-422A-90B5-CDA9DE61DED3}" type="datetimeFigureOut">
              <a:rPr lang="en-US" smtClean="0"/>
              <a:t>3/28/2025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6AA05E-CC13-38AF-3C0B-3A303B05F2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1D3802-5C29-0ACD-D22D-EACCB5347E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621455-1276-43AD-94A2-0747A27B23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475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ED9F7-1267-3D50-1A6C-801CECC1A2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rtl="1"/>
            <a: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  <a:t>ניהול תקציב ואימון פיננסי</a:t>
            </a:r>
            <a:br>
              <a:rPr lang="he-IL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en-US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08887D-4640-A436-4331-157B2D2565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rtl="1"/>
            <a:r>
              <a:rPr lang="he-IL" sz="3200" b="1" dirty="0">
                <a:latin typeface="David" panose="020E0502060401010101" pitchFamily="34" charset="-79"/>
                <a:cs typeface="David" panose="020E0502060401010101" pitchFamily="34" charset="-79"/>
              </a:rPr>
              <a:t>חברי הקבוצה:</a:t>
            </a:r>
            <a:br>
              <a:rPr lang="en-US" sz="3200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3200" b="1" dirty="0" err="1">
                <a:latin typeface="David" panose="020E0502060401010101" pitchFamily="34" charset="-79"/>
                <a:cs typeface="David" panose="020E0502060401010101" pitchFamily="34" charset="-79"/>
              </a:rPr>
              <a:t>מונדר</a:t>
            </a:r>
            <a:r>
              <a:rPr lang="he-IL" sz="3200" b="1" dirty="0">
                <a:latin typeface="David" panose="020E0502060401010101" pitchFamily="34" charset="-79"/>
                <a:cs typeface="David" panose="020E0502060401010101" pitchFamily="34" charset="-79"/>
              </a:rPr>
              <a:t> </a:t>
            </a:r>
            <a:r>
              <a:rPr lang="he-IL" sz="3200" b="1" dirty="0" err="1">
                <a:latin typeface="David" panose="020E0502060401010101" pitchFamily="34" charset="-79"/>
                <a:cs typeface="David" panose="020E0502060401010101" pitchFamily="34" charset="-79"/>
              </a:rPr>
              <a:t>אבראהים</a:t>
            </a:r>
            <a:br>
              <a:rPr lang="en-US" sz="3200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3200" b="1" dirty="0">
                <a:latin typeface="David" panose="020E0502060401010101" pitchFamily="34" charset="-79"/>
                <a:cs typeface="David" panose="020E0502060401010101" pitchFamily="34" charset="-79"/>
              </a:rPr>
              <a:t>נור שאמא</a:t>
            </a:r>
            <a:br>
              <a:rPr lang="en-US" sz="3200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3200" b="1" dirty="0">
                <a:latin typeface="David" panose="020E0502060401010101" pitchFamily="34" charset="-79"/>
                <a:cs typeface="David" panose="020E0502060401010101" pitchFamily="34" charset="-79"/>
              </a:rPr>
              <a:t>סלים יוסף</a:t>
            </a:r>
            <a:endParaRPr lang="en-US" sz="3200" b="1" dirty="0">
              <a:latin typeface="David" panose="020E0502060401010101" pitchFamily="34" charset="-79"/>
              <a:cs typeface="David" panose="020E0502060401010101" pitchFamily="34" charset="-79"/>
            </a:endParaRPr>
          </a:p>
          <a:p>
            <a:pPr rtl="1"/>
            <a:endParaRPr lang="en-US" sz="3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Stack of money">
                <a:extLst>
                  <a:ext uri="{FF2B5EF4-FFF2-40B4-BE49-F238E27FC236}">
                    <a16:creationId xmlns:a16="http://schemas.microsoft.com/office/drawing/2014/main" id="{64E45C40-7AD4-7EE2-DC27-58B928A853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385416997"/>
                  </p:ext>
                </p:extLst>
              </p:nvPr>
            </p:nvGraphicFramePr>
            <p:xfrm>
              <a:off x="-487495" y="-3933002"/>
              <a:ext cx="2011495" cy="3339552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2011495" cy="3339552"/>
                    </a:xfrm>
                    <a:prstGeom prst="rect">
                      <a:avLst/>
                    </a:prstGeom>
                  </am3d:spPr>
                  <am3d:camera>
                    <am3d:pos x="0" y="0" z="5132573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8134" d="1000000"/>
                    <am3d:preTrans dx="-5049" dy="-1991224" dz="209463"/>
                    <am3d:scale>
                      <am3d:sx n="1000000" d="1000000"/>
                      <am3d:sy n="1000000" d="1000000"/>
                      <am3d:sz n="1000000" d="1000000"/>
                    </am3d:scale>
                    <am3d:rot ax="3523190" ay="-213313" az="-34964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50598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Stack of money">
                <a:extLst>
                  <a:ext uri="{FF2B5EF4-FFF2-40B4-BE49-F238E27FC236}">
                    <a16:creationId xmlns:a16="http://schemas.microsoft.com/office/drawing/2014/main" id="{64E45C40-7AD4-7EE2-DC27-58B928A853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-487495" y="-3933002"/>
                <a:ext cx="2011495" cy="333955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5" name="3D Model 4" descr="Stack of money">
                <a:extLst>
                  <a:ext uri="{FF2B5EF4-FFF2-40B4-BE49-F238E27FC236}">
                    <a16:creationId xmlns:a16="http://schemas.microsoft.com/office/drawing/2014/main" id="{868C405F-D86C-C190-F70F-57A456613A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82868665"/>
                  </p:ext>
                </p:extLst>
              </p:nvPr>
            </p:nvGraphicFramePr>
            <p:xfrm>
              <a:off x="262588" y="-2754025"/>
              <a:ext cx="3862852" cy="1428146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862852" cy="1428146"/>
                    </a:xfrm>
                    <a:prstGeom prst="rect">
                      <a:avLst/>
                    </a:prstGeom>
                  </am3d:spPr>
                  <am3d:camera>
                    <am3d:pos x="0" y="0" z="5132573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8134" d="1000000"/>
                    <am3d:preTrans dx="-5049" dy="-1991224" dz="209463"/>
                    <am3d:scale>
                      <am3d:sx n="1000000" d="1000000"/>
                      <am3d:sy n="1000000" d="1000000"/>
                      <am3d:sz n="1000000" d="1000000"/>
                    </am3d:scale>
                    <am3d:rot ax="-9676505" ay="-3090289" az="9908534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906096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5" name="3D Model 4" descr="Stack of money">
                <a:extLst>
                  <a:ext uri="{FF2B5EF4-FFF2-40B4-BE49-F238E27FC236}">
                    <a16:creationId xmlns:a16="http://schemas.microsoft.com/office/drawing/2014/main" id="{868C405F-D86C-C190-F70F-57A456613A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62588" y="-2754025"/>
                <a:ext cx="3862852" cy="142814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Stack of money">
                <a:extLst>
                  <a:ext uri="{FF2B5EF4-FFF2-40B4-BE49-F238E27FC236}">
                    <a16:creationId xmlns:a16="http://schemas.microsoft.com/office/drawing/2014/main" id="{CF9E136D-2FA9-401E-F30B-E9438262C8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72925180"/>
                  </p:ext>
                </p:extLst>
              </p:nvPr>
            </p:nvGraphicFramePr>
            <p:xfrm>
              <a:off x="1051930" y="-3820333"/>
              <a:ext cx="3922251" cy="279027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922251" cy="2790279"/>
                    </a:xfrm>
                    <a:prstGeom prst="rect">
                      <a:avLst/>
                    </a:prstGeom>
                  </am3d:spPr>
                  <am3d:camera>
                    <am3d:pos x="0" y="0" z="5132573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8134" d="1000000"/>
                    <am3d:preTrans dx="-5049" dy="-1991224" dz="209463"/>
                    <am3d:scale>
                      <am3d:sx n="1000000" d="1000000"/>
                      <am3d:sy n="1000000" d="1000000"/>
                      <am3d:sz n="1000000" d="1000000"/>
                    </am3d:scale>
                    <am3d:rot ax="-3025242" ay="-2481056" az="2317903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397555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Stack of money">
                <a:extLst>
                  <a:ext uri="{FF2B5EF4-FFF2-40B4-BE49-F238E27FC236}">
                    <a16:creationId xmlns:a16="http://schemas.microsoft.com/office/drawing/2014/main" id="{CF9E136D-2FA9-401E-F30B-E9438262C8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51930" y="-3820333"/>
                <a:ext cx="3922251" cy="2790279"/>
              </a:xfrm>
              <a:prstGeom prst="rect">
                <a:avLst/>
              </a:prstGeom>
            </p:spPr>
          </p:pic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D1F408A6-F1D3-6D6F-D2BF-4F386AA2EC50}"/>
              </a:ext>
            </a:extLst>
          </p:cNvPr>
          <p:cNvSpPr txBox="1">
            <a:spLocks/>
          </p:cNvSpPr>
          <p:nvPr/>
        </p:nvSpPr>
        <p:spPr>
          <a:xfrm>
            <a:off x="838200" y="-46878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he-IL" sz="4000" dirty="0">
                <a:latin typeface="David" panose="020E0502060401010101" pitchFamily="34" charset="-79"/>
                <a:cs typeface="David" panose="020E0502060401010101" pitchFamily="34" charset="-79"/>
              </a:rPr>
              <a:t>ניהול תקציב אישי ואימון משתמשים לשליטה פיננסית טובה יותר</a:t>
            </a:r>
            <a:br>
              <a:rPr lang="he-IL" sz="4000" dirty="0"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en-US" sz="4000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7D68EB-334B-F9D1-75E9-6C901D6DA40B}"/>
              </a:ext>
            </a:extLst>
          </p:cNvPr>
          <p:cNvSpPr txBox="1">
            <a:spLocks/>
          </p:cNvSpPr>
          <p:nvPr/>
        </p:nvSpPr>
        <p:spPr>
          <a:xfrm>
            <a:off x="12969240" y="1683927"/>
            <a:ext cx="4159086" cy="517407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 rtl="1"/>
            <a:r>
              <a:rPr lang="he-IL" sz="3200" b="1">
                <a:latin typeface="David" panose="020E0502060401010101" pitchFamily="34" charset="-79"/>
                <a:cs typeface="David" panose="020E0502060401010101" pitchFamily="34" charset="-79"/>
              </a:rPr>
              <a:t>האפליקציה מאפשרת למשתמשים לחשב בצורה פשוטה וברורה את ההכנסה החודשית הממוצעת שלהם, לעקוב באופן מסודר אחרי הוצאות והכנסות, ולקבל המלצות מעשיות להקטנת ההוצאות החודשיות</a:t>
            </a:r>
            <a:r>
              <a:rPr lang="en-US" sz="3200" b="1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  <a:endParaRPr lang="en-US" sz="3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536795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accel="10000" decel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7" presetClass="emph" presetSubtype="128" accel="10000" decel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A91744-B003-3530-B2DB-3AD81B73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 rtl="1"/>
            <a: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  <a:t>ניהול תקציב אישי ואימון משתמשים לשליטה פיננסית טובה יותר</a:t>
            </a:r>
            <a:br>
              <a:rPr lang="he-IL" dirty="0"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en-US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0BFE65-2B35-0A65-1462-8CA703FAF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94708" y="1598788"/>
            <a:ext cx="4159086" cy="5174073"/>
          </a:xfrm>
        </p:spPr>
        <p:txBody>
          <a:bodyPr>
            <a:noAutofit/>
          </a:bodyPr>
          <a:lstStyle/>
          <a:p>
            <a:pPr marL="0" indent="0" algn="r" rtl="1">
              <a:buNone/>
            </a:pPr>
            <a:r>
              <a:rPr lang="he-IL" sz="3200" b="1" dirty="0">
                <a:latin typeface="David" panose="020E0502060401010101" pitchFamily="34" charset="-79"/>
                <a:cs typeface="David" panose="020E0502060401010101" pitchFamily="34" charset="-79"/>
              </a:rPr>
              <a:t>האפליקציה מאפשרת למשתמשים לחשב בצורה פשוטה וברורה את ההכנסה החודשית הממוצעת שלהם, לעקוב באופן מסודר אחרי הוצאות והכנסות, ולקבל המלצות מעשיות להקטנת ההוצאות החודשיות</a:t>
            </a:r>
            <a:r>
              <a:rPr lang="en-US" sz="3200" b="1" dirty="0">
                <a:latin typeface="David" panose="020E0502060401010101" pitchFamily="34" charset="-79"/>
                <a:cs typeface="David" panose="020E0502060401010101" pitchFamily="34" charset="-79"/>
              </a:rPr>
              <a:t>.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4" name="3D Model 3" descr="Stack of money">
                <a:extLst>
                  <a:ext uri="{FF2B5EF4-FFF2-40B4-BE49-F238E27FC236}">
                    <a16:creationId xmlns:a16="http://schemas.microsoft.com/office/drawing/2014/main" id="{1A310490-AAD3-7B6E-233A-EE15DF1F2D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01536961"/>
                  </p:ext>
                </p:extLst>
              </p:nvPr>
            </p:nvGraphicFramePr>
            <p:xfrm>
              <a:off x="891719" y="1788159"/>
              <a:ext cx="3100881" cy="278256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3100881" cy="2782567"/>
                    </a:xfrm>
                    <a:prstGeom prst="rect">
                      <a:avLst/>
                    </a:prstGeom>
                  </am3d:spPr>
                  <am3d:camera>
                    <am3d:pos x="0" y="0" z="5132573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8134" d="1000000"/>
                    <am3d:preTrans dx="-5049" dy="-1991224" dz="209463"/>
                    <am3d:scale>
                      <am3d:sx n="1000000" d="1000000"/>
                      <am3d:sy n="1000000" d="1000000"/>
                      <am3d:sz n="1000000" d="1000000"/>
                    </am3d:scale>
                    <am3d:rot ax="8822120" ay="1214367" az="-758729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3505979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4" name="3D Model 3" descr="Stack of money">
                <a:extLst>
                  <a:ext uri="{FF2B5EF4-FFF2-40B4-BE49-F238E27FC236}">
                    <a16:creationId xmlns:a16="http://schemas.microsoft.com/office/drawing/2014/main" id="{1A310490-AAD3-7B6E-233A-EE15DF1F2D5A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91719" y="1788159"/>
                <a:ext cx="3100881" cy="278256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7" name="3D Model 6" descr="Stack of money">
                <a:extLst>
                  <a:ext uri="{FF2B5EF4-FFF2-40B4-BE49-F238E27FC236}">
                    <a16:creationId xmlns:a16="http://schemas.microsoft.com/office/drawing/2014/main" id="{66C0800C-82A7-B30F-4745-FB15FA2CD033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954657400"/>
                  </p:ext>
                </p:extLst>
              </p:nvPr>
            </p:nvGraphicFramePr>
            <p:xfrm>
              <a:off x="4395039" y="2099239"/>
              <a:ext cx="1479459" cy="3501519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1479459" cy="3501519"/>
                    </a:xfrm>
                    <a:prstGeom prst="rect">
                      <a:avLst/>
                    </a:prstGeom>
                  </am3d:spPr>
                  <am3d:camera>
                    <am3d:pos x="0" y="0" z="5132573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8134" d="1000000"/>
                    <am3d:preTrans dx="-5049" dy="-1991224" dz="209463"/>
                    <am3d:scale>
                      <am3d:sx n="1000000" d="1000000"/>
                      <am3d:sy n="1000000" d="1000000"/>
                      <am3d:sz n="1000000" d="1000000"/>
                    </am3d:scale>
                    <am3d:rot ax="16200000"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3975555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7" name="3D Model 6" descr="Stack of money">
                <a:extLst>
                  <a:ext uri="{FF2B5EF4-FFF2-40B4-BE49-F238E27FC236}">
                    <a16:creationId xmlns:a16="http://schemas.microsoft.com/office/drawing/2014/main" id="{66C0800C-82A7-B30F-4745-FB15FA2CD033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395039" y="2099239"/>
                <a:ext cx="1479459" cy="350151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Stack of money">
                <a:extLst>
                  <a:ext uri="{FF2B5EF4-FFF2-40B4-BE49-F238E27FC236}">
                    <a16:creationId xmlns:a16="http://schemas.microsoft.com/office/drawing/2014/main" id="{1BFBDCB0-4A29-82E8-5ADF-220DE7EDD5E8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09177472"/>
                  </p:ext>
                </p:extLst>
              </p:nvPr>
            </p:nvGraphicFramePr>
            <p:xfrm>
              <a:off x="838197" y="3179441"/>
              <a:ext cx="4349717" cy="4019847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4349717" cy="4019847"/>
                    </a:xfrm>
                    <a:prstGeom prst="rect">
                      <a:avLst/>
                    </a:prstGeom>
                  </am3d:spPr>
                  <am3d:camera>
                    <am3d:pos x="0" y="0" z="51325734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498134" d="1000000"/>
                    <am3d:preTrans dx="-5049" dy="-1991224" dz="209463"/>
                    <am3d:scale>
                      <am3d:sx n="1000000" d="1000000"/>
                      <am3d:sy n="1000000" d="1000000"/>
                      <am3d:sz n="1000000" d="1000000"/>
                    </am3d:scale>
                    <am3d:rot ax="-7891582" ay="1606347" az="-9182329"/>
                    <am3d:postTrans dx="0" dy="0" dz="0"/>
                  </am3d:trans>
                  <am3d:raster rName="Office3DRenderer" rVer="16.0.8326">
                    <am3d:blip r:embed="rId5"/>
                  </am3d:raster>
                  <am3d:objViewport viewportSz="4545420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Stack of money">
                <a:extLst>
                  <a:ext uri="{FF2B5EF4-FFF2-40B4-BE49-F238E27FC236}">
                    <a16:creationId xmlns:a16="http://schemas.microsoft.com/office/drawing/2014/main" id="{1BFBDCB0-4A29-82E8-5ADF-220DE7EDD5E8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197" y="3179441"/>
                <a:ext cx="4349717" cy="4019847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Title 1">
            <a:extLst>
              <a:ext uri="{FF2B5EF4-FFF2-40B4-BE49-F238E27FC236}">
                <a16:creationId xmlns:a16="http://schemas.microsoft.com/office/drawing/2014/main" id="{65622B13-2AFB-7584-DD12-80D456659FAC}"/>
              </a:ext>
            </a:extLst>
          </p:cNvPr>
          <p:cNvSpPr txBox="1">
            <a:spLocks/>
          </p:cNvSpPr>
          <p:nvPr/>
        </p:nvSpPr>
        <p:spPr>
          <a:xfrm>
            <a:off x="1302499" y="7944964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 rtl="1"/>
            <a:r>
              <a:rPr lang="he-IL" sz="6000" b="1" dirty="0">
                <a:latin typeface="David" panose="020E0502060401010101" pitchFamily="34" charset="-79"/>
                <a:cs typeface="David" panose="020E0502060401010101" pitchFamily="34" charset="-79"/>
              </a:rPr>
              <a:t>ניהול תקציב ואימון פיננסי</a:t>
            </a:r>
            <a:br>
              <a:rPr lang="he-IL" sz="6000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endParaRPr lang="en-US" sz="60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8FB8741D-D3F7-DC82-743B-9ED1CEA09875}"/>
              </a:ext>
            </a:extLst>
          </p:cNvPr>
          <p:cNvSpPr txBox="1">
            <a:spLocks/>
          </p:cNvSpPr>
          <p:nvPr/>
        </p:nvSpPr>
        <p:spPr>
          <a:xfrm>
            <a:off x="1188720" y="10199273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rtl="1">
              <a:buNone/>
            </a:pPr>
            <a:r>
              <a:rPr lang="he-IL" sz="3200" b="1" dirty="0">
                <a:latin typeface="David" panose="020E0502060401010101" pitchFamily="34" charset="-79"/>
                <a:cs typeface="David" panose="020E0502060401010101" pitchFamily="34" charset="-79"/>
              </a:rPr>
              <a:t>חברי הקבוצה:</a:t>
            </a:r>
            <a:br>
              <a:rPr lang="en-US" sz="3200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3200" b="1" dirty="0">
                <a:latin typeface="David" panose="020E0502060401010101" pitchFamily="34" charset="-79"/>
                <a:cs typeface="David" panose="020E0502060401010101" pitchFamily="34" charset="-79"/>
              </a:rPr>
              <a:t>מונדר אבראהים</a:t>
            </a:r>
            <a:br>
              <a:rPr lang="en-US" sz="3200" b="1" dirty="0">
                <a:latin typeface="David" panose="020E0502060401010101" pitchFamily="34" charset="-79"/>
                <a:cs typeface="David" panose="020E0502060401010101" pitchFamily="34" charset="-79"/>
              </a:rPr>
            </a:br>
            <a:r>
              <a:rPr lang="he-IL" sz="3200" b="1" dirty="0">
                <a:latin typeface="David" panose="020E0502060401010101" pitchFamily="34" charset="-79"/>
                <a:cs typeface="David" panose="020E0502060401010101" pitchFamily="34" charset="-79"/>
              </a:rPr>
              <a:t>נור שאמא</a:t>
            </a:r>
            <a:endParaRPr lang="en-US" sz="3200" b="1" dirty="0">
              <a:latin typeface="David" panose="020E0502060401010101" pitchFamily="34" charset="-79"/>
              <a:cs typeface="David" panose="020E0502060401010101" pitchFamily="34" charset="-79"/>
            </a:endParaRPr>
          </a:p>
        </p:txBody>
      </p:sp>
      <p:graphicFrame>
        <p:nvGraphicFramePr>
          <p:cNvPr id="12" name="Content Placeholder 48">
            <a:extLst>
              <a:ext uri="{FF2B5EF4-FFF2-40B4-BE49-F238E27FC236}">
                <a16:creationId xmlns:a16="http://schemas.microsoft.com/office/drawing/2014/main" id="{D596660A-E0AB-D4E7-DF95-98665FEA194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1924951"/>
              </p:ext>
            </p:extLst>
          </p:nvPr>
        </p:nvGraphicFramePr>
        <p:xfrm>
          <a:off x="838197" y="-7337259"/>
          <a:ext cx="10515597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070">
                  <a:extLst>
                    <a:ext uri="{9D8B030D-6E8A-4147-A177-3AD203B41FA5}">
                      <a16:colId xmlns:a16="http://schemas.microsoft.com/office/drawing/2014/main" val="2508627351"/>
                    </a:ext>
                  </a:extLst>
                </a:gridCol>
                <a:gridCol w="2461687">
                  <a:extLst>
                    <a:ext uri="{9D8B030D-6E8A-4147-A177-3AD203B41FA5}">
                      <a16:colId xmlns:a16="http://schemas.microsoft.com/office/drawing/2014/main" val="3906900081"/>
                    </a:ext>
                  </a:extLst>
                </a:gridCol>
                <a:gridCol w="6797840">
                  <a:extLst>
                    <a:ext uri="{9D8B030D-6E8A-4147-A177-3AD203B41FA5}">
                      <a16:colId xmlns:a16="http://schemas.microsoft.com/office/drawing/2014/main" val="2294401183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37625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 site info, signup and login buttons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1653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user registration 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14169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login 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47326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Income Entry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inputs last five months' incomes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7458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Dashboard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 monthly average income, transactions, and statistics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733045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 to add new transactions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09858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Stats &amp; Suggestions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 expense statistics and spending suggestions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32665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Discipline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with financial tips &amp; habit training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2512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6943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2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8" dur="20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37" presetClass="emph" presetSubtype="128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" dur="2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3d.view.rotation.y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" name="Content Placeholder 48">
            <a:extLst>
              <a:ext uri="{FF2B5EF4-FFF2-40B4-BE49-F238E27FC236}">
                <a16:creationId xmlns:a16="http://schemas.microsoft.com/office/drawing/2014/main" id="{57F2CCC9-C523-BA70-61C2-FABE48B160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60310864"/>
              </p:ext>
            </p:extLst>
          </p:nvPr>
        </p:nvGraphicFramePr>
        <p:xfrm>
          <a:off x="838201" y="274320"/>
          <a:ext cx="10515597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070">
                  <a:extLst>
                    <a:ext uri="{9D8B030D-6E8A-4147-A177-3AD203B41FA5}">
                      <a16:colId xmlns:a16="http://schemas.microsoft.com/office/drawing/2014/main" val="2508627351"/>
                    </a:ext>
                  </a:extLst>
                </a:gridCol>
                <a:gridCol w="2461687">
                  <a:extLst>
                    <a:ext uri="{9D8B030D-6E8A-4147-A177-3AD203B41FA5}">
                      <a16:colId xmlns:a16="http://schemas.microsoft.com/office/drawing/2014/main" val="3906900081"/>
                    </a:ext>
                  </a:extLst>
                </a:gridCol>
                <a:gridCol w="6797840">
                  <a:extLst>
                    <a:ext uri="{9D8B030D-6E8A-4147-A177-3AD203B41FA5}">
                      <a16:colId xmlns:a16="http://schemas.microsoft.com/office/drawing/2014/main" val="2294401183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37625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 site info, signup and login buttons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1653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user registration 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14169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login 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47326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Dashboard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 monthly average income, transactions and statistics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733045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 to add new transactions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09858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 Suggestions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with financial tips and spending suggestions.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326650"/>
                  </a:ext>
                </a:extLst>
              </a:tr>
            </a:tbl>
          </a:graphicData>
        </a:graphic>
      </p:graphicFrame>
      <p:graphicFrame>
        <p:nvGraphicFramePr>
          <p:cNvPr id="50" name="Content Placeholder 12">
            <a:extLst>
              <a:ext uri="{FF2B5EF4-FFF2-40B4-BE49-F238E27FC236}">
                <a16:creationId xmlns:a16="http://schemas.microsoft.com/office/drawing/2014/main" id="{6890A79E-8CA0-DCF1-80AF-046C7DBBC0D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9057625"/>
              </p:ext>
            </p:extLst>
          </p:nvPr>
        </p:nvGraphicFramePr>
        <p:xfrm>
          <a:off x="838198" y="-5277851"/>
          <a:ext cx="1051560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9211">
                  <a:extLst>
                    <a:ext uri="{9D8B030D-6E8A-4147-A177-3AD203B41FA5}">
                      <a16:colId xmlns:a16="http://schemas.microsoft.com/office/drawing/2014/main" val="3209433185"/>
                    </a:ext>
                  </a:extLst>
                </a:gridCol>
                <a:gridCol w="7006389">
                  <a:extLst>
                    <a:ext uri="{9D8B030D-6E8A-4147-A177-3AD203B41FA5}">
                      <a16:colId xmlns:a16="http://schemas.microsoft.com/office/drawing/2014/main" val="4103246671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95276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registers a new account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69858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logs in with existing credentials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062749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Income Calculation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enters incomes, app calculates monthly average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512859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adds expenses into the 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08803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 Report Generation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 generates monthly spending stats &amp; improvement suggestions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16831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Discipline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receives financial advice, habit management techniques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9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08169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E9BA7999-29C3-F784-E867-62FE613A92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0052358"/>
              </p:ext>
            </p:extLst>
          </p:nvPr>
        </p:nvGraphicFramePr>
        <p:xfrm>
          <a:off x="866775" y="1046749"/>
          <a:ext cx="10487025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0636">
                  <a:extLst>
                    <a:ext uri="{9D8B030D-6E8A-4147-A177-3AD203B41FA5}">
                      <a16:colId xmlns:a16="http://schemas.microsoft.com/office/drawing/2014/main" val="3209433185"/>
                    </a:ext>
                  </a:extLst>
                </a:gridCol>
                <a:gridCol w="7006389">
                  <a:extLst>
                    <a:ext uri="{9D8B030D-6E8A-4147-A177-3AD203B41FA5}">
                      <a16:colId xmlns:a16="http://schemas.microsoft.com/office/drawing/2014/main" val="4103246671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95276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registers a new account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69858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Income Calculation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enters incomes, app calculates monthly average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062749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logs in with existing credentials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512859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adds expenses into the 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08803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 Report Generation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 generates monthly spending stats &amp; improvement suggestions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16831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AI Suggestions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receives financial advice, habit management techniques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99447"/>
                  </a:ext>
                </a:extLst>
              </a:tr>
            </a:tbl>
          </a:graphicData>
        </a:graphic>
      </p:graphicFrame>
      <p:graphicFrame>
        <p:nvGraphicFramePr>
          <p:cNvPr id="14" name="Content Placeholder 48">
            <a:extLst>
              <a:ext uri="{FF2B5EF4-FFF2-40B4-BE49-F238E27FC236}">
                <a16:creationId xmlns:a16="http://schemas.microsoft.com/office/drawing/2014/main" id="{3B80C125-8322-9DC9-AC1E-F3A9600721E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9241948"/>
              </p:ext>
            </p:extLst>
          </p:nvPr>
        </p:nvGraphicFramePr>
        <p:xfrm>
          <a:off x="838200" y="7360920"/>
          <a:ext cx="10515597" cy="630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070">
                  <a:extLst>
                    <a:ext uri="{9D8B030D-6E8A-4147-A177-3AD203B41FA5}">
                      <a16:colId xmlns:a16="http://schemas.microsoft.com/office/drawing/2014/main" val="2508627351"/>
                    </a:ext>
                  </a:extLst>
                </a:gridCol>
                <a:gridCol w="2461687">
                  <a:extLst>
                    <a:ext uri="{9D8B030D-6E8A-4147-A177-3AD203B41FA5}">
                      <a16:colId xmlns:a16="http://schemas.microsoft.com/office/drawing/2014/main" val="3906900081"/>
                    </a:ext>
                  </a:extLst>
                </a:gridCol>
                <a:gridCol w="6797840">
                  <a:extLst>
                    <a:ext uri="{9D8B030D-6E8A-4147-A177-3AD203B41FA5}">
                      <a16:colId xmlns:a16="http://schemas.microsoft.com/office/drawing/2014/main" val="2294401183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Name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437625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Home Page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General site info, signup and login buttons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9891653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New user registration 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714169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login form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47326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Income Entry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inputs last five months' incomes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7745803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Dashboard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Display monthly average income, transactions, and statistics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28733045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Transaction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Form to add new transactions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4309858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Stats &amp; Suggestions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 expense statistics and spending suggestions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932665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Discipline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Screen with financial tips &amp; habit training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8251218"/>
                  </a:ext>
                </a:extLst>
              </a:tr>
            </a:tbl>
          </a:graphicData>
        </a:graphic>
      </p:graphicFrame>
      <p:graphicFrame>
        <p:nvGraphicFramePr>
          <p:cNvPr id="15" name="Content Placeholder 3">
            <a:extLst>
              <a:ext uri="{FF2B5EF4-FFF2-40B4-BE49-F238E27FC236}">
                <a16:creationId xmlns:a16="http://schemas.microsoft.com/office/drawing/2014/main" id="{C7ECFF07-0588-87D4-9A09-F3BD25F453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1727313"/>
              </p:ext>
            </p:extLst>
          </p:nvPr>
        </p:nvGraphicFramePr>
        <p:xfrm>
          <a:off x="838200" y="-2832880"/>
          <a:ext cx="10515600" cy="247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544">
                  <a:extLst>
                    <a:ext uri="{9D8B030D-6E8A-4147-A177-3AD203B41FA5}">
                      <a16:colId xmlns:a16="http://schemas.microsoft.com/office/drawing/2014/main" val="3305945582"/>
                    </a:ext>
                  </a:extLst>
                </a:gridCol>
                <a:gridCol w="8772056">
                  <a:extLst>
                    <a:ext uri="{9D8B030D-6E8A-4147-A177-3AD203B41FA5}">
                      <a16:colId xmlns:a16="http://schemas.microsoft.com/office/drawing/2014/main" val="325912826"/>
                    </a:ext>
                  </a:extLst>
                </a:gridCol>
              </a:tblGrid>
              <a:tr h="8242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378132"/>
                  </a:ext>
                </a:extLst>
              </a:tr>
              <a:tr h="8242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userId</a:t>
                      </a: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(PK) , name , email(UN) , phone , </a:t>
                      </a:r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averageIncome</a:t>
                      </a: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763565"/>
                  </a:ext>
                </a:extLst>
              </a:tr>
              <a:tr h="8242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Transitions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transactionId</a:t>
                      </a: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(PK) , </a:t>
                      </a:r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userId</a:t>
                      </a: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(FK) , name , description , date , 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0365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4581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E701302-C3DA-23F8-F5DE-B08B4038E5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4129392"/>
              </p:ext>
            </p:extLst>
          </p:nvPr>
        </p:nvGraphicFramePr>
        <p:xfrm>
          <a:off x="645695" y="1507958"/>
          <a:ext cx="10515600" cy="24727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3544">
                  <a:extLst>
                    <a:ext uri="{9D8B030D-6E8A-4147-A177-3AD203B41FA5}">
                      <a16:colId xmlns:a16="http://schemas.microsoft.com/office/drawing/2014/main" val="3305945582"/>
                    </a:ext>
                  </a:extLst>
                </a:gridCol>
                <a:gridCol w="8772056">
                  <a:extLst>
                    <a:ext uri="{9D8B030D-6E8A-4147-A177-3AD203B41FA5}">
                      <a16:colId xmlns:a16="http://schemas.microsoft.com/office/drawing/2014/main" val="325912826"/>
                    </a:ext>
                  </a:extLst>
                </a:gridCol>
              </a:tblGrid>
              <a:tr h="8242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 Name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Fields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7378132"/>
                  </a:ext>
                </a:extLst>
              </a:tr>
              <a:tr h="8242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userId</a:t>
                      </a: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(PK) , name , email(UN) , phone , </a:t>
                      </a:r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averageIncome</a:t>
                      </a: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7763565"/>
                  </a:ext>
                </a:extLst>
              </a:tr>
              <a:tr h="82424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Transitions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transactionId</a:t>
                      </a: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(PK) , </a:t>
                      </a:r>
                      <a:r>
                        <a:rPr lang="en-US" sz="2000" b="1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userId</a:t>
                      </a:r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(FK) , name , description , date , amount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64036531"/>
                  </a:ext>
                </a:extLst>
              </a:tr>
            </a:tbl>
          </a:graphicData>
        </a:graphic>
      </p:graphicFrame>
      <p:graphicFrame>
        <p:nvGraphicFramePr>
          <p:cNvPr id="6" name="Content Placeholder 12">
            <a:extLst>
              <a:ext uri="{FF2B5EF4-FFF2-40B4-BE49-F238E27FC236}">
                <a16:creationId xmlns:a16="http://schemas.microsoft.com/office/drawing/2014/main" id="{BE85B5B5-6F72-CF7A-BC71-FD59A5783D9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96040045"/>
              </p:ext>
            </p:extLst>
          </p:nvPr>
        </p:nvGraphicFramePr>
        <p:xfrm>
          <a:off x="645695" y="7447549"/>
          <a:ext cx="10515600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9211">
                  <a:extLst>
                    <a:ext uri="{9D8B030D-6E8A-4147-A177-3AD203B41FA5}">
                      <a16:colId xmlns:a16="http://schemas.microsoft.com/office/drawing/2014/main" val="3209433185"/>
                    </a:ext>
                  </a:extLst>
                </a:gridCol>
                <a:gridCol w="7006389">
                  <a:extLst>
                    <a:ext uri="{9D8B030D-6E8A-4147-A177-3AD203B41FA5}">
                      <a16:colId xmlns:a16="http://schemas.microsoft.com/office/drawing/2014/main" val="4103246671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Scenario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Description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952762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Signup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registers a new account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1698588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Login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logs in with existing credentials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7062749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Income Calculation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enters incomes, app calculates monthly average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81512859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Add Transactions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adds expenses into the system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008803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Monthly Report Generation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App generates monthly spending stats &amp; improvement suggestions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216831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Discipline Training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User receives financial advice, habit management techniques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5994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8903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574F9FC7-48DC-42AE-5A32-02D41E0643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5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30992107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23D32EB-76B3-4FF2-A92A-0C8ACFC186FC}">
  <we:reference id="wa200005566" version="3.0.0.2" store="en-US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544</Words>
  <Application>Microsoft Office PowerPoint</Application>
  <PresentationFormat>Widescreen</PresentationFormat>
  <Paragraphs>138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David</vt:lpstr>
      <vt:lpstr>Office Theme</vt:lpstr>
      <vt:lpstr>ניהול תקציב ואימון פיננסי </vt:lpstr>
      <vt:lpstr>ניהול תקציב אישי ואימון משתמשים לשליטה פיננסית טובה יותר 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אבראהים מונדר</dc:creator>
  <cp:lastModifiedBy>יוסף סלים</cp:lastModifiedBy>
  <cp:revision>18</cp:revision>
  <dcterms:created xsi:type="dcterms:W3CDTF">2025-03-26T19:28:29Z</dcterms:created>
  <dcterms:modified xsi:type="dcterms:W3CDTF">2025-03-28T19:37:56Z</dcterms:modified>
</cp:coreProperties>
</file>