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90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342B0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342B0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342B0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557770" cy="10692765"/>
          </a:xfrm>
          <a:custGeom>
            <a:avLst/>
            <a:gdLst/>
            <a:ahLst/>
            <a:cxnLst/>
            <a:rect l="l" t="t" r="r" b="b"/>
            <a:pathLst>
              <a:path w="7557770" h="10692765">
                <a:moveTo>
                  <a:pt x="0" y="10692384"/>
                </a:moveTo>
                <a:lnTo>
                  <a:pt x="7557759" y="10692384"/>
                </a:lnTo>
                <a:lnTo>
                  <a:pt x="7557759" y="0"/>
                </a:lnTo>
                <a:lnTo>
                  <a:pt x="0" y="0"/>
                </a:lnTo>
                <a:lnTo>
                  <a:pt x="0" y="10692384"/>
                </a:lnTo>
              </a:path>
            </a:pathLst>
          </a:custGeom>
          <a:solidFill>
            <a:srgbClr val="EDE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7904" y="4376119"/>
            <a:ext cx="3527040" cy="113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342B0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269" y="4066296"/>
            <a:ext cx="6798310" cy="263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564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5840" marR="5080" indent="-993775">
              <a:lnSpc>
                <a:spcPts val="4500"/>
              </a:lnSpc>
            </a:pPr>
            <a:r>
              <a:rPr spc="-5" dirty="0"/>
              <a:t>Bric</a:t>
            </a:r>
            <a:r>
              <a:rPr dirty="0"/>
              <a:t>k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5" dirty="0"/>
              <a:t>Bre</a:t>
            </a:r>
            <a:r>
              <a:rPr spc="10" dirty="0"/>
              <a:t>a</a:t>
            </a:r>
            <a:r>
              <a:rPr spc="-5" dirty="0"/>
              <a:t>ker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Game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78152" y="6842304"/>
            <a:ext cx="2374900" cy="177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00"/>
              </a:lnSpc>
            </a:pP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ya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atia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nsk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  <a:p>
            <a:pPr marL="12700" marR="779145">
              <a:lnSpc>
                <a:spcPts val="40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8154" y="6844280"/>
            <a:ext cx="288290" cy="251460"/>
          </a:xfrm>
          <a:custGeom>
            <a:avLst/>
            <a:gdLst/>
            <a:ahLst/>
            <a:cxnLst/>
            <a:rect l="l" t="t" r="r" b="b"/>
            <a:pathLst>
              <a:path w="288289" h="251459">
                <a:moveTo>
                  <a:pt x="152488" y="0"/>
                </a:moveTo>
                <a:lnTo>
                  <a:pt x="105855" y="9097"/>
                </a:lnTo>
                <a:lnTo>
                  <a:pt x="74882" y="34449"/>
                </a:lnTo>
                <a:lnTo>
                  <a:pt x="62417" y="70596"/>
                </a:lnTo>
                <a:lnTo>
                  <a:pt x="63541" y="85353"/>
                </a:lnTo>
                <a:lnTo>
                  <a:pt x="79503" y="121823"/>
                </a:lnTo>
                <a:lnTo>
                  <a:pt x="98693" y="138612"/>
                </a:lnTo>
                <a:lnTo>
                  <a:pt x="82075" y="144530"/>
                </a:lnTo>
                <a:lnTo>
                  <a:pt x="41787" y="168992"/>
                </a:lnTo>
                <a:lnTo>
                  <a:pt x="15263" y="199892"/>
                </a:lnTo>
                <a:lnTo>
                  <a:pt x="0" y="243053"/>
                </a:lnTo>
                <a:lnTo>
                  <a:pt x="287850" y="251219"/>
                </a:lnTo>
                <a:lnTo>
                  <a:pt x="273730" y="204983"/>
                </a:lnTo>
                <a:lnTo>
                  <a:pt x="247134" y="175095"/>
                </a:lnTo>
                <a:lnTo>
                  <a:pt x="209910" y="152620"/>
                </a:lnTo>
                <a:lnTo>
                  <a:pt x="175836" y="142253"/>
                </a:lnTo>
                <a:lnTo>
                  <a:pt x="187347" y="135375"/>
                </a:lnTo>
                <a:lnTo>
                  <a:pt x="212414" y="105105"/>
                </a:lnTo>
                <a:lnTo>
                  <a:pt x="218896" y="79068"/>
                </a:lnTo>
                <a:lnTo>
                  <a:pt x="217619" y="63950"/>
                </a:lnTo>
                <a:lnTo>
                  <a:pt x="199850" y="26029"/>
                </a:lnTo>
                <a:lnTo>
                  <a:pt x="166154" y="3300"/>
                </a:lnTo>
                <a:lnTo>
                  <a:pt x="152488" y="0"/>
                </a:lnTo>
                <a:close/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0846" y="7839323"/>
            <a:ext cx="288290" cy="251460"/>
          </a:xfrm>
          <a:custGeom>
            <a:avLst/>
            <a:gdLst/>
            <a:ahLst/>
            <a:cxnLst/>
            <a:rect l="l" t="t" r="r" b="b"/>
            <a:pathLst>
              <a:path w="288289" h="251459">
                <a:moveTo>
                  <a:pt x="152479" y="0"/>
                </a:moveTo>
                <a:lnTo>
                  <a:pt x="105851" y="9102"/>
                </a:lnTo>
                <a:lnTo>
                  <a:pt x="74885" y="34464"/>
                </a:lnTo>
                <a:lnTo>
                  <a:pt x="62428" y="70618"/>
                </a:lnTo>
                <a:lnTo>
                  <a:pt x="63553" y="85372"/>
                </a:lnTo>
                <a:lnTo>
                  <a:pt x="79524" y="121842"/>
                </a:lnTo>
                <a:lnTo>
                  <a:pt x="98724" y="138622"/>
                </a:lnTo>
                <a:lnTo>
                  <a:pt x="82100" y="144537"/>
                </a:lnTo>
                <a:lnTo>
                  <a:pt x="41798" y="168992"/>
                </a:lnTo>
                <a:lnTo>
                  <a:pt x="15267" y="199886"/>
                </a:lnTo>
                <a:lnTo>
                  <a:pt x="0" y="243041"/>
                </a:lnTo>
                <a:lnTo>
                  <a:pt x="287862" y="251211"/>
                </a:lnTo>
                <a:lnTo>
                  <a:pt x="273742" y="204986"/>
                </a:lnTo>
                <a:lnTo>
                  <a:pt x="247146" y="175095"/>
                </a:lnTo>
                <a:lnTo>
                  <a:pt x="209921" y="152614"/>
                </a:lnTo>
                <a:lnTo>
                  <a:pt x="175848" y="142245"/>
                </a:lnTo>
                <a:lnTo>
                  <a:pt x="187360" y="135374"/>
                </a:lnTo>
                <a:lnTo>
                  <a:pt x="212422" y="105100"/>
                </a:lnTo>
                <a:lnTo>
                  <a:pt x="218897" y="79055"/>
                </a:lnTo>
                <a:lnTo>
                  <a:pt x="217619" y="63943"/>
                </a:lnTo>
                <a:lnTo>
                  <a:pt x="199850" y="26028"/>
                </a:lnTo>
                <a:lnTo>
                  <a:pt x="166148" y="3300"/>
                </a:lnTo>
                <a:lnTo>
                  <a:pt x="152479" y="0"/>
                </a:lnTo>
                <a:close/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2597" y="7343390"/>
            <a:ext cx="288290" cy="251460"/>
          </a:xfrm>
          <a:custGeom>
            <a:avLst/>
            <a:gdLst/>
            <a:ahLst/>
            <a:cxnLst/>
            <a:rect l="l" t="t" r="r" b="b"/>
            <a:pathLst>
              <a:path w="288289" h="251459">
                <a:moveTo>
                  <a:pt x="152487" y="0"/>
                </a:moveTo>
                <a:lnTo>
                  <a:pt x="105853" y="9097"/>
                </a:lnTo>
                <a:lnTo>
                  <a:pt x="74880" y="34449"/>
                </a:lnTo>
                <a:lnTo>
                  <a:pt x="62415" y="70596"/>
                </a:lnTo>
                <a:lnTo>
                  <a:pt x="63540" y="85353"/>
                </a:lnTo>
                <a:lnTo>
                  <a:pt x="79507" y="121823"/>
                </a:lnTo>
                <a:lnTo>
                  <a:pt x="98694" y="138612"/>
                </a:lnTo>
                <a:lnTo>
                  <a:pt x="82103" y="144530"/>
                </a:lnTo>
                <a:lnTo>
                  <a:pt x="41845" y="168992"/>
                </a:lnTo>
                <a:lnTo>
                  <a:pt x="15300" y="199891"/>
                </a:lnTo>
                <a:lnTo>
                  <a:pt x="0" y="243052"/>
                </a:lnTo>
                <a:lnTo>
                  <a:pt x="287848" y="251219"/>
                </a:lnTo>
                <a:lnTo>
                  <a:pt x="273729" y="204983"/>
                </a:lnTo>
                <a:lnTo>
                  <a:pt x="247132" y="175095"/>
                </a:lnTo>
                <a:lnTo>
                  <a:pt x="209908" y="152620"/>
                </a:lnTo>
                <a:lnTo>
                  <a:pt x="175834" y="142253"/>
                </a:lnTo>
                <a:lnTo>
                  <a:pt x="187345" y="135375"/>
                </a:lnTo>
                <a:lnTo>
                  <a:pt x="212412" y="105105"/>
                </a:lnTo>
                <a:lnTo>
                  <a:pt x="218894" y="79068"/>
                </a:lnTo>
                <a:lnTo>
                  <a:pt x="217617" y="63950"/>
                </a:lnTo>
                <a:lnTo>
                  <a:pt x="199848" y="26029"/>
                </a:lnTo>
                <a:lnTo>
                  <a:pt x="166152" y="3300"/>
                </a:lnTo>
                <a:lnTo>
                  <a:pt x="152487" y="0"/>
                </a:lnTo>
                <a:close/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9110" y="8338433"/>
            <a:ext cx="288290" cy="251460"/>
          </a:xfrm>
          <a:custGeom>
            <a:avLst/>
            <a:gdLst/>
            <a:ahLst/>
            <a:cxnLst/>
            <a:rect l="l" t="t" r="r" b="b"/>
            <a:pathLst>
              <a:path w="288289" h="251459">
                <a:moveTo>
                  <a:pt x="152481" y="0"/>
                </a:moveTo>
                <a:lnTo>
                  <a:pt x="105852" y="9100"/>
                </a:lnTo>
                <a:lnTo>
                  <a:pt x="74880" y="34457"/>
                </a:lnTo>
                <a:lnTo>
                  <a:pt x="62416" y="70605"/>
                </a:lnTo>
                <a:lnTo>
                  <a:pt x="63540" y="85362"/>
                </a:lnTo>
                <a:lnTo>
                  <a:pt x="79507" y="121835"/>
                </a:lnTo>
                <a:lnTo>
                  <a:pt x="98703" y="138616"/>
                </a:lnTo>
                <a:lnTo>
                  <a:pt x="82107" y="144533"/>
                </a:lnTo>
                <a:lnTo>
                  <a:pt x="41841" y="168992"/>
                </a:lnTo>
                <a:lnTo>
                  <a:pt x="15296" y="199890"/>
                </a:lnTo>
                <a:lnTo>
                  <a:pt x="0" y="243048"/>
                </a:lnTo>
                <a:lnTo>
                  <a:pt x="287849" y="251211"/>
                </a:lnTo>
                <a:lnTo>
                  <a:pt x="273729" y="204985"/>
                </a:lnTo>
                <a:lnTo>
                  <a:pt x="247133" y="175095"/>
                </a:lnTo>
                <a:lnTo>
                  <a:pt x="209908" y="152614"/>
                </a:lnTo>
                <a:lnTo>
                  <a:pt x="175835" y="142245"/>
                </a:lnTo>
                <a:lnTo>
                  <a:pt x="187347" y="135374"/>
                </a:lnTo>
                <a:lnTo>
                  <a:pt x="212416" y="105103"/>
                </a:lnTo>
                <a:lnTo>
                  <a:pt x="218895" y="79061"/>
                </a:lnTo>
                <a:lnTo>
                  <a:pt x="217618" y="63948"/>
                </a:lnTo>
                <a:lnTo>
                  <a:pt x="199847" y="26031"/>
                </a:lnTo>
                <a:lnTo>
                  <a:pt x="166147" y="3300"/>
                </a:lnTo>
                <a:lnTo>
                  <a:pt x="152481" y="0"/>
                </a:lnTo>
                <a:close/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" y="833627"/>
            <a:ext cx="6655307" cy="9037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672" y="1210055"/>
            <a:ext cx="5992367" cy="828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443" y="865632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6536070" y="0"/>
                </a:moveTo>
                <a:lnTo>
                  <a:pt x="1089410" y="0"/>
                </a:lnTo>
                <a:lnTo>
                  <a:pt x="1000059" y="3610"/>
                </a:lnTo>
                <a:lnTo>
                  <a:pt x="912698" y="14256"/>
                </a:lnTo>
                <a:lnTo>
                  <a:pt x="827606" y="31657"/>
                </a:lnTo>
                <a:lnTo>
                  <a:pt x="745065" y="55532"/>
                </a:lnTo>
                <a:lnTo>
                  <a:pt x="665355" y="85602"/>
                </a:lnTo>
                <a:lnTo>
                  <a:pt x="588756" y="121585"/>
                </a:lnTo>
                <a:lnTo>
                  <a:pt x="515547" y="163203"/>
                </a:lnTo>
                <a:lnTo>
                  <a:pt x="446011" y="210174"/>
                </a:lnTo>
                <a:lnTo>
                  <a:pt x="380426" y="262219"/>
                </a:lnTo>
                <a:lnTo>
                  <a:pt x="319074" y="319057"/>
                </a:lnTo>
                <a:lnTo>
                  <a:pt x="262234" y="380407"/>
                </a:lnTo>
                <a:lnTo>
                  <a:pt x="210188" y="445991"/>
                </a:lnTo>
                <a:lnTo>
                  <a:pt x="163214" y="515527"/>
                </a:lnTo>
                <a:lnTo>
                  <a:pt x="121594" y="588736"/>
                </a:lnTo>
                <a:lnTo>
                  <a:pt x="85608" y="665337"/>
                </a:lnTo>
                <a:lnTo>
                  <a:pt x="55537" y="745050"/>
                </a:lnTo>
                <a:lnTo>
                  <a:pt x="31660" y="827594"/>
                </a:lnTo>
                <a:lnTo>
                  <a:pt x="14258" y="912690"/>
                </a:lnTo>
                <a:lnTo>
                  <a:pt x="3611" y="1000057"/>
                </a:lnTo>
                <a:lnTo>
                  <a:pt x="0" y="1089416"/>
                </a:lnTo>
                <a:lnTo>
                  <a:pt x="0" y="8919209"/>
                </a:lnTo>
                <a:lnTo>
                  <a:pt x="5446653" y="8919209"/>
                </a:lnTo>
                <a:lnTo>
                  <a:pt x="5536012" y="8915598"/>
                </a:lnTo>
                <a:lnTo>
                  <a:pt x="5623379" y="8904953"/>
                </a:lnTo>
                <a:lnTo>
                  <a:pt x="5708475" y="8887552"/>
                </a:lnTo>
                <a:lnTo>
                  <a:pt x="5791019" y="8863677"/>
                </a:lnTo>
                <a:lnTo>
                  <a:pt x="5870732" y="8833607"/>
                </a:lnTo>
                <a:lnTo>
                  <a:pt x="5947333" y="8797624"/>
                </a:lnTo>
                <a:lnTo>
                  <a:pt x="6020542" y="8756006"/>
                </a:lnTo>
                <a:lnTo>
                  <a:pt x="6090078" y="8709035"/>
                </a:lnTo>
                <a:lnTo>
                  <a:pt x="6155662" y="8656991"/>
                </a:lnTo>
                <a:lnTo>
                  <a:pt x="6217013" y="8600153"/>
                </a:lnTo>
                <a:lnTo>
                  <a:pt x="6273850" y="8538802"/>
                </a:lnTo>
                <a:lnTo>
                  <a:pt x="6325895" y="8473219"/>
                </a:lnTo>
                <a:lnTo>
                  <a:pt x="6372866" y="8403683"/>
                </a:lnTo>
                <a:lnTo>
                  <a:pt x="6414484" y="8330475"/>
                </a:lnTo>
                <a:lnTo>
                  <a:pt x="6450467" y="8253874"/>
                </a:lnTo>
                <a:lnTo>
                  <a:pt x="6480537" y="8174162"/>
                </a:lnTo>
                <a:lnTo>
                  <a:pt x="6504412" y="8091618"/>
                </a:lnTo>
                <a:lnTo>
                  <a:pt x="6521813" y="8006523"/>
                </a:lnTo>
                <a:lnTo>
                  <a:pt x="6532459" y="7919157"/>
                </a:lnTo>
                <a:lnTo>
                  <a:pt x="6536070" y="7829799"/>
                </a:lnTo>
                <a:lnTo>
                  <a:pt x="653607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443" y="865632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1089410" y="0"/>
                </a:moveTo>
                <a:lnTo>
                  <a:pt x="6536070" y="0"/>
                </a:lnTo>
                <a:lnTo>
                  <a:pt x="6536070" y="7829799"/>
                </a:lnTo>
                <a:lnTo>
                  <a:pt x="6532459" y="7919157"/>
                </a:lnTo>
                <a:lnTo>
                  <a:pt x="6521813" y="8006523"/>
                </a:lnTo>
                <a:lnTo>
                  <a:pt x="6504412" y="8091618"/>
                </a:lnTo>
                <a:lnTo>
                  <a:pt x="6480537" y="8174162"/>
                </a:lnTo>
                <a:lnTo>
                  <a:pt x="6450467" y="8253874"/>
                </a:lnTo>
                <a:lnTo>
                  <a:pt x="6414484" y="8330475"/>
                </a:lnTo>
                <a:lnTo>
                  <a:pt x="6372866" y="8403683"/>
                </a:lnTo>
                <a:lnTo>
                  <a:pt x="6325895" y="8473219"/>
                </a:lnTo>
                <a:lnTo>
                  <a:pt x="6273850" y="8538802"/>
                </a:lnTo>
                <a:lnTo>
                  <a:pt x="6217013" y="8600153"/>
                </a:lnTo>
                <a:lnTo>
                  <a:pt x="6155662" y="8656991"/>
                </a:lnTo>
                <a:lnTo>
                  <a:pt x="6090078" y="8709035"/>
                </a:lnTo>
                <a:lnTo>
                  <a:pt x="6020542" y="8756006"/>
                </a:lnTo>
                <a:lnTo>
                  <a:pt x="5947333" y="8797624"/>
                </a:lnTo>
                <a:lnTo>
                  <a:pt x="5870732" y="8833607"/>
                </a:lnTo>
                <a:lnTo>
                  <a:pt x="5791019" y="8863677"/>
                </a:lnTo>
                <a:lnTo>
                  <a:pt x="5708475" y="8887552"/>
                </a:lnTo>
                <a:lnTo>
                  <a:pt x="5623379" y="8904953"/>
                </a:lnTo>
                <a:lnTo>
                  <a:pt x="5536012" y="8915598"/>
                </a:lnTo>
                <a:lnTo>
                  <a:pt x="5446653" y="8919209"/>
                </a:lnTo>
                <a:lnTo>
                  <a:pt x="0" y="8919209"/>
                </a:lnTo>
                <a:lnTo>
                  <a:pt x="0" y="1089416"/>
                </a:lnTo>
                <a:lnTo>
                  <a:pt x="3611" y="1000057"/>
                </a:lnTo>
                <a:lnTo>
                  <a:pt x="14258" y="912690"/>
                </a:lnTo>
                <a:lnTo>
                  <a:pt x="31660" y="827594"/>
                </a:lnTo>
                <a:lnTo>
                  <a:pt x="55537" y="745050"/>
                </a:lnTo>
                <a:lnTo>
                  <a:pt x="85608" y="665337"/>
                </a:lnTo>
                <a:lnTo>
                  <a:pt x="121594" y="588736"/>
                </a:lnTo>
                <a:lnTo>
                  <a:pt x="163214" y="515527"/>
                </a:lnTo>
                <a:lnTo>
                  <a:pt x="210188" y="445991"/>
                </a:lnTo>
                <a:lnTo>
                  <a:pt x="262234" y="380407"/>
                </a:lnTo>
                <a:lnTo>
                  <a:pt x="319074" y="319057"/>
                </a:lnTo>
                <a:lnTo>
                  <a:pt x="380426" y="262219"/>
                </a:lnTo>
                <a:lnTo>
                  <a:pt x="446011" y="210174"/>
                </a:lnTo>
                <a:lnTo>
                  <a:pt x="515547" y="163203"/>
                </a:lnTo>
                <a:lnTo>
                  <a:pt x="588756" y="121585"/>
                </a:lnTo>
                <a:lnTo>
                  <a:pt x="665355" y="85602"/>
                </a:lnTo>
                <a:lnTo>
                  <a:pt x="745065" y="55532"/>
                </a:lnTo>
                <a:lnTo>
                  <a:pt x="827606" y="31657"/>
                </a:lnTo>
                <a:lnTo>
                  <a:pt x="912698" y="14256"/>
                </a:lnTo>
                <a:lnTo>
                  <a:pt x="1000059" y="3610"/>
                </a:lnTo>
                <a:lnTo>
                  <a:pt x="1089410" y="0"/>
                </a:lnTo>
                <a:close/>
              </a:path>
            </a:pathLst>
          </a:custGeom>
          <a:ln w="12700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0580" y="1235963"/>
            <a:ext cx="5885688" cy="817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3934" y="1664963"/>
            <a:ext cx="5577840" cy="6840220"/>
          </a:xfrm>
          <a:prstGeom prst="rect">
            <a:avLst/>
          </a:prstGeom>
          <a:ln w="19049">
            <a:solidFill>
              <a:srgbClr val="5B9A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1520" marR="4217035" indent="-32004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public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void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play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playerX</a:t>
            </a:r>
            <a:endParaRPr sz="1200">
              <a:latin typeface="Consolas"/>
              <a:cs typeface="Consolas"/>
            </a:endParaRPr>
          </a:p>
          <a:p>
            <a:pPr marL="41148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350">
              <a:latin typeface="Times New Roman"/>
              <a:cs typeface="Times New Roman"/>
            </a:endParaRPr>
          </a:p>
          <a:p>
            <a:pPr marL="731520" marR="4217035" indent="-320040">
              <a:lnSpc>
                <a:spcPct val="108400"/>
              </a:lnSpc>
            </a:pPr>
            <a:r>
              <a:rPr sz="1200" spc="-10" dirty="0">
                <a:latin typeface="Consolas"/>
                <a:cs typeface="Consolas"/>
              </a:rPr>
              <a:t>public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void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play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playerX</a:t>
            </a:r>
            <a:endParaRPr sz="1200">
              <a:latin typeface="Consolas"/>
              <a:cs typeface="Consolas"/>
            </a:endParaRPr>
          </a:p>
          <a:p>
            <a:pPr marL="41148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350">
              <a:latin typeface="Times New Roman"/>
              <a:cs typeface="Times New Roman"/>
            </a:endParaRPr>
          </a:p>
          <a:p>
            <a:pPr marL="411480" marR="4217035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@Override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public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void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class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Main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1148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public</a:t>
            </a:r>
            <a:endParaRPr sz="1200">
              <a:latin typeface="Consolas"/>
              <a:cs typeface="Consolas"/>
            </a:endParaRPr>
          </a:p>
          <a:p>
            <a:pPr marL="731520" marR="4148454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JFrame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GamePlay</a:t>
            </a:r>
            <a:endParaRPr sz="1200">
              <a:latin typeface="Consolas"/>
              <a:cs typeface="Consolas"/>
            </a:endParaRPr>
          </a:p>
          <a:p>
            <a:pPr marL="731520" marR="322580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obj.setBounds(10,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obj.setTitle("Brick</a:t>
            </a:r>
            <a:endParaRPr sz="1200">
              <a:latin typeface="Consolas"/>
              <a:cs typeface="Consolas"/>
            </a:endParaRPr>
          </a:p>
          <a:p>
            <a:pPr marL="731520" marR="3310254">
              <a:lnSpc>
                <a:spcPct val="216699"/>
              </a:lnSpc>
            </a:pPr>
            <a:r>
              <a:rPr sz="1200" spc="-10" dirty="0">
                <a:latin typeface="Consolas"/>
                <a:cs typeface="Consolas"/>
              </a:rPr>
              <a:t>obj.setVisi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obj.add(gamePlay);</a:t>
            </a:r>
            <a:endParaRPr sz="1200">
              <a:latin typeface="Consolas"/>
              <a:cs typeface="Consolas"/>
            </a:endParaRPr>
          </a:p>
          <a:p>
            <a:pPr marL="41148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569" y="3380106"/>
            <a:ext cx="6119495" cy="2118995"/>
          </a:xfrm>
          <a:custGeom>
            <a:avLst/>
            <a:gdLst/>
            <a:ahLst/>
            <a:cxnLst/>
            <a:rect l="l" t="t" r="r" b="b"/>
            <a:pathLst>
              <a:path w="6119495" h="2118995">
                <a:moveTo>
                  <a:pt x="0" y="2119003"/>
                </a:moveTo>
                <a:lnTo>
                  <a:pt x="6119499" y="2119003"/>
                </a:lnTo>
                <a:lnTo>
                  <a:pt x="6119499" y="0"/>
                </a:lnTo>
                <a:lnTo>
                  <a:pt x="0" y="0"/>
                </a:lnTo>
                <a:lnTo>
                  <a:pt x="0" y="2119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219" y="6380475"/>
            <a:ext cx="6119495" cy="2118995"/>
          </a:xfrm>
          <a:custGeom>
            <a:avLst/>
            <a:gdLst/>
            <a:ahLst/>
            <a:cxnLst/>
            <a:rect l="l" t="t" r="r" b="b"/>
            <a:pathLst>
              <a:path w="6119495" h="2118995">
                <a:moveTo>
                  <a:pt x="0" y="2119003"/>
                </a:moveTo>
                <a:lnTo>
                  <a:pt x="6119499" y="2119003"/>
                </a:lnTo>
                <a:lnTo>
                  <a:pt x="6119499" y="0"/>
                </a:lnTo>
                <a:lnTo>
                  <a:pt x="0" y="0"/>
                </a:lnTo>
                <a:lnTo>
                  <a:pt x="0" y="2119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560564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1739" y="6075036"/>
            <a:ext cx="144145" cy="144780"/>
          </a:xfrm>
          <a:custGeom>
            <a:avLst/>
            <a:gdLst/>
            <a:ahLst/>
            <a:cxnLst/>
            <a:rect l="l" t="t" r="r" b="b"/>
            <a:pathLst>
              <a:path w="144145" h="144779">
                <a:moveTo>
                  <a:pt x="73017" y="0"/>
                </a:moveTo>
                <a:lnTo>
                  <a:pt x="32357" y="12071"/>
                </a:lnTo>
                <a:lnTo>
                  <a:pt x="6018" y="43252"/>
                </a:lnTo>
                <a:lnTo>
                  <a:pt x="0" y="72139"/>
                </a:lnTo>
                <a:lnTo>
                  <a:pt x="1456" y="86612"/>
                </a:lnTo>
                <a:lnTo>
                  <a:pt x="21001" y="122965"/>
                </a:lnTo>
                <a:lnTo>
                  <a:pt x="57260" y="142651"/>
                </a:lnTo>
                <a:lnTo>
                  <a:pt x="71717" y="144162"/>
                </a:lnTo>
                <a:lnTo>
                  <a:pt x="86288" y="142713"/>
                </a:lnTo>
                <a:lnTo>
                  <a:pt x="122786" y="123262"/>
                </a:lnTo>
                <a:lnTo>
                  <a:pt x="142567" y="87164"/>
                </a:lnTo>
                <a:lnTo>
                  <a:pt x="144137" y="72768"/>
                </a:lnTo>
                <a:lnTo>
                  <a:pt x="142699" y="58136"/>
                </a:lnTo>
                <a:lnTo>
                  <a:pt x="123362" y="21533"/>
                </a:lnTo>
                <a:lnTo>
                  <a:pt x="87393" y="1636"/>
                </a:lnTo>
                <a:lnTo>
                  <a:pt x="73017" y="0"/>
                </a:lnTo>
                <a:close/>
              </a:path>
            </a:pathLst>
          </a:custGeom>
          <a:solidFill>
            <a:srgbClr val="EDE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6689" y="6075036"/>
            <a:ext cx="144145" cy="144780"/>
          </a:xfrm>
          <a:custGeom>
            <a:avLst/>
            <a:gdLst/>
            <a:ahLst/>
            <a:cxnLst/>
            <a:rect l="l" t="t" r="r" b="b"/>
            <a:pathLst>
              <a:path w="144145" h="144779">
                <a:moveTo>
                  <a:pt x="73017" y="0"/>
                </a:moveTo>
                <a:lnTo>
                  <a:pt x="32357" y="12071"/>
                </a:lnTo>
                <a:lnTo>
                  <a:pt x="6018" y="43252"/>
                </a:lnTo>
                <a:lnTo>
                  <a:pt x="0" y="72139"/>
                </a:lnTo>
                <a:lnTo>
                  <a:pt x="1456" y="86612"/>
                </a:lnTo>
                <a:lnTo>
                  <a:pt x="21001" y="122965"/>
                </a:lnTo>
                <a:lnTo>
                  <a:pt x="57260" y="142651"/>
                </a:lnTo>
                <a:lnTo>
                  <a:pt x="71717" y="144162"/>
                </a:lnTo>
                <a:lnTo>
                  <a:pt x="86288" y="142713"/>
                </a:lnTo>
                <a:lnTo>
                  <a:pt x="122786" y="123262"/>
                </a:lnTo>
                <a:lnTo>
                  <a:pt x="142567" y="87164"/>
                </a:lnTo>
                <a:lnTo>
                  <a:pt x="144137" y="72768"/>
                </a:lnTo>
                <a:lnTo>
                  <a:pt x="142699" y="58136"/>
                </a:lnTo>
                <a:lnTo>
                  <a:pt x="123362" y="21533"/>
                </a:lnTo>
                <a:lnTo>
                  <a:pt x="87393" y="1636"/>
                </a:lnTo>
                <a:lnTo>
                  <a:pt x="73017" y="0"/>
                </a:lnTo>
                <a:close/>
              </a:path>
            </a:pathLst>
          </a:custGeom>
          <a:solidFill>
            <a:srgbClr val="EDE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8540" y="1107435"/>
            <a:ext cx="746126" cy="663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5833" y="6075036"/>
            <a:ext cx="144145" cy="144780"/>
          </a:xfrm>
          <a:custGeom>
            <a:avLst/>
            <a:gdLst/>
            <a:ahLst/>
            <a:cxnLst/>
            <a:rect l="l" t="t" r="r" b="b"/>
            <a:pathLst>
              <a:path w="144144" h="144779">
                <a:moveTo>
                  <a:pt x="73013" y="0"/>
                </a:moveTo>
                <a:lnTo>
                  <a:pt x="32357" y="12072"/>
                </a:lnTo>
                <a:lnTo>
                  <a:pt x="6018" y="43254"/>
                </a:lnTo>
                <a:lnTo>
                  <a:pt x="0" y="72139"/>
                </a:lnTo>
                <a:lnTo>
                  <a:pt x="1456" y="86611"/>
                </a:lnTo>
                <a:lnTo>
                  <a:pt x="21001" y="122961"/>
                </a:lnTo>
                <a:lnTo>
                  <a:pt x="57262" y="142649"/>
                </a:lnTo>
                <a:lnTo>
                  <a:pt x="71720" y="144162"/>
                </a:lnTo>
                <a:lnTo>
                  <a:pt x="86288" y="142713"/>
                </a:lnTo>
                <a:lnTo>
                  <a:pt x="122783" y="123260"/>
                </a:lnTo>
                <a:lnTo>
                  <a:pt x="142564" y="87161"/>
                </a:lnTo>
                <a:lnTo>
                  <a:pt x="144134" y="72764"/>
                </a:lnTo>
                <a:lnTo>
                  <a:pt x="142695" y="58131"/>
                </a:lnTo>
                <a:lnTo>
                  <a:pt x="123353" y="21526"/>
                </a:lnTo>
                <a:lnTo>
                  <a:pt x="87384" y="1633"/>
                </a:lnTo>
                <a:lnTo>
                  <a:pt x="73013" y="0"/>
                </a:lnTo>
                <a:close/>
              </a:path>
            </a:pathLst>
          </a:custGeom>
          <a:solidFill>
            <a:srgbClr val="EDE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430" y="2793498"/>
            <a:ext cx="3344545" cy="366395"/>
          </a:xfrm>
          <a:custGeom>
            <a:avLst/>
            <a:gdLst/>
            <a:ahLst/>
            <a:cxnLst/>
            <a:rect l="l" t="t" r="r" b="b"/>
            <a:pathLst>
              <a:path w="3344545" h="366394">
                <a:moveTo>
                  <a:pt x="0" y="366272"/>
                </a:moveTo>
                <a:lnTo>
                  <a:pt x="3343930" y="366272"/>
                </a:lnTo>
                <a:lnTo>
                  <a:pt x="3343930" y="0"/>
                </a:lnTo>
                <a:lnTo>
                  <a:pt x="0" y="0"/>
                </a:lnTo>
                <a:lnTo>
                  <a:pt x="0" y="366272"/>
                </a:lnTo>
                <a:close/>
              </a:path>
            </a:pathLst>
          </a:custGeom>
          <a:solidFill>
            <a:srgbClr val="716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26399"/>
            <a:ext cx="480695" cy="321945"/>
          </a:xfrm>
          <a:custGeom>
            <a:avLst/>
            <a:gdLst/>
            <a:ahLst/>
            <a:cxnLst/>
            <a:rect l="l" t="t" r="r" b="b"/>
            <a:pathLst>
              <a:path w="480695" h="321944">
                <a:moveTo>
                  <a:pt x="0" y="321600"/>
                </a:moveTo>
                <a:lnTo>
                  <a:pt x="480096" y="321600"/>
                </a:lnTo>
                <a:lnTo>
                  <a:pt x="480096" y="0"/>
                </a:lnTo>
                <a:lnTo>
                  <a:pt x="0" y="0"/>
                </a:lnTo>
                <a:lnTo>
                  <a:pt x="0" y="321600"/>
                </a:lnTo>
                <a:close/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30" y="3045835"/>
            <a:ext cx="167640" cy="111760"/>
          </a:xfrm>
          <a:custGeom>
            <a:avLst/>
            <a:gdLst/>
            <a:ahLst/>
            <a:cxnLst/>
            <a:rect l="l" t="t" r="r" b="b"/>
            <a:pathLst>
              <a:path w="167640" h="111760">
                <a:moveTo>
                  <a:pt x="167510" y="0"/>
                </a:moveTo>
                <a:lnTo>
                  <a:pt x="0" y="0"/>
                </a:lnTo>
                <a:lnTo>
                  <a:pt x="0" y="111648"/>
                </a:lnTo>
                <a:lnTo>
                  <a:pt x="167510" y="0"/>
                </a:lnTo>
                <a:close/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1" y="2759963"/>
            <a:ext cx="406908" cy="292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40509" y="1240916"/>
            <a:ext cx="1480820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algn="ctr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295"/>
              </a:spcBef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Instru</a:t>
            </a:r>
            <a:r>
              <a:rPr sz="2000" b="1" spc="-15" dirty="0">
                <a:solidFill>
                  <a:srgbClr val="342B01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272" y="2808777"/>
            <a:ext cx="135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1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074" y="2881917"/>
            <a:ext cx="19907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tati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2819" y="3510899"/>
            <a:ext cx="5692140" cy="1993900"/>
          </a:xfrm>
          <a:prstGeom prst="rect">
            <a:avLst/>
          </a:prstGeom>
          <a:ln w="19049">
            <a:solidFill>
              <a:srgbClr val="5B9A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85700"/>
              </a:lnSpc>
            </a:pP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hi</a:t>
            </a:r>
            <a:r>
              <a:rPr sz="1400" dirty="0">
                <a:latin typeface="SimSun"/>
                <a:cs typeface="SimSun"/>
              </a:rPr>
              <a:t>s</a:t>
            </a:r>
            <a:r>
              <a:rPr sz="1400" spc="-10" dirty="0">
                <a:latin typeface="SimSun"/>
                <a:cs typeface="SimSun"/>
              </a:rPr>
              <a:t> p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og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am</a:t>
            </a:r>
            <a:r>
              <a:rPr sz="140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br</a:t>
            </a:r>
            <a:r>
              <a:rPr sz="1400" dirty="0">
                <a:latin typeface="SimSun"/>
                <a:cs typeface="SimSun"/>
              </a:rPr>
              <a:t>i</a:t>
            </a:r>
            <a:r>
              <a:rPr sz="1400" spc="-10" dirty="0">
                <a:latin typeface="SimSun"/>
                <a:cs typeface="SimSun"/>
              </a:rPr>
              <a:t>n</a:t>
            </a:r>
            <a:r>
              <a:rPr sz="1400" dirty="0">
                <a:latin typeface="SimSun"/>
                <a:cs typeface="SimSun"/>
              </a:rPr>
              <a:t>g</a:t>
            </a:r>
            <a:r>
              <a:rPr sz="1400" spc="-10" dirty="0">
                <a:latin typeface="SimSun"/>
                <a:cs typeface="SimSun"/>
              </a:rPr>
              <a:t>s 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he</a:t>
            </a:r>
            <a:r>
              <a:rPr sz="140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cl</a:t>
            </a:r>
            <a:r>
              <a:rPr sz="1400" dirty="0">
                <a:latin typeface="SimSun"/>
                <a:cs typeface="SimSun"/>
              </a:rPr>
              <a:t>a</a:t>
            </a:r>
            <a:r>
              <a:rPr sz="1400" spc="-10" dirty="0">
                <a:latin typeface="SimSun"/>
                <a:cs typeface="SimSun"/>
              </a:rPr>
              <a:t>ss</a:t>
            </a:r>
            <a:r>
              <a:rPr sz="1400" dirty="0">
                <a:latin typeface="SimSun"/>
                <a:cs typeface="SimSun"/>
              </a:rPr>
              <a:t>i</a:t>
            </a:r>
            <a:r>
              <a:rPr sz="1400" spc="-10" dirty="0">
                <a:latin typeface="SimSun"/>
                <a:cs typeface="SimSun"/>
              </a:rPr>
              <a:t>c </a:t>
            </a:r>
            <a:r>
              <a:rPr sz="1400" dirty="0">
                <a:latin typeface="SimSun"/>
                <a:cs typeface="SimSun"/>
              </a:rPr>
              <a:t>B</a:t>
            </a:r>
            <a:r>
              <a:rPr sz="1400" spc="-10" dirty="0">
                <a:latin typeface="SimSun"/>
                <a:cs typeface="SimSun"/>
              </a:rPr>
              <a:t>r</a:t>
            </a:r>
            <a:r>
              <a:rPr sz="1400" dirty="0">
                <a:latin typeface="SimSun"/>
                <a:cs typeface="SimSun"/>
              </a:rPr>
              <a:t>i</a:t>
            </a:r>
            <a:r>
              <a:rPr sz="1400" spc="-10" dirty="0">
                <a:latin typeface="SimSun"/>
                <a:cs typeface="SimSun"/>
              </a:rPr>
              <a:t>ck</a:t>
            </a:r>
            <a:r>
              <a:rPr sz="140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Br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ak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r </a:t>
            </a:r>
            <a:r>
              <a:rPr sz="1400" dirty="0">
                <a:latin typeface="SimSun"/>
                <a:cs typeface="SimSun"/>
              </a:rPr>
              <a:t>g</a:t>
            </a:r>
            <a:r>
              <a:rPr sz="1400" spc="-10" dirty="0">
                <a:latin typeface="SimSun"/>
                <a:cs typeface="SimSun"/>
              </a:rPr>
              <a:t>am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o </a:t>
            </a:r>
            <a:r>
              <a:rPr sz="1400" dirty="0">
                <a:latin typeface="SimSun"/>
                <a:cs typeface="SimSun"/>
              </a:rPr>
              <a:t>l</a:t>
            </a:r>
            <a:r>
              <a:rPr sz="1400" spc="-10" dirty="0">
                <a:latin typeface="SimSun"/>
                <a:cs typeface="SimSun"/>
              </a:rPr>
              <a:t>if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 b</a:t>
            </a:r>
            <a:r>
              <a:rPr sz="1400" dirty="0">
                <a:latin typeface="SimSun"/>
                <a:cs typeface="SimSun"/>
              </a:rPr>
              <a:t>y u</a:t>
            </a:r>
            <a:r>
              <a:rPr sz="1400" spc="-10" dirty="0">
                <a:latin typeface="SimSun"/>
                <a:cs typeface="SimSun"/>
              </a:rPr>
              <a:t>ti</a:t>
            </a:r>
            <a:r>
              <a:rPr sz="1400" dirty="0">
                <a:latin typeface="SimSun"/>
                <a:cs typeface="SimSun"/>
              </a:rPr>
              <a:t>l</a:t>
            </a:r>
            <a:r>
              <a:rPr sz="1400" spc="-10" dirty="0">
                <a:latin typeface="SimSun"/>
                <a:cs typeface="SimSun"/>
              </a:rPr>
              <a:t>iz</a:t>
            </a:r>
            <a:r>
              <a:rPr sz="1400" dirty="0">
                <a:latin typeface="SimSun"/>
                <a:cs typeface="SimSun"/>
              </a:rPr>
              <a:t>i</a:t>
            </a:r>
            <a:r>
              <a:rPr sz="1400" spc="-10" dirty="0">
                <a:latin typeface="SimSun"/>
                <a:cs typeface="SimSun"/>
              </a:rPr>
              <a:t>ng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Ja</a:t>
            </a:r>
            <a:r>
              <a:rPr sz="1400" dirty="0">
                <a:latin typeface="SimSun"/>
                <a:cs typeface="SimSun"/>
              </a:rPr>
              <a:t>v</a:t>
            </a:r>
            <a:r>
              <a:rPr sz="1400" spc="-10" dirty="0">
                <a:latin typeface="SimSun"/>
                <a:cs typeface="SimSun"/>
              </a:rPr>
              <a:t>a</a:t>
            </a:r>
            <a:r>
              <a:rPr sz="1400" spc="-3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.</a:t>
            </a:r>
            <a:r>
              <a:rPr sz="1400" spc="-3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ha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ks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to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Ja</a:t>
            </a:r>
            <a:r>
              <a:rPr sz="1400" dirty="0">
                <a:latin typeface="SimSun"/>
                <a:cs typeface="SimSun"/>
              </a:rPr>
              <a:t>v</a:t>
            </a:r>
            <a:r>
              <a:rPr sz="1400" spc="-10" dirty="0">
                <a:latin typeface="SimSun"/>
                <a:cs typeface="SimSun"/>
              </a:rPr>
              <a:t>a'</a:t>
            </a:r>
            <a:r>
              <a:rPr sz="1400" dirty="0">
                <a:latin typeface="SimSun"/>
                <a:cs typeface="SimSun"/>
              </a:rPr>
              <a:t>s</a:t>
            </a:r>
            <a:r>
              <a:rPr sz="1400" spc="-3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c</a:t>
            </a:r>
            <a:r>
              <a:rPr sz="1400" spc="-10" dirty="0">
                <a:latin typeface="SimSun"/>
                <a:cs typeface="SimSun"/>
              </a:rPr>
              <a:t>ro</a:t>
            </a:r>
            <a:r>
              <a:rPr sz="1400" dirty="0">
                <a:latin typeface="SimSun"/>
                <a:cs typeface="SimSun"/>
              </a:rPr>
              <a:t>s</a:t>
            </a:r>
            <a:r>
              <a:rPr sz="1400" spc="5" dirty="0">
                <a:latin typeface="SimSun"/>
                <a:cs typeface="SimSun"/>
              </a:rPr>
              <a:t>s</a:t>
            </a:r>
            <a:r>
              <a:rPr sz="1400" spc="-10" dirty="0">
                <a:latin typeface="SimSun"/>
                <a:cs typeface="SimSun"/>
              </a:rPr>
              <a:t>-</a:t>
            </a:r>
            <a:r>
              <a:rPr sz="1400" dirty="0">
                <a:latin typeface="SimSun"/>
                <a:cs typeface="SimSun"/>
              </a:rPr>
              <a:t>p</a:t>
            </a:r>
            <a:r>
              <a:rPr sz="1400" spc="-10" dirty="0">
                <a:latin typeface="SimSun"/>
                <a:cs typeface="SimSun"/>
              </a:rPr>
              <a:t>la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fo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m</a:t>
            </a:r>
            <a:r>
              <a:rPr sz="1400" spc="-3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c</a:t>
            </a:r>
            <a:r>
              <a:rPr sz="1400" spc="-10" dirty="0">
                <a:latin typeface="SimSun"/>
                <a:cs typeface="SimSun"/>
              </a:rPr>
              <a:t>o</a:t>
            </a:r>
            <a:r>
              <a:rPr sz="1400" dirty="0">
                <a:latin typeface="SimSun"/>
                <a:cs typeface="SimSun"/>
              </a:rPr>
              <a:t>m</a:t>
            </a:r>
            <a:r>
              <a:rPr sz="1400" spc="-10" dirty="0">
                <a:latin typeface="SimSun"/>
                <a:cs typeface="SimSun"/>
              </a:rPr>
              <a:t>pa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ib</a:t>
            </a:r>
            <a:r>
              <a:rPr sz="1400" dirty="0">
                <a:latin typeface="SimSun"/>
                <a:cs typeface="SimSun"/>
              </a:rPr>
              <a:t>i</a:t>
            </a:r>
            <a:r>
              <a:rPr sz="1400" spc="-10" dirty="0">
                <a:latin typeface="SimSun"/>
                <a:cs typeface="SimSun"/>
              </a:rPr>
              <a:t>lity</a:t>
            </a:r>
            <a:r>
              <a:rPr sz="1400" dirty="0">
                <a:latin typeface="SimSun"/>
                <a:cs typeface="SimSun"/>
              </a:rPr>
              <a:t> a</a:t>
            </a:r>
            <a:r>
              <a:rPr sz="1400" spc="-10" dirty="0">
                <a:latin typeface="SimSun"/>
                <a:cs typeface="SimSun"/>
              </a:rPr>
              <a:t>n</a:t>
            </a:r>
            <a:r>
              <a:rPr sz="1400" dirty="0">
                <a:latin typeface="SimSun"/>
                <a:cs typeface="SimSun"/>
              </a:rPr>
              <a:t>d</a:t>
            </a:r>
            <a:r>
              <a:rPr sz="1400" spc="-29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S</a:t>
            </a:r>
            <a:r>
              <a:rPr sz="1400" dirty="0">
                <a:latin typeface="SimSun"/>
                <a:cs typeface="SimSun"/>
              </a:rPr>
              <a:t>w</a:t>
            </a:r>
            <a:r>
              <a:rPr sz="1400" spc="-10" dirty="0">
                <a:latin typeface="SimSun"/>
                <a:cs typeface="SimSun"/>
              </a:rPr>
              <a:t>in</a:t>
            </a:r>
            <a:r>
              <a:rPr sz="1400" dirty="0">
                <a:latin typeface="SimSun"/>
                <a:cs typeface="SimSun"/>
              </a:rPr>
              <a:t>g</a:t>
            </a:r>
            <a:r>
              <a:rPr sz="1400" spc="-10" dirty="0">
                <a:latin typeface="SimSun"/>
                <a:cs typeface="SimSun"/>
              </a:rPr>
              <a:t>'</a:t>
            </a:r>
            <a:r>
              <a:rPr sz="1400" dirty="0">
                <a:latin typeface="SimSun"/>
                <a:cs typeface="SimSun"/>
              </a:rPr>
              <a:t>s</a:t>
            </a:r>
            <a:r>
              <a:rPr sz="1400" spc="-29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v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rs</a:t>
            </a:r>
            <a:r>
              <a:rPr sz="1400" dirty="0">
                <a:latin typeface="SimSun"/>
                <a:cs typeface="SimSun"/>
              </a:rPr>
              <a:t>a</a:t>
            </a:r>
            <a:r>
              <a:rPr sz="1400" spc="-10" dirty="0">
                <a:latin typeface="SimSun"/>
                <a:cs typeface="SimSun"/>
              </a:rPr>
              <a:t>t</a:t>
            </a:r>
            <a:r>
              <a:rPr sz="1400" dirty="0">
                <a:latin typeface="SimSun"/>
                <a:cs typeface="SimSun"/>
              </a:rPr>
              <a:t>i</a:t>
            </a:r>
            <a:r>
              <a:rPr sz="1400" spc="-10" dirty="0">
                <a:latin typeface="SimSun"/>
                <a:cs typeface="SimSun"/>
              </a:rPr>
              <a:t>l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29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G</a:t>
            </a:r>
            <a:r>
              <a:rPr sz="1400" dirty="0">
                <a:latin typeface="SimSun"/>
                <a:cs typeface="SimSun"/>
              </a:rPr>
              <a:t>U</a:t>
            </a:r>
            <a:r>
              <a:rPr sz="1400" spc="-10" dirty="0">
                <a:latin typeface="SimSun"/>
                <a:cs typeface="SimSun"/>
              </a:rPr>
              <a:t>I</a:t>
            </a:r>
            <a:r>
              <a:rPr sz="1400" spc="-28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co</a:t>
            </a:r>
            <a:r>
              <a:rPr sz="1400" dirty="0">
                <a:latin typeface="SimSun"/>
                <a:cs typeface="SimSun"/>
              </a:rPr>
              <a:t>m</a:t>
            </a:r>
            <a:r>
              <a:rPr sz="1400" spc="10" dirty="0">
                <a:latin typeface="SimSun"/>
                <a:cs typeface="SimSun"/>
              </a:rPr>
              <a:t>p</a:t>
            </a:r>
            <a:r>
              <a:rPr sz="1400" spc="-10" dirty="0">
                <a:latin typeface="SimSun"/>
                <a:cs typeface="SimSun"/>
              </a:rPr>
              <a:t>o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en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s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295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h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29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d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ve</a:t>
            </a:r>
            <a:r>
              <a:rPr sz="1400" dirty="0">
                <a:latin typeface="SimSun"/>
                <a:cs typeface="SimSun"/>
              </a:rPr>
              <a:t>l</a:t>
            </a:r>
            <a:r>
              <a:rPr sz="1400" spc="-10" dirty="0">
                <a:latin typeface="SimSun"/>
                <a:cs typeface="SimSun"/>
              </a:rPr>
              <a:t>op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r</a:t>
            </a:r>
            <a:r>
              <a:rPr sz="1400" dirty="0">
                <a:latin typeface="SimSun"/>
                <a:cs typeface="SimSun"/>
              </a:rPr>
              <a:t>s</a:t>
            </a:r>
            <a:r>
              <a:rPr sz="1400" spc="-29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h</a:t>
            </a:r>
            <a:r>
              <a:rPr sz="1400" dirty="0">
                <a:latin typeface="SimSun"/>
                <a:cs typeface="SimSun"/>
              </a:rPr>
              <a:t>a</a:t>
            </a:r>
            <a:r>
              <a:rPr sz="1400" spc="-10" dirty="0">
                <a:latin typeface="SimSun"/>
                <a:cs typeface="SimSun"/>
              </a:rPr>
              <a:t>v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29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c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af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ed</a:t>
            </a:r>
            <a:r>
              <a:rPr sz="1400" dirty="0">
                <a:latin typeface="SimSun"/>
                <a:cs typeface="SimSun"/>
              </a:rPr>
              <a:t> a</a:t>
            </a:r>
            <a:r>
              <a:rPr sz="1400" spc="-10" dirty="0">
                <a:latin typeface="SimSun"/>
                <a:cs typeface="SimSun"/>
              </a:rPr>
              <a:t>n 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ng</a:t>
            </a:r>
            <a:r>
              <a:rPr sz="1400" dirty="0">
                <a:latin typeface="SimSun"/>
                <a:cs typeface="SimSun"/>
              </a:rPr>
              <a:t>a</a:t>
            </a:r>
            <a:r>
              <a:rPr sz="1400" spc="-10" dirty="0">
                <a:latin typeface="SimSun"/>
                <a:cs typeface="SimSun"/>
              </a:rPr>
              <a:t>gi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g </a:t>
            </a:r>
            <a:r>
              <a:rPr sz="1400" dirty="0">
                <a:latin typeface="SimSun"/>
                <a:cs typeface="SimSun"/>
              </a:rPr>
              <a:t>g</a:t>
            </a:r>
            <a:r>
              <a:rPr sz="1400" spc="-10" dirty="0">
                <a:latin typeface="SimSun"/>
                <a:cs typeface="SimSun"/>
              </a:rPr>
              <a:t>am</a:t>
            </a:r>
            <a:r>
              <a:rPr sz="1400" dirty="0">
                <a:latin typeface="SimSun"/>
                <a:cs typeface="SimSun"/>
              </a:rPr>
              <a:t>i</a:t>
            </a:r>
            <a:r>
              <a:rPr sz="1400" spc="-10" dirty="0">
                <a:latin typeface="SimSun"/>
                <a:cs typeface="SimSun"/>
              </a:rPr>
              <a:t>n</a:t>
            </a:r>
            <a:r>
              <a:rPr sz="1400" dirty="0">
                <a:latin typeface="SimSun"/>
                <a:cs typeface="SimSun"/>
              </a:rPr>
              <a:t>g</a:t>
            </a:r>
            <a:r>
              <a:rPr sz="1400" spc="-10" dirty="0">
                <a:latin typeface="SimSun"/>
                <a:cs typeface="SimSun"/>
              </a:rPr>
              <a:t> e</a:t>
            </a:r>
            <a:r>
              <a:rPr sz="1400" dirty="0">
                <a:latin typeface="SimSun"/>
                <a:cs typeface="SimSun"/>
              </a:rPr>
              <a:t>x</a:t>
            </a:r>
            <a:r>
              <a:rPr sz="1400" spc="-10" dirty="0">
                <a:latin typeface="SimSun"/>
                <a:cs typeface="SimSun"/>
              </a:rPr>
              <a:t>pe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ie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ce</a:t>
            </a:r>
            <a:r>
              <a:rPr sz="140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ac</a:t>
            </a:r>
            <a:r>
              <a:rPr sz="1400" dirty="0">
                <a:latin typeface="SimSun"/>
                <a:cs typeface="SimSun"/>
              </a:rPr>
              <a:t>c</a:t>
            </a:r>
            <a:r>
              <a:rPr sz="1400" spc="-10" dirty="0">
                <a:latin typeface="SimSun"/>
                <a:cs typeface="SimSun"/>
              </a:rPr>
              <a:t>e</a:t>
            </a:r>
            <a:r>
              <a:rPr sz="1400" dirty="0">
                <a:latin typeface="SimSun"/>
                <a:cs typeface="SimSun"/>
              </a:rPr>
              <a:t>s</a:t>
            </a:r>
            <a:r>
              <a:rPr sz="1400" spc="-10" dirty="0">
                <a:latin typeface="SimSun"/>
                <a:cs typeface="SimSun"/>
              </a:rPr>
              <a:t>si</a:t>
            </a:r>
            <a:r>
              <a:rPr sz="1400" dirty="0">
                <a:latin typeface="SimSun"/>
                <a:cs typeface="SimSun"/>
              </a:rPr>
              <a:t>b</a:t>
            </a:r>
            <a:r>
              <a:rPr sz="1400" spc="-10" dirty="0">
                <a:latin typeface="SimSun"/>
                <a:cs typeface="SimSun"/>
              </a:rPr>
              <a:t>le</a:t>
            </a:r>
            <a:r>
              <a:rPr sz="140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on</a:t>
            </a:r>
            <a:r>
              <a:rPr sz="140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va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io</a:t>
            </a:r>
            <a:r>
              <a:rPr sz="1400" dirty="0">
                <a:latin typeface="SimSun"/>
                <a:cs typeface="SimSun"/>
              </a:rPr>
              <a:t>u</a:t>
            </a:r>
            <a:r>
              <a:rPr sz="1400" spc="-10" dirty="0">
                <a:latin typeface="SimSun"/>
                <a:cs typeface="SimSun"/>
              </a:rPr>
              <a:t>s</a:t>
            </a:r>
            <a:r>
              <a:rPr sz="140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op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ra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in</a:t>
            </a:r>
            <a:r>
              <a:rPr sz="1400" dirty="0">
                <a:latin typeface="SimSun"/>
                <a:cs typeface="SimSun"/>
              </a:rPr>
              <a:t>g s</a:t>
            </a:r>
            <a:r>
              <a:rPr sz="1400" spc="-10" dirty="0">
                <a:latin typeface="SimSun"/>
                <a:cs typeface="SimSun"/>
              </a:rPr>
              <a:t>ys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em</a:t>
            </a:r>
            <a:r>
              <a:rPr sz="1400" dirty="0">
                <a:latin typeface="SimSun"/>
                <a:cs typeface="SimSun"/>
              </a:rPr>
              <a:t>s</a:t>
            </a:r>
            <a:r>
              <a:rPr sz="1400" spc="-5" dirty="0">
                <a:latin typeface="SimSun"/>
                <a:cs typeface="SimSun"/>
              </a:rPr>
              <a:t>.</a:t>
            </a:r>
            <a:r>
              <a:rPr sz="1400" dirty="0">
                <a:latin typeface="SimSun"/>
                <a:cs typeface="SimSun"/>
              </a:rPr>
              <a:t> 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1973" y="5841461"/>
            <a:ext cx="4931410" cy="366395"/>
          </a:xfrm>
          <a:custGeom>
            <a:avLst/>
            <a:gdLst/>
            <a:ahLst/>
            <a:cxnLst/>
            <a:rect l="l" t="t" r="r" b="b"/>
            <a:pathLst>
              <a:path w="4931410" h="366395">
                <a:moveTo>
                  <a:pt x="0" y="366308"/>
                </a:moveTo>
                <a:lnTo>
                  <a:pt x="4931023" y="366308"/>
                </a:lnTo>
                <a:lnTo>
                  <a:pt x="4931023" y="0"/>
                </a:lnTo>
                <a:lnTo>
                  <a:pt x="0" y="0"/>
                </a:lnTo>
                <a:lnTo>
                  <a:pt x="0" y="366308"/>
                </a:lnTo>
                <a:close/>
              </a:path>
            </a:pathLst>
          </a:custGeom>
          <a:solidFill>
            <a:srgbClr val="716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774487"/>
            <a:ext cx="725805" cy="321945"/>
          </a:xfrm>
          <a:custGeom>
            <a:avLst/>
            <a:gdLst/>
            <a:ahLst/>
            <a:cxnLst/>
            <a:rect l="l" t="t" r="r" b="b"/>
            <a:pathLst>
              <a:path w="725805" h="321945">
                <a:moveTo>
                  <a:pt x="1273" y="321634"/>
                </a:moveTo>
                <a:lnTo>
                  <a:pt x="726710" y="321634"/>
                </a:lnTo>
                <a:lnTo>
                  <a:pt x="726710" y="0"/>
                </a:lnTo>
                <a:lnTo>
                  <a:pt x="1273" y="0"/>
                </a:lnTo>
                <a:lnTo>
                  <a:pt x="1273" y="321634"/>
                </a:lnTo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973" y="6093835"/>
            <a:ext cx="247015" cy="111760"/>
          </a:xfrm>
          <a:custGeom>
            <a:avLst/>
            <a:gdLst/>
            <a:ahLst/>
            <a:cxnLst/>
            <a:rect l="l" t="t" r="r" b="b"/>
            <a:pathLst>
              <a:path w="247015" h="111760">
                <a:moveTo>
                  <a:pt x="246997" y="0"/>
                </a:moveTo>
                <a:lnTo>
                  <a:pt x="0" y="0"/>
                </a:lnTo>
                <a:lnTo>
                  <a:pt x="0" y="111648"/>
                </a:lnTo>
                <a:lnTo>
                  <a:pt x="246997" y="0"/>
                </a:lnTo>
                <a:close/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252" y="5807963"/>
            <a:ext cx="605028" cy="292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992" y="5857414"/>
            <a:ext cx="135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2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9594" y="5791190"/>
            <a:ext cx="4641215" cy="498475"/>
          </a:xfrm>
          <a:custGeom>
            <a:avLst/>
            <a:gdLst/>
            <a:ahLst/>
            <a:cxnLst/>
            <a:rect l="l" t="t" r="r" b="b"/>
            <a:pathLst>
              <a:path w="4641215" h="498475">
                <a:moveTo>
                  <a:pt x="0" y="498479"/>
                </a:moveTo>
                <a:lnTo>
                  <a:pt x="4641219" y="498479"/>
                </a:lnTo>
                <a:lnTo>
                  <a:pt x="4641219" y="0"/>
                </a:lnTo>
                <a:lnTo>
                  <a:pt x="0" y="0"/>
                </a:lnTo>
                <a:lnTo>
                  <a:pt x="0" y="498479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2074" y="5945795"/>
            <a:ext cx="43256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14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r>
              <a:rPr sz="14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4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6455" y="6511290"/>
            <a:ext cx="5692140" cy="3383915"/>
          </a:xfrm>
          <a:prstGeom prst="rect">
            <a:avLst/>
          </a:prstGeom>
          <a:ln w="19049">
            <a:solidFill>
              <a:srgbClr val="5B9A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400" dirty="0">
                <a:latin typeface="SimSun"/>
                <a:cs typeface="SimSun"/>
              </a:rPr>
              <a:t>A</a:t>
            </a:r>
            <a:r>
              <a:rPr sz="1400" spc="-10" dirty="0">
                <a:latin typeface="SimSun"/>
                <a:cs typeface="SimSun"/>
              </a:rPr>
              <a:t>t 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he</a:t>
            </a:r>
            <a:r>
              <a:rPr sz="140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co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e </a:t>
            </a:r>
            <a:r>
              <a:rPr sz="1400" dirty="0">
                <a:latin typeface="SimSun"/>
                <a:cs typeface="SimSun"/>
              </a:rPr>
              <a:t>o</a:t>
            </a:r>
            <a:r>
              <a:rPr sz="1400" spc="-10" dirty="0">
                <a:latin typeface="SimSun"/>
                <a:cs typeface="SimSun"/>
              </a:rPr>
              <a:t>f 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h</a:t>
            </a:r>
            <a:r>
              <a:rPr sz="1400" dirty="0">
                <a:latin typeface="SimSun"/>
                <a:cs typeface="SimSun"/>
              </a:rPr>
              <a:t>i</a:t>
            </a:r>
            <a:r>
              <a:rPr sz="1400" spc="-10" dirty="0">
                <a:latin typeface="SimSun"/>
                <a:cs typeface="SimSun"/>
              </a:rPr>
              <a:t>s </a:t>
            </a:r>
            <a:r>
              <a:rPr sz="1400" dirty="0">
                <a:latin typeface="SimSun"/>
                <a:cs typeface="SimSun"/>
              </a:rPr>
              <a:t>g</a:t>
            </a:r>
            <a:r>
              <a:rPr sz="1400" spc="-10" dirty="0">
                <a:latin typeface="SimSun"/>
                <a:cs typeface="SimSun"/>
              </a:rPr>
              <a:t>am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 a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e 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hr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e</a:t>
            </a:r>
            <a:r>
              <a:rPr sz="140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vi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al</a:t>
            </a:r>
            <a:r>
              <a:rPr sz="1400" spc="2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co</a:t>
            </a:r>
            <a:r>
              <a:rPr sz="1400" dirty="0">
                <a:latin typeface="SimSun"/>
                <a:cs typeface="SimSun"/>
              </a:rPr>
              <a:t>m</a:t>
            </a:r>
            <a:r>
              <a:rPr sz="1400" spc="-10" dirty="0">
                <a:latin typeface="SimSun"/>
                <a:cs typeface="SimSun"/>
              </a:rPr>
              <a:t>po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en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s</a:t>
            </a:r>
            <a:r>
              <a:rPr sz="1400" dirty="0">
                <a:latin typeface="SimSun"/>
                <a:cs typeface="SimSun"/>
              </a:rPr>
              <a:t>:</a:t>
            </a:r>
            <a:r>
              <a:rPr sz="1400" spc="-10" dirty="0">
                <a:latin typeface="SimSun"/>
                <a:cs typeface="SimSun"/>
              </a:rPr>
              <a:t> a</a:t>
            </a:r>
            <a:r>
              <a:rPr sz="1400" dirty="0">
                <a:latin typeface="SimSun"/>
                <a:cs typeface="SimSun"/>
              </a:rPr>
              <a:t> </a:t>
            </a:r>
            <a:endParaRPr sz="1400">
              <a:latin typeface="SimSun"/>
              <a:cs typeface="SimSun"/>
            </a:endParaRPr>
          </a:p>
          <a:p>
            <a:pPr marL="91440">
              <a:lnSpc>
                <a:spcPct val="185700"/>
              </a:lnSpc>
            </a:pPr>
            <a:r>
              <a:rPr sz="1400" dirty="0">
                <a:latin typeface="SimSun"/>
                <a:cs typeface="SimSun"/>
              </a:rPr>
              <a:t>p</a:t>
            </a:r>
            <a:r>
              <a:rPr sz="1400" spc="-10" dirty="0">
                <a:latin typeface="SimSun"/>
                <a:cs typeface="SimSun"/>
              </a:rPr>
              <a:t>la</a:t>
            </a:r>
            <a:r>
              <a:rPr sz="1400" dirty="0">
                <a:latin typeface="SimSun"/>
                <a:cs typeface="SimSun"/>
              </a:rPr>
              <a:t>y</a:t>
            </a:r>
            <a:r>
              <a:rPr sz="1400" spc="-10" dirty="0">
                <a:latin typeface="SimSun"/>
                <a:cs typeface="SimSun"/>
              </a:rPr>
              <a:t>e</a:t>
            </a:r>
            <a:r>
              <a:rPr sz="1400" spc="-5" dirty="0">
                <a:latin typeface="SimSun"/>
                <a:cs typeface="SimSun"/>
              </a:rPr>
              <a:t>r</a:t>
            </a:r>
            <a:r>
              <a:rPr sz="1400" spc="5" dirty="0">
                <a:latin typeface="SimSun"/>
                <a:cs typeface="SimSun"/>
              </a:rPr>
              <a:t>-</a:t>
            </a:r>
            <a:r>
              <a:rPr sz="1400" spc="-10" dirty="0">
                <a:latin typeface="SimSun"/>
                <a:cs typeface="SimSun"/>
              </a:rPr>
              <a:t>co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tr</a:t>
            </a:r>
            <a:r>
              <a:rPr sz="1400" dirty="0">
                <a:latin typeface="SimSun"/>
                <a:cs typeface="SimSun"/>
              </a:rPr>
              <a:t>o</a:t>
            </a:r>
            <a:r>
              <a:rPr sz="1400" spc="-10" dirty="0">
                <a:latin typeface="SimSun"/>
                <a:cs typeface="SimSun"/>
              </a:rPr>
              <a:t>ll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d</a:t>
            </a:r>
            <a:r>
              <a:rPr sz="1400" spc="-25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pa</a:t>
            </a:r>
            <a:r>
              <a:rPr sz="1400" dirty="0">
                <a:latin typeface="SimSun"/>
                <a:cs typeface="SimSun"/>
              </a:rPr>
              <a:t>d</a:t>
            </a:r>
            <a:r>
              <a:rPr sz="1400" spc="-10" dirty="0">
                <a:latin typeface="SimSun"/>
                <a:cs typeface="SimSun"/>
              </a:rPr>
              <a:t>dl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,</a:t>
            </a:r>
            <a:r>
              <a:rPr sz="1400" spc="-26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a</a:t>
            </a:r>
            <a:r>
              <a:rPr sz="1400" spc="-26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d</a:t>
            </a:r>
            <a:r>
              <a:rPr sz="1400" dirty="0">
                <a:latin typeface="SimSun"/>
                <a:cs typeface="SimSun"/>
              </a:rPr>
              <a:t>y</a:t>
            </a:r>
            <a:r>
              <a:rPr sz="1400" spc="-10" dirty="0">
                <a:latin typeface="SimSun"/>
                <a:cs typeface="SimSun"/>
              </a:rPr>
              <a:t>na</a:t>
            </a:r>
            <a:r>
              <a:rPr sz="1400" dirty="0">
                <a:latin typeface="SimSun"/>
                <a:cs typeface="SimSun"/>
              </a:rPr>
              <a:t>m</a:t>
            </a:r>
            <a:r>
              <a:rPr sz="1400" spc="-10" dirty="0">
                <a:latin typeface="SimSun"/>
                <a:cs typeface="SimSun"/>
              </a:rPr>
              <a:t>ic</a:t>
            </a:r>
            <a:r>
              <a:rPr sz="1400" spc="-25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ba</a:t>
            </a:r>
            <a:r>
              <a:rPr sz="1400" dirty="0">
                <a:latin typeface="SimSun"/>
                <a:cs typeface="SimSun"/>
              </a:rPr>
              <a:t>l</a:t>
            </a:r>
            <a:r>
              <a:rPr sz="1400" spc="-10" dirty="0">
                <a:latin typeface="SimSun"/>
                <a:cs typeface="SimSun"/>
              </a:rPr>
              <a:t>l,</a:t>
            </a:r>
            <a:r>
              <a:rPr sz="1400" spc="-25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an</a:t>
            </a:r>
            <a:r>
              <a:rPr sz="1400" dirty="0">
                <a:latin typeface="SimSun"/>
                <a:cs typeface="SimSun"/>
              </a:rPr>
              <a:t>d</a:t>
            </a:r>
            <a:r>
              <a:rPr sz="1400" spc="-26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a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26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a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ra</a:t>
            </a:r>
            <a:r>
              <a:rPr sz="1400" dirty="0">
                <a:latin typeface="SimSun"/>
                <a:cs typeface="SimSun"/>
              </a:rPr>
              <a:t>y</a:t>
            </a:r>
            <a:r>
              <a:rPr sz="1400" spc="-26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o</a:t>
            </a:r>
            <a:r>
              <a:rPr sz="1400" dirty="0">
                <a:latin typeface="SimSun"/>
                <a:cs typeface="SimSun"/>
              </a:rPr>
              <a:t>f</a:t>
            </a:r>
            <a:r>
              <a:rPr sz="1400" spc="-26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b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ic</a:t>
            </a:r>
            <a:r>
              <a:rPr sz="1400" dirty="0">
                <a:latin typeface="SimSun"/>
                <a:cs typeface="SimSun"/>
              </a:rPr>
              <a:t>k</a:t>
            </a:r>
            <a:r>
              <a:rPr sz="1400" spc="-10" dirty="0">
                <a:latin typeface="SimSun"/>
                <a:cs typeface="SimSun"/>
              </a:rPr>
              <a:t>s.</a:t>
            </a:r>
            <a:r>
              <a:rPr sz="1400" dirty="0">
                <a:latin typeface="SimSun"/>
                <a:cs typeface="SimSun"/>
              </a:rPr>
              <a:t> T</a:t>
            </a:r>
            <a:r>
              <a:rPr sz="1400" spc="-10" dirty="0">
                <a:latin typeface="SimSun"/>
                <a:cs typeface="SimSun"/>
              </a:rPr>
              <a:t>he</a:t>
            </a:r>
            <a:r>
              <a:rPr sz="1400" spc="-10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pa</a:t>
            </a:r>
            <a:r>
              <a:rPr sz="1400" dirty="0">
                <a:latin typeface="SimSun"/>
                <a:cs typeface="SimSun"/>
              </a:rPr>
              <a:t>d</a:t>
            </a:r>
            <a:r>
              <a:rPr sz="1400" spc="-10" dirty="0">
                <a:latin typeface="SimSun"/>
                <a:cs typeface="SimSun"/>
              </a:rPr>
              <a:t>dl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,</a:t>
            </a:r>
            <a:r>
              <a:rPr sz="1400" spc="-11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u</a:t>
            </a:r>
            <a:r>
              <a:rPr sz="1400" spc="-10" dirty="0">
                <a:latin typeface="SimSun"/>
                <a:cs typeface="SimSun"/>
              </a:rPr>
              <a:t>nd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r</a:t>
            </a:r>
            <a:r>
              <a:rPr sz="1400" spc="-11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</a:t>
            </a:r>
            <a:r>
              <a:rPr sz="1400" spc="-10" dirty="0">
                <a:latin typeface="SimSun"/>
                <a:cs typeface="SimSun"/>
              </a:rPr>
              <a:t>la</a:t>
            </a:r>
            <a:r>
              <a:rPr sz="1400" dirty="0">
                <a:latin typeface="SimSun"/>
                <a:cs typeface="SimSun"/>
              </a:rPr>
              <a:t>y</a:t>
            </a:r>
            <a:r>
              <a:rPr sz="1400" spc="-10" dirty="0">
                <a:latin typeface="SimSun"/>
                <a:cs typeface="SimSun"/>
              </a:rPr>
              <a:t>er</a:t>
            </a:r>
            <a:r>
              <a:rPr sz="1400" spc="-10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co</a:t>
            </a:r>
            <a:r>
              <a:rPr sz="1400" dirty="0">
                <a:latin typeface="SimSun"/>
                <a:cs typeface="SimSun"/>
              </a:rPr>
              <a:t>m</a:t>
            </a:r>
            <a:r>
              <a:rPr sz="1400" spc="-10" dirty="0">
                <a:latin typeface="SimSun"/>
                <a:cs typeface="SimSun"/>
              </a:rPr>
              <a:t>ma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d,</a:t>
            </a:r>
            <a:r>
              <a:rPr sz="1400" spc="-10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g</a:t>
            </a:r>
            <a:r>
              <a:rPr sz="1400" dirty="0">
                <a:latin typeface="SimSun"/>
                <a:cs typeface="SimSun"/>
              </a:rPr>
              <a:t>u</a:t>
            </a:r>
            <a:r>
              <a:rPr sz="1400" spc="-10" dirty="0">
                <a:latin typeface="SimSun"/>
                <a:cs typeface="SimSun"/>
              </a:rPr>
              <a:t>id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s</a:t>
            </a:r>
            <a:r>
              <a:rPr sz="1400" spc="-11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he</a:t>
            </a:r>
            <a:r>
              <a:rPr sz="1400" spc="-10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ba</a:t>
            </a:r>
            <a:r>
              <a:rPr sz="1400" dirty="0">
                <a:latin typeface="SimSun"/>
                <a:cs typeface="SimSun"/>
              </a:rPr>
              <a:t>l</a:t>
            </a:r>
            <a:r>
              <a:rPr sz="1400" spc="-10" dirty="0">
                <a:latin typeface="SimSun"/>
                <a:cs typeface="SimSun"/>
              </a:rPr>
              <a:t>l'</a:t>
            </a:r>
            <a:r>
              <a:rPr sz="1400" dirty="0">
                <a:latin typeface="SimSun"/>
                <a:cs typeface="SimSun"/>
              </a:rPr>
              <a:t>s</a:t>
            </a:r>
            <a:r>
              <a:rPr sz="1400" spc="-114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t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aj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ct</a:t>
            </a:r>
            <a:r>
              <a:rPr sz="1400" dirty="0">
                <a:latin typeface="SimSun"/>
                <a:cs typeface="SimSun"/>
              </a:rPr>
              <a:t>o</a:t>
            </a:r>
            <a:r>
              <a:rPr sz="1400" spc="-10" dirty="0">
                <a:latin typeface="SimSun"/>
                <a:cs typeface="SimSun"/>
              </a:rPr>
              <a:t>ry,</a:t>
            </a:r>
            <a:r>
              <a:rPr sz="1400" dirty="0">
                <a:latin typeface="SimSun"/>
                <a:cs typeface="SimSun"/>
              </a:rPr>
              <a:t> </a:t>
            </a:r>
            <a:endParaRPr sz="1400">
              <a:latin typeface="SimSun"/>
              <a:cs typeface="SimSun"/>
            </a:endParaRPr>
          </a:p>
          <a:p>
            <a:pPr marL="91440">
              <a:lnSpc>
                <a:spcPct val="185700"/>
              </a:lnSpc>
            </a:pPr>
            <a:r>
              <a:rPr sz="1400" dirty="0">
                <a:latin typeface="SimSun"/>
                <a:cs typeface="SimSun"/>
              </a:rPr>
              <a:t>f</a:t>
            </a:r>
            <a:r>
              <a:rPr sz="1400" spc="-10" dirty="0">
                <a:latin typeface="SimSun"/>
                <a:cs typeface="SimSun"/>
              </a:rPr>
              <a:t>or</a:t>
            </a:r>
            <a:r>
              <a:rPr sz="1400" dirty="0">
                <a:latin typeface="SimSun"/>
                <a:cs typeface="SimSun"/>
              </a:rPr>
              <a:t>m</a:t>
            </a:r>
            <a:r>
              <a:rPr sz="1400" spc="-10" dirty="0">
                <a:latin typeface="SimSun"/>
                <a:cs typeface="SimSun"/>
              </a:rPr>
              <a:t>in</a:t>
            </a:r>
            <a:r>
              <a:rPr sz="1400" dirty="0">
                <a:latin typeface="SimSun"/>
                <a:cs typeface="SimSun"/>
              </a:rPr>
              <a:t>g</a:t>
            </a:r>
            <a:r>
              <a:rPr sz="1400" spc="-10" dirty="0">
                <a:latin typeface="SimSun"/>
                <a:cs typeface="SimSun"/>
              </a:rPr>
              <a:t> a</a:t>
            </a:r>
            <a:r>
              <a:rPr sz="140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ca</a:t>
            </a:r>
            <a:r>
              <a:rPr sz="1400" dirty="0">
                <a:latin typeface="SimSun"/>
                <a:cs typeface="SimSun"/>
              </a:rPr>
              <a:t>p</a:t>
            </a:r>
            <a:r>
              <a:rPr sz="1400" spc="-10" dirty="0">
                <a:latin typeface="SimSun"/>
                <a:cs typeface="SimSun"/>
              </a:rPr>
              <a:t>ti</a:t>
            </a:r>
            <a:r>
              <a:rPr sz="1400" dirty="0">
                <a:latin typeface="SimSun"/>
                <a:cs typeface="SimSun"/>
              </a:rPr>
              <a:t>v</a:t>
            </a:r>
            <a:r>
              <a:rPr sz="1400" spc="-10" dirty="0">
                <a:latin typeface="SimSun"/>
                <a:cs typeface="SimSun"/>
              </a:rPr>
              <a:t>a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in</a:t>
            </a:r>
            <a:r>
              <a:rPr sz="1400" dirty="0">
                <a:latin typeface="SimSun"/>
                <a:cs typeface="SimSun"/>
              </a:rPr>
              <a:t>g</a:t>
            </a:r>
            <a:r>
              <a:rPr sz="1400" spc="-10" dirty="0">
                <a:latin typeface="SimSun"/>
                <a:cs typeface="SimSun"/>
              </a:rPr>
              <a:t> i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te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pl</a:t>
            </a:r>
            <a:r>
              <a:rPr sz="1400" dirty="0">
                <a:latin typeface="SimSun"/>
                <a:cs typeface="SimSun"/>
              </a:rPr>
              <a:t>a</a:t>
            </a:r>
            <a:r>
              <a:rPr sz="1400" spc="-10" dirty="0">
                <a:latin typeface="SimSun"/>
                <a:cs typeface="SimSun"/>
              </a:rPr>
              <a:t>y.</a:t>
            </a:r>
            <a:r>
              <a:rPr sz="140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T</a:t>
            </a:r>
            <a:r>
              <a:rPr sz="1400" dirty="0">
                <a:latin typeface="SimSun"/>
                <a:cs typeface="SimSun"/>
              </a:rPr>
              <a:t>h</a:t>
            </a:r>
            <a:r>
              <a:rPr sz="1400" spc="-10" dirty="0">
                <a:latin typeface="SimSun"/>
                <a:cs typeface="SimSun"/>
              </a:rPr>
              <a:t>e </a:t>
            </a:r>
            <a:r>
              <a:rPr sz="1400" dirty="0">
                <a:latin typeface="SimSun"/>
                <a:cs typeface="SimSun"/>
              </a:rPr>
              <a:t>c</a:t>
            </a:r>
            <a:r>
              <a:rPr sz="1400" spc="-10" dirty="0">
                <a:latin typeface="SimSun"/>
                <a:cs typeface="SimSun"/>
              </a:rPr>
              <a:t>ha</a:t>
            </a:r>
            <a:r>
              <a:rPr sz="1400" dirty="0">
                <a:latin typeface="SimSun"/>
                <a:cs typeface="SimSun"/>
              </a:rPr>
              <a:t>l</a:t>
            </a:r>
            <a:r>
              <a:rPr sz="1400" spc="-10" dirty="0">
                <a:latin typeface="SimSun"/>
                <a:cs typeface="SimSun"/>
              </a:rPr>
              <a:t>le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ge</a:t>
            </a:r>
            <a:r>
              <a:rPr sz="140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li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s</a:t>
            </a:r>
            <a:r>
              <a:rPr sz="1400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in</a:t>
            </a:r>
            <a:r>
              <a:rPr sz="1400" dirty="0">
                <a:latin typeface="SimSun"/>
                <a:cs typeface="SimSun"/>
              </a:rPr>
              <a:t> s</a:t>
            </a:r>
            <a:r>
              <a:rPr sz="1400" spc="-10" dirty="0">
                <a:latin typeface="SimSun"/>
                <a:cs typeface="SimSun"/>
              </a:rPr>
              <a:t>tr</a:t>
            </a:r>
            <a:r>
              <a:rPr sz="1400" dirty="0">
                <a:latin typeface="SimSun"/>
                <a:cs typeface="SimSun"/>
              </a:rPr>
              <a:t>a</a:t>
            </a:r>
            <a:r>
              <a:rPr sz="1400" spc="-10" dirty="0">
                <a:latin typeface="SimSun"/>
                <a:cs typeface="SimSun"/>
              </a:rPr>
              <a:t>te</a:t>
            </a:r>
            <a:r>
              <a:rPr sz="1400" dirty="0">
                <a:latin typeface="SimSun"/>
                <a:cs typeface="SimSun"/>
              </a:rPr>
              <a:t>g</a:t>
            </a:r>
            <a:r>
              <a:rPr sz="1400" spc="-10" dirty="0">
                <a:latin typeface="SimSun"/>
                <a:cs typeface="SimSun"/>
              </a:rPr>
              <a:t>ic</a:t>
            </a:r>
            <a:r>
              <a:rPr sz="1400" dirty="0">
                <a:latin typeface="SimSun"/>
                <a:cs typeface="SimSun"/>
              </a:rPr>
              <a:t>a</a:t>
            </a:r>
            <a:r>
              <a:rPr sz="1400" spc="-10" dirty="0">
                <a:latin typeface="SimSun"/>
                <a:cs typeface="SimSun"/>
              </a:rPr>
              <a:t>ll</a:t>
            </a:r>
            <a:r>
              <a:rPr sz="1400" dirty="0">
                <a:latin typeface="SimSun"/>
                <a:cs typeface="SimSun"/>
              </a:rPr>
              <a:t>y</a:t>
            </a:r>
            <a:r>
              <a:rPr sz="1400" spc="-114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b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e</a:t>
            </a:r>
            <a:r>
              <a:rPr sz="1400" dirty="0">
                <a:latin typeface="SimSun"/>
                <a:cs typeface="SimSun"/>
              </a:rPr>
              <a:t>a</a:t>
            </a:r>
            <a:r>
              <a:rPr sz="1400" spc="-10" dirty="0">
                <a:latin typeface="SimSun"/>
                <a:cs typeface="SimSun"/>
              </a:rPr>
              <a:t>ki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g</a:t>
            </a:r>
            <a:r>
              <a:rPr sz="1400" spc="-11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t</a:t>
            </a:r>
            <a:r>
              <a:rPr sz="1400" spc="-10" dirty="0">
                <a:latin typeface="SimSun"/>
                <a:cs typeface="SimSun"/>
              </a:rPr>
              <a:t>he</a:t>
            </a:r>
            <a:r>
              <a:rPr sz="1400" spc="-10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br</a:t>
            </a:r>
            <a:r>
              <a:rPr sz="1400" dirty="0">
                <a:latin typeface="SimSun"/>
                <a:cs typeface="SimSun"/>
              </a:rPr>
              <a:t>i</a:t>
            </a:r>
            <a:r>
              <a:rPr sz="1400" spc="-10" dirty="0">
                <a:latin typeface="SimSun"/>
                <a:cs typeface="SimSun"/>
              </a:rPr>
              <a:t>ck</a:t>
            </a:r>
            <a:r>
              <a:rPr sz="1400" dirty="0">
                <a:latin typeface="SimSun"/>
                <a:cs typeface="SimSun"/>
              </a:rPr>
              <a:t>s</a:t>
            </a:r>
            <a:r>
              <a:rPr sz="1400" spc="-10" dirty="0">
                <a:latin typeface="SimSun"/>
                <a:cs typeface="SimSun"/>
              </a:rPr>
              <a:t>,</a:t>
            </a:r>
            <a:r>
              <a:rPr sz="1400" spc="-11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ac</a:t>
            </a:r>
            <a:r>
              <a:rPr sz="1400" dirty="0">
                <a:latin typeface="SimSun"/>
                <a:cs typeface="SimSun"/>
              </a:rPr>
              <a:t>h</a:t>
            </a:r>
            <a:r>
              <a:rPr sz="1400" spc="-114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p</a:t>
            </a:r>
            <a:r>
              <a:rPr sz="1400" dirty="0">
                <a:latin typeface="SimSun"/>
                <a:cs typeface="SimSun"/>
              </a:rPr>
              <a:t>o</a:t>
            </a:r>
            <a:r>
              <a:rPr sz="1400" spc="-10" dirty="0">
                <a:latin typeface="SimSun"/>
                <a:cs typeface="SimSun"/>
              </a:rPr>
              <a:t>si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g</a:t>
            </a:r>
            <a:r>
              <a:rPr sz="1400" spc="-11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a</a:t>
            </a:r>
            <a:r>
              <a:rPr sz="1400" spc="-114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u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iq</a:t>
            </a:r>
            <a:r>
              <a:rPr sz="1400" dirty="0">
                <a:latin typeface="SimSun"/>
                <a:cs typeface="SimSun"/>
              </a:rPr>
              <a:t>u</a:t>
            </a:r>
            <a:r>
              <a:rPr sz="1400" spc="-10" dirty="0">
                <a:latin typeface="SimSun"/>
                <a:cs typeface="SimSun"/>
              </a:rPr>
              <a:t>e</a:t>
            </a:r>
            <a:r>
              <a:rPr sz="1400" spc="-114" dirty="0">
                <a:latin typeface="SimSun"/>
                <a:cs typeface="SimSun"/>
              </a:rPr>
              <a:t> </a:t>
            </a:r>
            <a:r>
              <a:rPr sz="1400" spc="30" dirty="0">
                <a:latin typeface="SimSun"/>
                <a:cs typeface="SimSun"/>
              </a:rPr>
              <a:t>h</a:t>
            </a:r>
            <a:r>
              <a:rPr sz="1400" spc="-10" dirty="0">
                <a:latin typeface="SimSun"/>
                <a:cs typeface="SimSun"/>
              </a:rPr>
              <a:t>ur</a:t>
            </a:r>
            <a:r>
              <a:rPr sz="1400" dirty="0">
                <a:latin typeface="SimSun"/>
                <a:cs typeface="SimSun"/>
              </a:rPr>
              <a:t>d</a:t>
            </a:r>
            <a:r>
              <a:rPr sz="1400" spc="-10" dirty="0">
                <a:latin typeface="SimSun"/>
                <a:cs typeface="SimSun"/>
              </a:rPr>
              <a:t>le.</a:t>
            </a:r>
            <a:r>
              <a:rPr sz="1400" dirty="0">
                <a:latin typeface="SimSun"/>
                <a:cs typeface="SimSun"/>
              </a:rPr>
              <a:t> T</a:t>
            </a:r>
            <a:r>
              <a:rPr sz="1400" spc="-10" dirty="0">
                <a:latin typeface="SimSun"/>
                <a:cs typeface="SimSun"/>
              </a:rPr>
              <a:t>hi</a:t>
            </a:r>
            <a:r>
              <a:rPr sz="1400" dirty="0">
                <a:latin typeface="SimSun"/>
                <a:cs typeface="SimSun"/>
              </a:rPr>
              <a:t>s</a:t>
            </a:r>
            <a:r>
              <a:rPr sz="1400" spc="-295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d</a:t>
            </a:r>
            <a:r>
              <a:rPr sz="1400" spc="-10" dirty="0">
                <a:latin typeface="SimSun"/>
                <a:cs typeface="SimSun"/>
              </a:rPr>
              <a:t>yn</a:t>
            </a:r>
            <a:r>
              <a:rPr sz="1400" dirty="0">
                <a:latin typeface="SimSun"/>
                <a:cs typeface="SimSun"/>
              </a:rPr>
              <a:t>a</a:t>
            </a:r>
            <a:r>
              <a:rPr sz="1400" spc="-10" dirty="0">
                <a:latin typeface="SimSun"/>
                <a:cs typeface="SimSun"/>
              </a:rPr>
              <a:t>mi</a:t>
            </a:r>
            <a:r>
              <a:rPr sz="1400" dirty="0">
                <a:latin typeface="SimSun"/>
                <a:cs typeface="SimSun"/>
              </a:rPr>
              <a:t>c</a:t>
            </a:r>
            <a:r>
              <a:rPr sz="1400" spc="-295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s</a:t>
            </a:r>
            <a:r>
              <a:rPr sz="1400" spc="-10" dirty="0">
                <a:latin typeface="SimSun"/>
                <a:cs typeface="SimSun"/>
              </a:rPr>
              <a:t>et</a:t>
            </a:r>
            <a:r>
              <a:rPr sz="1400" dirty="0">
                <a:latin typeface="SimSun"/>
                <a:cs typeface="SimSun"/>
              </a:rPr>
              <a:t>u</a:t>
            </a:r>
            <a:r>
              <a:rPr sz="1400" spc="-10" dirty="0">
                <a:latin typeface="SimSun"/>
                <a:cs typeface="SimSun"/>
              </a:rPr>
              <a:t>p</a:t>
            </a:r>
            <a:r>
              <a:rPr sz="1400" spc="-28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e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su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e</a:t>
            </a:r>
            <a:r>
              <a:rPr sz="1400" dirty="0">
                <a:latin typeface="SimSun"/>
                <a:cs typeface="SimSun"/>
              </a:rPr>
              <a:t>s</a:t>
            </a:r>
            <a:r>
              <a:rPr sz="1400" spc="-29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a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295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</a:t>
            </a:r>
            <a:r>
              <a:rPr sz="1400" spc="-10" dirty="0">
                <a:latin typeface="SimSun"/>
                <a:cs typeface="SimSun"/>
              </a:rPr>
              <a:t>mm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10" dirty="0">
                <a:latin typeface="SimSun"/>
                <a:cs typeface="SimSun"/>
              </a:rPr>
              <a:t>rs</a:t>
            </a:r>
            <a:r>
              <a:rPr sz="1400" dirty="0">
                <a:latin typeface="SimSun"/>
                <a:cs typeface="SimSun"/>
              </a:rPr>
              <a:t>i</a:t>
            </a:r>
            <a:r>
              <a:rPr sz="1400" spc="-10" dirty="0">
                <a:latin typeface="SimSun"/>
                <a:cs typeface="SimSun"/>
              </a:rPr>
              <a:t>v</a:t>
            </a:r>
            <a:r>
              <a:rPr sz="1400" dirty="0">
                <a:latin typeface="SimSun"/>
                <a:cs typeface="SimSun"/>
              </a:rPr>
              <a:t>e</a:t>
            </a:r>
            <a:r>
              <a:rPr sz="1400" spc="-29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a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d</a:t>
            </a:r>
            <a:r>
              <a:rPr sz="1400" spc="-28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sk</a:t>
            </a:r>
            <a:r>
              <a:rPr sz="1400" dirty="0">
                <a:latin typeface="SimSun"/>
                <a:cs typeface="SimSun"/>
              </a:rPr>
              <a:t>i</a:t>
            </a:r>
            <a:r>
              <a:rPr sz="1400" spc="-10" dirty="0">
                <a:latin typeface="SimSun"/>
                <a:cs typeface="SimSun"/>
              </a:rPr>
              <a:t>l</a:t>
            </a:r>
            <a:r>
              <a:rPr sz="1400" spc="20" dirty="0">
                <a:latin typeface="SimSun"/>
                <a:cs typeface="SimSun"/>
              </a:rPr>
              <a:t>l</a:t>
            </a:r>
            <a:r>
              <a:rPr sz="1400" spc="5" dirty="0">
                <a:latin typeface="SimSun"/>
                <a:cs typeface="SimSun"/>
              </a:rPr>
              <a:t>-</a:t>
            </a:r>
            <a:r>
              <a:rPr sz="1400" spc="-10" dirty="0">
                <a:latin typeface="SimSun"/>
                <a:cs typeface="SimSun"/>
              </a:rPr>
              <a:t>de</a:t>
            </a:r>
            <a:r>
              <a:rPr sz="1400" dirty="0">
                <a:latin typeface="SimSun"/>
                <a:cs typeface="SimSun"/>
              </a:rPr>
              <a:t>m</a:t>
            </a:r>
            <a:r>
              <a:rPr sz="1400" spc="-10" dirty="0">
                <a:latin typeface="SimSun"/>
                <a:cs typeface="SimSun"/>
              </a:rPr>
              <a:t>a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di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g</a:t>
            </a:r>
            <a:r>
              <a:rPr sz="1400" spc="-28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Br</a:t>
            </a:r>
            <a:r>
              <a:rPr sz="1400" dirty="0">
                <a:latin typeface="SimSun"/>
                <a:cs typeface="SimSun"/>
              </a:rPr>
              <a:t>i</a:t>
            </a:r>
            <a:r>
              <a:rPr sz="1400" spc="-10" dirty="0">
                <a:latin typeface="SimSun"/>
                <a:cs typeface="SimSun"/>
              </a:rPr>
              <a:t>ck</a:t>
            </a:r>
            <a:r>
              <a:rPr sz="1400" dirty="0">
                <a:latin typeface="SimSun"/>
                <a:cs typeface="SimSun"/>
              </a:rPr>
              <a:t> B</a:t>
            </a:r>
            <a:r>
              <a:rPr sz="1400" spc="-10" dirty="0">
                <a:latin typeface="SimSun"/>
                <a:cs typeface="SimSun"/>
              </a:rPr>
              <a:t>re</a:t>
            </a:r>
            <a:r>
              <a:rPr sz="1400" dirty="0">
                <a:latin typeface="SimSun"/>
                <a:cs typeface="SimSun"/>
              </a:rPr>
              <a:t>a</a:t>
            </a:r>
            <a:r>
              <a:rPr sz="1400" spc="-10" dirty="0">
                <a:latin typeface="SimSun"/>
                <a:cs typeface="SimSun"/>
              </a:rPr>
              <a:t>ke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 e</a:t>
            </a:r>
            <a:r>
              <a:rPr sz="1400" dirty="0">
                <a:latin typeface="SimSun"/>
                <a:cs typeface="SimSun"/>
              </a:rPr>
              <a:t>x</a:t>
            </a:r>
            <a:r>
              <a:rPr sz="1400" spc="-10" dirty="0">
                <a:latin typeface="SimSun"/>
                <a:cs typeface="SimSun"/>
              </a:rPr>
              <a:t>pe</a:t>
            </a:r>
            <a:r>
              <a:rPr sz="1400" dirty="0">
                <a:latin typeface="SimSun"/>
                <a:cs typeface="SimSun"/>
              </a:rPr>
              <a:t>r</a:t>
            </a:r>
            <a:r>
              <a:rPr sz="1400" spc="-10" dirty="0">
                <a:latin typeface="SimSun"/>
                <a:cs typeface="SimSun"/>
              </a:rPr>
              <a:t>ie</a:t>
            </a:r>
            <a:r>
              <a:rPr sz="1400" dirty="0">
                <a:latin typeface="SimSun"/>
                <a:cs typeface="SimSun"/>
              </a:rPr>
              <a:t>n</a:t>
            </a:r>
            <a:r>
              <a:rPr sz="1400" spc="-10" dirty="0">
                <a:latin typeface="SimSun"/>
                <a:cs typeface="SimSun"/>
              </a:rPr>
              <a:t>c</a:t>
            </a:r>
            <a:r>
              <a:rPr sz="1400" dirty="0">
                <a:latin typeface="SimSun"/>
                <a:cs typeface="SimSun"/>
              </a:rPr>
              <a:t>e. 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564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503" y="2833451"/>
            <a:ext cx="3344545" cy="366395"/>
          </a:xfrm>
          <a:custGeom>
            <a:avLst/>
            <a:gdLst/>
            <a:ahLst/>
            <a:cxnLst/>
            <a:rect l="l" t="t" r="r" b="b"/>
            <a:pathLst>
              <a:path w="3344545" h="366394">
                <a:moveTo>
                  <a:pt x="0" y="366308"/>
                </a:moveTo>
                <a:lnTo>
                  <a:pt x="3344052" y="366308"/>
                </a:lnTo>
                <a:lnTo>
                  <a:pt x="3344052" y="0"/>
                </a:lnTo>
                <a:lnTo>
                  <a:pt x="0" y="0"/>
                </a:lnTo>
                <a:lnTo>
                  <a:pt x="0" y="366308"/>
                </a:lnTo>
                <a:close/>
              </a:path>
            </a:pathLst>
          </a:custGeom>
          <a:solidFill>
            <a:srgbClr val="716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46" y="2766508"/>
            <a:ext cx="493395" cy="321945"/>
          </a:xfrm>
          <a:custGeom>
            <a:avLst/>
            <a:gdLst/>
            <a:ahLst/>
            <a:cxnLst/>
            <a:rect l="l" t="t" r="r" b="b"/>
            <a:pathLst>
              <a:path w="493395" h="321944">
                <a:moveTo>
                  <a:pt x="0" y="321634"/>
                </a:moveTo>
                <a:lnTo>
                  <a:pt x="492825" y="321634"/>
                </a:lnTo>
                <a:lnTo>
                  <a:pt x="492825" y="0"/>
                </a:lnTo>
                <a:lnTo>
                  <a:pt x="0" y="0"/>
                </a:lnTo>
                <a:lnTo>
                  <a:pt x="0" y="321634"/>
                </a:lnTo>
                <a:close/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503" y="3085856"/>
            <a:ext cx="167640" cy="111760"/>
          </a:xfrm>
          <a:custGeom>
            <a:avLst/>
            <a:gdLst/>
            <a:ahLst/>
            <a:cxnLst/>
            <a:rect l="l" t="t" r="r" b="b"/>
            <a:pathLst>
              <a:path w="167640" h="111760">
                <a:moveTo>
                  <a:pt x="167508" y="0"/>
                </a:moveTo>
                <a:lnTo>
                  <a:pt x="0" y="0"/>
                </a:lnTo>
                <a:lnTo>
                  <a:pt x="0" y="111617"/>
                </a:lnTo>
                <a:lnTo>
                  <a:pt x="167508" y="0"/>
                </a:lnTo>
                <a:close/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19" y="2799587"/>
            <a:ext cx="408431" cy="292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865" y="959495"/>
            <a:ext cx="6667500" cy="1685925"/>
          </a:xfrm>
          <a:custGeom>
            <a:avLst/>
            <a:gdLst/>
            <a:ahLst/>
            <a:cxnLst/>
            <a:rect l="l" t="t" r="r" b="b"/>
            <a:pathLst>
              <a:path w="6667500" h="1685925">
                <a:moveTo>
                  <a:pt x="0" y="1685924"/>
                </a:moveTo>
                <a:lnTo>
                  <a:pt x="6667499" y="1685924"/>
                </a:lnTo>
                <a:lnTo>
                  <a:pt x="6667499" y="0"/>
                </a:lnTo>
                <a:lnTo>
                  <a:pt x="0" y="0"/>
                </a:lnTo>
                <a:lnTo>
                  <a:pt x="0" y="1685924"/>
                </a:lnTo>
                <a:close/>
              </a:path>
            </a:pathLst>
          </a:custGeom>
          <a:ln w="19049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1368" y="408948"/>
            <a:ext cx="6607809" cy="212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8205">
              <a:lnSpc>
                <a:spcPct val="100000"/>
              </a:lnSpc>
            </a:pP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Clas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s</a:t>
            </a:r>
            <a:r>
              <a:rPr sz="2000" b="1" spc="5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St</a:t>
            </a:r>
            <a:r>
              <a:rPr sz="2000" b="1" spc="-15" dirty="0">
                <a:solidFill>
                  <a:srgbClr val="342B01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uct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6985">
              <a:lnSpc>
                <a:spcPct val="144400"/>
              </a:lnSpc>
            </a:pPr>
            <a:r>
              <a:rPr sz="1800" dirty="0">
                <a:latin typeface="SimSun"/>
                <a:cs typeface="SimSun"/>
              </a:rPr>
              <a:t>The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program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implements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simple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Brick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Breaker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game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using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Jav</a:t>
            </a:r>
            <a:r>
              <a:rPr sz="1800" spc="10" dirty="0">
                <a:latin typeface="SimSun"/>
                <a:cs typeface="SimSun"/>
              </a:rPr>
              <a:t>a</a:t>
            </a:r>
            <a:r>
              <a:rPr sz="1800" dirty="0">
                <a:latin typeface="SimSun"/>
                <a:cs typeface="SimSun"/>
              </a:rPr>
              <a:t> and Swing. 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44400"/>
              </a:lnSpc>
            </a:pPr>
            <a:r>
              <a:rPr sz="1800" dirty="0">
                <a:latin typeface="SimSun"/>
                <a:cs typeface="SimSun"/>
              </a:rPr>
              <a:t>The</a:t>
            </a:r>
            <a:r>
              <a:rPr sz="1800" spc="-25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game</a:t>
            </a:r>
            <a:r>
              <a:rPr sz="1800" spc="-25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invo</a:t>
            </a:r>
            <a:r>
              <a:rPr sz="1800" spc="-15" dirty="0">
                <a:latin typeface="SimSun"/>
                <a:cs typeface="SimSun"/>
              </a:rPr>
              <a:t>l</a:t>
            </a:r>
            <a:r>
              <a:rPr sz="1800" dirty="0">
                <a:latin typeface="SimSun"/>
                <a:cs typeface="SimSun"/>
              </a:rPr>
              <a:t>ves</a:t>
            </a:r>
            <a:r>
              <a:rPr sz="1800" spc="-25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</a:t>
            </a:r>
            <a:r>
              <a:rPr sz="1800" spc="-25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paddle,</a:t>
            </a:r>
            <a:r>
              <a:rPr sz="1800" spc="-26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</a:t>
            </a:r>
            <a:r>
              <a:rPr sz="1800" spc="-25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ball,</a:t>
            </a:r>
            <a:r>
              <a:rPr sz="1800" spc="-25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and</a:t>
            </a:r>
            <a:r>
              <a:rPr sz="1800" spc="-254" dirty="0">
                <a:latin typeface="SimSun"/>
                <a:cs typeface="SimSun"/>
              </a:rPr>
              <a:t> </a:t>
            </a:r>
            <a:r>
              <a:rPr sz="1800" spc="-15" dirty="0">
                <a:latin typeface="SimSun"/>
                <a:cs typeface="SimSun"/>
              </a:rPr>
              <a:t>a</a:t>
            </a:r>
            <a:r>
              <a:rPr sz="1800" spc="-26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</a:t>
            </a:r>
            <a:r>
              <a:rPr sz="1800" spc="-25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of</a:t>
            </a:r>
            <a:r>
              <a:rPr sz="1800" spc="-25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bricks</a:t>
            </a:r>
            <a:r>
              <a:rPr sz="1800" spc="-26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that the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player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must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break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by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spc="-15" dirty="0">
                <a:latin typeface="SimSun"/>
                <a:cs typeface="SimSun"/>
              </a:rPr>
              <a:t>b</a:t>
            </a:r>
            <a:r>
              <a:rPr sz="1800" dirty="0">
                <a:latin typeface="SimSun"/>
                <a:cs typeface="SimSun"/>
              </a:rPr>
              <a:t>ouncing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the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ball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off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the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spc="-15" dirty="0">
                <a:latin typeface="SimSun"/>
                <a:cs typeface="SimSun"/>
              </a:rPr>
              <a:t>p</a:t>
            </a:r>
            <a:r>
              <a:rPr sz="1800" dirty="0">
                <a:latin typeface="SimSun"/>
                <a:cs typeface="SimSun"/>
              </a:rPr>
              <a:t>addl</a:t>
            </a:r>
            <a:r>
              <a:rPr sz="1800" spc="10" dirty="0">
                <a:latin typeface="SimSun"/>
                <a:cs typeface="SimSun"/>
              </a:rPr>
              <a:t>e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560" y="2848401"/>
            <a:ext cx="135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1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362" y="2923065"/>
            <a:ext cx="18148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-Ge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369" y="3597926"/>
            <a:ext cx="6667500" cy="6523990"/>
          </a:xfrm>
          <a:prstGeom prst="rect">
            <a:avLst/>
          </a:prstGeom>
          <a:ln w="19049">
            <a:solidFill>
              <a:srgbClr val="5B9A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200" spc="10" dirty="0">
                <a:latin typeface="SimSun"/>
                <a:cs typeface="SimSun"/>
              </a:rPr>
              <a:t>D</a:t>
            </a:r>
            <a:r>
              <a:rPr sz="1200" dirty="0">
                <a:latin typeface="SimSun"/>
                <a:cs typeface="SimSun"/>
              </a:rPr>
              <a:t>e</a:t>
            </a:r>
            <a:r>
              <a:rPr sz="1200" spc="10" dirty="0">
                <a:latin typeface="SimSun"/>
                <a:cs typeface="SimSun"/>
              </a:rPr>
              <a:t>s</a:t>
            </a:r>
            <a:r>
              <a:rPr sz="1200" dirty="0">
                <a:latin typeface="SimSun"/>
                <a:cs typeface="SimSun"/>
              </a:rPr>
              <a:t>cr</a:t>
            </a:r>
            <a:r>
              <a:rPr sz="1200" spc="10" dirty="0">
                <a:latin typeface="SimSun"/>
                <a:cs typeface="SimSun"/>
              </a:rPr>
              <a:t>i</a:t>
            </a:r>
            <a:r>
              <a:rPr sz="1200" dirty="0">
                <a:latin typeface="SimSun"/>
                <a:cs typeface="SimSun"/>
              </a:rPr>
              <a:t>p</a:t>
            </a:r>
            <a:r>
              <a:rPr sz="1200" spc="10" dirty="0">
                <a:latin typeface="SimSun"/>
                <a:cs typeface="SimSun"/>
              </a:rPr>
              <a:t>t</a:t>
            </a:r>
            <a:r>
              <a:rPr sz="1200" dirty="0">
                <a:latin typeface="SimSun"/>
                <a:cs typeface="SimSun"/>
              </a:rPr>
              <a:t>io</a:t>
            </a:r>
            <a:r>
              <a:rPr sz="1200" spc="5" dirty="0">
                <a:latin typeface="SimSun"/>
                <a:cs typeface="SimSun"/>
              </a:rPr>
              <a:t>n</a:t>
            </a:r>
            <a:r>
              <a:rPr sz="1200" dirty="0"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200">
              <a:latin typeface="Times New Roman"/>
              <a:cs typeface="Times New Roman"/>
            </a:endParaRPr>
          </a:p>
          <a:p>
            <a:pPr marL="91440" marR="6985">
              <a:lnSpc>
                <a:spcPct val="108300"/>
              </a:lnSpc>
            </a:pPr>
            <a:r>
              <a:rPr sz="1200" dirty="0">
                <a:latin typeface="SimSun"/>
                <a:cs typeface="SimSun"/>
              </a:rPr>
              <a:t>The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MapGenerator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class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is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responsible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for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creating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and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renderi</a:t>
            </a:r>
            <a:r>
              <a:rPr sz="1200" spc="-15" dirty="0">
                <a:latin typeface="SimSun"/>
                <a:cs typeface="SimSun"/>
              </a:rPr>
              <a:t>n</a:t>
            </a:r>
            <a:r>
              <a:rPr sz="1200" dirty="0">
                <a:latin typeface="SimSun"/>
                <a:cs typeface="SimSun"/>
              </a:rPr>
              <a:t>g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the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game's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brick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l</a:t>
            </a:r>
            <a:r>
              <a:rPr sz="1200" spc="-15" dirty="0">
                <a:latin typeface="SimSun"/>
                <a:cs typeface="SimSun"/>
              </a:rPr>
              <a:t>a</a:t>
            </a:r>
            <a:r>
              <a:rPr sz="1200" dirty="0">
                <a:latin typeface="SimSun"/>
                <a:cs typeface="SimSun"/>
              </a:rPr>
              <a:t>yout. It supports drawing bricks on the screen and updating individual brick values</a:t>
            </a:r>
            <a:r>
              <a:rPr sz="1200" spc="10" dirty="0">
                <a:latin typeface="SimSun"/>
                <a:cs typeface="SimSun"/>
              </a:rPr>
              <a:t>.</a:t>
            </a:r>
            <a:r>
              <a:rPr sz="1200" dirty="0"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spc="10" dirty="0">
                <a:latin typeface="SimSun"/>
                <a:cs typeface="SimSun"/>
              </a:rPr>
              <a:t>A</a:t>
            </a:r>
            <a:r>
              <a:rPr sz="1200" dirty="0">
                <a:latin typeface="SimSun"/>
                <a:cs typeface="SimSun"/>
              </a:rPr>
              <a:t>t</a:t>
            </a:r>
            <a:r>
              <a:rPr sz="1200" spc="10" dirty="0">
                <a:latin typeface="SimSun"/>
                <a:cs typeface="SimSun"/>
              </a:rPr>
              <a:t>t</a:t>
            </a:r>
            <a:r>
              <a:rPr sz="1200" dirty="0">
                <a:latin typeface="SimSun"/>
                <a:cs typeface="SimSun"/>
              </a:rPr>
              <a:t>ri</a:t>
            </a:r>
            <a:r>
              <a:rPr sz="1200" spc="10" dirty="0">
                <a:latin typeface="SimSun"/>
                <a:cs typeface="SimSun"/>
              </a:rPr>
              <a:t>b</a:t>
            </a:r>
            <a:r>
              <a:rPr sz="1200" dirty="0">
                <a:latin typeface="SimSun"/>
                <a:cs typeface="SimSun"/>
              </a:rPr>
              <a:t>u</a:t>
            </a:r>
            <a:r>
              <a:rPr sz="1200" spc="10" dirty="0">
                <a:latin typeface="SimSun"/>
                <a:cs typeface="SimSun"/>
              </a:rPr>
              <a:t>t</a:t>
            </a:r>
            <a:r>
              <a:rPr sz="1200" dirty="0">
                <a:latin typeface="SimSun"/>
                <a:cs typeface="SimSun"/>
              </a:rPr>
              <a:t>e</a:t>
            </a:r>
            <a:r>
              <a:rPr sz="1200" spc="5" dirty="0">
                <a:latin typeface="SimSun"/>
                <a:cs typeface="SimSun"/>
              </a:rPr>
              <a:t>s</a:t>
            </a:r>
            <a:r>
              <a:rPr sz="1200" dirty="0"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400">
              <a:latin typeface="Times New Roman"/>
              <a:cs typeface="Times New Roman"/>
            </a:endParaRPr>
          </a:p>
          <a:p>
            <a:pPr marL="548640" indent="-228600">
              <a:lnSpc>
                <a:spcPct val="100000"/>
              </a:lnSpc>
              <a:buFont typeface="Symbol"/>
              <a:buChar char=""/>
              <a:tabLst>
                <a:tab pos="549275" algn="l"/>
              </a:tabLst>
            </a:pPr>
            <a:r>
              <a:rPr sz="1000" spc="-10" dirty="0">
                <a:latin typeface="Courier New"/>
                <a:cs typeface="Courier New"/>
              </a:rPr>
              <a:t>map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2D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spc="-30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y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ep</a:t>
            </a:r>
            <a:r>
              <a:rPr sz="1050" spc="-25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ese</a:t>
            </a:r>
            <a:r>
              <a:rPr sz="1050" spc="-20" dirty="0">
                <a:latin typeface="Calibri"/>
                <a:cs typeface="Calibri"/>
              </a:rPr>
              <a:t>n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br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c</a:t>
            </a:r>
            <a:r>
              <a:rPr sz="1050" dirty="0">
                <a:latin typeface="Calibri"/>
                <a:cs typeface="Calibri"/>
              </a:rPr>
              <a:t>k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3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y</a:t>
            </a:r>
            <a:r>
              <a:rPr sz="1050" spc="-5" dirty="0">
                <a:latin typeface="Calibri"/>
                <a:cs typeface="Calibri"/>
              </a:rPr>
              <a:t>ou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548640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549275" algn="l"/>
              </a:tabLst>
            </a:pPr>
            <a:r>
              <a:rPr sz="1000" spc="-10" dirty="0">
                <a:latin typeface="Courier New"/>
                <a:cs typeface="Courier New"/>
              </a:rPr>
              <a:t>brickWidth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</a:t>
            </a:r>
            <a:r>
              <a:rPr sz="1050" spc="-5" dirty="0">
                <a:latin typeface="Calibri"/>
                <a:cs typeface="Calibri"/>
              </a:rPr>
              <a:t>id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h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ea</a:t>
            </a:r>
            <a:r>
              <a:rPr sz="1050" spc="-15" dirty="0">
                <a:latin typeface="Calibri"/>
                <a:cs typeface="Calibri"/>
              </a:rPr>
              <a:t>c</a:t>
            </a:r>
            <a:r>
              <a:rPr sz="1050" dirty="0">
                <a:latin typeface="Calibri"/>
                <a:cs typeface="Calibri"/>
              </a:rPr>
              <a:t>h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</a:t>
            </a:r>
            <a:r>
              <a:rPr sz="1050" dirty="0">
                <a:latin typeface="Calibri"/>
                <a:cs typeface="Calibri"/>
              </a:rPr>
              <a:t>ri</a:t>
            </a:r>
            <a:r>
              <a:rPr sz="1050" spc="-10" dirty="0">
                <a:latin typeface="Calibri"/>
                <a:cs typeface="Calibri"/>
              </a:rPr>
              <a:t>c</a:t>
            </a:r>
            <a:r>
              <a:rPr sz="1050" dirty="0">
                <a:latin typeface="Calibri"/>
                <a:cs typeface="Calibri"/>
              </a:rPr>
              <a:t>k.</a:t>
            </a:r>
            <a:endParaRPr sz="1050">
              <a:latin typeface="Calibri"/>
              <a:cs typeface="Calibri"/>
            </a:endParaRPr>
          </a:p>
          <a:p>
            <a:pPr marL="548640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549275" algn="l"/>
              </a:tabLst>
            </a:pPr>
            <a:r>
              <a:rPr sz="1000" spc="-10" dirty="0">
                <a:latin typeface="Courier New"/>
                <a:cs typeface="Courier New"/>
              </a:rPr>
              <a:t>brickHeight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ei</a:t>
            </a:r>
            <a:r>
              <a:rPr sz="1050" spc="-10" dirty="0">
                <a:latin typeface="Calibri"/>
                <a:cs typeface="Calibri"/>
              </a:rPr>
              <a:t>g</a:t>
            </a:r>
            <a:r>
              <a:rPr sz="1050" spc="-20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c</a:t>
            </a:r>
            <a:r>
              <a:rPr sz="1050" dirty="0">
                <a:latin typeface="Calibri"/>
                <a:cs typeface="Calibri"/>
              </a:rPr>
              <a:t>h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</a:t>
            </a:r>
            <a:r>
              <a:rPr sz="1050" dirty="0">
                <a:latin typeface="Calibri"/>
                <a:cs typeface="Calibri"/>
              </a:rPr>
              <a:t>ri</a:t>
            </a:r>
            <a:r>
              <a:rPr sz="1050" spc="-10" dirty="0">
                <a:latin typeface="Calibri"/>
                <a:cs typeface="Calibri"/>
              </a:rPr>
              <a:t>c</a:t>
            </a:r>
            <a:r>
              <a:rPr sz="1050" dirty="0">
                <a:latin typeface="Calibri"/>
                <a:cs typeface="Calibri"/>
              </a:rPr>
              <a:t>k.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Font typeface="Symbol"/>
              <a:buChar char=""/>
            </a:pP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spc="10" dirty="0">
                <a:latin typeface="SimSun"/>
                <a:cs typeface="SimSun"/>
              </a:rPr>
              <a:t>M</a:t>
            </a:r>
            <a:r>
              <a:rPr sz="1200" dirty="0">
                <a:latin typeface="SimSun"/>
                <a:cs typeface="SimSun"/>
              </a:rPr>
              <a:t>e</a:t>
            </a:r>
            <a:r>
              <a:rPr sz="1200" spc="10" dirty="0">
                <a:latin typeface="SimSun"/>
                <a:cs typeface="SimSun"/>
              </a:rPr>
              <a:t>t</a:t>
            </a:r>
            <a:r>
              <a:rPr sz="1200" dirty="0">
                <a:latin typeface="SimSun"/>
                <a:cs typeface="SimSun"/>
              </a:rPr>
              <a:t>ho</a:t>
            </a:r>
            <a:r>
              <a:rPr sz="1200" spc="10" dirty="0">
                <a:latin typeface="SimSun"/>
                <a:cs typeface="SimSun"/>
              </a:rPr>
              <a:t>d</a:t>
            </a:r>
            <a:r>
              <a:rPr sz="1200" spc="5" dirty="0">
                <a:latin typeface="SimSun"/>
                <a:cs typeface="SimSun"/>
              </a:rPr>
              <a:t>s</a:t>
            </a:r>
            <a:r>
              <a:rPr sz="1200" dirty="0"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3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b="1" spc="-10" dirty="0">
                <a:latin typeface="Courier New"/>
                <a:cs typeface="Courier New"/>
              </a:rPr>
              <a:t>MapGenerator(int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row,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int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col</a:t>
            </a:r>
            <a:r>
              <a:rPr sz="1000" b="1" spc="-5" dirty="0">
                <a:latin typeface="Courier New"/>
                <a:cs typeface="Courier New"/>
              </a:rPr>
              <a:t>)</a:t>
            </a:r>
            <a:r>
              <a:rPr sz="1000" spc="-5" dirty="0">
                <a:latin typeface="SimSun"/>
                <a:cs typeface="SimSun"/>
              </a:rPr>
              <a:t> 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50">
              <a:latin typeface="Times New Roman"/>
              <a:cs typeface="Times New Roman"/>
            </a:endParaRPr>
          </a:p>
          <a:p>
            <a:pPr marL="548640" indent="-228600">
              <a:lnSpc>
                <a:spcPct val="100000"/>
              </a:lnSpc>
              <a:buSzPct val="95238"/>
              <a:buFont typeface="Symbol"/>
              <a:buChar char=""/>
              <a:tabLst>
                <a:tab pos="549275" algn="l"/>
              </a:tabLst>
            </a:pPr>
            <a:r>
              <a:rPr sz="1050" b="1" spc="-10" dirty="0">
                <a:latin typeface="Calibri"/>
                <a:cs typeface="Calibri"/>
              </a:rPr>
              <a:t>D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scri</a:t>
            </a:r>
            <a:r>
              <a:rPr sz="1050" b="1" spc="-15" dirty="0">
                <a:latin typeface="Calibri"/>
                <a:cs typeface="Calibri"/>
              </a:rPr>
              <a:t>p</a:t>
            </a:r>
            <a:r>
              <a:rPr sz="1050" b="1" dirty="0">
                <a:latin typeface="Calibri"/>
                <a:cs typeface="Calibri"/>
              </a:rPr>
              <a:t>ti</a:t>
            </a:r>
            <a:r>
              <a:rPr sz="1050" b="1" spc="-5" dirty="0">
                <a:latin typeface="Calibri"/>
                <a:cs typeface="Calibri"/>
              </a:rPr>
              <a:t>o</a:t>
            </a:r>
            <a:r>
              <a:rPr sz="1050" b="1" dirty="0">
                <a:latin typeface="Calibri"/>
                <a:cs typeface="Calibri"/>
              </a:rPr>
              <a:t>n:</a:t>
            </a:r>
            <a:r>
              <a:rPr sz="1050" b="1" spc="-4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Con</a:t>
            </a:r>
            <a:r>
              <a:rPr sz="1050" spc="-20" dirty="0">
                <a:latin typeface="Calibri"/>
                <a:cs typeface="Calibri"/>
              </a:rPr>
              <a:t>s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u</a:t>
            </a:r>
            <a:r>
              <a:rPr sz="1050" spc="-10" dirty="0">
                <a:latin typeface="Calibri"/>
                <a:cs typeface="Calibri"/>
              </a:rPr>
              <a:t>c</a:t>
            </a:r>
            <a:r>
              <a:rPr sz="1050" spc="-2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Calibri"/>
                <a:cs typeface="Calibri"/>
              </a:rPr>
              <a:t>f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dirty="0">
                <a:latin typeface="Calibri"/>
                <a:cs typeface="Calibri"/>
              </a:rPr>
              <a:t>zi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br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c</a:t>
            </a:r>
            <a:r>
              <a:rPr sz="1050" dirty="0">
                <a:latin typeface="Calibri"/>
                <a:cs typeface="Calibri"/>
              </a:rPr>
              <a:t>k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3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y</a:t>
            </a:r>
            <a:r>
              <a:rPr sz="1050" spc="-5" dirty="0">
                <a:latin typeface="Calibri"/>
                <a:cs typeface="Calibri"/>
              </a:rPr>
              <a:t>ou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548640" indent="-228600">
              <a:lnSpc>
                <a:spcPct val="100000"/>
              </a:lnSpc>
              <a:spcBef>
                <a:spcPts val="300"/>
              </a:spcBef>
              <a:buSzPct val="95238"/>
              <a:buFont typeface="Symbol"/>
              <a:buChar char=""/>
              <a:tabLst>
                <a:tab pos="549275" algn="l"/>
              </a:tabLst>
            </a:pPr>
            <a:r>
              <a:rPr sz="1050" b="1" spc="-25" dirty="0">
                <a:latin typeface="Calibri"/>
                <a:cs typeface="Calibri"/>
              </a:rPr>
              <a:t>P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spc="-30" dirty="0">
                <a:latin typeface="Calibri"/>
                <a:cs typeface="Calibri"/>
              </a:rPr>
              <a:t>r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m</a:t>
            </a:r>
            <a:r>
              <a:rPr sz="1050" b="1" spc="-20" dirty="0">
                <a:latin typeface="Calibri"/>
                <a:cs typeface="Calibri"/>
              </a:rPr>
              <a:t>e</a:t>
            </a:r>
            <a:r>
              <a:rPr sz="1050" b="1" spc="-10" dirty="0">
                <a:latin typeface="Calibri"/>
                <a:cs typeface="Calibri"/>
              </a:rPr>
              <a:t>t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spc="-20" dirty="0">
                <a:latin typeface="Calibri"/>
                <a:cs typeface="Calibri"/>
              </a:rPr>
              <a:t>r</a:t>
            </a:r>
            <a:r>
              <a:rPr sz="1050" b="1" dirty="0">
                <a:latin typeface="Calibri"/>
                <a:cs typeface="Calibri"/>
              </a:rPr>
              <a:t>s: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1005840" lvl="1" indent="-228600">
              <a:lnSpc>
                <a:spcPct val="100000"/>
              </a:lnSpc>
              <a:buFont typeface="Courier New"/>
              <a:buChar char="o"/>
              <a:tabLst>
                <a:tab pos="1006475" algn="l"/>
              </a:tabLst>
            </a:pPr>
            <a:r>
              <a:rPr sz="1000" spc="-10" dirty="0">
                <a:latin typeface="Courier New"/>
                <a:cs typeface="Courier New"/>
              </a:rPr>
              <a:t>row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5" dirty="0">
                <a:latin typeface="Calibri"/>
                <a:cs typeface="Calibri"/>
              </a:rPr>
              <a:t>u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spc="-20" dirty="0">
                <a:latin typeface="Calibri"/>
                <a:cs typeface="Calibri"/>
              </a:rPr>
              <a:t>b</a:t>
            </a:r>
            <a:r>
              <a:rPr sz="1050" dirty="0">
                <a:latin typeface="Calibri"/>
                <a:cs typeface="Calibri"/>
              </a:rPr>
              <a:t>er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15" dirty="0">
                <a:latin typeface="Calibri"/>
                <a:cs typeface="Calibri"/>
              </a:rPr>
              <a:t>w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spc="-20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3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y</a:t>
            </a:r>
            <a:r>
              <a:rPr sz="1050" spc="-5" dirty="0">
                <a:latin typeface="Calibri"/>
                <a:cs typeface="Calibri"/>
              </a:rPr>
              <a:t>ou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1005840" lvl="1" indent="-228600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1006475" algn="l"/>
              </a:tabLst>
            </a:pPr>
            <a:r>
              <a:rPr sz="1000" spc="-10" dirty="0">
                <a:latin typeface="Courier New"/>
                <a:cs typeface="Courier New"/>
              </a:rPr>
              <a:t>col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5" dirty="0">
                <a:latin typeface="Calibri"/>
                <a:cs typeface="Calibri"/>
              </a:rPr>
              <a:t>u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spc="-20" dirty="0">
                <a:latin typeface="Calibri"/>
                <a:cs typeface="Calibri"/>
              </a:rPr>
              <a:t>b</a:t>
            </a:r>
            <a:r>
              <a:rPr sz="1050" dirty="0">
                <a:latin typeface="Calibri"/>
                <a:cs typeface="Calibri"/>
              </a:rPr>
              <a:t>er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10" dirty="0">
                <a:latin typeface="Calibri"/>
                <a:cs typeface="Calibri"/>
              </a:rPr>
              <a:t>u</a:t>
            </a:r>
            <a:r>
              <a:rPr sz="1050" spc="-5" dirty="0">
                <a:latin typeface="Calibri"/>
                <a:cs typeface="Calibri"/>
              </a:rPr>
              <a:t>mn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3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y</a:t>
            </a:r>
            <a:r>
              <a:rPr sz="1050" spc="-5" dirty="0">
                <a:latin typeface="Calibri"/>
                <a:cs typeface="Calibri"/>
              </a:rPr>
              <a:t>ou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4"/>
              </a:spcBef>
              <a:buFont typeface="Courier New"/>
              <a:buChar char="o"/>
            </a:pP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b="1" spc="-10" dirty="0">
                <a:latin typeface="Courier New"/>
                <a:cs typeface="Courier New"/>
              </a:rPr>
              <a:t>draw(Graphics2D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g)</a:t>
            </a:r>
            <a:r>
              <a:rPr sz="1000" spc="-5" dirty="0">
                <a:latin typeface="SimSun"/>
                <a:cs typeface="SimSun"/>
              </a:rPr>
              <a:t> 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550">
              <a:latin typeface="Times New Roman"/>
              <a:cs typeface="Times New Roman"/>
            </a:endParaRPr>
          </a:p>
          <a:p>
            <a:pPr marL="548640" indent="-228600">
              <a:lnSpc>
                <a:spcPct val="100000"/>
              </a:lnSpc>
              <a:buSzPct val="95238"/>
              <a:buFont typeface="Symbol"/>
              <a:buChar char=""/>
              <a:tabLst>
                <a:tab pos="549275" algn="l"/>
              </a:tabLst>
            </a:pPr>
            <a:r>
              <a:rPr sz="1050" b="1" spc="-10" dirty="0">
                <a:latin typeface="Calibri"/>
                <a:cs typeface="Calibri"/>
              </a:rPr>
              <a:t>D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scri</a:t>
            </a:r>
            <a:r>
              <a:rPr sz="1050" b="1" spc="-15" dirty="0">
                <a:latin typeface="Calibri"/>
                <a:cs typeface="Calibri"/>
              </a:rPr>
              <a:t>p</a:t>
            </a:r>
            <a:r>
              <a:rPr sz="1050" b="1" dirty="0">
                <a:latin typeface="Calibri"/>
                <a:cs typeface="Calibri"/>
              </a:rPr>
              <a:t>ti</a:t>
            </a:r>
            <a:r>
              <a:rPr sz="1050" b="1" spc="-5" dirty="0">
                <a:latin typeface="Calibri"/>
                <a:cs typeface="Calibri"/>
              </a:rPr>
              <a:t>o</a:t>
            </a:r>
            <a:r>
              <a:rPr sz="1050" b="1" dirty="0">
                <a:latin typeface="Calibri"/>
                <a:cs typeface="Calibri"/>
              </a:rPr>
              <a:t>n:</a:t>
            </a:r>
            <a:r>
              <a:rPr sz="1050" b="1" spc="-30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end</a:t>
            </a:r>
            <a:r>
              <a:rPr sz="1050" spc="-15" dirty="0">
                <a:latin typeface="Calibri"/>
                <a:cs typeface="Calibri"/>
              </a:rPr>
              <a:t>e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br</a:t>
            </a:r>
            <a:r>
              <a:rPr sz="1050" spc="-15" dirty="0">
                <a:latin typeface="Calibri"/>
                <a:cs typeface="Calibri"/>
              </a:rPr>
              <a:t>i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15" dirty="0">
                <a:latin typeface="Calibri"/>
                <a:cs typeface="Calibri"/>
              </a:rPr>
              <a:t>k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15" dirty="0">
                <a:latin typeface="Calibri"/>
                <a:cs typeface="Calibri"/>
              </a:rPr>
              <a:t>r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en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u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</a:t>
            </a:r>
            <a:r>
              <a:rPr sz="1050" spc="-15" dirty="0">
                <a:latin typeface="Calibri"/>
                <a:cs typeface="Calibri"/>
              </a:rPr>
              <a:t>r</a:t>
            </a:r>
            <a:r>
              <a:rPr sz="1050" spc="-2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vi</a:t>
            </a:r>
            <a:r>
              <a:rPr sz="1050" spc="-5" dirty="0">
                <a:latin typeface="Calibri"/>
                <a:cs typeface="Calibri"/>
              </a:rPr>
              <a:t>de</a:t>
            </a:r>
            <a:r>
              <a:rPr sz="1050" dirty="0">
                <a:latin typeface="Calibri"/>
                <a:cs typeface="Calibri"/>
              </a:rPr>
              <a:t>d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g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20" dirty="0">
                <a:latin typeface="Calibri"/>
                <a:cs typeface="Calibri"/>
              </a:rPr>
              <a:t>p</a:t>
            </a:r>
            <a:r>
              <a:rPr sz="1050" spc="-5" dirty="0">
                <a:latin typeface="Calibri"/>
                <a:cs typeface="Calibri"/>
              </a:rPr>
              <a:t>hi</a:t>
            </a:r>
            <a:r>
              <a:rPr sz="1050" dirty="0">
                <a:latin typeface="Calibri"/>
                <a:cs typeface="Calibri"/>
              </a:rPr>
              <a:t>cs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20" dirty="0">
                <a:latin typeface="Calibri"/>
                <a:cs typeface="Calibri"/>
              </a:rPr>
              <a:t>nt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spc="-5" dirty="0">
                <a:latin typeface="Calibri"/>
                <a:cs typeface="Calibri"/>
              </a:rPr>
              <a:t>x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548640" indent="-228600">
              <a:lnSpc>
                <a:spcPct val="100000"/>
              </a:lnSpc>
              <a:spcBef>
                <a:spcPts val="300"/>
              </a:spcBef>
              <a:buSzPct val="95238"/>
              <a:buFont typeface="Symbol"/>
              <a:buChar char=""/>
              <a:tabLst>
                <a:tab pos="549275" algn="l"/>
              </a:tabLst>
            </a:pPr>
            <a:r>
              <a:rPr sz="1050" b="1" spc="-25" dirty="0">
                <a:latin typeface="Calibri"/>
                <a:cs typeface="Calibri"/>
              </a:rPr>
              <a:t>P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spc="-30" dirty="0">
                <a:latin typeface="Calibri"/>
                <a:cs typeface="Calibri"/>
              </a:rPr>
              <a:t>r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m</a:t>
            </a:r>
            <a:r>
              <a:rPr sz="1050" b="1" spc="-20" dirty="0">
                <a:latin typeface="Calibri"/>
                <a:cs typeface="Calibri"/>
              </a:rPr>
              <a:t>e</a:t>
            </a:r>
            <a:r>
              <a:rPr sz="1050" b="1" spc="-10" dirty="0">
                <a:latin typeface="Calibri"/>
                <a:cs typeface="Calibri"/>
              </a:rPr>
              <a:t>t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spc="-20" dirty="0">
                <a:latin typeface="Calibri"/>
                <a:cs typeface="Calibri"/>
              </a:rPr>
              <a:t>r</a:t>
            </a:r>
            <a:r>
              <a:rPr sz="1050" b="1" dirty="0">
                <a:latin typeface="Calibri"/>
                <a:cs typeface="Calibri"/>
              </a:rPr>
              <a:t>s: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1005840" lvl="1" indent="-228600">
              <a:lnSpc>
                <a:spcPct val="100000"/>
              </a:lnSpc>
              <a:buFont typeface="Courier New"/>
              <a:buChar char="o"/>
              <a:tabLst>
                <a:tab pos="1006475" algn="l"/>
              </a:tabLst>
            </a:pPr>
            <a:r>
              <a:rPr sz="1000" spc="-10" dirty="0">
                <a:latin typeface="Courier New"/>
                <a:cs typeface="Courier New"/>
              </a:rPr>
              <a:t>g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phi</a:t>
            </a:r>
            <a:r>
              <a:rPr sz="1050" dirty="0">
                <a:latin typeface="Calibri"/>
                <a:cs typeface="Calibri"/>
              </a:rPr>
              <a:t>cs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20" dirty="0">
                <a:latin typeface="Calibri"/>
                <a:cs typeface="Calibri"/>
              </a:rPr>
              <a:t>nt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spc="-5" dirty="0">
                <a:latin typeface="Calibri"/>
                <a:cs typeface="Calibri"/>
              </a:rPr>
              <a:t>x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Calibri"/>
                <a:cs typeface="Calibri"/>
              </a:rPr>
              <a:t>f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d</a:t>
            </a:r>
            <a:r>
              <a:rPr sz="1050" spc="-25" dirty="0">
                <a:latin typeface="Calibri"/>
                <a:cs typeface="Calibri"/>
              </a:rPr>
              <a:t>r</a:t>
            </a:r>
            <a:r>
              <a:rPr sz="1050" spc="-3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w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spc="-5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4"/>
              </a:spcBef>
              <a:buFont typeface="Courier New"/>
              <a:buChar char="o"/>
            </a:pP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b="1" spc="-10" dirty="0">
                <a:latin typeface="Courier New"/>
                <a:cs typeface="Courier New"/>
              </a:rPr>
              <a:t>setBrickValue(int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value,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int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row,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int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col</a:t>
            </a:r>
            <a:r>
              <a:rPr sz="1000" b="1" spc="-5" dirty="0">
                <a:latin typeface="Courier New"/>
                <a:cs typeface="Courier New"/>
              </a:rPr>
              <a:t>)</a:t>
            </a:r>
            <a:r>
              <a:rPr sz="1000" spc="-5" dirty="0">
                <a:latin typeface="SimSun"/>
                <a:cs typeface="SimSun"/>
              </a:rPr>
              <a:t> 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50">
              <a:latin typeface="Times New Roman"/>
              <a:cs typeface="Times New Roman"/>
            </a:endParaRPr>
          </a:p>
          <a:p>
            <a:pPr marL="548640" indent="-228600">
              <a:lnSpc>
                <a:spcPct val="100000"/>
              </a:lnSpc>
              <a:buSzPct val="95238"/>
              <a:buFont typeface="Symbol"/>
              <a:buChar char=""/>
              <a:tabLst>
                <a:tab pos="549275" algn="l"/>
              </a:tabLst>
            </a:pPr>
            <a:r>
              <a:rPr sz="1050" b="1" spc="-10" dirty="0">
                <a:latin typeface="Calibri"/>
                <a:cs typeface="Calibri"/>
              </a:rPr>
              <a:t>D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scri</a:t>
            </a:r>
            <a:r>
              <a:rPr sz="1050" b="1" spc="-15" dirty="0">
                <a:latin typeface="Calibri"/>
                <a:cs typeface="Calibri"/>
              </a:rPr>
              <a:t>p</a:t>
            </a:r>
            <a:r>
              <a:rPr sz="1050" b="1" dirty="0">
                <a:latin typeface="Calibri"/>
                <a:cs typeface="Calibri"/>
              </a:rPr>
              <a:t>ti</a:t>
            </a:r>
            <a:r>
              <a:rPr sz="1050" b="1" spc="-5" dirty="0">
                <a:latin typeface="Calibri"/>
                <a:cs typeface="Calibri"/>
              </a:rPr>
              <a:t>o</a:t>
            </a:r>
            <a:r>
              <a:rPr sz="1050" b="1" dirty="0">
                <a:latin typeface="Calibri"/>
                <a:cs typeface="Calibri"/>
              </a:rPr>
              <a:t>n:</a:t>
            </a:r>
            <a:r>
              <a:rPr sz="1050" b="1" spc="-3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v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lu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spc="-5" dirty="0">
                <a:latin typeface="Calibri"/>
                <a:cs typeface="Calibri"/>
              </a:rPr>
              <a:t>pecif</a:t>
            </a:r>
            <a:r>
              <a:rPr sz="1050" dirty="0">
                <a:latin typeface="Calibri"/>
                <a:cs typeface="Calibri"/>
              </a:rPr>
              <a:t>ic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b</a:t>
            </a:r>
            <a:r>
              <a:rPr sz="1050" dirty="0">
                <a:latin typeface="Calibri"/>
                <a:cs typeface="Calibri"/>
              </a:rPr>
              <a:t>ri</a:t>
            </a:r>
            <a:r>
              <a:rPr sz="1050" spc="-10" dirty="0">
                <a:latin typeface="Calibri"/>
                <a:cs typeface="Calibri"/>
              </a:rPr>
              <a:t>c</a:t>
            </a:r>
            <a:r>
              <a:rPr sz="1050" dirty="0">
                <a:latin typeface="Calibri"/>
                <a:cs typeface="Calibri"/>
              </a:rPr>
              <a:t>k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spc="-20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3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y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20" dirty="0">
                <a:latin typeface="Calibri"/>
                <a:cs typeface="Calibri"/>
              </a:rPr>
              <a:t>u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548640" indent="-228600">
              <a:lnSpc>
                <a:spcPct val="100000"/>
              </a:lnSpc>
              <a:spcBef>
                <a:spcPts val="300"/>
              </a:spcBef>
              <a:buSzPct val="95238"/>
              <a:buFont typeface="Symbol"/>
              <a:buChar char=""/>
              <a:tabLst>
                <a:tab pos="549275" algn="l"/>
              </a:tabLst>
            </a:pPr>
            <a:r>
              <a:rPr sz="1050" b="1" spc="-25" dirty="0">
                <a:latin typeface="Calibri"/>
                <a:cs typeface="Calibri"/>
              </a:rPr>
              <a:t>P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spc="-30" dirty="0">
                <a:latin typeface="Calibri"/>
                <a:cs typeface="Calibri"/>
              </a:rPr>
              <a:t>r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m</a:t>
            </a:r>
            <a:r>
              <a:rPr sz="1050" b="1" spc="-20" dirty="0">
                <a:latin typeface="Calibri"/>
                <a:cs typeface="Calibri"/>
              </a:rPr>
              <a:t>e</a:t>
            </a:r>
            <a:r>
              <a:rPr sz="1050" b="1" spc="-10" dirty="0">
                <a:latin typeface="Calibri"/>
                <a:cs typeface="Calibri"/>
              </a:rPr>
              <a:t>t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spc="-20" dirty="0">
                <a:latin typeface="Calibri"/>
                <a:cs typeface="Calibri"/>
              </a:rPr>
              <a:t>r</a:t>
            </a:r>
            <a:r>
              <a:rPr sz="1050" b="1" dirty="0">
                <a:latin typeface="Calibri"/>
                <a:cs typeface="Calibri"/>
              </a:rPr>
              <a:t>s: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1005840" lvl="1" indent="-228600">
              <a:lnSpc>
                <a:spcPct val="100000"/>
              </a:lnSpc>
              <a:buFont typeface="Courier New"/>
              <a:buChar char="o"/>
              <a:tabLst>
                <a:tab pos="1006475" algn="l"/>
              </a:tabLst>
            </a:pPr>
            <a:r>
              <a:rPr sz="1000" spc="-10" dirty="0">
                <a:latin typeface="Courier New"/>
                <a:cs typeface="Courier New"/>
              </a:rPr>
              <a:t>value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spc="-1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ew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v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spc="-20" dirty="0">
                <a:latin typeface="Calibri"/>
                <a:cs typeface="Calibri"/>
              </a:rPr>
              <a:t>u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Calibri"/>
                <a:cs typeface="Calibri"/>
              </a:rPr>
              <a:t>f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br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c</a:t>
            </a:r>
            <a:r>
              <a:rPr sz="1050" dirty="0">
                <a:latin typeface="Calibri"/>
                <a:cs typeface="Calibri"/>
              </a:rPr>
              <a:t>k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(</a:t>
            </a:r>
            <a:r>
              <a:rPr sz="1050" dirty="0">
                <a:latin typeface="Calibri"/>
                <a:cs typeface="Calibri"/>
              </a:rPr>
              <a:t>0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Calibri"/>
                <a:cs typeface="Calibri"/>
              </a:rPr>
              <a:t>f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b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40" dirty="0">
                <a:latin typeface="Calibri"/>
                <a:cs typeface="Calibri"/>
              </a:rPr>
              <a:t>k</a:t>
            </a:r>
            <a:r>
              <a:rPr sz="1050" dirty="0">
                <a:latin typeface="Calibri"/>
                <a:cs typeface="Calibri"/>
              </a:rPr>
              <a:t>en,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1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Calibri"/>
                <a:cs typeface="Calibri"/>
              </a:rPr>
              <a:t>f</a:t>
            </a:r>
            <a:r>
              <a:rPr sz="1050" spc="-2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30" dirty="0">
                <a:latin typeface="Calibri"/>
                <a:cs typeface="Calibri"/>
              </a:rPr>
              <a:t>n</a:t>
            </a:r>
            <a:r>
              <a:rPr sz="1050" spc="-2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c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).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564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3379" y="808350"/>
            <a:ext cx="6667500" cy="9258300"/>
          </a:xfrm>
          <a:custGeom>
            <a:avLst/>
            <a:gdLst/>
            <a:ahLst/>
            <a:cxnLst/>
            <a:rect l="l" t="t" r="r" b="b"/>
            <a:pathLst>
              <a:path w="6667500" h="9258300">
                <a:moveTo>
                  <a:pt x="0" y="9258299"/>
                </a:moveTo>
                <a:lnTo>
                  <a:pt x="6667499" y="9258299"/>
                </a:lnTo>
                <a:lnTo>
                  <a:pt x="6667499" y="0"/>
                </a:lnTo>
                <a:lnTo>
                  <a:pt x="0" y="0"/>
                </a:lnTo>
                <a:lnTo>
                  <a:pt x="0" y="9258299"/>
                </a:lnTo>
                <a:close/>
              </a:path>
            </a:pathLst>
          </a:custGeom>
          <a:ln w="19049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1259" y="872831"/>
            <a:ext cx="6569075" cy="896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SimSun"/>
                <a:cs typeface="SimSun"/>
              </a:rPr>
              <a:t>D</a:t>
            </a:r>
            <a:r>
              <a:rPr sz="1200" dirty="0">
                <a:latin typeface="SimSun"/>
                <a:cs typeface="SimSun"/>
              </a:rPr>
              <a:t>e</a:t>
            </a:r>
            <a:r>
              <a:rPr sz="1200" spc="10" dirty="0">
                <a:latin typeface="SimSun"/>
                <a:cs typeface="SimSun"/>
              </a:rPr>
              <a:t>s</a:t>
            </a:r>
            <a:r>
              <a:rPr sz="1200" dirty="0">
                <a:latin typeface="SimSun"/>
                <a:cs typeface="SimSun"/>
              </a:rPr>
              <a:t>cr</a:t>
            </a:r>
            <a:r>
              <a:rPr sz="1200" spc="10" dirty="0">
                <a:latin typeface="SimSun"/>
                <a:cs typeface="SimSun"/>
              </a:rPr>
              <a:t>i</a:t>
            </a:r>
            <a:r>
              <a:rPr sz="1200" dirty="0">
                <a:latin typeface="SimSun"/>
                <a:cs typeface="SimSun"/>
              </a:rPr>
              <a:t>p</a:t>
            </a:r>
            <a:r>
              <a:rPr sz="1200" spc="10" dirty="0">
                <a:latin typeface="SimSun"/>
                <a:cs typeface="SimSun"/>
              </a:rPr>
              <a:t>t</a:t>
            </a:r>
            <a:r>
              <a:rPr sz="1200" dirty="0">
                <a:latin typeface="SimSun"/>
                <a:cs typeface="SimSun"/>
              </a:rPr>
              <a:t>io</a:t>
            </a:r>
            <a:r>
              <a:rPr sz="1200" spc="5" dirty="0">
                <a:latin typeface="SimSun"/>
                <a:cs typeface="SimSun"/>
              </a:rPr>
              <a:t>n</a:t>
            </a:r>
            <a:r>
              <a:rPr sz="1200" dirty="0"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8300"/>
              </a:lnSpc>
            </a:pPr>
            <a:r>
              <a:rPr sz="1200" dirty="0">
                <a:latin typeface="SimSun"/>
                <a:cs typeface="SimSun"/>
              </a:rPr>
              <a:t>The</a:t>
            </a:r>
            <a:r>
              <a:rPr sz="1200" spc="-215" dirty="0">
                <a:latin typeface="SimSun"/>
                <a:cs typeface="SimSu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GamePlay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class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e</a:t>
            </a:r>
            <a:r>
              <a:rPr sz="1200" spc="-15" dirty="0">
                <a:latin typeface="SimSun"/>
                <a:cs typeface="SimSun"/>
              </a:rPr>
              <a:t>x</a:t>
            </a:r>
            <a:r>
              <a:rPr sz="1200" dirty="0">
                <a:latin typeface="SimSun"/>
                <a:cs typeface="SimSun"/>
              </a:rPr>
              <a:t>tends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JPanel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and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man</a:t>
            </a:r>
            <a:r>
              <a:rPr sz="1200" spc="-15" dirty="0">
                <a:latin typeface="SimSun"/>
                <a:cs typeface="SimSun"/>
              </a:rPr>
              <a:t>a</a:t>
            </a:r>
            <a:r>
              <a:rPr sz="1200" dirty="0">
                <a:latin typeface="SimSun"/>
                <a:cs typeface="SimSun"/>
              </a:rPr>
              <a:t>ges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the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game's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mai</a:t>
            </a:r>
            <a:r>
              <a:rPr sz="1200" spc="-15" dirty="0">
                <a:latin typeface="SimSun"/>
                <a:cs typeface="SimSun"/>
              </a:rPr>
              <a:t>n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spc="-15" dirty="0">
                <a:latin typeface="SimSun"/>
                <a:cs typeface="SimSun"/>
              </a:rPr>
              <a:t>l</a:t>
            </a:r>
            <a:r>
              <a:rPr sz="1200" dirty="0">
                <a:latin typeface="SimSun"/>
                <a:cs typeface="SimSun"/>
              </a:rPr>
              <a:t>ogic.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It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includes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th</a:t>
            </a:r>
            <a:r>
              <a:rPr sz="1200" spc="-15" dirty="0">
                <a:latin typeface="SimSun"/>
                <a:cs typeface="SimSun"/>
              </a:rPr>
              <a:t>e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ball, paddle, and brick interactions, as well as player input handling</a:t>
            </a:r>
            <a:r>
              <a:rPr sz="1200" spc="10" dirty="0">
                <a:latin typeface="SimSun"/>
                <a:cs typeface="SimSun"/>
              </a:rPr>
              <a:t>.</a:t>
            </a:r>
            <a:r>
              <a:rPr sz="1200" dirty="0"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0" dirty="0">
                <a:latin typeface="SimSun"/>
                <a:cs typeface="SimSun"/>
              </a:rPr>
              <a:t>A</a:t>
            </a:r>
            <a:r>
              <a:rPr sz="1200" dirty="0">
                <a:latin typeface="SimSun"/>
                <a:cs typeface="SimSun"/>
              </a:rPr>
              <a:t>t</a:t>
            </a:r>
            <a:r>
              <a:rPr sz="1200" spc="10" dirty="0">
                <a:latin typeface="SimSun"/>
                <a:cs typeface="SimSun"/>
              </a:rPr>
              <a:t>t</a:t>
            </a:r>
            <a:r>
              <a:rPr sz="1200" dirty="0">
                <a:latin typeface="SimSun"/>
                <a:cs typeface="SimSun"/>
              </a:rPr>
              <a:t>ri</a:t>
            </a:r>
            <a:r>
              <a:rPr sz="1200" spc="10" dirty="0">
                <a:latin typeface="SimSun"/>
                <a:cs typeface="SimSun"/>
              </a:rPr>
              <a:t>b</a:t>
            </a:r>
            <a:r>
              <a:rPr sz="1200" dirty="0">
                <a:latin typeface="SimSun"/>
                <a:cs typeface="SimSun"/>
              </a:rPr>
              <a:t>u</a:t>
            </a:r>
            <a:r>
              <a:rPr sz="1200" spc="10" dirty="0">
                <a:latin typeface="SimSun"/>
                <a:cs typeface="SimSun"/>
              </a:rPr>
              <a:t>t</a:t>
            </a:r>
            <a:r>
              <a:rPr sz="1200" dirty="0">
                <a:latin typeface="SimSun"/>
                <a:cs typeface="SimSun"/>
              </a:rPr>
              <a:t>e</a:t>
            </a:r>
            <a:r>
              <a:rPr sz="1200" spc="5" dirty="0">
                <a:latin typeface="SimSun"/>
                <a:cs typeface="SimSun"/>
              </a:rPr>
              <a:t>s</a:t>
            </a:r>
            <a:r>
              <a:rPr sz="1200" dirty="0"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70534" algn="l"/>
              </a:tabLst>
            </a:pPr>
            <a:r>
              <a:rPr sz="1000" spc="-10" dirty="0">
                <a:latin typeface="Courier New"/>
                <a:cs typeface="Courier New"/>
              </a:rPr>
              <a:t>play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15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an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ndi</a:t>
            </a:r>
            <a:r>
              <a:rPr sz="1050" spc="-15" dirty="0">
                <a:latin typeface="Calibri"/>
                <a:cs typeface="Calibri"/>
              </a:rPr>
              <a:t>ca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whe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spc="-20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er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p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20" dirty="0">
                <a:latin typeface="Calibri"/>
                <a:cs typeface="Calibri"/>
              </a:rPr>
              <a:t>g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es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470534" algn="l"/>
              </a:tabLst>
            </a:pPr>
            <a:r>
              <a:rPr sz="1000" spc="-10" dirty="0">
                <a:latin typeface="Courier New"/>
                <a:cs typeface="Courier New"/>
              </a:rPr>
              <a:t>score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spc="-1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pl</a:t>
            </a:r>
            <a:r>
              <a:rPr sz="1050" spc="-3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y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'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u</a:t>
            </a:r>
            <a:r>
              <a:rPr sz="1050" spc="-10" dirty="0">
                <a:latin typeface="Calibri"/>
                <a:cs typeface="Calibri"/>
              </a:rPr>
              <a:t>rr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1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spc="-15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e.</a:t>
            </a:r>
            <a:endParaRPr sz="105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470534" algn="l"/>
              </a:tabLst>
            </a:pPr>
            <a:r>
              <a:rPr sz="1000" spc="-10" dirty="0">
                <a:latin typeface="Courier New"/>
                <a:cs typeface="Courier New"/>
              </a:rPr>
              <a:t>totalBricks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spc="-1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2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al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spc="-10" dirty="0">
                <a:latin typeface="Calibri"/>
                <a:cs typeface="Calibri"/>
              </a:rPr>
              <a:t>u</a:t>
            </a:r>
            <a:r>
              <a:rPr sz="1050" spc="-5" dirty="0">
                <a:latin typeface="Calibri"/>
                <a:cs typeface="Calibri"/>
              </a:rPr>
              <a:t>mbe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br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c</a:t>
            </a:r>
            <a:r>
              <a:rPr sz="1050" spc="-15" dirty="0">
                <a:latin typeface="Calibri"/>
                <a:cs typeface="Calibri"/>
              </a:rPr>
              <a:t>k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e.</a:t>
            </a:r>
            <a:endParaRPr sz="105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470534" algn="l"/>
              </a:tabLst>
            </a:pPr>
            <a:r>
              <a:rPr sz="1000" spc="-10" dirty="0">
                <a:latin typeface="Courier New"/>
                <a:cs typeface="Courier New"/>
              </a:rPr>
              <a:t>timer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m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10" dirty="0">
                <a:latin typeface="Calibri"/>
                <a:cs typeface="Calibri"/>
              </a:rPr>
              <a:t>b</a:t>
            </a:r>
            <a:r>
              <a:rPr sz="1050" spc="-5" dirty="0">
                <a:latin typeface="Calibri"/>
                <a:cs typeface="Calibri"/>
              </a:rPr>
              <a:t>jec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20" dirty="0">
                <a:latin typeface="Calibri"/>
                <a:cs typeface="Calibri"/>
              </a:rPr>
              <a:t>n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5" dirty="0">
                <a:latin typeface="Calibri"/>
                <a:cs typeface="Calibri"/>
              </a:rPr>
              <a:t>'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speed.</a:t>
            </a:r>
            <a:endParaRPr sz="105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470534" algn="l"/>
              </a:tabLst>
            </a:pPr>
            <a:r>
              <a:rPr sz="1000" spc="-10" dirty="0">
                <a:latin typeface="Courier New"/>
                <a:cs typeface="Courier New"/>
              </a:rPr>
              <a:t>delay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spc="-1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del</a:t>
            </a:r>
            <a:r>
              <a:rPr sz="1050" spc="-30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y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bet</a:t>
            </a:r>
            <a:r>
              <a:rPr sz="1050" spc="-25" dirty="0">
                <a:latin typeface="Calibri"/>
                <a:cs typeface="Calibri"/>
              </a:rPr>
              <a:t>w</a:t>
            </a:r>
            <a:r>
              <a:rPr sz="1050" dirty="0">
                <a:latin typeface="Calibri"/>
                <a:cs typeface="Calibri"/>
              </a:rPr>
              <a:t>een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er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c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470534" algn="l"/>
              </a:tabLst>
            </a:pPr>
            <a:r>
              <a:rPr sz="1000" spc="-10" dirty="0">
                <a:latin typeface="Courier New"/>
                <a:cs typeface="Courier New"/>
              </a:rPr>
              <a:t>playerX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spc="-1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x-</a:t>
            </a:r>
            <a:r>
              <a:rPr sz="1050" spc="-15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oo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din</a:t>
            </a:r>
            <a:r>
              <a:rPr sz="1050" spc="-20" dirty="0">
                <a:latin typeface="Calibri"/>
                <a:cs typeface="Calibri"/>
              </a:rPr>
              <a:t>at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pl</a:t>
            </a:r>
            <a:r>
              <a:rPr sz="1050" spc="-3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y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'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pa</a:t>
            </a:r>
            <a:r>
              <a:rPr sz="1050" spc="-10" dirty="0">
                <a:latin typeface="Calibri"/>
                <a:cs typeface="Calibri"/>
              </a:rPr>
              <a:t>d</a:t>
            </a:r>
            <a:r>
              <a:rPr sz="1050" spc="-5" dirty="0">
                <a:latin typeface="Calibri"/>
                <a:cs typeface="Calibri"/>
              </a:rPr>
              <a:t>dl</a:t>
            </a:r>
            <a:r>
              <a:rPr sz="1050" dirty="0">
                <a:latin typeface="Calibri"/>
                <a:cs typeface="Calibri"/>
              </a:rPr>
              <a:t>e.</a:t>
            </a:r>
            <a:endParaRPr sz="105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470534" algn="l"/>
              </a:tabLst>
            </a:pPr>
            <a:r>
              <a:rPr sz="1000" spc="-10" dirty="0">
                <a:latin typeface="Courier New"/>
                <a:cs typeface="Courier New"/>
              </a:rPr>
              <a:t>ballposX</a:t>
            </a:r>
            <a:r>
              <a:rPr sz="1050" spc="-10" dirty="0">
                <a:latin typeface="Calibri"/>
                <a:cs typeface="Calibri"/>
              </a:rPr>
              <a:t>,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ballpos</a:t>
            </a:r>
            <a:r>
              <a:rPr sz="1000" spc="-5" dirty="0">
                <a:latin typeface="Courier New"/>
                <a:cs typeface="Courier New"/>
              </a:rPr>
              <a:t>Y</a:t>
            </a:r>
            <a:r>
              <a:rPr sz="105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spc="-1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x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and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y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20" dirty="0">
                <a:latin typeface="Calibri"/>
                <a:cs typeface="Calibri"/>
              </a:rPr>
              <a:t>o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din</a:t>
            </a:r>
            <a:r>
              <a:rPr sz="1050" spc="-20" dirty="0">
                <a:latin typeface="Calibri"/>
                <a:cs typeface="Calibri"/>
              </a:rPr>
              <a:t>at</a:t>
            </a:r>
            <a:r>
              <a:rPr sz="1050" dirty="0">
                <a:latin typeface="Calibri"/>
                <a:cs typeface="Calibri"/>
              </a:rPr>
              <a:t>es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b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l.</a:t>
            </a:r>
            <a:endParaRPr sz="105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470534" algn="l"/>
              </a:tabLst>
            </a:pPr>
            <a:r>
              <a:rPr sz="1000" spc="-10" dirty="0">
                <a:latin typeface="Courier New"/>
                <a:cs typeface="Courier New"/>
              </a:rPr>
              <a:t>ballXdir</a:t>
            </a:r>
            <a:r>
              <a:rPr sz="1050" spc="-10" dirty="0">
                <a:latin typeface="Calibri"/>
                <a:cs typeface="Calibri"/>
              </a:rPr>
              <a:t>,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ballYdi</a:t>
            </a:r>
            <a:r>
              <a:rPr sz="1000" spc="-5" dirty="0">
                <a:latin typeface="Courier New"/>
                <a:cs typeface="Courier New"/>
              </a:rPr>
              <a:t>r</a:t>
            </a:r>
            <a:r>
              <a:rPr sz="105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spc="-1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di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ec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20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ba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l'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m</a:t>
            </a:r>
            <a:r>
              <a:rPr sz="1050" spc="-10" dirty="0">
                <a:latin typeface="Calibri"/>
                <a:cs typeface="Calibri"/>
              </a:rPr>
              <a:t>ove</a:t>
            </a:r>
            <a:r>
              <a:rPr sz="1050" spc="-5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15" dirty="0">
                <a:latin typeface="Calibri"/>
                <a:cs typeface="Calibri"/>
              </a:rPr>
              <a:t>n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470534" algn="l"/>
              </a:tabLst>
            </a:pPr>
            <a:r>
              <a:rPr sz="1000" spc="-10" dirty="0">
                <a:latin typeface="Courier New"/>
                <a:cs typeface="Courier New"/>
              </a:rPr>
              <a:t>map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spc="-20" dirty="0">
                <a:latin typeface="Calibri"/>
                <a:cs typeface="Calibri"/>
              </a:rPr>
              <a:t>st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ce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</a:t>
            </a:r>
            <a:r>
              <a:rPr sz="1000" spc="-2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Generator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ss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470534" algn="l"/>
              </a:tabLst>
            </a:pPr>
            <a:r>
              <a:rPr sz="1000" spc="-10" dirty="0">
                <a:latin typeface="Courier New"/>
                <a:cs typeface="Courier New"/>
              </a:rPr>
              <a:t>random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Ran</a:t>
            </a:r>
            <a:r>
              <a:rPr sz="1050" spc="-10" dirty="0">
                <a:latin typeface="Calibri"/>
                <a:cs typeface="Calibri"/>
              </a:rPr>
              <a:t>d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m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10" dirty="0">
                <a:latin typeface="Calibri"/>
                <a:cs typeface="Calibri"/>
              </a:rPr>
              <a:t>b</a:t>
            </a:r>
            <a:r>
              <a:rPr sz="1050" spc="-15" dirty="0">
                <a:latin typeface="Calibri"/>
                <a:cs typeface="Calibri"/>
              </a:rPr>
              <a:t>j</a:t>
            </a:r>
            <a:r>
              <a:rPr sz="1050" dirty="0">
                <a:latin typeface="Calibri"/>
                <a:cs typeface="Calibri"/>
              </a:rPr>
              <a:t>ect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Calibri"/>
                <a:cs typeface="Calibri"/>
              </a:rPr>
              <a:t>f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ene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spc="-15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nd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m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v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spc="-20" dirty="0">
                <a:latin typeface="Calibri"/>
                <a:cs typeface="Calibri"/>
              </a:rPr>
              <a:t>u</a:t>
            </a:r>
            <a:r>
              <a:rPr sz="1050" dirty="0">
                <a:latin typeface="Calibri"/>
                <a:cs typeface="Calibri"/>
              </a:rPr>
              <a:t>es.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Font typeface="Symbol"/>
              <a:buChar char=""/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0" dirty="0">
                <a:latin typeface="SimSun"/>
                <a:cs typeface="SimSun"/>
              </a:rPr>
              <a:t>M</a:t>
            </a:r>
            <a:r>
              <a:rPr sz="1200" dirty="0">
                <a:latin typeface="SimSun"/>
                <a:cs typeface="SimSun"/>
              </a:rPr>
              <a:t>e</a:t>
            </a:r>
            <a:r>
              <a:rPr sz="1200" spc="10" dirty="0">
                <a:latin typeface="SimSun"/>
                <a:cs typeface="SimSun"/>
              </a:rPr>
              <a:t>t</a:t>
            </a:r>
            <a:r>
              <a:rPr sz="1200" dirty="0">
                <a:latin typeface="SimSun"/>
                <a:cs typeface="SimSun"/>
              </a:rPr>
              <a:t>ho</a:t>
            </a:r>
            <a:r>
              <a:rPr sz="1200" spc="10" dirty="0">
                <a:latin typeface="SimSun"/>
                <a:cs typeface="SimSun"/>
              </a:rPr>
              <a:t>d</a:t>
            </a:r>
            <a:r>
              <a:rPr sz="1200" spc="5" dirty="0">
                <a:latin typeface="SimSun"/>
                <a:cs typeface="SimSun"/>
              </a:rPr>
              <a:t>s</a:t>
            </a:r>
            <a:r>
              <a:rPr sz="1200" dirty="0"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latin typeface="Courier New"/>
                <a:cs typeface="Courier New"/>
              </a:rPr>
              <a:t>initializeBallDirection(</a:t>
            </a:r>
            <a:r>
              <a:rPr sz="1000" b="1" spc="-5" dirty="0">
                <a:latin typeface="Courier New"/>
                <a:cs typeface="Courier New"/>
              </a:rPr>
              <a:t>)</a:t>
            </a:r>
            <a:r>
              <a:rPr sz="1000" spc="-5" dirty="0">
                <a:latin typeface="SimSun"/>
                <a:cs typeface="SimSun"/>
              </a:rPr>
              <a:t> 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95238"/>
              <a:buFont typeface="Symbol"/>
              <a:buChar char=""/>
              <a:tabLst>
                <a:tab pos="470534" algn="l"/>
              </a:tabLst>
            </a:pPr>
            <a:r>
              <a:rPr sz="1050" b="1" spc="-10" dirty="0">
                <a:latin typeface="Calibri"/>
                <a:cs typeface="Calibri"/>
              </a:rPr>
              <a:t>D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scri</a:t>
            </a:r>
            <a:r>
              <a:rPr sz="1050" b="1" spc="-15" dirty="0">
                <a:latin typeface="Calibri"/>
                <a:cs typeface="Calibri"/>
              </a:rPr>
              <a:t>p</a:t>
            </a:r>
            <a:r>
              <a:rPr sz="1050" b="1" dirty="0">
                <a:latin typeface="Calibri"/>
                <a:cs typeface="Calibri"/>
              </a:rPr>
              <a:t>ti</a:t>
            </a:r>
            <a:r>
              <a:rPr sz="1050" b="1" spc="-5" dirty="0">
                <a:latin typeface="Calibri"/>
                <a:cs typeface="Calibri"/>
              </a:rPr>
              <a:t>o</a:t>
            </a:r>
            <a:r>
              <a:rPr sz="1050" b="1" dirty="0">
                <a:latin typeface="Calibri"/>
                <a:cs typeface="Calibri"/>
              </a:rPr>
              <a:t>n:</a:t>
            </a:r>
            <a:r>
              <a:rPr sz="1050" b="1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spc="-35" dirty="0">
                <a:latin typeface="Calibri"/>
                <a:cs typeface="Calibri"/>
              </a:rPr>
              <a:t>z</a:t>
            </a:r>
            <a:r>
              <a:rPr sz="1050" dirty="0">
                <a:latin typeface="Calibri"/>
                <a:cs typeface="Calibri"/>
              </a:rPr>
              <a:t>es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d</a:t>
            </a:r>
            <a:r>
              <a:rPr sz="1050" spc="-2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ec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d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po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b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l.</a:t>
            </a:r>
            <a:endParaRPr sz="105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00"/>
              </a:spcBef>
              <a:buSzPct val="95238"/>
              <a:buFont typeface="Symbol"/>
              <a:buChar char=""/>
              <a:tabLst>
                <a:tab pos="470534" algn="l"/>
              </a:tabLst>
            </a:pPr>
            <a:r>
              <a:rPr sz="1050" b="1" spc="-10" dirty="0">
                <a:latin typeface="Calibri"/>
                <a:cs typeface="Calibri"/>
              </a:rPr>
              <a:t>D</a:t>
            </a:r>
            <a:r>
              <a:rPr sz="1050" b="1" spc="-20" dirty="0">
                <a:latin typeface="Calibri"/>
                <a:cs typeface="Calibri"/>
              </a:rPr>
              <a:t>e</a:t>
            </a:r>
            <a:r>
              <a:rPr sz="1050" b="1" spc="-10" dirty="0">
                <a:latin typeface="Calibri"/>
                <a:cs typeface="Calibri"/>
              </a:rPr>
              <a:t>t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ils:</a:t>
            </a:r>
            <a:r>
              <a:rPr sz="1050" b="1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spc="-1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ba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l'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d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5" dirty="0">
                <a:latin typeface="Calibri"/>
                <a:cs typeface="Calibri"/>
              </a:rPr>
              <a:t>r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et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nd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75" dirty="0">
                <a:latin typeface="Calibri"/>
                <a:cs typeface="Calibri"/>
              </a:rPr>
              <a:t>y</a:t>
            </a:r>
            <a:r>
              <a:rPr sz="1050" dirty="0">
                <a:latin typeface="Calibri"/>
                <a:cs typeface="Calibri"/>
              </a:rPr>
              <a:t>,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and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</a:t>
            </a:r>
            <a:r>
              <a:rPr sz="1050" spc="-10" dirty="0">
                <a:latin typeface="Calibri"/>
                <a:cs typeface="Calibri"/>
              </a:rPr>
              <a:t>os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pl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c</a:t>
            </a:r>
            <a:r>
              <a:rPr sz="1050" dirty="0">
                <a:latin typeface="Calibri"/>
                <a:cs typeface="Calibri"/>
              </a:rPr>
              <a:t>ed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nd</a:t>
            </a:r>
            <a:r>
              <a:rPr sz="1050" spc="-2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m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st</a:t>
            </a:r>
            <a:r>
              <a:rPr sz="1050" dirty="0">
                <a:latin typeface="Calibri"/>
                <a:cs typeface="Calibri"/>
              </a:rPr>
              <a:t>ar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20" dirty="0">
                <a:latin typeface="Calibri"/>
                <a:cs typeface="Calibri"/>
              </a:rPr>
              <a:t>n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Symbol"/>
              <a:buChar char="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latin typeface="Courier New"/>
                <a:cs typeface="Courier New"/>
              </a:rPr>
              <a:t>paint(Graphics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g)</a:t>
            </a:r>
            <a:r>
              <a:rPr sz="1000" spc="-5" dirty="0">
                <a:latin typeface="SimSun"/>
                <a:cs typeface="SimSun"/>
              </a:rPr>
              <a:t> 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95238"/>
              <a:buFont typeface="Symbol"/>
              <a:buChar char=""/>
              <a:tabLst>
                <a:tab pos="470534" algn="l"/>
              </a:tabLst>
            </a:pPr>
            <a:r>
              <a:rPr sz="1050" b="1" spc="-10" dirty="0">
                <a:latin typeface="Calibri"/>
                <a:cs typeface="Calibri"/>
              </a:rPr>
              <a:t>D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scri</a:t>
            </a:r>
            <a:r>
              <a:rPr sz="1050" b="1" spc="-15" dirty="0">
                <a:latin typeface="Calibri"/>
                <a:cs typeface="Calibri"/>
              </a:rPr>
              <a:t>p</a:t>
            </a:r>
            <a:r>
              <a:rPr sz="1050" b="1" dirty="0">
                <a:latin typeface="Calibri"/>
                <a:cs typeface="Calibri"/>
              </a:rPr>
              <a:t>ti</a:t>
            </a:r>
            <a:r>
              <a:rPr sz="1050" b="1" spc="-5" dirty="0">
                <a:latin typeface="Calibri"/>
                <a:cs typeface="Calibri"/>
              </a:rPr>
              <a:t>o</a:t>
            </a:r>
            <a:r>
              <a:rPr sz="1050" b="1" dirty="0">
                <a:latin typeface="Calibri"/>
                <a:cs typeface="Calibri"/>
              </a:rPr>
              <a:t>n:</a:t>
            </a:r>
            <a:r>
              <a:rPr sz="1050" b="1" spc="-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D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spc="-15" dirty="0">
                <a:latin typeface="Calibri"/>
                <a:cs typeface="Calibri"/>
              </a:rPr>
              <a:t>aw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2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1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eme</a:t>
            </a:r>
            <a:r>
              <a:rPr sz="1050" spc="-15" dirty="0">
                <a:latin typeface="Calibri"/>
                <a:cs typeface="Calibri"/>
              </a:rPr>
              <a:t>n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25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ee</a:t>
            </a:r>
            <a:r>
              <a:rPr sz="1050" spc="-5" dirty="0">
                <a:latin typeface="Calibri"/>
                <a:cs typeface="Calibri"/>
              </a:rPr>
              <a:t>n.</a:t>
            </a:r>
            <a:endParaRPr sz="105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00"/>
              </a:spcBef>
              <a:buSzPct val="95238"/>
              <a:buFont typeface="Symbol"/>
              <a:buChar char=""/>
              <a:tabLst>
                <a:tab pos="470534" algn="l"/>
              </a:tabLst>
            </a:pPr>
            <a:r>
              <a:rPr sz="1050" b="1" spc="-25" dirty="0">
                <a:latin typeface="Calibri"/>
                <a:cs typeface="Calibri"/>
              </a:rPr>
              <a:t>P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spc="-30" dirty="0">
                <a:latin typeface="Calibri"/>
                <a:cs typeface="Calibri"/>
              </a:rPr>
              <a:t>r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m</a:t>
            </a:r>
            <a:r>
              <a:rPr sz="1050" b="1" spc="-20" dirty="0">
                <a:latin typeface="Calibri"/>
                <a:cs typeface="Calibri"/>
              </a:rPr>
              <a:t>e</a:t>
            </a:r>
            <a:r>
              <a:rPr sz="1050" b="1" spc="-10" dirty="0">
                <a:latin typeface="Calibri"/>
                <a:cs typeface="Calibri"/>
              </a:rPr>
              <a:t>t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spc="-20" dirty="0">
                <a:latin typeface="Calibri"/>
                <a:cs typeface="Calibri"/>
              </a:rPr>
              <a:t>r</a:t>
            </a:r>
            <a:r>
              <a:rPr sz="1050" b="1" dirty="0">
                <a:latin typeface="Calibri"/>
                <a:cs typeface="Calibri"/>
              </a:rPr>
              <a:t>s: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buFont typeface="Courier New"/>
              <a:buChar char="o"/>
              <a:tabLst>
                <a:tab pos="927735" algn="l"/>
              </a:tabLst>
            </a:pPr>
            <a:r>
              <a:rPr sz="1000" spc="-10" dirty="0">
                <a:latin typeface="Courier New"/>
                <a:cs typeface="Courier New"/>
              </a:rPr>
              <a:t>g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phi</a:t>
            </a:r>
            <a:r>
              <a:rPr sz="1050" dirty="0">
                <a:latin typeface="Calibri"/>
                <a:cs typeface="Calibri"/>
              </a:rPr>
              <a:t>cs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20" dirty="0">
                <a:latin typeface="Calibri"/>
                <a:cs typeface="Calibri"/>
              </a:rPr>
              <a:t>nt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spc="-5" dirty="0">
                <a:latin typeface="Calibri"/>
                <a:cs typeface="Calibri"/>
              </a:rPr>
              <a:t>x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Calibri"/>
                <a:cs typeface="Calibri"/>
              </a:rPr>
              <a:t>f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d</a:t>
            </a:r>
            <a:r>
              <a:rPr sz="1050" spc="-25" dirty="0">
                <a:latin typeface="Calibri"/>
                <a:cs typeface="Calibri"/>
              </a:rPr>
              <a:t>r</a:t>
            </a:r>
            <a:r>
              <a:rPr sz="1050" spc="-3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w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spc="-5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4"/>
              </a:spcBef>
              <a:buFont typeface="Courier New"/>
              <a:buChar char="o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latin typeface="Courier New"/>
                <a:cs typeface="Courier New"/>
              </a:rPr>
              <a:t>actionPerformed(ActionEvent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arg0</a:t>
            </a:r>
            <a:r>
              <a:rPr sz="1000" b="1" spc="-5" dirty="0">
                <a:latin typeface="Courier New"/>
                <a:cs typeface="Courier New"/>
              </a:rPr>
              <a:t>)</a:t>
            </a:r>
            <a:r>
              <a:rPr sz="1000" spc="-5" dirty="0">
                <a:latin typeface="SimSun"/>
                <a:cs typeface="SimSun"/>
              </a:rPr>
              <a:t> 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95238"/>
              <a:buFont typeface="Symbol"/>
              <a:buChar char=""/>
              <a:tabLst>
                <a:tab pos="470534" algn="l"/>
              </a:tabLst>
            </a:pPr>
            <a:r>
              <a:rPr sz="1050" b="1" spc="-10" dirty="0">
                <a:latin typeface="Calibri"/>
                <a:cs typeface="Calibri"/>
              </a:rPr>
              <a:t>D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sc</a:t>
            </a:r>
            <a:r>
              <a:rPr sz="1050" b="1" spc="-5" dirty="0">
                <a:latin typeface="Calibri"/>
                <a:cs typeface="Calibri"/>
              </a:rPr>
              <a:t>r</a:t>
            </a:r>
            <a:r>
              <a:rPr sz="1050" b="1" dirty="0">
                <a:latin typeface="Calibri"/>
                <a:cs typeface="Calibri"/>
              </a:rPr>
              <a:t>i</a:t>
            </a:r>
            <a:r>
              <a:rPr sz="1050" b="1" spc="-15" dirty="0">
                <a:latin typeface="Calibri"/>
                <a:cs typeface="Calibri"/>
              </a:rPr>
              <a:t>p</a:t>
            </a:r>
            <a:r>
              <a:rPr sz="1050" b="1" dirty="0">
                <a:latin typeface="Calibri"/>
                <a:cs typeface="Calibri"/>
              </a:rPr>
              <a:t>ti</a:t>
            </a:r>
            <a:r>
              <a:rPr sz="1050" b="1" spc="-5" dirty="0">
                <a:latin typeface="Calibri"/>
                <a:cs typeface="Calibri"/>
              </a:rPr>
              <a:t>o</a:t>
            </a:r>
            <a:r>
              <a:rPr sz="1050" b="1" dirty="0">
                <a:latin typeface="Calibri"/>
                <a:cs typeface="Calibri"/>
              </a:rPr>
              <a:t>n:</a:t>
            </a:r>
            <a:r>
              <a:rPr sz="1050" b="1" spc="-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Han</a:t>
            </a:r>
            <a:r>
              <a:rPr sz="1050" spc="-5" dirty="0">
                <a:latin typeface="Calibri"/>
                <a:cs typeface="Calibri"/>
              </a:rPr>
              <a:t>d</a:t>
            </a:r>
            <a:r>
              <a:rPr sz="1050" dirty="0">
                <a:latin typeface="Calibri"/>
                <a:cs typeface="Calibri"/>
              </a:rPr>
              <a:t>les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me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and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upd</a:t>
            </a:r>
            <a:r>
              <a:rPr sz="1050" spc="-20" dirty="0">
                <a:latin typeface="Calibri"/>
                <a:cs typeface="Calibri"/>
              </a:rPr>
              <a:t>at</a:t>
            </a:r>
            <a:r>
              <a:rPr sz="1050" dirty="0">
                <a:latin typeface="Calibri"/>
                <a:cs typeface="Calibri"/>
              </a:rPr>
              <a:t>es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st</a:t>
            </a:r>
            <a:r>
              <a:rPr sz="1050" spc="-15" dirty="0">
                <a:latin typeface="Calibri"/>
                <a:cs typeface="Calibri"/>
              </a:rPr>
              <a:t>a</a:t>
            </a:r>
            <a:r>
              <a:rPr sz="1050" spc="-2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e.</a:t>
            </a:r>
            <a:endParaRPr sz="105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00"/>
              </a:spcBef>
              <a:buSzPct val="95238"/>
              <a:buFont typeface="Symbol"/>
              <a:buChar char=""/>
              <a:tabLst>
                <a:tab pos="470534" algn="l"/>
              </a:tabLst>
            </a:pPr>
            <a:r>
              <a:rPr sz="1050" b="1" spc="-25" dirty="0">
                <a:latin typeface="Calibri"/>
                <a:cs typeface="Calibri"/>
              </a:rPr>
              <a:t>P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spc="-30" dirty="0">
                <a:latin typeface="Calibri"/>
                <a:cs typeface="Calibri"/>
              </a:rPr>
              <a:t>r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m</a:t>
            </a:r>
            <a:r>
              <a:rPr sz="1050" b="1" spc="-20" dirty="0">
                <a:latin typeface="Calibri"/>
                <a:cs typeface="Calibri"/>
              </a:rPr>
              <a:t>e</a:t>
            </a:r>
            <a:r>
              <a:rPr sz="1050" b="1" spc="-10" dirty="0">
                <a:latin typeface="Calibri"/>
                <a:cs typeface="Calibri"/>
              </a:rPr>
              <a:t>t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spc="-20" dirty="0">
                <a:latin typeface="Calibri"/>
                <a:cs typeface="Calibri"/>
              </a:rPr>
              <a:t>r</a:t>
            </a:r>
            <a:r>
              <a:rPr sz="1050" b="1" dirty="0">
                <a:latin typeface="Calibri"/>
                <a:cs typeface="Calibri"/>
              </a:rPr>
              <a:t>s: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buFont typeface="Courier New"/>
              <a:buChar char="o"/>
              <a:tabLst>
                <a:tab pos="927735" algn="l"/>
              </a:tabLst>
            </a:pPr>
            <a:r>
              <a:rPr sz="1000" spc="-10" dirty="0">
                <a:latin typeface="Courier New"/>
                <a:cs typeface="Courier New"/>
              </a:rPr>
              <a:t>arg0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Ac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spc="-30" dirty="0">
                <a:latin typeface="Calibri"/>
                <a:cs typeface="Calibri"/>
              </a:rPr>
              <a:t>E</a:t>
            </a:r>
            <a:r>
              <a:rPr sz="1050" spc="-25" dirty="0">
                <a:latin typeface="Calibri"/>
                <a:cs typeface="Calibri"/>
              </a:rPr>
              <a:t>v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1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rig</a:t>
            </a:r>
            <a:r>
              <a:rPr sz="1050" spc="-2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eri</a:t>
            </a:r>
            <a:r>
              <a:rPr sz="1050" spc="-2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me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d.</a:t>
            </a:r>
            <a:endParaRPr sz="10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b="1" spc="-10" dirty="0">
                <a:latin typeface="Courier New"/>
                <a:cs typeface="Courier New"/>
              </a:rPr>
              <a:t>keyTyped(KeyEvent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arg0</a:t>
            </a:r>
            <a:r>
              <a:rPr sz="1000" b="1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SimSun"/>
                <a:cs typeface="SimSun"/>
              </a:rPr>
              <a:t>,</a:t>
            </a:r>
            <a:r>
              <a:rPr sz="1000" spc="5" dirty="0">
                <a:latin typeface="SimSun"/>
                <a:cs typeface="SimSu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keyPressed(Key</a:t>
            </a:r>
            <a:r>
              <a:rPr sz="1000" b="1" spc="-20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vent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arg0)</a:t>
            </a:r>
            <a:r>
              <a:rPr sz="1000" dirty="0">
                <a:latin typeface="SimSun"/>
                <a:cs typeface="SimSun"/>
              </a:rPr>
              <a:t>,</a:t>
            </a:r>
            <a:r>
              <a:rPr sz="1000" spc="5" dirty="0">
                <a:latin typeface="SimSun"/>
                <a:cs typeface="SimSu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keyRele</a:t>
            </a:r>
            <a:r>
              <a:rPr sz="1000" b="1" spc="-20" dirty="0">
                <a:latin typeface="Courier New"/>
                <a:cs typeface="Courier New"/>
              </a:rPr>
              <a:t>a</a:t>
            </a:r>
            <a:r>
              <a:rPr sz="1000" b="1" spc="-10" dirty="0">
                <a:latin typeface="Courier New"/>
                <a:cs typeface="Courier New"/>
              </a:rPr>
              <a:t>sed(KeyEvent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arg0</a:t>
            </a:r>
            <a:r>
              <a:rPr sz="1000" b="1" spc="-5" dirty="0">
                <a:latin typeface="Courier New"/>
                <a:cs typeface="Courier New"/>
              </a:rPr>
              <a:t>)</a:t>
            </a:r>
            <a:r>
              <a:rPr sz="1000" spc="-5" dirty="0">
                <a:latin typeface="SimSun"/>
                <a:cs typeface="SimSun"/>
              </a:rPr>
              <a:t> 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5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95238"/>
              <a:buFont typeface="Symbol"/>
              <a:buChar char=""/>
              <a:tabLst>
                <a:tab pos="470534" algn="l"/>
              </a:tabLst>
            </a:pPr>
            <a:r>
              <a:rPr sz="1050" b="1" spc="-10" dirty="0">
                <a:latin typeface="Calibri"/>
                <a:cs typeface="Calibri"/>
              </a:rPr>
              <a:t>D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scri</a:t>
            </a:r>
            <a:r>
              <a:rPr sz="1050" b="1" spc="-15" dirty="0">
                <a:latin typeface="Calibri"/>
                <a:cs typeface="Calibri"/>
              </a:rPr>
              <a:t>p</a:t>
            </a:r>
            <a:r>
              <a:rPr sz="1050" b="1" dirty="0">
                <a:latin typeface="Calibri"/>
                <a:cs typeface="Calibri"/>
              </a:rPr>
              <a:t>ti</a:t>
            </a:r>
            <a:r>
              <a:rPr sz="1050" b="1" spc="-5" dirty="0">
                <a:latin typeface="Calibri"/>
                <a:cs typeface="Calibri"/>
              </a:rPr>
              <a:t>o</a:t>
            </a:r>
            <a:r>
              <a:rPr sz="1050" b="1" dirty="0">
                <a:latin typeface="Calibri"/>
                <a:cs typeface="Calibri"/>
              </a:rPr>
              <a:t>n:</a:t>
            </a:r>
            <a:r>
              <a:rPr sz="1050" b="1" spc="-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Han</a:t>
            </a:r>
            <a:r>
              <a:rPr sz="1050" spc="-5" dirty="0">
                <a:latin typeface="Calibri"/>
                <a:cs typeface="Calibri"/>
              </a:rPr>
              <a:t>d</a:t>
            </a:r>
            <a:r>
              <a:rPr sz="1050" dirty="0">
                <a:latin typeface="Calibri"/>
                <a:cs typeface="Calibri"/>
              </a:rPr>
              <a:t>les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Calibri"/>
                <a:cs typeface="Calibri"/>
              </a:rPr>
              <a:t>k</a:t>
            </a:r>
            <a:r>
              <a:rPr sz="1050" spc="-25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yb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15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d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in</a:t>
            </a:r>
            <a:r>
              <a:rPr sz="1050" spc="-10" dirty="0">
                <a:latin typeface="Calibri"/>
                <a:cs typeface="Calibri"/>
              </a:rPr>
              <a:t>p</a:t>
            </a:r>
            <a:r>
              <a:rPr sz="1050" spc="-5" dirty="0">
                <a:latin typeface="Calibri"/>
                <a:cs typeface="Calibri"/>
              </a:rPr>
              <a:t>u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Calibri"/>
                <a:cs typeface="Calibri"/>
              </a:rPr>
              <a:t>f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20" dirty="0">
                <a:latin typeface="Calibri"/>
                <a:cs typeface="Calibri"/>
              </a:rPr>
              <a:t>n</a:t>
            </a:r>
            <a:r>
              <a:rPr sz="1050" spc="-10" dirty="0">
                <a:latin typeface="Calibri"/>
                <a:cs typeface="Calibri"/>
              </a:rPr>
              <a:t>tr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p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ddl</a:t>
            </a:r>
            <a:r>
              <a:rPr sz="1050" dirty="0">
                <a:latin typeface="Calibri"/>
                <a:cs typeface="Calibri"/>
              </a:rPr>
              <a:t>e.</a:t>
            </a:r>
            <a:endParaRPr sz="105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00"/>
              </a:spcBef>
              <a:buSzPct val="95238"/>
              <a:buFont typeface="Symbol"/>
              <a:buChar char=""/>
              <a:tabLst>
                <a:tab pos="470534" algn="l"/>
              </a:tabLst>
            </a:pPr>
            <a:r>
              <a:rPr sz="1050" b="1" spc="-25" dirty="0">
                <a:latin typeface="Calibri"/>
                <a:cs typeface="Calibri"/>
              </a:rPr>
              <a:t>P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spc="-30" dirty="0">
                <a:latin typeface="Calibri"/>
                <a:cs typeface="Calibri"/>
              </a:rPr>
              <a:t>r</a:t>
            </a: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m</a:t>
            </a:r>
            <a:r>
              <a:rPr sz="1050" b="1" spc="-20" dirty="0">
                <a:latin typeface="Calibri"/>
                <a:cs typeface="Calibri"/>
              </a:rPr>
              <a:t>e</a:t>
            </a:r>
            <a:r>
              <a:rPr sz="1050" b="1" spc="-10" dirty="0">
                <a:latin typeface="Calibri"/>
                <a:cs typeface="Calibri"/>
              </a:rPr>
              <a:t>t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spc="-20" dirty="0">
                <a:latin typeface="Calibri"/>
                <a:cs typeface="Calibri"/>
              </a:rPr>
              <a:t>r</a:t>
            </a:r>
            <a:r>
              <a:rPr sz="1050" b="1" dirty="0">
                <a:latin typeface="Calibri"/>
                <a:cs typeface="Calibri"/>
              </a:rPr>
              <a:t>s: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buFont typeface="Courier New"/>
              <a:buChar char="o"/>
              <a:tabLst>
                <a:tab pos="927735" algn="l"/>
              </a:tabLst>
            </a:pPr>
            <a:r>
              <a:rPr sz="1000" spc="-10" dirty="0">
                <a:latin typeface="Courier New"/>
                <a:cs typeface="Courier New"/>
              </a:rPr>
              <a:t>arg0</a:t>
            </a:r>
            <a:r>
              <a:rPr sz="1050" spc="-1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K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spc="-15" dirty="0">
                <a:latin typeface="Calibri"/>
                <a:cs typeface="Calibri"/>
              </a:rPr>
              <a:t>y</a:t>
            </a:r>
            <a:r>
              <a:rPr sz="1050" spc="-25" dirty="0">
                <a:latin typeface="Calibri"/>
                <a:cs typeface="Calibri"/>
              </a:rPr>
              <a:t>E</a:t>
            </a:r>
            <a:r>
              <a:rPr sz="1050" spc="-10" dirty="0">
                <a:latin typeface="Calibri"/>
                <a:cs typeface="Calibri"/>
              </a:rPr>
              <a:t>v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1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15" dirty="0">
                <a:latin typeface="Calibri"/>
                <a:cs typeface="Calibri"/>
              </a:rPr>
              <a:t>p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15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15" dirty="0">
                <a:latin typeface="Calibri"/>
                <a:cs typeface="Calibri"/>
              </a:rPr>
              <a:t>n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40" dirty="0">
                <a:latin typeface="Calibri"/>
                <a:cs typeface="Calibri"/>
              </a:rPr>
              <a:t>k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yb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15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d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in</a:t>
            </a:r>
            <a:r>
              <a:rPr sz="1050" spc="-10" dirty="0">
                <a:latin typeface="Calibri"/>
                <a:cs typeface="Calibri"/>
              </a:rPr>
              <a:t>p</a:t>
            </a:r>
            <a:r>
              <a:rPr sz="1050" spc="-5" dirty="0">
                <a:latin typeface="Calibri"/>
                <a:cs typeface="Calibri"/>
              </a:rPr>
              <a:t>u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b="1" spc="-10" dirty="0">
                <a:latin typeface="Courier New"/>
                <a:cs typeface="Courier New"/>
              </a:rPr>
              <a:t>moveRight()</a:t>
            </a:r>
            <a:r>
              <a:rPr sz="1000" dirty="0">
                <a:latin typeface="SimSun"/>
                <a:cs typeface="SimSun"/>
              </a:rPr>
              <a:t>,</a:t>
            </a:r>
            <a:r>
              <a:rPr sz="1000" spc="5" dirty="0">
                <a:latin typeface="SimSun"/>
                <a:cs typeface="SimSu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moveLe</a:t>
            </a:r>
            <a:r>
              <a:rPr sz="1000" b="1" spc="-20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t(</a:t>
            </a:r>
            <a:r>
              <a:rPr sz="1000" b="1" spc="-5" dirty="0">
                <a:latin typeface="Courier New"/>
                <a:cs typeface="Courier New"/>
              </a:rPr>
              <a:t>)</a:t>
            </a:r>
            <a:r>
              <a:rPr sz="1000" spc="-5" dirty="0">
                <a:latin typeface="SimSun"/>
                <a:cs typeface="SimSun"/>
              </a:rPr>
              <a:t> 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7335" y="273036"/>
            <a:ext cx="2571115" cy="366395"/>
          </a:xfrm>
          <a:custGeom>
            <a:avLst/>
            <a:gdLst/>
            <a:ahLst/>
            <a:cxnLst/>
            <a:rect l="l" t="t" r="r" b="b"/>
            <a:pathLst>
              <a:path w="2571115" h="366395">
                <a:moveTo>
                  <a:pt x="0" y="366403"/>
                </a:moveTo>
                <a:lnTo>
                  <a:pt x="2571119" y="366403"/>
                </a:lnTo>
                <a:lnTo>
                  <a:pt x="2571119" y="0"/>
                </a:lnTo>
                <a:lnTo>
                  <a:pt x="0" y="0"/>
                </a:lnTo>
                <a:lnTo>
                  <a:pt x="0" y="366403"/>
                </a:lnTo>
                <a:close/>
              </a:path>
            </a:pathLst>
          </a:custGeom>
          <a:solidFill>
            <a:srgbClr val="716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66356"/>
            <a:ext cx="485775" cy="400685"/>
          </a:xfrm>
          <a:custGeom>
            <a:avLst/>
            <a:gdLst/>
            <a:ahLst/>
            <a:cxnLst/>
            <a:rect l="l" t="t" r="r" b="b"/>
            <a:pathLst>
              <a:path w="485775" h="400684">
                <a:moveTo>
                  <a:pt x="0" y="400693"/>
                </a:moveTo>
                <a:lnTo>
                  <a:pt x="485775" y="400693"/>
                </a:lnTo>
                <a:lnTo>
                  <a:pt x="485775" y="0"/>
                </a:lnTo>
                <a:lnTo>
                  <a:pt x="0" y="0"/>
                </a:lnTo>
                <a:lnTo>
                  <a:pt x="0" y="400693"/>
                </a:lnTo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7931"/>
            <a:ext cx="480059" cy="297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132" y="330497"/>
            <a:ext cx="135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2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335" y="525780"/>
            <a:ext cx="167640" cy="111760"/>
          </a:xfrm>
          <a:custGeom>
            <a:avLst/>
            <a:gdLst/>
            <a:ahLst/>
            <a:cxnLst/>
            <a:rect l="l" t="t" r="r" b="b"/>
            <a:pathLst>
              <a:path w="167640" h="111759">
                <a:moveTo>
                  <a:pt x="167639" y="0"/>
                </a:moveTo>
                <a:lnTo>
                  <a:pt x="0" y="0"/>
                </a:lnTo>
                <a:lnTo>
                  <a:pt x="0" y="111770"/>
                </a:lnTo>
                <a:lnTo>
                  <a:pt x="167639" y="0"/>
                </a:lnTo>
                <a:close/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9882" y="383825"/>
            <a:ext cx="13982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ass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15299"/>
            <a:ext cx="7560564" cy="7577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560564" cy="10692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036" y="3853168"/>
            <a:ext cx="2520315" cy="366395"/>
          </a:xfrm>
          <a:custGeom>
            <a:avLst/>
            <a:gdLst/>
            <a:ahLst/>
            <a:cxnLst/>
            <a:rect l="l" t="t" r="r" b="b"/>
            <a:pathLst>
              <a:path w="2520315" h="366395">
                <a:moveTo>
                  <a:pt x="0" y="366390"/>
                </a:moveTo>
                <a:lnTo>
                  <a:pt x="2520052" y="366390"/>
                </a:lnTo>
                <a:lnTo>
                  <a:pt x="2520052" y="0"/>
                </a:lnTo>
                <a:lnTo>
                  <a:pt x="0" y="0"/>
                </a:lnTo>
                <a:lnTo>
                  <a:pt x="0" y="366390"/>
                </a:lnTo>
                <a:close/>
              </a:path>
            </a:pathLst>
          </a:custGeom>
          <a:solidFill>
            <a:srgbClr val="716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86518"/>
            <a:ext cx="464184" cy="321310"/>
          </a:xfrm>
          <a:custGeom>
            <a:avLst/>
            <a:gdLst/>
            <a:ahLst/>
            <a:cxnLst/>
            <a:rect l="l" t="t" r="r" b="b"/>
            <a:pathLst>
              <a:path w="464184" h="321310">
                <a:moveTo>
                  <a:pt x="0" y="321301"/>
                </a:moveTo>
                <a:lnTo>
                  <a:pt x="464164" y="321301"/>
                </a:lnTo>
                <a:lnTo>
                  <a:pt x="464164" y="0"/>
                </a:lnTo>
                <a:lnTo>
                  <a:pt x="0" y="0"/>
                </a:lnTo>
                <a:lnTo>
                  <a:pt x="0" y="321301"/>
                </a:lnTo>
                <a:close/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036" y="4105899"/>
            <a:ext cx="163195" cy="111760"/>
          </a:xfrm>
          <a:custGeom>
            <a:avLst/>
            <a:gdLst/>
            <a:ahLst/>
            <a:cxnLst/>
            <a:rect l="l" t="t" r="r" b="b"/>
            <a:pathLst>
              <a:path w="163195" h="111760">
                <a:moveTo>
                  <a:pt x="162664" y="0"/>
                </a:moveTo>
                <a:lnTo>
                  <a:pt x="0" y="0"/>
                </a:lnTo>
                <a:lnTo>
                  <a:pt x="0" y="111770"/>
                </a:lnTo>
                <a:lnTo>
                  <a:pt x="162664" y="0"/>
                </a:lnTo>
                <a:close/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694" y="511177"/>
            <a:ext cx="2571115" cy="366395"/>
          </a:xfrm>
          <a:custGeom>
            <a:avLst/>
            <a:gdLst/>
            <a:ahLst/>
            <a:cxnLst/>
            <a:rect l="l" t="t" r="r" b="b"/>
            <a:pathLst>
              <a:path w="2571115" h="366394">
                <a:moveTo>
                  <a:pt x="0" y="366403"/>
                </a:moveTo>
                <a:lnTo>
                  <a:pt x="2571106" y="366403"/>
                </a:lnTo>
                <a:lnTo>
                  <a:pt x="2571106" y="0"/>
                </a:lnTo>
                <a:lnTo>
                  <a:pt x="0" y="0"/>
                </a:lnTo>
                <a:lnTo>
                  <a:pt x="0" y="366403"/>
                </a:lnTo>
                <a:close/>
              </a:path>
            </a:pathLst>
          </a:custGeom>
          <a:solidFill>
            <a:srgbClr val="716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44495"/>
            <a:ext cx="492125" cy="321310"/>
          </a:xfrm>
          <a:custGeom>
            <a:avLst/>
            <a:gdLst/>
            <a:ahLst/>
            <a:cxnLst/>
            <a:rect l="l" t="t" r="r" b="b"/>
            <a:pathLst>
              <a:path w="492125" h="321309">
                <a:moveTo>
                  <a:pt x="631" y="321314"/>
                </a:moveTo>
                <a:lnTo>
                  <a:pt x="492751" y="321314"/>
                </a:lnTo>
                <a:lnTo>
                  <a:pt x="492751" y="0"/>
                </a:lnTo>
                <a:lnTo>
                  <a:pt x="631" y="0"/>
                </a:lnTo>
                <a:lnTo>
                  <a:pt x="631" y="321314"/>
                </a:lnTo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694" y="763889"/>
            <a:ext cx="167640" cy="111760"/>
          </a:xfrm>
          <a:custGeom>
            <a:avLst/>
            <a:gdLst/>
            <a:ahLst/>
            <a:cxnLst/>
            <a:rect l="l" t="t" r="r" b="b"/>
            <a:pathLst>
              <a:path w="167640" h="111759">
                <a:moveTo>
                  <a:pt x="167639" y="0"/>
                </a:moveTo>
                <a:lnTo>
                  <a:pt x="0" y="0"/>
                </a:lnTo>
                <a:lnTo>
                  <a:pt x="0" y="111770"/>
                </a:lnTo>
                <a:lnTo>
                  <a:pt x="167639" y="0"/>
                </a:lnTo>
                <a:close/>
              </a:path>
            </a:pathLst>
          </a:custGeom>
          <a:solidFill>
            <a:srgbClr val="342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5420" y="513377"/>
            <a:ext cx="135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3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082" y="621570"/>
            <a:ext cx="192341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7606" y="3930811"/>
            <a:ext cx="10160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ass: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372" y="3853099"/>
            <a:ext cx="135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4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735" y="4301450"/>
            <a:ext cx="6667500" cy="5904865"/>
          </a:xfrm>
          <a:prstGeom prst="rect">
            <a:avLst/>
          </a:prstGeom>
          <a:ln w="19049">
            <a:solidFill>
              <a:srgbClr val="5B9A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200" spc="10" dirty="0">
                <a:latin typeface="SimSun"/>
                <a:cs typeface="SimSun"/>
              </a:rPr>
              <a:t>D</a:t>
            </a:r>
            <a:r>
              <a:rPr sz="1200" dirty="0">
                <a:latin typeface="SimSun"/>
                <a:cs typeface="SimSun"/>
              </a:rPr>
              <a:t>e</a:t>
            </a:r>
            <a:r>
              <a:rPr sz="1200" spc="10" dirty="0">
                <a:latin typeface="SimSun"/>
                <a:cs typeface="SimSun"/>
              </a:rPr>
              <a:t>s</a:t>
            </a:r>
            <a:r>
              <a:rPr sz="1200" dirty="0">
                <a:latin typeface="SimSun"/>
                <a:cs typeface="SimSun"/>
              </a:rPr>
              <a:t>cr</a:t>
            </a:r>
            <a:r>
              <a:rPr sz="1200" spc="10" dirty="0">
                <a:latin typeface="SimSun"/>
                <a:cs typeface="SimSun"/>
              </a:rPr>
              <a:t>i</a:t>
            </a:r>
            <a:r>
              <a:rPr sz="1200" dirty="0">
                <a:latin typeface="SimSun"/>
                <a:cs typeface="SimSun"/>
              </a:rPr>
              <a:t>p</a:t>
            </a:r>
            <a:r>
              <a:rPr sz="1200" spc="10" dirty="0">
                <a:latin typeface="SimSun"/>
                <a:cs typeface="SimSun"/>
              </a:rPr>
              <a:t>t</a:t>
            </a:r>
            <a:r>
              <a:rPr sz="1200" dirty="0">
                <a:latin typeface="SimSun"/>
                <a:cs typeface="SimSun"/>
              </a:rPr>
              <a:t>io</a:t>
            </a:r>
            <a:r>
              <a:rPr sz="1200" spc="5" dirty="0">
                <a:latin typeface="SimSun"/>
                <a:cs typeface="SimSun"/>
              </a:rPr>
              <a:t>n</a:t>
            </a:r>
            <a:r>
              <a:rPr sz="1200" dirty="0"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00">
              <a:latin typeface="Times New Roman"/>
              <a:cs typeface="Times New Roman"/>
            </a:endParaRPr>
          </a:p>
          <a:p>
            <a:pPr marL="91440" marR="5080">
              <a:lnSpc>
                <a:spcPct val="108300"/>
              </a:lnSpc>
            </a:pPr>
            <a:r>
              <a:rPr sz="1200" dirty="0">
                <a:latin typeface="SimSun"/>
                <a:cs typeface="SimSun"/>
              </a:rPr>
              <a:t>The</a:t>
            </a:r>
            <a:r>
              <a:rPr sz="1200" spc="-130" dirty="0">
                <a:latin typeface="SimSun"/>
                <a:cs typeface="SimSu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Main</a:t>
            </a:r>
            <a:r>
              <a:rPr sz="1200" spc="-1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clas</a:t>
            </a:r>
            <a:r>
              <a:rPr sz="1200" spc="10" dirty="0">
                <a:latin typeface="SimSun"/>
                <a:cs typeface="SimSun"/>
              </a:rPr>
              <a:t>s</a:t>
            </a:r>
            <a:r>
              <a:rPr sz="1200" spc="-1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serve</a:t>
            </a:r>
            <a:r>
              <a:rPr sz="1200" spc="10" dirty="0">
                <a:latin typeface="SimSun"/>
                <a:cs typeface="SimSun"/>
              </a:rPr>
              <a:t>s</a:t>
            </a:r>
            <a:r>
              <a:rPr sz="1200" spc="-1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as</a:t>
            </a:r>
            <a:r>
              <a:rPr sz="1200" spc="-1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th</a:t>
            </a:r>
            <a:r>
              <a:rPr sz="1200" spc="10" dirty="0">
                <a:latin typeface="SimSun"/>
                <a:cs typeface="SimSun"/>
              </a:rPr>
              <a:t>e</a:t>
            </a:r>
            <a:r>
              <a:rPr sz="1200" spc="-1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entry</a:t>
            </a:r>
            <a:r>
              <a:rPr sz="1200" spc="-1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poin</a:t>
            </a:r>
            <a:r>
              <a:rPr sz="1200" spc="10" dirty="0">
                <a:latin typeface="SimSun"/>
                <a:cs typeface="SimSun"/>
              </a:rPr>
              <a:t>t</a:t>
            </a:r>
            <a:r>
              <a:rPr sz="1200" spc="-135" dirty="0">
                <a:latin typeface="SimSun"/>
                <a:cs typeface="SimSun"/>
              </a:rPr>
              <a:t> </a:t>
            </a:r>
            <a:r>
              <a:rPr sz="1200" spc="10" dirty="0">
                <a:latin typeface="SimSun"/>
                <a:cs typeface="SimSun"/>
              </a:rPr>
              <a:t>f</a:t>
            </a:r>
            <a:r>
              <a:rPr sz="1200" dirty="0">
                <a:latin typeface="SimSun"/>
                <a:cs typeface="SimSun"/>
              </a:rPr>
              <a:t>or</a:t>
            </a:r>
            <a:r>
              <a:rPr sz="1200" spc="-1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the</a:t>
            </a:r>
            <a:r>
              <a:rPr sz="1200" spc="-1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Bric</a:t>
            </a:r>
            <a:r>
              <a:rPr sz="1200" spc="10" dirty="0">
                <a:latin typeface="SimSun"/>
                <a:cs typeface="SimSun"/>
              </a:rPr>
              <a:t>k</a:t>
            </a:r>
            <a:r>
              <a:rPr sz="1200" spc="-1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Breaker</a:t>
            </a:r>
            <a:r>
              <a:rPr sz="1200" spc="-1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game,</a:t>
            </a:r>
            <a:r>
              <a:rPr sz="1200" spc="-1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containing</a:t>
            </a:r>
            <a:r>
              <a:rPr sz="1200" spc="-13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th</a:t>
            </a:r>
            <a:r>
              <a:rPr sz="1200" spc="10" dirty="0">
                <a:latin typeface="SimSun"/>
                <a:cs typeface="SimSun"/>
              </a:rPr>
              <a:t>e</a:t>
            </a:r>
            <a:r>
              <a:rPr sz="1200" spc="-105" dirty="0">
                <a:latin typeface="SimSun"/>
                <a:cs typeface="SimSu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mai</a:t>
            </a:r>
            <a:r>
              <a:rPr sz="1000" spc="-20" dirty="0">
                <a:latin typeface="Courier New"/>
                <a:cs typeface="Courier New"/>
              </a:rPr>
              <a:t>n</a:t>
            </a:r>
            <a:r>
              <a:rPr sz="1200" dirty="0">
                <a:latin typeface="SimSun"/>
                <a:cs typeface="SimSun"/>
              </a:rPr>
              <a:t> method responsible for initializing the game window and launching the gameplay</a:t>
            </a:r>
            <a:r>
              <a:rPr sz="1200" spc="10" dirty="0">
                <a:latin typeface="SimSun"/>
                <a:cs typeface="SimSun"/>
              </a:rPr>
              <a:t>.</a:t>
            </a:r>
            <a:r>
              <a:rPr sz="1200" dirty="0"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3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spc="10" dirty="0">
                <a:latin typeface="SimSun"/>
                <a:cs typeface="SimSun"/>
              </a:rPr>
              <a:t>M</a:t>
            </a:r>
            <a:r>
              <a:rPr sz="1200" dirty="0">
                <a:latin typeface="SimSun"/>
                <a:cs typeface="SimSun"/>
              </a:rPr>
              <a:t>e</a:t>
            </a:r>
            <a:r>
              <a:rPr sz="1200" spc="10" dirty="0">
                <a:latin typeface="SimSun"/>
                <a:cs typeface="SimSun"/>
              </a:rPr>
              <a:t>t</a:t>
            </a:r>
            <a:r>
              <a:rPr sz="1200" dirty="0">
                <a:latin typeface="SimSun"/>
                <a:cs typeface="SimSun"/>
              </a:rPr>
              <a:t>ho</a:t>
            </a:r>
            <a:r>
              <a:rPr sz="1200" spc="10" dirty="0">
                <a:latin typeface="SimSun"/>
                <a:cs typeface="SimSun"/>
              </a:rPr>
              <a:t>d</a:t>
            </a:r>
            <a:r>
              <a:rPr sz="1200" spc="5" dirty="0">
                <a:latin typeface="SimSun"/>
                <a:cs typeface="SimSun"/>
              </a:rPr>
              <a:t>s</a:t>
            </a:r>
            <a:r>
              <a:rPr sz="1200" dirty="0"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b="1" spc="-10" dirty="0">
                <a:latin typeface="Courier New"/>
                <a:cs typeface="Courier New"/>
              </a:rPr>
              <a:t>main(String[]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args</a:t>
            </a:r>
            <a:r>
              <a:rPr sz="1000" b="1" spc="-5" dirty="0">
                <a:latin typeface="Courier New"/>
                <a:cs typeface="Courier New"/>
              </a:rPr>
              <a:t>)</a:t>
            </a:r>
            <a:r>
              <a:rPr sz="1000" spc="-5" dirty="0">
                <a:latin typeface="SimSun"/>
                <a:cs typeface="SimSun"/>
              </a:rPr>
              <a:t> 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777240">
              <a:lnSpc>
                <a:spcPct val="100000"/>
              </a:lnSpc>
            </a:pPr>
            <a:r>
              <a:rPr sz="1000" spc="-5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300">
              <a:latin typeface="Times New Roman"/>
              <a:cs typeface="Times New Roman"/>
            </a:endParaRPr>
          </a:p>
          <a:p>
            <a:pPr marL="548640" marR="215900">
              <a:lnSpc>
                <a:spcPct val="108300"/>
              </a:lnSpc>
            </a:pPr>
            <a:r>
              <a:rPr sz="1200" spc="10" dirty="0">
                <a:latin typeface="SimSun"/>
                <a:cs typeface="SimSun"/>
              </a:rPr>
              <a:t>D</a:t>
            </a:r>
            <a:r>
              <a:rPr sz="1200" dirty="0">
                <a:latin typeface="SimSun"/>
                <a:cs typeface="SimSun"/>
              </a:rPr>
              <a:t>e</a:t>
            </a:r>
            <a:r>
              <a:rPr sz="1200" spc="10" dirty="0">
                <a:latin typeface="SimSun"/>
                <a:cs typeface="SimSun"/>
              </a:rPr>
              <a:t>s</a:t>
            </a:r>
            <a:r>
              <a:rPr sz="1200" dirty="0">
                <a:latin typeface="SimSun"/>
                <a:cs typeface="SimSun"/>
              </a:rPr>
              <a:t>cr</a:t>
            </a:r>
            <a:r>
              <a:rPr sz="1200" spc="10" dirty="0">
                <a:latin typeface="SimSun"/>
                <a:cs typeface="SimSun"/>
              </a:rPr>
              <a:t>i</a:t>
            </a:r>
            <a:r>
              <a:rPr sz="1200" dirty="0">
                <a:latin typeface="SimSun"/>
                <a:cs typeface="SimSun"/>
              </a:rPr>
              <a:t>p</a:t>
            </a:r>
            <a:r>
              <a:rPr sz="1200" spc="10" dirty="0">
                <a:latin typeface="SimSun"/>
                <a:cs typeface="SimSun"/>
              </a:rPr>
              <a:t>t</a:t>
            </a:r>
            <a:r>
              <a:rPr sz="1200" dirty="0">
                <a:latin typeface="SimSun"/>
                <a:cs typeface="SimSun"/>
              </a:rPr>
              <a:t>io</a:t>
            </a:r>
            <a:r>
              <a:rPr sz="1200" spc="10" dirty="0">
                <a:latin typeface="SimSun"/>
                <a:cs typeface="SimSun"/>
              </a:rPr>
              <a:t>n</a:t>
            </a:r>
            <a:r>
              <a:rPr sz="1200" spc="15" dirty="0">
                <a:latin typeface="SimSun"/>
                <a:cs typeface="SimSun"/>
              </a:rPr>
              <a:t>:</a:t>
            </a:r>
            <a:r>
              <a:rPr sz="1200" dirty="0">
                <a:latin typeface="SimSun"/>
                <a:cs typeface="SimSun"/>
              </a:rPr>
              <a:t> The ma</a:t>
            </a:r>
            <a:r>
              <a:rPr sz="1200" spc="-15" dirty="0">
                <a:latin typeface="SimSun"/>
                <a:cs typeface="SimSun"/>
              </a:rPr>
              <a:t>i</a:t>
            </a:r>
            <a:r>
              <a:rPr sz="1200" dirty="0">
                <a:latin typeface="SimSun"/>
                <a:cs typeface="SimSun"/>
              </a:rPr>
              <a:t>n method initializes the game environment, including the JFrame, game panel, and various display settings</a:t>
            </a:r>
            <a:r>
              <a:rPr sz="1200" spc="5" dirty="0">
                <a:latin typeface="SimSun"/>
                <a:cs typeface="SimSun"/>
              </a:rPr>
              <a:t>.</a:t>
            </a:r>
            <a:r>
              <a:rPr sz="1200" dirty="0"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400">
              <a:latin typeface="Times New Roman"/>
              <a:cs typeface="Times New Roman"/>
            </a:endParaRPr>
          </a:p>
          <a:p>
            <a:pPr marL="777240">
              <a:lnSpc>
                <a:spcPct val="100000"/>
              </a:lnSpc>
            </a:pPr>
            <a:r>
              <a:rPr sz="1000" spc="-5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548640" indent="2286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4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1200" spc="10" dirty="0">
                <a:latin typeface="SimSun"/>
                <a:cs typeface="SimSun"/>
              </a:rPr>
              <a:t>D</a:t>
            </a:r>
            <a:r>
              <a:rPr sz="1200" dirty="0">
                <a:latin typeface="SimSun"/>
                <a:cs typeface="SimSun"/>
              </a:rPr>
              <a:t>e</a:t>
            </a:r>
            <a:r>
              <a:rPr sz="1200" spc="10" dirty="0">
                <a:latin typeface="SimSun"/>
                <a:cs typeface="SimSun"/>
              </a:rPr>
              <a:t>t</a:t>
            </a:r>
            <a:r>
              <a:rPr sz="1200" dirty="0">
                <a:latin typeface="SimSun"/>
                <a:cs typeface="SimSun"/>
              </a:rPr>
              <a:t>ai</a:t>
            </a:r>
            <a:r>
              <a:rPr sz="1200" spc="10" dirty="0">
                <a:latin typeface="SimSun"/>
                <a:cs typeface="SimSun"/>
              </a:rPr>
              <a:t>l</a:t>
            </a:r>
            <a:r>
              <a:rPr sz="1200" dirty="0">
                <a:latin typeface="SimSun"/>
                <a:cs typeface="SimSun"/>
              </a:rPr>
              <a:t>s: 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400">
              <a:latin typeface="Times New Roman"/>
              <a:cs typeface="Times New Roman"/>
            </a:endParaRPr>
          </a:p>
          <a:p>
            <a:pPr marL="777240">
              <a:lnSpc>
                <a:spcPct val="100000"/>
              </a:lnSpc>
            </a:pPr>
            <a:r>
              <a:rPr sz="1000" spc="-5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1005840" indent="-228600">
              <a:lnSpc>
                <a:spcPct val="100000"/>
              </a:lnSpc>
              <a:spcBef>
                <a:spcPts val="310"/>
              </a:spcBef>
              <a:buFont typeface="Courier New"/>
              <a:buChar char="o"/>
              <a:tabLst>
                <a:tab pos="1006475" algn="l"/>
              </a:tabLst>
            </a:pPr>
            <a:r>
              <a:rPr sz="1000" spc="-10" dirty="0">
                <a:latin typeface="Courier New"/>
                <a:cs typeface="Courier New"/>
              </a:rPr>
              <a:t>JFrame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obj</a:t>
            </a:r>
            <a:r>
              <a:rPr sz="105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Cr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15" dirty="0">
                <a:latin typeface="Calibri"/>
                <a:cs typeface="Calibri"/>
              </a:rPr>
              <a:t>a</a:t>
            </a:r>
            <a:r>
              <a:rPr sz="1050" spc="-2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es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spc="-20" dirty="0">
                <a:latin typeface="Calibri"/>
                <a:cs typeface="Calibri"/>
              </a:rPr>
              <a:t>nst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ce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J</a:t>
            </a:r>
            <a:r>
              <a:rPr sz="1050" spc="-5" dirty="0">
                <a:latin typeface="Calibri"/>
                <a:cs typeface="Calibri"/>
              </a:rPr>
              <a:t>F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2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o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spc="15" dirty="0">
                <a:latin typeface="Calibri"/>
                <a:cs typeface="Calibri"/>
              </a:rPr>
              <a:t>r</a:t>
            </a:r>
            <a:r>
              <a:rPr sz="1050" spc="-25" dirty="0">
                <a:latin typeface="Calibri"/>
                <a:cs typeface="Calibri"/>
              </a:rPr>
              <a:t>v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wi</a:t>
            </a:r>
            <a:r>
              <a:rPr sz="1050" spc="-5" dirty="0">
                <a:latin typeface="Calibri"/>
                <a:cs typeface="Calibri"/>
              </a:rPr>
              <a:t>nd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75" dirty="0">
                <a:latin typeface="Calibri"/>
                <a:cs typeface="Calibri"/>
              </a:rPr>
              <a:t>w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1005840" indent="-228600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1006475" algn="l"/>
              </a:tabLst>
            </a:pPr>
            <a:r>
              <a:rPr sz="1000" spc="-10" dirty="0">
                <a:latin typeface="Courier New"/>
                <a:cs typeface="Courier New"/>
              </a:rPr>
              <a:t>GamePlay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gamePla</a:t>
            </a:r>
            <a:r>
              <a:rPr sz="1000" spc="-5" dirty="0">
                <a:latin typeface="Courier New"/>
                <a:cs typeface="Courier New"/>
              </a:rPr>
              <a:t>y</a:t>
            </a:r>
            <a:r>
              <a:rPr sz="105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spc="-20" dirty="0">
                <a:latin typeface="Calibri"/>
                <a:cs typeface="Calibri"/>
              </a:rPr>
              <a:t>st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20" dirty="0">
                <a:latin typeface="Calibri"/>
                <a:cs typeface="Calibri"/>
              </a:rPr>
              <a:t>n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20" dirty="0">
                <a:latin typeface="Calibri"/>
                <a:cs typeface="Calibri"/>
              </a:rPr>
              <a:t>at</a:t>
            </a:r>
            <a:r>
              <a:rPr sz="1050" dirty="0">
                <a:latin typeface="Calibri"/>
                <a:cs typeface="Calibri"/>
              </a:rPr>
              <a:t>es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GamePlay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ss</a:t>
            </a:r>
            <a:r>
              <a:rPr sz="1050" dirty="0">
                <a:latin typeface="Calibri"/>
                <a:cs typeface="Calibri"/>
              </a:rPr>
              <a:t>,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whi</a:t>
            </a:r>
            <a:r>
              <a:rPr sz="1050" spc="-10" dirty="0">
                <a:latin typeface="Calibri"/>
                <a:cs typeface="Calibri"/>
              </a:rPr>
              <a:t>c</a:t>
            </a:r>
            <a:r>
              <a:rPr sz="1050" dirty="0">
                <a:latin typeface="Calibri"/>
                <a:cs typeface="Calibri"/>
              </a:rPr>
              <a:t>h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2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es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ep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spc="-30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y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og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c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1005840" indent="-228600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1006475" algn="l"/>
              </a:tabLst>
            </a:pPr>
            <a:r>
              <a:rPr sz="1000" spc="-10" dirty="0">
                <a:latin typeface="Courier New"/>
                <a:cs typeface="Courier New"/>
              </a:rPr>
              <a:t>obj.setBounds(10,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700,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600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5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</a:t>
            </a:r>
            <a:r>
              <a:rPr sz="1050" spc="-15" dirty="0">
                <a:latin typeface="Calibri"/>
                <a:cs typeface="Calibri"/>
              </a:rPr>
              <a:t>i</a:t>
            </a:r>
            <a:r>
              <a:rPr sz="1050" spc="-35" dirty="0">
                <a:latin typeface="Calibri"/>
                <a:cs typeface="Calibri"/>
              </a:rPr>
              <a:t>z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d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po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J</a:t>
            </a:r>
            <a:r>
              <a:rPr sz="1050" spc="-5" dirty="0">
                <a:latin typeface="Calibri"/>
                <a:cs typeface="Calibri"/>
              </a:rPr>
              <a:t>F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20" dirty="0">
                <a:latin typeface="Calibri"/>
                <a:cs typeface="Calibri"/>
              </a:rPr>
              <a:t>m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1005840" indent="-228600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1006475" algn="l"/>
              </a:tabLst>
            </a:pPr>
            <a:r>
              <a:rPr sz="1000" spc="-10" dirty="0">
                <a:latin typeface="Courier New"/>
                <a:cs typeface="Courier New"/>
              </a:rPr>
              <a:t>obj.setTitle("Brick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</a:t>
            </a:r>
            <a:r>
              <a:rPr sz="1000" spc="-10" dirty="0">
                <a:latin typeface="Courier New"/>
                <a:cs typeface="Courier New"/>
              </a:rPr>
              <a:t>reaker")</a:t>
            </a:r>
            <a:r>
              <a:rPr sz="105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le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wi</a:t>
            </a:r>
            <a:r>
              <a:rPr sz="1050" spc="-5" dirty="0">
                <a:latin typeface="Calibri"/>
                <a:cs typeface="Calibri"/>
              </a:rPr>
              <a:t>nd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75" dirty="0">
                <a:latin typeface="Calibri"/>
                <a:cs typeface="Calibri"/>
              </a:rPr>
              <a:t>w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1005840" indent="-228600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1006475" algn="l"/>
              </a:tabLst>
            </a:pPr>
            <a:r>
              <a:rPr sz="1000" spc="-10" dirty="0">
                <a:latin typeface="Courier New"/>
                <a:cs typeface="Courier New"/>
              </a:rPr>
              <a:t>obj.setResizable(false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5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0" dirty="0">
                <a:latin typeface="Calibri"/>
                <a:cs typeface="Calibri"/>
              </a:rPr>
              <a:t>v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15" dirty="0">
                <a:latin typeface="Calibri"/>
                <a:cs typeface="Calibri"/>
              </a:rPr>
              <a:t>n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u</a:t>
            </a:r>
            <a:r>
              <a:rPr sz="1050" spc="-10" dirty="0">
                <a:latin typeface="Calibri"/>
                <a:cs typeface="Calibri"/>
              </a:rPr>
              <a:t>se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fr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m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es</a:t>
            </a:r>
            <a:r>
              <a:rPr sz="1050" spc="-10" dirty="0">
                <a:latin typeface="Calibri"/>
                <a:cs typeface="Calibri"/>
              </a:rPr>
              <a:t>i</a:t>
            </a:r>
            <a:r>
              <a:rPr sz="1050" dirty="0">
                <a:latin typeface="Calibri"/>
                <a:cs typeface="Calibri"/>
              </a:rPr>
              <a:t>zi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</a:t>
            </a:r>
            <a:r>
              <a:rPr sz="1050" spc="-20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wi</a:t>
            </a:r>
            <a:r>
              <a:rPr sz="1050" spc="-5" dirty="0">
                <a:latin typeface="Calibri"/>
                <a:cs typeface="Calibri"/>
              </a:rPr>
              <a:t>nd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75" dirty="0">
                <a:latin typeface="Calibri"/>
                <a:cs typeface="Calibri"/>
              </a:rPr>
              <a:t>w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1005840" indent="-228600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1006475" algn="l"/>
              </a:tabLst>
            </a:pPr>
            <a:r>
              <a:rPr sz="1000" spc="-10" dirty="0">
                <a:latin typeface="Courier New"/>
                <a:cs typeface="Courier New"/>
              </a:rPr>
              <a:t>obj.setVisible(true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50" dirty="0">
                <a:latin typeface="Calibri"/>
                <a:cs typeface="Calibri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M</a:t>
            </a:r>
            <a:r>
              <a:rPr sz="1050" spc="-5" dirty="0">
                <a:latin typeface="Calibri"/>
                <a:cs typeface="Calibri"/>
              </a:rPr>
              <a:t>a</a:t>
            </a:r>
            <a:r>
              <a:rPr sz="1050" spc="-50" dirty="0">
                <a:latin typeface="Calibri"/>
                <a:cs typeface="Calibri"/>
              </a:rPr>
              <a:t>k</a:t>
            </a:r>
            <a:r>
              <a:rPr sz="1050" dirty="0">
                <a:latin typeface="Calibri"/>
                <a:cs typeface="Calibri"/>
              </a:rPr>
              <a:t>es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wi</a:t>
            </a:r>
            <a:r>
              <a:rPr sz="1050" spc="-5" dirty="0">
                <a:latin typeface="Calibri"/>
                <a:cs typeface="Calibri"/>
              </a:rPr>
              <a:t>nd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w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v</a:t>
            </a:r>
            <a:r>
              <a:rPr sz="1050" spc="-15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b</a:t>
            </a:r>
            <a:r>
              <a:rPr sz="1050" dirty="0">
                <a:latin typeface="Calibri"/>
                <a:cs typeface="Calibri"/>
              </a:rPr>
              <a:t>le.</a:t>
            </a:r>
            <a:endParaRPr sz="1050">
              <a:latin typeface="Calibri"/>
              <a:cs typeface="Calibri"/>
            </a:endParaRPr>
          </a:p>
          <a:p>
            <a:pPr marL="1005840" marR="83820" indent="-228600">
              <a:lnSpc>
                <a:spcPct val="123800"/>
              </a:lnSpc>
              <a:buFont typeface="Courier New"/>
              <a:buChar char="o"/>
              <a:tabLst>
                <a:tab pos="1006475" algn="l"/>
              </a:tabLst>
            </a:pPr>
            <a:r>
              <a:rPr sz="1000" spc="-10" dirty="0">
                <a:latin typeface="Courier New"/>
                <a:cs typeface="Courier New"/>
              </a:rPr>
              <a:t>obj.setDefaultCloseOperation(JFrame.EXIT_ON_CLOSE</a:t>
            </a:r>
            <a:r>
              <a:rPr sz="1000" dirty="0">
                <a:latin typeface="Courier New"/>
                <a:cs typeface="Courier New"/>
              </a:rPr>
              <a:t>)</a:t>
            </a:r>
            <a:r>
              <a:rPr sz="1050" dirty="0">
                <a:latin typeface="Calibri"/>
                <a:cs typeface="Calibri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Specif</a:t>
            </a:r>
            <a:r>
              <a:rPr sz="1050" dirty="0">
                <a:latin typeface="Calibri"/>
                <a:cs typeface="Calibri"/>
              </a:rPr>
              <a:t>ies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d</a:t>
            </a:r>
            <a:r>
              <a:rPr sz="1050" spc="-15" dirty="0">
                <a:latin typeface="Calibri"/>
                <a:cs typeface="Calibri"/>
              </a:rPr>
              <a:t>e</a:t>
            </a:r>
            <a:r>
              <a:rPr sz="1050" spc="-25" dirty="0">
                <a:latin typeface="Calibri"/>
                <a:cs typeface="Calibri"/>
              </a:rPr>
              <a:t>f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u</a:t>
            </a:r>
            <a:r>
              <a:rPr sz="1050" dirty="0">
                <a:latin typeface="Calibri"/>
                <a:cs typeface="Calibri"/>
              </a:rPr>
              <a:t>lt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lo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ope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spc="-15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Calibri"/>
                <a:cs typeface="Calibri"/>
              </a:rPr>
              <a:t>f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J</a:t>
            </a:r>
            <a:r>
              <a:rPr sz="1050" spc="-5" dirty="0">
                <a:latin typeface="Calibri"/>
                <a:cs typeface="Calibri"/>
              </a:rPr>
              <a:t>F</a:t>
            </a:r>
            <a:r>
              <a:rPr sz="1050" spc="-35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e.</a:t>
            </a:r>
            <a:endParaRPr sz="1050">
              <a:latin typeface="Calibri"/>
              <a:cs typeface="Calibri"/>
            </a:endParaRPr>
          </a:p>
          <a:p>
            <a:pPr marL="1005840" marR="83820" indent="-228600">
              <a:lnSpc>
                <a:spcPct val="123800"/>
              </a:lnSpc>
              <a:buFont typeface="Courier New"/>
              <a:buChar char="o"/>
              <a:tabLst>
                <a:tab pos="1006475" algn="l"/>
              </a:tabLst>
            </a:pPr>
            <a:r>
              <a:rPr sz="1000" spc="-10" dirty="0">
                <a:latin typeface="Courier New"/>
                <a:cs typeface="Courier New"/>
              </a:rPr>
              <a:t>obj.add(gamePlay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50" dirty="0">
                <a:latin typeface="Calibri"/>
                <a:cs typeface="Calibri"/>
              </a:rPr>
              <a:t>: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d</a:t>
            </a:r>
            <a:r>
              <a:rPr sz="1050" spc="-5" dirty="0">
                <a:latin typeface="Calibri"/>
                <a:cs typeface="Calibri"/>
              </a:rPr>
              <a:t>d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an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spc="-20" dirty="0">
                <a:latin typeface="Calibri"/>
                <a:cs typeface="Calibri"/>
              </a:rPr>
              <a:t>st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ce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GamePlay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o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J</a:t>
            </a:r>
            <a:r>
              <a:rPr sz="1050" spc="-10" dirty="0">
                <a:latin typeface="Calibri"/>
                <a:cs typeface="Calibri"/>
              </a:rPr>
              <a:t>F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e,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wi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pane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o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di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spc="-5" dirty="0">
                <a:latin typeface="Calibri"/>
                <a:cs typeface="Calibri"/>
              </a:rPr>
              <a:t>pl</a:t>
            </a:r>
            <a:r>
              <a:rPr sz="1050" spc="-3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y</a:t>
            </a:r>
            <a:r>
              <a:rPr sz="1050" dirty="0">
                <a:latin typeface="Calibri"/>
                <a:cs typeface="Calibri"/>
              </a:rPr>
              <a:t>ed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hi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wi</a:t>
            </a:r>
            <a:r>
              <a:rPr sz="1050" spc="-5" dirty="0">
                <a:latin typeface="Calibri"/>
                <a:cs typeface="Calibri"/>
              </a:rPr>
              <a:t>nd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85" dirty="0">
                <a:latin typeface="Calibri"/>
                <a:cs typeface="Calibri"/>
              </a:rPr>
              <a:t>w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8305" y="1155704"/>
            <a:ext cx="6667500" cy="2551430"/>
          </a:xfrm>
          <a:custGeom>
            <a:avLst/>
            <a:gdLst/>
            <a:ahLst/>
            <a:cxnLst/>
            <a:rect l="l" t="t" r="r" b="b"/>
            <a:pathLst>
              <a:path w="6667500" h="2551429">
                <a:moveTo>
                  <a:pt x="0" y="2551425"/>
                </a:moveTo>
                <a:lnTo>
                  <a:pt x="6667499" y="2551425"/>
                </a:lnTo>
                <a:lnTo>
                  <a:pt x="6667499" y="0"/>
                </a:lnTo>
                <a:lnTo>
                  <a:pt x="0" y="0"/>
                </a:lnTo>
                <a:lnTo>
                  <a:pt x="0" y="2551425"/>
                </a:lnTo>
                <a:close/>
              </a:path>
            </a:pathLst>
          </a:custGeom>
          <a:ln w="19049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940" y="1283089"/>
            <a:ext cx="6607175" cy="223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6985" indent="-266700">
              <a:lnSpc>
                <a:spcPct val="144400"/>
              </a:lnSpc>
              <a:buFont typeface="Wingdings"/>
              <a:buChar char=""/>
              <a:tabLst>
                <a:tab pos="280035" algn="l"/>
              </a:tabLst>
            </a:pPr>
            <a:r>
              <a:rPr sz="1800" dirty="0">
                <a:latin typeface="SimSun"/>
                <a:cs typeface="SimSun"/>
              </a:rPr>
              <a:t>paint(Graphics</a:t>
            </a:r>
            <a:r>
              <a:rPr sz="1800" spc="1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g):</a:t>
            </a:r>
            <a:r>
              <a:rPr sz="1800" spc="1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Render</a:t>
            </a:r>
            <a:r>
              <a:rPr sz="1800" spc="10" dirty="0">
                <a:latin typeface="SimSun"/>
                <a:cs typeface="SimSun"/>
              </a:rPr>
              <a:t>s</a:t>
            </a:r>
            <a:r>
              <a:rPr sz="1800" spc="1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the</a:t>
            </a:r>
            <a:r>
              <a:rPr sz="1800" spc="1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game</a:t>
            </a:r>
            <a:r>
              <a:rPr sz="1800" spc="1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co</a:t>
            </a:r>
            <a:r>
              <a:rPr sz="1800" spc="10" dirty="0">
                <a:latin typeface="SimSun"/>
                <a:cs typeface="SimSun"/>
              </a:rPr>
              <a:t>m</a:t>
            </a:r>
            <a:r>
              <a:rPr sz="1800" dirty="0">
                <a:latin typeface="SimSun"/>
                <a:cs typeface="SimSun"/>
              </a:rPr>
              <a:t>ponents</a:t>
            </a:r>
            <a:r>
              <a:rPr sz="1800" spc="1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on</a:t>
            </a:r>
            <a:r>
              <a:rPr sz="1800" spc="1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</a:t>
            </a:r>
            <a:r>
              <a:rPr sz="1800" spc="10" dirty="0">
                <a:latin typeface="SimSun"/>
                <a:cs typeface="SimSun"/>
              </a:rPr>
              <a:t>h</a:t>
            </a:r>
            <a:r>
              <a:rPr sz="1800" spc="-15" dirty="0">
                <a:latin typeface="SimSun"/>
                <a:cs typeface="SimSun"/>
              </a:rPr>
              <a:t>e</a:t>
            </a:r>
            <a:r>
              <a:rPr sz="1800" dirty="0">
                <a:latin typeface="SimSun"/>
                <a:cs typeface="SimSun"/>
              </a:rPr>
              <a:t> screen</a:t>
            </a:r>
            <a:r>
              <a:rPr sz="1800" spc="-5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 marL="279400" marR="6350" indent="-266700">
              <a:lnSpc>
                <a:spcPct val="144400"/>
              </a:lnSpc>
              <a:buFont typeface="Wingdings"/>
              <a:buChar char=""/>
              <a:tabLst>
                <a:tab pos="280035" algn="l"/>
              </a:tabLst>
            </a:pPr>
            <a:r>
              <a:rPr sz="1800" dirty="0">
                <a:latin typeface="SimSun"/>
                <a:cs typeface="SimSun"/>
              </a:rPr>
              <a:t>actionPerformed(ActionEvent 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arg0): 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Handles 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game 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logi</a:t>
            </a:r>
            <a:r>
              <a:rPr sz="1800" spc="10" dirty="0">
                <a:latin typeface="SimSun"/>
                <a:cs typeface="SimSun"/>
              </a:rPr>
              <a:t>c</a:t>
            </a:r>
            <a:r>
              <a:rPr sz="1800" dirty="0">
                <a:latin typeface="SimSun"/>
                <a:cs typeface="SimSun"/>
              </a:rPr>
              <a:t> updates triggered by the timer. </a:t>
            </a:r>
            <a:endParaRPr sz="1800">
              <a:latin typeface="SimSun"/>
              <a:cs typeface="SimSun"/>
            </a:endParaRPr>
          </a:p>
          <a:p>
            <a:pPr marL="279400" marR="5080" indent="-266700">
              <a:lnSpc>
                <a:spcPts val="3120"/>
              </a:lnSpc>
              <a:spcBef>
                <a:spcPts val="265"/>
              </a:spcBef>
              <a:buFont typeface="Wingdings"/>
              <a:buChar char=""/>
              <a:tabLst>
                <a:tab pos="280035" algn="l"/>
              </a:tabLst>
            </a:pPr>
            <a:r>
              <a:rPr sz="1800" dirty="0">
                <a:latin typeface="SimSun"/>
                <a:cs typeface="SimSun"/>
              </a:rPr>
              <a:t>keyPressed(KeyEvent</a:t>
            </a:r>
            <a:r>
              <a:rPr sz="1800" spc="-4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arg0):</a:t>
            </a:r>
            <a:r>
              <a:rPr sz="1800" spc="-40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Handles</a:t>
            </a:r>
            <a:r>
              <a:rPr sz="1800" spc="-4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key</a:t>
            </a:r>
            <a:r>
              <a:rPr sz="1800" spc="-4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</a:t>
            </a:r>
            <a:r>
              <a:rPr sz="1800" spc="10" dirty="0">
                <a:latin typeface="SimSun"/>
                <a:cs typeface="SimSun"/>
              </a:rPr>
              <a:t>r</a:t>
            </a:r>
            <a:r>
              <a:rPr sz="1800" dirty="0">
                <a:latin typeface="SimSun"/>
                <a:cs typeface="SimSun"/>
              </a:rPr>
              <a:t>esses</a:t>
            </a:r>
            <a:r>
              <a:rPr sz="1800" spc="-4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for</a:t>
            </a:r>
            <a:r>
              <a:rPr sz="1800" spc="-4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pad</a:t>
            </a:r>
            <a:r>
              <a:rPr sz="1800" spc="10" dirty="0">
                <a:latin typeface="SimSun"/>
                <a:cs typeface="SimSun"/>
              </a:rPr>
              <a:t>d</a:t>
            </a:r>
            <a:r>
              <a:rPr sz="1800" dirty="0">
                <a:latin typeface="SimSun"/>
                <a:cs typeface="SimSun"/>
              </a:rPr>
              <a:t>le movement and game restart. 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564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440" y="5745479"/>
            <a:ext cx="6667500" cy="2551430"/>
          </a:xfrm>
          <a:custGeom>
            <a:avLst/>
            <a:gdLst/>
            <a:ahLst/>
            <a:cxnLst/>
            <a:rect l="l" t="t" r="r" b="b"/>
            <a:pathLst>
              <a:path w="6667500" h="2551429">
                <a:moveTo>
                  <a:pt x="0" y="2551425"/>
                </a:moveTo>
                <a:lnTo>
                  <a:pt x="6667499" y="2551425"/>
                </a:lnTo>
                <a:lnTo>
                  <a:pt x="6667499" y="0"/>
                </a:lnTo>
                <a:lnTo>
                  <a:pt x="0" y="0"/>
                </a:lnTo>
                <a:lnTo>
                  <a:pt x="0" y="2551425"/>
                </a:lnTo>
                <a:close/>
              </a:path>
            </a:pathLst>
          </a:custGeom>
          <a:ln w="19049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865" y="2009153"/>
            <a:ext cx="6667500" cy="1934845"/>
          </a:xfrm>
          <a:custGeom>
            <a:avLst/>
            <a:gdLst/>
            <a:ahLst/>
            <a:cxnLst/>
            <a:rect l="l" t="t" r="r" b="b"/>
            <a:pathLst>
              <a:path w="6667500" h="1934845">
                <a:moveTo>
                  <a:pt x="0" y="1934836"/>
                </a:moveTo>
                <a:lnTo>
                  <a:pt x="6667499" y="1934836"/>
                </a:lnTo>
                <a:lnTo>
                  <a:pt x="6667499" y="0"/>
                </a:lnTo>
                <a:lnTo>
                  <a:pt x="0" y="0"/>
                </a:lnTo>
                <a:lnTo>
                  <a:pt x="0" y="1934836"/>
                </a:lnTo>
                <a:close/>
              </a:path>
            </a:pathLst>
          </a:custGeom>
          <a:ln w="19049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5639" y="4245626"/>
            <a:ext cx="746126" cy="663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0739" y="481955"/>
            <a:ext cx="746126" cy="663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500" y="1425710"/>
            <a:ext cx="6723380" cy="668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6865" algn="ctr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Game</a:t>
            </a:r>
            <a:r>
              <a:rPr sz="2000" b="1" spc="4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tial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z</a:t>
            </a:r>
            <a:r>
              <a:rPr sz="2000" b="1" spc="5" dirty="0">
                <a:solidFill>
                  <a:srgbClr val="342B01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ti</a:t>
            </a:r>
            <a:r>
              <a:rPr sz="2000" b="1" spc="-15" dirty="0">
                <a:solidFill>
                  <a:srgbClr val="342B01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22555">
              <a:lnSpc>
                <a:spcPct val="144400"/>
              </a:lnSpc>
            </a:pPr>
            <a:r>
              <a:rPr sz="1800" dirty="0">
                <a:latin typeface="SimSun"/>
                <a:cs typeface="SimSun"/>
              </a:rPr>
              <a:t>The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Main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class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sets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up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</a:t>
            </a:r>
            <a:r>
              <a:rPr sz="1800" spc="-15" dirty="0">
                <a:latin typeface="SimSun"/>
                <a:cs typeface="SimSun"/>
              </a:rPr>
              <a:t>e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game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window</a:t>
            </a:r>
            <a:r>
              <a:rPr sz="1800" spc="-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and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initializes</a:t>
            </a:r>
            <a:r>
              <a:rPr sz="1800" spc="-4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an instance of GamePlay</a:t>
            </a:r>
            <a:r>
              <a:rPr sz="1800" spc="5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 marL="12700" marR="123825">
              <a:lnSpc>
                <a:spcPts val="3120"/>
              </a:lnSpc>
              <a:spcBef>
                <a:spcPts val="265"/>
              </a:spcBef>
              <a:tabLst>
                <a:tab pos="614045" algn="l"/>
                <a:tab pos="1786889" algn="l"/>
                <a:tab pos="3303270" algn="l"/>
                <a:tab pos="4819015" algn="l"/>
                <a:tab pos="5420995" algn="l"/>
                <a:tab pos="6135370" algn="l"/>
              </a:tabLst>
            </a:pPr>
            <a:r>
              <a:rPr sz="1800" dirty="0">
                <a:latin typeface="SimSun"/>
                <a:cs typeface="SimSu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imSun"/>
                <a:cs typeface="SimSun"/>
              </a:rPr>
              <a:t>GamePlay 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imSun"/>
                <a:cs typeface="SimSun"/>
              </a:rPr>
              <a:t>constructor 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imSun"/>
                <a:cs typeface="SimSun"/>
              </a:rPr>
              <a:t>initializes 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imSun"/>
                <a:cs typeface="SimSu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imSun"/>
                <a:cs typeface="SimSun"/>
              </a:rPr>
              <a:t>gam</a:t>
            </a:r>
            <a:r>
              <a:rPr sz="1800" spc="-15" dirty="0">
                <a:latin typeface="SimSun"/>
                <a:cs typeface="SimSun"/>
              </a:rPr>
              <a:t>e</a:t>
            </a:r>
            <a:r>
              <a:rPr sz="1800" dirty="0">
                <a:latin typeface="SimSun"/>
                <a:cs typeface="SimSu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imSun"/>
                <a:cs typeface="SimSun"/>
              </a:rPr>
              <a:t>ma</a:t>
            </a:r>
            <a:r>
              <a:rPr sz="1800" spc="-15" dirty="0">
                <a:latin typeface="SimSun"/>
                <a:cs typeface="SimSun"/>
              </a:rPr>
              <a:t>p</a:t>
            </a:r>
            <a:r>
              <a:rPr sz="1800" dirty="0">
                <a:latin typeface="SimSun"/>
                <a:cs typeface="SimSun"/>
              </a:rPr>
              <a:t> (MapGenerator), timer, and other game variables</a:t>
            </a:r>
            <a:r>
              <a:rPr sz="1800" spc="10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R="229870" algn="ctr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550">
              <a:latin typeface="Times New Roman"/>
              <a:cs typeface="Times New Roman"/>
            </a:endParaRPr>
          </a:p>
          <a:p>
            <a:pPr marR="246379" algn="ctr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Map</a:t>
            </a:r>
            <a:r>
              <a:rPr sz="2000" b="1" spc="5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Gen</a:t>
            </a:r>
            <a:r>
              <a:rPr sz="2000" b="1" spc="-15" dirty="0">
                <a:solidFill>
                  <a:srgbClr val="342B01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rator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850">
              <a:latin typeface="Times New Roman"/>
              <a:cs typeface="Times New Roman"/>
            </a:endParaRPr>
          </a:p>
          <a:p>
            <a:pPr marL="394970" marR="5080" indent="-266700">
              <a:lnSpc>
                <a:spcPct val="144400"/>
              </a:lnSpc>
              <a:buFont typeface="Wingdings"/>
              <a:buChar char=""/>
              <a:tabLst>
                <a:tab pos="395605" algn="l"/>
              </a:tabLst>
            </a:pPr>
            <a:r>
              <a:rPr sz="1800" dirty="0">
                <a:latin typeface="SimSun"/>
                <a:cs typeface="SimSun"/>
              </a:rPr>
              <a:t>The</a:t>
            </a:r>
            <a:r>
              <a:rPr sz="1800" spc="-10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MapGenerator</a:t>
            </a:r>
            <a:r>
              <a:rPr sz="1800" spc="-10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class's</a:t>
            </a:r>
            <a:r>
              <a:rPr sz="1800" spc="-10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role</a:t>
            </a:r>
            <a:r>
              <a:rPr sz="1800" spc="-10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in</a:t>
            </a:r>
            <a:r>
              <a:rPr sz="1800" spc="-10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generating</a:t>
            </a:r>
            <a:r>
              <a:rPr sz="1800" spc="-10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the</a:t>
            </a:r>
            <a:r>
              <a:rPr sz="1800" spc="-10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initia</a:t>
            </a:r>
            <a:r>
              <a:rPr sz="1800" spc="-15" dirty="0">
                <a:latin typeface="SimSun"/>
                <a:cs typeface="SimSun"/>
              </a:rPr>
              <a:t>l</a:t>
            </a:r>
            <a:r>
              <a:rPr sz="1800" dirty="0">
                <a:latin typeface="SimSun"/>
                <a:cs typeface="SimSun"/>
              </a:rPr>
              <a:t> configuration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of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bricks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on</a:t>
            </a:r>
            <a:r>
              <a:rPr sz="1800" spc="-10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the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game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grid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is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elucid</a:t>
            </a:r>
            <a:r>
              <a:rPr sz="1800" spc="10" dirty="0">
                <a:latin typeface="SimSun"/>
                <a:cs typeface="SimSun"/>
              </a:rPr>
              <a:t>a</a:t>
            </a:r>
            <a:r>
              <a:rPr sz="1800" dirty="0">
                <a:latin typeface="SimSun"/>
                <a:cs typeface="SimSun"/>
              </a:rPr>
              <a:t>ted. </a:t>
            </a:r>
            <a:endParaRPr sz="1800">
              <a:latin typeface="SimSun"/>
              <a:cs typeface="SimSun"/>
            </a:endParaRPr>
          </a:p>
          <a:p>
            <a:pPr marL="394970" marR="6350" indent="-266700">
              <a:lnSpc>
                <a:spcPct val="144400"/>
              </a:lnSpc>
              <a:buFont typeface="Wingdings"/>
              <a:buChar char=""/>
              <a:tabLst>
                <a:tab pos="395605" algn="l"/>
              </a:tabLst>
            </a:pPr>
            <a:r>
              <a:rPr sz="1800" dirty="0">
                <a:latin typeface="SimSun"/>
                <a:cs typeface="SimSun"/>
              </a:rPr>
              <a:t>Each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brick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</a:t>
            </a:r>
            <a:r>
              <a:rPr sz="1800" spc="-15" dirty="0">
                <a:latin typeface="SimSun"/>
                <a:cs typeface="SimSun"/>
              </a:rPr>
              <a:t>e</a:t>
            </a:r>
            <a:r>
              <a:rPr sz="1800" dirty="0">
                <a:latin typeface="SimSun"/>
                <a:cs typeface="SimSun"/>
              </a:rPr>
              <a:t>gins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as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an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</a:t>
            </a:r>
            <a:r>
              <a:rPr sz="1800" spc="-15" dirty="0">
                <a:latin typeface="SimSun"/>
                <a:cs typeface="SimSun"/>
              </a:rPr>
              <a:t>c</a:t>
            </a:r>
            <a:r>
              <a:rPr sz="1800" dirty="0">
                <a:latin typeface="SimSun"/>
                <a:cs typeface="SimSun"/>
              </a:rPr>
              <a:t>tive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participant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in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the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g</a:t>
            </a:r>
            <a:r>
              <a:rPr sz="1800" spc="-15" dirty="0">
                <a:latin typeface="SimSun"/>
                <a:cs typeface="SimSun"/>
              </a:rPr>
              <a:t>a</a:t>
            </a:r>
            <a:r>
              <a:rPr sz="1800" dirty="0">
                <a:latin typeface="SimSun"/>
                <a:cs typeface="SimSun"/>
              </a:rPr>
              <a:t>me, awaiting interaction with the ball.</a:t>
            </a:r>
            <a:r>
              <a:rPr sz="1800" spc="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 marL="394970" marR="5080" indent="-266700">
              <a:lnSpc>
                <a:spcPts val="3120"/>
              </a:lnSpc>
              <a:spcBef>
                <a:spcPts val="265"/>
              </a:spcBef>
              <a:buFont typeface="Wingdings"/>
              <a:buChar char=""/>
              <a:tabLst>
                <a:tab pos="395605" algn="l"/>
              </a:tabLst>
            </a:pPr>
            <a:r>
              <a:rPr sz="1800" dirty="0">
                <a:latin typeface="SimSun"/>
                <a:cs typeface="SimSun"/>
              </a:rPr>
              <a:t>The</a:t>
            </a:r>
            <a:r>
              <a:rPr sz="1800" spc="-28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draw</a:t>
            </a:r>
            <a:r>
              <a:rPr sz="1800" spc="-28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method</a:t>
            </a:r>
            <a:r>
              <a:rPr sz="1800" spc="-28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then</a:t>
            </a:r>
            <a:r>
              <a:rPr sz="1800" spc="-28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paints</a:t>
            </a:r>
            <a:r>
              <a:rPr sz="1800" spc="-28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these</a:t>
            </a:r>
            <a:r>
              <a:rPr sz="1800" spc="-28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bricks</a:t>
            </a:r>
            <a:r>
              <a:rPr sz="1800" spc="-28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onto</a:t>
            </a:r>
            <a:r>
              <a:rPr sz="1800" spc="-28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the</a:t>
            </a:r>
            <a:r>
              <a:rPr sz="1800" spc="-28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screen, creating the foundational structure for the game</a:t>
            </a:r>
            <a:r>
              <a:rPr sz="1800" spc="5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7859" y="614297"/>
            <a:ext cx="4489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564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5190" y="2947025"/>
            <a:ext cx="746126" cy="663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5190" y="396245"/>
            <a:ext cx="746126" cy="663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604" y="1796424"/>
            <a:ext cx="6667500" cy="1023619"/>
          </a:xfrm>
          <a:custGeom>
            <a:avLst/>
            <a:gdLst/>
            <a:ahLst/>
            <a:cxnLst/>
            <a:rect l="l" t="t" r="r" b="b"/>
            <a:pathLst>
              <a:path w="6667500" h="1023619">
                <a:moveTo>
                  <a:pt x="0" y="1023615"/>
                </a:moveTo>
                <a:lnTo>
                  <a:pt x="6667499" y="1023615"/>
                </a:lnTo>
                <a:lnTo>
                  <a:pt x="6667499" y="0"/>
                </a:lnTo>
                <a:lnTo>
                  <a:pt x="0" y="0"/>
                </a:lnTo>
                <a:lnTo>
                  <a:pt x="0" y="1023615"/>
                </a:lnTo>
                <a:close/>
              </a:path>
            </a:pathLst>
          </a:custGeom>
          <a:ln w="19049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59" y="4446901"/>
            <a:ext cx="6667500" cy="2205355"/>
          </a:xfrm>
          <a:custGeom>
            <a:avLst/>
            <a:gdLst/>
            <a:ahLst/>
            <a:cxnLst/>
            <a:rect l="l" t="t" r="r" b="b"/>
            <a:pathLst>
              <a:path w="6667500" h="2205354">
                <a:moveTo>
                  <a:pt x="0" y="2205359"/>
                </a:moveTo>
                <a:lnTo>
                  <a:pt x="6667499" y="2205359"/>
                </a:lnTo>
                <a:lnTo>
                  <a:pt x="6667499" y="0"/>
                </a:lnTo>
                <a:lnTo>
                  <a:pt x="0" y="0"/>
                </a:lnTo>
                <a:lnTo>
                  <a:pt x="0" y="2205359"/>
                </a:lnTo>
                <a:close/>
              </a:path>
            </a:pathLst>
          </a:custGeom>
          <a:ln w="19049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244" y="8245412"/>
            <a:ext cx="6667500" cy="1743710"/>
          </a:xfrm>
          <a:custGeom>
            <a:avLst/>
            <a:gdLst/>
            <a:ahLst/>
            <a:cxnLst/>
            <a:rect l="l" t="t" r="r" b="b"/>
            <a:pathLst>
              <a:path w="6667500" h="1743709">
                <a:moveTo>
                  <a:pt x="0" y="1743705"/>
                </a:moveTo>
                <a:lnTo>
                  <a:pt x="6667499" y="1743705"/>
                </a:lnTo>
                <a:lnTo>
                  <a:pt x="6667499" y="0"/>
                </a:lnTo>
                <a:lnTo>
                  <a:pt x="0" y="0"/>
                </a:lnTo>
                <a:lnTo>
                  <a:pt x="0" y="1743705"/>
                </a:lnTo>
                <a:close/>
              </a:path>
            </a:pathLst>
          </a:custGeom>
          <a:ln w="19049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959" y="6844655"/>
            <a:ext cx="746126" cy="663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4500" y="528953"/>
            <a:ext cx="6692900" cy="928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0350" algn="ctr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3000">
              <a:latin typeface="Arial"/>
              <a:cs typeface="Arial"/>
            </a:endParaRPr>
          </a:p>
          <a:p>
            <a:pPr marR="290195" algn="ctr">
              <a:lnSpc>
                <a:spcPct val="100000"/>
              </a:lnSpc>
              <a:spcBef>
                <a:spcPts val="1985"/>
              </a:spcBef>
            </a:pP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B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all</a:t>
            </a:r>
            <a:r>
              <a:rPr sz="2000" b="1" spc="4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an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d</a:t>
            </a:r>
            <a:r>
              <a:rPr sz="2000" b="1" spc="4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Pa</a:t>
            </a:r>
            <a:r>
              <a:rPr sz="2000" b="1" spc="-20" dirty="0">
                <a:solidFill>
                  <a:srgbClr val="342B01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dle</a:t>
            </a:r>
            <a:r>
              <a:rPr sz="2000" b="1" spc="5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tial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z</a:t>
            </a:r>
            <a:r>
              <a:rPr sz="2000" b="1" spc="5" dirty="0">
                <a:solidFill>
                  <a:srgbClr val="342B01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Wingdings"/>
              <a:buChar char=""/>
              <a:tabLst>
                <a:tab pos="280035" algn="l"/>
              </a:tabLst>
            </a:pPr>
            <a:r>
              <a:rPr sz="1800" dirty="0">
                <a:latin typeface="SimSun"/>
                <a:cs typeface="SimSun"/>
              </a:rPr>
              <a:t>The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ball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is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g</a:t>
            </a:r>
            <a:r>
              <a:rPr sz="1800" spc="-15" dirty="0">
                <a:latin typeface="SimSun"/>
                <a:cs typeface="SimSun"/>
              </a:rPr>
              <a:t>i</a:t>
            </a:r>
            <a:r>
              <a:rPr sz="1800" dirty="0">
                <a:latin typeface="SimSun"/>
                <a:cs typeface="SimSun"/>
              </a:rPr>
              <a:t>ven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random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spc="-15" dirty="0">
                <a:latin typeface="SimSun"/>
                <a:cs typeface="SimSun"/>
              </a:rPr>
              <a:t>i</a:t>
            </a:r>
            <a:r>
              <a:rPr sz="1800" dirty="0">
                <a:latin typeface="SimSun"/>
                <a:cs typeface="SimSun"/>
              </a:rPr>
              <a:t>nitial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position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and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directi</a:t>
            </a:r>
            <a:r>
              <a:rPr sz="1800" spc="-15" dirty="0">
                <a:latin typeface="SimSun"/>
                <a:cs typeface="SimSun"/>
              </a:rPr>
              <a:t>o</a:t>
            </a:r>
            <a:r>
              <a:rPr sz="1800" dirty="0">
                <a:latin typeface="SimSun"/>
                <a:cs typeface="SimSun"/>
              </a:rPr>
              <a:t>n</a:t>
            </a:r>
            <a:r>
              <a:rPr sz="1800" spc="15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 marL="279400" indent="-266700">
              <a:lnSpc>
                <a:spcPct val="100000"/>
              </a:lnSpc>
              <a:spcBef>
                <a:spcPts val="960"/>
              </a:spcBef>
              <a:buFont typeface="Wingdings"/>
              <a:buChar char=""/>
              <a:tabLst>
                <a:tab pos="280035" algn="l"/>
              </a:tabLst>
            </a:pPr>
            <a:r>
              <a:rPr sz="1800" dirty="0">
                <a:latin typeface="SimSun"/>
                <a:cs typeface="SimSun"/>
              </a:rPr>
              <a:t>The paddle is drawn at the bottom of the screen</a:t>
            </a:r>
            <a:r>
              <a:rPr sz="1800" spc="5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buFont typeface="Wingdings"/>
              <a:buChar char=""/>
            </a:pPr>
            <a:endParaRPr sz="1900">
              <a:latin typeface="Times New Roman"/>
              <a:cs typeface="Times New Roman"/>
            </a:endParaRPr>
          </a:p>
          <a:p>
            <a:pPr marR="260350" algn="ctr">
              <a:lnSpc>
                <a:spcPct val="100000"/>
              </a:lnSpc>
              <a:spcBef>
                <a:spcPts val="1335"/>
              </a:spcBef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550">
              <a:latin typeface="Times New Roman"/>
              <a:cs typeface="Times New Roman"/>
            </a:endParaRPr>
          </a:p>
          <a:p>
            <a:pPr marR="278130" algn="ctr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Game</a:t>
            </a:r>
            <a:r>
              <a:rPr sz="2000" b="1" spc="4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650">
              <a:latin typeface="Times New Roman"/>
              <a:cs typeface="Times New Roman"/>
            </a:endParaRPr>
          </a:p>
          <a:p>
            <a:pPr marL="364490" lvl="1" indent="-266700">
              <a:lnSpc>
                <a:spcPct val="100000"/>
              </a:lnSpc>
              <a:buFont typeface="Wingdings"/>
              <a:buChar char=""/>
              <a:tabLst>
                <a:tab pos="365125" algn="l"/>
              </a:tabLst>
            </a:pPr>
            <a:r>
              <a:rPr sz="1800" dirty="0">
                <a:latin typeface="SimSun"/>
                <a:cs typeface="SimSun"/>
              </a:rPr>
              <a:t>The</a:t>
            </a:r>
            <a:r>
              <a:rPr sz="1800" spc="-36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game</a:t>
            </a:r>
            <a:r>
              <a:rPr sz="1800" spc="-36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oper</a:t>
            </a:r>
            <a:r>
              <a:rPr sz="1800" spc="10" dirty="0">
                <a:latin typeface="SimSun"/>
                <a:cs typeface="SimSun"/>
              </a:rPr>
              <a:t>a</a:t>
            </a:r>
            <a:r>
              <a:rPr sz="1800" dirty="0">
                <a:latin typeface="SimSun"/>
                <a:cs typeface="SimSun"/>
              </a:rPr>
              <a:t>tes</a:t>
            </a:r>
            <a:r>
              <a:rPr sz="1800" spc="-36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on</a:t>
            </a:r>
            <a:r>
              <a:rPr sz="1800" spc="-36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</a:t>
            </a:r>
            <a:r>
              <a:rPr sz="1800" spc="-36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time</a:t>
            </a:r>
            <a:r>
              <a:rPr sz="1800" spc="15" dirty="0">
                <a:latin typeface="SimSun"/>
                <a:cs typeface="SimSun"/>
              </a:rPr>
              <a:t>r</a:t>
            </a:r>
            <a:r>
              <a:rPr sz="1800" dirty="0">
                <a:latin typeface="SimSun"/>
                <a:cs typeface="SimSun"/>
              </a:rPr>
              <a:t>-based</a:t>
            </a:r>
            <a:r>
              <a:rPr sz="1800" spc="-36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loop</a:t>
            </a:r>
            <a:r>
              <a:rPr sz="1800" spc="-36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spc="10" dirty="0">
                <a:latin typeface="SimSun"/>
                <a:cs typeface="SimSun"/>
              </a:rPr>
              <a:t>A</a:t>
            </a:r>
            <a:r>
              <a:rPr sz="1800" dirty="0">
                <a:latin typeface="SimSun"/>
                <a:cs typeface="SimSun"/>
              </a:rPr>
              <a:t>ctionListener)</a:t>
            </a:r>
            <a:r>
              <a:rPr sz="1800" spc="5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 marL="364490" marR="6350" lvl="1" indent="-266700">
              <a:lnSpc>
                <a:spcPct val="144400"/>
              </a:lnSpc>
              <a:buFont typeface="Wingdings"/>
              <a:buChar char=""/>
              <a:tabLst>
                <a:tab pos="365125" algn="l"/>
              </a:tabLst>
            </a:pPr>
            <a:r>
              <a:rPr sz="1800" dirty="0">
                <a:latin typeface="SimSun"/>
                <a:cs typeface="SimSu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actionPerformed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method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handles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ball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movement</a:t>
            </a:r>
            <a:r>
              <a:rPr sz="1800" spc="-15" dirty="0">
                <a:latin typeface="SimSun"/>
                <a:cs typeface="SimSun"/>
              </a:rPr>
              <a:t>,</a:t>
            </a:r>
            <a:r>
              <a:rPr sz="1800" dirty="0">
                <a:latin typeface="SimSun"/>
                <a:cs typeface="SimSun"/>
              </a:rPr>
              <a:t> collisions, and updates the game state</a:t>
            </a:r>
            <a:r>
              <a:rPr sz="1800" spc="5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 marL="364490" marR="6350" lvl="1" indent="-266700">
              <a:lnSpc>
                <a:spcPct val="144400"/>
              </a:lnSpc>
              <a:buFont typeface="Wingdings"/>
              <a:buChar char=""/>
              <a:tabLst>
                <a:tab pos="365125" algn="l"/>
              </a:tabLst>
            </a:pPr>
            <a:r>
              <a:rPr sz="1800" dirty="0">
                <a:latin typeface="SimSun"/>
                <a:cs typeface="SimSun"/>
              </a:rPr>
              <a:t>Collisions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with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the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paddle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and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bricks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are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detected,</a:t>
            </a:r>
            <a:r>
              <a:rPr sz="1800" spc="-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an</a:t>
            </a:r>
            <a:r>
              <a:rPr sz="1800" spc="-15" dirty="0">
                <a:latin typeface="SimSun"/>
                <a:cs typeface="SimSun"/>
              </a:rPr>
              <a:t>d</a:t>
            </a:r>
            <a:r>
              <a:rPr sz="1800" dirty="0">
                <a:latin typeface="SimSun"/>
                <a:cs typeface="SimSun"/>
              </a:rPr>
              <a:t> appropriate actions are taken. </a:t>
            </a:r>
            <a:endParaRPr sz="18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buFont typeface="Wingdings"/>
              <a:buChar char=""/>
            </a:pP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"/>
            </a:pPr>
            <a:endParaRPr sz="1650">
              <a:latin typeface="Times New Roman"/>
              <a:cs typeface="Times New Roman"/>
            </a:endParaRPr>
          </a:p>
          <a:p>
            <a:pPr marR="223520" algn="ctr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65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l</a:t>
            </a:r>
            <a:r>
              <a:rPr sz="2000" b="1" spc="10" dirty="0">
                <a:solidFill>
                  <a:srgbClr val="342B01"/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rgbClr val="342B01"/>
                </a:solidFill>
                <a:latin typeface="Arial"/>
                <a:cs typeface="Arial"/>
              </a:rPr>
              <a:t>y</a:t>
            </a: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r</a:t>
            </a:r>
            <a:r>
              <a:rPr sz="2000" b="1" spc="5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Contro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360045" marR="9525" lvl="1" indent="-266700">
              <a:lnSpc>
                <a:spcPct val="144400"/>
              </a:lnSpc>
              <a:spcBef>
                <a:spcPts val="1290"/>
              </a:spcBef>
              <a:buFont typeface="Wingdings"/>
              <a:buChar char=""/>
              <a:tabLst>
                <a:tab pos="360680" algn="l"/>
              </a:tabLst>
            </a:pPr>
            <a:r>
              <a:rPr sz="1800" dirty="0">
                <a:latin typeface="SimSun"/>
                <a:cs typeface="SimSun"/>
              </a:rPr>
              <a:t>The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player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c</a:t>
            </a:r>
            <a:r>
              <a:rPr sz="1800" spc="10" dirty="0">
                <a:latin typeface="SimSun"/>
                <a:cs typeface="SimSun"/>
              </a:rPr>
              <a:t>a</a:t>
            </a:r>
            <a:r>
              <a:rPr sz="1800" dirty="0">
                <a:latin typeface="SimSun"/>
                <a:cs typeface="SimSun"/>
              </a:rPr>
              <a:t>n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move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the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</a:t>
            </a:r>
            <a:r>
              <a:rPr sz="1800" spc="10" dirty="0">
                <a:latin typeface="SimSun"/>
                <a:cs typeface="SimSun"/>
              </a:rPr>
              <a:t>a</a:t>
            </a:r>
            <a:r>
              <a:rPr sz="1800" dirty="0">
                <a:latin typeface="SimSun"/>
                <a:cs typeface="SimSun"/>
              </a:rPr>
              <a:t>ddle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left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an</a:t>
            </a:r>
            <a:r>
              <a:rPr sz="1800" spc="10" dirty="0">
                <a:latin typeface="SimSun"/>
                <a:cs typeface="SimSun"/>
              </a:rPr>
              <a:t>d</a:t>
            </a:r>
            <a:r>
              <a:rPr sz="1800" spc="-7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right</a:t>
            </a:r>
            <a:r>
              <a:rPr sz="1800" spc="-6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using</a:t>
            </a:r>
            <a:r>
              <a:rPr sz="1800" spc="-6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</a:t>
            </a:r>
            <a:r>
              <a:rPr sz="1800" spc="-15" dirty="0">
                <a:latin typeface="SimSun"/>
                <a:cs typeface="SimSun"/>
              </a:rPr>
              <a:t>e</a:t>
            </a:r>
            <a:r>
              <a:rPr sz="1800" dirty="0">
                <a:latin typeface="SimSun"/>
                <a:cs typeface="SimSun"/>
              </a:rPr>
              <a:t> arrow keys. </a:t>
            </a:r>
            <a:endParaRPr sz="1800">
              <a:latin typeface="SimSun"/>
              <a:cs typeface="SimSun"/>
            </a:endParaRPr>
          </a:p>
          <a:p>
            <a:pPr marL="360045" lvl="1" indent="-266700">
              <a:lnSpc>
                <a:spcPct val="100000"/>
              </a:lnSpc>
              <a:spcBef>
                <a:spcPts val="960"/>
              </a:spcBef>
              <a:buFont typeface="Wingdings"/>
              <a:buChar char=""/>
              <a:tabLst>
                <a:tab pos="360680" algn="l"/>
              </a:tabLst>
            </a:pPr>
            <a:r>
              <a:rPr sz="1800" dirty="0">
                <a:latin typeface="SimSun"/>
                <a:cs typeface="SimSun"/>
              </a:rPr>
              <a:t>Pressing Enter restarts the game when it is over</a:t>
            </a:r>
            <a:r>
              <a:rPr sz="1800" spc="5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 marL="93345">
              <a:lnSpc>
                <a:spcPts val="2155"/>
              </a:lnSpc>
              <a:spcBef>
                <a:spcPts val="960"/>
              </a:spcBef>
            </a:pP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9173" y="1660406"/>
            <a:ext cx="9721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Scor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2940" y="708025"/>
            <a:ext cx="746126" cy="663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445" y="841627"/>
            <a:ext cx="4489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939" y="7080253"/>
            <a:ext cx="6667500" cy="1922145"/>
          </a:xfrm>
          <a:custGeom>
            <a:avLst/>
            <a:gdLst/>
            <a:ahLst/>
            <a:cxnLst/>
            <a:rect l="l" t="t" r="r" b="b"/>
            <a:pathLst>
              <a:path w="6667500" h="1922145">
                <a:moveTo>
                  <a:pt x="0" y="1922144"/>
                </a:moveTo>
                <a:lnTo>
                  <a:pt x="6667499" y="1922144"/>
                </a:lnTo>
                <a:lnTo>
                  <a:pt x="6667499" y="0"/>
                </a:lnTo>
                <a:lnTo>
                  <a:pt x="0" y="0"/>
                </a:lnTo>
                <a:lnTo>
                  <a:pt x="0" y="1922144"/>
                </a:lnTo>
                <a:close/>
              </a:path>
            </a:pathLst>
          </a:custGeom>
          <a:ln w="19049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1519" y="5396246"/>
            <a:ext cx="746126" cy="663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9823" y="5530090"/>
            <a:ext cx="6606540" cy="351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0180" algn="ctr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3000">
              <a:latin typeface="Arial"/>
              <a:cs typeface="Arial"/>
            </a:endParaRPr>
          </a:p>
          <a:p>
            <a:pPr marR="62865" algn="ctr">
              <a:lnSpc>
                <a:spcPct val="100000"/>
              </a:lnSpc>
              <a:spcBef>
                <a:spcPts val="2465"/>
              </a:spcBef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Game</a:t>
            </a:r>
            <a:r>
              <a:rPr sz="2000" b="1" spc="4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342B01"/>
                </a:solidFill>
                <a:latin typeface="Arial"/>
                <a:cs typeface="Arial"/>
              </a:rPr>
              <a:t>v</a:t>
            </a: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r</a:t>
            </a:r>
            <a:r>
              <a:rPr sz="2000" b="1" spc="6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an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d</a:t>
            </a:r>
            <a:r>
              <a:rPr sz="2000" b="1" spc="5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spc="-45" dirty="0">
                <a:solidFill>
                  <a:srgbClr val="342B01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icto</a:t>
            </a:r>
            <a:r>
              <a:rPr sz="2000" b="1" spc="10" dirty="0">
                <a:solidFill>
                  <a:srgbClr val="342B01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79400" marR="5080" indent="-266700" algn="just">
              <a:lnSpc>
                <a:spcPct val="144500"/>
              </a:lnSpc>
              <a:spcBef>
                <a:spcPts val="1800"/>
              </a:spcBef>
              <a:buFont typeface="Wingdings"/>
              <a:buChar char=""/>
              <a:tabLst>
                <a:tab pos="280035" algn="l"/>
              </a:tabLst>
            </a:pPr>
            <a:r>
              <a:rPr sz="1800" dirty="0">
                <a:latin typeface="SimSun"/>
                <a:cs typeface="SimSun"/>
              </a:rPr>
              <a:t>If</a:t>
            </a:r>
            <a:r>
              <a:rPr sz="1800" spc="1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the</a:t>
            </a:r>
            <a:r>
              <a:rPr sz="1800" spc="1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ball</a:t>
            </a:r>
            <a:r>
              <a:rPr sz="1800" spc="105" dirty="0">
                <a:latin typeface="SimSun"/>
                <a:cs typeface="SimSun"/>
              </a:rPr>
              <a:t> </a:t>
            </a:r>
            <a:r>
              <a:rPr sz="1800" spc="10" dirty="0">
                <a:latin typeface="SimSun"/>
                <a:cs typeface="SimSun"/>
              </a:rPr>
              <a:t>f</a:t>
            </a:r>
            <a:r>
              <a:rPr sz="1800" dirty="0">
                <a:latin typeface="SimSun"/>
                <a:cs typeface="SimSun"/>
              </a:rPr>
              <a:t>alls</a:t>
            </a:r>
            <a:r>
              <a:rPr sz="1800" spc="1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below</a:t>
            </a:r>
            <a:r>
              <a:rPr sz="1800" spc="1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</a:t>
            </a:r>
            <a:r>
              <a:rPr sz="1800" spc="10" dirty="0">
                <a:latin typeface="SimSun"/>
                <a:cs typeface="SimSun"/>
              </a:rPr>
              <a:t>h</a:t>
            </a:r>
            <a:r>
              <a:rPr sz="1800" dirty="0">
                <a:latin typeface="SimSun"/>
                <a:cs typeface="SimSun"/>
              </a:rPr>
              <a:t>e</a:t>
            </a:r>
            <a:r>
              <a:rPr sz="1800" spc="1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paddle</a:t>
            </a:r>
            <a:r>
              <a:rPr sz="1800" spc="1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(ga</a:t>
            </a:r>
            <a:r>
              <a:rPr sz="1800" spc="10" dirty="0">
                <a:latin typeface="SimSun"/>
                <a:cs typeface="SimSun"/>
              </a:rPr>
              <a:t>m</a:t>
            </a:r>
            <a:r>
              <a:rPr sz="1800" dirty="0">
                <a:latin typeface="SimSun"/>
                <a:cs typeface="SimSun"/>
              </a:rPr>
              <a:t>e</a:t>
            </a:r>
            <a:r>
              <a:rPr sz="1800" spc="1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over)</a:t>
            </a:r>
            <a:r>
              <a:rPr sz="1800" spc="1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or</a:t>
            </a:r>
            <a:r>
              <a:rPr sz="1800" spc="1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</a:t>
            </a:r>
            <a:r>
              <a:rPr sz="1800" spc="10" dirty="0">
                <a:latin typeface="SimSun"/>
                <a:cs typeface="SimSun"/>
              </a:rPr>
              <a:t>l</a:t>
            </a:r>
            <a:r>
              <a:rPr sz="1800" spc="-15" dirty="0">
                <a:latin typeface="SimSun"/>
                <a:cs typeface="SimSun"/>
              </a:rPr>
              <a:t>l</a:t>
            </a:r>
            <a:r>
              <a:rPr sz="1800" dirty="0">
                <a:latin typeface="SimSun"/>
                <a:cs typeface="SimSun"/>
              </a:rPr>
              <a:t> bricks</a:t>
            </a:r>
            <a:r>
              <a:rPr sz="1800" spc="-26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are</a:t>
            </a:r>
            <a:r>
              <a:rPr sz="1800" spc="-26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destroyed</a:t>
            </a:r>
            <a:r>
              <a:rPr sz="1800" spc="-26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(victory),</a:t>
            </a:r>
            <a:r>
              <a:rPr sz="1800" spc="-26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appropriate</a:t>
            </a:r>
            <a:r>
              <a:rPr sz="1800" spc="-26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messages</a:t>
            </a:r>
            <a:r>
              <a:rPr sz="1800" spc="-26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are displayed</a:t>
            </a:r>
            <a:r>
              <a:rPr sz="1800" spc="-5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 marL="279400" indent="-266700">
              <a:lnSpc>
                <a:spcPct val="100000"/>
              </a:lnSpc>
              <a:spcBef>
                <a:spcPts val="960"/>
              </a:spcBef>
              <a:buFont typeface="Wingdings"/>
              <a:buChar char=""/>
              <a:tabLst>
                <a:tab pos="280035" algn="l"/>
              </a:tabLst>
            </a:pPr>
            <a:r>
              <a:rPr sz="1800" dirty="0">
                <a:latin typeface="SimSun"/>
                <a:cs typeface="SimSun"/>
              </a:rPr>
              <a:t>The game can be restarted by pressing Enter</a:t>
            </a:r>
            <a:r>
              <a:rPr sz="1800" spc="5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55"/>
              </a:lnSpc>
              <a:spcBef>
                <a:spcPts val="960"/>
              </a:spcBef>
            </a:pP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449" y="2592080"/>
            <a:ext cx="6667500" cy="1588770"/>
          </a:xfrm>
          <a:custGeom>
            <a:avLst/>
            <a:gdLst/>
            <a:ahLst/>
            <a:cxnLst/>
            <a:rect l="l" t="t" r="r" b="b"/>
            <a:pathLst>
              <a:path w="6667500" h="1588770">
                <a:moveTo>
                  <a:pt x="0" y="1588769"/>
                </a:moveTo>
                <a:lnTo>
                  <a:pt x="6667499" y="1588769"/>
                </a:lnTo>
                <a:lnTo>
                  <a:pt x="6667499" y="0"/>
                </a:lnTo>
                <a:lnTo>
                  <a:pt x="0" y="0"/>
                </a:lnTo>
                <a:lnTo>
                  <a:pt x="0" y="1588769"/>
                </a:lnTo>
                <a:close/>
              </a:path>
            </a:pathLst>
          </a:custGeom>
          <a:ln w="19049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964" y="2718698"/>
            <a:ext cx="6603365" cy="144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144600"/>
              </a:lnSpc>
              <a:buFont typeface="Wingdings"/>
              <a:buChar char=""/>
              <a:tabLst>
                <a:tab pos="279400" algn="l"/>
              </a:tabLst>
            </a:pPr>
            <a:r>
              <a:rPr sz="1800" dirty="0">
                <a:latin typeface="SimSun"/>
                <a:cs typeface="SimSun"/>
              </a:rPr>
              <a:t>Points</a:t>
            </a:r>
            <a:r>
              <a:rPr sz="1800" spc="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are</a:t>
            </a:r>
            <a:r>
              <a:rPr sz="1800" spc="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scored</a:t>
            </a:r>
            <a:r>
              <a:rPr sz="1800" spc="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by</a:t>
            </a:r>
            <a:r>
              <a:rPr sz="1800" spc="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breaking</a:t>
            </a:r>
            <a:r>
              <a:rPr sz="1800" spc="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bricks.</a:t>
            </a:r>
            <a:r>
              <a:rPr sz="1800" spc="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Each</a:t>
            </a:r>
            <a:r>
              <a:rPr sz="1800" spc="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brick</a:t>
            </a:r>
            <a:r>
              <a:rPr sz="1800" spc="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bre</a:t>
            </a:r>
            <a:r>
              <a:rPr sz="1800" spc="10" dirty="0">
                <a:latin typeface="SimSun"/>
                <a:cs typeface="SimSun"/>
              </a:rPr>
              <a:t>ak</a:t>
            </a:r>
            <a:r>
              <a:rPr sz="1800" dirty="0">
                <a:latin typeface="SimSun"/>
                <a:cs typeface="SimSun"/>
              </a:rPr>
              <a:t> adds to the player's score</a:t>
            </a:r>
            <a:r>
              <a:rPr sz="1800" spc="5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 marL="279400" indent="-266700">
              <a:lnSpc>
                <a:spcPct val="100000"/>
              </a:lnSpc>
              <a:spcBef>
                <a:spcPts val="960"/>
              </a:spcBef>
              <a:buFont typeface="Wingdings"/>
              <a:buChar char=""/>
              <a:tabLst>
                <a:tab pos="279400" algn="l"/>
              </a:tabLst>
            </a:pPr>
            <a:r>
              <a:rPr sz="1800" dirty="0">
                <a:latin typeface="SimSun"/>
                <a:cs typeface="SimSun"/>
              </a:rPr>
              <a:t>The score is displayed on the screen</a:t>
            </a:r>
            <a:r>
              <a:rPr sz="1800" spc="10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55"/>
              </a:lnSpc>
              <a:spcBef>
                <a:spcPts val="960"/>
              </a:spcBef>
            </a:pP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564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29969" y="2748495"/>
            <a:ext cx="2239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Concl</a:t>
            </a:r>
            <a:r>
              <a:rPr sz="3200" b="1" spc="-10" dirty="0">
                <a:latin typeface="Arial"/>
                <a:cs typeface="Arial"/>
              </a:rPr>
              <a:t>u</a:t>
            </a:r>
            <a:r>
              <a:rPr sz="3200" b="1" spc="-5" dirty="0">
                <a:latin typeface="Arial"/>
                <a:cs typeface="Arial"/>
              </a:rPr>
              <a:t>si</a:t>
            </a:r>
            <a:r>
              <a:rPr sz="3200" b="1" spc="-10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9789" y="1773545"/>
            <a:ext cx="746126" cy="663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7671" y="1906904"/>
            <a:ext cx="4489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405" y="3938909"/>
            <a:ext cx="6667500" cy="2903855"/>
          </a:xfrm>
          <a:custGeom>
            <a:avLst/>
            <a:gdLst/>
            <a:ahLst/>
            <a:cxnLst/>
            <a:rect l="l" t="t" r="r" b="b"/>
            <a:pathLst>
              <a:path w="6667500" h="2903854">
                <a:moveTo>
                  <a:pt x="0" y="2903850"/>
                </a:moveTo>
                <a:lnTo>
                  <a:pt x="6667499" y="2903850"/>
                </a:lnTo>
                <a:lnTo>
                  <a:pt x="6667499" y="0"/>
                </a:lnTo>
                <a:lnTo>
                  <a:pt x="0" y="0"/>
                </a:lnTo>
                <a:lnTo>
                  <a:pt x="0" y="2903850"/>
                </a:lnTo>
                <a:close/>
              </a:path>
            </a:pathLst>
          </a:custGeom>
          <a:ln w="19049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4040" y="4066296"/>
            <a:ext cx="6606540" cy="263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4500"/>
              </a:lnSpc>
            </a:pPr>
            <a:r>
              <a:rPr sz="1800" dirty="0">
                <a:latin typeface="SimSun"/>
                <a:cs typeface="SimSun"/>
              </a:rPr>
              <a:t>The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program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provides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a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basic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implementation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of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a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Bric</a:t>
            </a:r>
            <a:r>
              <a:rPr sz="1800" spc="10" dirty="0">
                <a:latin typeface="SimSun"/>
                <a:cs typeface="SimSun"/>
              </a:rPr>
              <a:t>k</a:t>
            </a:r>
            <a:r>
              <a:rPr sz="1800" dirty="0">
                <a:latin typeface="SimSun"/>
                <a:cs typeface="SimSun"/>
              </a:rPr>
              <a:t> Breaker game with simple graphics and user interaction</a:t>
            </a:r>
            <a:r>
              <a:rPr sz="1800" spc="10" dirty="0">
                <a:latin typeface="SimSun"/>
                <a:cs typeface="SimSun"/>
              </a:rPr>
              <a:t>.</a:t>
            </a:r>
            <a:r>
              <a:rPr sz="1800" dirty="0">
                <a:latin typeface="SimSun"/>
                <a:cs typeface="SimSun"/>
              </a:rPr>
              <a:t> In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summary,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our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Java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implementation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stands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as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foundationa</a:t>
            </a:r>
            <a:r>
              <a:rPr sz="1800" spc="-15" dirty="0">
                <a:latin typeface="SimSun"/>
                <a:cs typeface="SimSun"/>
              </a:rPr>
              <a:t>l</a:t>
            </a:r>
            <a:r>
              <a:rPr sz="1800" dirty="0">
                <a:latin typeface="SimSun"/>
                <a:cs typeface="SimSun"/>
              </a:rPr>
              <a:t> framework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for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a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Brick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Breaker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game.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It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invites 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furthe</a:t>
            </a:r>
            <a:r>
              <a:rPr sz="1800" spc="10" dirty="0">
                <a:latin typeface="SimSun"/>
                <a:cs typeface="SimSun"/>
              </a:rPr>
              <a:t>r</a:t>
            </a:r>
            <a:r>
              <a:rPr sz="1800" dirty="0">
                <a:latin typeface="SimSun"/>
                <a:cs typeface="SimSun"/>
              </a:rPr>
              <a:t> exploration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enhancements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realm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gam</a:t>
            </a:r>
            <a:r>
              <a:rPr sz="1800" spc="10" dirty="0">
                <a:latin typeface="SimSun"/>
                <a:cs typeface="SimSun"/>
              </a:rPr>
              <a:t>e</a:t>
            </a:r>
            <a:r>
              <a:rPr sz="1800" dirty="0">
                <a:latin typeface="SimSun"/>
                <a:cs typeface="SimSun"/>
              </a:rPr>
              <a:t> development. 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55"/>
              </a:lnSpc>
              <a:spcBef>
                <a:spcPts val="960"/>
              </a:spcBef>
            </a:pPr>
            <a:r>
              <a:rPr sz="1800" dirty="0"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3705" y="8178003"/>
            <a:ext cx="22028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Tha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k</a:t>
            </a:r>
            <a:r>
              <a:rPr sz="3200" b="1" spc="20" dirty="0">
                <a:latin typeface="Times New Roman"/>
                <a:cs typeface="Times New Roman"/>
              </a:rPr>
              <a:t> </a:t>
            </a:r>
            <a:r>
              <a:rPr sz="3200" b="1" spc="-229" dirty="0">
                <a:latin typeface="Arial"/>
                <a:cs typeface="Arial"/>
              </a:rPr>
              <a:t>Y</a:t>
            </a:r>
            <a:r>
              <a:rPr sz="3200" b="1" dirty="0">
                <a:latin typeface="Arial"/>
                <a:cs typeface="Arial"/>
              </a:rPr>
              <a:t>ou!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2285" y="1077505"/>
            <a:ext cx="19799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0" dirty="0">
                <a:solidFill>
                  <a:srgbClr val="342B01"/>
                </a:solidFill>
                <a:latin typeface="Arial"/>
                <a:cs typeface="Arial"/>
              </a:rPr>
              <a:t>C</a:t>
            </a:r>
            <a:r>
              <a:rPr sz="2800" b="1" spc="-20" dirty="0">
                <a:solidFill>
                  <a:srgbClr val="342B01"/>
                </a:solidFill>
                <a:latin typeface="Arial"/>
                <a:cs typeface="Arial"/>
              </a:rPr>
              <a:t>O</a:t>
            </a:r>
            <a:r>
              <a:rPr sz="2800" b="1" spc="-25" dirty="0">
                <a:solidFill>
                  <a:srgbClr val="342B01"/>
                </a:solidFill>
                <a:latin typeface="Arial"/>
                <a:cs typeface="Arial"/>
              </a:rPr>
              <a:t>NTE</a:t>
            </a:r>
            <a:r>
              <a:rPr sz="2800" b="1" spc="-20" dirty="0">
                <a:solidFill>
                  <a:srgbClr val="342B01"/>
                </a:solidFill>
                <a:latin typeface="Arial"/>
                <a:cs typeface="Arial"/>
              </a:rPr>
              <a:t>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0929" y="2009403"/>
            <a:ext cx="107251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1625" y="1908794"/>
            <a:ext cx="558800" cy="360045"/>
          </a:xfrm>
          <a:prstGeom prst="rect">
            <a:avLst/>
          </a:prstGeom>
          <a:solidFill>
            <a:srgbClr val="342B01"/>
          </a:solidFill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7025" y="2658627"/>
            <a:ext cx="14808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Instru</a:t>
            </a:r>
            <a:r>
              <a:rPr sz="2000" b="1" spc="-15" dirty="0">
                <a:solidFill>
                  <a:srgbClr val="342B01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7339" y="2560944"/>
            <a:ext cx="558800" cy="360045"/>
          </a:xfrm>
          <a:prstGeom prst="rect">
            <a:avLst/>
          </a:prstGeom>
          <a:solidFill>
            <a:srgbClr val="342B01"/>
          </a:solidFill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ct val="100000"/>
              </a:lnSpc>
            </a:pP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9885" y="5571629"/>
            <a:ext cx="13404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Game</a:t>
            </a:r>
            <a:r>
              <a:rPr sz="2000" b="1" spc="4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830" y="5470535"/>
            <a:ext cx="558800" cy="360045"/>
          </a:xfrm>
          <a:prstGeom prst="rect">
            <a:avLst/>
          </a:prstGeom>
          <a:solidFill>
            <a:srgbClr val="342B01"/>
          </a:solidFill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3789" y="3369193"/>
            <a:ext cx="22707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Game</a:t>
            </a:r>
            <a:r>
              <a:rPr sz="2000" b="1" spc="4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tial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z</a:t>
            </a:r>
            <a:r>
              <a:rPr sz="2000" b="1" spc="5" dirty="0">
                <a:solidFill>
                  <a:srgbClr val="342B01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ti</a:t>
            </a:r>
            <a:r>
              <a:rPr sz="2000" b="1" spc="-15" dirty="0">
                <a:solidFill>
                  <a:srgbClr val="342B01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4484" y="3270884"/>
            <a:ext cx="558800" cy="360045"/>
          </a:xfrm>
          <a:prstGeom prst="rect">
            <a:avLst/>
          </a:prstGeom>
          <a:solidFill>
            <a:srgbClr val="342B01"/>
          </a:solidFill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7025" y="7289178"/>
            <a:ext cx="9721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Scor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339" y="7190094"/>
            <a:ext cx="558800" cy="360045"/>
          </a:xfrm>
          <a:prstGeom prst="rect">
            <a:avLst/>
          </a:prstGeom>
          <a:solidFill>
            <a:srgbClr val="342B01"/>
          </a:solidFill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ct val="100000"/>
              </a:lnSpc>
            </a:pP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3789" y="4114429"/>
            <a:ext cx="18199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Map</a:t>
            </a:r>
            <a:r>
              <a:rPr sz="2000" b="1" spc="5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Gen</a:t>
            </a:r>
            <a:r>
              <a:rPr sz="2000" b="1" spc="-15" dirty="0">
                <a:solidFill>
                  <a:srgbClr val="342B01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rator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4484" y="4015724"/>
            <a:ext cx="558800" cy="360045"/>
          </a:xfrm>
          <a:prstGeom prst="rect">
            <a:avLst/>
          </a:prstGeom>
          <a:solidFill>
            <a:srgbClr val="342B01"/>
          </a:solidFill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4457" y="4809374"/>
            <a:ext cx="34550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B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all</a:t>
            </a:r>
            <a:r>
              <a:rPr sz="2000" b="1" spc="4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an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d</a:t>
            </a:r>
            <a:r>
              <a:rPr sz="2000" b="1" spc="4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Pa</a:t>
            </a:r>
            <a:r>
              <a:rPr sz="2000" b="1" spc="-20" dirty="0">
                <a:solidFill>
                  <a:srgbClr val="342B01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dle</a:t>
            </a:r>
            <a:r>
              <a:rPr sz="2000" b="1" spc="4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tial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z</a:t>
            </a:r>
            <a:r>
              <a:rPr sz="2000" b="1" spc="5" dirty="0">
                <a:solidFill>
                  <a:srgbClr val="342B01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5914" y="4708535"/>
            <a:ext cx="558800" cy="360045"/>
          </a:xfrm>
          <a:prstGeom prst="rect">
            <a:avLst/>
          </a:prstGeom>
          <a:solidFill>
            <a:srgbClr val="342B01"/>
          </a:solidFill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7025" y="6394589"/>
            <a:ext cx="18611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l</a:t>
            </a:r>
            <a:r>
              <a:rPr sz="2000" b="1" spc="10" dirty="0">
                <a:solidFill>
                  <a:srgbClr val="342B01"/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rgbClr val="342B01"/>
                </a:solidFill>
                <a:latin typeface="Arial"/>
                <a:cs typeface="Arial"/>
              </a:rPr>
              <a:t>y</a:t>
            </a: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r</a:t>
            </a:r>
            <a:r>
              <a:rPr sz="2000" b="1" spc="5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cont</a:t>
            </a:r>
            <a:r>
              <a:rPr sz="2000" b="1" spc="-10" dirty="0">
                <a:solidFill>
                  <a:srgbClr val="342B01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ols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7339" y="6295384"/>
            <a:ext cx="558800" cy="360045"/>
          </a:xfrm>
          <a:prstGeom prst="rect">
            <a:avLst/>
          </a:prstGeom>
          <a:solidFill>
            <a:srgbClr val="342B01"/>
          </a:solidFill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ct val="100000"/>
              </a:lnSpc>
            </a:pP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1597" y="9142745"/>
            <a:ext cx="14097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Conclusi</a:t>
            </a:r>
            <a:r>
              <a:rPr sz="2000" b="1" spc="-15" dirty="0">
                <a:solidFill>
                  <a:srgbClr val="342B01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3054" y="9043034"/>
            <a:ext cx="558800" cy="360045"/>
          </a:xfrm>
          <a:prstGeom prst="rect">
            <a:avLst/>
          </a:prstGeom>
          <a:solidFill>
            <a:srgbClr val="342B01"/>
          </a:solidFill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3789" y="8207008"/>
            <a:ext cx="27914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Game</a:t>
            </a:r>
            <a:r>
              <a:rPr sz="2000" b="1" spc="4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342B01"/>
                </a:solidFill>
                <a:latin typeface="Arial"/>
                <a:cs typeface="Arial"/>
              </a:rPr>
              <a:t>v</a:t>
            </a:r>
            <a:r>
              <a:rPr sz="2000" b="1" spc="-5" dirty="0">
                <a:solidFill>
                  <a:srgbClr val="342B01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r</a:t>
            </a:r>
            <a:r>
              <a:rPr sz="2000" b="1" spc="5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42B01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nd</a:t>
            </a:r>
            <a:r>
              <a:rPr sz="2000" b="1" spc="55" dirty="0">
                <a:solidFill>
                  <a:srgbClr val="342B01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342B01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icto</a:t>
            </a:r>
            <a:r>
              <a:rPr sz="2000" b="1" spc="10" dirty="0">
                <a:solidFill>
                  <a:srgbClr val="342B01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94484" y="8108310"/>
            <a:ext cx="558800" cy="360045"/>
          </a:xfrm>
          <a:prstGeom prst="rect">
            <a:avLst/>
          </a:prstGeom>
          <a:solidFill>
            <a:srgbClr val="342B01"/>
          </a:solidFill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540" y="1069335"/>
            <a:ext cx="746126" cy="663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44725" y="1204340"/>
            <a:ext cx="1228090" cy="1122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9220" algn="ctr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342B01"/>
                </a:solidFill>
                <a:latin typeface="Arial"/>
                <a:cs typeface="Arial"/>
              </a:rPr>
              <a:t>Progra</a:t>
            </a:r>
            <a:r>
              <a:rPr sz="2000" b="1" spc="-20" dirty="0">
                <a:solidFill>
                  <a:srgbClr val="342B01"/>
                </a:solidFill>
                <a:latin typeface="Arial"/>
                <a:cs typeface="Arial"/>
              </a:rPr>
              <a:t>m</a:t>
            </a:r>
            <a:r>
              <a:rPr sz="2500" spc="-15" dirty="0">
                <a:solidFill>
                  <a:srgbClr val="342B01"/>
                </a:solidFill>
                <a:latin typeface="SimSun"/>
                <a:cs typeface="SimSun"/>
              </a:rPr>
              <a:t> 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68" y="2671571"/>
            <a:ext cx="6655308" cy="7438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0975" y="3049523"/>
            <a:ext cx="5992368" cy="6684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272" y="2703575"/>
            <a:ext cx="6536690" cy="7320280"/>
          </a:xfrm>
          <a:custGeom>
            <a:avLst/>
            <a:gdLst/>
            <a:ahLst/>
            <a:cxnLst/>
            <a:rect l="l" t="t" r="r" b="b"/>
            <a:pathLst>
              <a:path w="6536690" h="7320280">
                <a:moveTo>
                  <a:pt x="6536070" y="0"/>
                </a:moveTo>
                <a:lnTo>
                  <a:pt x="1089410" y="0"/>
                </a:lnTo>
                <a:lnTo>
                  <a:pt x="1000059" y="3610"/>
                </a:lnTo>
                <a:lnTo>
                  <a:pt x="912698" y="14256"/>
                </a:lnTo>
                <a:lnTo>
                  <a:pt x="827606" y="31657"/>
                </a:lnTo>
                <a:lnTo>
                  <a:pt x="745065" y="55532"/>
                </a:lnTo>
                <a:lnTo>
                  <a:pt x="665355" y="85602"/>
                </a:lnTo>
                <a:lnTo>
                  <a:pt x="588756" y="121585"/>
                </a:lnTo>
                <a:lnTo>
                  <a:pt x="515547" y="163203"/>
                </a:lnTo>
                <a:lnTo>
                  <a:pt x="446011" y="210174"/>
                </a:lnTo>
                <a:lnTo>
                  <a:pt x="380426" y="262219"/>
                </a:lnTo>
                <a:lnTo>
                  <a:pt x="319074" y="319057"/>
                </a:lnTo>
                <a:lnTo>
                  <a:pt x="262234" y="380407"/>
                </a:lnTo>
                <a:lnTo>
                  <a:pt x="210188" y="445991"/>
                </a:lnTo>
                <a:lnTo>
                  <a:pt x="163214" y="515527"/>
                </a:lnTo>
                <a:lnTo>
                  <a:pt x="121594" y="588736"/>
                </a:lnTo>
                <a:lnTo>
                  <a:pt x="85608" y="665337"/>
                </a:lnTo>
                <a:lnTo>
                  <a:pt x="55537" y="745050"/>
                </a:lnTo>
                <a:lnTo>
                  <a:pt x="31660" y="827594"/>
                </a:lnTo>
                <a:lnTo>
                  <a:pt x="14258" y="912690"/>
                </a:lnTo>
                <a:lnTo>
                  <a:pt x="3611" y="1000057"/>
                </a:lnTo>
                <a:lnTo>
                  <a:pt x="0" y="1089416"/>
                </a:lnTo>
                <a:lnTo>
                  <a:pt x="0" y="7320283"/>
                </a:lnTo>
                <a:lnTo>
                  <a:pt x="5446653" y="7320283"/>
                </a:lnTo>
                <a:lnTo>
                  <a:pt x="5536012" y="7316672"/>
                </a:lnTo>
                <a:lnTo>
                  <a:pt x="5623379" y="7306025"/>
                </a:lnTo>
                <a:lnTo>
                  <a:pt x="5708475" y="7288623"/>
                </a:lnTo>
                <a:lnTo>
                  <a:pt x="5791019" y="7264745"/>
                </a:lnTo>
                <a:lnTo>
                  <a:pt x="5870732" y="7234673"/>
                </a:lnTo>
                <a:lnTo>
                  <a:pt x="5947333" y="7198686"/>
                </a:lnTo>
                <a:lnTo>
                  <a:pt x="6020542" y="7157066"/>
                </a:lnTo>
                <a:lnTo>
                  <a:pt x="6090078" y="7110092"/>
                </a:lnTo>
                <a:lnTo>
                  <a:pt x="6155662" y="7058044"/>
                </a:lnTo>
                <a:lnTo>
                  <a:pt x="6217013" y="7001204"/>
                </a:lnTo>
                <a:lnTo>
                  <a:pt x="6273850" y="6939852"/>
                </a:lnTo>
                <a:lnTo>
                  <a:pt x="6325895" y="6874267"/>
                </a:lnTo>
                <a:lnTo>
                  <a:pt x="6372866" y="6804730"/>
                </a:lnTo>
                <a:lnTo>
                  <a:pt x="6414484" y="6731522"/>
                </a:lnTo>
                <a:lnTo>
                  <a:pt x="6450467" y="6654923"/>
                </a:lnTo>
                <a:lnTo>
                  <a:pt x="6480537" y="6575213"/>
                </a:lnTo>
                <a:lnTo>
                  <a:pt x="6504412" y="6492673"/>
                </a:lnTo>
                <a:lnTo>
                  <a:pt x="6521813" y="6407582"/>
                </a:lnTo>
                <a:lnTo>
                  <a:pt x="6532459" y="6320223"/>
                </a:lnTo>
                <a:lnTo>
                  <a:pt x="6536070" y="6230873"/>
                </a:lnTo>
                <a:lnTo>
                  <a:pt x="653607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2703575"/>
            <a:ext cx="6536690" cy="7320280"/>
          </a:xfrm>
          <a:custGeom>
            <a:avLst/>
            <a:gdLst/>
            <a:ahLst/>
            <a:cxnLst/>
            <a:rect l="l" t="t" r="r" b="b"/>
            <a:pathLst>
              <a:path w="6536690" h="7320280">
                <a:moveTo>
                  <a:pt x="1089410" y="0"/>
                </a:moveTo>
                <a:lnTo>
                  <a:pt x="6536070" y="0"/>
                </a:lnTo>
                <a:lnTo>
                  <a:pt x="6536070" y="6230873"/>
                </a:lnTo>
                <a:lnTo>
                  <a:pt x="6532459" y="6320223"/>
                </a:lnTo>
                <a:lnTo>
                  <a:pt x="6521813" y="6407582"/>
                </a:lnTo>
                <a:lnTo>
                  <a:pt x="6504412" y="6492673"/>
                </a:lnTo>
                <a:lnTo>
                  <a:pt x="6480537" y="6575213"/>
                </a:lnTo>
                <a:lnTo>
                  <a:pt x="6450467" y="6654923"/>
                </a:lnTo>
                <a:lnTo>
                  <a:pt x="6414484" y="6731522"/>
                </a:lnTo>
                <a:lnTo>
                  <a:pt x="6372866" y="6804730"/>
                </a:lnTo>
                <a:lnTo>
                  <a:pt x="6325895" y="6874267"/>
                </a:lnTo>
                <a:lnTo>
                  <a:pt x="6273850" y="6939852"/>
                </a:lnTo>
                <a:lnTo>
                  <a:pt x="6217013" y="7001204"/>
                </a:lnTo>
                <a:lnTo>
                  <a:pt x="6155662" y="7058044"/>
                </a:lnTo>
                <a:lnTo>
                  <a:pt x="6090078" y="7110092"/>
                </a:lnTo>
                <a:lnTo>
                  <a:pt x="6020542" y="7157066"/>
                </a:lnTo>
                <a:lnTo>
                  <a:pt x="5947333" y="7198686"/>
                </a:lnTo>
                <a:lnTo>
                  <a:pt x="5870732" y="7234673"/>
                </a:lnTo>
                <a:lnTo>
                  <a:pt x="5791019" y="7264745"/>
                </a:lnTo>
                <a:lnTo>
                  <a:pt x="5708475" y="7288623"/>
                </a:lnTo>
                <a:lnTo>
                  <a:pt x="5623379" y="7306025"/>
                </a:lnTo>
                <a:lnTo>
                  <a:pt x="5536012" y="7316672"/>
                </a:lnTo>
                <a:lnTo>
                  <a:pt x="5446653" y="7320283"/>
                </a:lnTo>
                <a:lnTo>
                  <a:pt x="0" y="7320283"/>
                </a:lnTo>
                <a:lnTo>
                  <a:pt x="0" y="1089416"/>
                </a:lnTo>
                <a:lnTo>
                  <a:pt x="3611" y="1000057"/>
                </a:lnTo>
                <a:lnTo>
                  <a:pt x="14258" y="912690"/>
                </a:lnTo>
                <a:lnTo>
                  <a:pt x="31660" y="827594"/>
                </a:lnTo>
                <a:lnTo>
                  <a:pt x="55537" y="745050"/>
                </a:lnTo>
                <a:lnTo>
                  <a:pt x="85608" y="665337"/>
                </a:lnTo>
                <a:lnTo>
                  <a:pt x="121594" y="588736"/>
                </a:lnTo>
                <a:lnTo>
                  <a:pt x="163214" y="515527"/>
                </a:lnTo>
                <a:lnTo>
                  <a:pt x="210188" y="445991"/>
                </a:lnTo>
                <a:lnTo>
                  <a:pt x="262234" y="380407"/>
                </a:lnTo>
                <a:lnTo>
                  <a:pt x="319074" y="319057"/>
                </a:lnTo>
                <a:lnTo>
                  <a:pt x="380426" y="262219"/>
                </a:lnTo>
                <a:lnTo>
                  <a:pt x="446011" y="210174"/>
                </a:lnTo>
                <a:lnTo>
                  <a:pt x="515547" y="163203"/>
                </a:lnTo>
                <a:lnTo>
                  <a:pt x="588756" y="121585"/>
                </a:lnTo>
                <a:lnTo>
                  <a:pt x="665355" y="85602"/>
                </a:lnTo>
                <a:lnTo>
                  <a:pt x="745065" y="55532"/>
                </a:lnTo>
                <a:lnTo>
                  <a:pt x="827606" y="31657"/>
                </a:lnTo>
                <a:lnTo>
                  <a:pt x="912698" y="14256"/>
                </a:lnTo>
                <a:lnTo>
                  <a:pt x="1000059" y="3610"/>
                </a:lnTo>
                <a:lnTo>
                  <a:pt x="1089410" y="0"/>
                </a:lnTo>
                <a:close/>
              </a:path>
            </a:pathLst>
          </a:custGeom>
          <a:ln w="12700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883" y="3075431"/>
            <a:ext cx="5885688" cy="6577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1250" y="3643618"/>
            <a:ext cx="5571490" cy="5408930"/>
          </a:xfrm>
          <a:prstGeom prst="rect">
            <a:avLst/>
          </a:prstGeom>
          <a:ln w="19049">
            <a:solidFill>
              <a:srgbClr val="5B9A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 marR="3440429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import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javax.swing.*;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import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java.awt.*;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import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java.awt.event.*;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import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java.util.Random;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350">
              <a:latin typeface="Times New Roman"/>
              <a:cs typeface="Times New Roman"/>
            </a:endParaRPr>
          </a:p>
          <a:p>
            <a:pPr marL="412115" marR="3539490" indent="-32004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class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MapGenerator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public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map[][];</a:t>
            </a:r>
            <a:endParaRPr sz="1200">
              <a:latin typeface="Consolas"/>
              <a:cs typeface="Consolas"/>
            </a:endParaRPr>
          </a:p>
          <a:p>
            <a:pPr marL="412115" marR="320421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public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brickWidth;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public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brickHeight;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732155" marR="3204210" indent="-32004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public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MapGenerator(int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map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new</a:t>
            </a:r>
            <a:endParaRPr sz="120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(int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</a:t>
            </a:r>
            <a:endParaRPr sz="1200">
              <a:latin typeface="Consolas"/>
              <a:cs typeface="Consolas"/>
            </a:endParaRPr>
          </a:p>
          <a:p>
            <a:pPr marL="105219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(int</a:t>
            </a:r>
            <a:endParaRPr sz="1200">
              <a:latin typeface="Consolas"/>
              <a:cs typeface="Consolas"/>
            </a:endParaRPr>
          </a:p>
          <a:p>
            <a:pPr marL="137223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map[i][j]</a:t>
            </a:r>
            <a:endParaRPr sz="1200">
              <a:latin typeface="Consolas"/>
              <a:cs typeface="Consolas"/>
            </a:endParaRPr>
          </a:p>
          <a:p>
            <a:pPr marL="105219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350">
              <a:latin typeface="Times New Roman"/>
              <a:cs typeface="Times New Roman"/>
            </a:endParaRPr>
          </a:p>
          <a:p>
            <a:pPr marL="732155" marR="389001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brickWidth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brickHeight</a:t>
            </a:r>
            <a:endParaRPr sz="1200">
              <a:latin typeface="Consolas"/>
              <a:cs typeface="Consolas"/>
            </a:endParaRPr>
          </a:p>
          <a:p>
            <a:pPr marL="41211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350">
              <a:latin typeface="Times New Roman"/>
              <a:cs typeface="Times New Roman"/>
            </a:endParaRPr>
          </a:p>
          <a:p>
            <a:pPr marL="92075" marR="2266315" indent="319405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public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void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draw(Graphics2D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g)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{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(int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0;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&lt;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map.length;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i++)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372235" marR="1055370" indent="-32004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(int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0;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&lt;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map[0].length;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j++)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{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(map[i][j]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&gt;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0)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3" y="1050035"/>
            <a:ext cx="6655308" cy="903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5632" y="1426463"/>
            <a:ext cx="5993892" cy="828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927" y="1082039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6536070" y="0"/>
                </a:moveTo>
                <a:lnTo>
                  <a:pt x="1089410" y="0"/>
                </a:lnTo>
                <a:lnTo>
                  <a:pt x="1000059" y="3610"/>
                </a:lnTo>
                <a:lnTo>
                  <a:pt x="912698" y="14256"/>
                </a:lnTo>
                <a:lnTo>
                  <a:pt x="827606" y="31657"/>
                </a:lnTo>
                <a:lnTo>
                  <a:pt x="745065" y="55532"/>
                </a:lnTo>
                <a:lnTo>
                  <a:pt x="665355" y="85602"/>
                </a:lnTo>
                <a:lnTo>
                  <a:pt x="588756" y="121585"/>
                </a:lnTo>
                <a:lnTo>
                  <a:pt x="515547" y="163203"/>
                </a:lnTo>
                <a:lnTo>
                  <a:pt x="446011" y="210174"/>
                </a:lnTo>
                <a:lnTo>
                  <a:pt x="380426" y="262219"/>
                </a:lnTo>
                <a:lnTo>
                  <a:pt x="319074" y="319057"/>
                </a:lnTo>
                <a:lnTo>
                  <a:pt x="262234" y="380407"/>
                </a:lnTo>
                <a:lnTo>
                  <a:pt x="210188" y="445991"/>
                </a:lnTo>
                <a:lnTo>
                  <a:pt x="163214" y="515527"/>
                </a:lnTo>
                <a:lnTo>
                  <a:pt x="121594" y="588736"/>
                </a:lnTo>
                <a:lnTo>
                  <a:pt x="85608" y="665337"/>
                </a:lnTo>
                <a:lnTo>
                  <a:pt x="55537" y="745050"/>
                </a:lnTo>
                <a:lnTo>
                  <a:pt x="31660" y="827594"/>
                </a:lnTo>
                <a:lnTo>
                  <a:pt x="14258" y="912690"/>
                </a:lnTo>
                <a:lnTo>
                  <a:pt x="3611" y="1000057"/>
                </a:lnTo>
                <a:lnTo>
                  <a:pt x="0" y="1089416"/>
                </a:lnTo>
                <a:lnTo>
                  <a:pt x="0" y="8919209"/>
                </a:lnTo>
                <a:lnTo>
                  <a:pt x="5446653" y="8919209"/>
                </a:lnTo>
                <a:lnTo>
                  <a:pt x="5536012" y="8915598"/>
                </a:lnTo>
                <a:lnTo>
                  <a:pt x="5623379" y="8904951"/>
                </a:lnTo>
                <a:lnTo>
                  <a:pt x="5708475" y="8887549"/>
                </a:lnTo>
                <a:lnTo>
                  <a:pt x="5791019" y="8863672"/>
                </a:lnTo>
                <a:lnTo>
                  <a:pt x="5870732" y="8833600"/>
                </a:lnTo>
                <a:lnTo>
                  <a:pt x="5947333" y="8797614"/>
                </a:lnTo>
                <a:lnTo>
                  <a:pt x="6020542" y="8755995"/>
                </a:lnTo>
                <a:lnTo>
                  <a:pt x="6090078" y="8709021"/>
                </a:lnTo>
                <a:lnTo>
                  <a:pt x="6155662" y="8656974"/>
                </a:lnTo>
                <a:lnTo>
                  <a:pt x="6217013" y="8600135"/>
                </a:lnTo>
                <a:lnTo>
                  <a:pt x="6273850" y="8538782"/>
                </a:lnTo>
                <a:lnTo>
                  <a:pt x="6325895" y="8473198"/>
                </a:lnTo>
                <a:lnTo>
                  <a:pt x="6372866" y="8403661"/>
                </a:lnTo>
                <a:lnTo>
                  <a:pt x="6414484" y="8330453"/>
                </a:lnTo>
                <a:lnTo>
                  <a:pt x="6450467" y="8253854"/>
                </a:lnTo>
                <a:lnTo>
                  <a:pt x="6480537" y="8174144"/>
                </a:lnTo>
                <a:lnTo>
                  <a:pt x="6504412" y="8091603"/>
                </a:lnTo>
                <a:lnTo>
                  <a:pt x="6521813" y="8006511"/>
                </a:lnTo>
                <a:lnTo>
                  <a:pt x="6532459" y="7919150"/>
                </a:lnTo>
                <a:lnTo>
                  <a:pt x="6536070" y="7829799"/>
                </a:lnTo>
                <a:lnTo>
                  <a:pt x="653607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927" y="1082039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1089410" y="0"/>
                </a:moveTo>
                <a:lnTo>
                  <a:pt x="6536070" y="0"/>
                </a:lnTo>
                <a:lnTo>
                  <a:pt x="6536070" y="7829799"/>
                </a:lnTo>
                <a:lnTo>
                  <a:pt x="6532459" y="7919150"/>
                </a:lnTo>
                <a:lnTo>
                  <a:pt x="6521813" y="8006511"/>
                </a:lnTo>
                <a:lnTo>
                  <a:pt x="6504412" y="8091603"/>
                </a:lnTo>
                <a:lnTo>
                  <a:pt x="6480537" y="8174144"/>
                </a:lnTo>
                <a:lnTo>
                  <a:pt x="6450467" y="8253854"/>
                </a:lnTo>
                <a:lnTo>
                  <a:pt x="6414484" y="8330453"/>
                </a:lnTo>
                <a:lnTo>
                  <a:pt x="6372866" y="8403661"/>
                </a:lnTo>
                <a:lnTo>
                  <a:pt x="6325895" y="8473198"/>
                </a:lnTo>
                <a:lnTo>
                  <a:pt x="6273850" y="8538782"/>
                </a:lnTo>
                <a:lnTo>
                  <a:pt x="6217013" y="8600135"/>
                </a:lnTo>
                <a:lnTo>
                  <a:pt x="6155662" y="8656974"/>
                </a:lnTo>
                <a:lnTo>
                  <a:pt x="6090078" y="8709021"/>
                </a:lnTo>
                <a:lnTo>
                  <a:pt x="6020542" y="8755995"/>
                </a:lnTo>
                <a:lnTo>
                  <a:pt x="5947333" y="8797614"/>
                </a:lnTo>
                <a:lnTo>
                  <a:pt x="5870732" y="8833600"/>
                </a:lnTo>
                <a:lnTo>
                  <a:pt x="5791019" y="8863672"/>
                </a:lnTo>
                <a:lnTo>
                  <a:pt x="5708475" y="8887549"/>
                </a:lnTo>
                <a:lnTo>
                  <a:pt x="5623379" y="8904951"/>
                </a:lnTo>
                <a:lnTo>
                  <a:pt x="5536012" y="8915598"/>
                </a:lnTo>
                <a:lnTo>
                  <a:pt x="5446653" y="8919209"/>
                </a:lnTo>
                <a:lnTo>
                  <a:pt x="0" y="8919209"/>
                </a:lnTo>
                <a:lnTo>
                  <a:pt x="0" y="1089416"/>
                </a:lnTo>
                <a:lnTo>
                  <a:pt x="3611" y="1000057"/>
                </a:lnTo>
                <a:lnTo>
                  <a:pt x="14258" y="912690"/>
                </a:lnTo>
                <a:lnTo>
                  <a:pt x="31660" y="827594"/>
                </a:lnTo>
                <a:lnTo>
                  <a:pt x="55537" y="745050"/>
                </a:lnTo>
                <a:lnTo>
                  <a:pt x="85608" y="665337"/>
                </a:lnTo>
                <a:lnTo>
                  <a:pt x="121594" y="588736"/>
                </a:lnTo>
                <a:lnTo>
                  <a:pt x="163214" y="515527"/>
                </a:lnTo>
                <a:lnTo>
                  <a:pt x="210188" y="445991"/>
                </a:lnTo>
                <a:lnTo>
                  <a:pt x="262234" y="380407"/>
                </a:lnTo>
                <a:lnTo>
                  <a:pt x="319074" y="319057"/>
                </a:lnTo>
                <a:lnTo>
                  <a:pt x="380426" y="262219"/>
                </a:lnTo>
                <a:lnTo>
                  <a:pt x="446011" y="210174"/>
                </a:lnTo>
                <a:lnTo>
                  <a:pt x="515547" y="163203"/>
                </a:lnTo>
                <a:lnTo>
                  <a:pt x="588756" y="121585"/>
                </a:lnTo>
                <a:lnTo>
                  <a:pt x="665355" y="85602"/>
                </a:lnTo>
                <a:lnTo>
                  <a:pt x="745065" y="55532"/>
                </a:lnTo>
                <a:lnTo>
                  <a:pt x="827606" y="31657"/>
                </a:lnTo>
                <a:lnTo>
                  <a:pt x="912698" y="14256"/>
                </a:lnTo>
                <a:lnTo>
                  <a:pt x="1000059" y="3610"/>
                </a:lnTo>
                <a:lnTo>
                  <a:pt x="1089410" y="0"/>
                </a:lnTo>
                <a:close/>
              </a:path>
            </a:pathLst>
          </a:custGeom>
          <a:ln w="12700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39" y="1452371"/>
            <a:ext cx="5887212" cy="817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169" y="2078985"/>
            <a:ext cx="5571490" cy="6949440"/>
          </a:xfrm>
          <a:custGeom>
            <a:avLst/>
            <a:gdLst/>
            <a:ahLst/>
            <a:cxnLst/>
            <a:rect l="l" t="t" r="r" b="b"/>
            <a:pathLst>
              <a:path w="5571490" h="6949440">
                <a:moveTo>
                  <a:pt x="0" y="6949439"/>
                </a:moveTo>
                <a:lnTo>
                  <a:pt x="5571469" y="6949439"/>
                </a:lnTo>
                <a:lnTo>
                  <a:pt x="5571469" y="0"/>
                </a:lnTo>
                <a:lnTo>
                  <a:pt x="0" y="0"/>
                </a:lnTo>
                <a:lnTo>
                  <a:pt x="0" y="6949439"/>
                </a:lnTo>
                <a:close/>
              </a:path>
            </a:pathLst>
          </a:custGeom>
          <a:ln w="19049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7694" y="2170015"/>
            <a:ext cx="142557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g.setColor(new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+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50,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brickWidth,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7689" y="3359117"/>
            <a:ext cx="3497579" cy="5304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border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color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+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50,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brickWidth,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960119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63944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31940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public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void</a:t>
            </a:r>
            <a:endParaRPr sz="1200">
              <a:latin typeface="Consolas"/>
              <a:cs typeface="Consolas"/>
            </a:endParaRPr>
          </a:p>
          <a:p>
            <a:pPr marL="63944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map[row][col]</a:t>
            </a:r>
            <a:endParaRPr sz="1200">
              <a:latin typeface="Consolas"/>
              <a:cs typeface="Consolas"/>
            </a:endParaRPr>
          </a:p>
          <a:p>
            <a:pPr marL="31940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350">
              <a:latin typeface="Times New Roman"/>
              <a:cs typeface="Times New Roman"/>
            </a:endParaRPr>
          </a:p>
          <a:p>
            <a:pPr marR="2131060">
              <a:lnSpc>
                <a:spcPct val="108300"/>
              </a:lnSpc>
              <a:tabLst>
                <a:tab pos="688340" algn="l"/>
              </a:tabLst>
            </a:pPr>
            <a:r>
              <a:rPr sz="1200" spc="-10" dirty="0">
                <a:latin typeface="Consolas"/>
                <a:cs typeface="Consolas"/>
              </a:rPr>
              <a:t>class</a:t>
            </a:r>
            <a:r>
              <a:rPr sz="1200" spc="-1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Consolas"/>
                <a:cs typeface="Consolas"/>
              </a:rPr>
              <a:t>GamePlay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ActionListener</a:t>
            </a:r>
            <a:endParaRPr sz="1200">
              <a:latin typeface="Consolas"/>
              <a:cs typeface="Consolas"/>
            </a:endParaRPr>
          </a:p>
          <a:p>
            <a:pPr marL="319405" marR="1911985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private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boolean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private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private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private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Timer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private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private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int</a:t>
            </a:r>
            <a:endParaRPr sz="1200">
              <a:latin typeface="Consolas"/>
              <a:cs typeface="Consolas"/>
            </a:endParaRPr>
          </a:p>
          <a:p>
            <a:pPr marL="63944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private</a:t>
            </a:r>
            <a:endParaRPr sz="1200">
              <a:latin typeface="Consolas"/>
              <a:cs typeface="Consolas"/>
            </a:endParaRPr>
          </a:p>
          <a:p>
            <a:pPr marL="63944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private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ballposY;</a:t>
            </a:r>
            <a:endParaRPr sz="1200">
              <a:latin typeface="Consolas"/>
              <a:cs typeface="Consolas"/>
            </a:endParaRPr>
          </a:p>
          <a:p>
            <a:pPr marL="639445" marR="108966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private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ballXdir;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private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ballYdir;</a:t>
            </a:r>
            <a:endParaRPr sz="1200">
              <a:latin typeface="Consolas"/>
              <a:cs typeface="Consolas"/>
            </a:endParaRPr>
          </a:p>
          <a:p>
            <a:pPr marL="639445" indent="-24384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private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Random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random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new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Random();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private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MapGenerator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map;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83" y="656843"/>
            <a:ext cx="6655308" cy="903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8491" y="1033271"/>
            <a:ext cx="5992368" cy="828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787" y="688848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6536070" y="0"/>
                </a:moveTo>
                <a:lnTo>
                  <a:pt x="1089410" y="0"/>
                </a:lnTo>
                <a:lnTo>
                  <a:pt x="1000059" y="3610"/>
                </a:lnTo>
                <a:lnTo>
                  <a:pt x="912698" y="14256"/>
                </a:lnTo>
                <a:lnTo>
                  <a:pt x="827606" y="31657"/>
                </a:lnTo>
                <a:lnTo>
                  <a:pt x="745065" y="55532"/>
                </a:lnTo>
                <a:lnTo>
                  <a:pt x="665355" y="85602"/>
                </a:lnTo>
                <a:lnTo>
                  <a:pt x="588756" y="121585"/>
                </a:lnTo>
                <a:lnTo>
                  <a:pt x="515547" y="163203"/>
                </a:lnTo>
                <a:lnTo>
                  <a:pt x="446011" y="210174"/>
                </a:lnTo>
                <a:lnTo>
                  <a:pt x="380426" y="262219"/>
                </a:lnTo>
                <a:lnTo>
                  <a:pt x="319074" y="319057"/>
                </a:lnTo>
                <a:lnTo>
                  <a:pt x="262234" y="380407"/>
                </a:lnTo>
                <a:lnTo>
                  <a:pt x="210188" y="445991"/>
                </a:lnTo>
                <a:lnTo>
                  <a:pt x="163214" y="515527"/>
                </a:lnTo>
                <a:lnTo>
                  <a:pt x="121594" y="588736"/>
                </a:lnTo>
                <a:lnTo>
                  <a:pt x="85608" y="665337"/>
                </a:lnTo>
                <a:lnTo>
                  <a:pt x="55537" y="745050"/>
                </a:lnTo>
                <a:lnTo>
                  <a:pt x="31660" y="827594"/>
                </a:lnTo>
                <a:lnTo>
                  <a:pt x="14258" y="912690"/>
                </a:lnTo>
                <a:lnTo>
                  <a:pt x="3611" y="1000057"/>
                </a:lnTo>
                <a:lnTo>
                  <a:pt x="0" y="1089416"/>
                </a:lnTo>
                <a:lnTo>
                  <a:pt x="0" y="8919209"/>
                </a:lnTo>
                <a:lnTo>
                  <a:pt x="5446653" y="8919209"/>
                </a:lnTo>
                <a:lnTo>
                  <a:pt x="5536012" y="8915598"/>
                </a:lnTo>
                <a:lnTo>
                  <a:pt x="5623379" y="8904953"/>
                </a:lnTo>
                <a:lnTo>
                  <a:pt x="5708475" y="8887552"/>
                </a:lnTo>
                <a:lnTo>
                  <a:pt x="5791019" y="8863677"/>
                </a:lnTo>
                <a:lnTo>
                  <a:pt x="5870732" y="8833607"/>
                </a:lnTo>
                <a:lnTo>
                  <a:pt x="5947333" y="8797624"/>
                </a:lnTo>
                <a:lnTo>
                  <a:pt x="6020542" y="8756006"/>
                </a:lnTo>
                <a:lnTo>
                  <a:pt x="6090078" y="8709035"/>
                </a:lnTo>
                <a:lnTo>
                  <a:pt x="6155662" y="8656991"/>
                </a:lnTo>
                <a:lnTo>
                  <a:pt x="6217013" y="8600153"/>
                </a:lnTo>
                <a:lnTo>
                  <a:pt x="6273850" y="8538802"/>
                </a:lnTo>
                <a:lnTo>
                  <a:pt x="6325895" y="8473219"/>
                </a:lnTo>
                <a:lnTo>
                  <a:pt x="6372866" y="8403683"/>
                </a:lnTo>
                <a:lnTo>
                  <a:pt x="6414484" y="8330475"/>
                </a:lnTo>
                <a:lnTo>
                  <a:pt x="6450467" y="8253874"/>
                </a:lnTo>
                <a:lnTo>
                  <a:pt x="6480537" y="8174162"/>
                </a:lnTo>
                <a:lnTo>
                  <a:pt x="6504412" y="8091618"/>
                </a:lnTo>
                <a:lnTo>
                  <a:pt x="6521813" y="8006523"/>
                </a:lnTo>
                <a:lnTo>
                  <a:pt x="6532459" y="7919157"/>
                </a:lnTo>
                <a:lnTo>
                  <a:pt x="6536070" y="7829799"/>
                </a:lnTo>
                <a:lnTo>
                  <a:pt x="653607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787" y="688848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1089410" y="0"/>
                </a:moveTo>
                <a:lnTo>
                  <a:pt x="6536070" y="0"/>
                </a:lnTo>
                <a:lnTo>
                  <a:pt x="6536070" y="7829799"/>
                </a:lnTo>
                <a:lnTo>
                  <a:pt x="6532459" y="7919157"/>
                </a:lnTo>
                <a:lnTo>
                  <a:pt x="6521813" y="8006523"/>
                </a:lnTo>
                <a:lnTo>
                  <a:pt x="6504412" y="8091618"/>
                </a:lnTo>
                <a:lnTo>
                  <a:pt x="6480537" y="8174162"/>
                </a:lnTo>
                <a:lnTo>
                  <a:pt x="6450467" y="8253874"/>
                </a:lnTo>
                <a:lnTo>
                  <a:pt x="6414484" y="8330475"/>
                </a:lnTo>
                <a:lnTo>
                  <a:pt x="6372866" y="8403683"/>
                </a:lnTo>
                <a:lnTo>
                  <a:pt x="6325895" y="8473219"/>
                </a:lnTo>
                <a:lnTo>
                  <a:pt x="6273850" y="8538802"/>
                </a:lnTo>
                <a:lnTo>
                  <a:pt x="6217013" y="8600153"/>
                </a:lnTo>
                <a:lnTo>
                  <a:pt x="6155662" y="8656991"/>
                </a:lnTo>
                <a:lnTo>
                  <a:pt x="6090078" y="8709035"/>
                </a:lnTo>
                <a:lnTo>
                  <a:pt x="6020542" y="8756006"/>
                </a:lnTo>
                <a:lnTo>
                  <a:pt x="5947333" y="8797624"/>
                </a:lnTo>
                <a:lnTo>
                  <a:pt x="5870732" y="8833607"/>
                </a:lnTo>
                <a:lnTo>
                  <a:pt x="5791019" y="8863677"/>
                </a:lnTo>
                <a:lnTo>
                  <a:pt x="5708475" y="8887552"/>
                </a:lnTo>
                <a:lnTo>
                  <a:pt x="5623379" y="8904953"/>
                </a:lnTo>
                <a:lnTo>
                  <a:pt x="5536012" y="8915598"/>
                </a:lnTo>
                <a:lnTo>
                  <a:pt x="5446653" y="8919209"/>
                </a:lnTo>
                <a:lnTo>
                  <a:pt x="0" y="8919209"/>
                </a:lnTo>
                <a:lnTo>
                  <a:pt x="0" y="1089416"/>
                </a:lnTo>
                <a:lnTo>
                  <a:pt x="3611" y="1000057"/>
                </a:lnTo>
                <a:lnTo>
                  <a:pt x="14258" y="912690"/>
                </a:lnTo>
                <a:lnTo>
                  <a:pt x="31660" y="827594"/>
                </a:lnTo>
                <a:lnTo>
                  <a:pt x="55537" y="745050"/>
                </a:lnTo>
                <a:lnTo>
                  <a:pt x="85608" y="665337"/>
                </a:lnTo>
                <a:lnTo>
                  <a:pt x="121594" y="588736"/>
                </a:lnTo>
                <a:lnTo>
                  <a:pt x="163214" y="515527"/>
                </a:lnTo>
                <a:lnTo>
                  <a:pt x="210188" y="445991"/>
                </a:lnTo>
                <a:lnTo>
                  <a:pt x="262234" y="380407"/>
                </a:lnTo>
                <a:lnTo>
                  <a:pt x="319074" y="319057"/>
                </a:lnTo>
                <a:lnTo>
                  <a:pt x="380426" y="262219"/>
                </a:lnTo>
                <a:lnTo>
                  <a:pt x="446011" y="210174"/>
                </a:lnTo>
                <a:lnTo>
                  <a:pt x="515547" y="163203"/>
                </a:lnTo>
                <a:lnTo>
                  <a:pt x="588756" y="121585"/>
                </a:lnTo>
                <a:lnTo>
                  <a:pt x="665355" y="85602"/>
                </a:lnTo>
                <a:lnTo>
                  <a:pt x="745065" y="55532"/>
                </a:lnTo>
                <a:lnTo>
                  <a:pt x="827606" y="31657"/>
                </a:lnTo>
                <a:lnTo>
                  <a:pt x="912698" y="14256"/>
                </a:lnTo>
                <a:lnTo>
                  <a:pt x="1000059" y="3610"/>
                </a:lnTo>
                <a:lnTo>
                  <a:pt x="1089410" y="0"/>
                </a:lnTo>
                <a:close/>
              </a:path>
            </a:pathLst>
          </a:custGeom>
          <a:ln w="12700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1059179"/>
            <a:ext cx="5885688" cy="817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8385" y="2479029"/>
            <a:ext cx="5577840" cy="6840220"/>
          </a:xfrm>
          <a:prstGeom prst="rect">
            <a:avLst/>
          </a:prstGeom>
          <a:ln w="19049">
            <a:solidFill>
              <a:srgbClr val="5B9A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790950" algn="ctr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public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GamePlay()</a:t>
            </a:r>
            <a:endParaRPr sz="1200">
              <a:latin typeface="Consolas"/>
              <a:cs typeface="Consolas"/>
            </a:endParaRPr>
          </a:p>
          <a:p>
            <a:pPr marL="730885" marR="305943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map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new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addKeyListener(this);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setFocusable(true);</a:t>
            </a:r>
            <a:endParaRPr sz="1200">
              <a:latin typeface="Consolas"/>
              <a:cs typeface="Consolas"/>
            </a:endParaRPr>
          </a:p>
          <a:p>
            <a:pPr marL="730885" marR="180213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setFocusTraversalKeysEnabled(false);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timer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endParaRPr sz="1200">
              <a:latin typeface="Consolas"/>
              <a:cs typeface="Consolas"/>
            </a:endParaRPr>
          </a:p>
          <a:p>
            <a:pPr marL="730885" marR="264033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initializeBallDirection();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timer.start();</a:t>
            </a:r>
            <a:endParaRPr sz="1200">
              <a:latin typeface="Consolas"/>
              <a:cs typeface="Consolas"/>
            </a:endParaRPr>
          </a:p>
          <a:p>
            <a:pPr marL="41084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350">
              <a:latin typeface="Times New Roman"/>
              <a:cs typeface="Times New Roman"/>
            </a:endParaRPr>
          </a:p>
          <a:p>
            <a:pPr marL="730885" marR="4133850" indent="-32004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private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void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int[]</a:t>
            </a:r>
            <a:endParaRPr sz="1200">
              <a:latin typeface="Consolas"/>
              <a:cs typeface="Consolas"/>
            </a:endParaRPr>
          </a:p>
          <a:p>
            <a:pPr marL="90805" marR="1602740">
              <a:lnSpc>
                <a:spcPts val="3120"/>
              </a:lnSpc>
              <a:spcBef>
                <a:spcPts val="384"/>
              </a:spcBef>
            </a:pPr>
            <a:r>
              <a:rPr sz="1200" spc="-10" dirty="0">
                <a:latin typeface="Consolas"/>
                <a:cs typeface="Consolas"/>
              </a:rPr>
              <a:t>directions[random.nextInt(directions.length)];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directions[random.nextInt(directions.length)];</a:t>
            </a:r>
            <a:endParaRPr sz="1200">
              <a:latin typeface="Consolas"/>
              <a:cs typeface="Consolas"/>
            </a:endParaRPr>
          </a:p>
          <a:p>
            <a:pPr marL="730885">
              <a:lnSpc>
                <a:spcPts val="1175"/>
              </a:lnSpc>
            </a:pPr>
            <a:r>
              <a:rPr sz="1200" spc="-10" dirty="0">
                <a:latin typeface="Consolas"/>
                <a:cs typeface="Consolas"/>
              </a:rPr>
              <a:t>ballposX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R="2114550" algn="ctr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ballposY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random.nextInt(200)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+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200;</a:t>
            </a:r>
            <a:endParaRPr sz="1200">
              <a:latin typeface="Consolas"/>
              <a:cs typeface="Consolas"/>
            </a:endParaRPr>
          </a:p>
          <a:p>
            <a:pPr marL="41084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public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void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paint(Graphics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g)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90805" marR="83185" indent="639445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g.setColor(new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Color(0x2c3e</a:t>
            </a:r>
            <a:r>
              <a:rPr sz="1200" spc="-25" dirty="0">
                <a:latin typeface="Consolas"/>
                <a:cs typeface="Consolas"/>
              </a:rPr>
              <a:t>5</a:t>
            </a:r>
            <a:r>
              <a:rPr sz="1200" spc="-10" dirty="0">
                <a:latin typeface="Consolas"/>
                <a:cs typeface="Consolas"/>
              </a:rPr>
              <a:t>0));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//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Consolas"/>
                <a:cs typeface="Consolas"/>
              </a:rPr>
              <a:t>Modernist</a:t>
            </a:r>
            <a:r>
              <a:rPr sz="1200" spc="-25" dirty="0">
                <a:latin typeface="Consolas"/>
                <a:cs typeface="Consolas"/>
              </a:rPr>
              <a:t>i</a:t>
            </a:r>
            <a:r>
              <a:rPr sz="1200" spc="-10" dirty="0">
                <a:latin typeface="Consolas"/>
                <a:cs typeface="Consolas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Consolas"/>
                <a:cs typeface="Consolas"/>
              </a:rPr>
              <a:t>dark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gray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background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color</a:t>
            </a:r>
            <a:endParaRPr sz="1200">
              <a:latin typeface="Consolas"/>
              <a:cs typeface="Consolas"/>
            </a:endParaRPr>
          </a:p>
          <a:p>
            <a:pPr marL="73088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g.fillRect(1,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1,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692,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592);</a:t>
            </a:r>
            <a:endParaRPr sz="1200">
              <a:latin typeface="Consolas"/>
              <a:cs typeface="Consolas"/>
            </a:endParaRPr>
          </a:p>
          <a:p>
            <a:pPr marL="730885" marR="2724150">
              <a:lnSpc>
                <a:spcPts val="3120"/>
              </a:lnSpc>
              <a:spcBef>
                <a:spcPts val="384"/>
              </a:spcBef>
            </a:pPr>
            <a:r>
              <a:rPr sz="1200" spc="-10" dirty="0">
                <a:latin typeface="Consolas"/>
                <a:cs typeface="Consolas"/>
              </a:rPr>
              <a:t>map.draw((Graphics2D)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g);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g.fillRect(0,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0,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3,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592);</a:t>
            </a:r>
            <a:endParaRPr sz="1200">
              <a:latin typeface="Consolas"/>
              <a:cs typeface="Consolas"/>
            </a:endParaRPr>
          </a:p>
          <a:p>
            <a:pPr marL="730885">
              <a:lnSpc>
                <a:spcPts val="1175"/>
              </a:lnSpc>
            </a:pPr>
            <a:r>
              <a:rPr sz="1200" spc="-10" dirty="0">
                <a:latin typeface="Consolas"/>
                <a:cs typeface="Consolas"/>
              </a:rPr>
              <a:t>g.fillRect(0,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0,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692,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3);</a:t>
            </a:r>
            <a:endParaRPr sz="1200">
              <a:latin typeface="Consolas"/>
              <a:cs typeface="Consolas"/>
            </a:endParaRPr>
          </a:p>
          <a:p>
            <a:pPr marL="73088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g.fillRect(691,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0,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3,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592);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116" y="656843"/>
            <a:ext cx="6655308" cy="903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824" y="1033271"/>
            <a:ext cx="5992368" cy="828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19" y="688848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6536070" y="0"/>
                </a:moveTo>
                <a:lnTo>
                  <a:pt x="1089410" y="0"/>
                </a:lnTo>
                <a:lnTo>
                  <a:pt x="1000059" y="3610"/>
                </a:lnTo>
                <a:lnTo>
                  <a:pt x="912698" y="14256"/>
                </a:lnTo>
                <a:lnTo>
                  <a:pt x="827606" y="31657"/>
                </a:lnTo>
                <a:lnTo>
                  <a:pt x="745065" y="55532"/>
                </a:lnTo>
                <a:lnTo>
                  <a:pt x="665355" y="85602"/>
                </a:lnTo>
                <a:lnTo>
                  <a:pt x="588756" y="121585"/>
                </a:lnTo>
                <a:lnTo>
                  <a:pt x="515547" y="163203"/>
                </a:lnTo>
                <a:lnTo>
                  <a:pt x="446011" y="210174"/>
                </a:lnTo>
                <a:lnTo>
                  <a:pt x="380426" y="262219"/>
                </a:lnTo>
                <a:lnTo>
                  <a:pt x="319074" y="319057"/>
                </a:lnTo>
                <a:lnTo>
                  <a:pt x="262234" y="380407"/>
                </a:lnTo>
                <a:lnTo>
                  <a:pt x="210188" y="445991"/>
                </a:lnTo>
                <a:lnTo>
                  <a:pt x="163214" y="515527"/>
                </a:lnTo>
                <a:lnTo>
                  <a:pt x="121594" y="588736"/>
                </a:lnTo>
                <a:lnTo>
                  <a:pt x="85608" y="665337"/>
                </a:lnTo>
                <a:lnTo>
                  <a:pt x="55537" y="745050"/>
                </a:lnTo>
                <a:lnTo>
                  <a:pt x="31660" y="827594"/>
                </a:lnTo>
                <a:lnTo>
                  <a:pt x="14258" y="912690"/>
                </a:lnTo>
                <a:lnTo>
                  <a:pt x="3611" y="1000057"/>
                </a:lnTo>
                <a:lnTo>
                  <a:pt x="0" y="1089416"/>
                </a:lnTo>
                <a:lnTo>
                  <a:pt x="0" y="8919209"/>
                </a:lnTo>
                <a:lnTo>
                  <a:pt x="5446653" y="8919209"/>
                </a:lnTo>
                <a:lnTo>
                  <a:pt x="5536012" y="8915598"/>
                </a:lnTo>
                <a:lnTo>
                  <a:pt x="5623379" y="8904953"/>
                </a:lnTo>
                <a:lnTo>
                  <a:pt x="5708475" y="8887552"/>
                </a:lnTo>
                <a:lnTo>
                  <a:pt x="5791019" y="8863677"/>
                </a:lnTo>
                <a:lnTo>
                  <a:pt x="5870732" y="8833607"/>
                </a:lnTo>
                <a:lnTo>
                  <a:pt x="5947333" y="8797624"/>
                </a:lnTo>
                <a:lnTo>
                  <a:pt x="6020542" y="8756006"/>
                </a:lnTo>
                <a:lnTo>
                  <a:pt x="6090078" y="8709035"/>
                </a:lnTo>
                <a:lnTo>
                  <a:pt x="6155662" y="8656991"/>
                </a:lnTo>
                <a:lnTo>
                  <a:pt x="6217013" y="8600153"/>
                </a:lnTo>
                <a:lnTo>
                  <a:pt x="6273850" y="8538802"/>
                </a:lnTo>
                <a:lnTo>
                  <a:pt x="6325895" y="8473219"/>
                </a:lnTo>
                <a:lnTo>
                  <a:pt x="6372866" y="8403683"/>
                </a:lnTo>
                <a:lnTo>
                  <a:pt x="6414484" y="8330475"/>
                </a:lnTo>
                <a:lnTo>
                  <a:pt x="6450467" y="8253874"/>
                </a:lnTo>
                <a:lnTo>
                  <a:pt x="6480537" y="8174162"/>
                </a:lnTo>
                <a:lnTo>
                  <a:pt x="6504412" y="8091618"/>
                </a:lnTo>
                <a:lnTo>
                  <a:pt x="6521813" y="8006523"/>
                </a:lnTo>
                <a:lnTo>
                  <a:pt x="6532459" y="7919157"/>
                </a:lnTo>
                <a:lnTo>
                  <a:pt x="6536070" y="7829799"/>
                </a:lnTo>
                <a:lnTo>
                  <a:pt x="653607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19" y="688848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1089410" y="0"/>
                </a:moveTo>
                <a:lnTo>
                  <a:pt x="6536070" y="0"/>
                </a:lnTo>
                <a:lnTo>
                  <a:pt x="6536070" y="7829799"/>
                </a:lnTo>
                <a:lnTo>
                  <a:pt x="6532459" y="7919157"/>
                </a:lnTo>
                <a:lnTo>
                  <a:pt x="6521813" y="8006523"/>
                </a:lnTo>
                <a:lnTo>
                  <a:pt x="6504412" y="8091618"/>
                </a:lnTo>
                <a:lnTo>
                  <a:pt x="6480537" y="8174162"/>
                </a:lnTo>
                <a:lnTo>
                  <a:pt x="6450467" y="8253874"/>
                </a:lnTo>
                <a:lnTo>
                  <a:pt x="6414484" y="8330475"/>
                </a:lnTo>
                <a:lnTo>
                  <a:pt x="6372866" y="8403683"/>
                </a:lnTo>
                <a:lnTo>
                  <a:pt x="6325895" y="8473219"/>
                </a:lnTo>
                <a:lnTo>
                  <a:pt x="6273850" y="8538802"/>
                </a:lnTo>
                <a:lnTo>
                  <a:pt x="6217013" y="8600153"/>
                </a:lnTo>
                <a:lnTo>
                  <a:pt x="6155662" y="8656991"/>
                </a:lnTo>
                <a:lnTo>
                  <a:pt x="6090078" y="8709035"/>
                </a:lnTo>
                <a:lnTo>
                  <a:pt x="6020542" y="8756006"/>
                </a:lnTo>
                <a:lnTo>
                  <a:pt x="5947333" y="8797624"/>
                </a:lnTo>
                <a:lnTo>
                  <a:pt x="5870732" y="8833607"/>
                </a:lnTo>
                <a:lnTo>
                  <a:pt x="5791019" y="8863677"/>
                </a:lnTo>
                <a:lnTo>
                  <a:pt x="5708475" y="8887552"/>
                </a:lnTo>
                <a:lnTo>
                  <a:pt x="5623379" y="8904953"/>
                </a:lnTo>
                <a:lnTo>
                  <a:pt x="5536012" y="8915598"/>
                </a:lnTo>
                <a:lnTo>
                  <a:pt x="5446653" y="8919209"/>
                </a:lnTo>
                <a:lnTo>
                  <a:pt x="0" y="8919209"/>
                </a:lnTo>
                <a:lnTo>
                  <a:pt x="0" y="1089416"/>
                </a:lnTo>
                <a:lnTo>
                  <a:pt x="3611" y="1000057"/>
                </a:lnTo>
                <a:lnTo>
                  <a:pt x="14258" y="912690"/>
                </a:lnTo>
                <a:lnTo>
                  <a:pt x="31660" y="827594"/>
                </a:lnTo>
                <a:lnTo>
                  <a:pt x="55537" y="745050"/>
                </a:lnTo>
                <a:lnTo>
                  <a:pt x="85608" y="665337"/>
                </a:lnTo>
                <a:lnTo>
                  <a:pt x="121594" y="588736"/>
                </a:lnTo>
                <a:lnTo>
                  <a:pt x="163214" y="515527"/>
                </a:lnTo>
                <a:lnTo>
                  <a:pt x="210188" y="445991"/>
                </a:lnTo>
                <a:lnTo>
                  <a:pt x="262234" y="380407"/>
                </a:lnTo>
                <a:lnTo>
                  <a:pt x="319074" y="319057"/>
                </a:lnTo>
                <a:lnTo>
                  <a:pt x="380426" y="262219"/>
                </a:lnTo>
                <a:lnTo>
                  <a:pt x="446011" y="210174"/>
                </a:lnTo>
                <a:lnTo>
                  <a:pt x="515547" y="163203"/>
                </a:lnTo>
                <a:lnTo>
                  <a:pt x="588756" y="121585"/>
                </a:lnTo>
                <a:lnTo>
                  <a:pt x="665355" y="85602"/>
                </a:lnTo>
                <a:lnTo>
                  <a:pt x="745065" y="55532"/>
                </a:lnTo>
                <a:lnTo>
                  <a:pt x="827606" y="31657"/>
                </a:lnTo>
                <a:lnTo>
                  <a:pt x="912698" y="14256"/>
                </a:lnTo>
                <a:lnTo>
                  <a:pt x="1000059" y="3610"/>
                </a:lnTo>
                <a:lnTo>
                  <a:pt x="1089410" y="0"/>
                </a:lnTo>
                <a:close/>
              </a:path>
            </a:pathLst>
          </a:custGeom>
          <a:ln w="12700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3732" y="1059179"/>
            <a:ext cx="5885688" cy="817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8230" y="1488429"/>
            <a:ext cx="5577840" cy="6840220"/>
          </a:xfrm>
          <a:prstGeom prst="rect">
            <a:avLst/>
          </a:prstGeom>
          <a:ln w="19049">
            <a:solidFill>
              <a:srgbClr val="5B9A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 marR="4124960" indent="159385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g.setColor(new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color</a:t>
            </a:r>
            <a:endParaRPr sz="120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g.fillRect(playerX,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732155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g.setColor(new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color</a:t>
            </a:r>
            <a:endParaRPr sz="120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g.fillOval(ballposX,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92075" marR="3644900" indent="639445">
              <a:lnSpc>
                <a:spcPct val="108500"/>
              </a:lnSpc>
            </a:pPr>
            <a:r>
              <a:rPr sz="1200" spc="-10" dirty="0">
                <a:latin typeface="Consolas"/>
                <a:cs typeface="Consolas"/>
              </a:rPr>
              <a:t>g.setColor(new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text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color</a:t>
            </a:r>
            <a:endParaRPr sz="1200">
              <a:latin typeface="Consolas"/>
              <a:cs typeface="Consolas"/>
            </a:endParaRPr>
          </a:p>
          <a:p>
            <a:pPr marL="732155" marR="314198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g.setFont(new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g.drawString("Score: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350">
              <a:latin typeface="Times New Roman"/>
              <a:cs typeface="Times New Roman"/>
            </a:endParaRPr>
          </a:p>
          <a:p>
            <a:pPr marL="1052195" marR="3561079" indent="-320675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if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(totalBricks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play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ballXdir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0;</a:t>
            </a:r>
            <a:endParaRPr sz="1200">
              <a:latin typeface="Consolas"/>
              <a:cs typeface="Consolas"/>
            </a:endParaRPr>
          </a:p>
          <a:p>
            <a:pPr marL="1052195" marR="3324225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ballYdir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g.setColor(new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g.setFont(new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00">
              <a:latin typeface="Times New Roman"/>
              <a:cs typeface="Times New Roman"/>
            </a:endParaRPr>
          </a:p>
          <a:p>
            <a:pPr marL="1052195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g.setFont(new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731520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6827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if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(ballposY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&gt;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570)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52195" marR="3408679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play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false;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ballXdir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0;</a:t>
            </a:r>
            <a:endParaRPr sz="1200">
              <a:latin typeface="Consolas"/>
              <a:cs typeface="Consolas"/>
            </a:endParaRPr>
          </a:p>
          <a:p>
            <a:pPr marL="105219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ballYdir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0;</a:t>
            </a:r>
            <a:endParaRPr sz="1200">
              <a:latin typeface="Consolas"/>
              <a:cs typeface="Consolas"/>
            </a:endParaRPr>
          </a:p>
          <a:p>
            <a:pPr marL="92075" marR="81915" indent="159385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g.setColor(new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Color(0xecf0f1));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//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Modernistic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light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gray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text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color</a:t>
            </a:r>
            <a:endParaRPr sz="1200">
              <a:latin typeface="Consolas"/>
              <a:cs typeface="Consolas"/>
            </a:endParaRPr>
          </a:p>
          <a:p>
            <a:pPr marL="1052195" marR="81915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g.setFont(new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Font("AR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DESTINE",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Font.BOLD,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30));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g.drawString("Game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Over,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Score: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"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+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score,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190,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300);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583" y="870203"/>
            <a:ext cx="6655308" cy="903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3816" y="1246631"/>
            <a:ext cx="5992368" cy="828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587" y="902208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6536070" y="0"/>
                </a:moveTo>
                <a:lnTo>
                  <a:pt x="1089410" y="0"/>
                </a:lnTo>
                <a:lnTo>
                  <a:pt x="1000059" y="3610"/>
                </a:lnTo>
                <a:lnTo>
                  <a:pt x="912698" y="14256"/>
                </a:lnTo>
                <a:lnTo>
                  <a:pt x="827606" y="31657"/>
                </a:lnTo>
                <a:lnTo>
                  <a:pt x="745065" y="55532"/>
                </a:lnTo>
                <a:lnTo>
                  <a:pt x="665355" y="85602"/>
                </a:lnTo>
                <a:lnTo>
                  <a:pt x="588756" y="121585"/>
                </a:lnTo>
                <a:lnTo>
                  <a:pt x="515547" y="163203"/>
                </a:lnTo>
                <a:lnTo>
                  <a:pt x="446011" y="210174"/>
                </a:lnTo>
                <a:lnTo>
                  <a:pt x="380426" y="262219"/>
                </a:lnTo>
                <a:lnTo>
                  <a:pt x="319074" y="319057"/>
                </a:lnTo>
                <a:lnTo>
                  <a:pt x="262234" y="380407"/>
                </a:lnTo>
                <a:lnTo>
                  <a:pt x="210188" y="445991"/>
                </a:lnTo>
                <a:lnTo>
                  <a:pt x="163214" y="515527"/>
                </a:lnTo>
                <a:lnTo>
                  <a:pt x="121594" y="588736"/>
                </a:lnTo>
                <a:lnTo>
                  <a:pt x="85608" y="665337"/>
                </a:lnTo>
                <a:lnTo>
                  <a:pt x="55537" y="745050"/>
                </a:lnTo>
                <a:lnTo>
                  <a:pt x="31660" y="827594"/>
                </a:lnTo>
                <a:lnTo>
                  <a:pt x="14258" y="912690"/>
                </a:lnTo>
                <a:lnTo>
                  <a:pt x="3611" y="1000057"/>
                </a:lnTo>
                <a:lnTo>
                  <a:pt x="0" y="1089416"/>
                </a:lnTo>
                <a:lnTo>
                  <a:pt x="0" y="8919209"/>
                </a:lnTo>
                <a:lnTo>
                  <a:pt x="5446653" y="8919209"/>
                </a:lnTo>
                <a:lnTo>
                  <a:pt x="5536012" y="8915598"/>
                </a:lnTo>
                <a:lnTo>
                  <a:pt x="5623379" y="8904953"/>
                </a:lnTo>
                <a:lnTo>
                  <a:pt x="5708475" y="8887552"/>
                </a:lnTo>
                <a:lnTo>
                  <a:pt x="5791019" y="8863677"/>
                </a:lnTo>
                <a:lnTo>
                  <a:pt x="5870732" y="8833607"/>
                </a:lnTo>
                <a:lnTo>
                  <a:pt x="5947333" y="8797624"/>
                </a:lnTo>
                <a:lnTo>
                  <a:pt x="6020542" y="8756006"/>
                </a:lnTo>
                <a:lnTo>
                  <a:pt x="6090078" y="8709035"/>
                </a:lnTo>
                <a:lnTo>
                  <a:pt x="6155662" y="8656991"/>
                </a:lnTo>
                <a:lnTo>
                  <a:pt x="6217013" y="8600153"/>
                </a:lnTo>
                <a:lnTo>
                  <a:pt x="6273850" y="8538802"/>
                </a:lnTo>
                <a:lnTo>
                  <a:pt x="6325895" y="8473219"/>
                </a:lnTo>
                <a:lnTo>
                  <a:pt x="6372866" y="8403683"/>
                </a:lnTo>
                <a:lnTo>
                  <a:pt x="6414484" y="8330475"/>
                </a:lnTo>
                <a:lnTo>
                  <a:pt x="6450467" y="8253874"/>
                </a:lnTo>
                <a:lnTo>
                  <a:pt x="6480537" y="8174162"/>
                </a:lnTo>
                <a:lnTo>
                  <a:pt x="6504412" y="8091618"/>
                </a:lnTo>
                <a:lnTo>
                  <a:pt x="6521813" y="8006523"/>
                </a:lnTo>
                <a:lnTo>
                  <a:pt x="6532459" y="7919157"/>
                </a:lnTo>
                <a:lnTo>
                  <a:pt x="6536070" y="7829799"/>
                </a:lnTo>
                <a:lnTo>
                  <a:pt x="653607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587" y="902208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1089410" y="0"/>
                </a:moveTo>
                <a:lnTo>
                  <a:pt x="6536070" y="0"/>
                </a:lnTo>
                <a:lnTo>
                  <a:pt x="6536070" y="7829799"/>
                </a:lnTo>
                <a:lnTo>
                  <a:pt x="6532459" y="7919157"/>
                </a:lnTo>
                <a:lnTo>
                  <a:pt x="6521813" y="8006523"/>
                </a:lnTo>
                <a:lnTo>
                  <a:pt x="6504412" y="8091618"/>
                </a:lnTo>
                <a:lnTo>
                  <a:pt x="6480537" y="8174162"/>
                </a:lnTo>
                <a:lnTo>
                  <a:pt x="6450467" y="8253874"/>
                </a:lnTo>
                <a:lnTo>
                  <a:pt x="6414484" y="8330475"/>
                </a:lnTo>
                <a:lnTo>
                  <a:pt x="6372866" y="8403683"/>
                </a:lnTo>
                <a:lnTo>
                  <a:pt x="6325895" y="8473219"/>
                </a:lnTo>
                <a:lnTo>
                  <a:pt x="6273850" y="8538802"/>
                </a:lnTo>
                <a:lnTo>
                  <a:pt x="6217013" y="8600153"/>
                </a:lnTo>
                <a:lnTo>
                  <a:pt x="6155662" y="8656991"/>
                </a:lnTo>
                <a:lnTo>
                  <a:pt x="6090078" y="8709035"/>
                </a:lnTo>
                <a:lnTo>
                  <a:pt x="6020542" y="8756006"/>
                </a:lnTo>
                <a:lnTo>
                  <a:pt x="5947333" y="8797624"/>
                </a:lnTo>
                <a:lnTo>
                  <a:pt x="5870732" y="8833607"/>
                </a:lnTo>
                <a:lnTo>
                  <a:pt x="5791019" y="8863677"/>
                </a:lnTo>
                <a:lnTo>
                  <a:pt x="5708475" y="8887552"/>
                </a:lnTo>
                <a:lnTo>
                  <a:pt x="5623379" y="8904953"/>
                </a:lnTo>
                <a:lnTo>
                  <a:pt x="5536012" y="8915598"/>
                </a:lnTo>
                <a:lnTo>
                  <a:pt x="5446653" y="8919209"/>
                </a:lnTo>
                <a:lnTo>
                  <a:pt x="0" y="8919209"/>
                </a:lnTo>
                <a:lnTo>
                  <a:pt x="0" y="1089416"/>
                </a:lnTo>
                <a:lnTo>
                  <a:pt x="3611" y="1000057"/>
                </a:lnTo>
                <a:lnTo>
                  <a:pt x="14258" y="912690"/>
                </a:lnTo>
                <a:lnTo>
                  <a:pt x="31660" y="827594"/>
                </a:lnTo>
                <a:lnTo>
                  <a:pt x="55537" y="745050"/>
                </a:lnTo>
                <a:lnTo>
                  <a:pt x="85608" y="665337"/>
                </a:lnTo>
                <a:lnTo>
                  <a:pt x="121594" y="588736"/>
                </a:lnTo>
                <a:lnTo>
                  <a:pt x="163214" y="515527"/>
                </a:lnTo>
                <a:lnTo>
                  <a:pt x="210188" y="445991"/>
                </a:lnTo>
                <a:lnTo>
                  <a:pt x="262234" y="380407"/>
                </a:lnTo>
                <a:lnTo>
                  <a:pt x="319074" y="319057"/>
                </a:lnTo>
                <a:lnTo>
                  <a:pt x="380426" y="262219"/>
                </a:lnTo>
                <a:lnTo>
                  <a:pt x="446011" y="210174"/>
                </a:lnTo>
                <a:lnTo>
                  <a:pt x="515547" y="163203"/>
                </a:lnTo>
                <a:lnTo>
                  <a:pt x="588756" y="121585"/>
                </a:lnTo>
                <a:lnTo>
                  <a:pt x="665355" y="85602"/>
                </a:lnTo>
                <a:lnTo>
                  <a:pt x="745065" y="55532"/>
                </a:lnTo>
                <a:lnTo>
                  <a:pt x="827606" y="31657"/>
                </a:lnTo>
                <a:lnTo>
                  <a:pt x="912698" y="14256"/>
                </a:lnTo>
                <a:lnTo>
                  <a:pt x="1000059" y="3610"/>
                </a:lnTo>
                <a:lnTo>
                  <a:pt x="1089410" y="0"/>
                </a:lnTo>
                <a:close/>
              </a:path>
            </a:pathLst>
          </a:custGeom>
          <a:ln w="12700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724" y="1272539"/>
            <a:ext cx="5885687" cy="817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3459" y="1701158"/>
            <a:ext cx="5577840" cy="6840220"/>
          </a:xfrm>
          <a:prstGeom prst="rect">
            <a:avLst/>
          </a:prstGeom>
          <a:ln w="19049">
            <a:solidFill>
              <a:srgbClr val="5B9A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125595" algn="ctr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g.setFont(new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450">
              <a:latin typeface="Times New Roman"/>
              <a:cs typeface="Times New Roman"/>
            </a:endParaRPr>
          </a:p>
          <a:p>
            <a:pPr marL="730885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73088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g.dispose();</a:t>
            </a:r>
            <a:endParaRPr sz="1200">
              <a:latin typeface="Consolas"/>
              <a:cs typeface="Consolas"/>
            </a:endParaRPr>
          </a:p>
          <a:p>
            <a:pPr marL="41084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350">
              <a:latin typeface="Times New Roman"/>
              <a:cs typeface="Times New Roman"/>
            </a:endParaRPr>
          </a:p>
          <a:p>
            <a:pPr marL="90805" marR="4385310" indent="319405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@Override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public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void</a:t>
            </a:r>
            <a:endParaRPr sz="1200">
              <a:latin typeface="Consolas"/>
              <a:cs typeface="Consolas"/>
            </a:endParaRPr>
          </a:p>
          <a:p>
            <a:pPr marL="730885" marR="364617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timer.start();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(play)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20).intersects(new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051560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0805" indent="960119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for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90805" marR="3866515">
              <a:lnSpc>
                <a:spcPct val="216699"/>
              </a:lnSpc>
            </a:pPr>
            <a:r>
              <a:rPr sz="1200" spc="-10" dirty="0">
                <a:latin typeface="Consolas"/>
                <a:cs typeface="Consolas"/>
              </a:rPr>
              <a:t>brickY,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brickWidth,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ballposY,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20,</a:t>
            </a:r>
            <a:endParaRPr sz="1200">
              <a:latin typeface="Consolas"/>
              <a:cs typeface="Consolas"/>
            </a:endParaRPr>
          </a:p>
          <a:p>
            <a:pPr marL="201168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Rectangle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brickRect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rect;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350">
              <a:latin typeface="Times New Roman"/>
              <a:cs typeface="Times New Roman"/>
            </a:endParaRPr>
          </a:p>
          <a:p>
            <a:pPr marL="2331720" marR="437515" indent="-320040">
              <a:lnSpc>
                <a:spcPct val="108400"/>
              </a:lnSpc>
            </a:pPr>
            <a:r>
              <a:rPr sz="1200" spc="-10" dirty="0">
                <a:latin typeface="Consolas"/>
                <a:cs typeface="Consolas"/>
              </a:rPr>
              <a:t>if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(ballRect.intersects(brickRect))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{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map.setBrickValue(0,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j);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totalBricks--;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3" y="864107"/>
            <a:ext cx="6655308" cy="903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7155" y="1240535"/>
            <a:ext cx="5992368" cy="828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927" y="896111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6536070" y="0"/>
                </a:moveTo>
                <a:lnTo>
                  <a:pt x="1089410" y="0"/>
                </a:lnTo>
                <a:lnTo>
                  <a:pt x="1000059" y="3610"/>
                </a:lnTo>
                <a:lnTo>
                  <a:pt x="912698" y="14256"/>
                </a:lnTo>
                <a:lnTo>
                  <a:pt x="827606" y="31657"/>
                </a:lnTo>
                <a:lnTo>
                  <a:pt x="745065" y="55532"/>
                </a:lnTo>
                <a:lnTo>
                  <a:pt x="665355" y="85602"/>
                </a:lnTo>
                <a:lnTo>
                  <a:pt x="588756" y="121585"/>
                </a:lnTo>
                <a:lnTo>
                  <a:pt x="515547" y="163203"/>
                </a:lnTo>
                <a:lnTo>
                  <a:pt x="446011" y="210174"/>
                </a:lnTo>
                <a:lnTo>
                  <a:pt x="380426" y="262219"/>
                </a:lnTo>
                <a:lnTo>
                  <a:pt x="319074" y="319057"/>
                </a:lnTo>
                <a:lnTo>
                  <a:pt x="262234" y="380407"/>
                </a:lnTo>
                <a:lnTo>
                  <a:pt x="210188" y="445991"/>
                </a:lnTo>
                <a:lnTo>
                  <a:pt x="163214" y="515527"/>
                </a:lnTo>
                <a:lnTo>
                  <a:pt x="121594" y="588736"/>
                </a:lnTo>
                <a:lnTo>
                  <a:pt x="85608" y="665337"/>
                </a:lnTo>
                <a:lnTo>
                  <a:pt x="55537" y="745050"/>
                </a:lnTo>
                <a:lnTo>
                  <a:pt x="31660" y="827594"/>
                </a:lnTo>
                <a:lnTo>
                  <a:pt x="14258" y="912690"/>
                </a:lnTo>
                <a:lnTo>
                  <a:pt x="3611" y="1000057"/>
                </a:lnTo>
                <a:lnTo>
                  <a:pt x="0" y="1089416"/>
                </a:lnTo>
                <a:lnTo>
                  <a:pt x="0" y="8919209"/>
                </a:lnTo>
                <a:lnTo>
                  <a:pt x="5446653" y="8919209"/>
                </a:lnTo>
                <a:lnTo>
                  <a:pt x="5536012" y="8915598"/>
                </a:lnTo>
                <a:lnTo>
                  <a:pt x="5623379" y="8904953"/>
                </a:lnTo>
                <a:lnTo>
                  <a:pt x="5708475" y="8887552"/>
                </a:lnTo>
                <a:lnTo>
                  <a:pt x="5791019" y="8863677"/>
                </a:lnTo>
                <a:lnTo>
                  <a:pt x="5870732" y="8833607"/>
                </a:lnTo>
                <a:lnTo>
                  <a:pt x="5947333" y="8797624"/>
                </a:lnTo>
                <a:lnTo>
                  <a:pt x="6020542" y="8756006"/>
                </a:lnTo>
                <a:lnTo>
                  <a:pt x="6090078" y="8709035"/>
                </a:lnTo>
                <a:lnTo>
                  <a:pt x="6155662" y="8656991"/>
                </a:lnTo>
                <a:lnTo>
                  <a:pt x="6217013" y="8600153"/>
                </a:lnTo>
                <a:lnTo>
                  <a:pt x="6273850" y="8538802"/>
                </a:lnTo>
                <a:lnTo>
                  <a:pt x="6325895" y="8473219"/>
                </a:lnTo>
                <a:lnTo>
                  <a:pt x="6372866" y="8403683"/>
                </a:lnTo>
                <a:lnTo>
                  <a:pt x="6414484" y="8330475"/>
                </a:lnTo>
                <a:lnTo>
                  <a:pt x="6450467" y="8253874"/>
                </a:lnTo>
                <a:lnTo>
                  <a:pt x="6480537" y="8174162"/>
                </a:lnTo>
                <a:lnTo>
                  <a:pt x="6504412" y="8091618"/>
                </a:lnTo>
                <a:lnTo>
                  <a:pt x="6521813" y="8006523"/>
                </a:lnTo>
                <a:lnTo>
                  <a:pt x="6532459" y="7919157"/>
                </a:lnTo>
                <a:lnTo>
                  <a:pt x="6536070" y="7829799"/>
                </a:lnTo>
                <a:lnTo>
                  <a:pt x="653607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927" y="896111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1089410" y="0"/>
                </a:moveTo>
                <a:lnTo>
                  <a:pt x="6536070" y="0"/>
                </a:lnTo>
                <a:lnTo>
                  <a:pt x="6536070" y="7829799"/>
                </a:lnTo>
                <a:lnTo>
                  <a:pt x="6532459" y="7919157"/>
                </a:lnTo>
                <a:lnTo>
                  <a:pt x="6521813" y="8006523"/>
                </a:lnTo>
                <a:lnTo>
                  <a:pt x="6504412" y="8091618"/>
                </a:lnTo>
                <a:lnTo>
                  <a:pt x="6480537" y="8174162"/>
                </a:lnTo>
                <a:lnTo>
                  <a:pt x="6450467" y="8253874"/>
                </a:lnTo>
                <a:lnTo>
                  <a:pt x="6414484" y="8330475"/>
                </a:lnTo>
                <a:lnTo>
                  <a:pt x="6372866" y="8403683"/>
                </a:lnTo>
                <a:lnTo>
                  <a:pt x="6325895" y="8473219"/>
                </a:lnTo>
                <a:lnTo>
                  <a:pt x="6273850" y="8538802"/>
                </a:lnTo>
                <a:lnTo>
                  <a:pt x="6217013" y="8600153"/>
                </a:lnTo>
                <a:lnTo>
                  <a:pt x="6155662" y="8656991"/>
                </a:lnTo>
                <a:lnTo>
                  <a:pt x="6090078" y="8709035"/>
                </a:lnTo>
                <a:lnTo>
                  <a:pt x="6020542" y="8756006"/>
                </a:lnTo>
                <a:lnTo>
                  <a:pt x="5947333" y="8797624"/>
                </a:lnTo>
                <a:lnTo>
                  <a:pt x="5870732" y="8833607"/>
                </a:lnTo>
                <a:lnTo>
                  <a:pt x="5791019" y="8863677"/>
                </a:lnTo>
                <a:lnTo>
                  <a:pt x="5708475" y="8887552"/>
                </a:lnTo>
                <a:lnTo>
                  <a:pt x="5623379" y="8904953"/>
                </a:lnTo>
                <a:lnTo>
                  <a:pt x="5536012" y="8915598"/>
                </a:lnTo>
                <a:lnTo>
                  <a:pt x="5446653" y="8919209"/>
                </a:lnTo>
                <a:lnTo>
                  <a:pt x="0" y="8919209"/>
                </a:lnTo>
                <a:lnTo>
                  <a:pt x="0" y="1089416"/>
                </a:lnTo>
                <a:lnTo>
                  <a:pt x="3611" y="1000057"/>
                </a:lnTo>
                <a:lnTo>
                  <a:pt x="14258" y="912690"/>
                </a:lnTo>
                <a:lnTo>
                  <a:pt x="31660" y="827594"/>
                </a:lnTo>
                <a:lnTo>
                  <a:pt x="55537" y="745050"/>
                </a:lnTo>
                <a:lnTo>
                  <a:pt x="85608" y="665337"/>
                </a:lnTo>
                <a:lnTo>
                  <a:pt x="121594" y="588736"/>
                </a:lnTo>
                <a:lnTo>
                  <a:pt x="163214" y="515527"/>
                </a:lnTo>
                <a:lnTo>
                  <a:pt x="210188" y="445991"/>
                </a:lnTo>
                <a:lnTo>
                  <a:pt x="262234" y="380407"/>
                </a:lnTo>
                <a:lnTo>
                  <a:pt x="319074" y="319057"/>
                </a:lnTo>
                <a:lnTo>
                  <a:pt x="380426" y="262219"/>
                </a:lnTo>
                <a:lnTo>
                  <a:pt x="446011" y="210174"/>
                </a:lnTo>
                <a:lnTo>
                  <a:pt x="515547" y="163203"/>
                </a:lnTo>
                <a:lnTo>
                  <a:pt x="588756" y="121585"/>
                </a:lnTo>
                <a:lnTo>
                  <a:pt x="665355" y="85602"/>
                </a:lnTo>
                <a:lnTo>
                  <a:pt x="745065" y="55532"/>
                </a:lnTo>
                <a:lnTo>
                  <a:pt x="827606" y="31657"/>
                </a:lnTo>
                <a:lnTo>
                  <a:pt x="912698" y="14256"/>
                </a:lnTo>
                <a:lnTo>
                  <a:pt x="1000059" y="3610"/>
                </a:lnTo>
                <a:lnTo>
                  <a:pt x="1089410" y="0"/>
                </a:lnTo>
                <a:close/>
              </a:path>
            </a:pathLst>
          </a:custGeom>
          <a:ln w="12700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063" y="1266443"/>
            <a:ext cx="5885688" cy="817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800" y="1695443"/>
            <a:ext cx="5577840" cy="6840220"/>
          </a:xfrm>
          <a:prstGeom prst="rect">
            <a:avLst/>
          </a:prstGeom>
          <a:ln w="19049">
            <a:solidFill>
              <a:srgbClr val="5B9A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score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+=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5;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R="3439795" algn="ctr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ballposX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&gt;=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brickRect.x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500">
              <a:latin typeface="Times New Roman"/>
              <a:cs typeface="Times New Roman"/>
            </a:endParaRPr>
          </a:p>
          <a:p>
            <a:pPr marL="1051560" algn="just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350">
              <a:latin typeface="Times New Roman"/>
              <a:cs typeface="Times New Roman"/>
            </a:endParaRPr>
          </a:p>
          <a:p>
            <a:pPr marL="1051560" marR="3828415" algn="just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ballposX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ballposY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if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1051560" algn="just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051560" algn="just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if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051560" algn="just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051560" algn="just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if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730885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730885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R="3249930" algn="ctr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repaint();</a:t>
            </a:r>
            <a:endParaRPr sz="1200">
              <a:latin typeface="Consolas"/>
              <a:cs typeface="Consolas"/>
            </a:endParaRPr>
          </a:p>
          <a:p>
            <a:pPr marL="41084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48" y="821435"/>
            <a:ext cx="6655308" cy="903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0955" y="1199387"/>
            <a:ext cx="5992368" cy="828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251" y="853439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6536070" y="0"/>
                </a:moveTo>
                <a:lnTo>
                  <a:pt x="1089410" y="0"/>
                </a:lnTo>
                <a:lnTo>
                  <a:pt x="1000059" y="3610"/>
                </a:lnTo>
                <a:lnTo>
                  <a:pt x="912698" y="14256"/>
                </a:lnTo>
                <a:lnTo>
                  <a:pt x="827606" y="31657"/>
                </a:lnTo>
                <a:lnTo>
                  <a:pt x="745065" y="55532"/>
                </a:lnTo>
                <a:lnTo>
                  <a:pt x="665355" y="85602"/>
                </a:lnTo>
                <a:lnTo>
                  <a:pt x="588756" y="121585"/>
                </a:lnTo>
                <a:lnTo>
                  <a:pt x="515547" y="163203"/>
                </a:lnTo>
                <a:lnTo>
                  <a:pt x="446011" y="210174"/>
                </a:lnTo>
                <a:lnTo>
                  <a:pt x="380426" y="262219"/>
                </a:lnTo>
                <a:lnTo>
                  <a:pt x="319074" y="319057"/>
                </a:lnTo>
                <a:lnTo>
                  <a:pt x="262234" y="380407"/>
                </a:lnTo>
                <a:lnTo>
                  <a:pt x="210188" y="445991"/>
                </a:lnTo>
                <a:lnTo>
                  <a:pt x="163214" y="515527"/>
                </a:lnTo>
                <a:lnTo>
                  <a:pt x="121594" y="588736"/>
                </a:lnTo>
                <a:lnTo>
                  <a:pt x="85608" y="665337"/>
                </a:lnTo>
                <a:lnTo>
                  <a:pt x="55537" y="745050"/>
                </a:lnTo>
                <a:lnTo>
                  <a:pt x="31660" y="827594"/>
                </a:lnTo>
                <a:lnTo>
                  <a:pt x="14258" y="912690"/>
                </a:lnTo>
                <a:lnTo>
                  <a:pt x="3611" y="1000057"/>
                </a:lnTo>
                <a:lnTo>
                  <a:pt x="0" y="1089416"/>
                </a:lnTo>
                <a:lnTo>
                  <a:pt x="0" y="8919209"/>
                </a:lnTo>
                <a:lnTo>
                  <a:pt x="5446653" y="8919209"/>
                </a:lnTo>
                <a:lnTo>
                  <a:pt x="5536012" y="8915598"/>
                </a:lnTo>
                <a:lnTo>
                  <a:pt x="5623379" y="8904953"/>
                </a:lnTo>
                <a:lnTo>
                  <a:pt x="5708475" y="8887552"/>
                </a:lnTo>
                <a:lnTo>
                  <a:pt x="5791019" y="8863677"/>
                </a:lnTo>
                <a:lnTo>
                  <a:pt x="5870732" y="8833607"/>
                </a:lnTo>
                <a:lnTo>
                  <a:pt x="5947333" y="8797624"/>
                </a:lnTo>
                <a:lnTo>
                  <a:pt x="6020542" y="8756006"/>
                </a:lnTo>
                <a:lnTo>
                  <a:pt x="6090078" y="8709035"/>
                </a:lnTo>
                <a:lnTo>
                  <a:pt x="6155662" y="8656991"/>
                </a:lnTo>
                <a:lnTo>
                  <a:pt x="6217013" y="8600153"/>
                </a:lnTo>
                <a:lnTo>
                  <a:pt x="6273850" y="8538802"/>
                </a:lnTo>
                <a:lnTo>
                  <a:pt x="6325895" y="8473219"/>
                </a:lnTo>
                <a:lnTo>
                  <a:pt x="6372866" y="8403683"/>
                </a:lnTo>
                <a:lnTo>
                  <a:pt x="6414484" y="8330475"/>
                </a:lnTo>
                <a:lnTo>
                  <a:pt x="6450467" y="8253874"/>
                </a:lnTo>
                <a:lnTo>
                  <a:pt x="6480537" y="8174162"/>
                </a:lnTo>
                <a:lnTo>
                  <a:pt x="6504412" y="8091618"/>
                </a:lnTo>
                <a:lnTo>
                  <a:pt x="6521813" y="8006523"/>
                </a:lnTo>
                <a:lnTo>
                  <a:pt x="6532459" y="7919157"/>
                </a:lnTo>
                <a:lnTo>
                  <a:pt x="6536070" y="7829799"/>
                </a:lnTo>
                <a:lnTo>
                  <a:pt x="653607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251" y="853439"/>
            <a:ext cx="6536690" cy="8919210"/>
          </a:xfrm>
          <a:custGeom>
            <a:avLst/>
            <a:gdLst/>
            <a:ahLst/>
            <a:cxnLst/>
            <a:rect l="l" t="t" r="r" b="b"/>
            <a:pathLst>
              <a:path w="6536690" h="8919210">
                <a:moveTo>
                  <a:pt x="1089410" y="0"/>
                </a:moveTo>
                <a:lnTo>
                  <a:pt x="6536070" y="0"/>
                </a:lnTo>
                <a:lnTo>
                  <a:pt x="6536070" y="7829799"/>
                </a:lnTo>
                <a:lnTo>
                  <a:pt x="6532459" y="7919157"/>
                </a:lnTo>
                <a:lnTo>
                  <a:pt x="6521813" y="8006523"/>
                </a:lnTo>
                <a:lnTo>
                  <a:pt x="6504412" y="8091618"/>
                </a:lnTo>
                <a:lnTo>
                  <a:pt x="6480537" y="8174162"/>
                </a:lnTo>
                <a:lnTo>
                  <a:pt x="6450467" y="8253874"/>
                </a:lnTo>
                <a:lnTo>
                  <a:pt x="6414484" y="8330475"/>
                </a:lnTo>
                <a:lnTo>
                  <a:pt x="6372866" y="8403683"/>
                </a:lnTo>
                <a:lnTo>
                  <a:pt x="6325895" y="8473219"/>
                </a:lnTo>
                <a:lnTo>
                  <a:pt x="6273850" y="8538802"/>
                </a:lnTo>
                <a:lnTo>
                  <a:pt x="6217013" y="8600153"/>
                </a:lnTo>
                <a:lnTo>
                  <a:pt x="6155662" y="8656991"/>
                </a:lnTo>
                <a:lnTo>
                  <a:pt x="6090078" y="8709035"/>
                </a:lnTo>
                <a:lnTo>
                  <a:pt x="6020542" y="8756006"/>
                </a:lnTo>
                <a:lnTo>
                  <a:pt x="5947333" y="8797624"/>
                </a:lnTo>
                <a:lnTo>
                  <a:pt x="5870732" y="8833607"/>
                </a:lnTo>
                <a:lnTo>
                  <a:pt x="5791019" y="8863677"/>
                </a:lnTo>
                <a:lnTo>
                  <a:pt x="5708475" y="8887552"/>
                </a:lnTo>
                <a:lnTo>
                  <a:pt x="5623379" y="8904953"/>
                </a:lnTo>
                <a:lnTo>
                  <a:pt x="5536012" y="8915598"/>
                </a:lnTo>
                <a:lnTo>
                  <a:pt x="5446653" y="8919209"/>
                </a:lnTo>
                <a:lnTo>
                  <a:pt x="0" y="8919209"/>
                </a:lnTo>
                <a:lnTo>
                  <a:pt x="0" y="1089416"/>
                </a:lnTo>
                <a:lnTo>
                  <a:pt x="3611" y="1000057"/>
                </a:lnTo>
                <a:lnTo>
                  <a:pt x="14258" y="912690"/>
                </a:lnTo>
                <a:lnTo>
                  <a:pt x="31660" y="827594"/>
                </a:lnTo>
                <a:lnTo>
                  <a:pt x="55537" y="745050"/>
                </a:lnTo>
                <a:lnTo>
                  <a:pt x="85608" y="665337"/>
                </a:lnTo>
                <a:lnTo>
                  <a:pt x="121594" y="588736"/>
                </a:lnTo>
                <a:lnTo>
                  <a:pt x="163214" y="515527"/>
                </a:lnTo>
                <a:lnTo>
                  <a:pt x="210188" y="445991"/>
                </a:lnTo>
                <a:lnTo>
                  <a:pt x="262234" y="380407"/>
                </a:lnTo>
                <a:lnTo>
                  <a:pt x="319074" y="319057"/>
                </a:lnTo>
                <a:lnTo>
                  <a:pt x="380426" y="262219"/>
                </a:lnTo>
                <a:lnTo>
                  <a:pt x="446011" y="210174"/>
                </a:lnTo>
                <a:lnTo>
                  <a:pt x="515547" y="163203"/>
                </a:lnTo>
                <a:lnTo>
                  <a:pt x="588756" y="121585"/>
                </a:lnTo>
                <a:lnTo>
                  <a:pt x="665355" y="85602"/>
                </a:lnTo>
                <a:lnTo>
                  <a:pt x="745065" y="55532"/>
                </a:lnTo>
                <a:lnTo>
                  <a:pt x="827606" y="31657"/>
                </a:lnTo>
                <a:lnTo>
                  <a:pt x="912698" y="14256"/>
                </a:lnTo>
                <a:lnTo>
                  <a:pt x="1000059" y="3610"/>
                </a:lnTo>
                <a:lnTo>
                  <a:pt x="1089410" y="0"/>
                </a:lnTo>
                <a:close/>
              </a:path>
            </a:pathLst>
          </a:custGeom>
          <a:ln w="12700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6863" y="1225295"/>
            <a:ext cx="5885688" cy="817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1230" y="1653533"/>
            <a:ext cx="5577840" cy="6840220"/>
          </a:xfrm>
          <a:prstGeom prst="rect">
            <a:avLst/>
          </a:prstGeom>
          <a:ln w="19049">
            <a:solidFill>
              <a:srgbClr val="5B9A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612005" algn="ctr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@Override</a:t>
            </a:r>
            <a:endParaRPr sz="1200">
              <a:latin typeface="Consolas"/>
              <a:cs typeface="Consolas"/>
            </a:endParaRPr>
          </a:p>
          <a:p>
            <a:pPr marL="41211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public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350">
              <a:latin typeface="Times New Roman"/>
              <a:cs typeface="Times New Roman"/>
            </a:endParaRPr>
          </a:p>
          <a:p>
            <a:pPr marL="412115" marR="4384040">
              <a:lnSpc>
                <a:spcPct val="108300"/>
              </a:lnSpc>
            </a:pPr>
            <a:r>
              <a:rPr sz="1200" spc="-10" dirty="0">
                <a:latin typeface="Consolas"/>
                <a:cs typeface="Consolas"/>
              </a:rPr>
              <a:t>@Override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public</a:t>
            </a:r>
            <a:endParaRPr sz="1200">
              <a:latin typeface="Consolas"/>
              <a:cs typeface="Consolas"/>
            </a:endParaRPr>
          </a:p>
          <a:p>
            <a:pPr marR="3918585" algn="ctr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if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4002404" algn="ctr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R="3918585" algn="ctr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if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R="3903345" algn="ctr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}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else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00">
              <a:latin typeface="Times New Roman"/>
              <a:cs typeface="Times New Roman"/>
            </a:endParaRPr>
          </a:p>
          <a:p>
            <a:pPr marR="4002404" algn="ctr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R="3918585" algn="ctr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if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372235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score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0;</a:t>
            </a:r>
            <a:endParaRPr sz="1200">
              <a:latin typeface="Consolas"/>
              <a:cs typeface="Consolas"/>
            </a:endParaRPr>
          </a:p>
          <a:p>
            <a:pPr marL="137223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totalBricks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21;</a:t>
            </a:r>
            <a:endParaRPr sz="1200">
              <a:latin typeface="Consolas"/>
              <a:cs typeface="Consolas"/>
            </a:endParaRPr>
          </a:p>
          <a:p>
            <a:pPr marL="137223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map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new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MapGenerator(3,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onsolas"/>
                <a:cs typeface="Consolas"/>
              </a:rPr>
              <a:t>7);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372235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repaint();</a:t>
            </a:r>
            <a:endParaRPr sz="1200">
              <a:latin typeface="Consolas"/>
              <a:cs typeface="Consolas"/>
            </a:endParaRPr>
          </a:p>
          <a:p>
            <a:pPr marL="105219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R="4002404" algn="ctr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41211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1497</Words>
  <Application>Microsoft Office PowerPoint</Application>
  <PresentationFormat>Benutzerdefiniert</PresentationFormat>
  <Paragraphs>397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 Theme</vt:lpstr>
      <vt:lpstr>Brick Breaker Game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Breaker Game</dc:title>
  <dc:creator>Online2PDF.com</dc:creator>
  <cp:lastModifiedBy>Online2PDF.com</cp:lastModifiedBy>
  <cp:revision>1</cp:revision>
  <dcterms:created xsi:type="dcterms:W3CDTF">2023-12-08T16:14:42Z</dcterms:created>
  <dcterms:modified xsi:type="dcterms:W3CDTF">2023-12-08T15:14:44Z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2023-12-08T00:00:00Z</vt:filetime>
  </property>
  <property fmtid="{D5CDD505-2E9C-101B-9397-08002B2CF9AE}" pid="3" name="LastSaved">
    <vt:filetime>2023-12-08T00:00:00Z</vt:filetime>
  </property>
</Properties>
</file>