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306" r:id="rId8"/>
    <p:sldId id="307" r:id="rId9"/>
    <p:sldId id="308" r:id="rId10"/>
    <p:sldId id="309" r:id="rId11"/>
    <p:sldId id="310" r:id="rId12"/>
    <p:sldId id="263" r:id="rId13"/>
    <p:sldId id="312" r:id="rId14"/>
    <p:sldId id="313" r:id="rId15"/>
    <p:sldId id="314" r:id="rId16"/>
    <p:sldId id="315" r:id="rId17"/>
    <p:sldId id="317" r:id="rId18"/>
    <p:sldId id="318" r:id="rId19"/>
    <p:sldId id="320" r:id="rId20"/>
    <p:sldId id="321" r:id="rId21"/>
    <p:sldId id="322" r:id="rId22"/>
    <p:sldId id="323" r:id="rId23"/>
    <p:sldId id="316" r:id="rId24"/>
    <p:sldId id="324" r:id="rId25"/>
    <p:sldId id="325" r:id="rId26"/>
    <p:sldId id="285" r:id="rId27"/>
  </p:sldIdLst>
  <p:sldSz cx="9144000" cy="5143500" type="screen16x9"/>
  <p:notesSz cx="6858000" cy="9144000"/>
  <p:embeddedFontLst>
    <p:embeddedFont>
      <p:font typeface="Anek Gurmukhi ExtraBold" panose="020B0604020202020204" charset="0"/>
      <p:bold r:id="rId29"/>
    </p:embeddedFont>
    <p:embeddedFont>
      <p:font typeface="Alexandria" panose="020B0604020202020204" charset="-78"/>
      <p:regular r:id="rId30"/>
      <p:bold r:id="rId31"/>
    </p:embeddedFont>
    <p:embeddedFont>
      <p:font typeface="Alexandria Light" panose="020B0604020202020204" charset="-78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BA7506-7181-4FB0-8DA1-E347419E1050}">
  <a:tblStyle styleId="{43BA7506-7181-4FB0-8DA1-E347419E1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b738ad8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b738ad8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50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213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735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959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332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1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1da36f24ec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1da36f24ec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8769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242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43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b738ad8a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b738ad8a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449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307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304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954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0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1da36f24ec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1da36f24ec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016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97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74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83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54450"/>
            <a:ext cx="5737500" cy="21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200" y="3840475"/>
            <a:ext cx="6536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1800" y="460856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9688" y="2920350"/>
            <a:ext cx="72045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969813" y="1145575"/>
            <a:ext cx="7204500" cy="16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99" name="Google Shape;99;p14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1800" y="460856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20000" y="836175"/>
            <a:ext cx="35196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20000" y="3132225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5494925" y="851698"/>
            <a:ext cx="2456100" cy="3440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9" name="Google Shape;119;p16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720025" y="1585516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2"/>
          </p:nvPr>
        </p:nvSpPr>
        <p:spPr>
          <a:xfrm>
            <a:off x="719000" y="2763269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720025" y="3938293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720025" y="116832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718988" y="234519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720025" y="351095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cxnSp>
        <p:nvCxnSpPr>
          <p:cNvPr id="157" name="Google Shape;157;p21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8512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1294375" y="159027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1294375" y="2722898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1294375" y="385162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1294375" y="13298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1294375" y="24503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1294375" y="3587358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cxnSp>
        <p:nvCxnSpPr>
          <p:cNvPr id="168" name="Google Shape;168;p22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2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8588795" y="16806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25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5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5"/>
          <p:cNvSpPr txBox="1">
            <a:spLocks noGrp="1"/>
          </p:cNvSpPr>
          <p:nvPr>
            <p:ph type="title" hasCustomPrompt="1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5"/>
          <p:cNvSpPr txBox="1">
            <a:spLocks noGrp="1"/>
          </p:cNvSpPr>
          <p:nvPr>
            <p:ph type="subTitle" idx="1"/>
          </p:nvPr>
        </p:nvSpPr>
        <p:spPr>
          <a:xfrm>
            <a:off x="2223600" y="1135676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8281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3"/>
          </p:nvPr>
        </p:nvSpPr>
        <p:spPr>
          <a:xfrm>
            <a:off x="2223600" y="241173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10422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5"/>
          </p:nvPr>
        </p:nvSpPr>
        <p:spPr>
          <a:xfrm>
            <a:off x="2223600" y="36877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exandria"/>
              <a:buNone/>
              <a:defRPr sz="1600"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cxnSp>
        <p:nvCxnSpPr>
          <p:cNvPr id="214" name="Google Shape;214;p25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5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5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044438" y="7811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ubTitle" idx="1"/>
          </p:nvPr>
        </p:nvSpPr>
        <p:spPr>
          <a:xfrm>
            <a:off x="1044400" y="1946303"/>
            <a:ext cx="44481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1044400" y="3850225"/>
            <a:ext cx="5677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</a:t>
            </a:r>
            <a:endParaRPr sz="10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6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26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7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7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7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7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8"/>
          <p:cNvSpPr/>
          <p:nvPr/>
        </p:nvSpPr>
        <p:spPr>
          <a:xfrm>
            <a:off x="8512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3225" y="1525800"/>
            <a:ext cx="3456600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6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130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4217050" y="1549025"/>
            <a:ext cx="41040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1325400" y="1686775"/>
            <a:ext cx="2006700" cy="2352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693800" y="1318675"/>
            <a:ext cx="3763800" cy="19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8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432500" cy="121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287600" y="1778575"/>
            <a:ext cx="65760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780600" y="38265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1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713225" y="2116975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"/>
          </p:nvPr>
        </p:nvSpPr>
        <p:spPr>
          <a:xfrm>
            <a:off x="713225" y="3822808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"/>
          </p:nvPr>
        </p:nvSpPr>
        <p:spPr>
          <a:xfrm>
            <a:off x="3300150" y="3824041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4"/>
          </p:nvPr>
        </p:nvSpPr>
        <p:spPr>
          <a:xfrm>
            <a:off x="3300150" y="2118207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5887075" y="3822809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6"/>
          </p:nvPr>
        </p:nvSpPr>
        <p:spPr>
          <a:xfrm>
            <a:off x="5887075" y="2116975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7"/>
          </p:nvPr>
        </p:nvSpPr>
        <p:spPr>
          <a:xfrm>
            <a:off x="713225" y="1835575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713225" y="3549620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9"/>
          </p:nvPr>
        </p:nvSpPr>
        <p:spPr>
          <a:xfrm>
            <a:off x="3300150" y="3550853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3"/>
          </p:nvPr>
        </p:nvSpPr>
        <p:spPr>
          <a:xfrm>
            <a:off x="3300150" y="1836807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887075" y="3549620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5"/>
          </p:nvPr>
        </p:nvSpPr>
        <p:spPr>
          <a:xfrm>
            <a:off x="5887075" y="1835575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hasCustomPrompt="1"/>
          </p:nvPr>
        </p:nvSpPr>
        <p:spPr>
          <a:xfrm>
            <a:off x="1534475" y="1359711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4121400" y="3066683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7" hasCustomPrompt="1"/>
          </p:nvPr>
        </p:nvSpPr>
        <p:spPr>
          <a:xfrm>
            <a:off x="1534475" y="3065619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 hasCustomPrompt="1"/>
          </p:nvPr>
        </p:nvSpPr>
        <p:spPr>
          <a:xfrm>
            <a:off x="4121400" y="1360775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6708325" y="3065619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0" hasCustomPrompt="1"/>
          </p:nvPr>
        </p:nvSpPr>
        <p:spPr>
          <a:xfrm>
            <a:off x="6708325" y="1351495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2" name="Google Shape;92;p1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3"/>
          <p:cNvSpPr txBox="1">
            <a:spLocks noGrp="1"/>
          </p:cNvSpPr>
          <p:nvPr>
            <p:ph type="title" idx="21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94720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AD99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765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7" r:id="rId12"/>
    <p:sldLayoutId id="2147483668" r:id="rId13"/>
    <p:sldLayoutId id="2147483671" r:id="rId14"/>
    <p:sldLayoutId id="2147483672" r:id="rId15"/>
    <p:sldLayoutId id="2147483673" r:id="rId16"/>
    <p:sldLayoutId id="214748367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ctrTitle"/>
          </p:nvPr>
        </p:nvSpPr>
        <p:spPr>
          <a:xfrm>
            <a:off x="713225" y="1054450"/>
            <a:ext cx="5737500" cy="214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ym typeface="Anek Gurmukhi ExtraBold"/>
              </a:rPr>
              <a:t>In the </a:t>
            </a:r>
            <a:br>
              <a:rPr lang="en" sz="4000" dirty="0" smtClean="0">
                <a:sym typeface="Anek Gurmukhi ExtraBold"/>
              </a:rPr>
            </a:br>
            <a:r>
              <a:rPr lang="en" sz="4000" dirty="0" smtClean="0">
                <a:sym typeface="Anek Gurmukhi ExtraBold"/>
              </a:rPr>
              <a:t>game of Tetris</a:t>
            </a:r>
            <a:endParaRPr sz="4000" dirty="0">
              <a:sym typeface="Anek Gurmukhi ExtraBold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ubTitle" idx="1"/>
          </p:nvPr>
        </p:nvSpPr>
        <p:spPr>
          <a:xfrm>
            <a:off x="711200" y="3840475"/>
            <a:ext cx="6536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</a:rPr>
              <a:t>Nguyễn Thanh Châu – B19DCCN096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7623333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32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32"/>
          <p:cNvCxnSpPr/>
          <p:nvPr/>
        </p:nvCxnSpPr>
        <p:spPr>
          <a:xfrm rot="10800000">
            <a:off x="7419500" y="3613650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2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0" name="Google Shape;250;p32"/>
          <p:cNvGrpSpPr/>
          <p:nvPr/>
        </p:nvGrpSpPr>
        <p:grpSpPr>
          <a:xfrm>
            <a:off x="4874900" y="685773"/>
            <a:ext cx="3624900" cy="3160800"/>
            <a:chOff x="4874900" y="685773"/>
            <a:chExt cx="3624900" cy="3160800"/>
          </a:xfrm>
        </p:grpSpPr>
        <p:sp>
          <p:nvSpPr>
            <p:cNvPr id="251" name="Google Shape;251;p32"/>
            <p:cNvSpPr/>
            <p:nvPr/>
          </p:nvSpPr>
          <p:spPr>
            <a:xfrm rot="-2140372">
              <a:off x="4965514" y="1556758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6579650" y="1323675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6449900" y="2469875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254" y="963649"/>
            <a:ext cx="2093824" cy="248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35"/>
          <p:cNvGrpSpPr/>
          <p:nvPr/>
        </p:nvGrpSpPr>
        <p:grpSpPr>
          <a:xfrm>
            <a:off x="4480638" y="275128"/>
            <a:ext cx="3668100" cy="3666900"/>
            <a:chOff x="4559388" y="377953"/>
            <a:chExt cx="3668100" cy="3666900"/>
          </a:xfrm>
        </p:grpSpPr>
        <p:sp>
          <p:nvSpPr>
            <p:cNvPr id="296" name="Google Shape;296;p35"/>
            <p:cNvSpPr/>
            <p:nvPr/>
          </p:nvSpPr>
          <p:spPr>
            <a:xfrm rot="-2699254">
              <a:off x="4438641" y="1572885"/>
              <a:ext cx="3909593" cy="127703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4944500" y="3508425"/>
              <a:ext cx="138000" cy="1380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632300" y="712925"/>
              <a:ext cx="219300" cy="219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713225" y="1525800"/>
            <a:ext cx="3456600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GA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dirty="0" smtClean="0"/>
              <a:t>Genetics Algorithm</a:t>
            </a:r>
            <a:endParaRPr lang="en-US" sz="1600" dirty="0"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302" name="Google Shape;302;p35"/>
          <p:cNvSpPr/>
          <p:nvPr/>
        </p:nvSpPr>
        <p:spPr>
          <a:xfrm>
            <a:off x="6194463" y="1975825"/>
            <a:ext cx="457428" cy="457594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p35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5789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3625" y="392425"/>
            <a:ext cx="4432500" cy="1216200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Placeholder 3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31" name="Google Shape;381;p41"/>
          <p:cNvSpPr txBox="1">
            <a:spLocks/>
          </p:cNvSpPr>
          <p:nvPr/>
        </p:nvSpPr>
        <p:spPr>
          <a:xfrm>
            <a:off x="706025" y="544825"/>
            <a:ext cx="4432500" cy="121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 b="0" i="0" u="none" strike="noStrike" cap="none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r>
              <a:rPr lang="en-US" dirty="0" smtClean="0"/>
              <a:t>What is “genetic”?</a:t>
            </a:r>
            <a:endParaRPr lang="en-US" dirty="0"/>
          </a:p>
        </p:txBody>
      </p:sp>
      <p:cxnSp>
        <p:nvCxnSpPr>
          <p:cNvPr id="32" name="Google Shape;382;p41"/>
          <p:cNvCxnSpPr/>
          <p:nvPr/>
        </p:nvCxnSpPr>
        <p:spPr>
          <a:xfrm>
            <a:off x="704004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83;p41"/>
          <p:cNvCxnSpPr/>
          <p:nvPr/>
        </p:nvCxnSpPr>
        <p:spPr>
          <a:xfrm>
            <a:off x="8423579" y="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84;p41"/>
          <p:cNvCxnSpPr/>
          <p:nvPr/>
        </p:nvCxnSpPr>
        <p:spPr>
          <a:xfrm rot="10800000">
            <a:off x="-3600" y="544840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85;p41"/>
          <p:cNvSpPr/>
          <p:nvPr/>
        </p:nvSpPr>
        <p:spPr>
          <a:xfrm>
            <a:off x="-7200" y="4614625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386;p41">
            <a:hlinkClick r:id="" action="ppaction://hlinkshowjump?jump=nextslide"/>
          </p:cNvPr>
          <p:cNvCxnSpPr/>
          <p:nvPr/>
        </p:nvCxnSpPr>
        <p:spPr>
          <a:xfrm>
            <a:off x="8623750" y="280450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387;p41">
            <a:hlinkClick r:id="" action="ppaction://hlinkshowjump?jump=previousslide"/>
          </p:cNvPr>
          <p:cNvCxnSpPr/>
          <p:nvPr/>
        </p:nvCxnSpPr>
        <p:spPr>
          <a:xfrm rot="10800000">
            <a:off x="205875" y="280450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1177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39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39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39"/>
          <p:cNvSpPr/>
          <p:nvPr/>
        </p:nvSpPr>
        <p:spPr>
          <a:xfrm>
            <a:off x="900238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9"/>
          <p:cNvGrpSpPr/>
          <p:nvPr/>
        </p:nvGrpSpPr>
        <p:grpSpPr>
          <a:xfrm rot="4139156">
            <a:off x="6437573" y="-653822"/>
            <a:ext cx="3624929" cy="3160826"/>
            <a:chOff x="-572900" y="-806252"/>
            <a:chExt cx="3624900" cy="3160800"/>
          </a:xfrm>
        </p:grpSpPr>
        <p:sp>
          <p:nvSpPr>
            <p:cNvPr id="359" name="Google Shape;359;p39"/>
            <p:cNvSpPr/>
            <p:nvPr/>
          </p:nvSpPr>
          <p:spPr>
            <a:xfrm rot="-2140372">
              <a:off x="-482286" y="64733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131850" y="-168350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002100" y="977850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ttps://images.chesscomfiles.com/uploads/v1/images_users/tiny_mce/pdrpnht/phpYqyNX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54" y="866292"/>
            <a:ext cx="3345969" cy="33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Aspects</a:t>
            </a:r>
            <a:endParaRPr lang="en-US" dirty="0"/>
          </a:p>
        </p:txBody>
      </p:sp>
      <p:sp>
        <p:nvSpPr>
          <p:cNvPr id="464" name="Google Shape;464;p44"/>
          <p:cNvSpPr txBox="1">
            <a:spLocks noGrp="1"/>
          </p:cNvSpPr>
          <p:nvPr>
            <p:ph type="subTitle" idx="1"/>
          </p:nvPr>
        </p:nvSpPr>
        <p:spPr>
          <a:xfrm>
            <a:off x="1294375" y="159027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measurement of the Agent's performance</a:t>
            </a:r>
          </a:p>
        </p:txBody>
      </p:sp>
      <p:sp>
        <p:nvSpPr>
          <p:cNvPr id="465" name="Google Shape;465;p44"/>
          <p:cNvSpPr txBox="1">
            <a:spLocks noGrp="1"/>
          </p:cNvSpPr>
          <p:nvPr>
            <p:ph type="subTitle" idx="2"/>
          </p:nvPr>
        </p:nvSpPr>
        <p:spPr>
          <a:xfrm>
            <a:off x="1294375" y="2722898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</a:t>
            </a:r>
            <a:r>
              <a:rPr lang="en-US" dirty="0" smtClean="0"/>
              <a:t>ilters </a:t>
            </a:r>
            <a:r>
              <a:rPr lang="en-US" dirty="0"/>
              <a:t>evolving individuals and puts them into the next generation of Agents for reproduction.</a:t>
            </a:r>
          </a:p>
        </p:txBody>
      </p:sp>
      <p:sp>
        <p:nvSpPr>
          <p:cNvPr id="466" name="Google Shape;466;p44"/>
          <p:cNvSpPr txBox="1">
            <a:spLocks noGrp="1"/>
          </p:cNvSpPr>
          <p:nvPr>
            <p:ph type="subTitle" idx="3"/>
          </p:nvPr>
        </p:nvSpPr>
        <p:spPr>
          <a:xfrm>
            <a:off x="1294375" y="385162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process of exchanging features between genes of the father and mother</a:t>
            </a:r>
          </a:p>
        </p:txBody>
      </p:sp>
      <p:sp>
        <p:nvSpPr>
          <p:cNvPr id="467" name="Google Shape;467;p44"/>
          <p:cNvSpPr/>
          <p:nvPr/>
        </p:nvSpPr>
        <p:spPr>
          <a:xfrm>
            <a:off x="720000" y="1298349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1</a:t>
            </a:r>
            <a:endParaRPr sz="300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68" name="Google Shape;468;p44"/>
          <p:cNvSpPr/>
          <p:nvPr/>
        </p:nvSpPr>
        <p:spPr>
          <a:xfrm>
            <a:off x="720008" y="2436758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2</a:t>
            </a:r>
            <a:endParaRPr sz="300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69" name="Google Shape;469;p44"/>
          <p:cNvSpPr/>
          <p:nvPr/>
        </p:nvSpPr>
        <p:spPr>
          <a:xfrm>
            <a:off x="719992" y="3575166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3</a:t>
            </a:r>
            <a:endParaRPr sz="300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70" name="Google Shape;470;p44"/>
          <p:cNvSpPr txBox="1">
            <a:spLocks noGrp="1"/>
          </p:cNvSpPr>
          <p:nvPr>
            <p:ph type="subTitle" idx="4"/>
          </p:nvPr>
        </p:nvSpPr>
        <p:spPr>
          <a:xfrm>
            <a:off x="1294375" y="13298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Fitness score</a:t>
            </a:r>
          </a:p>
        </p:txBody>
      </p:sp>
      <p:sp>
        <p:nvSpPr>
          <p:cNvPr id="471" name="Google Shape;471;p44"/>
          <p:cNvSpPr txBox="1">
            <a:spLocks noGrp="1"/>
          </p:cNvSpPr>
          <p:nvPr>
            <p:ph type="subTitle" idx="5"/>
          </p:nvPr>
        </p:nvSpPr>
        <p:spPr>
          <a:xfrm>
            <a:off x="1294375" y="24503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6"/>
          </p:nvPr>
        </p:nvSpPr>
        <p:spPr>
          <a:xfrm>
            <a:off x="1294375" y="3587358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Crossover/Recombination</a:t>
            </a:r>
            <a:endParaRPr lang="en-US" dirty="0"/>
          </a:p>
        </p:txBody>
      </p:sp>
      <p:cxnSp>
        <p:nvCxnSpPr>
          <p:cNvPr id="473" name="Google Shape;473;p44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4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1826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Aspects</a:t>
            </a:r>
            <a:endParaRPr lang="en-US" dirty="0"/>
          </a:p>
        </p:txBody>
      </p:sp>
      <p:sp>
        <p:nvSpPr>
          <p:cNvPr id="464" name="Google Shape;464;p44"/>
          <p:cNvSpPr txBox="1">
            <a:spLocks noGrp="1"/>
          </p:cNvSpPr>
          <p:nvPr>
            <p:ph type="subTitle" idx="1"/>
          </p:nvPr>
        </p:nvSpPr>
        <p:spPr>
          <a:xfrm>
            <a:off x="1294375" y="159027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product of the above exchange process</a:t>
            </a:r>
          </a:p>
        </p:txBody>
      </p:sp>
      <p:sp>
        <p:nvSpPr>
          <p:cNvPr id="465" name="Google Shape;465;p44"/>
          <p:cNvSpPr txBox="1">
            <a:spLocks noGrp="1"/>
          </p:cNvSpPr>
          <p:nvPr>
            <p:ph type="subTitle" idx="2"/>
          </p:nvPr>
        </p:nvSpPr>
        <p:spPr>
          <a:xfrm>
            <a:off x="1294375" y="2722898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Randomly </a:t>
            </a:r>
            <a:r>
              <a:rPr lang="en-US" dirty="0"/>
              <a:t>changing </a:t>
            </a:r>
            <a:r>
              <a:rPr lang="en-US" dirty="0" smtClean="0"/>
              <a:t>an individual’s genes leads </a:t>
            </a:r>
            <a:r>
              <a:rPr lang="en-US" dirty="0"/>
              <a:t>to a breakthrough change in its characteristics. This can be advantageous or harmful.</a:t>
            </a:r>
          </a:p>
        </p:txBody>
      </p:sp>
      <p:sp>
        <p:nvSpPr>
          <p:cNvPr id="466" name="Google Shape;466;p44"/>
          <p:cNvSpPr txBox="1">
            <a:spLocks noGrp="1"/>
          </p:cNvSpPr>
          <p:nvPr>
            <p:ph type="subTitle" idx="3"/>
          </p:nvPr>
        </p:nvSpPr>
        <p:spPr>
          <a:xfrm>
            <a:off x="1294375" y="385162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Time to stop our algorithm.</a:t>
            </a:r>
            <a:endParaRPr lang="en-US" dirty="0"/>
          </a:p>
        </p:txBody>
      </p:sp>
      <p:sp>
        <p:nvSpPr>
          <p:cNvPr id="467" name="Google Shape;467;p44"/>
          <p:cNvSpPr/>
          <p:nvPr/>
        </p:nvSpPr>
        <p:spPr>
          <a:xfrm>
            <a:off x="720000" y="1298349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4</a:t>
            </a:r>
            <a:endParaRPr sz="3000" dirty="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68" name="Google Shape;468;p44"/>
          <p:cNvSpPr/>
          <p:nvPr/>
        </p:nvSpPr>
        <p:spPr>
          <a:xfrm>
            <a:off x="720008" y="2436758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5</a:t>
            </a:r>
            <a:endParaRPr sz="3000" dirty="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69" name="Google Shape;469;p44"/>
          <p:cNvSpPr/>
          <p:nvPr/>
        </p:nvSpPr>
        <p:spPr>
          <a:xfrm>
            <a:off x="719992" y="3575166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6</a:t>
            </a:r>
            <a:endParaRPr sz="3000" dirty="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70" name="Google Shape;470;p44"/>
          <p:cNvSpPr txBox="1">
            <a:spLocks noGrp="1"/>
          </p:cNvSpPr>
          <p:nvPr>
            <p:ph type="subTitle" idx="4"/>
          </p:nvPr>
        </p:nvSpPr>
        <p:spPr>
          <a:xfrm>
            <a:off x="1294375" y="13298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Offspring</a:t>
            </a:r>
          </a:p>
        </p:txBody>
      </p:sp>
      <p:sp>
        <p:nvSpPr>
          <p:cNvPr id="471" name="Google Shape;471;p44"/>
          <p:cNvSpPr txBox="1">
            <a:spLocks noGrp="1"/>
          </p:cNvSpPr>
          <p:nvPr>
            <p:ph type="subTitle" idx="5"/>
          </p:nvPr>
        </p:nvSpPr>
        <p:spPr>
          <a:xfrm>
            <a:off x="1294375" y="24503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Mutation</a:t>
            </a:r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6"/>
          </p:nvPr>
        </p:nvSpPr>
        <p:spPr>
          <a:xfrm>
            <a:off x="1294375" y="3587358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Termination</a:t>
            </a:r>
          </a:p>
        </p:txBody>
      </p:sp>
      <p:cxnSp>
        <p:nvCxnSpPr>
          <p:cNvPr id="473" name="Google Shape;473;p44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4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7781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2199694" y="76639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Pseudocode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55" name="Google Shape;355;p39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39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39"/>
          <p:cNvSpPr/>
          <p:nvPr/>
        </p:nvSpPr>
        <p:spPr>
          <a:xfrm>
            <a:off x="900238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9"/>
          <p:cNvGrpSpPr/>
          <p:nvPr/>
        </p:nvGrpSpPr>
        <p:grpSpPr>
          <a:xfrm rot="4139156">
            <a:off x="6437573" y="-653822"/>
            <a:ext cx="3624929" cy="3160826"/>
            <a:chOff x="-572900" y="-806252"/>
            <a:chExt cx="3624900" cy="3160800"/>
          </a:xfrm>
        </p:grpSpPr>
        <p:sp>
          <p:nvSpPr>
            <p:cNvPr id="359" name="Google Shape;359;p39"/>
            <p:cNvSpPr/>
            <p:nvPr/>
          </p:nvSpPr>
          <p:spPr>
            <a:xfrm rot="-2140372">
              <a:off x="-482286" y="64733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131850" y="-168350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002100" y="977850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381" y="1535292"/>
            <a:ext cx="322942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8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254" y="963649"/>
            <a:ext cx="2093824" cy="248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35"/>
          <p:cNvGrpSpPr/>
          <p:nvPr/>
        </p:nvGrpSpPr>
        <p:grpSpPr>
          <a:xfrm>
            <a:off x="4480638" y="275128"/>
            <a:ext cx="3668100" cy="3666900"/>
            <a:chOff x="4559388" y="377953"/>
            <a:chExt cx="3668100" cy="3666900"/>
          </a:xfrm>
        </p:grpSpPr>
        <p:sp>
          <p:nvSpPr>
            <p:cNvPr id="296" name="Google Shape;296;p35"/>
            <p:cNvSpPr/>
            <p:nvPr/>
          </p:nvSpPr>
          <p:spPr>
            <a:xfrm rot="-2699254">
              <a:off x="4438641" y="1572885"/>
              <a:ext cx="3909593" cy="127703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4944500" y="3508425"/>
              <a:ext cx="138000" cy="1380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632300" y="712925"/>
              <a:ext cx="219300" cy="219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713225" y="1525800"/>
            <a:ext cx="3844842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Combined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dirty="0" err="1"/>
              <a:t>Khả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vận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GA </a:t>
            </a:r>
            <a:r>
              <a:rPr lang="en-US" sz="1600" dirty="0" err="1"/>
              <a:t>vào</a:t>
            </a:r>
            <a:r>
              <a:rPr lang="en-US" sz="1600" dirty="0"/>
              <a:t> game Tetris</a:t>
            </a:r>
            <a:endParaRPr lang="en-US" sz="1600" dirty="0"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302" name="Google Shape;302;p35"/>
          <p:cNvSpPr/>
          <p:nvPr/>
        </p:nvSpPr>
        <p:spPr>
          <a:xfrm>
            <a:off x="6194463" y="1975825"/>
            <a:ext cx="457428" cy="457594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p35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612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Combined</a:t>
            </a:r>
            <a:endParaRPr dirty="0"/>
          </a:p>
        </p:txBody>
      </p:sp>
      <p:cxnSp>
        <p:nvCxnSpPr>
          <p:cNvPr id="501" name="Google Shape;501;p46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p46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46"/>
          <p:cNvSpPr txBox="1">
            <a:spLocks noGrp="1"/>
          </p:cNvSpPr>
          <p:nvPr>
            <p:ph type="subTitle" idx="1"/>
          </p:nvPr>
        </p:nvSpPr>
        <p:spPr>
          <a:xfrm>
            <a:off x="4217050" y="1549025"/>
            <a:ext cx="41040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There are many ways to choose traits for our genes. Here is an example that I used:</a:t>
            </a:r>
            <a:endParaRPr dirty="0" smtClean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</a:pPr>
            <a:r>
              <a:rPr lang="en-US" dirty="0" smtClean="0"/>
              <a:t>The height of the grid.</a:t>
            </a:r>
            <a:endParaRPr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</a:pPr>
            <a:r>
              <a:rPr lang="en-US" dirty="0" smtClean="0"/>
              <a:t>The number of lines you will clear.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</a:pPr>
            <a:r>
              <a:rPr lang="en" dirty="0" smtClean="0"/>
              <a:t>The number of holes in the grid.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</a:pPr>
            <a:r>
              <a:rPr lang="en" dirty="0" smtClean="0"/>
              <a:t>The bumpiness between two consecutive columns.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And the most important part is: we should keep them between -1 and 1.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08" y="1420252"/>
            <a:ext cx="2671333" cy="31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52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title"/>
          </p:nvPr>
        </p:nvSpPr>
        <p:spPr>
          <a:xfrm>
            <a:off x="2693800" y="1318675"/>
            <a:ext cx="3763800" cy="19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results</a:t>
            </a:r>
            <a:endParaRPr dirty="0"/>
          </a:p>
        </p:txBody>
      </p:sp>
      <p:sp>
        <p:nvSpPr>
          <p:cNvPr id="393" name="Google Shape;393;p42"/>
          <p:cNvSpPr/>
          <p:nvPr/>
        </p:nvSpPr>
        <p:spPr>
          <a:xfrm>
            <a:off x="7623333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4" name="Google Shape;394;p42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42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42"/>
          <p:cNvCxnSpPr/>
          <p:nvPr/>
        </p:nvCxnSpPr>
        <p:spPr>
          <a:xfrm rot="10800000">
            <a:off x="718325" y="3613575"/>
            <a:ext cx="770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42"/>
          <p:cNvCxnSpPr/>
          <p:nvPr/>
        </p:nvCxnSpPr>
        <p:spPr>
          <a:xfrm rot="10800000">
            <a:off x="7419500" y="3613650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8" name="Google Shape;398;p42"/>
          <p:cNvGrpSpPr/>
          <p:nvPr/>
        </p:nvGrpSpPr>
        <p:grpSpPr>
          <a:xfrm rot="576500">
            <a:off x="-649078" y="-577587"/>
            <a:ext cx="3624636" cy="3160570"/>
            <a:chOff x="-572900" y="-806252"/>
            <a:chExt cx="3624900" cy="3160800"/>
          </a:xfrm>
        </p:grpSpPr>
        <p:sp>
          <p:nvSpPr>
            <p:cNvPr id="399" name="Google Shape;399;p42"/>
            <p:cNvSpPr/>
            <p:nvPr/>
          </p:nvSpPr>
          <p:spPr>
            <a:xfrm rot="-2140372">
              <a:off x="-482286" y="64733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1131850" y="-168350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1002100" y="977850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302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2199694" y="76639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best genes so far.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55" name="Google Shape;355;p39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39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Google Shape;357;p39"/>
          <p:cNvSpPr/>
          <p:nvPr/>
        </p:nvSpPr>
        <p:spPr>
          <a:xfrm>
            <a:off x="900238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9"/>
          <p:cNvGrpSpPr/>
          <p:nvPr/>
        </p:nvGrpSpPr>
        <p:grpSpPr>
          <a:xfrm rot="4139156">
            <a:off x="6437573" y="-653822"/>
            <a:ext cx="3624929" cy="3160826"/>
            <a:chOff x="-572900" y="-806252"/>
            <a:chExt cx="3624900" cy="3160800"/>
          </a:xfrm>
        </p:grpSpPr>
        <p:sp>
          <p:nvSpPr>
            <p:cNvPr id="359" name="Google Shape;359;p39"/>
            <p:cNvSpPr/>
            <p:nvPr/>
          </p:nvSpPr>
          <p:spPr>
            <a:xfrm rot="-2140372">
              <a:off x="-482286" y="64733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131850" y="-168350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002100" y="977850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619" y="2032749"/>
            <a:ext cx="215295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6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 idx="21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1"/>
          </p:nvPr>
        </p:nvSpPr>
        <p:spPr>
          <a:xfrm>
            <a:off x="713225" y="2116975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Lịch sử Tetris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4"/>
          </p:nvPr>
        </p:nvSpPr>
        <p:spPr>
          <a:xfrm>
            <a:off x="3300150" y="2118207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Đi sâu vào trò chơi</a:t>
            </a:r>
            <a:endParaRPr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1534475" y="1359711"/>
            <a:ext cx="9012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01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73" name="Google Shape;273;p34"/>
          <p:cNvSpPr txBox="1">
            <a:spLocks noGrp="1"/>
          </p:cNvSpPr>
          <p:nvPr>
            <p:ph type="title" idx="16"/>
          </p:nvPr>
        </p:nvSpPr>
        <p:spPr>
          <a:xfrm>
            <a:off x="4121400" y="3066683"/>
            <a:ext cx="9012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05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title" idx="17"/>
          </p:nvPr>
        </p:nvSpPr>
        <p:spPr>
          <a:xfrm>
            <a:off x="1534475" y="3065619"/>
            <a:ext cx="9012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04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75" name="Google Shape;275;p34"/>
          <p:cNvSpPr txBox="1">
            <a:spLocks noGrp="1"/>
          </p:cNvSpPr>
          <p:nvPr>
            <p:ph type="title" idx="18"/>
          </p:nvPr>
        </p:nvSpPr>
        <p:spPr>
          <a:xfrm>
            <a:off x="4121400" y="1360775"/>
            <a:ext cx="9012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02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6"/>
          </p:nvPr>
        </p:nvSpPr>
        <p:spPr>
          <a:xfrm>
            <a:off x="5887075" y="2116975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Giới thiệu về Genetics Algorithm</a:t>
            </a:r>
            <a:endParaRPr dirty="0"/>
          </a:p>
        </p:txBody>
      </p:sp>
      <p:sp>
        <p:nvSpPr>
          <p:cNvPr id="278" name="Google Shape;278;p34"/>
          <p:cNvSpPr txBox="1">
            <a:spLocks noGrp="1"/>
          </p:cNvSpPr>
          <p:nvPr>
            <p:ph type="title" idx="20"/>
          </p:nvPr>
        </p:nvSpPr>
        <p:spPr>
          <a:xfrm>
            <a:off x="6708325" y="1351495"/>
            <a:ext cx="9012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03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7"/>
          </p:nvPr>
        </p:nvSpPr>
        <p:spPr>
          <a:xfrm>
            <a:off x="713225" y="1835575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History</a:t>
            </a:r>
            <a:endParaRPr sz="24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8"/>
          </p:nvPr>
        </p:nvSpPr>
        <p:spPr>
          <a:xfrm>
            <a:off x="713225" y="3549620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Combined</a:t>
            </a:r>
            <a:endParaRPr sz="24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9"/>
          </p:nvPr>
        </p:nvSpPr>
        <p:spPr>
          <a:xfrm>
            <a:off x="3300150" y="3550853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Implementation</a:t>
            </a:r>
            <a:endParaRPr sz="24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82" name="Google Shape;282;p34"/>
          <p:cNvSpPr txBox="1">
            <a:spLocks noGrp="1"/>
          </p:cNvSpPr>
          <p:nvPr>
            <p:ph type="subTitle" idx="13"/>
          </p:nvPr>
        </p:nvSpPr>
        <p:spPr>
          <a:xfrm>
            <a:off x="3300150" y="1836807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Tetriminoes</a:t>
            </a:r>
            <a:endParaRPr sz="24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subTitle" idx="15"/>
          </p:nvPr>
        </p:nvSpPr>
        <p:spPr>
          <a:xfrm>
            <a:off x="5887075" y="1835575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GA</a:t>
            </a:r>
            <a:endParaRPr sz="24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cxnSp>
        <p:nvCxnSpPr>
          <p:cNvPr id="285" name="Google Shape;285;p34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34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4"/>
          <p:cNvSpPr txBox="1">
            <a:spLocks noGrp="1"/>
          </p:cNvSpPr>
          <p:nvPr>
            <p:ph type="subTitle" idx="2"/>
          </p:nvPr>
        </p:nvSpPr>
        <p:spPr>
          <a:xfrm>
            <a:off x="713225" y="3822808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Khả năng vận dụng GA vào game Tetris</a:t>
            </a:r>
            <a:endParaRPr dirty="0"/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3"/>
          </p:nvPr>
        </p:nvSpPr>
        <p:spPr>
          <a:xfrm>
            <a:off x="3300150" y="3824041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Một ví dụ đơn giản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254" y="963649"/>
            <a:ext cx="2093824" cy="248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35"/>
          <p:cNvGrpSpPr/>
          <p:nvPr/>
        </p:nvGrpSpPr>
        <p:grpSpPr>
          <a:xfrm>
            <a:off x="4480638" y="275128"/>
            <a:ext cx="3668100" cy="3666900"/>
            <a:chOff x="4559388" y="377953"/>
            <a:chExt cx="3668100" cy="3666900"/>
          </a:xfrm>
        </p:grpSpPr>
        <p:sp>
          <p:nvSpPr>
            <p:cNvPr id="296" name="Google Shape;296;p35"/>
            <p:cNvSpPr/>
            <p:nvPr/>
          </p:nvSpPr>
          <p:spPr>
            <a:xfrm rot="-2699254">
              <a:off x="4438641" y="1572885"/>
              <a:ext cx="3909593" cy="127703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4944500" y="3508425"/>
              <a:ext cx="138000" cy="1380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632300" y="712925"/>
              <a:ext cx="219300" cy="219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713225" y="1525800"/>
            <a:ext cx="3844842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 smtClean="0"/>
              <a:t>Implementation</a:t>
            </a:r>
            <a:endParaRPr sz="3600"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dirty="0" err="1" smtClean="0"/>
              <a:t>Triển</a:t>
            </a:r>
            <a:r>
              <a:rPr lang="en-US" sz="1600" dirty="0" smtClean="0"/>
              <a:t> </a:t>
            </a:r>
            <a:r>
              <a:rPr lang="en-US" sz="1600" dirty="0" err="1" smtClean="0"/>
              <a:t>khai</a:t>
            </a:r>
            <a:endParaRPr lang="en-US" sz="1600" dirty="0"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302" name="Google Shape;302;p35"/>
          <p:cNvSpPr/>
          <p:nvPr/>
        </p:nvSpPr>
        <p:spPr>
          <a:xfrm>
            <a:off x="6194463" y="1975825"/>
            <a:ext cx="457428" cy="457594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p35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93677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</a:t>
            </a:r>
            <a:endParaRPr dirty="0"/>
          </a:p>
        </p:txBody>
      </p:sp>
      <p:cxnSp>
        <p:nvCxnSpPr>
          <p:cNvPr id="407" name="Google Shape;407;p43"/>
          <p:cNvCxnSpPr/>
          <p:nvPr/>
        </p:nvCxnSpPr>
        <p:spPr>
          <a:xfrm>
            <a:off x="4898669" y="3690151"/>
            <a:ext cx="373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08" name="Google Shape;408;p43"/>
          <p:cNvCxnSpPr/>
          <p:nvPr/>
        </p:nvCxnSpPr>
        <p:spPr>
          <a:xfrm>
            <a:off x="6653105" y="3690151"/>
            <a:ext cx="373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9" name="Google Shape;409;p43"/>
          <p:cNvSpPr txBox="1"/>
          <p:nvPr/>
        </p:nvSpPr>
        <p:spPr>
          <a:xfrm>
            <a:off x="722500" y="1673798"/>
            <a:ext cx="2557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Current situation</a:t>
            </a:r>
            <a:endParaRPr sz="2400" dirty="0">
              <a:solidFill>
                <a:schemeClr val="dk1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10" name="Google Shape;410;p43"/>
          <p:cNvSpPr txBox="1"/>
          <p:nvPr/>
        </p:nvSpPr>
        <p:spPr>
          <a:xfrm>
            <a:off x="722450" y="2039868"/>
            <a:ext cx="2557200" cy="1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We need to rebuild our game Tetris from scratch, as there aren’t many Tetris environments on the Internet, and most of them are not usable.</a:t>
            </a:r>
            <a:endParaRPr dirty="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411" name="Google Shape;411;p43"/>
          <p:cNvSpPr/>
          <p:nvPr/>
        </p:nvSpPr>
        <p:spPr>
          <a:xfrm rot="-5400000">
            <a:off x="2176642" y="2596030"/>
            <a:ext cx="2487451" cy="240"/>
          </a:xfrm>
          <a:custGeom>
            <a:avLst/>
            <a:gdLst/>
            <a:ahLst/>
            <a:cxnLst/>
            <a:rect l="l" t="t" r="r" b="b"/>
            <a:pathLst>
              <a:path w="5962" h="1" fill="none" extrusionOk="0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43"/>
          <p:cNvGrpSpPr/>
          <p:nvPr/>
        </p:nvGrpSpPr>
        <p:grpSpPr>
          <a:xfrm>
            <a:off x="3611222" y="3176147"/>
            <a:ext cx="1188970" cy="182682"/>
            <a:chOff x="621575" y="2498644"/>
            <a:chExt cx="1272306" cy="195486"/>
          </a:xfrm>
        </p:grpSpPr>
        <p:sp>
          <p:nvSpPr>
            <p:cNvPr id="413" name="Google Shape;413;p43"/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43"/>
          <p:cNvSpPr txBox="1"/>
          <p:nvPr/>
        </p:nvSpPr>
        <p:spPr>
          <a:xfrm>
            <a:off x="3494162" y="1680225"/>
            <a:ext cx="1423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Assets</a:t>
            </a:r>
            <a:endParaRPr sz="2000" dirty="0">
              <a:solidFill>
                <a:schemeClr val="dk1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16" name="Google Shape;416;p43"/>
          <p:cNvSpPr txBox="1"/>
          <p:nvPr/>
        </p:nvSpPr>
        <p:spPr>
          <a:xfrm>
            <a:off x="3494125" y="2066094"/>
            <a:ext cx="14232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Sounds and drawings.</a:t>
            </a:r>
            <a:endParaRPr dirty="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grpSp>
        <p:nvGrpSpPr>
          <p:cNvPr id="417" name="Google Shape;417;p43"/>
          <p:cNvGrpSpPr/>
          <p:nvPr/>
        </p:nvGrpSpPr>
        <p:grpSpPr>
          <a:xfrm>
            <a:off x="5363311" y="3176147"/>
            <a:ext cx="1188970" cy="182682"/>
            <a:chOff x="621575" y="2498644"/>
            <a:chExt cx="1272306" cy="195486"/>
          </a:xfrm>
        </p:grpSpPr>
        <p:sp>
          <p:nvSpPr>
            <p:cNvPr id="418" name="Google Shape;418;p43"/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43"/>
          <p:cNvSpPr txBox="1"/>
          <p:nvPr/>
        </p:nvSpPr>
        <p:spPr>
          <a:xfrm>
            <a:off x="5246239" y="1700275"/>
            <a:ext cx="1423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Wrapper</a:t>
            </a:r>
            <a:endParaRPr sz="2000" dirty="0">
              <a:solidFill>
                <a:schemeClr val="dk1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21" name="Google Shape;421;p43"/>
          <p:cNvSpPr txBox="1"/>
          <p:nvPr/>
        </p:nvSpPr>
        <p:spPr>
          <a:xfrm>
            <a:off x="5246212" y="2066094"/>
            <a:ext cx="14232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Our game environment</a:t>
            </a:r>
            <a:endParaRPr dirty="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grpSp>
        <p:nvGrpSpPr>
          <p:cNvPr id="422" name="Google Shape;422;p43"/>
          <p:cNvGrpSpPr/>
          <p:nvPr/>
        </p:nvGrpSpPr>
        <p:grpSpPr>
          <a:xfrm>
            <a:off x="7115399" y="3176147"/>
            <a:ext cx="1188970" cy="182682"/>
            <a:chOff x="621575" y="2498644"/>
            <a:chExt cx="1272306" cy="195486"/>
          </a:xfrm>
        </p:grpSpPr>
        <p:sp>
          <p:nvSpPr>
            <p:cNvPr id="423" name="Google Shape;423;p43"/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43"/>
          <p:cNvSpPr txBox="1"/>
          <p:nvPr/>
        </p:nvSpPr>
        <p:spPr>
          <a:xfrm>
            <a:off x="6998338" y="1700275"/>
            <a:ext cx="1423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Agent</a:t>
            </a:r>
            <a:endParaRPr sz="2000" dirty="0">
              <a:solidFill>
                <a:schemeClr val="dk1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26" name="Google Shape;426;p43"/>
          <p:cNvSpPr txBox="1"/>
          <p:nvPr/>
        </p:nvSpPr>
        <p:spPr>
          <a:xfrm>
            <a:off x="6998300" y="2066094"/>
            <a:ext cx="14232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Our AI agent.</a:t>
            </a:r>
            <a:endParaRPr dirty="0">
              <a:solidFill>
                <a:schemeClr val="dk2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sp>
        <p:nvSpPr>
          <p:cNvPr id="427" name="Google Shape;427;p43"/>
          <p:cNvSpPr/>
          <p:nvPr/>
        </p:nvSpPr>
        <p:spPr>
          <a:xfrm>
            <a:off x="3961659" y="1200037"/>
            <a:ext cx="488100" cy="488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1</a:t>
            </a:r>
            <a:endParaRPr sz="300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5713728" y="1200037"/>
            <a:ext cx="488100" cy="488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2</a:t>
            </a:r>
            <a:endParaRPr sz="300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7465797" y="1200037"/>
            <a:ext cx="488100" cy="488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3</a:t>
            </a:r>
            <a:endParaRPr sz="300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30" name="Google Shape;430;p43"/>
          <p:cNvSpPr/>
          <p:nvPr/>
        </p:nvSpPr>
        <p:spPr>
          <a:xfrm rot="10800000" flipH="1">
            <a:off x="3600613" y="4125225"/>
            <a:ext cx="4703750" cy="67825"/>
          </a:xfrm>
          <a:custGeom>
            <a:avLst/>
            <a:gdLst/>
            <a:ahLst/>
            <a:cxnLst/>
            <a:rect l="l" t="t" r="r" b="b"/>
            <a:pathLst>
              <a:path w="5962" h="1" fill="none" extrusionOk="0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3"/>
          <p:cNvSpPr txBox="1"/>
          <p:nvPr/>
        </p:nvSpPr>
        <p:spPr>
          <a:xfrm>
            <a:off x="5196425" y="4125225"/>
            <a:ext cx="1522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Problems</a:t>
            </a:r>
            <a:endParaRPr sz="2400">
              <a:solidFill>
                <a:schemeClr val="dk1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cxnSp>
        <p:nvCxnSpPr>
          <p:cNvPr id="432" name="Google Shape;432;p43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43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34" name="Google Shape;434;p43"/>
          <p:cNvGrpSpPr/>
          <p:nvPr/>
        </p:nvGrpSpPr>
        <p:grpSpPr>
          <a:xfrm>
            <a:off x="5769334" y="3596304"/>
            <a:ext cx="393038" cy="409494"/>
            <a:chOff x="2497275" y="2744159"/>
            <a:chExt cx="370930" cy="370549"/>
          </a:xfrm>
        </p:grpSpPr>
        <p:sp>
          <p:nvSpPr>
            <p:cNvPr id="435" name="Google Shape;435;p43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43"/>
          <p:cNvGrpSpPr/>
          <p:nvPr/>
        </p:nvGrpSpPr>
        <p:grpSpPr>
          <a:xfrm>
            <a:off x="4017716" y="3580953"/>
            <a:ext cx="441142" cy="421072"/>
            <a:chOff x="4126815" y="2760704"/>
            <a:chExt cx="380393" cy="363118"/>
          </a:xfrm>
        </p:grpSpPr>
        <p:sp>
          <p:nvSpPr>
            <p:cNvPr id="442" name="Google Shape;442;p43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43"/>
          <p:cNvGrpSpPr/>
          <p:nvPr/>
        </p:nvGrpSpPr>
        <p:grpSpPr>
          <a:xfrm>
            <a:off x="7509744" y="3506202"/>
            <a:ext cx="393026" cy="421065"/>
            <a:chOff x="4149138" y="4121151"/>
            <a:chExt cx="344065" cy="368644"/>
          </a:xfrm>
        </p:grpSpPr>
        <p:sp>
          <p:nvSpPr>
            <p:cNvPr id="447" name="Google Shape;447;p43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4012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title"/>
          </p:nvPr>
        </p:nvSpPr>
        <p:spPr>
          <a:xfrm>
            <a:off x="1506071" y="1318675"/>
            <a:ext cx="6299199" cy="19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Assets and </a:t>
            </a:r>
            <a:r>
              <a:rPr lang="en" sz="3200" dirty="0" smtClean="0"/>
              <a:t>Enviroment:</a:t>
            </a:r>
            <a:br>
              <a:rPr lang="en" sz="3200" dirty="0" smtClean="0"/>
            </a:br>
            <a:r>
              <a:rPr lang="en" sz="3200" dirty="0" smtClean="0"/>
              <a:t>Not available.</a:t>
            </a:r>
            <a:br>
              <a:rPr lang="en" sz="3200" dirty="0" smtClean="0"/>
            </a:br>
            <a:r>
              <a:rPr lang="en" sz="3200" dirty="0" smtClean="0"/>
              <a:t>But I can provide some info.</a:t>
            </a:r>
            <a:endParaRPr sz="3200" dirty="0"/>
          </a:p>
        </p:txBody>
      </p:sp>
      <p:sp>
        <p:nvSpPr>
          <p:cNvPr id="393" name="Google Shape;393;p42"/>
          <p:cNvSpPr/>
          <p:nvPr/>
        </p:nvSpPr>
        <p:spPr>
          <a:xfrm>
            <a:off x="7623333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4" name="Google Shape;394;p42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42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42"/>
          <p:cNvCxnSpPr/>
          <p:nvPr/>
        </p:nvCxnSpPr>
        <p:spPr>
          <a:xfrm rot="10800000">
            <a:off x="718325" y="3613575"/>
            <a:ext cx="770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42"/>
          <p:cNvCxnSpPr/>
          <p:nvPr/>
        </p:nvCxnSpPr>
        <p:spPr>
          <a:xfrm rot="10800000">
            <a:off x="7419500" y="3613650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8" name="Google Shape;398;p42"/>
          <p:cNvGrpSpPr/>
          <p:nvPr/>
        </p:nvGrpSpPr>
        <p:grpSpPr>
          <a:xfrm rot="576500">
            <a:off x="-649078" y="-577587"/>
            <a:ext cx="3624636" cy="3160570"/>
            <a:chOff x="-572900" y="-806252"/>
            <a:chExt cx="3624900" cy="3160800"/>
          </a:xfrm>
        </p:grpSpPr>
        <p:sp>
          <p:nvSpPr>
            <p:cNvPr id="399" name="Google Shape;399;p42"/>
            <p:cNvSpPr/>
            <p:nvPr/>
          </p:nvSpPr>
          <p:spPr>
            <a:xfrm rot="-2140372">
              <a:off x="-482286" y="64733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1131850" y="-168350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1002100" y="977850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0581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Assets and Enviroment</a:t>
            </a:r>
            <a:endParaRPr dirty="0"/>
          </a:p>
        </p:txBody>
      </p:sp>
      <p:sp>
        <p:nvSpPr>
          <p:cNvPr id="464" name="Google Shape;464;p44"/>
          <p:cNvSpPr txBox="1">
            <a:spLocks noGrp="1"/>
          </p:cNvSpPr>
          <p:nvPr>
            <p:ph type="subTitle" idx="1"/>
          </p:nvPr>
        </p:nvSpPr>
        <p:spPr>
          <a:xfrm>
            <a:off x="1294375" y="159027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 used </a:t>
            </a:r>
            <a:r>
              <a:rPr lang="en-US" dirty="0" err="1" smtClean="0"/>
              <a:t>Pygame</a:t>
            </a:r>
            <a:r>
              <a:rPr lang="en-US" dirty="0" smtClean="0"/>
              <a:t> and SVG images. Sounds are downloaded from the internet.</a:t>
            </a:r>
            <a:endParaRPr dirty="0"/>
          </a:p>
        </p:txBody>
      </p:sp>
      <p:sp>
        <p:nvSpPr>
          <p:cNvPr id="465" name="Google Shape;465;p44"/>
          <p:cNvSpPr txBox="1">
            <a:spLocks noGrp="1"/>
          </p:cNvSpPr>
          <p:nvPr>
            <p:ph type="subTitle" idx="2"/>
          </p:nvPr>
        </p:nvSpPr>
        <p:spPr>
          <a:xfrm>
            <a:off x="1294375" y="2722898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 used pandas, </a:t>
            </a:r>
            <a:r>
              <a:rPr lang="en-US" dirty="0" err="1" smtClean="0"/>
              <a:t>numpy</a:t>
            </a:r>
            <a:r>
              <a:rPr lang="en-US" dirty="0" smtClean="0"/>
              <a:t> and gym. It works like and </a:t>
            </a:r>
            <a:r>
              <a:rPr lang="en-US" dirty="0" err="1" smtClean="0"/>
              <a:t>OpenAI</a:t>
            </a:r>
            <a:r>
              <a:rPr lang="en-US" dirty="0" smtClean="0"/>
              <a:t>-wrapper environment.</a:t>
            </a:r>
            <a:endParaRPr dirty="0"/>
          </a:p>
        </p:txBody>
      </p:sp>
      <p:sp>
        <p:nvSpPr>
          <p:cNvPr id="467" name="Google Shape;467;p44"/>
          <p:cNvSpPr/>
          <p:nvPr/>
        </p:nvSpPr>
        <p:spPr>
          <a:xfrm>
            <a:off x="720000" y="1298349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1</a:t>
            </a:r>
            <a:endParaRPr sz="300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68" name="Google Shape;468;p44"/>
          <p:cNvSpPr/>
          <p:nvPr/>
        </p:nvSpPr>
        <p:spPr>
          <a:xfrm>
            <a:off x="720008" y="2436758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2</a:t>
            </a:r>
            <a:endParaRPr sz="300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70" name="Google Shape;470;p44"/>
          <p:cNvSpPr txBox="1">
            <a:spLocks noGrp="1"/>
          </p:cNvSpPr>
          <p:nvPr>
            <p:ph type="subTitle" idx="4"/>
          </p:nvPr>
        </p:nvSpPr>
        <p:spPr>
          <a:xfrm>
            <a:off x="1294375" y="13298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Assets</a:t>
            </a:r>
            <a:endParaRPr dirty="0"/>
          </a:p>
        </p:txBody>
      </p:sp>
      <p:sp>
        <p:nvSpPr>
          <p:cNvPr id="471" name="Google Shape;471;p44"/>
          <p:cNvSpPr txBox="1">
            <a:spLocks noGrp="1"/>
          </p:cNvSpPr>
          <p:nvPr>
            <p:ph type="subTitle" idx="5"/>
          </p:nvPr>
        </p:nvSpPr>
        <p:spPr>
          <a:xfrm>
            <a:off x="1294375" y="24503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Environment</a:t>
            </a:r>
            <a:endParaRPr dirty="0"/>
          </a:p>
        </p:txBody>
      </p:sp>
      <p:cxnSp>
        <p:nvCxnSpPr>
          <p:cNvPr id="473" name="Google Shape;473;p44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4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70632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Agent</a:t>
            </a:r>
            <a:endParaRPr dirty="0"/>
          </a:p>
        </p:txBody>
      </p:sp>
      <p:sp>
        <p:nvSpPr>
          <p:cNvPr id="464" name="Google Shape;464;p44"/>
          <p:cNvSpPr txBox="1">
            <a:spLocks noGrp="1"/>
          </p:cNvSpPr>
          <p:nvPr>
            <p:ph type="subTitle" idx="1"/>
          </p:nvPr>
        </p:nvSpPr>
        <p:spPr>
          <a:xfrm>
            <a:off x="1294375" y="1590275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It will search for all available moves, which means it can rotate to find the best move.</a:t>
            </a:r>
            <a:endParaRPr dirty="0"/>
          </a:p>
        </p:txBody>
      </p:sp>
      <p:sp>
        <p:nvSpPr>
          <p:cNvPr id="465" name="Google Shape;465;p44"/>
          <p:cNvSpPr txBox="1">
            <a:spLocks noGrp="1"/>
          </p:cNvSpPr>
          <p:nvPr>
            <p:ph type="subTitle" idx="2"/>
          </p:nvPr>
        </p:nvSpPr>
        <p:spPr>
          <a:xfrm>
            <a:off x="1294375" y="2722898"/>
            <a:ext cx="71298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Depends on the given genes.</a:t>
            </a:r>
            <a:endParaRPr dirty="0"/>
          </a:p>
        </p:txBody>
      </p:sp>
      <p:sp>
        <p:nvSpPr>
          <p:cNvPr id="467" name="Google Shape;467;p44"/>
          <p:cNvSpPr/>
          <p:nvPr/>
        </p:nvSpPr>
        <p:spPr>
          <a:xfrm>
            <a:off x="720000" y="1298349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1</a:t>
            </a:r>
            <a:endParaRPr sz="300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68" name="Google Shape;468;p44"/>
          <p:cNvSpPr/>
          <p:nvPr/>
        </p:nvSpPr>
        <p:spPr>
          <a:xfrm>
            <a:off x="720008" y="2436758"/>
            <a:ext cx="522300" cy="5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2</a:t>
            </a:r>
            <a:endParaRPr sz="3000" dirty="0">
              <a:solidFill>
                <a:schemeClr val="lt2"/>
              </a:solidFill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470" name="Google Shape;470;p44"/>
          <p:cNvSpPr txBox="1">
            <a:spLocks noGrp="1"/>
          </p:cNvSpPr>
          <p:nvPr>
            <p:ph type="subTitle" idx="4"/>
          </p:nvPr>
        </p:nvSpPr>
        <p:spPr>
          <a:xfrm>
            <a:off x="1294375" y="13298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Tactics</a:t>
            </a:r>
            <a:endParaRPr dirty="0"/>
          </a:p>
        </p:txBody>
      </p:sp>
      <p:sp>
        <p:nvSpPr>
          <p:cNvPr id="471" name="Google Shape;471;p44"/>
          <p:cNvSpPr txBox="1">
            <a:spLocks noGrp="1"/>
          </p:cNvSpPr>
          <p:nvPr>
            <p:ph type="subTitle" idx="5"/>
          </p:nvPr>
        </p:nvSpPr>
        <p:spPr>
          <a:xfrm>
            <a:off x="1294375" y="2450325"/>
            <a:ext cx="7129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Fitness score</a:t>
            </a:r>
            <a:endParaRPr dirty="0"/>
          </a:p>
        </p:txBody>
      </p:sp>
      <p:cxnSp>
        <p:nvCxnSpPr>
          <p:cNvPr id="473" name="Google Shape;473;p44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4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16553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Agent</a:t>
            </a:r>
            <a:endParaRPr dirty="0"/>
          </a:p>
        </p:txBody>
      </p:sp>
      <p:cxnSp>
        <p:nvCxnSpPr>
          <p:cNvPr id="501" name="Google Shape;501;p46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p46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46"/>
          <p:cNvSpPr txBox="1">
            <a:spLocks noGrp="1"/>
          </p:cNvSpPr>
          <p:nvPr>
            <p:ph type="subTitle" idx="1"/>
          </p:nvPr>
        </p:nvSpPr>
        <p:spPr>
          <a:xfrm>
            <a:off x="4217050" y="1549025"/>
            <a:ext cx="41040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Options when training our agent:</a:t>
            </a:r>
            <a:endParaRPr dirty="0" smtClean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</a:pPr>
            <a:r>
              <a:rPr lang="en-US" dirty="0" smtClean="0"/>
              <a:t>The mutation rate is 10%.</a:t>
            </a:r>
            <a:endParaRPr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</a:pPr>
            <a:r>
              <a:rPr lang="en-US" dirty="0" smtClean="0"/>
              <a:t>The population is 20.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</a:pPr>
            <a:r>
              <a:rPr lang="en" dirty="0" smtClean="0"/>
              <a:t>The number of epochs is 20 (optional).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</a:pPr>
            <a:r>
              <a:rPr lang="en" dirty="0" smtClean="0"/>
              <a:t>Data is saved to a csv file.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08" y="1420252"/>
            <a:ext cx="2671333" cy="31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8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1"/>
          <p:cNvSpPr txBox="1">
            <a:spLocks noGrp="1"/>
          </p:cNvSpPr>
          <p:nvPr>
            <p:ph type="title"/>
          </p:nvPr>
        </p:nvSpPr>
        <p:spPr>
          <a:xfrm>
            <a:off x="1044438" y="7811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09" name="Google Shape;909;p61"/>
          <p:cNvSpPr txBox="1">
            <a:spLocks noGrp="1"/>
          </p:cNvSpPr>
          <p:nvPr>
            <p:ph type="subTitle" idx="1"/>
          </p:nvPr>
        </p:nvSpPr>
        <p:spPr>
          <a:xfrm>
            <a:off x="1044400" y="1946303"/>
            <a:ext cx="44481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</a:t>
            </a:r>
            <a:r>
              <a:rPr lang="en" dirty="0" smtClean="0"/>
              <a:t>?</a:t>
            </a:r>
            <a:endParaRPr dirty="0"/>
          </a:p>
        </p:txBody>
      </p:sp>
      <p:grpSp>
        <p:nvGrpSpPr>
          <p:cNvPr id="910" name="Google Shape;910;p61"/>
          <p:cNvGrpSpPr/>
          <p:nvPr/>
        </p:nvGrpSpPr>
        <p:grpSpPr>
          <a:xfrm>
            <a:off x="7767730" y="3971380"/>
            <a:ext cx="308931" cy="308931"/>
            <a:chOff x="3368074" y="3882537"/>
            <a:chExt cx="215298" cy="215298"/>
          </a:xfrm>
        </p:grpSpPr>
        <p:sp>
          <p:nvSpPr>
            <p:cNvPr id="911" name="Google Shape;911;p6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61"/>
          <p:cNvGrpSpPr/>
          <p:nvPr/>
        </p:nvGrpSpPr>
        <p:grpSpPr>
          <a:xfrm>
            <a:off x="7777494" y="1957476"/>
            <a:ext cx="298609" cy="267049"/>
            <a:chOff x="3824739" y="3890112"/>
            <a:chExt cx="208105" cy="186110"/>
          </a:xfrm>
        </p:grpSpPr>
        <p:sp>
          <p:nvSpPr>
            <p:cNvPr id="915" name="Google Shape;915;p6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61"/>
          <p:cNvSpPr/>
          <p:nvPr/>
        </p:nvSpPr>
        <p:spPr>
          <a:xfrm>
            <a:off x="7763656" y="2989288"/>
            <a:ext cx="326284" cy="266499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61"/>
          <p:cNvSpPr txBox="1"/>
          <p:nvPr/>
        </p:nvSpPr>
        <p:spPr>
          <a:xfrm>
            <a:off x="1044450" y="312327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cxnSp>
        <p:nvCxnSpPr>
          <p:cNvPr id="920" name="Google Shape;920;p61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61"/>
          <p:cNvCxnSpPr/>
          <p:nvPr/>
        </p:nvCxnSpPr>
        <p:spPr>
          <a:xfrm rot="10800000">
            <a:off x="7419500" y="526650"/>
            <a:ext cx="0" cy="409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61"/>
          <p:cNvCxnSpPr/>
          <p:nvPr/>
        </p:nvCxnSpPr>
        <p:spPr>
          <a:xfrm rot="10800000">
            <a:off x="7428650" y="2631500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61"/>
          <p:cNvCxnSpPr/>
          <p:nvPr/>
        </p:nvCxnSpPr>
        <p:spPr>
          <a:xfrm rot="10800000">
            <a:off x="7424050" y="1550500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4" name="Google Shape;924;p61"/>
          <p:cNvSpPr/>
          <p:nvPr/>
        </p:nvSpPr>
        <p:spPr>
          <a:xfrm>
            <a:off x="7626771" y="681700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5" name="Google Shape;925;p61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6" name="Google Shape;926;p61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254" y="963649"/>
            <a:ext cx="2093824" cy="248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35"/>
          <p:cNvGrpSpPr/>
          <p:nvPr/>
        </p:nvGrpSpPr>
        <p:grpSpPr>
          <a:xfrm>
            <a:off x="4480638" y="275128"/>
            <a:ext cx="3668100" cy="3666900"/>
            <a:chOff x="4559388" y="377953"/>
            <a:chExt cx="3668100" cy="3666900"/>
          </a:xfrm>
        </p:grpSpPr>
        <p:sp>
          <p:nvSpPr>
            <p:cNvPr id="296" name="Google Shape;296;p35"/>
            <p:cNvSpPr/>
            <p:nvPr/>
          </p:nvSpPr>
          <p:spPr>
            <a:xfrm rot="-2699254">
              <a:off x="4438641" y="1572885"/>
              <a:ext cx="3909593" cy="127703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4944500" y="3508425"/>
              <a:ext cx="138000" cy="1380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632300" y="712925"/>
              <a:ext cx="219300" cy="219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713225" y="1525800"/>
            <a:ext cx="3456600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History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dirty="0" err="1"/>
              <a:t>Lịch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Tetris</a:t>
            </a:r>
            <a:endParaRPr lang="en-US" sz="1600" dirty="0"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6194463" y="1975825"/>
            <a:ext cx="457428" cy="457594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p35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History</a:t>
            </a:r>
            <a:endParaRPr dirty="0"/>
          </a:p>
        </p:txBody>
      </p:sp>
      <p:sp>
        <p:nvSpPr>
          <p:cNvPr id="311" name="Google Shape;311;p36"/>
          <p:cNvSpPr txBox="1">
            <a:spLocks noGrp="1"/>
          </p:cNvSpPr>
          <p:nvPr>
            <p:ph type="subTitle" idx="1"/>
          </p:nvPr>
        </p:nvSpPr>
        <p:spPr>
          <a:xfrm>
            <a:off x="720025" y="1585516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Alexey Pajitnov, a Russian computer programmer, created Tetris in 1984.</a:t>
            </a:r>
            <a:endParaRPr dirty="0"/>
          </a:p>
        </p:txBody>
      </p:sp>
      <p:sp>
        <p:nvSpPr>
          <p:cNvPr id="312" name="Google Shape;312;p36"/>
          <p:cNvSpPr txBox="1">
            <a:spLocks noGrp="1"/>
          </p:cNvSpPr>
          <p:nvPr>
            <p:ph type="subTitle" idx="2"/>
          </p:nvPr>
        </p:nvSpPr>
        <p:spPr>
          <a:xfrm>
            <a:off x="719000" y="2763269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Tetris was first released in the Soviet Union in 1984.</a:t>
            </a:r>
            <a:endParaRPr dirty="0"/>
          </a:p>
        </p:txBody>
      </p:sp>
      <p:sp>
        <p:nvSpPr>
          <p:cNvPr id="313" name="Google Shape;313;p36"/>
          <p:cNvSpPr txBox="1">
            <a:spLocks noGrp="1"/>
          </p:cNvSpPr>
          <p:nvPr>
            <p:ph type="subTitle" idx="3"/>
          </p:nvPr>
        </p:nvSpPr>
        <p:spPr>
          <a:xfrm>
            <a:off x="720025" y="3938293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Tetris became so popular because it is a simple and addictive game that can be played by people of all ages. It is also a very portable game that can be played on a variety of devices.</a:t>
            </a:r>
            <a:endParaRPr dirty="0"/>
          </a:p>
        </p:txBody>
      </p:sp>
      <p:sp>
        <p:nvSpPr>
          <p:cNvPr id="314" name="Google Shape;314;p36"/>
          <p:cNvSpPr txBox="1">
            <a:spLocks noGrp="1"/>
          </p:cNvSpPr>
          <p:nvPr>
            <p:ph type="subTitle" idx="4"/>
          </p:nvPr>
        </p:nvSpPr>
        <p:spPr>
          <a:xfrm>
            <a:off x="720025" y="116832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Who created Tetris?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subTitle" idx="5"/>
          </p:nvPr>
        </p:nvSpPr>
        <p:spPr>
          <a:xfrm>
            <a:off x="718988" y="234519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When was Tetris first released?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ubTitle" idx="6"/>
          </p:nvPr>
        </p:nvSpPr>
        <p:spPr>
          <a:xfrm>
            <a:off x="720025" y="351095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How did Tetris become so popular?</a:t>
            </a:r>
            <a:endParaRPr lang="en-US" dirty="0"/>
          </a:p>
        </p:txBody>
      </p:sp>
      <p:cxnSp>
        <p:nvCxnSpPr>
          <p:cNvPr id="317" name="Google Shape;317;p36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36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969813" y="1145575"/>
            <a:ext cx="7204500" cy="16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3200" dirty="0" smtClean="0"/>
              <a:t>“</a:t>
            </a:r>
            <a:r>
              <a:rPr lang="en-US" sz="3200" dirty="0"/>
              <a:t>Tetris is a game about finding order in chaos</a:t>
            </a:r>
            <a:r>
              <a:rPr lang="en-US" sz="3200" dirty="0" smtClean="0"/>
              <a:t>.”</a:t>
            </a:r>
            <a:endParaRPr sz="3200" dirty="0"/>
          </a:p>
        </p:txBody>
      </p:sp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969688" y="2920350"/>
            <a:ext cx="72045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/>
              <a:t>-Alexey </a:t>
            </a:r>
            <a:r>
              <a:rPr lang="en-US" sz="2800" dirty="0"/>
              <a:t>Pajitnov, creator of Tetris</a:t>
            </a:r>
            <a:endParaRPr sz="2800" dirty="0"/>
          </a:p>
        </p:txBody>
      </p:sp>
      <p:cxnSp>
        <p:nvCxnSpPr>
          <p:cNvPr id="325" name="Google Shape;325;p37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37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37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37"/>
          <p:cNvCxnSpPr/>
          <p:nvPr/>
        </p:nvCxnSpPr>
        <p:spPr>
          <a:xfrm rot="10800000">
            <a:off x="1667350" y="3613575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37"/>
          <p:cNvSpPr/>
          <p:nvPr/>
        </p:nvSpPr>
        <p:spPr>
          <a:xfrm>
            <a:off x="879051" y="3790307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AD99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title"/>
          </p:nvPr>
        </p:nvSpPr>
        <p:spPr>
          <a:xfrm>
            <a:off x="1287600" y="1778575"/>
            <a:ext cx="65760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105,300,000,000</a:t>
            </a:r>
            <a:endParaRPr dirty="0"/>
          </a:p>
        </p:txBody>
      </p:sp>
      <p:sp>
        <p:nvSpPr>
          <p:cNvPr id="335" name="Google Shape;335;p38"/>
          <p:cNvSpPr txBox="1">
            <a:spLocks noGrp="1"/>
          </p:cNvSpPr>
          <p:nvPr>
            <p:ph type="subTitle" idx="1"/>
          </p:nvPr>
        </p:nvSpPr>
        <p:spPr>
          <a:xfrm>
            <a:off x="780600" y="38265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Games have been played since 1984.</a:t>
            </a:r>
            <a:endParaRPr dirty="0"/>
          </a:p>
        </p:txBody>
      </p:sp>
      <p:sp>
        <p:nvSpPr>
          <p:cNvPr id="336" name="Google Shape;336;p38"/>
          <p:cNvSpPr/>
          <p:nvPr/>
        </p:nvSpPr>
        <p:spPr>
          <a:xfrm>
            <a:off x="7623333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7" name="Google Shape;337;p38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38"/>
          <p:cNvCxnSpPr/>
          <p:nvPr/>
        </p:nvCxnSpPr>
        <p:spPr>
          <a:xfrm rot="10800000">
            <a:off x="7419500" y="3613650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9" name="Google Shape;339;p38"/>
          <p:cNvGrpSpPr/>
          <p:nvPr/>
        </p:nvGrpSpPr>
        <p:grpSpPr>
          <a:xfrm>
            <a:off x="-572900" y="-806252"/>
            <a:ext cx="3624900" cy="3160800"/>
            <a:chOff x="-572900" y="-806252"/>
            <a:chExt cx="3624900" cy="3160800"/>
          </a:xfrm>
        </p:grpSpPr>
        <p:sp>
          <p:nvSpPr>
            <p:cNvPr id="340" name="Google Shape;340;p38"/>
            <p:cNvSpPr/>
            <p:nvPr/>
          </p:nvSpPr>
          <p:spPr>
            <a:xfrm rot="-2140372">
              <a:off x="-482286" y="64733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131850" y="-168350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002100" y="977850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3" name="Google Shape;343;p38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38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254" y="963649"/>
            <a:ext cx="2093824" cy="248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35"/>
          <p:cNvGrpSpPr/>
          <p:nvPr/>
        </p:nvGrpSpPr>
        <p:grpSpPr>
          <a:xfrm>
            <a:off x="4480638" y="275128"/>
            <a:ext cx="3668100" cy="3666900"/>
            <a:chOff x="4559388" y="377953"/>
            <a:chExt cx="3668100" cy="3666900"/>
          </a:xfrm>
        </p:grpSpPr>
        <p:sp>
          <p:nvSpPr>
            <p:cNvPr id="296" name="Google Shape;296;p35"/>
            <p:cNvSpPr/>
            <p:nvPr/>
          </p:nvSpPr>
          <p:spPr>
            <a:xfrm rot="-2699254">
              <a:off x="4438641" y="1572885"/>
              <a:ext cx="3909593" cy="127703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4944500" y="3508425"/>
              <a:ext cx="138000" cy="1380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632300" y="712925"/>
              <a:ext cx="219300" cy="219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713224" y="1525800"/>
            <a:ext cx="3984467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Tetrimioes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vi-VN" sz="1600" dirty="0"/>
              <a:t>Đi sâu vào trò chơi</a:t>
            </a:r>
            <a:endParaRPr lang="vi-VN" sz="1600" dirty="0"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302" name="Google Shape;302;p35"/>
          <p:cNvSpPr/>
          <p:nvPr/>
        </p:nvSpPr>
        <p:spPr>
          <a:xfrm>
            <a:off x="6194463" y="1975825"/>
            <a:ext cx="457428" cy="457594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p35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6519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720000" y="836175"/>
            <a:ext cx="29793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game is played on a 10x20 grid. </a:t>
            </a:r>
            <a:endParaRPr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720000" y="3132225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The player controls a falling block, which can be rotated and moved left or right.</a:t>
            </a:r>
            <a:endParaRPr dirty="0"/>
          </a:p>
        </p:txBody>
      </p:sp>
      <p:cxnSp>
        <p:nvCxnSpPr>
          <p:cNvPr id="369" name="Google Shape;369;p40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40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55" y="851698"/>
            <a:ext cx="3005145" cy="34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720000" y="836175"/>
            <a:ext cx="29793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game is played on a 10x20 grid. </a:t>
            </a:r>
            <a:endParaRPr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720000" y="3132225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There are seven different types of blocks in Tetris: I, O, L, J, S, Z, and T. Each block has a different shape and size. </a:t>
            </a:r>
            <a:endParaRPr dirty="0"/>
          </a:p>
        </p:txBody>
      </p:sp>
      <p:cxnSp>
        <p:nvCxnSpPr>
          <p:cNvPr id="369" name="Google Shape;369;p40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40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55" y="851698"/>
            <a:ext cx="3005145" cy="34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18276"/>
      </p:ext>
    </p:extLst>
  </p:cSld>
  <p:clrMapOvr>
    <a:masterClrMapping/>
  </p:clrMapOvr>
</p:sld>
</file>

<file path=ppt/theme/theme1.xml><?xml version="1.0" encoding="utf-8"?>
<a:theme xmlns:a="http://schemas.openxmlformats.org/drawingml/2006/main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577</Words>
  <Application>Microsoft Office PowerPoint</Application>
  <PresentationFormat>On-screen Show (16:9)</PresentationFormat>
  <Paragraphs>116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Anaheim</vt:lpstr>
      <vt:lpstr>Anek Gurmukhi ExtraBold</vt:lpstr>
      <vt:lpstr>Alexandria</vt:lpstr>
      <vt:lpstr>Alexandria Light</vt:lpstr>
      <vt:lpstr>Detecting Cyber Attacks Thesis Defense by Slidesgo</vt:lpstr>
      <vt:lpstr>In the  game of Tetris</vt:lpstr>
      <vt:lpstr>Table of contents</vt:lpstr>
      <vt:lpstr>History</vt:lpstr>
      <vt:lpstr>History</vt:lpstr>
      <vt:lpstr>-Alexey Pajitnov, creator of Tetris</vt:lpstr>
      <vt:lpstr>105,300,000,000</vt:lpstr>
      <vt:lpstr>Tetrimioes</vt:lpstr>
      <vt:lpstr>The game is played on a 10x20 grid. </vt:lpstr>
      <vt:lpstr>The game is played on a 10x20 grid. </vt:lpstr>
      <vt:lpstr>GA</vt:lpstr>
      <vt:lpstr>PowerPoint Presentation</vt:lpstr>
      <vt:lpstr>PowerPoint Presentation</vt:lpstr>
      <vt:lpstr>Aspects</vt:lpstr>
      <vt:lpstr>Aspects</vt:lpstr>
      <vt:lpstr>Pseudocode</vt:lpstr>
      <vt:lpstr>Combined</vt:lpstr>
      <vt:lpstr>Combined</vt:lpstr>
      <vt:lpstr>Our results</vt:lpstr>
      <vt:lpstr>The best genes so far.</vt:lpstr>
      <vt:lpstr>Implementation</vt:lpstr>
      <vt:lpstr>Implementation</vt:lpstr>
      <vt:lpstr>Assets and Enviroment: Not available. But I can provide some info.</vt:lpstr>
      <vt:lpstr>Assets and Enviroment</vt:lpstr>
      <vt:lpstr>Agent</vt:lpstr>
      <vt:lpstr>Agent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 game of Tetris</dc:title>
  <dc:creator>Admin</dc:creator>
  <cp:lastModifiedBy>Admin</cp:lastModifiedBy>
  <cp:revision>11</cp:revision>
  <dcterms:modified xsi:type="dcterms:W3CDTF">2023-05-05T00:01:09Z</dcterms:modified>
</cp:coreProperties>
</file>