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89911" y="3016890"/>
            <a:ext cx="409575" cy="57150"/>
          </a:xfrm>
          <a:custGeom>
            <a:avLst/>
            <a:gdLst/>
            <a:ahLst/>
            <a:cxnLst/>
            <a:rect l="l" t="t" r="r" b="b"/>
            <a:pathLst>
              <a:path w="409575" h="57150">
                <a:moveTo>
                  <a:pt x="406059" y="57101"/>
                </a:moveTo>
                <a:lnTo>
                  <a:pt x="3171" y="57101"/>
                </a:lnTo>
                <a:lnTo>
                  <a:pt x="0" y="53929"/>
                </a:lnTo>
                <a:lnTo>
                  <a:pt x="0" y="3172"/>
                </a:lnTo>
                <a:lnTo>
                  <a:pt x="3172" y="0"/>
                </a:lnTo>
                <a:lnTo>
                  <a:pt x="406058" y="0"/>
                </a:lnTo>
                <a:lnTo>
                  <a:pt x="409230" y="3172"/>
                </a:lnTo>
                <a:lnTo>
                  <a:pt x="409230" y="53929"/>
                </a:lnTo>
                <a:lnTo>
                  <a:pt x="406059" y="57101"/>
                </a:lnTo>
                <a:close/>
              </a:path>
            </a:pathLst>
          </a:custGeom>
          <a:solidFill>
            <a:srgbClr val="5378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8549" y="710592"/>
            <a:ext cx="5999401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8549" y="2759983"/>
            <a:ext cx="5999401" cy="3870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hyperlink" Target="mailto:arinkhondokar@gmail.com" TargetMode="Externa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8549" y="2759983"/>
            <a:ext cx="5996940" cy="38703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50" spc="-10" b="1">
                <a:latin typeface="Arial"/>
                <a:cs typeface="Arial"/>
              </a:rPr>
              <a:t>PROFILE</a:t>
            </a:r>
            <a:endParaRPr sz="1250">
              <a:latin typeface="Arial"/>
              <a:cs typeface="Arial"/>
            </a:endParaRPr>
          </a:p>
          <a:p>
            <a:pPr algn="just" marL="12700" marR="5080">
              <a:lnSpc>
                <a:spcPct val="118900"/>
              </a:lnSpc>
              <a:spcBef>
                <a:spcPts val="1460"/>
              </a:spcBef>
            </a:pPr>
            <a:r>
              <a:rPr dirty="0" sz="1050" spc="-25">
                <a:latin typeface="Microsoft Sans Serif"/>
                <a:cs typeface="Microsoft Sans Serif"/>
              </a:rPr>
              <a:t>I </a:t>
            </a:r>
            <a:r>
              <a:rPr dirty="0" sz="1050" spc="-15">
                <a:latin typeface="Microsoft Sans Serif"/>
                <a:cs typeface="Microsoft Sans Serif"/>
              </a:rPr>
              <a:t>have </a:t>
            </a:r>
            <a:r>
              <a:rPr dirty="0" sz="1050" spc="-10">
                <a:latin typeface="Microsoft Sans Serif"/>
                <a:cs typeface="Microsoft Sans Serif"/>
              </a:rPr>
              <a:t>experience </a:t>
            </a:r>
            <a:r>
              <a:rPr dirty="0" sz="1050" spc="5">
                <a:latin typeface="Microsoft Sans Serif"/>
                <a:cs typeface="Microsoft Sans Serif"/>
              </a:rPr>
              <a:t>in </a:t>
            </a:r>
            <a:r>
              <a:rPr dirty="0" sz="1050" spc="25">
                <a:latin typeface="Microsoft Sans Serif"/>
                <a:cs typeface="Microsoft Sans Serif"/>
              </a:rPr>
              <a:t>working </a:t>
            </a:r>
            <a:r>
              <a:rPr dirty="0" sz="1050" spc="55">
                <a:latin typeface="Microsoft Sans Serif"/>
                <a:cs typeface="Microsoft Sans Serif"/>
              </a:rPr>
              <a:t>with </a:t>
            </a:r>
            <a:r>
              <a:rPr dirty="0" sz="1050" spc="10">
                <a:latin typeface="Microsoft Sans Serif"/>
                <a:cs typeface="Microsoft Sans Serif"/>
              </a:rPr>
              <a:t>International </a:t>
            </a:r>
            <a:r>
              <a:rPr dirty="0" sz="1050" spc="-5">
                <a:latin typeface="Microsoft Sans Serif"/>
                <a:cs typeface="Microsoft Sans Serif"/>
              </a:rPr>
              <a:t>Organizations, Local </a:t>
            </a:r>
            <a:r>
              <a:rPr dirty="0" sz="1050" spc="-10">
                <a:latin typeface="Microsoft Sans Serif"/>
                <a:cs typeface="Microsoft Sans Serif"/>
              </a:rPr>
              <a:t>businesses </a:t>
            </a:r>
            <a:r>
              <a:rPr dirty="0" sz="1050" spc="-25">
                <a:latin typeface="Microsoft Sans Serif"/>
                <a:cs typeface="Microsoft Sans Serif"/>
              </a:rPr>
              <a:t>as </a:t>
            </a:r>
            <a:r>
              <a:rPr dirty="0" sz="1050" spc="55">
                <a:latin typeface="Microsoft Sans Serif"/>
                <a:cs typeface="Microsoft Sans Serif"/>
              </a:rPr>
              <a:t>well </a:t>
            </a:r>
            <a:r>
              <a:rPr dirty="0" sz="1050" spc="-25">
                <a:latin typeface="Microsoft Sans Serif"/>
                <a:cs typeface="Microsoft Sans Serif"/>
              </a:rPr>
              <a:t>as </a:t>
            </a:r>
            <a:r>
              <a:rPr dirty="0" sz="1050" spc="15">
                <a:latin typeface="Microsoft Sans Serif"/>
                <a:cs typeface="Microsoft Sans Serif"/>
              </a:rPr>
              <a:t>different </a:t>
            </a:r>
            <a:r>
              <a:rPr dirty="0" sz="1050" spc="20">
                <a:latin typeface="Microsoft Sans Serif"/>
                <a:cs typeface="Microsoft Sans Serif"/>
              </a:rPr>
              <a:t> </a:t>
            </a:r>
            <a:r>
              <a:rPr dirty="0" sz="1050" spc="5">
                <a:latin typeface="Microsoft Sans Serif"/>
                <a:cs typeface="Microsoft Sans Serif"/>
              </a:rPr>
              <a:t>markets </a:t>
            </a:r>
            <a:r>
              <a:rPr dirty="0" sz="1050" spc="-25">
                <a:latin typeface="Microsoft Sans Serif"/>
                <a:cs typeface="Microsoft Sans Serif"/>
              </a:rPr>
              <a:t>as I </a:t>
            </a:r>
            <a:r>
              <a:rPr dirty="0" sz="1050" spc="-15">
                <a:latin typeface="Microsoft Sans Serif"/>
                <a:cs typeface="Microsoft Sans Serif"/>
              </a:rPr>
              <a:t>have </a:t>
            </a:r>
            <a:r>
              <a:rPr dirty="0" sz="1050" spc="-5">
                <a:latin typeface="Microsoft Sans Serif"/>
                <a:cs typeface="Microsoft Sans Serif"/>
              </a:rPr>
              <a:t>been </a:t>
            </a:r>
            <a:r>
              <a:rPr dirty="0" sz="1050" spc="-10">
                <a:latin typeface="Microsoft Sans Serif"/>
                <a:cs typeface="Microsoft Sans Serif"/>
              </a:rPr>
              <a:t>an </a:t>
            </a:r>
            <a:r>
              <a:rPr dirty="0" sz="1050">
                <a:latin typeface="Microsoft Sans Serif"/>
                <a:cs typeface="Microsoft Sans Serif"/>
              </a:rPr>
              <a:t>Entrepreneur myself. </a:t>
            </a:r>
            <a:r>
              <a:rPr dirty="0" sz="1050" spc="-25">
                <a:latin typeface="Microsoft Sans Serif"/>
                <a:cs typeface="Microsoft Sans Serif"/>
              </a:rPr>
              <a:t>I </a:t>
            </a:r>
            <a:r>
              <a:rPr dirty="0" sz="1050" spc="-5">
                <a:latin typeface="Microsoft Sans Serif"/>
                <a:cs typeface="Microsoft Sans Serif"/>
              </a:rPr>
              <a:t>believe, </a:t>
            </a:r>
            <a:r>
              <a:rPr dirty="0" sz="1050" spc="-25">
                <a:latin typeface="Microsoft Sans Serif"/>
                <a:cs typeface="Microsoft Sans Serif"/>
              </a:rPr>
              <a:t>I </a:t>
            </a:r>
            <a:r>
              <a:rPr dirty="0" sz="1050" spc="-20">
                <a:latin typeface="Microsoft Sans Serif"/>
                <a:cs typeface="Microsoft Sans Serif"/>
              </a:rPr>
              <a:t>can </a:t>
            </a:r>
            <a:r>
              <a:rPr dirty="0" sz="1050" spc="50">
                <a:latin typeface="Microsoft Sans Serif"/>
                <a:cs typeface="Microsoft Sans Serif"/>
              </a:rPr>
              <a:t>fill </a:t>
            </a:r>
            <a:r>
              <a:rPr dirty="0" sz="1050" spc="5">
                <a:latin typeface="Microsoft Sans Serif"/>
                <a:cs typeface="Microsoft Sans Serif"/>
              </a:rPr>
              <a:t>in </a:t>
            </a:r>
            <a:r>
              <a:rPr dirty="0" sz="1050" spc="-5">
                <a:latin typeface="Microsoft Sans Serif"/>
                <a:cs typeface="Microsoft Sans Serif"/>
              </a:rPr>
              <a:t>any </a:t>
            </a:r>
            <a:r>
              <a:rPr dirty="0" sz="1050" spc="10">
                <a:latin typeface="Microsoft Sans Serif"/>
                <a:cs typeface="Microsoft Sans Serif"/>
              </a:rPr>
              <a:t>position </a:t>
            </a:r>
            <a:r>
              <a:rPr dirty="0" sz="1050" spc="35">
                <a:latin typeface="Microsoft Sans Serif"/>
                <a:cs typeface="Microsoft Sans Serif"/>
              </a:rPr>
              <a:t>that </a:t>
            </a:r>
            <a:r>
              <a:rPr dirty="0" sz="1050" spc="-10">
                <a:latin typeface="Microsoft Sans Serif"/>
                <a:cs typeface="Microsoft Sans Serif"/>
              </a:rPr>
              <a:t>needs </a:t>
            </a:r>
            <a:r>
              <a:rPr dirty="0" sz="1050" spc="5">
                <a:latin typeface="Microsoft Sans Serif"/>
                <a:cs typeface="Microsoft Sans Serif"/>
              </a:rPr>
              <a:t>human </a:t>
            </a:r>
            <a:r>
              <a:rPr dirty="0" sz="1050" spc="1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interaction.</a:t>
            </a:r>
            <a:endParaRPr sz="1050">
              <a:latin typeface="Microsoft Sans Serif"/>
              <a:cs typeface="Microsoft Sans Serif"/>
            </a:endParaRPr>
          </a:p>
          <a:p>
            <a:pPr algn="just" marL="12700" marR="5080">
              <a:lnSpc>
                <a:spcPct val="118900"/>
              </a:lnSpc>
            </a:pPr>
            <a:r>
              <a:rPr dirty="0" sz="1050" spc="10">
                <a:latin typeface="Microsoft Sans Serif"/>
                <a:cs typeface="Microsoft Sans Serif"/>
              </a:rPr>
              <a:t>Knowledgeable </a:t>
            </a:r>
            <a:r>
              <a:rPr dirty="0" sz="1050">
                <a:latin typeface="Microsoft Sans Serif"/>
                <a:cs typeface="Microsoft Sans Serif"/>
              </a:rPr>
              <a:t>employee </a:t>
            </a:r>
            <a:r>
              <a:rPr dirty="0" sz="1050" spc="55">
                <a:latin typeface="Microsoft Sans Serif"/>
                <a:cs typeface="Microsoft Sans Serif"/>
              </a:rPr>
              <a:t>with </a:t>
            </a:r>
            <a:r>
              <a:rPr dirty="0" sz="1050" spc="-10">
                <a:latin typeface="Microsoft Sans Serif"/>
                <a:cs typeface="Microsoft Sans Serif"/>
              </a:rPr>
              <a:t>experience </a:t>
            </a:r>
            <a:r>
              <a:rPr dirty="0" sz="1050" spc="15">
                <a:latin typeface="Microsoft Sans Serif"/>
                <a:cs typeface="Microsoft Sans Serif"/>
              </a:rPr>
              <a:t>gathering </a:t>
            </a:r>
            <a:r>
              <a:rPr dirty="0" sz="1050" spc="-15">
                <a:latin typeface="Microsoft Sans Serif"/>
                <a:cs typeface="Microsoft Sans Serif"/>
              </a:rPr>
              <a:t>research </a:t>
            </a:r>
            <a:r>
              <a:rPr dirty="0" sz="1050" spc="15">
                <a:latin typeface="Microsoft Sans Serif"/>
                <a:cs typeface="Microsoft Sans Serif"/>
              </a:rPr>
              <a:t>information </a:t>
            </a:r>
            <a:r>
              <a:rPr dirty="0" sz="1050" spc="20">
                <a:latin typeface="Microsoft Sans Serif"/>
                <a:cs typeface="Microsoft Sans Serif"/>
              </a:rPr>
              <a:t>from </a:t>
            </a:r>
            <a:r>
              <a:rPr dirty="0" sz="1050" spc="15">
                <a:latin typeface="Microsoft Sans Serif"/>
                <a:cs typeface="Microsoft Sans Serif"/>
              </a:rPr>
              <a:t>print, </a:t>
            </a:r>
            <a:r>
              <a:rPr dirty="0" sz="1050" spc="10">
                <a:latin typeface="Microsoft Sans Serif"/>
                <a:cs typeface="Microsoft Sans Serif"/>
              </a:rPr>
              <a:t>online </a:t>
            </a:r>
            <a:r>
              <a:rPr dirty="0" sz="1050">
                <a:latin typeface="Microsoft Sans Serif"/>
                <a:cs typeface="Microsoft Sans Serif"/>
              </a:rPr>
              <a:t>and </a:t>
            </a:r>
            <a:r>
              <a:rPr dirty="0" sz="1050" spc="5">
                <a:latin typeface="Microsoft Sans Serif"/>
                <a:cs typeface="Microsoft Sans Serif"/>
              </a:rPr>
              <a:t> </a:t>
            </a:r>
            <a:r>
              <a:rPr dirty="0" sz="1050" spc="10">
                <a:latin typeface="Microsoft Sans Serif"/>
                <a:cs typeface="Microsoft Sans Serif"/>
              </a:rPr>
              <a:t>direct</a:t>
            </a:r>
            <a:r>
              <a:rPr dirty="0" sz="1050" spc="15">
                <a:latin typeface="Microsoft Sans Serif"/>
                <a:cs typeface="Microsoft Sans Serif"/>
              </a:rPr>
              <a:t> </a:t>
            </a:r>
            <a:r>
              <a:rPr dirty="0" sz="1050" spc="-20">
                <a:latin typeface="Microsoft Sans Serif"/>
                <a:cs typeface="Microsoft Sans Serif"/>
              </a:rPr>
              <a:t>sources.</a:t>
            </a:r>
            <a:r>
              <a:rPr dirty="0" sz="1050" spc="-15">
                <a:latin typeface="Microsoft Sans Serif"/>
                <a:cs typeface="Microsoft Sans Serif"/>
              </a:rPr>
              <a:t> </a:t>
            </a:r>
            <a:r>
              <a:rPr dirty="0" sz="1050" spc="5">
                <a:latin typeface="Microsoft Sans Serif"/>
                <a:cs typeface="Microsoft Sans Serif"/>
              </a:rPr>
              <a:t>Obtains</a:t>
            </a:r>
            <a:r>
              <a:rPr dirty="0" sz="1050" spc="10">
                <a:latin typeface="Microsoft Sans Serif"/>
                <a:cs typeface="Microsoft Sans Serif"/>
              </a:rPr>
              <a:t> best</a:t>
            </a:r>
            <a:r>
              <a:rPr dirty="0" sz="1050" spc="15">
                <a:latin typeface="Microsoft Sans Serif"/>
                <a:cs typeface="Microsoft Sans Serif"/>
              </a:rPr>
              <a:t> </a:t>
            </a:r>
            <a:r>
              <a:rPr dirty="0" sz="1050" spc="5">
                <a:latin typeface="Microsoft Sans Serif"/>
                <a:cs typeface="Microsoft Sans Serif"/>
              </a:rPr>
              <a:t>possible</a:t>
            </a:r>
            <a:r>
              <a:rPr dirty="0" sz="1050" spc="10">
                <a:latin typeface="Microsoft Sans Serif"/>
                <a:cs typeface="Microsoft Sans Serif"/>
              </a:rPr>
              <a:t> </a:t>
            </a:r>
            <a:r>
              <a:rPr dirty="0" sz="1050" spc="20">
                <a:latin typeface="Microsoft Sans Serif"/>
                <a:cs typeface="Microsoft Sans Serif"/>
              </a:rPr>
              <a:t>interview</a:t>
            </a:r>
            <a:r>
              <a:rPr dirty="0" sz="1050" spc="25">
                <a:latin typeface="Microsoft Sans Serif"/>
                <a:cs typeface="Microsoft Sans Serif"/>
              </a:rPr>
              <a:t> </a:t>
            </a:r>
            <a:r>
              <a:rPr dirty="0" sz="1050" spc="-10">
                <a:latin typeface="Microsoft Sans Serif"/>
                <a:cs typeface="Microsoft Sans Serif"/>
              </a:rPr>
              <a:t>responses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 spc="15">
                <a:latin typeface="Microsoft Sans Serif"/>
                <a:cs typeface="Microsoft Sans Serif"/>
              </a:rPr>
              <a:t>by</a:t>
            </a:r>
            <a:r>
              <a:rPr dirty="0" sz="1050" spc="20">
                <a:latin typeface="Microsoft Sans Serif"/>
                <a:cs typeface="Microsoft Sans Serif"/>
              </a:rPr>
              <a:t> </a:t>
            </a:r>
            <a:r>
              <a:rPr dirty="0" sz="1050" spc="10">
                <a:latin typeface="Microsoft Sans Serif"/>
                <a:cs typeface="Microsoft Sans Serif"/>
              </a:rPr>
              <a:t>recruiting</a:t>
            </a:r>
            <a:r>
              <a:rPr dirty="0" sz="1050" spc="15">
                <a:latin typeface="Microsoft Sans Serif"/>
                <a:cs typeface="Microsoft Sans Serif"/>
              </a:rPr>
              <a:t> </a:t>
            </a:r>
            <a:r>
              <a:rPr dirty="0" sz="1050" spc="5">
                <a:latin typeface="Microsoft Sans Serif"/>
                <a:cs typeface="Microsoft Sans Serif"/>
              </a:rPr>
              <a:t>relevant</a:t>
            </a:r>
            <a:r>
              <a:rPr dirty="0" sz="1050" spc="1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subjects</a:t>
            </a:r>
            <a:r>
              <a:rPr dirty="0" sz="1050" spc="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and </a:t>
            </a:r>
            <a:r>
              <a:rPr dirty="0" sz="1050" spc="5">
                <a:latin typeface="Microsoft Sans Serif"/>
                <a:cs typeface="Microsoft Sans Serif"/>
              </a:rPr>
              <a:t> </a:t>
            </a:r>
            <a:r>
              <a:rPr dirty="0" sz="1050" spc="10">
                <a:latin typeface="Microsoft Sans Serif"/>
                <a:cs typeface="Microsoft Sans Serif"/>
              </a:rPr>
              <a:t>preparing</a:t>
            </a:r>
            <a:r>
              <a:rPr dirty="0" sz="1050" spc="15">
                <a:latin typeface="Microsoft Sans Serif"/>
                <a:cs typeface="Microsoft Sans Serif"/>
              </a:rPr>
              <a:t> </a:t>
            </a:r>
            <a:r>
              <a:rPr dirty="0" sz="1050" spc="20">
                <a:latin typeface="Microsoft Sans Serif"/>
                <a:cs typeface="Microsoft Sans Serif"/>
              </a:rPr>
              <a:t>interview</a:t>
            </a:r>
            <a:r>
              <a:rPr dirty="0" sz="1050" spc="25">
                <a:latin typeface="Microsoft Sans Serif"/>
                <a:cs typeface="Microsoft Sans Serif"/>
              </a:rPr>
              <a:t> </a:t>
            </a:r>
            <a:r>
              <a:rPr dirty="0" sz="1050" spc="-5">
                <a:latin typeface="Microsoft Sans Serif"/>
                <a:cs typeface="Microsoft Sans Serif"/>
              </a:rPr>
              <a:t>questions.</a:t>
            </a:r>
            <a:r>
              <a:rPr dirty="0" sz="1050">
                <a:latin typeface="Microsoft Sans Serif"/>
                <a:cs typeface="Microsoft Sans Serif"/>
              </a:rPr>
              <a:t> </a:t>
            </a:r>
            <a:r>
              <a:rPr dirty="0" sz="1050" spc="-25">
                <a:latin typeface="Microsoft Sans Serif"/>
                <a:cs typeface="Microsoft Sans Serif"/>
              </a:rPr>
              <a:t>Keeps</a:t>
            </a:r>
            <a:r>
              <a:rPr dirty="0" sz="1050" spc="-20">
                <a:latin typeface="Microsoft Sans Serif"/>
                <a:cs typeface="Microsoft Sans Serif"/>
              </a:rPr>
              <a:t> </a:t>
            </a:r>
            <a:r>
              <a:rPr dirty="0" sz="1050" spc="15">
                <a:latin typeface="Microsoft Sans Serif"/>
                <a:cs typeface="Microsoft Sans Serif"/>
              </a:rPr>
              <a:t>up</a:t>
            </a:r>
            <a:r>
              <a:rPr dirty="0" sz="1050" spc="20">
                <a:latin typeface="Microsoft Sans Serif"/>
                <a:cs typeface="Microsoft Sans Serif"/>
              </a:rPr>
              <a:t> </a:t>
            </a:r>
            <a:r>
              <a:rPr dirty="0" sz="1050" spc="30">
                <a:latin typeface="Microsoft Sans Serif"/>
                <a:cs typeface="Microsoft Sans Serif"/>
              </a:rPr>
              <a:t>to</a:t>
            </a:r>
            <a:r>
              <a:rPr dirty="0" sz="1050" spc="35">
                <a:latin typeface="Microsoft Sans Serif"/>
                <a:cs typeface="Microsoft Sans Serif"/>
              </a:rPr>
              <a:t> </a:t>
            </a:r>
            <a:r>
              <a:rPr dirty="0" sz="1050" spc="10">
                <a:latin typeface="Microsoft Sans Serif"/>
                <a:cs typeface="Microsoft Sans Serif"/>
              </a:rPr>
              <a:t>date</a:t>
            </a:r>
            <a:r>
              <a:rPr dirty="0" sz="1050" spc="15">
                <a:latin typeface="Microsoft Sans Serif"/>
                <a:cs typeface="Microsoft Sans Serif"/>
              </a:rPr>
              <a:t> </a:t>
            </a:r>
            <a:r>
              <a:rPr dirty="0" sz="1050" spc="55">
                <a:latin typeface="Microsoft Sans Serif"/>
                <a:cs typeface="Microsoft Sans Serif"/>
              </a:rPr>
              <a:t>with</a:t>
            </a:r>
            <a:r>
              <a:rPr dirty="0" sz="1050" spc="60">
                <a:latin typeface="Microsoft Sans Serif"/>
                <a:cs typeface="Microsoft Sans Serif"/>
              </a:rPr>
              <a:t> </a:t>
            </a:r>
            <a:r>
              <a:rPr dirty="0" sz="1050" spc="30">
                <a:latin typeface="Microsoft Sans Serif"/>
                <a:cs typeface="Microsoft Sans Serif"/>
              </a:rPr>
              <a:t>new</a:t>
            </a:r>
            <a:r>
              <a:rPr dirty="0" sz="1050" spc="3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and</a:t>
            </a:r>
            <a:r>
              <a:rPr dirty="0" sz="1050" spc="5">
                <a:latin typeface="Microsoft Sans Serif"/>
                <a:cs typeface="Microsoft Sans Serif"/>
              </a:rPr>
              <a:t> </a:t>
            </a:r>
            <a:r>
              <a:rPr dirty="0" sz="1050" spc="10">
                <a:latin typeface="Microsoft Sans Serif"/>
                <a:cs typeface="Microsoft Sans Serif"/>
              </a:rPr>
              <a:t>updated</a:t>
            </a:r>
            <a:r>
              <a:rPr dirty="0" sz="1050" spc="15">
                <a:latin typeface="Microsoft Sans Serif"/>
                <a:cs typeface="Microsoft Sans Serif"/>
              </a:rPr>
              <a:t> </a:t>
            </a:r>
            <a:r>
              <a:rPr dirty="0" sz="1050" spc="-15">
                <a:latin typeface="Microsoft Sans Serif"/>
                <a:cs typeface="Microsoft Sans Serif"/>
              </a:rPr>
              <a:t>research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protocols. </a:t>
            </a:r>
            <a:r>
              <a:rPr dirty="0" sz="1050" spc="5">
                <a:latin typeface="Microsoft Sans Serif"/>
                <a:cs typeface="Microsoft Sans Serif"/>
              </a:rPr>
              <a:t> </a:t>
            </a:r>
            <a:r>
              <a:rPr dirty="0" sz="1050" spc="15">
                <a:latin typeface="Microsoft Sans Serif"/>
                <a:cs typeface="Microsoft Sans Serif"/>
              </a:rPr>
              <a:t>Motivated </a:t>
            </a:r>
            <a:r>
              <a:rPr dirty="0" sz="1050">
                <a:latin typeface="Microsoft Sans Serif"/>
                <a:cs typeface="Microsoft Sans Serif"/>
              </a:rPr>
              <a:t>and </a:t>
            </a:r>
            <a:r>
              <a:rPr dirty="0" sz="1050" spc="15">
                <a:latin typeface="Microsoft Sans Serif"/>
                <a:cs typeface="Microsoft Sans Serif"/>
              </a:rPr>
              <a:t>hardworking </a:t>
            </a:r>
            <a:r>
              <a:rPr dirty="0" sz="1050" spc="20">
                <a:latin typeface="Microsoft Sans Serif"/>
                <a:cs typeface="Microsoft Sans Serif"/>
              </a:rPr>
              <a:t>student </a:t>
            </a:r>
            <a:r>
              <a:rPr dirty="0" sz="1050" spc="55">
                <a:latin typeface="Microsoft Sans Serif"/>
                <a:cs typeface="Microsoft Sans Serif"/>
              </a:rPr>
              <a:t>with </a:t>
            </a:r>
            <a:r>
              <a:rPr dirty="0" sz="1050" spc="10">
                <a:latin typeface="Microsoft Sans Serif"/>
                <a:cs typeface="Microsoft Sans Serif"/>
              </a:rPr>
              <a:t>excellent </a:t>
            </a:r>
            <a:r>
              <a:rPr dirty="0" sz="1050" spc="15">
                <a:latin typeface="Microsoft Sans Serif"/>
                <a:cs typeface="Microsoft Sans Serif"/>
              </a:rPr>
              <a:t>study skills </a:t>
            </a:r>
            <a:r>
              <a:rPr dirty="0" sz="1050">
                <a:latin typeface="Microsoft Sans Serif"/>
                <a:cs typeface="Microsoft Sans Serif"/>
              </a:rPr>
              <a:t>and </a:t>
            </a:r>
            <a:r>
              <a:rPr dirty="0" sz="1050" spc="15">
                <a:latin typeface="Microsoft Sans Serif"/>
                <a:cs typeface="Microsoft Sans Serif"/>
              </a:rPr>
              <a:t>strong </a:t>
            </a:r>
            <a:r>
              <a:rPr dirty="0" sz="1050" spc="-15">
                <a:latin typeface="Microsoft Sans Serif"/>
                <a:cs typeface="Microsoft Sans Serif"/>
              </a:rPr>
              <a:t>academic record. </a:t>
            </a:r>
            <a:r>
              <a:rPr dirty="0" sz="1050" spc="20">
                <a:latin typeface="Microsoft Sans Serif"/>
                <a:cs typeface="Microsoft Sans Serif"/>
              </a:rPr>
              <a:t>Applies </a:t>
            </a:r>
            <a:r>
              <a:rPr dirty="0" sz="1050" spc="2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education and </a:t>
            </a:r>
            <a:r>
              <a:rPr dirty="0" sz="1050" spc="5">
                <a:latin typeface="Microsoft Sans Serif"/>
                <a:cs typeface="Microsoft Sans Serif"/>
              </a:rPr>
              <a:t>personal </a:t>
            </a:r>
            <a:r>
              <a:rPr dirty="0" sz="1050" spc="20">
                <a:latin typeface="Microsoft Sans Serif"/>
                <a:cs typeface="Microsoft Sans Serif"/>
              </a:rPr>
              <a:t>talents </a:t>
            </a:r>
            <a:r>
              <a:rPr dirty="0" sz="1050" spc="30">
                <a:latin typeface="Microsoft Sans Serif"/>
                <a:cs typeface="Microsoft Sans Serif"/>
              </a:rPr>
              <a:t>to </a:t>
            </a:r>
            <a:r>
              <a:rPr dirty="0" sz="1050" spc="5">
                <a:latin typeface="Microsoft Sans Serif"/>
                <a:cs typeface="Microsoft Sans Serif"/>
              </a:rPr>
              <a:t>learn </a:t>
            </a:r>
            <a:r>
              <a:rPr dirty="0" sz="1050" spc="30">
                <a:latin typeface="Microsoft Sans Serif"/>
                <a:cs typeface="Microsoft Sans Serif"/>
              </a:rPr>
              <a:t>new </a:t>
            </a:r>
            <a:r>
              <a:rPr dirty="0" sz="1050">
                <a:latin typeface="Microsoft Sans Serif"/>
                <a:cs typeface="Microsoft Sans Serif"/>
              </a:rPr>
              <a:t>subjects </a:t>
            </a:r>
            <a:r>
              <a:rPr dirty="0" sz="1050" spc="5">
                <a:latin typeface="Microsoft Sans Serif"/>
                <a:cs typeface="Microsoft Sans Serif"/>
              </a:rPr>
              <a:t>in </a:t>
            </a:r>
            <a:r>
              <a:rPr dirty="0" sz="1050" spc="20">
                <a:latin typeface="Microsoft Sans Serif"/>
                <a:cs typeface="Microsoft Sans Serif"/>
              </a:rPr>
              <a:t>detail </a:t>
            </a:r>
            <a:r>
              <a:rPr dirty="0" sz="1050">
                <a:latin typeface="Microsoft Sans Serif"/>
                <a:cs typeface="Microsoft Sans Serif"/>
              </a:rPr>
              <a:t>and take </a:t>
            </a:r>
            <a:r>
              <a:rPr dirty="0" sz="1050" spc="5">
                <a:latin typeface="Microsoft Sans Serif"/>
                <a:cs typeface="Microsoft Sans Serif"/>
              </a:rPr>
              <a:t>on demanding </a:t>
            </a:r>
            <a:r>
              <a:rPr dirty="0" sz="1050" spc="-5">
                <a:latin typeface="Microsoft Sans Serif"/>
                <a:cs typeface="Microsoft Sans Serif"/>
              </a:rPr>
              <a:t>assignments. </a:t>
            </a:r>
            <a:r>
              <a:rPr dirty="0" sz="1050">
                <a:latin typeface="Microsoft Sans Serif"/>
                <a:cs typeface="Microsoft Sans Serif"/>
              </a:rPr>
              <a:t> </a:t>
            </a:r>
            <a:r>
              <a:rPr dirty="0" sz="1050" spc="5">
                <a:latin typeface="Microsoft Sans Serif"/>
                <a:cs typeface="Microsoft Sans Serif"/>
              </a:rPr>
              <a:t>Collaborates </a:t>
            </a:r>
            <a:r>
              <a:rPr dirty="0" sz="1050" spc="55">
                <a:latin typeface="Microsoft Sans Serif"/>
                <a:cs typeface="Microsoft Sans Serif"/>
              </a:rPr>
              <a:t>well </a:t>
            </a:r>
            <a:r>
              <a:rPr dirty="0" sz="1050" spc="5">
                <a:latin typeface="Microsoft Sans Serif"/>
                <a:cs typeface="Microsoft Sans Serif"/>
              </a:rPr>
              <a:t>on </a:t>
            </a:r>
            <a:r>
              <a:rPr dirty="0" sz="1050" spc="15">
                <a:latin typeface="Microsoft Sans Serif"/>
                <a:cs typeface="Microsoft Sans Serif"/>
              </a:rPr>
              <a:t>group </a:t>
            </a:r>
            <a:r>
              <a:rPr dirty="0" sz="1050" spc="5">
                <a:latin typeface="Microsoft Sans Serif"/>
                <a:cs typeface="Microsoft Sans Serif"/>
              </a:rPr>
              <a:t>projects </a:t>
            </a:r>
            <a:r>
              <a:rPr dirty="0" sz="1050">
                <a:latin typeface="Microsoft Sans Serif"/>
                <a:cs typeface="Microsoft Sans Serif"/>
              </a:rPr>
              <a:t>and </a:t>
            </a:r>
            <a:r>
              <a:rPr dirty="0" sz="1050" spc="-5">
                <a:latin typeface="Microsoft Sans Serif"/>
                <a:cs typeface="Microsoft Sans Serif"/>
              </a:rPr>
              <a:t>prepares </a:t>
            </a:r>
            <a:r>
              <a:rPr dirty="0" sz="1050" spc="25">
                <a:latin typeface="Microsoft Sans Serif"/>
                <a:cs typeface="Microsoft Sans Serif"/>
              </a:rPr>
              <a:t>diligently </a:t>
            </a:r>
            <a:r>
              <a:rPr dirty="0" sz="1050" spc="20">
                <a:latin typeface="Microsoft Sans Serif"/>
                <a:cs typeface="Microsoft Sans Serif"/>
              </a:rPr>
              <a:t>for </a:t>
            </a:r>
            <a:r>
              <a:rPr dirty="0" sz="1050">
                <a:latin typeface="Microsoft Sans Serif"/>
                <a:cs typeface="Microsoft Sans Serif"/>
              </a:rPr>
              <a:t>presentations. </a:t>
            </a:r>
            <a:r>
              <a:rPr dirty="0" sz="1050" spc="-5">
                <a:latin typeface="Microsoft Sans Serif"/>
                <a:cs typeface="Microsoft Sans Serif"/>
              </a:rPr>
              <a:t>Energetic </a:t>
            </a:r>
            <a:r>
              <a:rPr dirty="0" sz="1050">
                <a:latin typeface="Microsoft Sans Serif"/>
                <a:cs typeface="Microsoft Sans Serif"/>
              </a:rPr>
              <a:t>and </a:t>
            </a:r>
            <a:r>
              <a:rPr dirty="0" sz="1050" spc="5">
                <a:latin typeface="Microsoft Sans Serif"/>
                <a:cs typeface="Microsoft Sans Serif"/>
              </a:rPr>
              <a:t>driven </a:t>
            </a:r>
            <a:r>
              <a:rPr dirty="0" sz="1050" spc="10">
                <a:latin typeface="Microsoft Sans Serif"/>
                <a:cs typeface="Microsoft Sans Serif"/>
              </a:rPr>
              <a:t> </a:t>
            </a:r>
            <a:r>
              <a:rPr dirty="0" sz="1050" spc="5">
                <a:latin typeface="Microsoft Sans Serif"/>
                <a:cs typeface="Microsoft Sans Serif"/>
              </a:rPr>
              <a:t>team </a:t>
            </a:r>
            <a:r>
              <a:rPr dirty="0" sz="1050" spc="10">
                <a:latin typeface="Microsoft Sans Serif"/>
                <a:cs typeface="Microsoft Sans Serif"/>
              </a:rPr>
              <a:t>player committed </a:t>
            </a:r>
            <a:r>
              <a:rPr dirty="0" sz="1050" spc="30">
                <a:latin typeface="Microsoft Sans Serif"/>
                <a:cs typeface="Microsoft Sans Serif"/>
              </a:rPr>
              <a:t>to </a:t>
            </a:r>
            <a:r>
              <a:rPr dirty="0" sz="1050">
                <a:latin typeface="Microsoft Sans Serif"/>
                <a:cs typeface="Microsoft Sans Serif"/>
              </a:rPr>
              <a:t>assisting </a:t>
            </a:r>
            <a:r>
              <a:rPr dirty="0" sz="1050" spc="10">
                <a:latin typeface="Microsoft Sans Serif"/>
                <a:cs typeface="Microsoft Sans Serif"/>
              </a:rPr>
              <a:t>smooth running </a:t>
            </a:r>
            <a:r>
              <a:rPr dirty="0" sz="1050" spc="-15">
                <a:latin typeface="Microsoft Sans Serif"/>
                <a:cs typeface="Microsoft Sans Serif"/>
              </a:rPr>
              <a:t>research </a:t>
            </a:r>
            <a:r>
              <a:rPr dirty="0" sz="1050" spc="-5">
                <a:latin typeface="Microsoft Sans Serif"/>
                <a:cs typeface="Microsoft Sans Serif"/>
              </a:rPr>
              <a:t>projects. </a:t>
            </a:r>
            <a:r>
              <a:rPr dirty="0" sz="1050" spc="15">
                <a:latin typeface="Microsoft Sans Serif"/>
                <a:cs typeface="Microsoft Sans Serif"/>
              </a:rPr>
              <a:t>Works </a:t>
            </a:r>
            <a:r>
              <a:rPr dirty="0" sz="1050" spc="5">
                <a:latin typeface="Microsoft Sans Serif"/>
                <a:cs typeface="Microsoft Sans Serif"/>
              </a:rPr>
              <a:t>hard </a:t>
            </a:r>
            <a:r>
              <a:rPr dirty="0" sz="1050" spc="30">
                <a:latin typeface="Microsoft Sans Serif"/>
                <a:cs typeface="Microsoft Sans Serif"/>
              </a:rPr>
              <a:t>to </a:t>
            </a:r>
            <a:r>
              <a:rPr dirty="0" sz="1050" spc="15">
                <a:latin typeface="Microsoft Sans Serif"/>
                <a:cs typeface="Microsoft Sans Serif"/>
              </a:rPr>
              <a:t>review </a:t>
            </a:r>
            <a:r>
              <a:rPr dirty="0" sz="1050" spc="-5">
                <a:latin typeface="Microsoft Sans Serif"/>
                <a:cs typeface="Microsoft Sans Serif"/>
              </a:rPr>
              <a:t>various </a:t>
            </a:r>
            <a:r>
              <a:rPr dirty="0" sz="1050">
                <a:latin typeface="Microsoft Sans Serif"/>
                <a:cs typeface="Microsoft Sans Serif"/>
              </a:rPr>
              <a:t> </a:t>
            </a:r>
            <a:r>
              <a:rPr dirty="0" sz="1050" spc="-15">
                <a:latin typeface="Microsoft Sans Serif"/>
                <a:cs typeface="Microsoft Sans Serif"/>
              </a:rPr>
              <a:t>sources </a:t>
            </a:r>
            <a:r>
              <a:rPr dirty="0" sz="1050" spc="30">
                <a:latin typeface="Microsoft Sans Serif"/>
                <a:cs typeface="Microsoft Sans Serif"/>
              </a:rPr>
              <a:t>to </a:t>
            </a:r>
            <a:r>
              <a:rPr dirty="0" sz="1050" spc="15">
                <a:latin typeface="Microsoft Sans Serif"/>
                <a:cs typeface="Microsoft Sans Serif"/>
              </a:rPr>
              <a:t>gather </a:t>
            </a:r>
            <a:r>
              <a:rPr dirty="0" sz="1050" spc="5">
                <a:latin typeface="Microsoft Sans Serif"/>
                <a:cs typeface="Microsoft Sans Serif"/>
              </a:rPr>
              <a:t>relevant </a:t>
            </a:r>
            <a:r>
              <a:rPr dirty="0" sz="1050" spc="10">
                <a:latin typeface="Microsoft Sans Serif"/>
                <a:cs typeface="Microsoft Sans Serif"/>
              </a:rPr>
              <a:t>information. Skilled </a:t>
            </a:r>
            <a:r>
              <a:rPr dirty="0" sz="1050" spc="20">
                <a:latin typeface="Microsoft Sans Serif"/>
                <a:cs typeface="Microsoft Sans Serif"/>
              </a:rPr>
              <a:t>at </a:t>
            </a:r>
            <a:r>
              <a:rPr dirty="0" sz="1050">
                <a:latin typeface="Microsoft Sans Serif"/>
                <a:cs typeface="Microsoft Sans Serif"/>
              </a:rPr>
              <a:t>summarizing </a:t>
            </a:r>
            <a:r>
              <a:rPr dirty="0" sz="1050" spc="-5">
                <a:latin typeface="Microsoft Sans Serif"/>
                <a:cs typeface="Microsoft Sans Serif"/>
              </a:rPr>
              <a:t>data, </a:t>
            </a:r>
            <a:r>
              <a:rPr dirty="0" sz="1050" spc="10">
                <a:latin typeface="Microsoft Sans Serif"/>
                <a:cs typeface="Microsoft Sans Serif"/>
              </a:rPr>
              <a:t>results </a:t>
            </a:r>
            <a:r>
              <a:rPr dirty="0" sz="1050">
                <a:latin typeface="Microsoft Sans Serif"/>
                <a:cs typeface="Microsoft Sans Serif"/>
              </a:rPr>
              <a:t>and </a:t>
            </a:r>
            <a:r>
              <a:rPr dirty="0" sz="1050" spc="10">
                <a:latin typeface="Microsoft Sans Serif"/>
                <a:cs typeface="Microsoft Sans Serif"/>
              </a:rPr>
              <a:t>implications </a:t>
            </a:r>
            <a:r>
              <a:rPr dirty="0" sz="1050" spc="5">
                <a:latin typeface="Microsoft Sans Serif"/>
                <a:cs typeface="Microsoft Sans Serif"/>
              </a:rPr>
              <a:t>in </a:t>
            </a:r>
            <a:r>
              <a:rPr dirty="0" sz="1050" spc="-5">
                <a:latin typeface="Microsoft Sans Serif"/>
                <a:cs typeface="Microsoft Sans Serif"/>
              </a:rPr>
              <a:t>clear </a:t>
            </a:r>
            <a:r>
              <a:rPr dirty="0" sz="1050" spc="-26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and</a:t>
            </a:r>
            <a:r>
              <a:rPr dirty="0" sz="1050" spc="5">
                <a:latin typeface="Microsoft Sans Serif"/>
                <a:cs typeface="Microsoft Sans Serif"/>
              </a:rPr>
              <a:t> </a:t>
            </a:r>
            <a:r>
              <a:rPr dirty="0" sz="1050" spc="10">
                <a:latin typeface="Microsoft Sans Serif"/>
                <a:cs typeface="Microsoft Sans Serif"/>
              </a:rPr>
              <a:t>detailed</a:t>
            </a:r>
            <a:r>
              <a:rPr dirty="0" sz="1050" spc="15">
                <a:latin typeface="Microsoft Sans Serif"/>
                <a:cs typeface="Microsoft Sans Serif"/>
              </a:rPr>
              <a:t> </a:t>
            </a:r>
            <a:r>
              <a:rPr dirty="0" sz="1050" spc="5">
                <a:latin typeface="Microsoft Sans Serif"/>
                <a:cs typeface="Microsoft Sans Serif"/>
              </a:rPr>
              <a:t>reports.</a:t>
            </a:r>
            <a:r>
              <a:rPr dirty="0" sz="1050" spc="10">
                <a:latin typeface="Microsoft Sans Serif"/>
                <a:cs typeface="Microsoft Sans Serif"/>
              </a:rPr>
              <a:t> </a:t>
            </a:r>
            <a:r>
              <a:rPr dirty="0" sz="1050" spc="-5">
                <a:latin typeface="Microsoft Sans Serif"/>
                <a:cs typeface="Microsoft Sans Serif"/>
              </a:rPr>
              <a:t>Organized</a:t>
            </a:r>
            <a:r>
              <a:rPr dirty="0" sz="1050">
                <a:latin typeface="Microsoft Sans Serif"/>
                <a:cs typeface="Microsoft Sans Serif"/>
              </a:rPr>
              <a:t> </a:t>
            </a:r>
            <a:r>
              <a:rPr dirty="0" sz="1050" spc="-15">
                <a:latin typeface="Microsoft Sans Serif"/>
                <a:cs typeface="Microsoft Sans Serif"/>
              </a:rPr>
              <a:t>research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 spc="5">
                <a:latin typeface="Microsoft Sans Serif"/>
                <a:cs typeface="Microsoft Sans Serif"/>
              </a:rPr>
              <a:t>team</a:t>
            </a:r>
            <a:r>
              <a:rPr dirty="0" sz="1050" spc="10">
                <a:latin typeface="Microsoft Sans Serif"/>
                <a:cs typeface="Microsoft Sans Serif"/>
              </a:rPr>
              <a:t> </a:t>
            </a:r>
            <a:r>
              <a:rPr dirty="0" sz="1050" spc="5">
                <a:latin typeface="Microsoft Sans Serif"/>
                <a:cs typeface="Microsoft Sans Serif"/>
              </a:rPr>
              <a:t>member</a:t>
            </a:r>
            <a:r>
              <a:rPr dirty="0" sz="1050" spc="10">
                <a:latin typeface="Microsoft Sans Serif"/>
                <a:cs typeface="Microsoft Sans Serif"/>
              </a:rPr>
              <a:t> </a:t>
            </a:r>
            <a:r>
              <a:rPr dirty="0" sz="1050" spc="55">
                <a:latin typeface="Microsoft Sans Serif"/>
                <a:cs typeface="Microsoft Sans Serif"/>
              </a:rPr>
              <a:t>with</a:t>
            </a:r>
            <a:r>
              <a:rPr dirty="0" sz="1050" spc="6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background</a:t>
            </a:r>
            <a:r>
              <a:rPr dirty="0" sz="1050" spc="5">
                <a:latin typeface="Microsoft Sans Serif"/>
                <a:cs typeface="Microsoft Sans Serif"/>
              </a:rPr>
              <a:t> in</a:t>
            </a:r>
            <a:r>
              <a:rPr dirty="0" sz="1050" spc="10">
                <a:latin typeface="Microsoft Sans Serif"/>
                <a:cs typeface="Microsoft Sans Serif"/>
              </a:rPr>
              <a:t> </a:t>
            </a:r>
            <a:r>
              <a:rPr dirty="0" sz="1050" spc="20">
                <a:latin typeface="Microsoft Sans Serif"/>
                <a:cs typeface="Microsoft Sans Serif"/>
              </a:rPr>
              <a:t>report</a:t>
            </a:r>
            <a:r>
              <a:rPr dirty="0" sz="1050" spc="25">
                <a:latin typeface="Microsoft Sans Serif"/>
                <a:cs typeface="Microsoft Sans Serif"/>
              </a:rPr>
              <a:t> writing, </a:t>
            </a:r>
            <a:r>
              <a:rPr dirty="0" sz="1050" spc="30">
                <a:latin typeface="Microsoft Sans Serif"/>
                <a:cs typeface="Microsoft Sans Serif"/>
              </a:rPr>
              <a:t> </a:t>
            </a:r>
            <a:r>
              <a:rPr dirty="0" sz="1050" spc="15">
                <a:latin typeface="Microsoft Sans Serif"/>
                <a:cs typeface="Microsoft Sans Serif"/>
              </a:rPr>
              <a:t>information gathering </a:t>
            </a:r>
            <a:r>
              <a:rPr dirty="0" sz="1050">
                <a:latin typeface="Microsoft Sans Serif"/>
                <a:cs typeface="Microsoft Sans Serif"/>
              </a:rPr>
              <a:t>and </a:t>
            </a:r>
            <a:r>
              <a:rPr dirty="0" sz="1050" spc="10">
                <a:latin typeface="Microsoft Sans Serif"/>
                <a:cs typeface="Microsoft Sans Serif"/>
              </a:rPr>
              <a:t>presentation </a:t>
            </a:r>
            <a:r>
              <a:rPr dirty="0" sz="1050">
                <a:latin typeface="Microsoft Sans Serif"/>
                <a:cs typeface="Microsoft Sans Serif"/>
              </a:rPr>
              <a:t>preparation. </a:t>
            </a:r>
            <a:r>
              <a:rPr dirty="0" sz="1050" spc="-10">
                <a:latin typeface="Microsoft Sans Serif"/>
                <a:cs typeface="Microsoft Sans Serif"/>
              </a:rPr>
              <a:t>Friendly, </a:t>
            </a:r>
            <a:r>
              <a:rPr dirty="0" sz="1050">
                <a:latin typeface="Microsoft Sans Serif"/>
                <a:cs typeface="Microsoft Sans Serif"/>
              </a:rPr>
              <a:t>open and </a:t>
            </a:r>
            <a:r>
              <a:rPr dirty="0" sz="1050" spc="15">
                <a:latin typeface="Microsoft Sans Serif"/>
                <a:cs typeface="Microsoft Sans Serif"/>
              </a:rPr>
              <a:t>hardworking </a:t>
            </a:r>
            <a:r>
              <a:rPr dirty="0" sz="1050" spc="5">
                <a:latin typeface="Microsoft Sans Serif"/>
                <a:cs typeface="Microsoft Sans Serif"/>
              </a:rPr>
              <a:t>team </a:t>
            </a:r>
            <a:r>
              <a:rPr dirty="0" sz="1050" spc="-5">
                <a:latin typeface="Microsoft Sans Serif"/>
                <a:cs typeface="Microsoft Sans Serif"/>
              </a:rPr>
              <a:t>player. </a:t>
            </a:r>
            <a:r>
              <a:rPr dirty="0" sz="1050">
                <a:latin typeface="Microsoft Sans Serif"/>
                <a:cs typeface="Microsoft Sans Serif"/>
              </a:rPr>
              <a:t> </a:t>
            </a:r>
            <a:r>
              <a:rPr dirty="0" sz="1050" spc="-15">
                <a:latin typeface="Microsoft Sans Serif"/>
                <a:cs typeface="Microsoft Sans Serif"/>
              </a:rPr>
              <a:t>Uses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 spc="5">
                <a:latin typeface="Microsoft Sans Serif"/>
                <a:cs typeface="Microsoft Sans Serif"/>
              </a:rPr>
              <a:t>honed</a:t>
            </a:r>
            <a:r>
              <a:rPr dirty="0" sz="1050" spc="1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organization</a:t>
            </a:r>
            <a:r>
              <a:rPr dirty="0" sz="1050" spc="5">
                <a:latin typeface="Microsoft Sans Serif"/>
                <a:cs typeface="Microsoft Sans Serif"/>
              </a:rPr>
              <a:t> </a:t>
            </a:r>
            <a:r>
              <a:rPr dirty="0" sz="1050" spc="15">
                <a:latin typeface="Microsoft Sans Serif"/>
                <a:cs typeface="Microsoft Sans Serif"/>
              </a:rPr>
              <a:t>skills</a:t>
            </a:r>
            <a:r>
              <a:rPr dirty="0" sz="1050" spc="20">
                <a:latin typeface="Microsoft Sans Serif"/>
                <a:cs typeface="Microsoft Sans Serif"/>
              </a:rPr>
              <a:t> </a:t>
            </a:r>
            <a:r>
              <a:rPr dirty="0" sz="1050" spc="30">
                <a:latin typeface="Microsoft Sans Serif"/>
                <a:cs typeface="Microsoft Sans Serif"/>
              </a:rPr>
              <a:t>to</a:t>
            </a:r>
            <a:r>
              <a:rPr dirty="0" sz="1050" spc="35">
                <a:latin typeface="Microsoft Sans Serif"/>
                <a:cs typeface="Microsoft Sans Serif"/>
              </a:rPr>
              <a:t> </a:t>
            </a:r>
            <a:r>
              <a:rPr dirty="0" sz="1050" spc="10">
                <a:latin typeface="Microsoft Sans Serif"/>
                <a:cs typeface="Microsoft Sans Serif"/>
              </a:rPr>
              <a:t>set</a:t>
            </a:r>
            <a:r>
              <a:rPr dirty="0" sz="1050" spc="15">
                <a:latin typeface="Microsoft Sans Serif"/>
                <a:cs typeface="Microsoft Sans Serif"/>
              </a:rPr>
              <a:t> up</a:t>
            </a:r>
            <a:r>
              <a:rPr dirty="0" sz="1050" spc="2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and</a:t>
            </a:r>
            <a:r>
              <a:rPr dirty="0" sz="1050" spc="5">
                <a:latin typeface="Microsoft Sans Serif"/>
                <a:cs typeface="Microsoft Sans Serif"/>
              </a:rPr>
              <a:t> maintain</a:t>
            </a:r>
            <a:r>
              <a:rPr dirty="0" sz="1050" spc="10">
                <a:latin typeface="Microsoft Sans Serif"/>
                <a:cs typeface="Microsoft Sans Serif"/>
              </a:rPr>
              <a:t> </a:t>
            </a:r>
            <a:r>
              <a:rPr dirty="0" sz="1050" spc="-15">
                <a:latin typeface="Microsoft Sans Serif"/>
                <a:cs typeface="Microsoft Sans Serif"/>
              </a:rPr>
              <a:t>accessible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and</a:t>
            </a:r>
            <a:r>
              <a:rPr dirty="0" sz="1050" spc="5">
                <a:latin typeface="Microsoft Sans Serif"/>
                <a:cs typeface="Microsoft Sans Serif"/>
              </a:rPr>
              <a:t> </a:t>
            </a:r>
            <a:r>
              <a:rPr dirty="0" sz="1050" spc="10">
                <a:latin typeface="Microsoft Sans Serif"/>
                <a:cs typeface="Microsoft Sans Serif"/>
              </a:rPr>
              <a:t>easy-to-use</a:t>
            </a:r>
            <a:r>
              <a:rPr dirty="0" sz="1050" spc="15">
                <a:latin typeface="Microsoft Sans Serif"/>
                <a:cs typeface="Microsoft Sans Serif"/>
              </a:rPr>
              <a:t> </a:t>
            </a:r>
            <a:r>
              <a:rPr dirty="0" sz="1050" spc="-15">
                <a:latin typeface="Microsoft Sans Serif"/>
                <a:cs typeface="Microsoft Sans Serif"/>
              </a:rPr>
              <a:t>research </a:t>
            </a:r>
            <a:r>
              <a:rPr dirty="0" sz="1050" spc="-10">
                <a:latin typeface="Microsoft Sans Serif"/>
                <a:cs typeface="Microsoft Sans Serif"/>
              </a:rPr>
              <a:t> databases. </a:t>
            </a:r>
            <a:r>
              <a:rPr dirty="0" sz="1050" spc="20">
                <a:latin typeface="Microsoft Sans Serif"/>
                <a:cs typeface="Microsoft Sans Serif"/>
              </a:rPr>
              <a:t>Hardworking </a:t>
            </a:r>
            <a:r>
              <a:rPr dirty="0" sz="1050">
                <a:latin typeface="Microsoft Sans Serif"/>
                <a:cs typeface="Microsoft Sans Serif"/>
              </a:rPr>
              <a:t>and </a:t>
            </a:r>
            <a:r>
              <a:rPr dirty="0" sz="1050" spc="-5">
                <a:latin typeface="Microsoft Sans Serif"/>
                <a:cs typeface="Microsoft Sans Serif"/>
              </a:rPr>
              <a:t>passionate </a:t>
            </a:r>
            <a:r>
              <a:rPr dirty="0" sz="1050" spc="10">
                <a:latin typeface="Microsoft Sans Serif"/>
                <a:cs typeface="Microsoft Sans Serif"/>
              </a:rPr>
              <a:t>job </a:t>
            </a:r>
            <a:r>
              <a:rPr dirty="0" sz="1050" spc="-15">
                <a:latin typeface="Microsoft Sans Serif"/>
                <a:cs typeface="Microsoft Sans Serif"/>
              </a:rPr>
              <a:t>seeker </a:t>
            </a:r>
            <a:r>
              <a:rPr dirty="0" sz="1050" spc="55">
                <a:latin typeface="Microsoft Sans Serif"/>
                <a:cs typeface="Microsoft Sans Serif"/>
              </a:rPr>
              <a:t>with </a:t>
            </a:r>
            <a:r>
              <a:rPr dirty="0" sz="1050" spc="15">
                <a:latin typeface="Microsoft Sans Serif"/>
                <a:cs typeface="Microsoft Sans Serif"/>
              </a:rPr>
              <a:t>strong </a:t>
            </a:r>
            <a:r>
              <a:rPr dirty="0" sz="1050" spc="5">
                <a:latin typeface="Microsoft Sans Serif"/>
                <a:cs typeface="Microsoft Sans Serif"/>
              </a:rPr>
              <a:t>organizational </a:t>
            </a:r>
            <a:r>
              <a:rPr dirty="0" sz="1050" spc="15">
                <a:latin typeface="Microsoft Sans Serif"/>
                <a:cs typeface="Microsoft Sans Serif"/>
              </a:rPr>
              <a:t>skills </a:t>
            </a:r>
            <a:r>
              <a:rPr dirty="0" sz="1050" spc="-5">
                <a:latin typeface="Microsoft Sans Serif"/>
                <a:cs typeface="Microsoft Sans Serif"/>
              </a:rPr>
              <a:t>eager </a:t>
            </a:r>
            <a:r>
              <a:rPr dirty="0" sz="1050" spc="30">
                <a:latin typeface="Microsoft Sans Serif"/>
                <a:cs typeface="Microsoft Sans Serif"/>
              </a:rPr>
              <a:t>to </a:t>
            </a:r>
            <a:r>
              <a:rPr dirty="0" sz="1050" spc="-15">
                <a:latin typeface="Microsoft Sans Serif"/>
                <a:cs typeface="Microsoft Sans Serif"/>
              </a:rPr>
              <a:t>secure </a:t>
            </a:r>
            <a:r>
              <a:rPr dirty="0" sz="1050" spc="-265">
                <a:latin typeface="Microsoft Sans Serif"/>
                <a:cs typeface="Microsoft Sans Serif"/>
              </a:rPr>
              <a:t> </a:t>
            </a:r>
            <a:r>
              <a:rPr dirty="0" sz="1050" spc="25">
                <a:latin typeface="Microsoft Sans Serif"/>
                <a:cs typeface="Microsoft Sans Serif"/>
              </a:rPr>
              <a:t>entry-level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corporate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 spc="5">
                <a:latin typeface="Microsoft Sans Serif"/>
                <a:cs typeface="Microsoft Sans Serif"/>
              </a:rPr>
              <a:t>position.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 spc="-20">
                <a:latin typeface="Microsoft Sans Serif"/>
                <a:cs typeface="Microsoft Sans Serif"/>
              </a:rPr>
              <a:t>Ready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 spc="30">
                <a:latin typeface="Microsoft Sans Serif"/>
                <a:cs typeface="Microsoft Sans Serif"/>
              </a:rPr>
              <a:t>to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 spc="20">
                <a:latin typeface="Microsoft Sans Serif"/>
                <a:cs typeface="Microsoft Sans Serif"/>
              </a:rPr>
              <a:t>help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 spc="5">
                <a:latin typeface="Microsoft Sans Serif"/>
                <a:cs typeface="Microsoft Sans Serif"/>
              </a:rPr>
              <a:t>team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 spc="-15">
                <a:latin typeface="Microsoft Sans Serif"/>
                <a:cs typeface="Microsoft Sans Serif"/>
              </a:rPr>
              <a:t>achieve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 spc="-5">
                <a:latin typeface="Microsoft Sans Serif"/>
                <a:cs typeface="Microsoft Sans Serif"/>
              </a:rPr>
              <a:t>company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 spc="-5">
                <a:latin typeface="Microsoft Sans Serif"/>
                <a:cs typeface="Microsoft Sans Serif"/>
              </a:rPr>
              <a:t>goals.</a:t>
            </a:r>
            <a:endParaRPr sz="10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50" spc="15" b="1">
                <a:latin typeface="Arial"/>
                <a:cs typeface="Arial"/>
              </a:rPr>
              <a:t>EDUCATION</a:t>
            </a:r>
            <a:endParaRPr sz="12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89911" y="6671419"/>
            <a:ext cx="409575" cy="57150"/>
          </a:xfrm>
          <a:custGeom>
            <a:avLst/>
            <a:gdLst/>
            <a:ahLst/>
            <a:cxnLst/>
            <a:rect l="l" t="t" r="r" b="b"/>
            <a:pathLst>
              <a:path w="409575" h="57150">
                <a:moveTo>
                  <a:pt x="406058" y="57101"/>
                </a:moveTo>
                <a:lnTo>
                  <a:pt x="3172" y="57101"/>
                </a:lnTo>
                <a:lnTo>
                  <a:pt x="0" y="53929"/>
                </a:lnTo>
                <a:lnTo>
                  <a:pt x="0" y="3172"/>
                </a:lnTo>
                <a:lnTo>
                  <a:pt x="3172" y="0"/>
                </a:lnTo>
                <a:lnTo>
                  <a:pt x="406058" y="0"/>
                </a:lnTo>
                <a:lnTo>
                  <a:pt x="409230" y="3172"/>
                </a:lnTo>
                <a:lnTo>
                  <a:pt x="409230" y="53929"/>
                </a:lnTo>
                <a:lnTo>
                  <a:pt x="406058" y="57101"/>
                </a:lnTo>
                <a:close/>
              </a:path>
            </a:pathLst>
          </a:custGeom>
          <a:solidFill>
            <a:srgbClr val="5378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78549" y="6780535"/>
            <a:ext cx="1374140" cy="406400"/>
          </a:xfrm>
          <a:prstGeom prst="rect">
            <a:avLst/>
          </a:prstGeom>
        </p:spPr>
        <p:txBody>
          <a:bodyPr wrap="square" lIns="0" tIns="425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050">
                <a:latin typeface="Microsoft Sans Serif"/>
                <a:cs typeface="Microsoft Sans Serif"/>
              </a:rPr>
              <a:t>May</a:t>
            </a:r>
            <a:r>
              <a:rPr dirty="0" sz="1050" spc="-35">
                <a:latin typeface="Microsoft Sans Serif"/>
                <a:cs typeface="Microsoft Sans Serif"/>
              </a:rPr>
              <a:t> </a:t>
            </a:r>
            <a:r>
              <a:rPr dirty="0" sz="1050" spc="45">
                <a:latin typeface="Microsoft Sans Serif"/>
                <a:cs typeface="Microsoft Sans Serif"/>
              </a:rPr>
              <a:t>2021</a:t>
            </a:r>
            <a:r>
              <a:rPr dirty="0" sz="1050" spc="-30">
                <a:latin typeface="Microsoft Sans Serif"/>
                <a:cs typeface="Microsoft Sans Serif"/>
              </a:rPr>
              <a:t> </a:t>
            </a:r>
            <a:r>
              <a:rPr dirty="0" sz="1050" spc="215">
                <a:latin typeface="Microsoft Sans Serif"/>
                <a:cs typeface="Microsoft Sans Serif"/>
              </a:rPr>
              <a:t>–</a:t>
            </a:r>
            <a:r>
              <a:rPr dirty="0" sz="1050" spc="-3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May</a:t>
            </a:r>
            <a:r>
              <a:rPr dirty="0" sz="1050" spc="-30">
                <a:latin typeface="Microsoft Sans Serif"/>
                <a:cs typeface="Microsoft Sans Serif"/>
              </a:rPr>
              <a:t> </a:t>
            </a:r>
            <a:r>
              <a:rPr dirty="0" sz="1050" spc="45">
                <a:latin typeface="Microsoft Sans Serif"/>
                <a:cs typeface="Microsoft Sans Serif"/>
              </a:rPr>
              <a:t>2022</a:t>
            </a:r>
            <a:endParaRPr sz="10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050" spc="-15">
                <a:latin typeface="Microsoft Sans Serif"/>
                <a:cs typeface="Microsoft Sans Serif"/>
              </a:rPr>
              <a:t>Dhaka,</a:t>
            </a:r>
            <a:r>
              <a:rPr dirty="0" sz="1050" spc="-45">
                <a:latin typeface="Microsoft Sans Serif"/>
                <a:cs typeface="Microsoft Sans Serif"/>
              </a:rPr>
              <a:t> </a:t>
            </a:r>
            <a:r>
              <a:rPr dirty="0" sz="1050" spc="5">
                <a:latin typeface="Microsoft Sans Serif"/>
                <a:cs typeface="Microsoft Sans Serif"/>
              </a:rPr>
              <a:t>Bangladesh</a:t>
            </a:r>
            <a:endParaRPr sz="105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31010" y="6780535"/>
            <a:ext cx="3375660" cy="1101090"/>
          </a:xfrm>
          <a:prstGeom prst="rect">
            <a:avLst/>
          </a:prstGeom>
        </p:spPr>
        <p:txBody>
          <a:bodyPr wrap="square" lIns="0" tIns="425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050" spc="-15" b="1">
                <a:latin typeface="Arial"/>
                <a:cs typeface="Arial"/>
              </a:rPr>
              <a:t>EarthHouse</a:t>
            </a:r>
            <a:r>
              <a:rPr dirty="0" sz="1050" spc="-20" b="1">
                <a:latin typeface="Arial"/>
                <a:cs typeface="Arial"/>
              </a:rPr>
              <a:t> </a:t>
            </a:r>
            <a:r>
              <a:rPr dirty="0" sz="1050" spc="-5" b="1">
                <a:latin typeface="Arial"/>
                <a:cs typeface="Arial"/>
              </a:rPr>
              <a:t>International</a:t>
            </a:r>
            <a:r>
              <a:rPr dirty="0" sz="1050" spc="-20" b="1">
                <a:latin typeface="Arial"/>
                <a:cs typeface="Arial"/>
              </a:rPr>
              <a:t> </a:t>
            </a:r>
            <a:r>
              <a:rPr dirty="0" sz="1050" spc="-30" b="1">
                <a:latin typeface="Arial"/>
                <a:cs typeface="Arial"/>
              </a:rPr>
              <a:t>School,</a:t>
            </a:r>
            <a:endParaRPr sz="1050">
              <a:latin typeface="Arial"/>
              <a:cs typeface="Arial"/>
            </a:endParaRPr>
          </a:p>
          <a:p>
            <a:pPr marL="12700" marR="243840">
              <a:lnSpc>
                <a:spcPct val="118900"/>
              </a:lnSpc>
              <a:spcBef>
                <a:spcPts val="5"/>
              </a:spcBef>
            </a:pPr>
            <a:r>
              <a:rPr dirty="0" sz="1050" spc="-5">
                <a:latin typeface="Microsoft Sans Serif"/>
                <a:cs typeface="Microsoft Sans Serif"/>
              </a:rPr>
              <a:t>General </a:t>
            </a:r>
            <a:r>
              <a:rPr dirty="0" sz="1050">
                <a:latin typeface="Microsoft Sans Serif"/>
                <a:cs typeface="Microsoft Sans Serif"/>
              </a:rPr>
              <a:t>Certificate </a:t>
            </a:r>
            <a:r>
              <a:rPr dirty="0" sz="1050" spc="20">
                <a:latin typeface="Microsoft Sans Serif"/>
                <a:cs typeface="Microsoft Sans Serif"/>
              </a:rPr>
              <a:t>Of </a:t>
            </a:r>
            <a:r>
              <a:rPr dirty="0" sz="1050" spc="-10">
                <a:latin typeface="Microsoft Sans Serif"/>
                <a:cs typeface="Microsoft Sans Serif"/>
              </a:rPr>
              <a:t>Secondary </a:t>
            </a:r>
            <a:r>
              <a:rPr dirty="0" sz="1050" spc="-5">
                <a:latin typeface="Microsoft Sans Serif"/>
                <a:cs typeface="Microsoft Sans Serif"/>
              </a:rPr>
              <a:t>Education </a:t>
            </a:r>
            <a:r>
              <a:rPr dirty="0" sz="1050" spc="-50">
                <a:latin typeface="Microsoft Sans Serif"/>
                <a:cs typeface="Microsoft Sans Serif"/>
              </a:rPr>
              <a:t>(GCSEs) </a:t>
            </a:r>
            <a:r>
              <a:rPr dirty="0" sz="1050" spc="-270">
                <a:latin typeface="Microsoft Sans Serif"/>
                <a:cs typeface="Microsoft Sans Serif"/>
              </a:rPr>
              <a:t> </a:t>
            </a:r>
            <a:r>
              <a:rPr dirty="0" sz="1050" spc="-20">
                <a:latin typeface="Microsoft Sans Serif"/>
                <a:cs typeface="Microsoft Sans Serif"/>
              </a:rPr>
              <a:t>Commerce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 spc="-20">
                <a:latin typeface="Microsoft Sans Serif"/>
                <a:cs typeface="Microsoft Sans Serif"/>
              </a:rPr>
              <a:t>(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 spc="-25">
                <a:latin typeface="Microsoft Sans Serif"/>
                <a:cs typeface="Microsoft Sans Serif"/>
              </a:rPr>
              <a:t>Economics,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 spc="-10">
                <a:latin typeface="Microsoft Sans Serif"/>
                <a:cs typeface="Microsoft Sans Serif"/>
              </a:rPr>
              <a:t>Business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and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 spc="5">
                <a:latin typeface="Microsoft Sans Serif"/>
                <a:cs typeface="Microsoft Sans Serif"/>
              </a:rPr>
              <a:t>Accounting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 spc="-20">
                <a:latin typeface="Microsoft Sans Serif"/>
                <a:cs typeface="Microsoft Sans Serif"/>
              </a:rPr>
              <a:t>)</a:t>
            </a:r>
            <a:endParaRPr sz="1050">
              <a:latin typeface="Microsoft Sans Serif"/>
              <a:cs typeface="Microsoft Sans Serif"/>
            </a:endParaRPr>
          </a:p>
          <a:p>
            <a:pPr marL="12700" marR="5080">
              <a:lnSpc>
                <a:spcPct val="118900"/>
              </a:lnSpc>
              <a:spcBef>
                <a:spcPts val="975"/>
              </a:spcBef>
            </a:pPr>
            <a:r>
              <a:rPr dirty="0" sz="1050" spc="-15" b="1">
                <a:latin typeface="Arial"/>
                <a:cs typeface="Arial"/>
              </a:rPr>
              <a:t>EarthHouse</a:t>
            </a:r>
            <a:r>
              <a:rPr dirty="0" sz="1050" spc="-5" b="1">
                <a:latin typeface="Arial"/>
                <a:cs typeface="Arial"/>
              </a:rPr>
              <a:t> International </a:t>
            </a:r>
            <a:r>
              <a:rPr dirty="0" sz="1050" spc="-30" b="1">
                <a:latin typeface="Arial"/>
                <a:cs typeface="Arial"/>
              </a:rPr>
              <a:t>School,</a:t>
            </a:r>
            <a:r>
              <a:rPr dirty="0" sz="1050" spc="-5" b="1">
                <a:latin typeface="Arial"/>
                <a:cs typeface="Arial"/>
              </a:rPr>
              <a:t> </a:t>
            </a:r>
            <a:r>
              <a:rPr dirty="0" sz="1050" spc="-10">
                <a:latin typeface="Microsoft Sans Serif"/>
                <a:cs typeface="Microsoft Sans Serif"/>
              </a:rPr>
              <a:t>Secondary</a:t>
            </a:r>
            <a:r>
              <a:rPr dirty="0" sz="1050" spc="-5">
                <a:latin typeface="Microsoft Sans Serif"/>
                <a:cs typeface="Microsoft Sans Serif"/>
              </a:rPr>
              <a:t> Education </a:t>
            </a:r>
            <a:r>
              <a:rPr dirty="0" sz="1050" spc="-265">
                <a:latin typeface="Microsoft Sans Serif"/>
                <a:cs typeface="Microsoft Sans Serif"/>
              </a:rPr>
              <a:t> </a:t>
            </a:r>
            <a:r>
              <a:rPr dirty="0" sz="1050" spc="-10">
                <a:latin typeface="Microsoft Sans Serif"/>
                <a:cs typeface="Microsoft Sans Serif"/>
              </a:rPr>
              <a:t>Senior Secondary </a:t>
            </a:r>
            <a:r>
              <a:rPr dirty="0" sz="1050" spc="-5">
                <a:latin typeface="Microsoft Sans Serif"/>
                <a:cs typeface="Microsoft Sans Serif"/>
              </a:rPr>
              <a:t>School </a:t>
            </a:r>
            <a:r>
              <a:rPr dirty="0" sz="1050">
                <a:latin typeface="Microsoft Sans Serif"/>
                <a:cs typeface="Microsoft Sans Serif"/>
              </a:rPr>
              <a:t>Certificate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 spc="-50">
                <a:latin typeface="Microsoft Sans Serif"/>
                <a:cs typeface="Microsoft Sans Serif"/>
              </a:rPr>
              <a:t>(SSCE)</a:t>
            </a:r>
            <a:endParaRPr sz="105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8549" y="7475277"/>
            <a:ext cx="1184910" cy="1986280"/>
          </a:xfrm>
          <a:prstGeom prst="rect">
            <a:avLst/>
          </a:prstGeom>
        </p:spPr>
        <p:txBody>
          <a:bodyPr wrap="square" lIns="0" tIns="425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050" spc="-25">
                <a:latin typeface="Microsoft Sans Serif"/>
                <a:cs typeface="Microsoft Sans Serif"/>
              </a:rPr>
              <a:t>January</a:t>
            </a:r>
            <a:r>
              <a:rPr dirty="0" sz="1050" spc="-35">
                <a:latin typeface="Microsoft Sans Serif"/>
                <a:cs typeface="Microsoft Sans Serif"/>
              </a:rPr>
              <a:t> </a:t>
            </a:r>
            <a:r>
              <a:rPr dirty="0" sz="1050" spc="45">
                <a:latin typeface="Microsoft Sans Serif"/>
                <a:cs typeface="Microsoft Sans Serif"/>
              </a:rPr>
              <a:t>2020</a:t>
            </a:r>
            <a:r>
              <a:rPr dirty="0" sz="1050" spc="-30">
                <a:latin typeface="Microsoft Sans Serif"/>
                <a:cs typeface="Microsoft Sans Serif"/>
              </a:rPr>
              <a:t> </a:t>
            </a:r>
            <a:r>
              <a:rPr dirty="0" sz="1050" spc="215">
                <a:latin typeface="Microsoft Sans Serif"/>
                <a:cs typeface="Microsoft Sans Serif"/>
              </a:rPr>
              <a:t>–</a:t>
            </a:r>
            <a:endParaRPr sz="10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050" spc="-185">
                <a:latin typeface="Microsoft Sans Serif"/>
                <a:cs typeface="Microsoft Sans Serif"/>
              </a:rPr>
              <a:t>J</a:t>
            </a:r>
            <a:r>
              <a:rPr dirty="0" sz="1050" spc="5">
                <a:latin typeface="Microsoft Sans Serif"/>
                <a:cs typeface="Microsoft Sans Serif"/>
              </a:rPr>
              <a:t>u</a:t>
            </a:r>
            <a:r>
              <a:rPr dirty="0" sz="1050" spc="10">
                <a:latin typeface="Microsoft Sans Serif"/>
                <a:cs typeface="Microsoft Sans Serif"/>
              </a:rPr>
              <a:t>n</a:t>
            </a:r>
            <a:r>
              <a:rPr dirty="0" sz="1050" spc="-30">
                <a:latin typeface="Microsoft Sans Serif"/>
                <a:cs typeface="Microsoft Sans Serif"/>
              </a:rPr>
              <a:t>e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 spc="45">
                <a:latin typeface="Microsoft Sans Serif"/>
                <a:cs typeface="Microsoft Sans Serif"/>
              </a:rPr>
              <a:t>2020</a:t>
            </a:r>
            <a:endParaRPr sz="10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050" spc="20">
                <a:latin typeface="Microsoft Sans Serif"/>
                <a:cs typeface="Microsoft Sans Serif"/>
              </a:rPr>
              <a:t>D</a:t>
            </a:r>
            <a:r>
              <a:rPr dirty="0" sz="1050" spc="10">
                <a:latin typeface="Microsoft Sans Serif"/>
                <a:cs typeface="Microsoft Sans Serif"/>
              </a:rPr>
              <a:t>h</a:t>
            </a:r>
            <a:r>
              <a:rPr dirty="0" sz="1050" spc="-30">
                <a:latin typeface="Microsoft Sans Serif"/>
                <a:cs typeface="Microsoft Sans Serif"/>
              </a:rPr>
              <a:t>a</a:t>
            </a:r>
            <a:r>
              <a:rPr dirty="0" sz="1050" spc="-10">
                <a:latin typeface="Microsoft Sans Serif"/>
                <a:cs typeface="Microsoft Sans Serif"/>
              </a:rPr>
              <a:t>k</a:t>
            </a:r>
            <a:r>
              <a:rPr dirty="0" sz="1050" spc="-30">
                <a:latin typeface="Microsoft Sans Serif"/>
                <a:cs typeface="Microsoft Sans Serif"/>
              </a:rPr>
              <a:t>a</a:t>
            </a:r>
            <a:r>
              <a:rPr dirty="0" sz="1050" spc="-55">
                <a:latin typeface="Microsoft Sans Serif"/>
                <a:cs typeface="Microsoft Sans Serif"/>
              </a:rPr>
              <a:t>,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 spc="5">
                <a:latin typeface="Microsoft Sans Serif"/>
                <a:cs typeface="Microsoft Sans Serif"/>
              </a:rPr>
              <a:t>B</a:t>
            </a:r>
            <a:r>
              <a:rPr dirty="0" sz="1050" spc="-30">
                <a:latin typeface="Microsoft Sans Serif"/>
                <a:cs typeface="Microsoft Sans Serif"/>
              </a:rPr>
              <a:t>a</a:t>
            </a:r>
            <a:r>
              <a:rPr dirty="0" sz="1050" spc="10">
                <a:latin typeface="Microsoft Sans Serif"/>
                <a:cs typeface="Microsoft Sans Serif"/>
              </a:rPr>
              <a:t>n</a:t>
            </a:r>
            <a:r>
              <a:rPr dirty="0" sz="1050" spc="30">
                <a:latin typeface="Microsoft Sans Serif"/>
                <a:cs typeface="Microsoft Sans Serif"/>
              </a:rPr>
              <a:t>g</a:t>
            </a:r>
            <a:r>
              <a:rPr dirty="0" sz="1050" spc="70">
                <a:latin typeface="Microsoft Sans Serif"/>
                <a:cs typeface="Microsoft Sans Serif"/>
              </a:rPr>
              <a:t>l</a:t>
            </a:r>
            <a:r>
              <a:rPr dirty="0" sz="1050" spc="-30">
                <a:latin typeface="Microsoft Sans Serif"/>
                <a:cs typeface="Microsoft Sans Serif"/>
              </a:rPr>
              <a:t>a</a:t>
            </a:r>
            <a:r>
              <a:rPr dirty="0" sz="1050" spc="25">
                <a:latin typeface="Microsoft Sans Serif"/>
                <a:cs typeface="Microsoft Sans Serif"/>
              </a:rPr>
              <a:t>d</a:t>
            </a:r>
            <a:r>
              <a:rPr dirty="0" sz="1050" spc="-30">
                <a:latin typeface="Microsoft Sans Serif"/>
                <a:cs typeface="Microsoft Sans Serif"/>
              </a:rPr>
              <a:t>e</a:t>
            </a:r>
            <a:r>
              <a:rPr dirty="0" sz="1050" spc="-20">
                <a:latin typeface="Microsoft Sans Serif"/>
                <a:cs typeface="Microsoft Sans Serif"/>
              </a:rPr>
              <a:t>s</a:t>
            </a:r>
            <a:r>
              <a:rPr dirty="0" sz="1050" spc="10">
                <a:latin typeface="Microsoft Sans Serif"/>
                <a:cs typeface="Microsoft Sans Serif"/>
              </a:rPr>
              <a:t>h</a:t>
            </a:r>
            <a:endParaRPr sz="10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dirty="0" sz="1050" spc="-25">
                <a:latin typeface="Microsoft Sans Serif"/>
                <a:cs typeface="Microsoft Sans Serif"/>
              </a:rPr>
              <a:t>January</a:t>
            </a:r>
            <a:r>
              <a:rPr dirty="0" sz="1050" spc="-35">
                <a:latin typeface="Microsoft Sans Serif"/>
                <a:cs typeface="Microsoft Sans Serif"/>
              </a:rPr>
              <a:t> </a:t>
            </a:r>
            <a:r>
              <a:rPr dirty="0" sz="1050" spc="45">
                <a:latin typeface="Microsoft Sans Serif"/>
                <a:cs typeface="Microsoft Sans Serif"/>
              </a:rPr>
              <a:t>2011</a:t>
            </a:r>
            <a:r>
              <a:rPr dirty="0" sz="1050" spc="-30">
                <a:latin typeface="Microsoft Sans Serif"/>
                <a:cs typeface="Microsoft Sans Serif"/>
              </a:rPr>
              <a:t> </a:t>
            </a:r>
            <a:r>
              <a:rPr dirty="0" sz="1050" spc="215">
                <a:latin typeface="Microsoft Sans Serif"/>
                <a:cs typeface="Microsoft Sans Serif"/>
              </a:rPr>
              <a:t>–</a:t>
            </a:r>
            <a:endParaRPr sz="1050">
              <a:latin typeface="Microsoft Sans Serif"/>
              <a:cs typeface="Microsoft Sans Serif"/>
            </a:endParaRPr>
          </a:p>
          <a:p>
            <a:pPr marL="12700" marR="5080">
              <a:lnSpc>
                <a:spcPct val="118900"/>
              </a:lnSpc>
            </a:pPr>
            <a:r>
              <a:rPr dirty="0" sz="1050" spc="-5">
                <a:latin typeface="Microsoft Sans Serif"/>
                <a:cs typeface="Microsoft Sans Serif"/>
              </a:rPr>
              <a:t>December </a:t>
            </a:r>
            <a:r>
              <a:rPr dirty="0" sz="1050" spc="45">
                <a:latin typeface="Microsoft Sans Serif"/>
                <a:cs typeface="Microsoft Sans Serif"/>
              </a:rPr>
              <a:t>2019 </a:t>
            </a:r>
            <a:r>
              <a:rPr dirty="0" sz="1050" spc="50">
                <a:latin typeface="Microsoft Sans Serif"/>
                <a:cs typeface="Microsoft Sans Serif"/>
              </a:rPr>
              <a:t> </a:t>
            </a:r>
            <a:r>
              <a:rPr dirty="0" sz="1050" spc="20">
                <a:latin typeface="Microsoft Sans Serif"/>
                <a:cs typeface="Microsoft Sans Serif"/>
              </a:rPr>
              <a:t>D</a:t>
            </a:r>
            <a:r>
              <a:rPr dirty="0" sz="1050" spc="10">
                <a:latin typeface="Microsoft Sans Serif"/>
                <a:cs typeface="Microsoft Sans Serif"/>
              </a:rPr>
              <a:t>h</a:t>
            </a:r>
            <a:r>
              <a:rPr dirty="0" sz="1050" spc="-30">
                <a:latin typeface="Microsoft Sans Serif"/>
                <a:cs typeface="Microsoft Sans Serif"/>
              </a:rPr>
              <a:t>a</a:t>
            </a:r>
            <a:r>
              <a:rPr dirty="0" sz="1050" spc="-10">
                <a:latin typeface="Microsoft Sans Serif"/>
                <a:cs typeface="Microsoft Sans Serif"/>
              </a:rPr>
              <a:t>k</a:t>
            </a:r>
            <a:r>
              <a:rPr dirty="0" sz="1050" spc="-30">
                <a:latin typeface="Microsoft Sans Serif"/>
                <a:cs typeface="Microsoft Sans Serif"/>
              </a:rPr>
              <a:t>a</a:t>
            </a:r>
            <a:r>
              <a:rPr dirty="0" sz="1050" spc="-55">
                <a:latin typeface="Microsoft Sans Serif"/>
                <a:cs typeface="Microsoft Sans Serif"/>
              </a:rPr>
              <a:t>,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 spc="5">
                <a:latin typeface="Microsoft Sans Serif"/>
                <a:cs typeface="Microsoft Sans Serif"/>
              </a:rPr>
              <a:t>B</a:t>
            </a:r>
            <a:r>
              <a:rPr dirty="0" sz="1050" spc="-30">
                <a:latin typeface="Microsoft Sans Serif"/>
                <a:cs typeface="Microsoft Sans Serif"/>
              </a:rPr>
              <a:t>a</a:t>
            </a:r>
            <a:r>
              <a:rPr dirty="0" sz="1050" spc="10">
                <a:latin typeface="Microsoft Sans Serif"/>
                <a:cs typeface="Microsoft Sans Serif"/>
              </a:rPr>
              <a:t>n</a:t>
            </a:r>
            <a:r>
              <a:rPr dirty="0" sz="1050" spc="30">
                <a:latin typeface="Microsoft Sans Serif"/>
                <a:cs typeface="Microsoft Sans Serif"/>
              </a:rPr>
              <a:t>g</a:t>
            </a:r>
            <a:r>
              <a:rPr dirty="0" sz="1050" spc="70">
                <a:latin typeface="Microsoft Sans Serif"/>
                <a:cs typeface="Microsoft Sans Serif"/>
              </a:rPr>
              <a:t>l</a:t>
            </a:r>
            <a:r>
              <a:rPr dirty="0" sz="1050" spc="-30">
                <a:latin typeface="Microsoft Sans Serif"/>
                <a:cs typeface="Microsoft Sans Serif"/>
              </a:rPr>
              <a:t>a</a:t>
            </a:r>
            <a:r>
              <a:rPr dirty="0" sz="1050" spc="25">
                <a:latin typeface="Microsoft Sans Serif"/>
                <a:cs typeface="Microsoft Sans Serif"/>
              </a:rPr>
              <a:t>d</a:t>
            </a:r>
            <a:r>
              <a:rPr dirty="0" sz="1050" spc="-30">
                <a:latin typeface="Microsoft Sans Serif"/>
                <a:cs typeface="Microsoft Sans Serif"/>
              </a:rPr>
              <a:t>e</a:t>
            </a:r>
            <a:r>
              <a:rPr dirty="0" sz="1050" spc="-20">
                <a:latin typeface="Microsoft Sans Serif"/>
                <a:cs typeface="Microsoft Sans Serif"/>
              </a:rPr>
              <a:t>s</a:t>
            </a:r>
            <a:r>
              <a:rPr dirty="0" sz="1050" spc="10">
                <a:latin typeface="Microsoft Sans Serif"/>
                <a:cs typeface="Microsoft Sans Serif"/>
              </a:rPr>
              <a:t>h</a:t>
            </a:r>
            <a:endParaRPr sz="1050">
              <a:latin typeface="Microsoft Sans Serif"/>
              <a:cs typeface="Microsoft Sans Serif"/>
            </a:endParaRPr>
          </a:p>
          <a:p>
            <a:pPr marL="12700" marR="52069">
              <a:lnSpc>
                <a:spcPct val="118900"/>
              </a:lnSpc>
              <a:spcBef>
                <a:spcPts val="975"/>
              </a:spcBef>
            </a:pPr>
            <a:r>
              <a:rPr dirty="0" sz="1050">
                <a:latin typeface="Microsoft Sans Serif"/>
                <a:cs typeface="Microsoft Sans Serif"/>
              </a:rPr>
              <a:t>September</a:t>
            </a:r>
            <a:r>
              <a:rPr dirty="0" sz="1050" spc="-40">
                <a:latin typeface="Microsoft Sans Serif"/>
                <a:cs typeface="Microsoft Sans Serif"/>
              </a:rPr>
              <a:t> </a:t>
            </a:r>
            <a:r>
              <a:rPr dirty="0" sz="1050" spc="45">
                <a:latin typeface="Microsoft Sans Serif"/>
                <a:cs typeface="Microsoft Sans Serif"/>
              </a:rPr>
              <a:t>2022</a:t>
            </a:r>
            <a:r>
              <a:rPr dirty="0" sz="1050" spc="-40">
                <a:latin typeface="Microsoft Sans Serif"/>
                <a:cs typeface="Microsoft Sans Serif"/>
              </a:rPr>
              <a:t> </a:t>
            </a:r>
            <a:r>
              <a:rPr dirty="0" sz="1050" spc="215">
                <a:latin typeface="Microsoft Sans Serif"/>
                <a:cs typeface="Microsoft Sans Serif"/>
              </a:rPr>
              <a:t>– </a:t>
            </a:r>
            <a:r>
              <a:rPr dirty="0" sz="1050" spc="-265">
                <a:latin typeface="Microsoft Sans Serif"/>
                <a:cs typeface="Microsoft Sans Serif"/>
              </a:rPr>
              <a:t> </a:t>
            </a:r>
            <a:r>
              <a:rPr dirty="0" sz="1050" spc="5">
                <a:latin typeface="Microsoft Sans Serif"/>
                <a:cs typeface="Microsoft Sans Serif"/>
              </a:rPr>
              <a:t>present</a:t>
            </a:r>
            <a:endParaRPr sz="10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 sz="1050" spc="20">
                <a:latin typeface="Microsoft Sans Serif"/>
                <a:cs typeface="Microsoft Sans Serif"/>
              </a:rPr>
              <a:t>D</a:t>
            </a:r>
            <a:r>
              <a:rPr dirty="0" sz="1050" spc="10">
                <a:latin typeface="Microsoft Sans Serif"/>
                <a:cs typeface="Microsoft Sans Serif"/>
              </a:rPr>
              <a:t>h</a:t>
            </a:r>
            <a:r>
              <a:rPr dirty="0" sz="1050" spc="-30">
                <a:latin typeface="Microsoft Sans Serif"/>
                <a:cs typeface="Microsoft Sans Serif"/>
              </a:rPr>
              <a:t>a</a:t>
            </a:r>
            <a:r>
              <a:rPr dirty="0" sz="1050" spc="-10">
                <a:latin typeface="Microsoft Sans Serif"/>
                <a:cs typeface="Microsoft Sans Serif"/>
              </a:rPr>
              <a:t>k</a:t>
            </a:r>
            <a:r>
              <a:rPr dirty="0" sz="1050" spc="-30">
                <a:latin typeface="Microsoft Sans Serif"/>
                <a:cs typeface="Microsoft Sans Serif"/>
              </a:rPr>
              <a:t>a</a:t>
            </a:r>
            <a:r>
              <a:rPr dirty="0" sz="1050" spc="-55">
                <a:latin typeface="Microsoft Sans Serif"/>
                <a:cs typeface="Microsoft Sans Serif"/>
              </a:rPr>
              <a:t>,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 spc="5">
                <a:latin typeface="Microsoft Sans Serif"/>
                <a:cs typeface="Microsoft Sans Serif"/>
              </a:rPr>
              <a:t>B</a:t>
            </a:r>
            <a:r>
              <a:rPr dirty="0" sz="1050" spc="-30">
                <a:latin typeface="Microsoft Sans Serif"/>
                <a:cs typeface="Microsoft Sans Serif"/>
              </a:rPr>
              <a:t>a</a:t>
            </a:r>
            <a:r>
              <a:rPr dirty="0" sz="1050" spc="10">
                <a:latin typeface="Microsoft Sans Serif"/>
                <a:cs typeface="Microsoft Sans Serif"/>
              </a:rPr>
              <a:t>n</a:t>
            </a:r>
            <a:r>
              <a:rPr dirty="0" sz="1050" spc="30">
                <a:latin typeface="Microsoft Sans Serif"/>
                <a:cs typeface="Microsoft Sans Serif"/>
              </a:rPr>
              <a:t>g</a:t>
            </a:r>
            <a:r>
              <a:rPr dirty="0" sz="1050" spc="70">
                <a:latin typeface="Microsoft Sans Serif"/>
                <a:cs typeface="Microsoft Sans Serif"/>
              </a:rPr>
              <a:t>l</a:t>
            </a:r>
            <a:r>
              <a:rPr dirty="0" sz="1050" spc="-30">
                <a:latin typeface="Microsoft Sans Serif"/>
                <a:cs typeface="Microsoft Sans Serif"/>
              </a:rPr>
              <a:t>a</a:t>
            </a:r>
            <a:r>
              <a:rPr dirty="0" sz="1050" spc="25">
                <a:latin typeface="Microsoft Sans Serif"/>
                <a:cs typeface="Microsoft Sans Serif"/>
              </a:rPr>
              <a:t>d</a:t>
            </a:r>
            <a:r>
              <a:rPr dirty="0" sz="1050" spc="-30">
                <a:latin typeface="Microsoft Sans Serif"/>
                <a:cs typeface="Microsoft Sans Serif"/>
              </a:rPr>
              <a:t>e</a:t>
            </a:r>
            <a:r>
              <a:rPr dirty="0" sz="1050" spc="-20">
                <a:latin typeface="Microsoft Sans Serif"/>
                <a:cs typeface="Microsoft Sans Serif"/>
              </a:rPr>
              <a:t>s</a:t>
            </a:r>
            <a:r>
              <a:rPr dirty="0" sz="1050" spc="10">
                <a:latin typeface="Microsoft Sans Serif"/>
                <a:cs typeface="Microsoft Sans Serif"/>
              </a:rPr>
              <a:t>h</a:t>
            </a:r>
            <a:endParaRPr sz="105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31010" y="8170018"/>
            <a:ext cx="3115945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8900"/>
              </a:lnSpc>
              <a:spcBef>
                <a:spcPts val="100"/>
              </a:spcBef>
            </a:pPr>
            <a:r>
              <a:rPr dirty="0" sz="1050" spc="-20" b="1">
                <a:latin typeface="Arial"/>
                <a:cs typeface="Arial"/>
              </a:rPr>
              <a:t>Seabreeze </a:t>
            </a:r>
            <a:r>
              <a:rPr dirty="0" sz="1050" spc="-5" b="1">
                <a:latin typeface="Arial"/>
                <a:cs typeface="Arial"/>
              </a:rPr>
              <a:t>International </a:t>
            </a:r>
            <a:r>
              <a:rPr dirty="0" sz="1050" spc="-30" b="1">
                <a:latin typeface="Arial"/>
                <a:cs typeface="Arial"/>
              </a:rPr>
              <a:t>School, </a:t>
            </a:r>
            <a:r>
              <a:rPr dirty="0" sz="1050" spc="5">
                <a:latin typeface="Microsoft Sans Serif"/>
                <a:cs typeface="Microsoft Sans Serif"/>
              </a:rPr>
              <a:t>Primary </a:t>
            </a:r>
            <a:r>
              <a:rPr dirty="0" sz="1050" spc="-5">
                <a:latin typeface="Microsoft Sans Serif"/>
                <a:cs typeface="Microsoft Sans Serif"/>
              </a:rPr>
              <a:t>Education </a:t>
            </a:r>
            <a:r>
              <a:rPr dirty="0" sz="1050" spc="-26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First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 spc="-5">
                <a:latin typeface="Microsoft Sans Serif"/>
                <a:cs typeface="Microsoft Sans Serif"/>
              </a:rPr>
              <a:t>School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 spc="-5">
                <a:latin typeface="Microsoft Sans Serif"/>
                <a:cs typeface="Microsoft Sans Serif"/>
              </a:rPr>
              <a:t>Leaving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Certificate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 spc="-50">
                <a:latin typeface="Microsoft Sans Serif"/>
                <a:cs typeface="Microsoft Sans Serif"/>
              </a:rPr>
              <a:t>(FSLC)</a:t>
            </a:r>
            <a:endParaRPr sz="105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31010" y="8864758"/>
            <a:ext cx="4030979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8900"/>
              </a:lnSpc>
              <a:spcBef>
                <a:spcPts val="100"/>
              </a:spcBef>
            </a:pPr>
            <a:r>
              <a:rPr dirty="0" sz="1050" spc="-10" b="1">
                <a:latin typeface="Arial"/>
                <a:cs typeface="Arial"/>
              </a:rPr>
              <a:t>Independent</a:t>
            </a:r>
            <a:r>
              <a:rPr dirty="0" sz="1050" spc="-15" b="1">
                <a:latin typeface="Arial"/>
                <a:cs typeface="Arial"/>
              </a:rPr>
              <a:t> </a:t>
            </a:r>
            <a:r>
              <a:rPr dirty="0" sz="1050" spc="-20" b="1">
                <a:latin typeface="Arial"/>
                <a:cs typeface="Arial"/>
              </a:rPr>
              <a:t>University</a:t>
            </a:r>
            <a:r>
              <a:rPr dirty="0" sz="1050" spc="-15" b="1">
                <a:latin typeface="Arial"/>
                <a:cs typeface="Arial"/>
              </a:rPr>
              <a:t> </a:t>
            </a:r>
            <a:r>
              <a:rPr dirty="0" sz="1050" spc="-20" b="1">
                <a:latin typeface="Arial"/>
                <a:cs typeface="Arial"/>
              </a:rPr>
              <a:t>Bangladesh,</a:t>
            </a:r>
            <a:r>
              <a:rPr dirty="0" sz="1050" spc="-15" b="1">
                <a:latin typeface="Arial"/>
                <a:cs typeface="Arial"/>
              </a:rPr>
              <a:t> </a:t>
            </a:r>
            <a:r>
              <a:rPr dirty="0" sz="1050" spc="-10">
                <a:latin typeface="Microsoft Sans Serif"/>
                <a:cs typeface="Microsoft Sans Serif"/>
              </a:rPr>
              <a:t>INTERNATIONAL </a:t>
            </a:r>
            <a:r>
              <a:rPr dirty="0" sz="1050" spc="-35">
                <a:latin typeface="Microsoft Sans Serif"/>
                <a:cs typeface="Microsoft Sans Serif"/>
              </a:rPr>
              <a:t>BUSINESS </a:t>
            </a:r>
            <a:r>
              <a:rPr dirty="0" sz="1050" spc="-265">
                <a:latin typeface="Microsoft Sans Serif"/>
                <a:cs typeface="Microsoft Sans Serif"/>
              </a:rPr>
              <a:t> </a:t>
            </a:r>
            <a:r>
              <a:rPr dirty="0" sz="1050" spc="20">
                <a:latin typeface="Microsoft Sans Serif"/>
                <a:cs typeface="Microsoft Sans Serif"/>
              </a:rPr>
              <a:t>BBA</a:t>
            </a:r>
            <a:endParaRPr sz="1050">
              <a:latin typeface="Microsoft Sans Serif"/>
              <a:cs typeface="Microsoft Sans Serif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0"/>
            <a:ext cx="7556500" cy="2465070"/>
            <a:chOff x="0" y="0"/>
            <a:chExt cx="7556500" cy="2465070"/>
          </a:xfrm>
        </p:grpSpPr>
        <p:sp>
          <p:nvSpPr>
            <p:cNvPr id="10" name="object 10"/>
            <p:cNvSpPr/>
            <p:nvPr/>
          </p:nvSpPr>
          <p:spPr>
            <a:xfrm>
              <a:off x="0" y="0"/>
              <a:ext cx="7556500" cy="2465070"/>
            </a:xfrm>
            <a:custGeom>
              <a:avLst/>
              <a:gdLst/>
              <a:ahLst/>
              <a:cxnLst/>
              <a:rect l="l" t="t" r="r" b="b"/>
              <a:pathLst>
                <a:path w="7556500" h="2465070">
                  <a:moveTo>
                    <a:pt x="7556499" y="2464903"/>
                  </a:moveTo>
                  <a:lnTo>
                    <a:pt x="0" y="2464903"/>
                  </a:lnTo>
                  <a:lnTo>
                    <a:pt x="0" y="0"/>
                  </a:lnTo>
                  <a:lnTo>
                    <a:pt x="7556499" y="0"/>
                  </a:lnTo>
                  <a:lnTo>
                    <a:pt x="7556499" y="2464903"/>
                  </a:lnTo>
                  <a:close/>
                </a:path>
              </a:pathLst>
            </a:custGeom>
            <a:solidFill>
              <a:srgbClr val="53788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1621" y="833146"/>
              <a:ext cx="3403733" cy="278446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778549" y="710592"/>
            <a:ext cx="3424554" cy="4826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5"/>
              <a:t>ARIN</a:t>
            </a:r>
            <a:r>
              <a:rPr dirty="0" spc="5"/>
              <a:t> </a:t>
            </a:r>
            <a:r>
              <a:rPr dirty="0" spc="-70"/>
              <a:t>KHONDOKAR</a:t>
            </a:r>
          </a:p>
        </p:txBody>
      </p:sp>
      <p:grpSp>
        <p:nvGrpSpPr>
          <p:cNvPr id="13" name="object 13"/>
          <p:cNvGrpSpPr/>
          <p:nvPr/>
        </p:nvGrpSpPr>
        <p:grpSpPr>
          <a:xfrm>
            <a:off x="793051" y="827979"/>
            <a:ext cx="5974080" cy="1237615"/>
            <a:chOff x="793051" y="827979"/>
            <a:chExt cx="5974080" cy="1237615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7054" y="1325983"/>
              <a:ext cx="118433" cy="8887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3051" y="1584056"/>
              <a:ext cx="126918" cy="12427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3893" y="1858480"/>
              <a:ext cx="85272" cy="12790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29378" y="827979"/>
              <a:ext cx="1237209" cy="123721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977068" y="1262578"/>
            <a:ext cx="3571875" cy="737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5">
                <a:solidFill>
                  <a:srgbClr val="FFFFFF"/>
                </a:solidFill>
                <a:latin typeface="Microsoft Sans Serif"/>
                <a:cs typeface="Microsoft Sans Serif"/>
                <a:hlinkClick r:id="rId7"/>
              </a:rPr>
              <a:t>arinkhondokar@gmail.com</a:t>
            </a:r>
            <a:endParaRPr sz="10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dirty="0" sz="1050" spc="40">
                <a:solidFill>
                  <a:srgbClr val="FFFFFF"/>
                </a:solidFill>
                <a:latin typeface="Microsoft Sans Serif"/>
                <a:cs typeface="Microsoft Sans Serif"/>
              </a:rPr>
              <a:t>+8801873228843</a:t>
            </a:r>
            <a:endParaRPr sz="10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dirty="0" sz="1050">
                <a:solidFill>
                  <a:srgbClr val="FFFFFF"/>
                </a:solidFill>
                <a:latin typeface="Microsoft Sans Serif"/>
                <a:cs typeface="Microsoft Sans Serif"/>
              </a:rPr>
              <a:t>House</a:t>
            </a:r>
            <a:r>
              <a:rPr dirty="0" sz="1050" spc="-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050" spc="95">
                <a:solidFill>
                  <a:srgbClr val="FFFFFF"/>
                </a:solidFill>
                <a:latin typeface="Microsoft Sans Serif"/>
                <a:cs typeface="Microsoft Sans Serif"/>
              </a:rPr>
              <a:t>-</a:t>
            </a:r>
            <a:r>
              <a:rPr dirty="0" sz="105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050" spc="-5">
                <a:solidFill>
                  <a:srgbClr val="FFFFFF"/>
                </a:solidFill>
                <a:latin typeface="Microsoft Sans Serif"/>
                <a:cs typeface="Microsoft Sans Serif"/>
              </a:rPr>
              <a:t>4,</a:t>
            </a:r>
            <a:r>
              <a:rPr dirty="0" sz="105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050" spc="-20">
                <a:solidFill>
                  <a:srgbClr val="FFFFFF"/>
                </a:solidFill>
                <a:latin typeface="Microsoft Sans Serif"/>
                <a:cs typeface="Microsoft Sans Serif"/>
              </a:rPr>
              <a:t>Road</a:t>
            </a:r>
            <a:r>
              <a:rPr dirty="0" sz="1050" spc="-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050" spc="95">
                <a:solidFill>
                  <a:srgbClr val="FFFFFF"/>
                </a:solidFill>
                <a:latin typeface="Microsoft Sans Serif"/>
                <a:cs typeface="Microsoft Sans Serif"/>
              </a:rPr>
              <a:t>-</a:t>
            </a:r>
            <a:r>
              <a:rPr dirty="0" sz="105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050" spc="-5">
                <a:solidFill>
                  <a:srgbClr val="FFFFFF"/>
                </a:solidFill>
                <a:latin typeface="Microsoft Sans Serif"/>
                <a:cs typeface="Microsoft Sans Serif"/>
              </a:rPr>
              <a:t>1,</a:t>
            </a:r>
            <a:r>
              <a:rPr dirty="0" sz="1050" spc="-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050">
                <a:solidFill>
                  <a:srgbClr val="FFFFFF"/>
                </a:solidFill>
                <a:latin typeface="Microsoft Sans Serif"/>
                <a:cs typeface="Microsoft Sans Serif"/>
              </a:rPr>
              <a:t>Kallyanpur,</a:t>
            </a:r>
            <a:r>
              <a:rPr dirty="0" sz="1050" spc="-10">
                <a:solidFill>
                  <a:srgbClr val="FFFFFF"/>
                </a:solidFill>
                <a:latin typeface="Microsoft Sans Serif"/>
                <a:cs typeface="Microsoft Sans Serif"/>
              </a:rPr>
              <a:t> Dhaka </a:t>
            </a:r>
            <a:r>
              <a:rPr dirty="0" sz="1050" spc="95">
                <a:solidFill>
                  <a:srgbClr val="FFFFFF"/>
                </a:solidFill>
                <a:latin typeface="Microsoft Sans Serif"/>
                <a:cs typeface="Microsoft Sans Serif"/>
              </a:rPr>
              <a:t>-</a:t>
            </a:r>
            <a:r>
              <a:rPr dirty="0" sz="1050" spc="-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050" spc="25">
                <a:solidFill>
                  <a:srgbClr val="FFFFFF"/>
                </a:solidFill>
                <a:latin typeface="Microsoft Sans Serif"/>
                <a:cs typeface="Microsoft Sans Serif"/>
              </a:rPr>
              <a:t>1216,</a:t>
            </a:r>
            <a:r>
              <a:rPr dirty="0" sz="105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050" spc="5">
                <a:solidFill>
                  <a:srgbClr val="FFFFFF"/>
                </a:solidFill>
                <a:latin typeface="Microsoft Sans Serif"/>
                <a:cs typeface="Microsoft Sans Serif"/>
              </a:rPr>
              <a:t>Bangladesh</a:t>
            </a:r>
            <a:endParaRPr sz="10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9911" y="1018320"/>
            <a:ext cx="409575" cy="57150"/>
          </a:xfrm>
          <a:custGeom>
            <a:avLst/>
            <a:gdLst/>
            <a:ahLst/>
            <a:cxnLst/>
            <a:rect l="l" t="t" r="r" b="b"/>
            <a:pathLst>
              <a:path w="409575" h="57150">
                <a:moveTo>
                  <a:pt x="406058" y="57101"/>
                </a:moveTo>
                <a:lnTo>
                  <a:pt x="3172" y="57101"/>
                </a:lnTo>
                <a:lnTo>
                  <a:pt x="0" y="53929"/>
                </a:lnTo>
                <a:lnTo>
                  <a:pt x="0" y="3172"/>
                </a:lnTo>
                <a:lnTo>
                  <a:pt x="3172" y="0"/>
                </a:lnTo>
                <a:lnTo>
                  <a:pt x="406058" y="0"/>
                </a:lnTo>
                <a:lnTo>
                  <a:pt x="409230" y="3172"/>
                </a:lnTo>
                <a:lnTo>
                  <a:pt x="409230" y="53929"/>
                </a:lnTo>
                <a:lnTo>
                  <a:pt x="406058" y="57101"/>
                </a:lnTo>
                <a:close/>
              </a:path>
            </a:pathLst>
          </a:custGeom>
          <a:solidFill>
            <a:srgbClr val="5378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8549" y="761413"/>
            <a:ext cx="2353310" cy="215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50" spc="5" b="1">
                <a:latin typeface="Arial"/>
                <a:cs typeface="Arial"/>
              </a:rPr>
              <a:t>PROFESSIONAL</a:t>
            </a:r>
            <a:r>
              <a:rPr dirty="0" sz="1250" spc="20" b="1">
                <a:latin typeface="Arial"/>
                <a:cs typeface="Arial"/>
              </a:rPr>
              <a:t> </a:t>
            </a:r>
            <a:r>
              <a:rPr dirty="0" sz="1250" spc="-15" b="1">
                <a:latin typeface="Arial"/>
                <a:cs typeface="Arial"/>
              </a:rPr>
              <a:t>EXPERIENCE</a:t>
            </a:r>
            <a:endParaRPr sz="12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8549" y="1127437"/>
            <a:ext cx="1184910" cy="596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2069">
              <a:lnSpc>
                <a:spcPct val="118900"/>
              </a:lnSpc>
              <a:spcBef>
                <a:spcPts val="100"/>
              </a:spcBef>
            </a:pPr>
            <a:r>
              <a:rPr dirty="0" sz="1050">
                <a:latin typeface="Microsoft Sans Serif"/>
                <a:cs typeface="Microsoft Sans Serif"/>
              </a:rPr>
              <a:t>September</a:t>
            </a:r>
            <a:r>
              <a:rPr dirty="0" sz="1050" spc="-40">
                <a:latin typeface="Microsoft Sans Serif"/>
                <a:cs typeface="Microsoft Sans Serif"/>
              </a:rPr>
              <a:t> </a:t>
            </a:r>
            <a:r>
              <a:rPr dirty="0" sz="1050" spc="45">
                <a:latin typeface="Microsoft Sans Serif"/>
                <a:cs typeface="Microsoft Sans Serif"/>
              </a:rPr>
              <a:t>2023</a:t>
            </a:r>
            <a:r>
              <a:rPr dirty="0" sz="1050" spc="-40">
                <a:latin typeface="Microsoft Sans Serif"/>
                <a:cs typeface="Microsoft Sans Serif"/>
              </a:rPr>
              <a:t> </a:t>
            </a:r>
            <a:r>
              <a:rPr dirty="0" sz="1050" spc="215">
                <a:latin typeface="Microsoft Sans Serif"/>
                <a:cs typeface="Microsoft Sans Serif"/>
              </a:rPr>
              <a:t>– </a:t>
            </a:r>
            <a:r>
              <a:rPr dirty="0" sz="1050" spc="-265">
                <a:latin typeface="Microsoft Sans Serif"/>
                <a:cs typeface="Microsoft Sans Serif"/>
              </a:rPr>
              <a:t> </a:t>
            </a:r>
            <a:r>
              <a:rPr dirty="0" sz="1050" spc="5">
                <a:latin typeface="Microsoft Sans Serif"/>
                <a:cs typeface="Microsoft Sans Serif"/>
              </a:rPr>
              <a:t>present</a:t>
            </a:r>
            <a:endParaRPr sz="10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050" spc="20">
                <a:latin typeface="Microsoft Sans Serif"/>
                <a:cs typeface="Microsoft Sans Serif"/>
              </a:rPr>
              <a:t>D</a:t>
            </a:r>
            <a:r>
              <a:rPr dirty="0" sz="1050" spc="10">
                <a:latin typeface="Microsoft Sans Serif"/>
                <a:cs typeface="Microsoft Sans Serif"/>
              </a:rPr>
              <a:t>h</a:t>
            </a:r>
            <a:r>
              <a:rPr dirty="0" sz="1050" spc="-30">
                <a:latin typeface="Microsoft Sans Serif"/>
                <a:cs typeface="Microsoft Sans Serif"/>
              </a:rPr>
              <a:t>a</a:t>
            </a:r>
            <a:r>
              <a:rPr dirty="0" sz="1050" spc="-10">
                <a:latin typeface="Microsoft Sans Serif"/>
                <a:cs typeface="Microsoft Sans Serif"/>
              </a:rPr>
              <a:t>k</a:t>
            </a:r>
            <a:r>
              <a:rPr dirty="0" sz="1050" spc="-30">
                <a:latin typeface="Microsoft Sans Serif"/>
                <a:cs typeface="Microsoft Sans Serif"/>
              </a:rPr>
              <a:t>a</a:t>
            </a:r>
            <a:r>
              <a:rPr dirty="0" sz="1050" spc="-55">
                <a:latin typeface="Microsoft Sans Serif"/>
                <a:cs typeface="Microsoft Sans Serif"/>
              </a:rPr>
              <a:t>,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 spc="5">
                <a:latin typeface="Microsoft Sans Serif"/>
                <a:cs typeface="Microsoft Sans Serif"/>
              </a:rPr>
              <a:t>B</a:t>
            </a:r>
            <a:r>
              <a:rPr dirty="0" sz="1050" spc="-30">
                <a:latin typeface="Microsoft Sans Serif"/>
                <a:cs typeface="Microsoft Sans Serif"/>
              </a:rPr>
              <a:t>a</a:t>
            </a:r>
            <a:r>
              <a:rPr dirty="0" sz="1050" spc="10">
                <a:latin typeface="Microsoft Sans Serif"/>
                <a:cs typeface="Microsoft Sans Serif"/>
              </a:rPr>
              <a:t>n</a:t>
            </a:r>
            <a:r>
              <a:rPr dirty="0" sz="1050" spc="30">
                <a:latin typeface="Microsoft Sans Serif"/>
                <a:cs typeface="Microsoft Sans Serif"/>
              </a:rPr>
              <a:t>g</a:t>
            </a:r>
            <a:r>
              <a:rPr dirty="0" sz="1050" spc="70">
                <a:latin typeface="Microsoft Sans Serif"/>
                <a:cs typeface="Microsoft Sans Serif"/>
              </a:rPr>
              <a:t>l</a:t>
            </a:r>
            <a:r>
              <a:rPr dirty="0" sz="1050" spc="-30">
                <a:latin typeface="Microsoft Sans Serif"/>
                <a:cs typeface="Microsoft Sans Serif"/>
              </a:rPr>
              <a:t>a</a:t>
            </a:r>
            <a:r>
              <a:rPr dirty="0" sz="1050" spc="25">
                <a:latin typeface="Microsoft Sans Serif"/>
                <a:cs typeface="Microsoft Sans Serif"/>
              </a:rPr>
              <a:t>d</a:t>
            </a:r>
            <a:r>
              <a:rPr dirty="0" sz="1050" spc="-30">
                <a:latin typeface="Microsoft Sans Serif"/>
                <a:cs typeface="Microsoft Sans Serif"/>
              </a:rPr>
              <a:t>e</a:t>
            </a:r>
            <a:r>
              <a:rPr dirty="0" sz="1050" spc="-20">
                <a:latin typeface="Microsoft Sans Serif"/>
                <a:cs typeface="Microsoft Sans Serif"/>
              </a:rPr>
              <a:t>s</a:t>
            </a:r>
            <a:r>
              <a:rPr dirty="0" sz="1050" spc="10">
                <a:latin typeface="Microsoft Sans Serif"/>
                <a:cs typeface="Microsoft Sans Serif"/>
              </a:rPr>
              <a:t>h</a:t>
            </a:r>
            <a:endParaRPr sz="105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50699" y="143706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58" y="38068"/>
                </a:moveTo>
                <a:lnTo>
                  <a:pt x="16509" y="38068"/>
                </a:lnTo>
                <a:lnTo>
                  <a:pt x="14081" y="37585"/>
                </a:lnTo>
                <a:lnTo>
                  <a:pt x="0" y="21558"/>
                </a:lnTo>
                <a:lnTo>
                  <a:pt x="0" y="16509"/>
                </a:lnTo>
                <a:lnTo>
                  <a:pt x="16509" y="0"/>
                </a:lnTo>
                <a:lnTo>
                  <a:pt x="21558" y="0"/>
                </a:lnTo>
                <a:lnTo>
                  <a:pt x="38068" y="19034"/>
                </a:lnTo>
                <a:lnTo>
                  <a:pt x="38068" y="21558"/>
                </a:lnTo>
                <a:lnTo>
                  <a:pt x="21558" y="380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50699" y="181774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58" y="38068"/>
                </a:moveTo>
                <a:lnTo>
                  <a:pt x="16509" y="38068"/>
                </a:lnTo>
                <a:lnTo>
                  <a:pt x="14081" y="37585"/>
                </a:lnTo>
                <a:lnTo>
                  <a:pt x="0" y="21558"/>
                </a:lnTo>
                <a:lnTo>
                  <a:pt x="0" y="16509"/>
                </a:lnTo>
                <a:lnTo>
                  <a:pt x="16509" y="0"/>
                </a:lnTo>
                <a:lnTo>
                  <a:pt x="21558" y="0"/>
                </a:lnTo>
                <a:lnTo>
                  <a:pt x="38068" y="19034"/>
                </a:lnTo>
                <a:lnTo>
                  <a:pt x="38068" y="21558"/>
                </a:lnTo>
                <a:lnTo>
                  <a:pt x="21558" y="380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50699" y="2198428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58" y="38068"/>
                </a:moveTo>
                <a:lnTo>
                  <a:pt x="16509" y="38068"/>
                </a:lnTo>
                <a:lnTo>
                  <a:pt x="14081" y="37585"/>
                </a:lnTo>
                <a:lnTo>
                  <a:pt x="0" y="21558"/>
                </a:lnTo>
                <a:lnTo>
                  <a:pt x="0" y="16509"/>
                </a:lnTo>
                <a:lnTo>
                  <a:pt x="16509" y="0"/>
                </a:lnTo>
                <a:lnTo>
                  <a:pt x="21558" y="0"/>
                </a:lnTo>
                <a:lnTo>
                  <a:pt x="38068" y="19034"/>
                </a:lnTo>
                <a:lnTo>
                  <a:pt x="38068" y="21558"/>
                </a:lnTo>
                <a:lnTo>
                  <a:pt x="21558" y="380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50699" y="238876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58" y="38068"/>
                </a:moveTo>
                <a:lnTo>
                  <a:pt x="16509" y="38068"/>
                </a:lnTo>
                <a:lnTo>
                  <a:pt x="14081" y="37585"/>
                </a:lnTo>
                <a:lnTo>
                  <a:pt x="0" y="21558"/>
                </a:lnTo>
                <a:lnTo>
                  <a:pt x="0" y="16509"/>
                </a:lnTo>
                <a:lnTo>
                  <a:pt x="16509" y="0"/>
                </a:lnTo>
                <a:lnTo>
                  <a:pt x="21558" y="0"/>
                </a:lnTo>
                <a:lnTo>
                  <a:pt x="38068" y="19034"/>
                </a:lnTo>
                <a:lnTo>
                  <a:pt x="38068" y="21558"/>
                </a:lnTo>
                <a:lnTo>
                  <a:pt x="21558" y="380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350699" y="276944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58" y="38068"/>
                </a:moveTo>
                <a:lnTo>
                  <a:pt x="16509" y="38068"/>
                </a:lnTo>
                <a:lnTo>
                  <a:pt x="14081" y="37585"/>
                </a:lnTo>
                <a:lnTo>
                  <a:pt x="0" y="21558"/>
                </a:lnTo>
                <a:lnTo>
                  <a:pt x="0" y="16509"/>
                </a:lnTo>
                <a:lnTo>
                  <a:pt x="16509" y="0"/>
                </a:lnTo>
                <a:lnTo>
                  <a:pt x="21558" y="0"/>
                </a:lnTo>
                <a:lnTo>
                  <a:pt x="38068" y="19034"/>
                </a:lnTo>
                <a:lnTo>
                  <a:pt x="38068" y="21558"/>
                </a:lnTo>
                <a:lnTo>
                  <a:pt x="21558" y="380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78549" y="3154558"/>
            <a:ext cx="1232535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8900"/>
              </a:lnSpc>
              <a:spcBef>
                <a:spcPts val="100"/>
              </a:spcBef>
            </a:pPr>
            <a:r>
              <a:rPr dirty="0" sz="1050" spc="-185">
                <a:latin typeface="Microsoft Sans Serif"/>
                <a:cs typeface="Microsoft Sans Serif"/>
              </a:rPr>
              <a:t>J</a:t>
            </a:r>
            <a:r>
              <a:rPr dirty="0" sz="1050" spc="5">
                <a:latin typeface="Microsoft Sans Serif"/>
                <a:cs typeface="Microsoft Sans Serif"/>
              </a:rPr>
              <a:t>u</a:t>
            </a:r>
            <a:r>
              <a:rPr dirty="0" sz="1050" spc="10">
                <a:latin typeface="Microsoft Sans Serif"/>
                <a:cs typeface="Microsoft Sans Serif"/>
              </a:rPr>
              <a:t>n</a:t>
            </a:r>
            <a:r>
              <a:rPr dirty="0" sz="1050" spc="-30">
                <a:latin typeface="Microsoft Sans Serif"/>
                <a:cs typeface="Microsoft Sans Serif"/>
              </a:rPr>
              <a:t>e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 spc="45">
                <a:latin typeface="Microsoft Sans Serif"/>
                <a:cs typeface="Microsoft Sans Serif"/>
              </a:rPr>
              <a:t>2021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 spc="215">
                <a:latin typeface="Microsoft Sans Serif"/>
                <a:cs typeface="Microsoft Sans Serif"/>
              </a:rPr>
              <a:t>–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 spc="25">
                <a:latin typeface="Microsoft Sans Serif"/>
                <a:cs typeface="Microsoft Sans Serif"/>
              </a:rPr>
              <a:t>p</a:t>
            </a:r>
            <a:r>
              <a:rPr dirty="0" sz="1050" spc="15">
                <a:latin typeface="Microsoft Sans Serif"/>
                <a:cs typeface="Microsoft Sans Serif"/>
              </a:rPr>
              <a:t>r</a:t>
            </a:r>
            <a:r>
              <a:rPr dirty="0" sz="1050" spc="-30">
                <a:latin typeface="Microsoft Sans Serif"/>
                <a:cs typeface="Microsoft Sans Serif"/>
              </a:rPr>
              <a:t>e</a:t>
            </a:r>
            <a:r>
              <a:rPr dirty="0" sz="1050" spc="-20">
                <a:latin typeface="Microsoft Sans Serif"/>
                <a:cs typeface="Microsoft Sans Serif"/>
              </a:rPr>
              <a:t>s</a:t>
            </a:r>
            <a:r>
              <a:rPr dirty="0" sz="1050" spc="-30">
                <a:latin typeface="Microsoft Sans Serif"/>
                <a:cs typeface="Microsoft Sans Serif"/>
              </a:rPr>
              <a:t>e</a:t>
            </a:r>
            <a:r>
              <a:rPr dirty="0" sz="1050" spc="10">
                <a:latin typeface="Microsoft Sans Serif"/>
                <a:cs typeface="Microsoft Sans Serif"/>
              </a:rPr>
              <a:t>n</a:t>
            </a:r>
            <a:r>
              <a:rPr dirty="0" sz="1050" spc="70">
                <a:latin typeface="Microsoft Sans Serif"/>
                <a:cs typeface="Microsoft Sans Serif"/>
              </a:rPr>
              <a:t>t  </a:t>
            </a:r>
            <a:r>
              <a:rPr dirty="0" sz="1050" spc="-5">
                <a:latin typeface="Microsoft Sans Serif"/>
                <a:cs typeface="Microsoft Sans Serif"/>
              </a:rPr>
              <a:t>London,</a:t>
            </a:r>
            <a:r>
              <a:rPr dirty="0" sz="1050" spc="-20">
                <a:latin typeface="Microsoft Sans Serif"/>
                <a:cs typeface="Microsoft Sans Serif"/>
              </a:rPr>
              <a:t> UK</a:t>
            </a:r>
            <a:endParaRPr sz="105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50699" y="3464188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58" y="38068"/>
                </a:moveTo>
                <a:lnTo>
                  <a:pt x="16509" y="38068"/>
                </a:lnTo>
                <a:lnTo>
                  <a:pt x="14081" y="37585"/>
                </a:lnTo>
                <a:lnTo>
                  <a:pt x="0" y="21558"/>
                </a:lnTo>
                <a:lnTo>
                  <a:pt x="0" y="16509"/>
                </a:lnTo>
                <a:lnTo>
                  <a:pt x="16509" y="0"/>
                </a:lnTo>
                <a:lnTo>
                  <a:pt x="21558" y="0"/>
                </a:lnTo>
                <a:lnTo>
                  <a:pt x="38068" y="19034"/>
                </a:lnTo>
                <a:lnTo>
                  <a:pt x="38068" y="21558"/>
                </a:lnTo>
                <a:lnTo>
                  <a:pt x="21558" y="380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350699" y="3844868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58" y="38068"/>
                </a:moveTo>
                <a:lnTo>
                  <a:pt x="16509" y="38068"/>
                </a:lnTo>
                <a:lnTo>
                  <a:pt x="14081" y="37585"/>
                </a:lnTo>
                <a:lnTo>
                  <a:pt x="0" y="21558"/>
                </a:lnTo>
                <a:lnTo>
                  <a:pt x="0" y="16509"/>
                </a:lnTo>
                <a:lnTo>
                  <a:pt x="16509" y="0"/>
                </a:lnTo>
                <a:lnTo>
                  <a:pt x="21558" y="0"/>
                </a:lnTo>
                <a:lnTo>
                  <a:pt x="38068" y="19034"/>
                </a:lnTo>
                <a:lnTo>
                  <a:pt x="38068" y="21558"/>
                </a:lnTo>
                <a:lnTo>
                  <a:pt x="21558" y="380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350699" y="4225548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58" y="38068"/>
                </a:moveTo>
                <a:lnTo>
                  <a:pt x="16509" y="38068"/>
                </a:lnTo>
                <a:lnTo>
                  <a:pt x="14081" y="37585"/>
                </a:lnTo>
                <a:lnTo>
                  <a:pt x="0" y="21558"/>
                </a:lnTo>
                <a:lnTo>
                  <a:pt x="0" y="16509"/>
                </a:lnTo>
                <a:lnTo>
                  <a:pt x="16509" y="0"/>
                </a:lnTo>
                <a:lnTo>
                  <a:pt x="21558" y="0"/>
                </a:lnTo>
                <a:lnTo>
                  <a:pt x="38068" y="19034"/>
                </a:lnTo>
                <a:lnTo>
                  <a:pt x="38068" y="21558"/>
                </a:lnTo>
                <a:lnTo>
                  <a:pt x="21558" y="380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350699" y="4606228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58" y="38068"/>
                </a:moveTo>
                <a:lnTo>
                  <a:pt x="16509" y="38068"/>
                </a:lnTo>
                <a:lnTo>
                  <a:pt x="14081" y="37585"/>
                </a:lnTo>
                <a:lnTo>
                  <a:pt x="0" y="21558"/>
                </a:lnTo>
                <a:lnTo>
                  <a:pt x="0" y="16509"/>
                </a:lnTo>
                <a:lnTo>
                  <a:pt x="16509" y="0"/>
                </a:lnTo>
                <a:lnTo>
                  <a:pt x="21558" y="0"/>
                </a:lnTo>
                <a:lnTo>
                  <a:pt x="38068" y="19034"/>
                </a:lnTo>
                <a:lnTo>
                  <a:pt x="38068" y="21558"/>
                </a:lnTo>
                <a:lnTo>
                  <a:pt x="21558" y="380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350699" y="517724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58" y="38068"/>
                </a:moveTo>
                <a:lnTo>
                  <a:pt x="16509" y="38068"/>
                </a:lnTo>
                <a:lnTo>
                  <a:pt x="14081" y="37585"/>
                </a:lnTo>
                <a:lnTo>
                  <a:pt x="0" y="21558"/>
                </a:lnTo>
                <a:lnTo>
                  <a:pt x="0" y="16509"/>
                </a:lnTo>
                <a:lnTo>
                  <a:pt x="16509" y="0"/>
                </a:lnTo>
                <a:lnTo>
                  <a:pt x="21558" y="0"/>
                </a:lnTo>
                <a:lnTo>
                  <a:pt x="38068" y="19034"/>
                </a:lnTo>
                <a:lnTo>
                  <a:pt x="38068" y="21558"/>
                </a:lnTo>
                <a:lnTo>
                  <a:pt x="21558" y="380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78549" y="5562359"/>
            <a:ext cx="1184910" cy="596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88265">
              <a:lnSpc>
                <a:spcPct val="118900"/>
              </a:lnSpc>
              <a:spcBef>
                <a:spcPts val="100"/>
              </a:spcBef>
            </a:pPr>
            <a:r>
              <a:rPr dirty="0" sz="1050" spc="5">
                <a:latin typeface="Microsoft Sans Serif"/>
                <a:cs typeface="Microsoft Sans Serif"/>
              </a:rPr>
              <a:t>November</a:t>
            </a:r>
            <a:r>
              <a:rPr dirty="0" sz="1050" spc="-55">
                <a:latin typeface="Microsoft Sans Serif"/>
                <a:cs typeface="Microsoft Sans Serif"/>
              </a:rPr>
              <a:t> </a:t>
            </a:r>
            <a:r>
              <a:rPr dirty="0" sz="1050" spc="45">
                <a:latin typeface="Microsoft Sans Serif"/>
                <a:cs typeface="Microsoft Sans Serif"/>
              </a:rPr>
              <a:t>2020</a:t>
            </a:r>
            <a:r>
              <a:rPr dirty="0" sz="1050" spc="-55">
                <a:latin typeface="Microsoft Sans Serif"/>
                <a:cs typeface="Microsoft Sans Serif"/>
              </a:rPr>
              <a:t> </a:t>
            </a:r>
            <a:r>
              <a:rPr dirty="0" sz="1050" spc="215">
                <a:latin typeface="Microsoft Sans Serif"/>
                <a:cs typeface="Microsoft Sans Serif"/>
              </a:rPr>
              <a:t>– </a:t>
            </a:r>
            <a:r>
              <a:rPr dirty="0" sz="1050" spc="-270">
                <a:latin typeface="Microsoft Sans Serif"/>
                <a:cs typeface="Microsoft Sans Serif"/>
              </a:rPr>
              <a:t> </a:t>
            </a:r>
            <a:r>
              <a:rPr dirty="0" sz="1050" spc="5">
                <a:latin typeface="Microsoft Sans Serif"/>
                <a:cs typeface="Microsoft Sans Serif"/>
              </a:rPr>
              <a:t>present</a:t>
            </a:r>
            <a:endParaRPr sz="10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050" spc="20">
                <a:latin typeface="Microsoft Sans Serif"/>
                <a:cs typeface="Microsoft Sans Serif"/>
              </a:rPr>
              <a:t>D</a:t>
            </a:r>
            <a:r>
              <a:rPr dirty="0" sz="1050" spc="10">
                <a:latin typeface="Microsoft Sans Serif"/>
                <a:cs typeface="Microsoft Sans Serif"/>
              </a:rPr>
              <a:t>h</a:t>
            </a:r>
            <a:r>
              <a:rPr dirty="0" sz="1050" spc="-30">
                <a:latin typeface="Microsoft Sans Serif"/>
                <a:cs typeface="Microsoft Sans Serif"/>
              </a:rPr>
              <a:t>a</a:t>
            </a:r>
            <a:r>
              <a:rPr dirty="0" sz="1050" spc="-10">
                <a:latin typeface="Microsoft Sans Serif"/>
                <a:cs typeface="Microsoft Sans Serif"/>
              </a:rPr>
              <a:t>k</a:t>
            </a:r>
            <a:r>
              <a:rPr dirty="0" sz="1050" spc="-30">
                <a:latin typeface="Microsoft Sans Serif"/>
                <a:cs typeface="Microsoft Sans Serif"/>
              </a:rPr>
              <a:t>a</a:t>
            </a:r>
            <a:r>
              <a:rPr dirty="0" sz="1050" spc="-55">
                <a:latin typeface="Microsoft Sans Serif"/>
                <a:cs typeface="Microsoft Sans Serif"/>
              </a:rPr>
              <a:t>,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 spc="5">
                <a:latin typeface="Microsoft Sans Serif"/>
                <a:cs typeface="Microsoft Sans Serif"/>
              </a:rPr>
              <a:t>B</a:t>
            </a:r>
            <a:r>
              <a:rPr dirty="0" sz="1050" spc="-30">
                <a:latin typeface="Microsoft Sans Serif"/>
                <a:cs typeface="Microsoft Sans Serif"/>
              </a:rPr>
              <a:t>a</a:t>
            </a:r>
            <a:r>
              <a:rPr dirty="0" sz="1050" spc="10">
                <a:latin typeface="Microsoft Sans Serif"/>
                <a:cs typeface="Microsoft Sans Serif"/>
              </a:rPr>
              <a:t>n</a:t>
            </a:r>
            <a:r>
              <a:rPr dirty="0" sz="1050" spc="30">
                <a:latin typeface="Microsoft Sans Serif"/>
                <a:cs typeface="Microsoft Sans Serif"/>
              </a:rPr>
              <a:t>g</a:t>
            </a:r>
            <a:r>
              <a:rPr dirty="0" sz="1050" spc="70">
                <a:latin typeface="Microsoft Sans Serif"/>
                <a:cs typeface="Microsoft Sans Serif"/>
              </a:rPr>
              <a:t>l</a:t>
            </a:r>
            <a:r>
              <a:rPr dirty="0" sz="1050" spc="-30">
                <a:latin typeface="Microsoft Sans Serif"/>
                <a:cs typeface="Microsoft Sans Serif"/>
              </a:rPr>
              <a:t>a</a:t>
            </a:r>
            <a:r>
              <a:rPr dirty="0" sz="1050" spc="25">
                <a:latin typeface="Microsoft Sans Serif"/>
                <a:cs typeface="Microsoft Sans Serif"/>
              </a:rPr>
              <a:t>d</a:t>
            </a:r>
            <a:r>
              <a:rPr dirty="0" sz="1050" spc="-30">
                <a:latin typeface="Microsoft Sans Serif"/>
                <a:cs typeface="Microsoft Sans Serif"/>
              </a:rPr>
              <a:t>e</a:t>
            </a:r>
            <a:r>
              <a:rPr dirty="0" sz="1050" spc="-20">
                <a:latin typeface="Microsoft Sans Serif"/>
                <a:cs typeface="Microsoft Sans Serif"/>
              </a:rPr>
              <a:t>s</a:t>
            </a:r>
            <a:r>
              <a:rPr dirty="0" sz="1050" spc="10">
                <a:latin typeface="Microsoft Sans Serif"/>
                <a:cs typeface="Microsoft Sans Serif"/>
              </a:rPr>
              <a:t>h</a:t>
            </a:r>
            <a:endParaRPr sz="105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350699" y="587198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58" y="38068"/>
                </a:moveTo>
                <a:lnTo>
                  <a:pt x="16509" y="38068"/>
                </a:lnTo>
                <a:lnTo>
                  <a:pt x="14081" y="37585"/>
                </a:lnTo>
                <a:lnTo>
                  <a:pt x="0" y="21558"/>
                </a:lnTo>
                <a:lnTo>
                  <a:pt x="0" y="16509"/>
                </a:lnTo>
                <a:lnTo>
                  <a:pt x="16509" y="0"/>
                </a:lnTo>
                <a:lnTo>
                  <a:pt x="21558" y="0"/>
                </a:lnTo>
                <a:lnTo>
                  <a:pt x="38068" y="19034"/>
                </a:lnTo>
                <a:lnTo>
                  <a:pt x="38068" y="21558"/>
                </a:lnTo>
                <a:lnTo>
                  <a:pt x="21558" y="380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350699" y="606233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58" y="38068"/>
                </a:moveTo>
                <a:lnTo>
                  <a:pt x="16509" y="38068"/>
                </a:lnTo>
                <a:lnTo>
                  <a:pt x="14081" y="37585"/>
                </a:lnTo>
                <a:lnTo>
                  <a:pt x="0" y="21558"/>
                </a:lnTo>
                <a:lnTo>
                  <a:pt x="0" y="16509"/>
                </a:lnTo>
                <a:lnTo>
                  <a:pt x="16509" y="0"/>
                </a:lnTo>
                <a:lnTo>
                  <a:pt x="21558" y="0"/>
                </a:lnTo>
                <a:lnTo>
                  <a:pt x="38068" y="19034"/>
                </a:lnTo>
                <a:lnTo>
                  <a:pt x="38068" y="21558"/>
                </a:lnTo>
                <a:lnTo>
                  <a:pt x="21558" y="380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350699" y="644301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58" y="38068"/>
                </a:moveTo>
                <a:lnTo>
                  <a:pt x="16509" y="38068"/>
                </a:lnTo>
                <a:lnTo>
                  <a:pt x="14081" y="37585"/>
                </a:lnTo>
                <a:lnTo>
                  <a:pt x="0" y="21558"/>
                </a:lnTo>
                <a:lnTo>
                  <a:pt x="0" y="16509"/>
                </a:lnTo>
                <a:lnTo>
                  <a:pt x="16509" y="0"/>
                </a:lnTo>
                <a:lnTo>
                  <a:pt x="21558" y="0"/>
                </a:lnTo>
                <a:lnTo>
                  <a:pt x="38068" y="19034"/>
                </a:lnTo>
                <a:lnTo>
                  <a:pt x="38068" y="21558"/>
                </a:lnTo>
                <a:lnTo>
                  <a:pt x="21558" y="380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350699" y="663334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58" y="38068"/>
                </a:moveTo>
                <a:lnTo>
                  <a:pt x="16509" y="38068"/>
                </a:lnTo>
                <a:lnTo>
                  <a:pt x="14081" y="37585"/>
                </a:lnTo>
                <a:lnTo>
                  <a:pt x="0" y="21558"/>
                </a:lnTo>
                <a:lnTo>
                  <a:pt x="0" y="16509"/>
                </a:lnTo>
                <a:lnTo>
                  <a:pt x="16509" y="0"/>
                </a:lnTo>
                <a:lnTo>
                  <a:pt x="21558" y="0"/>
                </a:lnTo>
                <a:lnTo>
                  <a:pt x="38068" y="19034"/>
                </a:lnTo>
                <a:lnTo>
                  <a:pt x="38068" y="21558"/>
                </a:lnTo>
                <a:lnTo>
                  <a:pt x="21558" y="380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778549" y="7018461"/>
            <a:ext cx="1184910" cy="596900"/>
          </a:xfrm>
          <a:prstGeom prst="rect">
            <a:avLst/>
          </a:prstGeom>
        </p:spPr>
        <p:txBody>
          <a:bodyPr wrap="square" lIns="0" tIns="425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050" spc="-25">
                <a:latin typeface="Microsoft Sans Serif"/>
                <a:cs typeface="Microsoft Sans Serif"/>
              </a:rPr>
              <a:t>January</a:t>
            </a:r>
            <a:r>
              <a:rPr dirty="0" sz="1050" spc="-35">
                <a:latin typeface="Microsoft Sans Serif"/>
                <a:cs typeface="Microsoft Sans Serif"/>
              </a:rPr>
              <a:t> </a:t>
            </a:r>
            <a:r>
              <a:rPr dirty="0" sz="1050" spc="45">
                <a:latin typeface="Microsoft Sans Serif"/>
                <a:cs typeface="Microsoft Sans Serif"/>
              </a:rPr>
              <a:t>2022</a:t>
            </a:r>
            <a:r>
              <a:rPr dirty="0" sz="1050" spc="-30">
                <a:latin typeface="Microsoft Sans Serif"/>
                <a:cs typeface="Microsoft Sans Serif"/>
              </a:rPr>
              <a:t> </a:t>
            </a:r>
            <a:r>
              <a:rPr dirty="0" sz="1050" spc="215">
                <a:latin typeface="Microsoft Sans Serif"/>
                <a:cs typeface="Microsoft Sans Serif"/>
              </a:rPr>
              <a:t>–</a:t>
            </a:r>
            <a:endParaRPr sz="1050">
              <a:latin typeface="Microsoft Sans Serif"/>
              <a:cs typeface="Microsoft Sans Serif"/>
            </a:endParaRPr>
          </a:p>
          <a:p>
            <a:pPr marL="12700" marR="5080">
              <a:lnSpc>
                <a:spcPct val="118900"/>
              </a:lnSpc>
              <a:spcBef>
                <a:spcPts val="5"/>
              </a:spcBef>
            </a:pPr>
            <a:r>
              <a:rPr dirty="0" sz="1050" spc="-5">
                <a:latin typeface="Microsoft Sans Serif"/>
                <a:cs typeface="Microsoft Sans Serif"/>
              </a:rPr>
              <a:t>December </a:t>
            </a:r>
            <a:r>
              <a:rPr dirty="0" sz="1050" spc="45">
                <a:latin typeface="Microsoft Sans Serif"/>
                <a:cs typeface="Microsoft Sans Serif"/>
              </a:rPr>
              <a:t>2022 </a:t>
            </a:r>
            <a:r>
              <a:rPr dirty="0" sz="1050" spc="50">
                <a:latin typeface="Microsoft Sans Serif"/>
                <a:cs typeface="Microsoft Sans Serif"/>
              </a:rPr>
              <a:t> </a:t>
            </a:r>
            <a:r>
              <a:rPr dirty="0" sz="1050" spc="20">
                <a:latin typeface="Microsoft Sans Serif"/>
                <a:cs typeface="Microsoft Sans Serif"/>
              </a:rPr>
              <a:t>D</a:t>
            </a:r>
            <a:r>
              <a:rPr dirty="0" sz="1050" spc="10">
                <a:latin typeface="Microsoft Sans Serif"/>
                <a:cs typeface="Microsoft Sans Serif"/>
              </a:rPr>
              <a:t>h</a:t>
            </a:r>
            <a:r>
              <a:rPr dirty="0" sz="1050" spc="-30">
                <a:latin typeface="Microsoft Sans Serif"/>
                <a:cs typeface="Microsoft Sans Serif"/>
              </a:rPr>
              <a:t>a</a:t>
            </a:r>
            <a:r>
              <a:rPr dirty="0" sz="1050" spc="-10">
                <a:latin typeface="Microsoft Sans Serif"/>
                <a:cs typeface="Microsoft Sans Serif"/>
              </a:rPr>
              <a:t>k</a:t>
            </a:r>
            <a:r>
              <a:rPr dirty="0" sz="1050" spc="-30">
                <a:latin typeface="Microsoft Sans Serif"/>
                <a:cs typeface="Microsoft Sans Serif"/>
              </a:rPr>
              <a:t>a</a:t>
            </a:r>
            <a:r>
              <a:rPr dirty="0" sz="1050" spc="-55">
                <a:latin typeface="Microsoft Sans Serif"/>
                <a:cs typeface="Microsoft Sans Serif"/>
              </a:rPr>
              <a:t>,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 spc="5">
                <a:latin typeface="Microsoft Sans Serif"/>
                <a:cs typeface="Microsoft Sans Serif"/>
              </a:rPr>
              <a:t>B</a:t>
            </a:r>
            <a:r>
              <a:rPr dirty="0" sz="1050" spc="-30">
                <a:latin typeface="Microsoft Sans Serif"/>
                <a:cs typeface="Microsoft Sans Serif"/>
              </a:rPr>
              <a:t>a</a:t>
            </a:r>
            <a:r>
              <a:rPr dirty="0" sz="1050" spc="10">
                <a:latin typeface="Microsoft Sans Serif"/>
                <a:cs typeface="Microsoft Sans Serif"/>
              </a:rPr>
              <a:t>n</a:t>
            </a:r>
            <a:r>
              <a:rPr dirty="0" sz="1050" spc="30">
                <a:latin typeface="Microsoft Sans Serif"/>
                <a:cs typeface="Microsoft Sans Serif"/>
              </a:rPr>
              <a:t>g</a:t>
            </a:r>
            <a:r>
              <a:rPr dirty="0" sz="1050" spc="70">
                <a:latin typeface="Microsoft Sans Serif"/>
                <a:cs typeface="Microsoft Sans Serif"/>
              </a:rPr>
              <a:t>l</a:t>
            </a:r>
            <a:r>
              <a:rPr dirty="0" sz="1050" spc="-30">
                <a:latin typeface="Microsoft Sans Serif"/>
                <a:cs typeface="Microsoft Sans Serif"/>
              </a:rPr>
              <a:t>a</a:t>
            </a:r>
            <a:r>
              <a:rPr dirty="0" sz="1050" spc="25">
                <a:latin typeface="Microsoft Sans Serif"/>
                <a:cs typeface="Microsoft Sans Serif"/>
              </a:rPr>
              <a:t>d</a:t>
            </a:r>
            <a:r>
              <a:rPr dirty="0" sz="1050" spc="-30">
                <a:latin typeface="Microsoft Sans Serif"/>
                <a:cs typeface="Microsoft Sans Serif"/>
              </a:rPr>
              <a:t>e</a:t>
            </a:r>
            <a:r>
              <a:rPr dirty="0" sz="1050" spc="-20">
                <a:latin typeface="Microsoft Sans Serif"/>
                <a:cs typeface="Microsoft Sans Serif"/>
              </a:rPr>
              <a:t>s</a:t>
            </a:r>
            <a:r>
              <a:rPr dirty="0" sz="1050" spc="10">
                <a:latin typeface="Microsoft Sans Serif"/>
                <a:cs typeface="Microsoft Sans Serif"/>
              </a:rPr>
              <a:t>h</a:t>
            </a:r>
            <a:endParaRPr sz="1050">
              <a:latin typeface="Microsoft Sans Serif"/>
              <a:cs typeface="Microsoft Sans Serif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350699" y="732809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58" y="38068"/>
                </a:moveTo>
                <a:lnTo>
                  <a:pt x="16509" y="38068"/>
                </a:lnTo>
                <a:lnTo>
                  <a:pt x="14081" y="37585"/>
                </a:lnTo>
                <a:lnTo>
                  <a:pt x="0" y="21558"/>
                </a:lnTo>
                <a:lnTo>
                  <a:pt x="0" y="16509"/>
                </a:lnTo>
                <a:lnTo>
                  <a:pt x="16509" y="0"/>
                </a:lnTo>
                <a:lnTo>
                  <a:pt x="21558" y="0"/>
                </a:lnTo>
                <a:lnTo>
                  <a:pt x="38068" y="19034"/>
                </a:lnTo>
                <a:lnTo>
                  <a:pt x="38068" y="21558"/>
                </a:lnTo>
                <a:lnTo>
                  <a:pt x="21558" y="380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350699" y="770877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58" y="38068"/>
                </a:moveTo>
                <a:lnTo>
                  <a:pt x="16509" y="38068"/>
                </a:lnTo>
                <a:lnTo>
                  <a:pt x="14081" y="37585"/>
                </a:lnTo>
                <a:lnTo>
                  <a:pt x="0" y="21558"/>
                </a:lnTo>
                <a:lnTo>
                  <a:pt x="0" y="16509"/>
                </a:lnTo>
                <a:lnTo>
                  <a:pt x="16509" y="0"/>
                </a:lnTo>
                <a:lnTo>
                  <a:pt x="21558" y="0"/>
                </a:lnTo>
                <a:lnTo>
                  <a:pt x="38068" y="19034"/>
                </a:lnTo>
                <a:lnTo>
                  <a:pt x="38068" y="21558"/>
                </a:lnTo>
                <a:lnTo>
                  <a:pt x="21558" y="380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350699" y="808945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58" y="38068"/>
                </a:moveTo>
                <a:lnTo>
                  <a:pt x="16509" y="38068"/>
                </a:lnTo>
                <a:lnTo>
                  <a:pt x="14081" y="37585"/>
                </a:lnTo>
                <a:lnTo>
                  <a:pt x="0" y="21558"/>
                </a:lnTo>
                <a:lnTo>
                  <a:pt x="0" y="16509"/>
                </a:lnTo>
                <a:lnTo>
                  <a:pt x="16509" y="0"/>
                </a:lnTo>
                <a:lnTo>
                  <a:pt x="21558" y="0"/>
                </a:lnTo>
                <a:lnTo>
                  <a:pt x="38068" y="19034"/>
                </a:lnTo>
                <a:lnTo>
                  <a:pt x="38068" y="21558"/>
                </a:lnTo>
                <a:lnTo>
                  <a:pt x="21558" y="380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350699" y="847013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58" y="38068"/>
                </a:moveTo>
                <a:lnTo>
                  <a:pt x="16509" y="38068"/>
                </a:lnTo>
                <a:lnTo>
                  <a:pt x="14081" y="37585"/>
                </a:lnTo>
                <a:lnTo>
                  <a:pt x="0" y="21558"/>
                </a:lnTo>
                <a:lnTo>
                  <a:pt x="0" y="16509"/>
                </a:lnTo>
                <a:lnTo>
                  <a:pt x="16509" y="0"/>
                </a:lnTo>
                <a:lnTo>
                  <a:pt x="21558" y="0"/>
                </a:lnTo>
                <a:lnTo>
                  <a:pt x="38068" y="19034"/>
                </a:lnTo>
                <a:lnTo>
                  <a:pt x="38068" y="21558"/>
                </a:lnTo>
                <a:lnTo>
                  <a:pt x="21558" y="380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350699" y="885081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58" y="38068"/>
                </a:moveTo>
                <a:lnTo>
                  <a:pt x="16509" y="38068"/>
                </a:lnTo>
                <a:lnTo>
                  <a:pt x="14081" y="37585"/>
                </a:lnTo>
                <a:lnTo>
                  <a:pt x="0" y="21558"/>
                </a:lnTo>
                <a:lnTo>
                  <a:pt x="0" y="16509"/>
                </a:lnTo>
                <a:lnTo>
                  <a:pt x="16509" y="0"/>
                </a:lnTo>
                <a:lnTo>
                  <a:pt x="21558" y="0"/>
                </a:lnTo>
                <a:lnTo>
                  <a:pt x="38068" y="19034"/>
                </a:lnTo>
                <a:lnTo>
                  <a:pt x="38068" y="21558"/>
                </a:lnTo>
                <a:lnTo>
                  <a:pt x="21558" y="380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2331010" y="1127437"/>
            <a:ext cx="4407535" cy="8010525"/>
          </a:xfrm>
          <a:prstGeom prst="rect">
            <a:avLst/>
          </a:prstGeom>
        </p:spPr>
        <p:txBody>
          <a:bodyPr wrap="square" lIns="0" tIns="425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050" spc="20" b="1">
                <a:latin typeface="Arial"/>
                <a:cs typeface="Arial"/>
              </a:rPr>
              <a:t>Dr</a:t>
            </a:r>
            <a:r>
              <a:rPr dirty="0" sz="1050" spc="-15" b="1">
                <a:latin typeface="Arial"/>
                <a:cs typeface="Arial"/>
              </a:rPr>
              <a:t> </a:t>
            </a:r>
            <a:r>
              <a:rPr dirty="0" sz="1050" spc="-25" b="1">
                <a:latin typeface="Arial"/>
                <a:cs typeface="Arial"/>
              </a:rPr>
              <a:t>Razib</a:t>
            </a:r>
            <a:r>
              <a:rPr dirty="0" sz="1050" spc="-10" b="1">
                <a:latin typeface="Arial"/>
                <a:cs typeface="Arial"/>
              </a:rPr>
              <a:t> </a:t>
            </a:r>
            <a:r>
              <a:rPr dirty="0" sz="1050" spc="5" b="1">
                <a:latin typeface="Arial"/>
                <a:cs typeface="Arial"/>
              </a:rPr>
              <a:t>Hayat</a:t>
            </a:r>
            <a:r>
              <a:rPr dirty="0" sz="1050" spc="-10" b="1">
                <a:latin typeface="Arial"/>
                <a:cs typeface="Arial"/>
              </a:rPr>
              <a:t> </a:t>
            </a:r>
            <a:r>
              <a:rPr dirty="0" sz="1050" spc="-35" b="1">
                <a:latin typeface="Arial"/>
                <a:cs typeface="Arial"/>
              </a:rPr>
              <a:t>Kahn,</a:t>
            </a:r>
            <a:r>
              <a:rPr dirty="0" sz="1050" spc="-10" b="1">
                <a:latin typeface="Arial"/>
                <a:cs typeface="Arial"/>
              </a:rPr>
              <a:t> </a:t>
            </a:r>
            <a:r>
              <a:rPr dirty="0" sz="1050" spc="-25">
                <a:latin typeface="Microsoft Sans Serif"/>
                <a:cs typeface="Microsoft Sans Serif"/>
              </a:rPr>
              <a:t>Research</a:t>
            </a:r>
            <a:r>
              <a:rPr dirty="0" sz="1050" spc="-15">
                <a:latin typeface="Microsoft Sans Serif"/>
                <a:cs typeface="Microsoft Sans Serif"/>
              </a:rPr>
              <a:t> </a:t>
            </a:r>
            <a:r>
              <a:rPr dirty="0" sz="1050" spc="10">
                <a:latin typeface="Microsoft Sans Serif"/>
                <a:cs typeface="Microsoft Sans Serif"/>
              </a:rPr>
              <a:t>Assistant</a:t>
            </a:r>
            <a:endParaRPr sz="1050">
              <a:latin typeface="Microsoft Sans Serif"/>
              <a:cs typeface="Microsoft Sans Serif"/>
            </a:endParaRPr>
          </a:p>
          <a:p>
            <a:pPr marL="132080" marR="584835">
              <a:lnSpc>
                <a:spcPct val="118900"/>
              </a:lnSpc>
              <a:spcBef>
                <a:spcPts val="5"/>
              </a:spcBef>
            </a:pPr>
            <a:r>
              <a:rPr dirty="0" sz="1050">
                <a:latin typeface="Microsoft Sans Serif"/>
                <a:cs typeface="Microsoft Sans Serif"/>
              </a:rPr>
              <a:t>Provided</a:t>
            </a:r>
            <a:r>
              <a:rPr dirty="0" sz="1050" spc="-15">
                <a:latin typeface="Microsoft Sans Serif"/>
                <a:cs typeface="Microsoft Sans Serif"/>
              </a:rPr>
              <a:t> </a:t>
            </a:r>
            <a:r>
              <a:rPr dirty="0" sz="1050" spc="-35">
                <a:latin typeface="Microsoft Sans Serif"/>
                <a:cs typeface="Microsoft Sans Serif"/>
              </a:rPr>
              <a:t>access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 spc="30">
                <a:latin typeface="Microsoft Sans Serif"/>
                <a:cs typeface="Microsoft Sans Serif"/>
              </a:rPr>
              <a:t>to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 spc="10">
                <a:latin typeface="Microsoft Sans Serif"/>
                <a:cs typeface="Microsoft Sans Serif"/>
              </a:rPr>
              <a:t>experimental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 spc="10">
                <a:latin typeface="Microsoft Sans Serif"/>
                <a:cs typeface="Microsoft Sans Serif"/>
              </a:rPr>
              <a:t>data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 spc="20">
                <a:latin typeface="Microsoft Sans Serif"/>
                <a:cs typeface="Microsoft Sans Serif"/>
              </a:rPr>
              <a:t>for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 spc="20">
                <a:latin typeface="Microsoft Sans Serif"/>
                <a:cs typeface="Microsoft Sans Serif"/>
              </a:rPr>
              <a:t>faculty</a:t>
            </a:r>
            <a:r>
              <a:rPr dirty="0" sz="1050" spc="-10">
                <a:latin typeface="Microsoft Sans Serif"/>
                <a:cs typeface="Microsoft Sans Serif"/>
              </a:rPr>
              <a:t> researcher </a:t>
            </a:r>
            <a:r>
              <a:rPr dirty="0" sz="1050" spc="10">
                <a:latin typeface="Microsoft Sans Serif"/>
                <a:cs typeface="Microsoft Sans Serif"/>
              </a:rPr>
              <a:t>or </a:t>
            </a:r>
            <a:r>
              <a:rPr dirty="0" sz="1050" spc="-265">
                <a:latin typeface="Microsoft Sans Serif"/>
                <a:cs typeface="Microsoft Sans Serif"/>
              </a:rPr>
              <a:t> </a:t>
            </a:r>
            <a:r>
              <a:rPr dirty="0" sz="1050" spc="-5">
                <a:latin typeface="Microsoft Sans Serif"/>
                <a:cs typeface="Microsoft Sans Serif"/>
              </a:rPr>
              <a:t>supervisor.</a:t>
            </a:r>
            <a:endParaRPr sz="1050">
              <a:latin typeface="Microsoft Sans Serif"/>
              <a:cs typeface="Microsoft Sans Serif"/>
            </a:endParaRPr>
          </a:p>
          <a:p>
            <a:pPr marL="132080" marR="227329">
              <a:lnSpc>
                <a:spcPct val="118900"/>
              </a:lnSpc>
            </a:pPr>
            <a:r>
              <a:rPr dirty="0" sz="1050" spc="-5">
                <a:latin typeface="Microsoft Sans Serif"/>
                <a:cs typeface="Microsoft Sans Serif"/>
              </a:rPr>
              <a:t>Created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 spc="10">
                <a:latin typeface="Microsoft Sans Serif"/>
                <a:cs typeface="Microsoft Sans Serif"/>
              </a:rPr>
              <a:t>presentation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 spc="5">
                <a:latin typeface="Microsoft Sans Serif"/>
                <a:cs typeface="Microsoft Sans Serif"/>
              </a:rPr>
              <a:t>slides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and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 spc="5">
                <a:latin typeface="Microsoft Sans Serif"/>
                <a:cs typeface="Microsoft Sans Serif"/>
              </a:rPr>
              <a:t>posters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 spc="30">
                <a:latin typeface="Microsoft Sans Serif"/>
                <a:cs typeface="Microsoft Sans Serif"/>
              </a:rPr>
              <a:t>to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 spc="20">
                <a:latin typeface="Microsoft Sans Serif"/>
                <a:cs typeface="Microsoft Sans Serif"/>
              </a:rPr>
              <a:t>help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 spc="-15">
                <a:latin typeface="Microsoft Sans Serif"/>
                <a:cs typeface="Microsoft Sans Serif"/>
              </a:rPr>
              <a:t>researchers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 spc="5">
                <a:latin typeface="Microsoft Sans Serif"/>
                <a:cs typeface="Microsoft Sans Serif"/>
              </a:rPr>
              <a:t>present </a:t>
            </a:r>
            <a:r>
              <a:rPr dirty="0" sz="1050" spc="-265">
                <a:latin typeface="Microsoft Sans Serif"/>
                <a:cs typeface="Microsoft Sans Serif"/>
              </a:rPr>
              <a:t> </a:t>
            </a:r>
            <a:r>
              <a:rPr dirty="0" sz="1050" spc="5">
                <a:latin typeface="Microsoft Sans Serif"/>
                <a:cs typeface="Microsoft Sans Serif"/>
              </a:rPr>
              <a:t>findings.</a:t>
            </a:r>
            <a:endParaRPr sz="1050">
              <a:latin typeface="Microsoft Sans Serif"/>
              <a:cs typeface="Microsoft Sans Serif"/>
            </a:endParaRPr>
          </a:p>
          <a:p>
            <a:pPr marL="132080" marR="484505">
              <a:lnSpc>
                <a:spcPct val="118900"/>
              </a:lnSpc>
            </a:pPr>
            <a:r>
              <a:rPr dirty="0" sz="1050" spc="30">
                <a:latin typeface="Microsoft Sans Serif"/>
                <a:cs typeface="Microsoft Sans Serif"/>
              </a:rPr>
              <a:t>Wrote </a:t>
            </a:r>
            <a:r>
              <a:rPr dirty="0" sz="1050" spc="15">
                <a:latin typeface="Microsoft Sans Serif"/>
                <a:cs typeface="Microsoft Sans Serif"/>
              </a:rPr>
              <a:t>reports </a:t>
            </a:r>
            <a:r>
              <a:rPr dirty="0" sz="1050" spc="30">
                <a:latin typeface="Microsoft Sans Serif"/>
                <a:cs typeface="Microsoft Sans Serif"/>
              </a:rPr>
              <a:t>to </a:t>
            </a:r>
            <a:r>
              <a:rPr dirty="0" sz="1050" spc="-5">
                <a:latin typeface="Microsoft Sans Serif"/>
                <a:cs typeface="Microsoft Sans Serif"/>
              </a:rPr>
              <a:t>summerise </a:t>
            </a:r>
            <a:r>
              <a:rPr dirty="0" sz="1050" spc="10">
                <a:latin typeface="Microsoft Sans Serif"/>
                <a:cs typeface="Microsoft Sans Serif"/>
              </a:rPr>
              <a:t>data </a:t>
            </a:r>
            <a:r>
              <a:rPr dirty="0" sz="1050">
                <a:latin typeface="Microsoft Sans Serif"/>
                <a:cs typeface="Microsoft Sans Serif"/>
              </a:rPr>
              <a:t>and </a:t>
            </a:r>
            <a:r>
              <a:rPr dirty="0" sz="1050" spc="10">
                <a:latin typeface="Microsoft Sans Serif"/>
                <a:cs typeface="Microsoft Sans Serif"/>
              </a:rPr>
              <a:t>implications </a:t>
            </a:r>
            <a:r>
              <a:rPr dirty="0" sz="1050" spc="20">
                <a:latin typeface="Microsoft Sans Serif"/>
                <a:cs typeface="Microsoft Sans Serif"/>
              </a:rPr>
              <a:t>of </a:t>
            </a:r>
            <a:r>
              <a:rPr dirty="0" sz="1050">
                <a:latin typeface="Microsoft Sans Serif"/>
                <a:cs typeface="Microsoft Sans Serif"/>
              </a:rPr>
              <a:t>results. </a:t>
            </a:r>
            <a:r>
              <a:rPr dirty="0" sz="1050" spc="5">
                <a:latin typeface="Microsoft Sans Serif"/>
                <a:cs typeface="Microsoft Sans Serif"/>
              </a:rPr>
              <a:t> Maintained </a:t>
            </a:r>
            <a:r>
              <a:rPr dirty="0" sz="1050" spc="-15">
                <a:latin typeface="Microsoft Sans Serif"/>
                <a:cs typeface="Microsoft Sans Serif"/>
              </a:rPr>
              <a:t>accurate </a:t>
            </a:r>
            <a:r>
              <a:rPr dirty="0" sz="1050" spc="-10">
                <a:latin typeface="Microsoft Sans Serif"/>
                <a:cs typeface="Microsoft Sans Serif"/>
              </a:rPr>
              <a:t>records </a:t>
            </a:r>
            <a:r>
              <a:rPr dirty="0" sz="1050" spc="20">
                <a:latin typeface="Microsoft Sans Serif"/>
                <a:cs typeface="Microsoft Sans Serif"/>
              </a:rPr>
              <a:t>of </a:t>
            </a:r>
            <a:r>
              <a:rPr dirty="0" sz="1050" spc="10">
                <a:latin typeface="Microsoft Sans Serif"/>
                <a:cs typeface="Microsoft Sans Serif"/>
              </a:rPr>
              <a:t>interviews, </a:t>
            </a:r>
            <a:r>
              <a:rPr dirty="0" sz="1050" spc="15">
                <a:latin typeface="Microsoft Sans Serif"/>
                <a:cs typeface="Microsoft Sans Serif"/>
              </a:rPr>
              <a:t>ethically </a:t>
            </a:r>
            <a:r>
              <a:rPr dirty="0" sz="1050" spc="10">
                <a:latin typeface="Microsoft Sans Serif"/>
                <a:cs typeface="Microsoft Sans Serif"/>
              </a:rPr>
              <a:t>maintaining </a:t>
            </a:r>
            <a:r>
              <a:rPr dirty="0" sz="1050" spc="-265">
                <a:latin typeface="Microsoft Sans Serif"/>
                <a:cs typeface="Microsoft Sans Serif"/>
              </a:rPr>
              <a:t> </a:t>
            </a:r>
            <a:r>
              <a:rPr dirty="0" sz="1050" spc="15">
                <a:latin typeface="Microsoft Sans Serif"/>
                <a:cs typeface="Microsoft Sans Serif"/>
              </a:rPr>
              <a:t>confidentiality</a:t>
            </a:r>
            <a:r>
              <a:rPr dirty="0" sz="1050" spc="-15">
                <a:latin typeface="Microsoft Sans Serif"/>
                <a:cs typeface="Microsoft Sans Serif"/>
              </a:rPr>
              <a:t> </a:t>
            </a:r>
            <a:r>
              <a:rPr dirty="0" sz="1050" spc="20">
                <a:latin typeface="Microsoft Sans Serif"/>
                <a:cs typeface="Microsoft Sans Serif"/>
              </a:rPr>
              <a:t>of</a:t>
            </a:r>
            <a:r>
              <a:rPr dirty="0" sz="1050" spc="-10">
                <a:latin typeface="Microsoft Sans Serif"/>
                <a:cs typeface="Microsoft Sans Serif"/>
              </a:rPr>
              <a:t> subjects.</a:t>
            </a:r>
            <a:endParaRPr sz="1050">
              <a:latin typeface="Microsoft Sans Serif"/>
              <a:cs typeface="Microsoft Sans Serif"/>
            </a:endParaRPr>
          </a:p>
          <a:p>
            <a:pPr marL="132080" marR="314960">
              <a:lnSpc>
                <a:spcPct val="118900"/>
              </a:lnSpc>
            </a:pPr>
            <a:r>
              <a:rPr dirty="0" sz="1050" spc="-5">
                <a:latin typeface="Microsoft Sans Serif"/>
                <a:cs typeface="Microsoft Sans Serif"/>
              </a:rPr>
              <a:t>Prepared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 spc="20">
                <a:latin typeface="Microsoft Sans Serif"/>
                <a:cs typeface="Microsoft Sans Serif"/>
              </a:rPr>
              <a:t>interview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 spc="5">
                <a:latin typeface="Microsoft Sans Serif"/>
                <a:cs typeface="Microsoft Sans Serif"/>
              </a:rPr>
              <a:t>questions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and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 spc="5">
                <a:latin typeface="Microsoft Sans Serif"/>
                <a:cs typeface="Microsoft Sans Serif"/>
              </a:rPr>
              <a:t>recruited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subjects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 spc="30">
                <a:latin typeface="Microsoft Sans Serif"/>
                <a:cs typeface="Microsoft Sans Serif"/>
              </a:rPr>
              <a:t>to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 spc="10">
                <a:latin typeface="Microsoft Sans Serif"/>
                <a:cs typeface="Microsoft Sans Serif"/>
              </a:rPr>
              <a:t>obtain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 spc="10">
                <a:latin typeface="Microsoft Sans Serif"/>
                <a:cs typeface="Microsoft Sans Serif"/>
              </a:rPr>
              <a:t>best </a:t>
            </a:r>
            <a:r>
              <a:rPr dirty="0" sz="1050" spc="-265">
                <a:latin typeface="Microsoft Sans Serif"/>
                <a:cs typeface="Microsoft Sans Serif"/>
              </a:rPr>
              <a:t> </a:t>
            </a:r>
            <a:r>
              <a:rPr dirty="0" sz="1050" spc="5">
                <a:latin typeface="Microsoft Sans Serif"/>
                <a:cs typeface="Microsoft Sans Serif"/>
              </a:rPr>
              <a:t>possible</a:t>
            </a:r>
            <a:r>
              <a:rPr dirty="0" sz="1050" spc="-15">
                <a:latin typeface="Microsoft Sans Serif"/>
                <a:cs typeface="Microsoft Sans Serif"/>
              </a:rPr>
              <a:t> responses.</a:t>
            </a:r>
            <a:endParaRPr sz="10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dirty="0" sz="1050" spc="-25" b="1">
                <a:latin typeface="Arial"/>
                <a:cs typeface="Arial"/>
              </a:rPr>
              <a:t>House</a:t>
            </a:r>
            <a:r>
              <a:rPr dirty="0" sz="1050" spc="-15" b="1">
                <a:latin typeface="Arial"/>
                <a:cs typeface="Arial"/>
              </a:rPr>
              <a:t> </a:t>
            </a:r>
            <a:r>
              <a:rPr dirty="0" sz="1050" spc="20" b="1">
                <a:latin typeface="Arial"/>
                <a:cs typeface="Arial"/>
              </a:rPr>
              <a:t>Of</a:t>
            </a:r>
            <a:r>
              <a:rPr dirty="0" sz="1050" spc="-10" b="1">
                <a:latin typeface="Arial"/>
                <a:cs typeface="Arial"/>
              </a:rPr>
              <a:t> </a:t>
            </a:r>
            <a:r>
              <a:rPr dirty="0" sz="1050" spc="-35" b="1">
                <a:latin typeface="Arial"/>
                <a:cs typeface="Arial"/>
              </a:rPr>
              <a:t>Youth</a:t>
            </a:r>
            <a:r>
              <a:rPr dirty="0" sz="1050" spc="-10" b="1">
                <a:latin typeface="Arial"/>
                <a:cs typeface="Arial"/>
              </a:rPr>
              <a:t> Dialogue </a:t>
            </a:r>
            <a:r>
              <a:rPr dirty="0" sz="1050" spc="15" b="1">
                <a:latin typeface="Arial"/>
                <a:cs typeface="Arial"/>
              </a:rPr>
              <a:t>(HYD),</a:t>
            </a:r>
            <a:r>
              <a:rPr dirty="0" sz="1050" spc="-10" b="1">
                <a:latin typeface="Arial"/>
                <a:cs typeface="Arial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Head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 spc="20">
                <a:latin typeface="Microsoft Sans Serif"/>
                <a:cs typeface="Microsoft Sans Serif"/>
              </a:rPr>
              <a:t>Of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 spc="10">
                <a:latin typeface="Microsoft Sans Serif"/>
                <a:cs typeface="Microsoft Sans Serif"/>
              </a:rPr>
              <a:t>Marketing</a:t>
            </a:r>
            <a:endParaRPr sz="1050">
              <a:latin typeface="Microsoft Sans Serif"/>
              <a:cs typeface="Microsoft Sans Serif"/>
            </a:endParaRPr>
          </a:p>
          <a:p>
            <a:pPr marL="132080" marR="106045">
              <a:lnSpc>
                <a:spcPct val="118900"/>
              </a:lnSpc>
            </a:pPr>
            <a:r>
              <a:rPr dirty="0" sz="1050" spc="-25">
                <a:latin typeface="Microsoft Sans Serif"/>
                <a:cs typeface="Microsoft Sans Serif"/>
              </a:rPr>
              <a:t>I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 spc="15">
                <a:latin typeface="Microsoft Sans Serif"/>
                <a:cs typeface="Microsoft Sans Serif"/>
              </a:rPr>
              <a:t>started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 spc="25">
                <a:latin typeface="Microsoft Sans Serif"/>
                <a:cs typeface="Microsoft Sans Serif"/>
              </a:rPr>
              <a:t>working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 spc="20">
                <a:latin typeface="Microsoft Sans Serif"/>
                <a:cs typeface="Microsoft Sans Serif"/>
              </a:rPr>
              <a:t>for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HYD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 spc="-10">
                <a:latin typeface="Microsoft Sans Serif"/>
                <a:cs typeface="Microsoft Sans Serif"/>
              </a:rPr>
              <a:t>back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 spc="5">
                <a:latin typeface="Microsoft Sans Serif"/>
                <a:cs typeface="Microsoft Sans Serif"/>
              </a:rPr>
              <a:t>in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 spc="45">
                <a:latin typeface="Microsoft Sans Serif"/>
                <a:cs typeface="Microsoft Sans Serif"/>
              </a:rPr>
              <a:t>2021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 spc="-25">
                <a:latin typeface="Microsoft Sans Serif"/>
                <a:cs typeface="Microsoft Sans Serif"/>
              </a:rPr>
              <a:t>as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 spc="-30">
                <a:latin typeface="Microsoft Sans Serif"/>
                <a:cs typeface="Microsoft Sans Serif"/>
              </a:rPr>
              <a:t>a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 spc="5">
                <a:latin typeface="Microsoft Sans Serif"/>
                <a:cs typeface="Microsoft Sans Serif"/>
              </a:rPr>
              <a:t>general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 spc="5">
                <a:latin typeface="Microsoft Sans Serif"/>
                <a:cs typeface="Microsoft Sans Serif"/>
              </a:rPr>
              <a:t>memberKingdom </a:t>
            </a:r>
            <a:r>
              <a:rPr dirty="0" sz="1050" spc="-26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and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 spc="-5">
                <a:latin typeface="Microsoft Sans Serif"/>
                <a:cs typeface="Microsoft Sans Serif"/>
              </a:rPr>
              <a:t>earned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 spc="10">
                <a:latin typeface="Microsoft Sans Serif"/>
                <a:cs typeface="Microsoft Sans Serif"/>
              </a:rPr>
              <a:t>my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 spc="25">
                <a:latin typeface="Microsoft Sans Serif"/>
                <a:cs typeface="Microsoft Sans Serif"/>
              </a:rPr>
              <a:t>way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 spc="15">
                <a:latin typeface="Microsoft Sans Serif"/>
                <a:cs typeface="Microsoft Sans Serif"/>
              </a:rPr>
              <a:t>up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 spc="30">
                <a:latin typeface="Microsoft Sans Serif"/>
                <a:cs typeface="Microsoft Sans Serif"/>
              </a:rPr>
              <a:t>to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 spc="20">
                <a:latin typeface="Microsoft Sans Serif"/>
                <a:cs typeface="Microsoft Sans Serif"/>
              </a:rPr>
              <a:t>the</a:t>
            </a:r>
            <a:r>
              <a:rPr dirty="0" sz="1050" spc="-5">
                <a:latin typeface="Microsoft Sans Serif"/>
                <a:cs typeface="Microsoft Sans Serif"/>
              </a:rPr>
              <a:t> head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 spc="20">
                <a:latin typeface="Microsoft Sans Serif"/>
                <a:cs typeface="Microsoft Sans Serif"/>
              </a:rPr>
              <a:t>of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 spc="15">
                <a:latin typeface="Microsoft Sans Serif"/>
                <a:cs typeface="Microsoft Sans Serif"/>
              </a:rPr>
              <a:t>their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 spc="10">
                <a:latin typeface="Microsoft Sans Serif"/>
                <a:cs typeface="Microsoft Sans Serif"/>
              </a:rPr>
              <a:t>marketing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 spc="15">
                <a:latin typeface="Microsoft Sans Serif"/>
                <a:cs typeface="Microsoft Sans Serif"/>
              </a:rPr>
              <a:t>department.</a:t>
            </a:r>
            <a:endParaRPr sz="1050">
              <a:latin typeface="Microsoft Sans Serif"/>
              <a:cs typeface="Microsoft Sans Serif"/>
            </a:endParaRPr>
          </a:p>
          <a:p>
            <a:pPr marL="132080" marR="413384">
              <a:lnSpc>
                <a:spcPct val="118900"/>
              </a:lnSpc>
            </a:pPr>
            <a:r>
              <a:rPr dirty="0" sz="1050" spc="-15">
                <a:latin typeface="Microsoft Sans Serif"/>
                <a:cs typeface="Microsoft Sans Serif"/>
              </a:rPr>
              <a:t>Trained</a:t>
            </a:r>
            <a:r>
              <a:rPr dirty="0" sz="1050" spc="-5">
                <a:latin typeface="Microsoft Sans Serif"/>
                <a:cs typeface="Microsoft Sans Serif"/>
              </a:rPr>
              <a:t> over </a:t>
            </a:r>
            <a:r>
              <a:rPr dirty="0" sz="1050" spc="45">
                <a:latin typeface="Microsoft Sans Serif"/>
                <a:cs typeface="Microsoft Sans Serif"/>
              </a:rPr>
              <a:t>50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 spc="20">
                <a:latin typeface="Microsoft Sans Serif"/>
                <a:cs typeface="Microsoft Sans Serif"/>
              </a:rPr>
              <a:t>staff</a:t>
            </a:r>
            <a:r>
              <a:rPr dirty="0" sz="1050">
                <a:latin typeface="Microsoft Sans Serif"/>
                <a:cs typeface="Microsoft Sans Serif"/>
              </a:rPr>
              <a:t> members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 spc="5">
                <a:latin typeface="Microsoft Sans Serif"/>
                <a:cs typeface="Microsoft Sans Serif"/>
              </a:rPr>
              <a:t>in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 spc="20">
                <a:latin typeface="Microsoft Sans Serif"/>
                <a:cs typeface="Microsoft Sans Serif"/>
              </a:rPr>
              <a:t>the</a:t>
            </a:r>
            <a:r>
              <a:rPr dirty="0" sz="1050">
                <a:latin typeface="Microsoft Sans Serif"/>
                <a:cs typeface="Microsoft Sans Serif"/>
              </a:rPr>
              <a:t> organization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 spc="10">
                <a:latin typeface="Microsoft Sans Serif"/>
                <a:cs typeface="Microsoft Sans Serif"/>
              </a:rPr>
              <a:t>best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 spc="-10">
                <a:latin typeface="Microsoft Sans Serif"/>
                <a:cs typeface="Microsoft Sans Serif"/>
              </a:rPr>
              <a:t>practices, </a:t>
            </a:r>
            <a:r>
              <a:rPr dirty="0" sz="1050" spc="-260">
                <a:latin typeface="Microsoft Sans Serif"/>
                <a:cs typeface="Microsoft Sans Serif"/>
              </a:rPr>
              <a:t> </a:t>
            </a:r>
            <a:r>
              <a:rPr dirty="0" sz="1050" spc="15">
                <a:latin typeface="Microsoft Sans Serif"/>
                <a:cs typeface="Microsoft Sans Serif"/>
              </a:rPr>
              <a:t>boosting</a:t>
            </a:r>
            <a:r>
              <a:rPr dirty="0" sz="1050" spc="-15">
                <a:latin typeface="Microsoft Sans Serif"/>
                <a:cs typeface="Microsoft Sans Serif"/>
              </a:rPr>
              <a:t> </a:t>
            </a:r>
            <a:r>
              <a:rPr dirty="0" sz="1050" spc="20">
                <a:latin typeface="Microsoft Sans Serif"/>
                <a:cs typeface="Microsoft Sans Serif"/>
              </a:rPr>
              <a:t>website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 spc="5">
                <a:latin typeface="Microsoft Sans Serif"/>
                <a:cs typeface="Microsoft Sans Serif"/>
              </a:rPr>
              <a:t>ranking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 spc="15">
                <a:latin typeface="Microsoft Sans Serif"/>
                <a:cs typeface="Microsoft Sans Serif"/>
              </a:rPr>
              <a:t>by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 spc="45">
                <a:latin typeface="Microsoft Sans Serif"/>
                <a:cs typeface="Microsoft Sans Serif"/>
              </a:rPr>
              <a:t>10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 spc="-5">
                <a:latin typeface="Microsoft Sans Serif"/>
                <a:cs typeface="Microsoft Sans Serif"/>
              </a:rPr>
              <a:t>spots.</a:t>
            </a:r>
            <a:endParaRPr sz="1050">
              <a:latin typeface="Microsoft Sans Serif"/>
              <a:cs typeface="Microsoft Sans Serif"/>
            </a:endParaRPr>
          </a:p>
          <a:p>
            <a:pPr marL="132080" marR="51435">
              <a:lnSpc>
                <a:spcPct val="118900"/>
              </a:lnSpc>
            </a:pPr>
            <a:r>
              <a:rPr dirty="0" sz="1050" spc="-10">
                <a:latin typeface="Microsoft Sans Serif"/>
                <a:cs typeface="Microsoft Sans Serif"/>
              </a:rPr>
              <a:t>Launched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 spc="-10">
                <a:latin typeface="Microsoft Sans Serif"/>
                <a:cs typeface="Microsoft Sans Serif"/>
              </a:rPr>
              <a:t>successful</a:t>
            </a:r>
            <a:r>
              <a:rPr dirty="0" sz="1050">
                <a:latin typeface="Microsoft Sans Serif"/>
                <a:cs typeface="Microsoft Sans Serif"/>
              </a:rPr>
              <a:t> </a:t>
            </a:r>
            <a:r>
              <a:rPr dirty="0" sz="1050" spc="25">
                <a:latin typeface="Microsoft Sans Serif"/>
                <a:cs typeface="Microsoft Sans Serif"/>
              </a:rPr>
              <a:t>print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and </a:t>
            </a:r>
            <a:r>
              <a:rPr dirty="0" sz="1050" spc="25">
                <a:latin typeface="Microsoft Sans Serif"/>
                <a:cs typeface="Microsoft Sans Serif"/>
              </a:rPr>
              <a:t>digital</a:t>
            </a:r>
            <a:r>
              <a:rPr dirty="0" sz="1050" spc="-5">
                <a:latin typeface="Microsoft Sans Serif"/>
                <a:cs typeface="Microsoft Sans Serif"/>
              </a:rPr>
              <a:t> campaigns</a:t>
            </a:r>
            <a:r>
              <a:rPr dirty="0" sz="1050">
                <a:latin typeface="Microsoft Sans Serif"/>
                <a:cs typeface="Microsoft Sans Serif"/>
              </a:rPr>
              <a:t> </a:t>
            </a:r>
            <a:r>
              <a:rPr dirty="0" sz="1050" spc="50">
                <a:latin typeface="Microsoft Sans Serif"/>
                <a:cs typeface="Microsoft Sans Serif"/>
              </a:rPr>
              <a:t>worth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 spc="45">
                <a:latin typeface="Microsoft Sans Serif"/>
                <a:cs typeface="Microsoft Sans Serif"/>
              </a:rPr>
              <a:t>1</a:t>
            </a:r>
            <a:r>
              <a:rPr dirty="0" sz="1050">
                <a:latin typeface="Microsoft Sans Serif"/>
                <a:cs typeface="Microsoft Sans Serif"/>
              </a:rPr>
              <a:t> </a:t>
            </a:r>
            <a:r>
              <a:rPr dirty="0" sz="1050" spc="25">
                <a:latin typeface="Microsoft Sans Serif"/>
                <a:cs typeface="Microsoft Sans Serif"/>
              </a:rPr>
              <a:t>million+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 spc="55">
                <a:latin typeface="Microsoft Sans Serif"/>
                <a:cs typeface="Microsoft Sans Serif"/>
              </a:rPr>
              <a:t>with </a:t>
            </a:r>
            <a:r>
              <a:rPr dirty="0" sz="1050" spc="-260">
                <a:latin typeface="Microsoft Sans Serif"/>
                <a:cs typeface="Microsoft Sans Serif"/>
              </a:rPr>
              <a:t> </a:t>
            </a:r>
            <a:r>
              <a:rPr dirty="0" sz="1050" spc="10">
                <a:latin typeface="Microsoft Sans Serif"/>
                <a:cs typeface="Microsoft Sans Serif"/>
              </a:rPr>
              <a:t>aligned</a:t>
            </a:r>
            <a:r>
              <a:rPr dirty="0" sz="1050" spc="-1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messaging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 spc="-15">
                <a:latin typeface="Microsoft Sans Serif"/>
                <a:cs typeface="Microsoft Sans Serif"/>
              </a:rPr>
              <a:t>across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 spc="35">
                <a:latin typeface="Microsoft Sans Serif"/>
                <a:cs typeface="Microsoft Sans Serif"/>
              </a:rPr>
              <a:t>all</a:t>
            </a:r>
            <a:r>
              <a:rPr dirty="0" sz="1050" spc="-10">
                <a:latin typeface="Microsoft Sans Serif"/>
                <a:cs typeface="Microsoft Sans Serif"/>
              </a:rPr>
              <a:t> channels.</a:t>
            </a:r>
            <a:endParaRPr sz="1050">
              <a:latin typeface="Microsoft Sans Serif"/>
              <a:cs typeface="Microsoft Sans Serif"/>
            </a:endParaRPr>
          </a:p>
          <a:p>
            <a:pPr algn="just" marL="132080" marR="44450">
              <a:lnSpc>
                <a:spcPct val="118900"/>
              </a:lnSpc>
            </a:pPr>
            <a:r>
              <a:rPr dirty="0" sz="1050" spc="5">
                <a:latin typeface="Microsoft Sans Serif"/>
                <a:cs typeface="Microsoft Sans Serif"/>
              </a:rPr>
              <a:t>Developed strategic </a:t>
            </a:r>
            <a:r>
              <a:rPr dirty="0" sz="1050" spc="10">
                <a:latin typeface="Microsoft Sans Serif"/>
                <a:cs typeface="Microsoft Sans Serif"/>
              </a:rPr>
              <a:t>partnerships </a:t>
            </a:r>
            <a:r>
              <a:rPr dirty="0" sz="1050" spc="55">
                <a:latin typeface="Microsoft Sans Serif"/>
                <a:cs typeface="Microsoft Sans Serif"/>
              </a:rPr>
              <a:t>with </a:t>
            </a:r>
            <a:r>
              <a:rPr dirty="0" sz="1050" spc="5">
                <a:latin typeface="Microsoft Sans Serif"/>
                <a:cs typeface="Microsoft Sans Serif"/>
              </a:rPr>
              <a:t>influencers </a:t>
            </a:r>
            <a:r>
              <a:rPr dirty="0" sz="1050">
                <a:latin typeface="Microsoft Sans Serif"/>
                <a:cs typeface="Microsoft Sans Serif"/>
              </a:rPr>
              <a:t>and </a:t>
            </a:r>
            <a:r>
              <a:rPr dirty="0" sz="1050" spc="10">
                <a:latin typeface="Microsoft Sans Serif"/>
                <a:cs typeface="Microsoft Sans Serif"/>
              </a:rPr>
              <a:t>complementary </a:t>
            </a:r>
            <a:r>
              <a:rPr dirty="0" sz="1050" spc="-265">
                <a:latin typeface="Microsoft Sans Serif"/>
                <a:cs typeface="Microsoft Sans Serif"/>
              </a:rPr>
              <a:t> </a:t>
            </a:r>
            <a:r>
              <a:rPr dirty="0" sz="1050" spc="-5">
                <a:latin typeface="Microsoft Sans Serif"/>
                <a:cs typeface="Microsoft Sans Serif"/>
              </a:rPr>
              <a:t>brands.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 spc="5">
                <a:latin typeface="Microsoft Sans Serif"/>
                <a:cs typeface="Microsoft Sans Serif"/>
              </a:rPr>
              <a:t>Consistently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 spc="20">
                <a:latin typeface="Microsoft Sans Serif"/>
                <a:cs typeface="Microsoft Sans Serif"/>
              </a:rPr>
              <a:t>met</a:t>
            </a:r>
            <a:r>
              <a:rPr dirty="0" sz="1050" spc="-1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campaign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 spc="5">
                <a:latin typeface="Microsoft Sans Serif"/>
                <a:cs typeface="Microsoft Sans Serif"/>
              </a:rPr>
              <a:t>goals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 spc="15">
                <a:latin typeface="Microsoft Sans Serif"/>
                <a:cs typeface="Microsoft Sans Serif"/>
              </a:rPr>
              <a:t>by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 spc="10">
                <a:latin typeface="Microsoft Sans Serif"/>
                <a:cs typeface="Microsoft Sans Serif"/>
              </a:rPr>
              <a:t>developing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 spc="-15">
                <a:latin typeface="Microsoft Sans Serif"/>
                <a:cs typeface="Microsoft Sans Serif"/>
              </a:rPr>
              <a:t>clear,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 spc="5">
                <a:latin typeface="Microsoft Sans Serif"/>
                <a:cs typeface="Microsoft Sans Serif"/>
              </a:rPr>
              <a:t>effective </a:t>
            </a:r>
            <a:r>
              <a:rPr dirty="0" sz="1050" spc="-265">
                <a:latin typeface="Microsoft Sans Serif"/>
                <a:cs typeface="Microsoft Sans Serif"/>
              </a:rPr>
              <a:t> </a:t>
            </a:r>
            <a:r>
              <a:rPr dirty="0" sz="1050" spc="5">
                <a:latin typeface="Microsoft Sans Serif"/>
                <a:cs typeface="Microsoft Sans Serif"/>
              </a:rPr>
              <a:t>design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 spc="10">
                <a:latin typeface="Microsoft Sans Serif"/>
                <a:cs typeface="Microsoft Sans Serif"/>
              </a:rPr>
              <a:t>briefs</a:t>
            </a:r>
            <a:r>
              <a:rPr dirty="0" sz="1050" spc="-1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and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 spc="10">
                <a:latin typeface="Microsoft Sans Serif"/>
                <a:cs typeface="Microsoft Sans Serif"/>
              </a:rPr>
              <a:t>providing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 spc="-5">
                <a:latin typeface="Microsoft Sans Serif"/>
                <a:cs typeface="Microsoft Sans Serif"/>
              </a:rPr>
              <a:t>creative</a:t>
            </a:r>
            <a:r>
              <a:rPr dirty="0" sz="1050" spc="-10">
                <a:latin typeface="Microsoft Sans Serif"/>
                <a:cs typeface="Microsoft Sans Serif"/>
              </a:rPr>
              <a:t> guidance.</a:t>
            </a:r>
            <a:endParaRPr sz="1050">
              <a:latin typeface="Microsoft Sans Serif"/>
              <a:cs typeface="Microsoft Sans Serif"/>
            </a:endParaRPr>
          </a:p>
          <a:p>
            <a:pPr algn="just" marL="132080" marR="5080">
              <a:lnSpc>
                <a:spcPct val="118900"/>
              </a:lnSpc>
            </a:pPr>
            <a:r>
              <a:rPr dirty="0" sz="1050" spc="5">
                <a:latin typeface="Microsoft Sans Serif"/>
                <a:cs typeface="Microsoft Sans Serif"/>
              </a:rPr>
              <a:t>Improved</a:t>
            </a:r>
            <a:r>
              <a:rPr dirty="0" sz="1050" spc="-5">
                <a:latin typeface="Microsoft Sans Serif"/>
                <a:cs typeface="Microsoft Sans Serif"/>
              </a:rPr>
              <a:t> social </a:t>
            </a:r>
            <a:r>
              <a:rPr dirty="0" sz="1050">
                <a:latin typeface="Microsoft Sans Serif"/>
                <a:cs typeface="Microsoft Sans Serif"/>
              </a:rPr>
              <a:t>media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 spc="-20">
                <a:latin typeface="Microsoft Sans Serif"/>
                <a:cs typeface="Microsoft Sans Serif"/>
              </a:rPr>
              <a:t>presence,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 spc="10">
                <a:latin typeface="Microsoft Sans Serif"/>
                <a:cs typeface="Microsoft Sans Serif"/>
              </a:rPr>
              <a:t>adding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 spc="25">
                <a:latin typeface="Microsoft Sans Serif"/>
                <a:cs typeface="Microsoft Sans Serif"/>
              </a:rPr>
              <a:t>10,000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 spc="25">
                <a:latin typeface="Microsoft Sans Serif"/>
                <a:cs typeface="Microsoft Sans Serif"/>
              </a:rPr>
              <a:t>followers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 spc="5">
                <a:latin typeface="Microsoft Sans Serif"/>
                <a:cs typeface="Microsoft Sans Serif"/>
              </a:rPr>
              <a:t>on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 spc="5">
                <a:latin typeface="Microsoft Sans Serif"/>
                <a:cs typeface="Microsoft Sans Serif"/>
              </a:rPr>
              <a:t>Instagram </a:t>
            </a:r>
            <a:r>
              <a:rPr dirty="0" sz="1050" spc="-265">
                <a:latin typeface="Microsoft Sans Serif"/>
                <a:cs typeface="Microsoft Sans Serif"/>
              </a:rPr>
              <a:t> </a:t>
            </a:r>
            <a:r>
              <a:rPr dirty="0" sz="1050" spc="15">
                <a:latin typeface="Microsoft Sans Serif"/>
                <a:cs typeface="Microsoft Sans Serif"/>
              </a:rPr>
              <a:t>by</a:t>
            </a:r>
            <a:r>
              <a:rPr dirty="0" sz="1050" spc="-15">
                <a:latin typeface="Microsoft Sans Serif"/>
                <a:cs typeface="Microsoft Sans Serif"/>
              </a:rPr>
              <a:t> </a:t>
            </a:r>
            <a:r>
              <a:rPr dirty="0" sz="1050" spc="5">
                <a:latin typeface="Microsoft Sans Serif"/>
                <a:cs typeface="Microsoft Sans Serif"/>
              </a:rPr>
              <a:t>creating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 spc="5">
                <a:latin typeface="Microsoft Sans Serif"/>
                <a:cs typeface="Microsoft Sans Serif"/>
              </a:rPr>
              <a:t>contest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 spc="15">
                <a:latin typeface="Microsoft Sans Serif"/>
                <a:cs typeface="Microsoft Sans Serif"/>
              </a:rPr>
              <a:t>promotion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strategy.</a:t>
            </a:r>
            <a:endParaRPr sz="10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dirty="0" sz="1050" spc="-25" b="1">
                <a:latin typeface="Arial"/>
                <a:cs typeface="Arial"/>
              </a:rPr>
              <a:t>Zaaya's</a:t>
            </a:r>
            <a:r>
              <a:rPr dirty="0" sz="1050" spc="-20" b="1">
                <a:latin typeface="Arial"/>
                <a:cs typeface="Arial"/>
              </a:rPr>
              <a:t> </a:t>
            </a:r>
            <a:r>
              <a:rPr dirty="0" sz="1050" spc="-10" b="1">
                <a:latin typeface="Arial"/>
                <a:cs typeface="Arial"/>
              </a:rPr>
              <a:t>Clothing</a:t>
            </a:r>
            <a:r>
              <a:rPr dirty="0" sz="1050" spc="-20" b="1">
                <a:latin typeface="Arial"/>
                <a:cs typeface="Arial"/>
              </a:rPr>
              <a:t> </a:t>
            </a:r>
            <a:r>
              <a:rPr dirty="0" sz="1050" spc="-25" b="1">
                <a:latin typeface="Arial"/>
                <a:cs typeface="Arial"/>
              </a:rPr>
              <a:t>Brand,</a:t>
            </a:r>
            <a:r>
              <a:rPr dirty="0" sz="1050" spc="-20" b="1">
                <a:latin typeface="Arial"/>
                <a:cs typeface="Arial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Entrepreneur</a:t>
            </a:r>
            <a:endParaRPr sz="1050">
              <a:latin typeface="Microsoft Sans Serif"/>
              <a:cs typeface="Microsoft Sans Serif"/>
            </a:endParaRPr>
          </a:p>
          <a:p>
            <a:pPr marL="132080">
              <a:lnSpc>
                <a:spcPct val="100000"/>
              </a:lnSpc>
              <a:spcBef>
                <a:spcPts val="235"/>
              </a:spcBef>
            </a:pPr>
            <a:r>
              <a:rPr dirty="0" sz="1050" spc="10">
                <a:latin typeface="Microsoft Sans Serif"/>
                <a:cs typeface="Microsoft Sans Serif"/>
              </a:rPr>
              <a:t>Determined</a:t>
            </a:r>
            <a:r>
              <a:rPr dirty="0" sz="1050" spc="-15">
                <a:latin typeface="Microsoft Sans Serif"/>
                <a:cs typeface="Microsoft Sans Serif"/>
              </a:rPr>
              <a:t> </a:t>
            </a:r>
            <a:r>
              <a:rPr dirty="0" sz="1050" spc="-5">
                <a:latin typeface="Microsoft Sans Serif"/>
                <a:cs typeface="Microsoft Sans Serif"/>
              </a:rPr>
              <a:t>business</a:t>
            </a:r>
            <a:r>
              <a:rPr dirty="0" sz="1050" spc="-15">
                <a:latin typeface="Microsoft Sans Serif"/>
                <a:cs typeface="Microsoft Sans Serif"/>
              </a:rPr>
              <a:t> </a:t>
            </a:r>
            <a:r>
              <a:rPr dirty="0" sz="1050" spc="5">
                <a:latin typeface="Microsoft Sans Serif"/>
                <a:cs typeface="Microsoft Sans Serif"/>
              </a:rPr>
              <a:t>plan,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mission</a:t>
            </a:r>
            <a:r>
              <a:rPr dirty="0" sz="1050" spc="-15">
                <a:latin typeface="Microsoft Sans Serif"/>
                <a:cs typeface="Microsoft Sans Serif"/>
              </a:rPr>
              <a:t> </a:t>
            </a:r>
            <a:r>
              <a:rPr dirty="0" sz="1050" spc="15">
                <a:latin typeface="Microsoft Sans Serif"/>
                <a:cs typeface="Microsoft Sans Serif"/>
              </a:rPr>
              <a:t>statement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and</a:t>
            </a:r>
            <a:r>
              <a:rPr dirty="0" sz="1050" spc="-15">
                <a:latin typeface="Microsoft Sans Serif"/>
                <a:cs typeface="Microsoft Sans Serif"/>
              </a:rPr>
              <a:t> </a:t>
            </a:r>
            <a:r>
              <a:rPr dirty="0" sz="1050" spc="-10">
                <a:latin typeface="Microsoft Sans Serif"/>
                <a:cs typeface="Microsoft Sans Serif"/>
              </a:rPr>
              <a:t>vision.</a:t>
            </a:r>
            <a:endParaRPr sz="1050">
              <a:latin typeface="Microsoft Sans Serif"/>
              <a:cs typeface="Microsoft Sans Serif"/>
            </a:endParaRPr>
          </a:p>
          <a:p>
            <a:pPr marL="132080" marR="299720">
              <a:lnSpc>
                <a:spcPct val="118900"/>
              </a:lnSpc>
              <a:spcBef>
                <a:spcPts val="5"/>
              </a:spcBef>
            </a:pPr>
            <a:r>
              <a:rPr dirty="0" sz="1050" spc="-5">
                <a:latin typeface="Microsoft Sans Serif"/>
                <a:cs typeface="Microsoft Sans Serif"/>
              </a:rPr>
              <a:t>Set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 spc="-5">
                <a:latin typeface="Microsoft Sans Serif"/>
                <a:cs typeface="Microsoft Sans Serif"/>
              </a:rPr>
              <a:t>company </a:t>
            </a:r>
            <a:r>
              <a:rPr dirty="0" sz="1050" spc="5">
                <a:latin typeface="Microsoft Sans Serif"/>
                <a:cs typeface="Microsoft Sans Serif"/>
              </a:rPr>
              <a:t>culture,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 spc="15">
                <a:latin typeface="Microsoft Sans Serif"/>
                <a:cs typeface="Microsoft Sans Serif"/>
              </a:rPr>
              <a:t>facilitated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communication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and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 spc="25">
                <a:latin typeface="Microsoft Sans Serif"/>
                <a:cs typeface="Microsoft Sans Serif"/>
              </a:rPr>
              <a:t>build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 spc="-10">
                <a:latin typeface="Microsoft Sans Serif"/>
                <a:cs typeface="Microsoft Sans Serif"/>
              </a:rPr>
              <a:t>cohesion </a:t>
            </a:r>
            <a:r>
              <a:rPr dirty="0" sz="1050" spc="-265">
                <a:latin typeface="Microsoft Sans Serif"/>
                <a:cs typeface="Microsoft Sans Serif"/>
              </a:rPr>
              <a:t> </a:t>
            </a:r>
            <a:r>
              <a:rPr dirty="0" sz="1050" spc="20">
                <a:latin typeface="Microsoft Sans Serif"/>
                <a:cs typeface="Microsoft Sans Serif"/>
              </a:rPr>
              <a:t>between</a:t>
            </a:r>
            <a:r>
              <a:rPr dirty="0" sz="1050" spc="-15">
                <a:latin typeface="Microsoft Sans Serif"/>
                <a:cs typeface="Microsoft Sans Serif"/>
              </a:rPr>
              <a:t> </a:t>
            </a:r>
            <a:r>
              <a:rPr dirty="0" sz="1050" spc="5">
                <a:latin typeface="Microsoft Sans Serif"/>
                <a:cs typeface="Microsoft Sans Serif"/>
              </a:rPr>
              <a:t>team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 spc="-5">
                <a:latin typeface="Microsoft Sans Serif"/>
                <a:cs typeface="Microsoft Sans Serif"/>
              </a:rPr>
              <a:t>members.</a:t>
            </a:r>
            <a:endParaRPr sz="1050">
              <a:latin typeface="Microsoft Sans Serif"/>
              <a:cs typeface="Microsoft Sans Serif"/>
            </a:endParaRPr>
          </a:p>
          <a:p>
            <a:pPr marL="132080">
              <a:lnSpc>
                <a:spcPct val="100000"/>
              </a:lnSpc>
              <a:spcBef>
                <a:spcPts val="235"/>
              </a:spcBef>
            </a:pPr>
            <a:r>
              <a:rPr dirty="0" sz="1050" spc="-15">
                <a:latin typeface="Microsoft Sans Serif"/>
                <a:cs typeface="Microsoft Sans Serif"/>
              </a:rPr>
              <a:t>Sourced </a:t>
            </a:r>
            <a:r>
              <a:rPr dirty="0" sz="1050" spc="20">
                <a:latin typeface="Microsoft Sans Serif"/>
                <a:cs typeface="Microsoft Sans Serif"/>
              </a:rPr>
              <a:t>initial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 spc="20">
                <a:latin typeface="Microsoft Sans Serif"/>
                <a:cs typeface="Microsoft Sans Serif"/>
              </a:rPr>
              <a:t>funding</a:t>
            </a:r>
            <a:r>
              <a:rPr dirty="0" sz="1050" spc="-15">
                <a:latin typeface="Microsoft Sans Serif"/>
                <a:cs typeface="Microsoft Sans Serif"/>
              </a:rPr>
              <a:t> </a:t>
            </a:r>
            <a:r>
              <a:rPr dirty="0" sz="1050" spc="30">
                <a:latin typeface="Microsoft Sans Serif"/>
                <a:cs typeface="Microsoft Sans Serif"/>
              </a:rPr>
              <a:t>to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 spc="25">
                <a:latin typeface="Microsoft Sans Serif"/>
                <a:cs typeface="Microsoft Sans Serif"/>
              </a:rPr>
              <a:t>get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 spc="-5">
                <a:latin typeface="Microsoft Sans Serif"/>
                <a:cs typeface="Microsoft Sans Serif"/>
              </a:rPr>
              <a:t>business</a:t>
            </a:r>
            <a:r>
              <a:rPr dirty="0" sz="1050" spc="-15">
                <a:latin typeface="Microsoft Sans Serif"/>
                <a:cs typeface="Microsoft Sans Serif"/>
              </a:rPr>
              <a:t> </a:t>
            </a:r>
            <a:r>
              <a:rPr dirty="0" sz="1050" spc="25">
                <a:latin typeface="Microsoft Sans Serif"/>
                <a:cs typeface="Microsoft Sans Serif"/>
              </a:rPr>
              <a:t>off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 spc="20">
                <a:latin typeface="Microsoft Sans Serif"/>
                <a:cs typeface="Microsoft Sans Serif"/>
              </a:rPr>
              <a:t>the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 spc="5">
                <a:latin typeface="Microsoft Sans Serif"/>
                <a:cs typeface="Microsoft Sans Serif"/>
              </a:rPr>
              <a:t>ground.</a:t>
            </a:r>
            <a:endParaRPr sz="1050">
              <a:latin typeface="Microsoft Sans Serif"/>
              <a:cs typeface="Microsoft Sans Serif"/>
            </a:endParaRPr>
          </a:p>
          <a:p>
            <a:pPr marL="132080" marR="252095">
              <a:lnSpc>
                <a:spcPct val="118900"/>
              </a:lnSpc>
            </a:pPr>
            <a:r>
              <a:rPr dirty="0" sz="1050">
                <a:latin typeface="Microsoft Sans Serif"/>
                <a:cs typeface="Microsoft Sans Serif"/>
              </a:rPr>
              <a:t>Established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 spc="-5">
                <a:latin typeface="Microsoft Sans Serif"/>
                <a:cs typeface="Microsoft Sans Serif"/>
              </a:rPr>
              <a:t>business </a:t>
            </a:r>
            <a:r>
              <a:rPr dirty="0" sz="1050" spc="5">
                <a:latin typeface="Microsoft Sans Serif"/>
                <a:cs typeface="Microsoft Sans Serif"/>
              </a:rPr>
              <a:t>goals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and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objectives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 spc="30">
                <a:latin typeface="Microsoft Sans Serif"/>
                <a:cs typeface="Microsoft Sans Serif"/>
              </a:rPr>
              <a:t>to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 spc="5">
                <a:latin typeface="Microsoft Sans Serif"/>
                <a:cs typeface="Microsoft Sans Serif"/>
              </a:rPr>
              <a:t>provide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 spc="5">
                <a:latin typeface="Microsoft Sans Serif"/>
                <a:cs typeface="Microsoft Sans Serif"/>
              </a:rPr>
              <a:t>organizational </a:t>
            </a:r>
            <a:r>
              <a:rPr dirty="0" sz="1050" spc="-265">
                <a:latin typeface="Microsoft Sans Serif"/>
                <a:cs typeface="Microsoft Sans Serif"/>
              </a:rPr>
              <a:t> </a:t>
            </a:r>
            <a:r>
              <a:rPr dirty="0" sz="1050" spc="5">
                <a:latin typeface="Microsoft Sans Serif"/>
                <a:cs typeface="Microsoft Sans Serif"/>
              </a:rPr>
              <a:t>direction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 spc="30">
                <a:latin typeface="Microsoft Sans Serif"/>
                <a:cs typeface="Microsoft Sans Serif"/>
              </a:rPr>
              <a:t>toward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 spc="40">
                <a:latin typeface="Microsoft Sans Serif"/>
                <a:cs typeface="Microsoft Sans Serif"/>
              </a:rPr>
              <a:t>growth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and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prosperity.</a:t>
            </a:r>
            <a:endParaRPr sz="10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dirty="0" sz="1050" b="1">
                <a:latin typeface="Arial"/>
                <a:cs typeface="Arial"/>
              </a:rPr>
              <a:t>Western</a:t>
            </a:r>
            <a:r>
              <a:rPr dirty="0" sz="1050" spc="-20" b="1">
                <a:latin typeface="Arial"/>
                <a:cs typeface="Arial"/>
              </a:rPr>
              <a:t> </a:t>
            </a:r>
            <a:r>
              <a:rPr dirty="0" sz="1050" spc="-15" b="1">
                <a:latin typeface="Arial"/>
                <a:cs typeface="Arial"/>
              </a:rPr>
              <a:t>Holidays</a:t>
            </a:r>
            <a:r>
              <a:rPr dirty="0" sz="1050" spc="-20" b="1">
                <a:latin typeface="Arial"/>
                <a:cs typeface="Arial"/>
              </a:rPr>
              <a:t> </a:t>
            </a:r>
            <a:r>
              <a:rPr dirty="0" sz="1050" spc="-25" b="1">
                <a:latin typeface="Arial"/>
                <a:cs typeface="Arial"/>
              </a:rPr>
              <a:t>Ltd.,</a:t>
            </a:r>
            <a:r>
              <a:rPr dirty="0" sz="1050" spc="-15" b="1">
                <a:latin typeface="Arial"/>
                <a:cs typeface="Arial"/>
              </a:rPr>
              <a:t> </a:t>
            </a:r>
            <a:r>
              <a:rPr dirty="0" sz="1050" spc="5">
                <a:latin typeface="Microsoft Sans Serif"/>
                <a:cs typeface="Microsoft Sans Serif"/>
              </a:rPr>
              <a:t>Management</a:t>
            </a:r>
            <a:r>
              <a:rPr dirty="0" sz="1050" spc="-20">
                <a:latin typeface="Microsoft Sans Serif"/>
                <a:cs typeface="Microsoft Sans Serif"/>
              </a:rPr>
              <a:t> Trainee</a:t>
            </a:r>
            <a:endParaRPr sz="1050">
              <a:latin typeface="Microsoft Sans Serif"/>
              <a:cs typeface="Microsoft Sans Serif"/>
            </a:endParaRPr>
          </a:p>
          <a:p>
            <a:pPr marL="132080" marR="280035">
              <a:lnSpc>
                <a:spcPct val="118900"/>
              </a:lnSpc>
            </a:pPr>
            <a:r>
              <a:rPr dirty="0" sz="1050" spc="-15">
                <a:latin typeface="Microsoft Sans Serif"/>
                <a:cs typeface="Microsoft Sans Serif"/>
              </a:rPr>
              <a:t>Increased </a:t>
            </a:r>
            <a:r>
              <a:rPr dirty="0" sz="1050" spc="20">
                <a:latin typeface="Microsoft Sans Serif"/>
                <a:cs typeface="Microsoft Sans Serif"/>
              </a:rPr>
              <a:t>knowledge of </a:t>
            </a:r>
            <a:r>
              <a:rPr dirty="0" sz="1050" spc="-5">
                <a:latin typeface="Microsoft Sans Serif"/>
                <a:cs typeface="Microsoft Sans Serif"/>
              </a:rPr>
              <a:t>company policies, </a:t>
            </a:r>
            <a:r>
              <a:rPr dirty="0" sz="1050" spc="5">
                <a:latin typeface="Microsoft Sans Serif"/>
                <a:cs typeface="Microsoft Sans Serif"/>
              </a:rPr>
              <a:t>protocols </a:t>
            </a:r>
            <a:r>
              <a:rPr dirty="0" sz="1050">
                <a:latin typeface="Microsoft Sans Serif"/>
                <a:cs typeface="Microsoft Sans Serif"/>
              </a:rPr>
              <a:t>and </a:t>
            </a:r>
            <a:r>
              <a:rPr dirty="0" sz="1050" spc="-15">
                <a:latin typeface="Microsoft Sans Serif"/>
                <a:cs typeface="Microsoft Sans Serif"/>
              </a:rPr>
              <a:t>processes </a:t>
            </a:r>
            <a:r>
              <a:rPr dirty="0" sz="1050" spc="-26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proactively.</a:t>
            </a:r>
            <a:endParaRPr sz="1050">
              <a:latin typeface="Microsoft Sans Serif"/>
              <a:cs typeface="Microsoft Sans Serif"/>
            </a:endParaRPr>
          </a:p>
          <a:p>
            <a:pPr marL="132080" marR="152400">
              <a:lnSpc>
                <a:spcPct val="118900"/>
              </a:lnSpc>
            </a:pPr>
            <a:r>
              <a:rPr dirty="0" sz="1050" spc="5">
                <a:latin typeface="Microsoft Sans Serif"/>
                <a:cs typeface="Microsoft Sans Serif"/>
              </a:rPr>
              <a:t>Participated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 spc="5">
                <a:latin typeface="Microsoft Sans Serif"/>
                <a:cs typeface="Microsoft Sans Serif"/>
              </a:rPr>
              <a:t>in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 spc="5">
                <a:latin typeface="Microsoft Sans Serif"/>
                <a:cs typeface="Microsoft Sans Serif"/>
              </a:rPr>
              <a:t>management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meetings, </a:t>
            </a:r>
            <a:r>
              <a:rPr dirty="0" sz="1050" spc="10">
                <a:latin typeface="Microsoft Sans Serif"/>
                <a:cs typeface="Microsoft Sans Serif"/>
              </a:rPr>
              <a:t>workshops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and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 spc="15">
                <a:latin typeface="Microsoft Sans Serif"/>
                <a:cs typeface="Microsoft Sans Serif"/>
              </a:rPr>
              <a:t>other</a:t>
            </a:r>
            <a:r>
              <a:rPr dirty="0" sz="1050">
                <a:latin typeface="Microsoft Sans Serif"/>
                <a:cs typeface="Microsoft Sans Serif"/>
              </a:rPr>
              <a:t> </a:t>
            </a:r>
            <a:r>
              <a:rPr dirty="0" sz="1050" spc="10">
                <a:latin typeface="Microsoft Sans Serif"/>
                <a:cs typeface="Microsoft Sans Serif"/>
              </a:rPr>
              <a:t>learning </a:t>
            </a:r>
            <a:r>
              <a:rPr dirty="0" sz="1050" spc="-265">
                <a:latin typeface="Microsoft Sans Serif"/>
                <a:cs typeface="Microsoft Sans Serif"/>
              </a:rPr>
              <a:t> </a:t>
            </a:r>
            <a:r>
              <a:rPr dirty="0" sz="1050" spc="10">
                <a:latin typeface="Microsoft Sans Serif"/>
                <a:cs typeface="Microsoft Sans Serif"/>
              </a:rPr>
              <a:t>opportunities.</a:t>
            </a:r>
            <a:endParaRPr sz="1050">
              <a:latin typeface="Microsoft Sans Serif"/>
              <a:cs typeface="Microsoft Sans Serif"/>
            </a:endParaRPr>
          </a:p>
          <a:p>
            <a:pPr marL="132080" marR="775970">
              <a:lnSpc>
                <a:spcPct val="118900"/>
              </a:lnSpc>
            </a:pPr>
            <a:r>
              <a:rPr dirty="0" sz="1050" spc="-5">
                <a:latin typeface="Microsoft Sans Serif"/>
                <a:cs typeface="Microsoft Sans Serif"/>
              </a:rPr>
              <a:t>Created </a:t>
            </a:r>
            <a:r>
              <a:rPr dirty="0" sz="1050">
                <a:latin typeface="Microsoft Sans Serif"/>
                <a:cs typeface="Microsoft Sans Serif"/>
              </a:rPr>
              <a:t>and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 spc="-10">
                <a:latin typeface="Microsoft Sans Serif"/>
                <a:cs typeface="Microsoft Sans Serif"/>
              </a:rPr>
              <a:t>gave</a:t>
            </a:r>
            <a:r>
              <a:rPr dirty="0" sz="1050">
                <a:latin typeface="Microsoft Sans Serif"/>
                <a:cs typeface="Microsoft Sans Serif"/>
              </a:rPr>
              <a:t> </a:t>
            </a:r>
            <a:r>
              <a:rPr dirty="0" sz="1050" spc="5">
                <a:latin typeface="Microsoft Sans Serif"/>
                <a:cs typeface="Microsoft Sans Serif"/>
              </a:rPr>
              <a:t>presentations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 spc="5">
                <a:latin typeface="Microsoft Sans Serif"/>
                <a:cs typeface="Microsoft Sans Serif"/>
              </a:rPr>
              <a:t>on</a:t>
            </a:r>
            <a:r>
              <a:rPr dirty="0" sz="1050">
                <a:latin typeface="Microsoft Sans Serif"/>
                <a:cs typeface="Microsoft Sans Serif"/>
              </a:rPr>
              <a:t> </a:t>
            </a:r>
            <a:r>
              <a:rPr dirty="0" sz="1050" spc="-5">
                <a:latin typeface="Microsoft Sans Serif"/>
                <a:cs typeface="Microsoft Sans Serif"/>
              </a:rPr>
              <a:t>various </a:t>
            </a:r>
            <a:r>
              <a:rPr dirty="0" sz="1050" spc="5">
                <a:latin typeface="Microsoft Sans Serif"/>
                <a:cs typeface="Microsoft Sans Serif"/>
              </a:rPr>
              <a:t>topics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 spc="30">
                <a:latin typeface="Microsoft Sans Serif"/>
                <a:cs typeface="Microsoft Sans Serif"/>
              </a:rPr>
              <a:t>to</a:t>
            </a:r>
            <a:r>
              <a:rPr dirty="0" sz="1050">
                <a:latin typeface="Microsoft Sans Serif"/>
                <a:cs typeface="Microsoft Sans Serif"/>
              </a:rPr>
              <a:t> </a:t>
            </a:r>
            <a:r>
              <a:rPr dirty="0" sz="1050" spc="-5">
                <a:latin typeface="Microsoft Sans Serif"/>
                <a:cs typeface="Microsoft Sans Serif"/>
              </a:rPr>
              <a:t>senior </a:t>
            </a:r>
            <a:r>
              <a:rPr dirty="0" sz="1050" spc="-26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management.</a:t>
            </a:r>
            <a:endParaRPr sz="1050">
              <a:latin typeface="Microsoft Sans Serif"/>
              <a:cs typeface="Microsoft Sans Serif"/>
            </a:endParaRPr>
          </a:p>
          <a:p>
            <a:pPr marL="132080" marR="53975">
              <a:lnSpc>
                <a:spcPct val="118900"/>
              </a:lnSpc>
              <a:spcBef>
                <a:spcPts val="5"/>
              </a:spcBef>
            </a:pPr>
            <a:r>
              <a:rPr dirty="0" sz="1050" spc="5">
                <a:latin typeface="Microsoft Sans Serif"/>
                <a:cs typeface="Microsoft Sans Serif"/>
              </a:rPr>
              <a:t>Promoted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 spc="30">
                <a:latin typeface="Microsoft Sans Serif"/>
                <a:cs typeface="Microsoft Sans Serif"/>
              </a:rPr>
              <a:t>new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 spc="10">
                <a:latin typeface="Microsoft Sans Serif"/>
                <a:cs typeface="Microsoft Sans Serif"/>
              </a:rPr>
              <a:t>ways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 spc="20">
                <a:latin typeface="Microsoft Sans Serif"/>
                <a:cs typeface="Microsoft Sans Serif"/>
              </a:rPr>
              <a:t>of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 spc="25">
                <a:latin typeface="Microsoft Sans Serif"/>
                <a:cs typeface="Microsoft Sans Serif"/>
              </a:rPr>
              <a:t>working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and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 spc="10">
                <a:latin typeface="Microsoft Sans Serif"/>
                <a:cs typeface="Microsoft Sans Serif"/>
              </a:rPr>
              <a:t>helped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 spc="15">
                <a:latin typeface="Microsoft Sans Serif"/>
                <a:cs typeface="Microsoft Sans Serif"/>
              </a:rPr>
              <a:t>facilitate</a:t>
            </a:r>
            <a:r>
              <a:rPr dirty="0" sz="1050" spc="-10">
                <a:latin typeface="Microsoft Sans Serif"/>
                <a:cs typeface="Microsoft Sans Serif"/>
              </a:rPr>
              <a:t> change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 spc="-15">
                <a:latin typeface="Microsoft Sans Serif"/>
                <a:cs typeface="Microsoft Sans Serif"/>
              </a:rPr>
              <a:t>across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 spc="35">
                <a:latin typeface="Microsoft Sans Serif"/>
                <a:cs typeface="Microsoft Sans Serif"/>
              </a:rPr>
              <a:t>all </a:t>
            </a:r>
            <a:r>
              <a:rPr dirty="0" sz="1050" spc="-265">
                <a:latin typeface="Microsoft Sans Serif"/>
                <a:cs typeface="Microsoft Sans Serif"/>
              </a:rPr>
              <a:t> </a:t>
            </a:r>
            <a:r>
              <a:rPr dirty="0" sz="1050" spc="-5">
                <a:latin typeface="Microsoft Sans Serif"/>
                <a:cs typeface="Microsoft Sans Serif"/>
              </a:rPr>
              <a:t>company</a:t>
            </a:r>
            <a:r>
              <a:rPr dirty="0" sz="1050" spc="-15">
                <a:latin typeface="Microsoft Sans Serif"/>
                <a:cs typeface="Microsoft Sans Serif"/>
              </a:rPr>
              <a:t> </a:t>
            </a:r>
            <a:r>
              <a:rPr dirty="0" sz="1050" spc="-5">
                <a:latin typeface="Microsoft Sans Serif"/>
                <a:cs typeface="Microsoft Sans Serif"/>
              </a:rPr>
              <a:t>levels.</a:t>
            </a:r>
            <a:endParaRPr sz="1050">
              <a:latin typeface="Microsoft Sans Serif"/>
              <a:cs typeface="Microsoft Sans Serif"/>
            </a:endParaRPr>
          </a:p>
          <a:p>
            <a:pPr marL="132080" marR="172085">
              <a:lnSpc>
                <a:spcPct val="118900"/>
              </a:lnSpc>
            </a:pPr>
            <a:r>
              <a:rPr dirty="0" sz="1050" spc="10">
                <a:latin typeface="Microsoft Sans Serif"/>
                <a:cs typeface="Microsoft Sans Serif"/>
              </a:rPr>
              <a:t>Supported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 spc="5">
                <a:latin typeface="Microsoft Sans Serif"/>
                <a:cs typeface="Microsoft Sans Serif"/>
              </a:rPr>
              <a:t>management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 spc="5">
                <a:latin typeface="Microsoft Sans Serif"/>
                <a:cs typeface="Microsoft Sans Serif"/>
              </a:rPr>
              <a:t>team</a:t>
            </a:r>
            <a:r>
              <a:rPr dirty="0" sz="1050">
                <a:latin typeface="Microsoft Sans Serif"/>
                <a:cs typeface="Microsoft Sans Serif"/>
              </a:rPr>
              <a:t> </a:t>
            </a:r>
            <a:r>
              <a:rPr dirty="0" sz="1050" spc="55">
                <a:latin typeface="Microsoft Sans Serif"/>
                <a:cs typeface="Microsoft Sans Serif"/>
              </a:rPr>
              <a:t>with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 spc="20">
                <a:latin typeface="Microsoft Sans Serif"/>
                <a:cs typeface="Microsoft Sans Serif"/>
              </a:rPr>
              <a:t>budget</a:t>
            </a:r>
            <a:r>
              <a:rPr dirty="0" sz="1050">
                <a:latin typeface="Microsoft Sans Serif"/>
                <a:cs typeface="Microsoft Sans Serif"/>
              </a:rPr>
              <a:t> </a:t>
            </a:r>
            <a:r>
              <a:rPr dirty="0" sz="1050" spc="10">
                <a:latin typeface="Microsoft Sans Serif"/>
                <a:cs typeface="Microsoft Sans Serif"/>
              </a:rPr>
              <a:t>allocation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and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 spc="15">
                <a:latin typeface="Microsoft Sans Serif"/>
                <a:cs typeface="Microsoft Sans Serif"/>
              </a:rPr>
              <a:t>other</a:t>
            </a:r>
            <a:r>
              <a:rPr dirty="0" sz="1050">
                <a:latin typeface="Microsoft Sans Serif"/>
                <a:cs typeface="Microsoft Sans Serif"/>
              </a:rPr>
              <a:t> </a:t>
            </a:r>
            <a:r>
              <a:rPr dirty="0" sz="1050" spc="15">
                <a:latin typeface="Microsoft Sans Serif"/>
                <a:cs typeface="Microsoft Sans Serif"/>
              </a:rPr>
              <a:t>daily </a:t>
            </a:r>
            <a:r>
              <a:rPr dirty="0" sz="1050" spc="-265">
                <a:latin typeface="Microsoft Sans Serif"/>
                <a:cs typeface="Microsoft Sans Serif"/>
              </a:rPr>
              <a:t> </a:t>
            </a:r>
            <a:r>
              <a:rPr dirty="0" sz="1050" spc="-15">
                <a:latin typeface="Microsoft Sans Serif"/>
                <a:cs typeface="Microsoft Sans Serif"/>
              </a:rPr>
              <a:t>tasks.</a:t>
            </a:r>
            <a:endParaRPr sz="10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8549" y="718205"/>
            <a:ext cx="835025" cy="596900"/>
          </a:xfrm>
          <a:prstGeom prst="rect">
            <a:avLst/>
          </a:prstGeom>
        </p:spPr>
        <p:txBody>
          <a:bodyPr wrap="square" lIns="0" tIns="425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050" spc="-185">
                <a:latin typeface="Microsoft Sans Serif"/>
                <a:cs typeface="Microsoft Sans Serif"/>
              </a:rPr>
              <a:t>J</a:t>
            </a:r>
            <a:r>
              <a:rPr dirty="0" sz="1050" spc="5">
                <a:latin typeface="Microsoft Sans Serif"/>
                <a:cs typeface="Microsoft Sans Serif"/>
              </a:rPr>
              <a:t>u</a:t>
            </a:r>
            <a:r>
              <a:rPr dirty="0" sz="1050" spc="10">
                <a:latin typeface="Microsoft Sans Serif"/>
                <a:cs typeface="Microsoft Sans Serif"/>
              </a:rPr>
              <a:t>n</a:t>
            </a:r>
            <a:r>
              <a:rPr dirty="0" sz="1050" spc="-30">
                <a:latin typeface="Microsoft Sans Serif"/>
                <a:cs typeface="Microsoft Sans Serif"/>
              </a:rPr>
              <a:t>e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 spc="45">
                <a:latin typeface="Microsoft Sans Serif"/>
                <a:cs typeface="Microsoft Sans Serif"/>
              </a:rPr>
              <a:t>2019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 spc="215">
                <a:latin typeface="Microsoft Sans Serif"/>
                <a:cs typeface="Microsoft Sans Serif"/>
              </a:rPr>
              <a:t>–</a:t>
            </a:r>
            <a:endParaRPr sz="1050">
              <a:latin typeface="Microsoft Sans Serif"/>
              <a:cs typeface="Microsoft Sans Serif"/>
            </a:endParaRPr>
          </a:p>
          <a:p>
            <a:pPr marL="12700" marR="5080">
              <a:lnSpc>
                <a:spcPct val="118900"/>
              </a:lnSpc>
              <a:spcBef>
                <a:spcPts val="5"/>
              </a:spcBef>
            </a:pPr>
            <a:r>
              <a:rPr dirty="0" sz="1050" spc="-185">
                <a:latin typeface="Microsoft Sans Serif"/>
                <a:cs typeface="Microsoft Sans Serif"/>
              </a:rPr>
              <a:t>J</a:t>
            </a:r>
            <a:r>
              <a:rPr dirty="0" sz="1050" spc="-30">
                <a:latin typeface="Microsoft Sans Serif"/>
                <a:cs typeface="Microsoft Sans Serif"/>
              </a:rPr>
              <a:t>a</a:t>
            </a:r>
            <a:r>
              <a:rPr dirty="0" sz="1050" spc="10">
                <a:latin typeface="Microsoft Sans Serif"/>
                <a:cs typeface="Microsoft Sans Serif"/>
              </a:rPr>
              <a:t>n</a:t>
            </a:r>
            <a:r>
              <a:rPr dirty="0" sz="1050" spc="5">
                <a:latin typeface="Microsoft Sans Serif"/>
                <a:cs typeface="Microsoft Sans Serif"/>
              </a:rPr>
              <a:t>u</a:t>
            </a:r>
            <a:r>
              <a:rPr dirty="0" sz="1050" spc="-30">
                <a:latin typeface="Microsoft Sans Serif"/>
                <a:cs typeface="Microsoft Sans Serif"/>
              </a:rPr>
              <a:t>a</a:t>
            </a:r>
            <a:r>
              <a:rPr dirty="0" sz="1050" spc="55">
                <a:latin typeface="Microsoft Sans Serif"/>
                <a:cs typeface="Microsoft Sans Serif"/>
              </a:rPr>
              <a:t>r</a:t>
            </a:r>
            <a:r>
              <a:rPr dirty="0" sz="1050" spc="10">
                <a:latin typeface="Microsoft Sans Serif"/>
                <a:cs typeface="Microsoft Sans Serif"/>
              </a:rPr>
              <a:t>y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 spc="35">
                <a:latin typeface="Microsoft Sans Serif"/>
                <a:cs typeface="Microsoft Sans Serif"/>
              </a:rPr>
              <a:t>2020  </a:t>
            </a:r>
            <a:r>
              <a:rPr dirty="0" sz="1050" spc="-60">
                <a:latin typeface="Microsoft Sans Serif"/>
                <a:cs typeface="Microsoft Sans Serif"/>
              </a:rPr>
              <a:t>K</a:t>
            </a:r>
            <a:r>
              <a:rPr dirty="0" sz="1050" spc="-5">
                <a:latin typeface="Microsoft Sans Serif"/>
                <a:cs typeface="Microsoft Sans Serif"/>
              </a:rPr>
              <a:t>o</a:t>
            </a:r>
            <a:r>
              <a:rPr dirty="0" sz="1050" spc="70">
                <a:latin typeface="Microsoft Sans Serif"/>
                <a:cs typeface="Microsoft Sans Serif"/>
              </a:rPr>
              <a:t>l</a:t>
            </a:r>
            <a:r>
              <a:rPr dirty="0" sz="1050" spc="-10">
                <a:latin typeface="Microsoft Sans Serif"/>
                <a:cs typeface="Microsoft Sans Serif"/>
              </a:rPr>
              <a:t>k</a:t>
            </a:r>
            <a:r>
              <a:rPr dirty="0" sz="1050" spc="-30">
                <a:latin typeface="Microsoft Sans Serif"/>
                <a:cs typeface="Microsoft Sans Serif"/>
              </a:rPr>
              <a:t>a</a:t>
            </a:r>
            <a:r>
              <a:rPr dirty="0" sz="1050" spc="75">
                <a:latin typeface="Microsoft Sans Serif"/>
                <a:cs typeface="Microsoft Sans Serif"/>
              </a:rPr>
              <a:t>t</a:t>
            </a:r>
            <a:r>
              <a:rPr dirty="0" sz="1050" spc="-30">
                <a:latin typeface="Microsoft Sans Serif"/>
                <a:cs typeface="Microsoft Sans Serif"/>
              </a:rPr>
              <a:t>a</a:t>
            </a:r>
            <a:r>
              <a:rPr dirty="0" sz="1050" spc="-55">
                <a:latin typeface="Microsoft Sans Serif"/>
                <a:cs typeface="Microsoft Sans Serif"/>
              </a:rPr>
              <a:t>,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 spc="-25">
                <a:latin typeface="Microsoft Sans Serif"/>
                <a:cs typeface="Microsoft Sans Serif"/>
              </a:rPr>
              <a:t>I</a:t>
            </a:r>
            <a:r>
              <a:rPr dirty="0" sz="1050" spc="10">
                <a:latin typeface="Microsoft Sans Serif"/>
                <a:cs typeface="Microsoft Sans Serif"/>
              </a:rPr>
              <a:t>n</a:t>
            </a:r>
            <a:r>
              <a:rPr dirty="0" sz="1050" spc="25">
                <a:latin typeface="Microsoft Sans Serif"/>
                <a:cs typeface="Microsoft Sans Serif"/>
              </a:rPr>
              <a:t>d</a:t>
            </a:r>
            <a:r>
              <a:rPr dirty="0" sz="1050">
                <a:latin typeface="Microsoft Sans Serif"/>
                <a:cs typeface="Microsoft Sans Serif"/>
              </a:rPr>
              <a:t>i</a:t>
            </a:r>
            <a:r>
              <a:rPr dirty="0" sz="1050" spc="-30">
                <a:latin typeface="Microsoft Sans Serif"/>
                <a:cs typeface="Microsoft Sans Serif"/>
              </a:rPr>
              <a:t>a</a:t>
            </a:r>
            <a:endParaRPr sz="10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50699" y="102783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58" y="38068"/>
                </a:moveTo>
                <a:lnTo>
                  <a:pt x="16509" y="38068"/>
                </a:lnTo>
                <a:lnTo>
                  <a:pt x="14081" y="37585"/>
                </a:lnTo>
                <a:lnTo>
                  <a:pt x="0" y="21558"/>
                </a:lnTo>
                <a:lnTo>
                  <a:pt x="0" y="16509"/>
                </a:lnTo>
                <a:lnTo>
                  <a:pt x="16509" y="0"/>
                </a:lnTo>
                <a:lnTo>
                  <a:pt x="21558" y="0"/>
                </a:lnTo>
                <a:lnTo>
                  <a:pt x="38068" y="19034"/>
                </a:lnTo>
                <a:lnTo>
                  <a:pt x="38068" y="21558"/>
                </a:lnTo>
                <a:lnTo>
                  <a:pt x="21558" y="380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350699" y="140851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58" y="38068"/>
                </a:moveTo>
                <a:lnTo>
                  <a:pt x="16509" y="38068"/>
                </a:lnTo>
                <a:lnTo>
                  <a:pt x="14081" y="37585"/>
                </a:lnTo>
                <a:lnTo>
                  <a:pt x="0" y="21558"/>
                </a:lnTo>
                <a:lnTo>
                  <a:pt x="0" y="16509"/>
                </a:lnTo>
                <a:lnTo>
                  <a:pt x="16509" y="0"/>
                </a:lnTo>
                <a:lnTo>
                  <a:pt x="21558" y="0"/>
                </a:lnTo>
                <a:lnTo>
                  <a:pt x="38068" y="19034"/>
                </a:lnTo>
                <a:lnTo>
                  <a:pt x="38068" y="21558"/>
                </a:lnTo>
                <a:lnTo>
                  <a:pt x="21558" y="380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50699" y="178919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58" y="38068"/>
                </a:moveTo>
                <a:lnTo>
                  <a:pt x="16509" y="38068"/>
                </a:lnTo>
                <a:lnTo>
                  <a:pt x="14081" y="37585"/>
                </a:lnTo>
                <a:lnTo>
                  <a:pt x="0" y="21558"/>
                </a:lnTo>
                <a:lnTo>
                  <a:pt x="0" y="16509"/>
                </a:lnTo>
                <a:lnTo>
                  <a:pt x="16509" y="0"/>
                </a:lnTo>
                <a:lnTo>
                  <a:pt x="21558" y="0"/>
                </a:lnTo>
                <a:lnTo>
                  <a:pt x="38068" y="19034"/>
                </a:lnTo>
                <a:lnTo>
                  <a:pt x="38068" y="21558"/>
                </a:lnTo>
                <a:lnTo>
                  <a:pt x="21558" y="380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50699" y="216987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58" y="38068"/>
                </a:moveTo>
                <a:lnTo>
                  <a:pt x="16509" y="38068"/>
                </a:lnTo>
                <a:lnTo>
                  <a:pt x="14081" y="37585"/>
                </a:lnTo>
                <a:lnTo>
                  <a:pt x="0" y="21558"/>
                </a:lnTo>
                <a:lnTo>
                  <a:pt x="0" y="16509"/>
                </a:lnTo>
                <a:lnTo>
                  <a:pt x="16509" y="0"/>
                </a:lnTo>
                <a:lnTo>
                  <a:pt x="21558" y="0"/>
                </a:lnTo>
                <a:lnTo>
                  <a:pt x="38068" y="19034"/>
                </a:lnTo>
                <a:lnTo>
                  <a:pt x="38068" y="21558"/>
                </a:lnTo>
                <a:lnTo>
                  <a:pt x="21558" y="380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50699" y="255055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58" y="38068"/>
                </a:moveTo>
                <a:lnTo>
                  <a:pt x="16509" y="38068"/>
                </a:lnTo>
                <a:lnTo>
                  <a:pt x="14081" y="37585"/>
                </a:lnTo>
                <a:lnTo>
                  <a:pt x="0" y="21558"/>
                </a:lnTo>
                <a:lnTo>
                  <a:pt x="0" y="16509"/>
                </a:lnTo>
                <a:lnTo>
                  <a:pt x="16509" y="0"/>
                </a:lnTo>
                <a:lnTo>
                  <a:pt x="21558" y="0"/>
                </a:lnTo>
                <a:lnTo>
                  <a:pt x="38068" y="19034"/>
                </a:lnTo>
                <a:lnTo>
                  <a:pt x="38068" y="21558"/>
                </a:lnTo>
                <a:lnTo>
                  <a:pt x="21558" y="380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78549" y="2935666"/>
            <a:ext cx="1184910" cy="596900"/>
          </a:xfrm>
          <a:prstGeom prst="rect">
            <a:avLst/>
          </a:prstGeom>
        </p:spPr>
        <p:txBody>
          <a:bodyPr wrap="square" lIns="0" tIns="425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050" spc="-25">
                <a:latin typeface="Microsoft Sans Serif"/>
                <a:cs typeface="Microsoft Sans Serif"/>
              </a:rPr>
              <a:t>January</a:t>
            </a:r>
            <a:r>
              <a:rPr dirty="0" sz="1050" spc="-35">
                <a:latin typeface="Microsoft Sans Serif"/>
                <a:cs typeface="Microsoft Sans Serif"/>
              </a:rPr>
              <a:t> </a:t>
            </a:r>
            <a:r>
              <a:rPr dirty="0" sz="1050" spc="45">
                <a:latin typeface="Microsoft Sans Serif"/>
                <a:cs typeface="Microsoft Sans Serif"/>
              </a:rPr>
              <a:t>2019</a:t>
            </a:r>
            <a:r>
              <a:rPr dirty="0" sz="1050" spc="-30">
                <a:latin typeface="Microsoft Sans Serif"/>
                <a:cs typeface="Microsoft Sans Serif"/>
              </a:rPr>
              <a:t> </a:t>
            </a:r>
            <a:r>
              <a:rPr dirty="0" sz="1050" spc="215">
                <a:latin typeface="Microsoft Sans Serif"/>
                <a:cs typeface="Microsoft Sans Serif"/>
              </a:rPr>
              <a:t>–</a:t>
            </a:r>
            <a:endParaRPr sz="1050">
              <a:latin typeface="Microsoft Sans Serif"/>
              <a:cs typeface="Microsoft Sans Serif"/>
            </a:endParaRPr>
          </a:p>
          <a:p>
            <a:pPr marL="12700" marR="5080">
              <a:lnSpc>
                <a:spcPct val="118900"/>
              </a:lnSpc>
              <a:spcBef>
                <a:spcPts val="5"/>
              </a:spcBef>
            </a:pPr>
            <a:r>
              <a:rPr dirty="0" sz="1050" spc="-25">
                <a:latin typeface="Microsoft Sans Serif"/>
                <a:cs typeface="Microsoft Sans Serif"/>
              </a:rPr>
              <a:t>January</a:t>
            </a:r>
            <a:r>
              <a:rPr dirty="0" sz="1050" spc="-20">
                <a:latin typeface="Microsoft Sans Serif"/>
                <a:cs typeface="Microsoft Sans Serif"/>
              </a:rPr>
              <a:t> </a:t>
            </a:r>
            <a:r>
              <a:rPr dirty="0" sz="1050" spc="45">
                <a:latin typeface="Microsoft Sans Serif"/>
                <a:cs typeface="Microsoft Sans Serif"/>
              </a:rPr>
              <a:t>2020 </a:t>
            </a:r>
            <a:r>
              <a:rPr dirty="0" sz="1050" spc="50">
                <a:latin typeface="Microsoft Sans Serif"/>
                <a:cs typeface="Microsoft Sans Serif"/>
              </a:rPr>
              <a:t> </a:t>
            </a:r>
            <a:r>
              <a:rPr dirty="0" sz="1050" spc="20">
                <a:latin typeface="Microsoft Sans Serif"/>
                <a:cs typeface="Microsoft Sans Serif"/>
              </a:rPr>
              <a:t>D</a:t>
            </a:r>
            <a:r>
              <a:rPr dirty="0" sz="1050" spc="10">
                <a:latin typeface="Microsoft Sans Serif"/>
                <a:cs typeface="Microsoft Sans Serif"/>
              </a:rPr>
              <a:t>h</a:t>
            </a:r>
            <a:r>
              <a:rPr dirty="0" sz="1050" spc="-30">
                <a:latin typeface="Microsoft Sans Serif"/>
                <a:cs typeface="Microsoft Sans Serif"/>
              </a:rPr>
              <a:t>a</a:t>
            </a:r>
            <a:r>
              <a:rPr dirty="0" sz="1050" spc="-10">
                <a:latin typeface="Microsoft Sans Serif"/>
                <a:cs typeface="Microsoft Sans Serif"/>
              </a:rPr>
              <a:t>k</a:t>
            </a:r>
            <a:r>
              <a:rPr dirty="0" sz="1050" spc="-30">
                <a:latin typeface="Microsoft Sans Serif"/>
                <a:cs typeface="Microsoft Sans Serif"/>
              </a:rPr>
              <a:t>a</a:t>
            </a:r>
            <a:r>
              <a:rPr dirty="0" sz="1050" spc="-55">
                <a:latin typeface="Microsoft Sans Serif"/>
                <a:cs typeface="Microsoft Sans Serif"/>
              </a:rPr>
              <a:t>,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 spc="5">
                <a:latin typeface="Microsoft Sans Serif"/>
                <a:cs typeface="Microsoft Sans Serif"/>
              </a:rPr>
              <a:t>B</a:t>
            </a:r>
            <a:r>
              <a:rPr dirty="0" sz="1050" spc="-30">
                <a:latin typeface="Microsoft Sans Serif"/>
                <a:cs typeface="Microsoft Sans Serif"/>
              </a:rPr>
              <a:t>a</a:t>
            </a:r>
            <a:r>
              <a:rPr dirty="0" sz="1050" spc="10">
                <a:latin typeface="Microsoft Sans Serif"/>
                <a:cs typeface="Microsoft Sans Serif"/>
              </a:rPr>
              <a:t>n</a:t>
            </a:r>
            <a:r>
              <a:rPr dirty="0" sz="1050" spc="30">
                <a:latin typeface="Microsoft Sans Serif"/>
                <a:cs typeface="Microsoft Sans Serif"/>
              </a:rPr>
              <a:t>g</a:t>
            </a:r>
            <a:r>
              <a:rPr dirty="0" sz="1050" spc="70">
                <a:latin typeface="Microsoft Sans Serif"/>
                <a:cs typeface="Microsoft Sans Serif"/>
              </a:rPr>
              <a:t>l</a:t>
            </a:r>
            <a:r>
              <a:rPr dirty="0" sz="1050" spc="-30">
                <a:latin typeface="Microsoft Sans Serif"/>
                <a:cs typeface="Microsoft Sans Serif"/>
              </a:rPr>
              <a:t>a</a:t>
            </a:r>
            <a:r>
              <a:rPr dirty="0" sz="1050" spc="25">
                <a:latin typeface="Microsoft Sans Serif"/>
                <a:cs typeface="Microsoft Sans Serif"/>
              </a:rPr>
              <a:t>d</a:t>
            </a:r>
            <a:r>
              <a:rPr dirty="0" sz="1050" spc="-30">
                <a:latin typeface="Microsoft Sans Serif"/>
                <a:cs typeface="Microsoft Sans Serif"/>
              </a:rPr>
              <a:t>e</a:t>
            </a:r>
            <a:r>
              <a:rPr dirty="0" sz="1050" spc="-20">
                <a:latin typeface="Microsoft Sans Serif"/>
                <a:cs typeface="Microsoft Sans Serif"/>
              </a:rPr>
              <a:t>s</a:t>
            </a:r>
            <a:r>
              <a:rPr dirty="0" sz="1050" spc="10">
                <a:latin typeface="Microsoft Sans Serif"/>
                <a:cs typeface="Microsoft Sans Serif"/>
              </a:rPr>
              <a:t>h</a:t>
            </a:r>
            <a:endParaRPr sz="105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50699" y="324529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58" y="38068"/>
                </a:moveTo>
                <a:lnTo>
                  <a:pt x="16509" y="38068"/>
                </a:lnTo>
                <a:lnTo>
                  <a:pt x="14081" y="37585"/>
                </a:lnTo>
                <a:lnTo>
                  <a:pt x="0" y="21558"/>
                </a:lnTo>
                <a:lnTo>
                  <a:pt x="0" y="16509"/>
                </a:lnTo>
                <a:lnTo>
                  <a:pt x="16509" y="0"/>
                </a:lnTo>
                <a:lnTo>
                  <a:pt x="21558" y="0"/>
                </a:lnTo>
                <a:lnTo>
                  <a:pt x="38068" y="19034"/>
                </a:lnTo>
                <a:lnTo>
                  <a:pt x="38068" y="21558"/>
                </a:lnTo>
                <a:lnTo>
                  <a:pt x="21558" y="380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350699" y="343563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58" y="38068"/>
                </a:moveTo>
                <a:lnTo>
                  <a:pt x="16509" y="38068"/>
                </a:lnTo>
                <a:lnTo>
                  <a:pt x="14081" y="37585"/>
                </a:lnTo>
                <a:lnTo>
                  <a:pt x="0" y="21558"/>
                </a:lnTo>
                <a:lnTo>
                  <a:pt x="0" y="16509"/>
                </a:lnTo>
                <a:lnTo>
                  <a:pt x="16509" y="0"/>
                </a:lnTo>
                <a:lnTo>
                  <a:pt x="21558" y="0"/>
                </a:lnTo>
                <a:lnTo>
                  <a:pt x="38068" y="19034"/>
                </a:lnTo>
                <a:lnTo>
                  <a:pt x="38068" y="21558"/>
                </a:lnTo>
                <a:lnTo>
                  <a:pt x="21558" y="380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350699" y="362597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58" y="38068"/>
                </a:moveTo>
                <a:lnTo>
                  <a:pt x="16509" y="38068"/>
                </a:lnTo>
                <a:lnTo>
                  <a:pt x="14081" y="37585"/>
                </a:lnTo>
                <a:lnTo>
                  <a:pt x="0" y="21558"/>
                </a:lnTo>
                <a:lnTo>
                  <a:pt x="0" y="16509"/>
                </a:lnTo>
                <a:lnTo>
                  <a:pt x="16509" y="0"/>
                </a:lnTo>
                <a:lnTo>
                  <a:pt x="21558" y="0"/>
                </a:lnTo>
                <a:lnTo>
                  <a:pt x="38068" y="19034"/>
                </a:lnTo>
                <a:lnTo>
                  <a:pt x="38068" y="21558"/>
                </a:lnTo>
                <a:lnTo>
                  <a:pt x="21558" y="380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350699" y="4006658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58" y="38068"/>
                </a:moveTo>
                <a:lnTo>
                  <a:pt x="16509" y="38068"/>
                </a:lnTo>
                <a:lnTo>
                  <a:pt x="14081" y="37585"/>
                </a:lnTo>
                <a:lnTo>
                  <a:pt x="0" y="21558"/>
                </a:lnTo>
                <a:lnTo>
                  <a:pt x="0" y="16509"/>
                </a:lnTo>
                <a:lnTo>
                  <a:pt x="16509" y="0"/>
                </a:lnTo>
                <a:lnTo>
                  <a:pt x="21558" y="0"/>
                </a:lnTo>
                <a:lnTo>
                  <a:pt x="38068" y="19034"/>
                </a:lnTo>
                <a:lnTo>
                  <a:pt x="38068" y="21558"/>
                </a:lnTo>
                <a:lnTo>
                  <a:pt x="21558" y="380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331010" y="718205"/>
            <a:ext cx="4310380" cy="3575685"/>
          </a:xfrm>
          <a:prstGeom prst="rect">
            <a:avLst/>
          </a:prstGeom>
        </p:spPr>
        <p:txBody>
          <a:bodyPr wrap="square" lIns="0" tIns="425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050" b="1">
                <a:latin typeface="Arial"/>
                <a:cs typeface="Arial"/>
              </a:rPr>
              <a:t>Indo-Bangla</a:t>
            </a:r>
            <a:r>
              <a:rPr dirty="0" sz="1050" spc="-15" b="1">
                <a:latin typeface="Arial"/>
                <a:cs typeface="Arial"/>
              </a:rPr>
              <a:t> </a:t>
            </a:r>
            <a:r>
              <a:rPr dirty="0" sz="1050" spc="-30" b="1">
                <a:latin typeface="Arial"/>
                <a:cs typeface="Arial"/>
              </a:rPr>
              <a:t>Friendship</a:t>
            </a:r>
            <a:r>
              <a:rPr dirty="0" sz="1050" spc="-10" b="1">
                <a:latin typeface="Arial"/>
                <a:cs typeface="Arial"/>
              </a:rPr>
              <a:t> </a:t>
            </a:r>
            <a:r>
              <a:rPr dirty="0" sz="1050" spc="-35" b="1">
                <a:latin typeface="Arial"/>
                <a:cs typeface="Arial"/>
              </a:rPr>
              <a:t>Forum,</a:t>
            </a:r>
            <a:r>
              <a:rPr dirty="0" sz="1050" spc="-10" b="1">
                <a:latin typeface="Arial"/>
                <a:cs typeface="Arial"/>
              </a:rPr>
              <a:t> </a:t>
            </a:r>
            <a:r>
              <a:rPr dirty="0" sz="1050" spc="-10">
                <a:latin typeface="Microsoft Sans Serif"/>
                <a:cs typeface="Microsoft Sans Serif"/>
              </a:rPr>
              <a:t>Executive </a:t>
            </a:r>
            <a:r>
              <a:rPr dirty="0" sz="1050" spc="5">
                <a:latin typeface="Microsoft Sans Serif"/>
                <a:cs typeface="Microsoft Sans Serif"/>
              </a:rPr>
              <a:t>Member</a:t>
            </a:r>
            <a:endParaRPr sz="1050">
              <a:latin typeface="Microsoft Sans Serif"/>
              <a:cs typeface="Microsoft Sans Serif"/>
            </a:endParaRPr>
          </a:p>
          <a:p>
            <a:pPr marL="132080" marR="58419">
              <a:lnSpc>
                <a:spcPct val="118900"/>
              </a:lnSpc>
              <a:spcBef>
                <a:spcPts val="5"/>
              </a:spcBef>
            </a:pPr>
            <a:r>
              <a:rPr dirty="0" sz="1050" spc="15">
                <a:latin typeface="Microsoft Sans Serif"/>
                <a:cs typeface="Microsoft Sans Serif"/>
              </a:rPr>
              <a:t>Worked</a:t>
            </a:r>
            <a:r>
              <a:rPr dirty="0" sz="1050" spc="5">
                <a:latin typeface="Microsoft Sans Serif"/>
                <a:cs typeface="Microsoft Sans Serif"/>
              </a:rPr>
              <a:t> </a:t>
            </a:r>
            <a:r>
              <a:rPr dirty="0" sz="1050" spc="-25">
                <a:latin typeface="Microsoft Sans Serif"/>
                <a:cs typeface="Microsoft Sans Serif"/>
              </a:rPr>
              <a:t>as</a:t>
            </a:r>
            <a:r>
              <a:rPr dirty="0" sz="1050" spc="5">
                <a:latin typeface="Microsoft Sans Serif"/>
                <a:cs typeface="Microsoft Sans Serif"/>
              </a:rPr>
              <a:t> </a:t>
            </a:r>
            <a:r>
              <a:rPr dirty="0" sz="1050" spc="15">
                <a:latin typeface="Microsoft Sans Serif"/>
                <a:cs typeface="Microsoft Sans Serif"/>
              </a:rPr>
              <a:t>their</a:t>
            </a:r>
            <a:r>
              <a:rPr dirty="0" sz="1050" spc="10">
                <a:latin typeface="Microsoft Sans Serif"/>
                <a:cs typeface="Microsoft Sans Serif"/>
              </a:rPr>
              <a:t> </a:t>
            </a:r>
            <a:r>
              <a:rPr dirty="0" sz="1050" spc="5">
                <a:latin typeface="Microsoft Sans Serif"/>
                <a:cs typeface="Microsoft Sans Serif"/>
              </a:rPr>
              <a:t>representative in </a:t>
            </a:r>
            <a:r>
              <a:rPr dirty="0" sz="1050" spc="15">
                <a:latin typeface="Microsoft Sans Serif"/>
                <a:cs typeface="Microsoft Sans Serif"/>
              </a:rPr>
              <a:t>their</a:t>
            </a:r>
            <a:r>
              <a:rPr dirty="0" sz="1050" spc="10">
                <a:latin typeface="Microsoft Sans Serif"/>
                <a:cs typeface="Microsoft Sans Serif"/>
              </a:rPr>
              <a:t> </a:t>
            </a:r>
            <a:r>
              <a:rPr dirty="0" sz="1050" spc="5">
                <a:latin typeface="Microsoft Sans Serif"/>
                <a:cs typeface="Microsoft Sans Serif"/>
              </a:rPr>
              <a:t>India-Bangladesh programme </a:t>
            </a:r>
            <a:r>
              <a:rPr dirty="0" sz="1050" spc="-265">
                <a:latin typeface="Microsoft Sans Serif"/>
                <a:cs typeface="Microsoft Sans Serif"/>
              </a:rPr>
              <a:t> </a:t>
            </a:r>
            <a:r>
              <a:rPr dirty="0" sz="1050" spc="-10">
                <a:latin typeface="Microsoft Sans Serif"/>
                <a:cs typeface="Microsoft Sans Serif"/>
              </a:rPr>
              <a:t>here</a:t>
            </a:r>
            <a:r>
              <a:rPr dirty="0" sz="1050" spc="-15">
                <a:latin typeface="Microsoft Sans Serif"/>
                <a:cs typeface="Microsoft Sans Serif"/>
              </a:rPr>
              <a:t> </a:t>
            </a:r>
            <a:r>
              <a:rPr dirty="0" sz="1050" spc="5">
                <a:latin typeface="Microsoft Sans Serif"/>
                <a:cs typeface="Microsoft Sans Serif"/>
              </a:rPr>
              <a:t>in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 spc="-5">
                <a:latin typeface="Microsoft Sans Serif"/>
                <a:cs typeface="Microsoft Sans Serif"/>
              </a:rPr>
              <a:t>Dhaka,Bangladesh.</a:t>
            </a:r>
            <a:endParaRPr sz="1050">
              <a:latin typeface="Microsoft Sans Serif"/>
              <a:cs typeface="Microsoft Sans Serif"/>
            </a:endParaRPr>
          </a:p>
          <a:p>
            <a:pPr marL="132080" marR="179070">
              <a:lnSpc>
                <a:spcPct val="118900"/>
              </a:lnSpc>
            </a:pPr>
            <a:r>
              <a:rPr dirty="0" sz="1050" spc="5">
                <a:latin typeface="Microsoft Sans Serif"/>
                <a:cs typeface="Microsoft Sans Serif"/>
              </a:rPr>
              <a:t>Directed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 spc="20">
                <a:latin typeface="Microsoft Sans Serif"/>
                <a:cs typeface="Microsoft Sans Serif"/>
              </a:rPr>
              <a:t>staffing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requirements,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managed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 spc="10">
                <a:latin typeface="Microsoft Sans Serif"/>
                <a:cs typeface="Microsoft Sans Serif"/>
              </a:rPr>
              <a:t>priorities</a:t>
            </a:r>
            <a:r>
              <a:rPr dirty="0" sz="1050">
                <a:latin typeface="Microsoft Sans Serif"/>
                <a:cs typeface="Microsoft Sans Serif"/>
              </a:rPr>
              <a:t> and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coordinated </a:t>
            </a:r>
            <a:r>
              <a:rPr dirty="0" sz="1050" spc="-265">
                <a:latin typeface="Microsoft Sans Serif"/>
                <a:cs typeface="Microsoft Sans Serif"/>
              </a:rPr>
              <a:t> </a:t>
            </a:r>
            <a:r>
              <a:rPr dirty="0" sz="1050" spc="35">
                <a:latin typeface="Microsoft Sans Serif"/>
                <a:cs typeface="Microsoft Sans Serif"/>
              </a:rPr>
              <a:t>workflows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 spc="30">
                <a:latin typeface="Microsoft Sans Serif"/>
                <a:cs typeface="Microsoft Sans Serif"/>
              </a:rPr>
              <a:t>to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 spc="20">
                <a:latin typeface="Microsoft Sans Serif"/>
                <a:cs typeface="Microsoft Sans Serif"/>
              </a:rPr>
              <a:t>uphold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 spc="15">
                <a:latin typeface="Microsoft Sans Serif"/>
                <a:cs typeface="Microsoft Sans Serif"/>
              </a:rPr>
              <a:t>productivity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 spc="-5">
                <a:latin typeface="Microsoft Sans Serif"/>
                <a:cs typeface="Microsoft Sans Serif"/>
              </a:rPr>
              <a:t>objectives.</a:t>
            </a:r>
            <a:endParaRPr sz="1050">
              <a:latin typeface="Microsoft Sans Serif"/>
              <a:cs typeface="Microsoft Sans Serif"/>
            </a:endParaRPr>
          </a:p>
          <a:p>
            <a:pPr marL="132080" marR="120650">
              <a:lnSpc>
                <a:spcPct val="118900"/>
              </a:lnSpc>
            </a:pPr>
            <a:r>
              <a:rPr dirty="0" sz="1050" spc="5">
                <a:latin typeface="Microsoft Sans Serif"/>
                <a:cs typeface="Microsoft Sans Serif"/>
              </a:rPr>
              <a:t>Offered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 spc="10">
                <a:latin typeface="Microsoft Sans Serif"/>
                <a:cs typeface="Microsoft Sans Serif"/>
              </a:rPr>
              <a:t>expertise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and</a:t>
            </a:r>
            <a:r>
              <a:rPr dirty="0" sz="1050" spc="-5">
                <a:latin typeface="Microsoft Sans Serif"/>
                <a:cs typeface="Microsoft Sans Serif"/>
              </a:rPr>
              <a:t> guidance </a:t>
            </a:r>
            <a:r>
              <a:rPr dirty="0" sz="1050" spc="5">
                <a:latin typeface="Microsoft Sans Serif"/>
                <a:cs typeface="Microsoft Sans Serif"/>
              </a:rPr>
              <a:t>in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 spc="15">
                <a:latin typeface="Microsoft Sans Serif"/>
                <a:cs typeface="Microsoft Sans Serif"/>
              </a:rPr>
              <a:t>public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 spc="10">
                <a:latin typeface="Microsoft Sans Serif"/>
                <a:cs typeface="Microsoft Sans Serif"/>
              </a:rPr>
              <a:t>relations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 spc="35">
                <a:latin typeface="Microsoft Sans Serif"/>
                <a:cs typeface="Microsoft Sans Serif"/>
              </a:rPr>
              <a:t>while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 spc="5">
                <a:latin typeface="Microsoft Sans Serif"/>
                <a:cs typeface="Microsoft Sans Serif"/>
              </a:rPr>
              <a:t>supervising </a:t>
            </a:r>
            <a:r>
              <a:rPr dirty="0" sz="1050" spc="-265">
                <a:latin typeface="Microsoft Sans Serif"/>
                <a:cs typeface="Microsoft Sans Serif"/>
              </a:rPr>
              <a:t> </a:t>
            </a:r>
            <a:r>
              <a:rPr dirty="0" sz="1050" spc="5">
                <a:latin typeface="Microsoft Sans Serif"/>
                <a:cs typeface="Microsoft Sans Serif"/>
              </a:rPr>
              <a:t>management</a:t>
            </a:r>
            <a:r>
              <a:rPr dirty="0" sz="1050" spc="-15">
                <a:latin typeface="Microsoft Sans Serif"/>
                <a:cs typeface="Microsoft Sans Serif"/>
              </a:rPr>
              <a:t> </a:t>
            </a:r>
            <a:r>
              <a:rPr dirty="0" sz="1050" spc="-5">
                <a:latin typeface="Microsoft Sans Serif"/>
                <a:cs typeface="Microsoft Sans Serif"/>
              </a:rPr>
              <a:t>team.</a:t>
            </a:r>
            <a:endParaRPr sz="1050">
              <a:latin typeface="Microsoft Sans Serif"/>
              <a:cs typeface="Microsoft Sans Serif"/>
            </a:endParaRPr>
          </a:p>
          <a:p>
            <a:pPr marL="132080" marR="5080">
              <a:lnSpc>
                <a:spcPct val="118900"/>
              </a:lnSpc>
            </a:pPr>
            <a:r>
              <a:rPr dirty="0" sz="1050" spc="-5">
                <a:latin typeface="Microsoft Sans Serif"/>
                <a:cs typeface="Microsoft Sans Serif"/>
              </a:rPr>
              <a:t>Guided company </a:t>
            </a:r>
            <a:r>
              <a:rPr dirty="0" sz="1050">
                <a:latin typeface="Microsoft Sans Serif"/>
                <a:cs typeface="Microsoft Sans Serif"/>
              </a:rPr>
              <a:t>progress </a:t>
            </a:r>
            <a:r>
              <a:rPr dirty="0" sz="1050" spc="15">
                <a:latin typeface="Microsoft Sans Serif"/>
                <a:cs typeface="Microsoft Sans Serif"/>
              </a:rPr>
              <a:t>by </a:t>
            </a:r>
            <a:r>
              <a:rPr dirty="0" sz="1050" spc="5">
                <a:latin typeface="Microsoft Sans Serif"/>
                <a:cs typeface="Microsoft Sans Serif"/>
              </a:rPr>
              <a:t>defining, </a:t>
            </a:r>
            <a:r>
              <a:rPr dirty="0" sz="1050" spc="10">
                <a:latin typeface="Microsoft Sans Serif"/>
                <a:cs typeface="Microsoft Sans Serif"/>
              </a:rPr>
              <a:t>establishing </a:t>
            </a:r>
            <a:r>
              <a:rPr dirty="0" sz="1050">
                <a:latin typeface="Microsoft Sans Serif"/>
                <a:cs typeface="Microsoft Sans Serif"/>
              </a:rPr>
              <a:t>and </a:t>
            </a:r>
            <a:r>
              <a:rPr dirty="0" sz="1050" spc="15">
                <a:latin typeface="Microsoft Sans Serif"/>
                <a:cs typeface="Microsoft Sans Serif"/>
              </a:rPr>
              <a:t>implementing </a:t>
            </a:r>
            <a:r>
              <a:rPr dirty="0" sz="1050" spc="-265">
                <a:latin typeface="Microsoft Sans Serif"/>
                <a:cs typeface="Microsoft Sans Serif"/>
              </a:rPr>
              <a:t> </a:t>
            </a:r>
            <a:r>
              <a:rPr dirty="0" sz="1050" spc="5">
                <a:latin typeface="Microsoft Sans Serif"/>
                <a:cs typeface="Microsoft Sans Serif"/>
              </a:rPr>
              <a:t>organizational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 spc="-5">
                <a:latin typeface="Microsoft Sans Serif"/>
                <a:cs typeface="Microsoft Sans Serif"/>
              </a:rPr>
              <a:t>goals,</a:t>
            </a:r>
            <a:r>
              <a:rPr dirty="0" sz="1050" spc="-1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policies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and</a:t>
            </a:r>
            <a:r>
              <a:rPr dirty="0" sz="1050" spc="-10">
                <a:latin typeface="Microsoft Sans Serif"/>
                <a:cs typeface="Microsoft Sans Serif"/>
              </a:rPr>
              <a:t> procedures.</a:t>
            </a:r>
            <a:endParaRPr sz="1050">
              <a:latin typeface="Microsoft Sans Serif"/>
              <a:cs typeface="Microsoft Sans Serif"/>
            </a:endParaRPr>
          </a:p>
          <a:p>
            <a:pPr marL="132080" marR="27305">
              <a:lnSpc>
                <a:spcPct val="118900"/>
              </a:lnSpc>
            </a:pPr>
            <a:r>
              <a:rPr dirty="0" sz="1050">
                <a:latin typeface="Microsoft Sans Serif"/>
                <a:cs typeface="Microsoft Sans Serif"/>
              </a:rPr>
              <a:t>Provided</a:t>
            </a:r>
            <a:r>
              <a:rPr dirty="0" sz="1050" spc="-5">
                <a:latin typeface="Microsoft Sans Serif"/>
                <a:cs typeface="Microsoft Sans Serif"/>
              </a:rPr>
              <a:t> customers </a:t>
            </a:r>
            <a:r>
              <a:rPr dirty="0" sz="1050" spc="55">
                <a:latin typeface="Microsoft Sans Serif"/>
                <a:cs typeface="Microsoft Sans Serif"/>
              </a:rPr>
              <a:t>with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 spc="15">
                <a:latin typeface="Microsoft Sans Serif"/>
                <a:cs typeface="Microsoft Sans Serif"/>
              </a:rPr>
              <a:t>outstanding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 spc="-15">
                <a:latin typeface="Microsoft Sans Serif"/>
                <a:cs typeface="Microsoft Sans Serif"/>
              </a:rPr>
              <a:t>service,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 spc="10">
                <a:latin typeface="Microsoft Sans Serif"/>
                <a:cs typeface="Microsoft Sans Serif"/>
              </a:rPr>
              <a:t>extending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 spc="10">
                <a:latin typeface="Microsoft Sans Serif"/>
                <a:cs typeface="Microsoft Sans Serif"/>
              </a:rPr>
              <a:t>relationships </a:t>
            </a:r>
            <a:r>
              <a:rPr dirty="0" sz="1050" spc="-265">
                <a:latin typeface="Microsoft Sans Serif"/>
                <a:cs typeface="Microsoft Sans Serif"/>
              </a:rPr>
              <a:t> </a:t>
            </a:r>
            <a:r>
              <a:rPr dirty="0" sz="1050" spc="20">
                <a:latin typeface="Microsoft Sans Serif"/>
                <a:cs typeface="Microsoft Sans Serif"/>
              </a:rPr>
              <a:t>for</a:t>
            </a:r>
            <a:r>
              <a:rPr dirty="0" sz="1050" spc="-15">
                <a:latin typeface="Microsoft Sans Serif"/>
                <a:cs typeface="Microsoft Sans Serif"/>
              </a:rPr>
              <a:t> </a:t>
            </a:r>
            <a:r>
              <a:rPr dirty="0" sz="1050" spc="20">
                <a:latin typeface="Microsoft Sans Serif"/>
                <a:cs typeface="Microsoft Sans Serif"/>
              </a:rPr>
              <a:t>future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 spc="-5">
                <a:latin typeface="Microsoft Sans Serif"/>
                <a:cs typeface="Microsoft Sans Serif"/>
              </a:rPr>
              <a:t>business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 spc="10">
                <a:latin typeface="Microsoft Sans Serif"/>
                <a:cs typeface="Microsoft Sans Serif"/>
              </a:rPr>
              <a:t>opportunities.</a:t>
            </a:r>
            <a:endParaRPr sz="10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dirty="0" sz="1050" spc="-15" b="1">
                <a:latin typeface="Arial"/>
                <a:cs typeface="Arial"/>
              </a:rPr>
              <a:t>Corpnatter</a:t>
            </a:r>
            <a:r>
              <a:rPr dirty="0" sz="1050" spc="-20" b="1">
                <a:latin typeface="Arial"/>
                <a:cs typeface="Arial"/>
              </a:rPr>
              <a:t> </a:t>
            </a:r>
            <a:r>
              <a:rPr dirty="0" sz="1050" spc="-25" b="1">
                <a:latin typeface="Arial"/>
                <a:cs typeface="Arial"/>
              </a:rPr>
              <a:t>BD,</a:t>
            </a:r>
            <a:r>
              <a:rPr dirty="0" sz="1050" spc="-15" b="1">
                <a:latin typeface="Arial"/>
                <a:cs typeface="Arial"/>
              </a:rPr>
              <a:t> </a:t>
            </a:r>
            <a:r>
              <a:rPr dirty="0" sz="1050" spc="-10">
                <a:latin typeface="Microsoft Sans Serif"/>
                <a:cs typeface="Microsoft Sans Serif"/>
              </a:rPr>
              <a:t>Executive</a:t>
            </a:r>
            <a:r>
              <a:rPr dirty="0" sz="1050" spc="-20">
                <a:latin typeface="Microsoft Sans Serif"/>
                <a:cs typeface="Microsoft Sans Serif"/>
              </a:rPr>
              <a:t> </a:t>
            </a:r>
            <a:r>
              <a:rPr dirty="0" sz="1050" spc="5">
                <a:latin typeface="Microsoft Sans Serif"/>
                <a:cs typeface="Microsoft Sans Serif"/>
              </a:rPr>
              <a:t>Officer</a:t>
            </a:r>
            <a:endParaRPr sz="1050">
              <a:latin typeface="Microsoft Sans Serif"/>
              <a:cs typeface="Microsoft Sans Serif"/>
            </a:endParaRPr>
          </a:p>
          <a:p>
            <a:pPr marL="132080" marR="1416685">
              <a:lnSpc>
                <a:spcPct val="118900"/>
              </a:lnSpc>
            </a:pPr>
            <a:r>
              <a:rPr dirty="0" sz="1050" spc="-5">
                <a:latin typeface="Microsoft Sans Serif"/>
                <a:cs typeface="Microsoft Sans Serif"/>
              </a:rPr>
              <a:t>Generated </a:t>
            </a:r>
            <a:r>
              <a:rPr dirty="0" sz="1050" spc="30">
                <a:latin typeface="Microsoft Sans Serif"/>
                <a:cs typeface="Microsoft Sans Serif"/>
              </a:rPr>
              <a:t>new </a:t>
            </a:r>
            <a:r>
              <a:rPr dirty="0" sz="1050" spc="-10">
                <a:latin typeface="Microsoft Sans Serif"/>
                <a:cs typeface="Microsoft Sans Serif"/>
              </a:rPr>
              <a:t>ideas </a:t>
            </a:r>
            <a:r>
              <a:rPr dirty="0" sz="1050" spc="20">
                <a:latin typeface="Microsoft Sans Serif"/>
                <a:cs typeface="Microsoft Sans Serif"/>
              </a:rPr>
              <a:t>for </a:t>
            </a:r>
            <a:r>
              <a:rPr dirty="0" sz="1050" spc="15">
                <a:latin typeface="Microsoft Sans Serif"/>
                <a:cs typeface="Microsoft Sans Serif"/>
              </a:rPr>
              <a:t>their </a:t>
            </a:r>
            <a:r>
              <a:rPr dirty="0" sz="1050" spc="-5">
                <a:latin typeface="Microsoft Sans Serif"/>
                <a:cs typeface="Microsoft Sans Serif"/>
              </a:rPr>
              <a:t>social ventures. </a:t>
            </a:r>
            <a:r>
              <a:rPr dirty="0" sz="1050" spc="-26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Designed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 spc="10">
                <a:latin typeface="Microsoft Sans Serif"/>
                <a:cs typeface="Microsoft Sans Serif"/>
              </a:rPr>
              <a:t>TV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and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 spc="25">
                <a:latin typeface="Microsoft Sans Serif"/>
                <a:cs typeface="Microsoft Sans Serif"/>
              </a:rPr>
              <a:t>print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 spc="10">
                <a:latin typeface="Microsoft Sans Serif"/>
                <a:cs typeface="Microsoft Sans Serif"/>
              </a:rPr>
              <a:t>advertising</a:t>
            </a:r>
            <a:r>
              <a:rPr dirty="0" sz="1050" spc="-10">
                <a:latin typeface="Microsoft Sans Serif"/>
                <a:cs typeface="Microsoft Sans Serif"/>
              </a:rPr>
              <a:t> campaigns.</a:t>
            </a:r>
            <a:endParaRPr sz="1050">
              <a:latin typeface="Microsoft Sans Serif"/>
              <a:cs typeface="Microsoft Sans Serif"/>
            </a:endParaRPr>
          </a:p>
          <a:p>
            <a:pPr marL="132080" marR="62230">
              <a:lnSpc>
                <a:spcPct val="118900"/>
              </a:lnSpc>
            </a:pPr>
            <a:r>
              <a:rPr dirty="0" sz="1050" spc="5">
                <a:latin typeface="Microsoft Sans Serif"/>
                <a:cs typeface="Microsoft Sans Serif"/>
              </a:rPr>
              <a:t>Explored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 spc="30">
                <a:latin typeface="Microsoft Sans Serif"/>
                <a:cs typeface="Microsoft Sans Serif"/>
              </a:rPr>
              <a:t>new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 spc="10">
                <a:latin typeface="Microsoft Sans Serif"/>
                <a:cs typeface="Microsoft Sans Serif"/>
              </a:rPr>
              <a:t>marketing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and </a:t>
            </a:r>
            <a:r>
              <a:rPr dirty="0" sz="1050" spc="10">
                <a:latin typeface="Microsoft Sans Serif"/>
                <a:cs typeface="Microsoft Sans Serif"/>
              </a:rPr>
              <a:t>branding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 spc="10">
                <a:latin typeface="Microsoft Sans Serif"/>
                <a:cs typeface="Microsoft Sans Serif"/>
              </a:rPr>
              <a:t>partnerships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 spc="55">
                <a:latin typeface="Microsoft Sans Serif"/>
                <a:cs typeface="Microsoft Sans Serif"/>
              </a:rPr>
              <a:t>with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 spc="20">
                <a:latin typeface="Microsoft Sans Serif"/>
                <a:cs typeface="Microsoft Sans Serif"/>
              </a:rPr>
              <a:t>high-profile </a:t>
            </a:r>
            <a:r>
              <a:rPr dirty="0" sz="1050" spc="-26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clients,</a:t>
            </a:r>
            <a:r>
              <a:rPr dirty="0" sz="1050" spc="-15">
                <a:latin typeface="Microsoft Sans Serif"/>
                <a:cs typeface="Microsoft Sans Serif"/>
              </a:rPr>
              <a:t> </a:t>
            </a:r>
            <a:r>
              <a:rPr dirty="0" sz="1050" spc="-5">
                <a:latin typeface="Microsoft Sans Serif"/>
                <a:cs typeface="Microsoft Sans Serif"/>
              </a:rPr>
              <a:t>enhancing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 spc="-5">
                <a:latin typeface="Microsoft Sans Serif"/>
                <a:cs typeface="Microsoft Sans Serif"/>
              </a:rPr>
              <a:t>company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 spc="-20">
                <a:latin typeface="Microsoft Sans Serif"/>
                <a:cs typeface="Microsoft Sans Serif"/>
              </a:rPr>
              <a:t>reach.</a:t>
            </a:r>
            <a:endParaRPr sz="1050">
              <a:latin typeface="Microsoft Sans Serif"/>
              <a:cs typeface="Microsoft Sans Serif"/>
            </a:endParaRPr>
          </a:p>
          <a:p>
            <a:pPr marL="132080" marR="496570">
              <a:lnSpc>
                <a:spcPct val="118900"/>
              </a:lnSpc>
            </a:pPr>
            <a:r>
              <a:rPr dirty="0" sz="1050" spc="-15">
                <a:latin typeface="Microsoft Sans Serif"/>
                <a:cs typeface="Microsoft Sans Serif"/>
              </a:rPr>
              <a:t>Realized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 spc="5">
                <a:latin typeface="Microsoft Sans Serif"/>
                <a:cs typeface="Microsoft Sans Serif"/>
              </a:rPr>
              <a:t>greater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 spc="5">
                <a:latin typeface="Microsoft Sans Serif"/>
                <a:cs typeface="Microsoft Sans Serif"/>
              </a:rPr>
              <a:t>team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efficiency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and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effectiveness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 spc="30">
                <a:latin typeface="Microsoft Sans Serif"/>
                <a:cs typeface="Microsoft Sans Serif"/>
              </a:rPr>
              <a:t>to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>
                <a:latin typeface="Microsoft Sans Serif"/>
                <a:cs typeface="Microsoft Sans Serif"/>
              </a:rPr>
              <a:t>continue </a:t>
            </a:r>
            <a:r>
              <a:rPr dirty="0" sz="1050" spc="-260">
                <a:latin typeface="Microsoft Sans Serif"/>
                <a:cs typeface="Microsoft Sans Serif"/>
              </a:rPr>
              <a:t> </a:t>
            </a:r>
            <a:r>
              <a:rPr dirty="0" sz="1050" spc="10">
                <a:latin typeface="Microsoft Sans Serif"/>
                <a:cs typeface="Microsoft Sans Serif"/>
              </a:rPr>
              <a:t>significant</a:t>
            </a:r>
            <a:r>
              <a:rPr dirty="0" sz="1050" spc="-15">
                <a:latin typeface="Microsoft Sans Serif"/>
                <a:cs typeface="Microsoft Sans Serif"/>
              </a:rPr>
              <a:t> </a:t>
            </a:r>
            <a:r>
              <a:rPr dirty="0" sz="1050" spc="20">
                <a:latin typeface="Microsoft Sans Serif"/>
                <a:cs typeface="Microsoft Sans Serif"/>
              </a:rPr>
              <a:t>year-on-</a:t>
            </a:r>
            <a:r>
              <a:rPr dirty="0" sz="1050" spc="-10">
                <a:latin typeface="Microsoft Sans Serif"/>
                <a:cs typeface="Microsoft Sans Serif"/>
              </a:rPr>
              <a:t> year revenue </a:t>
            </a:r>
            <a:r>
              <a:rPr dirty="0" sz="1050" spc="30">
                <a:latin typeface="Microsoft Sans Serif"/>
                <a:cs typeface="Microsoft Sans Serif"/>
              </a:rPr>
              <a:t>growth.</a:t>
            </a:r>
            <a:endParaRPr sz="105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89911" y="4758502"/>
            <a:ext cx="409575" cy="57150"/>
          </a:xfrm>
          <a:custGeom>
            <a:avLst/>
            <a:gdLst/>
            <a:ahLst/>
            <a:cxnLst/>
            <a:rect l="l" t="t" r="r" b="b"/>
            <a:pathLst>
              <a:path w="409575" h="57150">
                <a:moveTo>
                  <a:pt x="406058" y="57098"/>
                </a:moveTo>
                <a:lnTo>
                  <a:pt x="3172" y="57098"/>
                </a:lnTo>
                <a:lnTo>
                  <a:pt x="0" y="53926"/>
                </a:lnTo>
                <a:lnTo>
                  <a:pt x="0" y="3168"/>
                </a:lnTo>
                <a:lnTo>
                  <a:pt x="3168" y="0"/>
                </a:lnTo>
                <a:lnTo>
                  <a:pt x="406062" y="0"/>
                </a:lnTo>
                <a:lnTo>
                  <a:pt x="409230" y="3168"/>
                </a:lnTo>
                <a:lnTo>
                  <a:pt x="409230" y="53926"/>
                </a:lnTo>
                <a:lnTo>
                  <a:pt x="406058" y="57098"/>
                </a:lnTo>
                <a:close/>
              </a:path>
            </a:pathLst>
          </a:custGeom>
          <a:solidFill>
            <a:srgbClr val="5378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475135" y="4986908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47" y="47585"/>
                </a:moveTo>
                <a:lnTo>
                  <a:pt x="20637" y="47585"/>
                </a:lnTo>
                <a:lnTo>
                  <a:pt x="17602" y="46981"/>
                </a:lnTo>
                <a:lnTo>
                  <a:pt x="0" y="26947"/>
                </a:lnTo>
                <a:lnTo>
                  <a:pt x="0" y="20637"/>
                </a:lnTo>
                <a:lnTo>
                  <a:pt x="20637" y="0"/>
                </a:lnTo>
                <a:lnTo>
                  <a:pt x="26947" y="0"/>
                </a:lnTo>
                <a:lnTo>
                  <a:pt x="47585" y="23792"/>
                </a:lnTo>
                <a:lnTo>
                  <a:pt x="47585" y="26947"/>
                </a:lnTo>
                <a:lnTo>
                  <a:pt x="26947" y="475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78549" y="4501594"/>
            <a:ext cx="1340485" cy="1015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50" spc="-5" b="1">
                <a:latin typeface="Arial"/>
                <a:cs typeface="Arial"/>
              </a:rPr>
              <a:t>INTERESTS</a:t>
            </a:r>
            <a:endParaRPr sz="1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835660" algn="l"/>
              </a:tabLst>
            </a:pPr>
            <a:r>
              <a:rPr dirty="0" sz="1050" spc="-90">
                <a:latin typeface="Microsoft Sans Serif"/>
                <a:cs typeface="Microsoft Sans Serif"/>
              </a:rPr>
              <a:t>T</a:t>
            </a:r>
            <a:r>
              <a:rPr dirty="0" sz="1050" spc="15">
                <a:latin typeface="Microsoft Sans Serif"/>
                <a:cs typeface="Microsoft Sans Serif"/>
              </a:rPr>
              <a:t>r</a:t>
            </a:r>
            <a:r>
              <a:rPr dirty="0" sz="1050" spc="-40">
                <a:latin typeface="Microsoft Sans Serif"/>
                <a:cs typeface="Microsoft Sans Serif"/>
              </a:rPr>
              <a:t>a</a:t>
            </a:r>
            <a:r>
              <a:rPr dirty="0" sz="1050" spc="5">
                <a:latin typeface="Microsoft Sans Serif"/>
                <a:cs typeface="Microsoft Sans Serif"/>
              </a:rPr>
              <a:t>v</a:t>
            </a:r>
            <a:r>
              <a:rPr dirty="0" sz="1050" spc="-30">
                <a:latin typeface="Microsoft Sans Serif"/>
                <a:cs typeface="Microsoft Sans Serif"/>
              </a:rPr>
              <a:t>e</a:t>
            </a:r>
            <a:r>
              <a:rPr dirty="0" sz="1050" spc="70">
                <a:latin typeface="Microsoft Sans Serif"/>
                <a:cs typeface="Microsoft Sans Serif"/>
              </a:rPr>
              <a:t>ll</a:t>
            </a:r>
            <a:r>
              <a:rPr dirty="0" sz="1050">
                <a:latin typeface="Microsoft Sans Serif"/>
                <a:cs typeface="Microsoft Sans Serif"/>
              </a:rPr>
              <a:t>i</a:t>
            </a:r>
            <a:r>
              <a:rPr dirty="0" sz="1050" spc="10">
                <a:latin typeface="Microsoft Sans Serif"/>
                <a:cs typeface="Microsoft Sans Serif"/>
              </a:rPr>
              <a:t>n</a:t>
            </a:r>
            <a:r>
              <a:rPr dirty="0" sz="1050" spc="30">
                <a:latin typeface="Microsoft Sans Serif"/>
                <a:cs typeface="Microsoft Sans Serif"/>
              </a:rPr>
              <a:t>g</a:t>
            </a:r>
            <a:r>
              <a:rPr dirty="0" sz="1050">
                <a:latin typeface="Microsoft Sans Serif"/>
                <a:cs typeface="Microsoft Sans Serif"/>
              </a:rPr>
              <a:t>	</a:t>
            </a:r>
            <a:r>
              <a:rPr dirty="0" sz="1050" spc="20">
                <a:latin typeface="Microsoft Sans Serif"/>
                <a:cs typeface="Microsoft Sans Serif"/>
              </a:rPr>
              <a:t>D</a:t>
            </a:r>
            <a:r>
              <a:rPr dirty="0" sz="1050" spc="-30">
                <a:latin typeface="Microsoft Sans Serif"/>
                <a:cs typeface="Microsoft Sans Serif"/>
              </a:rPr>
              <a:t>a</a:t>
            </a:r>
            <a:r>
              <a:rPr dirty="0" sz="1050" spc="10">
                <a:latin typeface="Microsoft Sans Serif"/>
                <a:cs typeface="Microsoft Sans Serif"/>
              </a:rPr>
              <a:t>n</a:t>
            </a:r>
            <a:r>
              <a:rPr dirty="0" sz="1050" spc="-40">
                <a:latin typeface="Microsoft Sans Serif"/>
                <a:cs typeface="Microsoft Sans Serif"/>
              </a:rPr>
              <a:t>c</a:t>
            </a:r>
            <a:r>
              <a:rPr dirty="0" sz="1050">
                <a:latin typeface="Microsoft Sans Serif"/>
                <a:cs typeface="Microsoft Sans Serif"/>
              </a:rPr>
              <a:t>i</a:t>
            </a:r>
            <a:r>
              <a:rPr dirty="0" sz="1050" spc="10">
                <a:latin typeface="Microsoft Sans Serif"/>
                <a:cs typeface="Microsoft Sans Serif"/>
              </a:rPr>
              <a:t>n</a:t>
            </a:r>
            <a:r>
              <a:rPr dirty="0" sz="1050" spc="30">
                <a:latin typeface="Microsoft Sans Serif"/>
                <a:cs typeface="Microsoft Sans Serif"/>
              </a:rPr>
              <a:t>g</a:t>
            </a:r>
            <a:endParaRPr sz="10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50" spc="-25" b="1">
                <a:latin typeface="Arial"/>
                <a:cs typeface="Arial"/>
              </a:rPr>
              <a:t>SKILLS</a:t>
            </a:r>
            <a:endParaRPr sz="12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198427" y="4986908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47" y="47585"/>
                </a:moveTo>
                <a:lnTo>
                  <a:pt x="20637" y="47585"/>
                </a:lnTo>
                <a:lnTo>
                  <a:pt x="17602" y="46981"/>
                </a:lnTo>
                <a:lnTo>
                  <a:pt x="0" y="26947"/>
                </a:lnTo>
                <a:lnTo>
                  <a:pt x="0" y="20637"/>
                </a:lnTo>
                <a:lnTo>
                  <a:pt x="20637" y="0"/>
                </a:lnTo>
                <a:lnTo>
                  <a:pt x="26947" y="0"/>
                </a:lnTo>
                <a:lnTo>
                  <a:pt x="47585" y="23792"/>
                </a:lnTo>
                <a:lnTo>
                  <a:pt x="47585" y="26947"/>
                </a:lnTo>
                <a:lnTo>
                  <a:pt x="26947" y="475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327590" y="4907590"/>
            <a:ext cx="59753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55">
                <a:latin typeface="Microsoft Sans Serif"/>
                <a:cs typeface="Microsoft Sans Serif"/>
              </a:rPr>
              <a:t>S</a:t>
            </a:r>
            <a:r>
              <a:rPr dirty="0" sz="1050" spc="10">
                <a:latin typeface="Microsoft Sans Serif"/>
                <a:cs typeface="Microsoft Sans Serif"/>
              </a:rPr>
              <a:t>h</a:t>
            </a:r>
            <a:r>
              <a:rPr dirty="0" sz="1050" spc="-5">
                <a:latin typeface="Microsoft Sans Serif"/>
                <a:cs typeface="Microsoft Sans Serif"/>
              </a:rPr>
              <a:t>o</a:t>
            </a:r>
            <a:r>
              <a:rPr dirty="0" sz="1050" spc="25">
                <a:latin typeface="Microsoft Sans Serif"/>
                <a:cs typeface="Microsoft Sans Serif"/>
              </a:rPr>
              <a:t>pp</a:t>
            </a:r>
            <a:r>
              <a:rPr dirty="0" sz="1050">
                <a:latin typeface="Microsoft Sans Serif"/>
                <a:cs typeface="Microsoft Sans Serif"/>
              </a:rPr>
              <a:t>i</a:t>
            </a:r>
            <a:r>
              <a:rPr dirty="0" sz="1050" spc="10">
                <a:latin typeface="Microsoft Sans Serif"/>
                <a:cs typeface="Microsoft Sans Serif"/>
              </a:rPr>
              <a:t>n</a:t>
            </a:r>
            <a:r>
              <a:rPr dirty="0" sz="1050" spc="30">
                <a:latin typeface="Microsoft Sans Serif"/>
                <a:cs typeface="Microsoft Sans Serif"/>
              </a:rPr>
              <a:t>g</a:t>
            </a:r>
            <a:endParaRPr sz="105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007372" y="4986908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47" y="47585"/>
                </a:moveTo>
                <a:lnTo>
                  <a:pt x="20637" y="47585"/>
                </a:lnTo>
                <a:lnTo>
                  <a:pt x="17602" y="46981"/>
                </a:lnTo>
                <a:lnTo>
                  <a:pt x="0" y="26947"/>
                </a:lnTo>
                <a:lnTo>
                  <a:pt x="0" y="20637"/>
                </a:lnTo>
                <a:lnTo>
                  <a:pt x="20637" y="0"/>
                </a:lnTo>
                <a:lnTo>
                  <a:pt x="26947" y="0"/>
                </a:lnTo>
                <a:lnTo>
                  <a:pt x="47585" y="23792"/>
                </a:lnTo>
                <a:lnTo>
                  <a:pt x="47585" y="26947"/>
                </a:lnTo>
                <a:lnTo>
                  <a:pt x="26947" y="475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133412" y="4907590"/>
            <a:ext cx="44704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20">
                <a:latin typeface="Microsoft Sans Serif"/>
                <a:cs typeface="Microsoft Sans Serif"/>
              </a:rPr>
              <a:t>M</a:t>
            </a:r>
            <a:r>
              <a:rPr dirty="0" sz="1050" spc="-15">
                <a:latin typeface="Microsoft Sans Serif"/>
                <a:cs typeface="Microsoft Sans Serif"/>
              </a:rPr>
              <a:t>o</a:t>
            </a:r>
            <a:r>
              <a:rPr dirty="0" sz="1050" spc="15">
                <a:latin typeface="Microsoft Sans Serif"/>
                <a:cs typeface="Microsoft Sans Serif"/>
              </a:rPr>
              <a:t>v</a:t>
            </a:r>
            <a:r>
              <a:rPr dirty="0" sz="1050">
                <a:latin typeface="Microsoft Sans Serif"/>
                <a:cs typeface="Microsoft Sans Serif"/>
              </a:rPr>
              <a:t>i</a:t>
            </a:r>
            <a:r>
              <a:rPr dirty="0" sz="1050" spc="-30">
                <a:latin typeface="Microsoft Sans Serif"/>
                <a:cs typeface="Microsoft Sans Serif"/>
              </a:rPr>
              <a:t>e</a:t>
            </a:r>
            <a:r>
              <a:rPr dirty="0" sz="1050" spc="-20">
                <a:latin typeface="Microsoft Sans Serif"/>
                <a:cs typeface="Microsoft Sans Serif"/>
              </a:rPr>
              <a:t>s</a:t>
            </a:r>
            <a:endParaRPr sz="1050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89911" y="5557930"/>
            <a:ext cx="409575" cy="57150"/>
          </a:xfrm>
          <a:custGeom>
            <a:avLst/>
            <a:gdLst/>
            <a:ahLst/>
            <a:cxnLst/>
            <a:rect l="l" t="t" r="r" b="b"/>
            <a:pathLst>
              <a:path w="409575" h="57150">
                <a:moveTo>
                  <a:pt x="406058" y="57100"/>
                </a:moveTo>
                <a:lnTo>
                  <a:pt x="3172" y="57100"/>
                </a:lnTo>
                <a:lnTo>
                  <a:pt x="0" y="53928"/>
                </a:lnTo>
                <a:lnTo>
                  <a:pt x="0" y="3170"/>
                </a:lnTo>
                <a:lnTo>
                  <a:pt x="3170" y="0"/>
                </a:lnTo>
                <a:lnTo>
                  <a:pt x="406060" y="0"/>
                </a:lnTo>
                <a:lnTo>
                  <a:pt x="409230" y="3170"/>
                </a:lnTo>
                <a:lnTo>
                  <a:pt x="409230" y="53928"/>
                </a:lnTo>
                <a:lnTo>
                  <a:pt x="406058" y="57100"/>
                </a:lnTo>
                <a:close/>
              </a:path>
            </a:pathLst>
          </a:custGeom>
          <a:solidFill>
            <a:srgbClr val="5378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846298" y="578633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47" y="47585"/>
                </a:moveTo>
                <a:lnTo>
                  <a:pt x="20637" y="47585"/>
                </a:lnTo>
                <a:lnTo>
                  <a:pt x="17602" y="46981"/>
                </a:lnTo>
                <a:lnTo>
                  <a:pt x="0" y="26947"/>
                </a:lnTo>
                <a:lnTo>
                  <a:pt x="0" y="20637"/>
                </a:lnTo>
                <a:lnTo>
                  <a:pt x="20637" y="0"/>
                </a:lnTo>
                <a:lnTo>
                  <a:pt x="26947" y="0"/>
                </a:lnTo>
                <a:lnTo>
                  <a:pt x="47585" y="23792"/>
                </a:lnTo>
                <a:lnTo>
                  <a:pt x="47585" y="26947"/>
                </a:lnTo>
                <a:lnTo>
                  <a:pt x="26947" y="475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759930" y="578633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47" y="47585"/>
                </a:moveTo>
                <a:lnTo>
                  <a:pt x="20637" y="47585"/>
                </a:lnTo>
                <a:lnTo>
                  <a:pt x="17602" y="46981"/>
                </a:lnTo>
                <a:lnTo>
                  <a:pt x="0" y="26947"/>
                </a:lnTo>
                <a:lnTo>
                  <a:pt x="0" y="20637"/>
                </a:lnTo>
                <a:lnTo>
                  <a:pt x="20637" y="0"/>
                </a:lnTo>
                <a:lnTo>
                  <a:pt x="26947" y="0"/>
                </a:lnTo>
                <a:lnTo>
                  <a:pt x="47585" y="23792"/>
                </a:lnTo>
                <a:lnTo>
                  <a:pt x="47585" y="26947"/>
                </a:lnTo>
                <a:lnTo>
                  <a:pt x="26947" y="475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778549" y="5707018"/>
            <a:ext cx="321691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09040" algn="l"/>
                <a:tab pos="2122805" algn="l"/>
              </a:tabLst>
            </a:pPr>
            <a:r>
              <a:rPr dirty="0" sz="1050" spc="-30" b="1">
                <a:latin typeface="Arial"/>
                <a:cs typeface="Arial"/>
              </a:rPr>
              <a:t>Communication	Leadership	</a:t>
            </a:r>
            <a:r>
              <a:rPr dirty="0" sz="1050" spc="10" b="1">
                <a:latin typeface="Arial"/>
                <a:cs typeface="Arial"/>
              </a:rPr>
              <a:t>Digital</a:t>
            </a:r>
            <a:r>
              <a:rPr dirty="0" sz="1050" spc="-65" b="1">
                <a:latin typeface="Arial"/>
                <a:cs typeface="Arial"/>
              </a:rPr>
              <a:t> </a:t>
            </a:r>
            <a:r>
              <a:rPr dirty="0" sz="1050" spc="-5" b="1">
                <a:latin typeface="Arial"/>
                <a:cs typeface="Arial"/>
              </a:rPr>
              <a:t>Marketing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dirty="0" sz="1050" spc="-20" b="1">
                <a:latin typeface="Arial"/>
                <a:cs typeface="Arial"/>
              </a:rPr>
              <a:t>Office</a:t>
            </a:r>
            <a:r>
              <a:rPr dirty="0" sz="1050" spc="-10" b="1">
                <a:latin typeface="Arial"/>
                <a:cs typeface="Arial"/>
              </a:rPr>
              <a:t> </a:t>
            </a:r>
            <a:r>
              <a:rPr dirty="0" sz="1050" spc="-15" b="1">
                <a:latin typeface="Arial"/>
                <a:cs typeface="Arial"/>
              </a:rPr>
              <a:t>Skills</a:t>
            </a:r>
            <a:r>
              <a:rPr dirty="0" sz="1050" spc="-25" b="1">
                <a:latin typeface="Arial"/>
                <a:cs typeface="Arial"/>
              </a:rPr>
              <a:t> </a:t>
            </a:r>
            <a:r>
              <a:rPr dirty="0" sz="1050" spc="15">
                <a:latin typeface="Microsoft Sans Serif"/>
                <a:cs typeface="Microsoft Sans Serif"/>
              </a:rPr>
              <a:t>(Word,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 spc="-25">
                <a:latin typeface="Microsoft Sans Serif"/>
                <a:cs typeface="Microsoft Sans Serif"/>
              </a:rPr>
              <a:t>Excel,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 spc="10">
                <a:latin typeface="Microsoft Sans Serif"/>
                <a:cs typeface="Microsoft Sans Serif"/>
              </a:rPr>
              <a:t>Powerpoint,</a:t>
            </a:r>
            <a:r>
              <a:rPr dirty="0" sz="1050" spc="-5">
                <a:latin typeface="Microsoft Sans Serif"/>
                <a:cs typeface="Microsoft Sans Serif"/>
              </a:rPr>
              <a:t> </a:t>
            </a:r>
            <a:r>
              <a:rPr dirty="0" sz="1050" spc="-15">
                <a:latin typeface="Microsoft Sans Serif"/>
                <a:cs typeface="Microsoft Sans Serif"/>
              </a:rPr>
              <a:t>GITHUB,</a:t>
            </a:r>
            <a:r>
              <a:rPr dirty="0" sz="1050" spc="-10">
                <a:latin typeface="Microsoft Sans Serif"/>
                <a:cs typeface="Microsoft Sans Serif"/>
              </a:rPr>
              <a:t> </a:t>
            </a:r>
            <a:r>
              <a:rPr dirty="0" sz="1050" spc="-5">
                <a:latin typeface="Microsoft Sans Serif"/>
                <a:cs typeface="Microsoft Sans Serif"/>
              </a:rPr>
              <a:t>etc)</a:t>
            </a:r>
            <a:endParaRPr sz="1050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035208" y="6062328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47" y="47585"/>
                </a:moveTo>
                <a:lnTo>
                  <a:pt x="20637" y="47585"/>
                </a:lnTo>
                <a:lnTo>
                  <a:pt x="17602" y="46981"/>
                </a:lnTo>
                <a:lnTo>
                  <a:pt x="0" y="26947"/>
                </a:lnTo>
                <a:lnTo>
                  <a:pt x="0" y="20637"/>
                </a:lnTo>
                <a:lnTo>
                  <a:pt x="20637" y="0"/>
                </a:lnTo>
                <a:lnTo>
                  <a:pt x="26947" y="0"/>
                </a:lnTo>
                <a:lnTo>
                  <a:pt x="47585" y="23792"/>
                </a:lnTo>
                <a:lnTo>
                  <a:pt x="47585" y="26947"/>
                </a:lnTo>
                <a:lnTo>
                  <a:pt x="26947" y="475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4160951" y="5973494"/>
            <a:ext cx="118491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b="1">
                <a:latin typeface="Arial"/>
                <a:cs typeface="Arial"/>
              </a:rPr>
              <a:t>Time</a:t>
            </a:r>
            <a:r>
              <a:rPr dirty="0" sz="1050" spc="-65" b="1">
                <a:latin typeface="Arial"/>
                <a:cs typeface="Arial"/>
              </a:rPr>
              <a:t> </a:t>
            </a:r>
            <a:r>
              <a:rPr dirty="0" sz="1050" spc="-5" b="1">
                <a:latin typeface="Arial"/>
                <a:cs typeface="Arial"/>
              </a:rPr>
              <a:t>Management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FlowCV - https://flowcv.com</dc:creator>
  <cp:keywords>Free Online Resume Builder, FlowCV - https://flowcv.com</cp:keywords>
  <dcterms:created xsi:type="dcterms:W3CDTF">2023-10-30T19:33:15Z</dcterms:created>
  <dcterms:modified xsi:type="dcterms:W3CDTF">2023-10-30T19:33:15Z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2023-10-30T00:00:00Z</vt:filetime>
  </property>
  <property fmtid="{D5CDD505-2E9C-101B-9397-08002B2CF9AE}" pid="3" name="Creator">
    <vt:lpwstr>FlowCV - https://flowcv.com</vt:lpwstr>
  </property>
  <property fmtid="{D5CDD505-2E9C-101B-9397-08002B2CF9AE}" pid="4" name="LastSaved">
    <vt:filetime>2023-10-30T00:00:00Z</vt:filetime>
  </property>
</Properties>
</file>