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Oswald Light"/>
      <p:regular r:id="rId38"/>
      <p:bold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1F78CA-AEE8-4DE6-A728-AA54689E7827}">
  <a:tblStyle styleId="{CE1F78CA-AEE8-4DE6-A728-AA54689E78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OswaldLight-bold.fntdata"/><Relationship Id="rId16" Type="http://schemas.openxmlformats.org/officeDocument/2006/relationships/slide" Target="slides/slide11.xml"/><Relationship Id="rId38" Type="http://schemas.openxmlformats.org/officeDocument/2006/relationships/font" Target="fonts/Oswald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7labs.com/blog/neural-networks-activation-function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05a3197d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05a3197d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2611983305_3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2611983305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Commas and periods are places where you pause/hold when you speak.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After our failure with linear models, we look to non-linear models. However, after fitting our data with a support vector machine with a polynomial kernel, our records are still unable to separate accurately evidenced with the right hand graph.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Lauren will now talk about the more successful measures we took after finding inconclusive results from PCA and logistic regressions.</a:t>
            </a:r>
            <a:endParaRPr sz="1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25916cf458_5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25916cf458_5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224115b4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224115b4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25916cf458_5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25916cf458_5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25916cf458_5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25916cf458_5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2611983305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2611983305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400">
                <a:solidFill>
                  <a:schemeClr val="dk1"/>
                </a:solidFill>
                <a:latin typeface="Montserrat"/>
                <a:ea typeface="Montserrat"/>
                <a:cs typeface="Montserrat"/>
                <a:sym typeface="Montserrat"/>
              </a:rPr>
              <a:t>Chose </a:t>
            </a:r>
            <a:r>
              <a:rPr b="1" lang="es" sz="1400">
                <a:solidFill>
                  <a:schemeClr val="dk1"/>
                </a:solidFill>
                <a:latin typeface="Montserrat"/>
                <a:ea typeface="Montserrat"/>
                <a:cs typeface="Montserrat"/>
                <a:sym typeface="Montserrat"/>
              </a:rPr>
              <a:t>uniform weights </a:t>
            </a:r>
            <a:r>
              <a:rPr lang="es" sz="1400">
                <a:solidFill>
                  <a:schemeClr val="dk1"/>
                </a:solidFill>
                <a:highlight>
                  <a:schemeClr val="accent4"/>
                </a:highlight>
                <a:latin typeface="Montserrat"/>
                <a:ea typeface="Montserrat"/>
                <a:cs typeface="Montserrat"/>
                <a:sym typeface="Montserrat"/>
              </a:rPr>
              <a:t>where each variable is weighted equally</a:t>
            </a:r>
            <a:r>
              <a:rPr lang="es" sz="1400">
                <a:solidFill>
                  <a:schemeClr val="dk1"/>
                </a:solidFill>
                <a:latin typeface="Montserrat"/>
                <a:ea typeface="Montserrat"/>
                <a:cs typeface="Montserrat"/>
                <a:sym typeface="Montserrat"/>
              </a:rPr>
              <a:t>, due to lack of knowledge of how each feature should weigh</a:t>
            </a:r>
            <a:endParaRPr b="1" sz="1400">
              <a:solidFill>
                <a:schemeClr val="dk1"/>
              </a:solidFill>
              <a:latin typeface="Montserrat"/>
              <a:ea typeface="Montserrat"/>
              <a:cs typeface="Montserrat"/>
              <a:sym typeface="Montserrat"/>
            </a:endParaRPr>
          </a:p>
          <a:p>
            <a:pPr indent="0" lvl="0" marL="0" rtl="0" algn="l">
              <a:spcBef>
                <a:spcPts val="0"/>
              </a:spcBef>
              <a:spcAft>
                <a:spcPts val="0"/>
              </a:spcAft>
              <a:buNone/>
            </a:pPr>
            <a:r>
              <a:rPr lang="es"/>
              <a:t>I deleted this part for space - maybe u can memorize just this part</a:t>
            </a:r>
            <a:endParaRPr/>
          </a:p>
          <a:p>
            <a:pPr indent="-298450" lvl="0" marL="457200" rtl="0" algn="l">
              <a:spcBef>
                <a:spcPts val="0"/>
              </a:spcBef>
              <a:spcAft>
                <a:spcPts val="0"/>
              </a:spcAft>
              <a:buSzPts val="1100"/>
              <a:buChar char="-"/>
            </a:pPr>
            <a:r>
              <a:rPr lang="es"/>
              <a:t>Lauren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25916cf458_5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25916cf458_5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2611983305_3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2611983305_3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Commas and periods are places where you pause/hold when you speak.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After running k-nn, we explored more models like Neural networks because they have great predictive ability and can capture complicated, ‘non-linear’ relationships between variables.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Similar to the other models, we explored 3 different neural network models on each three dataset. We ran a total of 9 neural networks to find the optimal weight that yields the best prediction.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2611983305_3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2611983305_3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https://www.v7labs.com/blog/neural-networks-activation-functions</a:t>
            </a:r>
            <a:r>
              <a:rPr lang="es">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Commas and periods are places where you pause/hold when you speak.</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In order to run the neural network, we need to preprocess the x variables and put them through different activation functions in order to get a y output.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s">
                <a:solidFill>
                  <a:srgbClr val="FF0000"/>
                </a:solidFill>
              </a:rPr>
              <a:t>The first step for us is to </a:t>
            </a:r>
            <a:r>
              <a:rPr lang="es">
                <a:solidFill>
                  <a:srgbClr val="FF0000"/>
                </a:solidFill>
              </a:rPr>
              <a:t>pre-process the  X variable. In this step, we turn </a:t>
            </a:r>
            <a:r>
              <a:rPr lang="es">
                <a:solidFill>
                  <a:srgbClr val="FF0000"/>
                </a:solidFill>
              </a:rPr>
              <a:t>categorical</a:t>
            </a:r>
            <a:r>
              <a:rPr lang="es">
                <a:solidFill>
                  <a:srgbClr val="FF0000"/>
                </a:solidFill>
              </a:rPr>
              <a:t> variables to dummy values and normalize variables to 0 and 1, using the minimum-maximum </a:t>
            </a:r>
            <a:r>
              <a:rPr lang="es">
                <a:solidFill>
                  <a:srgbClr val="FF0000"/>
                </a:solidFill>
              </a:rPr>
              <a:t>normalization</a:t>
            </a:r>
            <a:r>
              <a:rPr lang="es">
                <a:solidFill>
                  <a:srgbClr val="FF0000"/>
                </a:solidFill>
              </a:rPr>
              <a:t> function. After that, we split the data to train, validate, and test the model. </a:t>
            </a:r>
            <a:endParaRPr>
              <a:solidFill>
                <a:srgbClr val="FF0000"/>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Then we ran those inputs into the 4 different activation functions: logistic, linear, tanh, and relu under sklearn’s </a:t>
            </a:r>
            <a:r>
              <a:rPr lang="es">
                <a:solidFill>
                  <a:schemeClr val="dk1"/>
                </a:solidFill>
              </a:rPr>
              <a:t>neural</a:t>
            </a:r>
            <a:r>
              <a:rPr lang="es">
                <a:solidFill>
                  <a:schemeClr val="dk1"/>
                </a:solidFill>
              </a:rPr>
              <a:t> network package called the MLPRegressor. Under these conditions, we found that the logistic model works best with our predictions.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However, we found that with the logistic model, the diagnosis comes out as numerical values. Therefore, in order to solve this problem, we </a:t>
            </a:r>
            <a:r>
              <a:rPr lang="es">
                <a:solidFill>
                  <a:schemeClr val="dk1"/>
                </a:solidFill>
              </a:rPr>
              <a:t>transferred</a:t>
            </a:r>
            <a:r>
              <a:rPr lang="es">
                <a:solidFill>
                  <a:schemeClr val="dk1"/>
                </a:solidFill>
              </a:rPr>
              <a:t> the numerical values to binary values through the Numpy package. We took about 3 hours finding the solution to this problem.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2611983305_2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2611983305_2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The neuron network shows great performance on predicting the outcome. And it has the highest accuracy rate and sensitivity rate compared with other models, meaning the neuron network has the strongest ability to find all the  positive samples and predict the correct results. However, there are still some drawbacks of this model. Firstly, the hidden layers blur the relationship between predictors and outcome, making it hard to identify the  key variables that determine the cancer.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s">
                <a:solidFill>
                  <a:schemeClr val="dk1"/>
                </a:solidFill>
              </a:rPr>
              <a:t>** Commas and periods are places where you pause/hold when you speak.</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After running the model, neural networks turned out to be a great metric for predicting tumor diagnosis. In fact, it has the highest accuracy and sensitivity rate compared to other models. However, there are still some drawbacks to this model. The relationship between predictors and outcomes remain unanswered, making it hard to identify key variables that determine breast cancer classification.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Lauren will explain our decision tree findings that do identify those key variables.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3efcbc0e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3efcbc0e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25916cf458_5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25916cf458_5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224115b4ca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224115b4ca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1224115b4ca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1224115b4ca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224115b4ca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224115b4ca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1224115b4ca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1224115b4ca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25916cf458_5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25916cf458_5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NN 3 layers with 2 nodes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Possibly due to NN works better with smaller dataset</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261198330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261198330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2611983305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261198330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d4209013d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d4209013d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5916cf458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5916cf458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2611983305_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2611983305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f3efcbc0e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f3efcbc0e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Montserrat"/>
              <a:buChar char="●"/>
            </a:pPr>
            <a:r>
              <a:rPr lang="es" sz="1600">
                <a:solidFill>
                  <a:schemeClr val="dk1"/>
                </a:solidFill>
                <a:latin typeface="Montserrat"/>
                <a:ea typeface="Montserrat"/>
                <a:cs typeface="Montserrat"/>
                <a:sym typeface="Montserrat"/>
              </a:rPr>
              <a:t>EEXPLAIN WHAT WE ARE DOING </a:t>
            </a:r>
            <a:endParaRPr sz="1600">
              <a:solidFill>
                <a:schemeClr val="dk1"/>
              </a:solidFill>
              <a:latin typeface="Montserrat"/>
              <a:ea typeface="Montserrat"/>
              <a:cs typeface="Montserrat"/>
              <a:sym typeface="Montserrat"/>
            </a:endParaRPr>
          </a:p>
          <a:p>
            <a:pPr indent="-317500" lvl="0" marL="457200" rtl="0" algn="ctr">
              <a:spcBef>
                <a:spcPts val="0"/>
              </a:spcBef>
              <a:spcAft>
                <a:spcPts val="0"/>
              </a:spcAft>
              <a:buClr>
                <a:schemeClr val="dk1"/>
              </a:buClr>
              <a:buSzPts val="1400"/>
              <a:buFont typeface="Montserrat"/>
              <a:buChar char="●"/>
            </a:pPr>
            <a:r>
              <a:rPr lang="es" sz="1600">
                <a:solidFill>
                  <a:schemeClr val="dk1"/>
                </a:solidFill>
                <a:latin typeface="Montserrat"/>
                <a:ea typeface="Montserrat"/>
                <a:cs typeface="Montserrat"/>
                <a:sym typeface="Montserrat"/>
              </a:rPr>
              <a:t>DATA SET FROM KAGGLE </a:t>
            </a:r>
            <a:endParaRPr sz="1600">
              <a:solidFill>
                <a:schemeClr val="dk1"/>
              </a:solidFill>
              <a:latin typeface="Montserrat"/>
              <a:ea typeface="Montserrat"/>
              <a:cs typeface="Montserrat"/>
              <a:sym typeface="Montserrat"/>
            </a:endParaRPr>
          </a:p>
          <a:p>
            <a:pPr indent="-317500" lvl="0" marL="457200" rtl="0" algn="ctr">
              <a:spcBef>
                <a:spcPts val="0"/>
              </a:spcBef>
              <a:spcAft>
                <a:spcPts val="0"/>
              </a:spcAft>
              <a:buClr>
                <a:schemeClr val="lt1"/>
              </a:buClr>
              <a:buSzPts val="1400"/>
              <a:buFont typeface="Montserrat"/>
              <a:buChar char="●"/>
            </a:pPr>
            <a:r>
              <a:rPr lang="es" sz="1600">
                <a:solidFill>
                  <a:schemeClr val="dk1"/>
                </a:solidFill>
                <a:latin typeface="Montserrat"/>
                <a:ea typeface="Montserrat"/>
                <a:cs typeface="Montserrat"/>
                <a:sym typeface="Montserrat"/>
              </a:rPr>
              <a:t>OUR GOAL WAS NOT TO CREATE A PERFECT MEDICAL MODEL BUT INSTEAD A TRIAL AND ERROR PROCESS TO DISCOVER WHICH MODEL METHOD FIT THE DATA THE BEST (ADV</a:t>
            </a:r>
            <a:r>
              <a:rPr lang="es" sz="1600">
                <a:solidFill>
                  <a:schemeClr val="lt1"/>
                </a:solidFill>
                <a:latin typeface="Montserrat"/>
                <a:ea typeface="Montserrat"/>
                <a:cs typeface="Montserrat"/>
                <a:sym typeface="Montserrat"/>
              </a:rPr>
              <a:t> AND DIS) XPL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25916cf458_5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25916cf458_5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s" sz="1200">
                <a:solidFill>
                  <a:schemeClr val="dk1"/>
                </a:solidFill>
                <a:latin typeface="Oswald"/>
                <a:ea typeface="Oswald"/>
                <a:cs typeface="Oswald"/>
                <a:sym typeface="Oswald"/>
              </a:rPr>
              <a:t>INSERT DATA SET INFORMATION IN HERE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25916cf458_5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25916cf458_5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2611983305_3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2611983305_3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Commas and periods are places where you pause/hold when you speak.</a:t>
            </a:r>
            <a:endParaRPr/>
          </a:p>
          <a:p>
            <a:pPr indent="0" lvl="0" marL="0" rtl="0" algn="l">
              <a:spcBef>
                <a:spcPts val="0"/>
              </a:spcBef>
              <a:spcAft>
                <a:spcPts val="0"/>
              </a:spcAft>
              <a:buNone/>
            </a:pPr>
            <a:r>
              <a:rPr lang="es"/>
              <a:t>PCA aims to reduce data dimensions, but does not benefit our analysis. </a:t>
            </a:r>
            <a:r>
              <a:rPr lang="es"/>
              <a:t>The first component is comprised of random-like ranges of numbers between 0-1. This is also apparent throughout the other columns. This means </a:t>
            </a:r>
            <a:r>
              <a:rPr lang="es"/>
              <a:t>there is no correlation between the variables</a:t>
            </a:r>
            <a:r>
              <a:rPr lang="es"/>
              <a:t> and</a:t>
            </a:r>
            <a:r>
              <a:rPr lang="es"/>
              <a:t> we are unable to interpret what the principal components represent.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sz="1200">
                <a:solidFill>
                  <a:schemeClr val="dk1"/>
                </a:solidFill>
              </a:rPr>
              <a:t>Since we are unable to show which variables are more important, we fail to achieve our goal here. If </a:t>
            </a:r>
            <a:r>
              <a:rPr lang="es" sz="1200">
                <a:solidFill>
                  <a:schemeClr val="dk1"/>
                </a:solidFill>
                <a:highlight>
                  <a:schemeClr val="lt1"/>
                </a:highlight>
              </a:rPr>
              <a:t>PCA is used, it will only </a:t>
            </a:r>
            <a:r>
              <a:rPr lang="es" sz="1200">
                <a:solidFill>
                  <a:schemeClr val="dk1"/>
                </a:solidFill>
                <a:highlight>
                  <a:schemeClr val="lt1"/>
                </a:highlight>
              </a:rPr>
              <a:t>decrease</a:t>
            </a:r>
            <a:r>
              <a:rPr lang="es" sz="1200">
                <a:solidFill>
                  <a:schemeClr val="dk1"/>
                </a:solidFill>
                <a:highlight>
                  <a:schemeClr val="lt1"/>
                </a:highlight>
              </a:rPr>
              <a:t> our </a:t>
            </a:r>
            <a:r>
              <a:rPr lang="es" sz="1200">
                <a:solidFill>
                  <a:schemeClr val="dk1"/>
                </a:solidFill>
                <a:highlight>
                  <a:schemeClr val="lt1"/>
                </a:highlight>
              </a:rPr>
              <a:t>accuracy rate</a:t>
            </a:r>
            <a:r>
              <a:rPr lang="es" sz="1200">
                <a:solidFill>
                  <a:schemeClr val="dk1"/>
                </a:solidFill>
                <a:highlight>
                  <a:schemeClr val="lt1"/>
                </a:highlight>
              </a:rPr>
              <a:t>, so we look to other models like the logistic regression.</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2611983305_3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2611983305_3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Commas and periods are places where you pause/hold when you speak.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Amidst our optimistic exploration into logistic regressions, it failed to capture complicated relationships for our datasets because of the low of accuracy. Although we try to increase accuracy by using different cutoff points, the accuracy remains low. This low accuracy score is evident when we plot the largest and smallest coefficient features. Notice that both the graphs are unable to separate tumor records into benign or malignant accurately. These graphs share an accuracy rate of about 50%.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1353373"/>
            <a:ext cx="3852000" cy="17136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387500" y="3143173"/>
            <a:ext cx="2517000" cy="4515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0975" y="4605250"/>
            <a:ext cx="84303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txBox="1"/>
          <p:nvPr>
            <p:ph hasCustomPrompt="1" type="title"/>
          </p:nvPr>
        </p:nvSpPr>
        <p:spPr>
          <a:xfrm>
            <a:off x="3267800" y="1612975"/>
            <a:ext cx="5156100" cy="1511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0" name="Google Shape;90;p11"/>
          <p:cNvSpPr txBox="1"/>
          <p:nvPr>
            <p:ph idx="1" type="subTitle"/>
          </p:nvPr>
        </p:nvSpPr>
        <p:spPr>
          <a:xfrm>
            <a:off x="3550800" y="3217275"/>
            <a:ext cx="48732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1" name="Google Shape;91;p11"/>
          <p:cNvGrpSpPr/>
          <p:nvPr/>
        </p:nvGrpSpPr>
        <p:grpSpPr>
          <a:xfrm rot="5400000">
            <a:off x="7623490" y="-1426"/>
            <a:ext cx="849347" cy="1412181"/>
            <a:chOff x="7928941" y="159097"/>
            <a:chExt cx="730872" cy="1215197"/>
          </a:xfrm>
        </p:grpSpPr>
        <p:grpSp>
          <p:nvGrpSpPr>
            <p:cNvPr id="92" name="Google Shape;92;p11"/>
            <p:cNvGrpSpPr/>
            <p:nvPr/>
          </p:nvGrpSpPr>
          <p:grpSpPr>
            <a:xfrm flipH="1" rot="1739513">
              <a:off x="7967974" y="552406"/>
              <a:ext cx="261586" cy="228697"/>
              <a:chOff x="3948000" y="3024575"/>
              <a:chExt cx="145950" cy="127600"/>
            </a:xfrm>
          </p:grpSpPr>
          <p:sp>
            <p:nvSpPr>
              <p:cNvPr id="93" name="Google Shape;93;p11"/>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1"/>
            <p:cNvGrpSpPr/>
            <p:nvPr/>
          </p:nvGrpSpPr>
          <p:grpSpPr>
            <a:xfrm flipH="1" rot="1739513">
              <a:off x="8120544" y="248693"/>
              <a:ext cx="443952" cy="287171"/>
              <a:chOff x="4289900" y="2977375"/>
              <a:chExt cx="247700" cy="160225"/>
            </a:xfrm>
          </p:grpSpPr>
          <p:sp>
            <p:nvSpPr>
              <p:cNvPr id="96" name="Google Shape;96;p11"/>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1"/>
            <p:cNvGrpSpPr/>
            <p:nvPr/>
          </p:nvGrpSpPr>
          <p:grpSpPr>
            <a:xfrm flipH="1" rot="1739513">
              <a:off x="8166006" y="930703"/>
              <a:ext cx="372215" cy="377009"/>
              <a:chOff x="3510175" y="2983025"/>
              <a:chExt cx="207675" cy="210350"/>
            </a:xfrm>
          </p:grpSpPr>
          <p:sp>
            <p:nvSpPr>
              <p:cNvPr id="99" name="Google Shape;99;p11"/>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1"/>
            <p:cNvGrpSpPr/>
            <p:nvPr/>
          </p:nvGrpSpPr>
          <p:grpSpPr>
            <a:xfrm flipH="1" rot="4939382">
              <a:off x="8454413" y="707707"/>
              <a:ext cx="205397" cy="179573"/>
              <a:chOff x="3948000" y="3024575"/>
              <a:chExt cx="145950" cy="127600"/>
            </a:xfrm>
          </p:grpSpPr>
          <p:sp>
            <p:nvSpPr>
              <p:cNvPr id="102" name="Google Shape;102;p11"/>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4" name="Google Shape;104;p11"/>
          <p:cNvCxnSpPr/>
          <p:nvPr/>
        </p:nvCxnSpPr>
        <p:spPr>
          <a:xfrm>
            <a:off x="3581325" y="4603504"/>
            <a:ext cx="5665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6" name="Shape 106"/>
        <p:cNvGrpSpPr/>
        <p:nvPr/>
      </p:nvGrpSpPr>
      <p:grpSpPr>
        <a:xfrm>
          <a:off x="0" y="0"/>
          <a:ext cx="0" cy="0"/>
          <a:chOff x="0" y="0"/>
          <a:chExt cx="0" cy="0"/>
        </a:xfrm>
      </p:grpSpPr>
      <p:sp>
        <p:nvSpPr>
          <p:cNvPr id="107" name="Google Shape;107;p13"/>
          <p:cNvSpPr txBox="1"/>
          <p:nvPr>
            <p:ph type="title"/>
          </p:nvPr>
        </p:nvSpPr>
        <p:spPr>
          <a:xfrm>
            <a:off x="3402779" y="1818975"/>
            <a:ext cx="23364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8" name="Google Shape;108;p13"/>
          <p:cNvSpPr txBox="1"/>
          <p:nvPr>
            <p:ph hasCustomPrompt="1" idx="2" type="title"/>
          </p:nvPr>
        </p:nvSpPr>
        <p:spPr>
          <a:xfrm>
            <a:off x="3402779" y="1225800"/>
            <a:ext cx="1275300" cy="593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idx="1" type="subTitle"/>
          </p:nvPr>
        </p:nvSpPr>
        <p:spPr>
          <a:xfrm>
            <a:off x="3402779" y="2329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3"/>
          <p:cNvSpPr txBox="1"/>
          <p:nvPr>
            <p:ph idx="3" type="title"/>
          </p:nvPr>
        </p:nvSpPr>
        <p:spPr>
          <a:xfrm>
            <a:off x="6086579" y="1818975"/>
            <a:ext cx="23364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1" name="Google Shape;111;p13"/>
          <p:cNvSpPr txBox="1"/>
          <p:nvPr>
            <p:ph hasCustomPrompt="1" idx="4" type="title"/>
          </p:nvPr>
        </p:nvSpPr>
        <p:spPr>
          <a:xfrm>
            <a:off x="6086579" y="1225800"/>
            <a:ext cx="1275300" cy="593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idx="5" type="subTitle"/>
          </p:nvPr>
        </p:nvSpPr>
        <p:spPr>
          <a:xfrm>
            <a:off x="6086579" y="2329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3" name="Google Shape;113;p13"/>
          <p:cNvSpPr txBox="1"/>
          <p:nvPr>
            <p:ph idx="6" type="title"/>
          </p:nvPr>
        </p:nvSpPr>
        <p:spPr>
          <a:xfrm>
            <a:off x="3402779" y="3608375"/>
            <a:ext cx="23364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4" name="Google Shape;114;p13"/>
          <p:cNvSpPr txBox="1"/>
          <p:nvPr>
            <p:ph hasCustomPrompt="1" idx="7" type="title"/>
          </p:nvPr>
        </p:nvSpPr>
        <p:spPr>
          <a:xfrm>
            <a:off x="3402779" y="3015200"/>
            <a:ext cx="1275300" cy="593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8" type="subTitle"/>
          </p:nvPr>
        </p:nvSpPr>
        <p:spPr>
          <a:xfrm>
            <a:off x="3402779" y="41187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 name="Google Shape;116;p13"/>
          <p:cNvSpPr txBox="1"/>
          <p:nvPr>
            <p:ph idx="9" type="title"/>
          </p:nvPr>
        </p:nvSpPr>
        <p:spPr>
          <a:xfrm>
            <a:off x="6086579" y="3608375"/>
            <a:ext cx="23364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7" name="Google Shape;117;p13"/>
          <p:cNvSpPr txBox="1"/>
          <p:nvPr>
            <p:ph hasCustomPrompt="1" idx="13" type="title"/>
          </p:nvPr>
        </p:nvSpPr>
        <p:spPr>
          <a:xfrm>
            <a:off x="6086579" y="3015200"/>
            <a:ext cx="1275300" cy="593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idx="14" type="subTitle"/>
          </p:nvPr>
        </p:nvSpPr>
        <p:spPr>
          <a:xfrm>
            <a:off x="6086579" y="41187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3"/>
          <p:cNvSpPr txBox="1"/>
          <p:nvPr>
            <p:ph idx="15" type="title"/>
          </p:nvPr>
        </p:nvSpPr>
        <p:spPr>
          <a:xfrm>
            <a:off x="3402775" y="542750"/>
            <a:ext cx="50211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0" name="Google Shape;120;p13"/>
          <p:cNvGrpSpPr/>
          <p:nvPr/>
        </p:nvGrpSpPr>
        <p:grpSpPr>
          <a:xfrm flipH="1" rot="1739513">
            <a:off x="8168563" y="616320"/>
            <a:ext cx="384594" cy="336240"/>
            <a:chOff x="3948000" y="3024575"/>
            <a:chExt cx="145950" cy="127600"/>
          </a:xfrm>
        </p:grpSpPr>
        <p:sp>
          <p:nvSpPr>
            <p:cNvPr id="121" name="Google Shape;121;p13"/>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3"/>
          <p:cNvGrpSpPr/>
          <p:nvPr/>
        </p:nvGrpSpPr>
        <p:grpSpPr>
          <a:xfrm rot="7683262">
            <a:off x="8521061" y="313800"/>
            <a:ext cx="254746" cy="228257"/>
            <a:chOff x="5918300" y="4988050"/>
            <a:chExt cx="256875" cy="230150"/>
          </a:xfrm>
        </p:grpSpPr>
        <p:sp>
          <p:nvSpPr>
            <p:cNvPr id="124" name="Google Shape;124;p13"/>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6" name="Shape 126"/>
        <p:cNvGrpSpPr/>
        <p:nvPr/>
      </p:nvGrpSpPr>
      <p:grpSpPr>
        <a:xfrm>
          <a:off x="0" y="0"/>
          <a:ext cx="0" cy="0"/>
          <a:chOff x="0" y="0"/>
          <a:chExt cx="0" cy="0"/>
        </a:xfrm>
      </p:grpSpPr>
      <p:sp>
        <p:nvSpPr>
          <p:cNvPr id="127" name="Google Shape;127;p14"/>
          <p:cNvSpPr txBox="1"/>
          <p:nvPr>
            <p:ph type="title"/>
          </p:nvPr>
        </p:nvSpPr>
        <p:spPr>
          <a:xfrm>
            <a:off x="2290025" y="3654850"/>
            <a:ext cx="4563900" cy="531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8" name="Google Shape;128;p14"/>
          <p:cNvSpPr txBox="1"/>
          <p:nvPr>
            <p:ph idx="1" type="subTitle"/>
          </p:nvPr>
        </p:nvSpPr>
        <p:spPr>
          <a:xfrm>
            <a:off x="1458125" y="1726725"/>
            <a:ext cx="6227700" cy="16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29" name="Shape 129"/>
        <p:cNvGrpSpPr/>
        <p:nvPr/>
      </p:nvGrpSpPr>
      <p:grpSpPr>
        <a:xfrm>
          <a:off x="0" y="0"/>
          <a:ext cx="0" cy="0"/>
          <a:chOff x="0" y="0"/>
          <a:chExt cx="0" cy="0"/>
        </a:xfrm>
      </p:grpSpPr>
      <p:sp>
        <p:nvSpPr>
          <p:cNvPr id="130" name="Google Shape;130;p15"/>
          <p:cNvSpPr txBox="1"/>
          <p:nvPr>
            <p:ph idx="1" type="subTitle"/>
          </p:nvPr>
        </p:nvSpPr>
        <p:spPr>
          <a:xfrm>
            <a:off x="3041531" y="3308350"/>
            <a:ext cx="3058200" cy="84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5"/>
          <p:cNvSpPr txBox="1"/>
          <p:nvPr>
            <p:ph type="title"/>
          </p:nvPr>
        </p:nvSpPr>
        <p:spPr>
          <a:xfrm>
            <a:off x="2558575" y="2178575"/>
            <a:ext cx="4031100" cy="10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32" name="Google Shape;132;p15"/>
          <p:cNvCxnSpPr/>
          <p:nvPr/>
        </p:nvCxnSpPr>
        <p:spPr>
          <a:xfrm>
            <a:off x="0" y="540000"/>
            <a:ext cx="2557200" cy="0"/>
          </a:xfrm>
          <a:prstGeom prst="straightConnector1">
            <a:avLst/>
          </a:prstGeom>
          <a:noFill/>
          <a:ln cap="flat" cmpd="sng" w="28575">
            <a:solidFill>
              <a:schemeClr val="dk2"/>
            </a:solidFill>
            <a:prstDash val="solid"/>
            <a:round/>
            <a:headEnd len="med" w="med" type="none"/>
            <a:tailEnd len="med" w="med" type="none"/>
          </a:ln>
        </p:spPr>
      </p:cxnSp>
      <p:cxnSp>
        <p:nvCxnSpPr>
          <p:cNvPr id="133" name="Google Shape;133;p15"/>
          <p:cNvCxnSpPr/>
          <p:nvPr/>
        </p:nvCxnSpPr>
        <p:spPr>
          <a:xfrm>
            <a:off x="7286625" y="4603500"/>
            <a:ext cx="2557200" cy="0"/>
          </a:xfrm>
          <a:prstGeom prst="straightConnector1">
            <a:avLst/>
          </a:prstGeom>
          <a:noFill/>
          <a:ln cap="flat" cmpd="sng" w="28575">
            <a:solidFill>
              <a:schemeClr val="dk2"/>
            </a:solidFill>
            <a:prstDash val="solid"/>
            <a:round/>
            <a:headEnd len="med" w="med" type="none"/>
            <a:tailEnd len="med" w="med" type="none"/>
          </a:ln>
        </p:spPr>
      </p:cxnSp>
      <p:grpSp>
        <p:nvGrpSpPr>
          <p:cNvPr id="134" name="Google Shape;134;p15"/>
          <p:cNvGrpSpPr/>
          <p:nvPr/>
        </p:nvGrpSpPr>
        <p:grpSpPr>
          <a:xfrm rot="2283563">
            <a:off x="520725" y="4227794"/>
            <a:ext cx="338804" cy="303555"/>
            <a:chOff x="5918300" y="4988050"/>
            <a:chExt cx="256875" cy="230150"/>
          </a:xfrm>
        </p:grpSpPr>
        <p:sp>
          <p:nvSpPr>
            <p:cNvPr id="135" name="Google Shape;135;p15"/>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5"/>
          <p:cNvGrpSpPr/>
          <p:nvPr/>
        </p:nvGrpSpPr>
        <p:grpSpPr>
          <a:xfrm rot="-1538711">
            <a:off x="1001330" y="4111867"/>
            <a:ext cx="291954" cy="261569"/>
            <a:chOff x="5918300" y="4988050"/>
            <a:chExt cx="256875" cy="230150"/>
          </a:xfrm>
        </p:grpSpPr>
        <p:sp>
          <p:nvSpPr>
            <p:cNvPr id="138" name="Google Shape;138;p15"/>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5"/>
          <p:cNvGrpSpPr/>
          <p:nvPr/>
        </p:nvGrpSpPr>
        <p:grpSpPr>
          <a:xfrm rot="2283325">
            <a:off x="383918" y="3770233"/>
            <a:ext cx="393459" cy="344426"/>
            <a:chOff x="5579350" y="4988075"/>
            <a:chExt cx="262600" cy="229875"/>
          </a:xfrm>
        </p:grpSpPr>
        <p:sp>
          <p:nvSpPr>
            <p:cNvPr id="141" name="Google Shape;141;p15"/>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5"/>
          <p:cNvGrpSpPr/>
          <p:nvPr/>
        </p:nvGrpSpPr>
        <p:grpSpPr>
          <a:xfrm flipH="1" rot="1739488">
            <a:off x="7735806" y="685345"/>
            <a:ext cx="317749" cy="277799"/>
            <a:chOff x="3948000" y="3024575"/>
            <a:chExt cx="145950" cy="127600"/>
          </a:xfrm>
        </p:grpSpPr>
        <p:sp>
          <p:nvSpPr>
            <p:cNvPr id="144" name="Google Shape;144;p15"/>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5"/>
          <p:cNvGrpSpPr/>
          <p:nvPr/>
        </p:nvGrpSpPr>
        <p:grpSpPr>
          <a:xfrm flipH="1" rot="1739488">
            <a:off x="7921157" y="316431"/>
            <a:ext cx="539270" cy="348827"/>
            <a:chOff x="4289900" y="2977375"/>
            <a:chExt cx="247700" cy="160225"/>
          </a:xfrm>
        </p:grpSpPr>
        <p:sp>
          <p:nvSpPr>
            <p:cNvPr id="147" name="Google Shape;147;p15"/>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5"/>
          <p:cNvGrpSpPr/>
          <p:nvPr/>
        </p:nvGrpSpPr>
        <p:grpSpPr>
          <a:xfrm flipH="1" rot="1739488">
            <a:off x="8443779" y="1024361"/>
            <a:ext cx="452131" cy="457955"/>
            <a:chOff x="3510175" y="2983025"/>
            <a:chExt cx="207675" cy="210350"/>
          </a:xfrm>
        </p:grpSpPr>
        <p:sp>
          <p:nvSpPr>
            <p:cNvPr id="150" name="Google Shape;150;p15"/>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52" name="Shape 152"/>
        <p:cNvGrpSpPr/>
        <p:nvPr/>
      </p:nvGrpSpPr>
      <p:grpSpPr>
        <a:xfrm>
          <a:off x="0" y="0"/>
          <a:ext cx="0" cy="0"/>
          <a:chOff x="0" y="0"/>
          <a:chExt cx="0" cy="0"/>
        </a:xfrm>
      </p:grpSpPr>
      <p:sp>
        <p:nvSpPr>
          <p:cNvPr id="153" name="Google Shape;153;p16"/>
          <p:cNvSpPr txBox="1"/>
          <p:nvPr>
            <p:ph type="title"/>
          </p:nvPr>
        </p:nvSpPr>
        <p:spPr>
          <a:xfrm>
            <a:off x="720000" y="1207825"/>
            <a:ext cx="4177200" cy="956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54" name="Google Shape;154;p16"/>
          <p:cNvSpPr txBox="1"/>
          <p:nvPr>
            <p:ph idx="1" type="subTitle"/>
          </p:nvPr>
        </p:nvSpPr>
        <p:spPr>
          <a:xfrm>
            <a:off x="720000" y="2196100"/>
            <a:ext cx="3840000" cy="2088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cxnSp>
        <p:nvCxnSpPr>
          <p:cNvPr id="155" name="Google Shape;155;p16"/>
          <p:cNvCxnSpPr/>
          <p:nvPr/>
        </p:nvCxnSpPr>
        <p:spPr>
          <a:xfrm>
            <a:off x="4490100" y="540004"/>
            <a:ext cx="46539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156" name="Shape 156"/>
        <p:cNvGrpSpPr/>
        <p:nvPr/>
      </p:nvGrpSpPr>
      <p:grpSpPr>
        <a:xfrm>
          <a:off x="0" y="0"/>
          <a:ext cx="0" cy="0"/>
          <a:chOff x="0" y="0"/>
          <a:chExt cx="0" cy="0"/>
        </a:xfrm>
      </p:grpSpPr>
      <p:sp>
        <p:nvSpPr>
          <p:cNvPr id="157" name="Google Shape;157;p17"/>
          <p:cNvSpPr txBox="1"/>
          <p:nvPr>
            <p:ph type="title"/>
          </p:nvPr>
        </p:nvSpPr>
        <p:spPr>
          <a:xfrm>
            <a:off x="4225200" y="1091900"/>
            <a:ext cx="4198800" cy="943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17"/>
          <p:cNvSpPr txBox="1"/>
          <p:nvPr>
            <p:ph idx="1" type="body"/>
          </p:nvPr>
        </p:nvSpPr>
        <p:spPr>
          <a:xfrm>
            <a:off x="4225200" y="2035700"/>
            <a:ext cx="3852000" cy="2567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cxnSp>
        <p:nvCxnSpPr>
          <p:cNvPr id="159" name="Google Shape;159;p17"/>
          <p:cNvCxnSpPr/>
          <p:nvPr/>
        </p:nvCxnSpPr>
        <p:spPr>
          <a:xfrm>
            <a:off x="3534000" y="542854"/>
            <a:ext cx="5665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160" name="Shape 160"/>
        <p:cNvGrpSpPr/>
        <p:nvPr/>
      </p:nvGrpSpPr>
      <p:grpSpPr>
        <a:xfrm>
          <a:off x="0" y="0"/>
          <a:ext cx="0" cy="0"/>
          <a:chOff x="0" y="0"/>
          <a:chExt cx="0" cy="0"/>
        </a:xfrm>
      </p:grpSpPr>
      <p:sp>
        <p:nvSpPr>
          <p:cNvPr id="161" name="Google Shape;161;p18"/>
          <p:cNvSpPr txBox="1"/>
          <p:nvPr>
            <p:ph type="title"/>
          </p:nvPr>
        </p:nvSpPr>
        <p:spPr>
          <a:xfrm>
            <a:off x="5864475" y="1636825"/>
            <a:ext cx="2559600" cy="956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18"/>
          <p:cNvSpPr txBox="1"/>
          <p:nvPr>
            <p:ph idx="1" type="subTitle"/>
          </p:nvPr>
        </p:nvSpPr>
        <p:spPr>
          <a:xfrm>
            <a:off x="5864475" y="2571750"/>
            <a:ext cx="2559600" cy="13782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
    <p:spTree>
      <p:nvGrpSpPr>
        <p:cNvPr id="163" name="Shape 163"/>
        <p:cNvGrpSpPr/>
        <p:nvPr/>
      </p:nvGrpSpPr>
      <p:grpSpPr>
        <a:xfrm>
          <a:off x="0" y="0"/>
          <a:ext cx="0" cy="0"/>
          <a:chOff x="0" y="0"/>
          <a:chExt cx="0" cy="0"/>
        </a:xfrm>
      </p:grpSpPr>
      <p:sp>
        <p:nvSpPr>
          <p:cNvPr id="164" name="Google Shape;164;p19"/>
          <p:cNvSpPr txBox="1"/>
          <p:nvPr>
            <p:ph type="title"/>
          </p:nvPr>
        </p:nvSpPr>
        <p:spPr>
          <a:xfrm>
            <a:off x="726425" y="1360225"/>
            <a:ext cx="2856600" cy="580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65" name="Google Shape;165;p19"/>
          <p:cNvSpPr txBox="1"/>
          <p:nvPr>
            <p:ph idx="1" type="subTitle"/>
          </p:nvPr>
        </p:nvSpPr>
        <p:spPr>
          <a:xfrm>
            <a:off x="726425" y="1941025"/>
            <a:ext cx="2856600" cy="1843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166" name="Google Shape;166;p19"/>
          <p:cNvGrpSpPr/>
          <p:nvPr/>
        </p:nvGrpSpPr>
        <p:grpSpPr>
          <a:xfrm>
            <a:off x="605288" y="296779"/>
            <a:ext cx="786813" cy="608453"/>
            <a:chOff x="1260175" y="3413025"/>
            <a:chExt cx="257625" cy="199225"/>
          </a:xfrm>
        </p:grpSpPr>
        <p:sp>
          <p:nvSpPr>
            <p:cNvPr id="167" name="Google Shape;167;p19"/>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1415175" y="3525425"/>
              <a:ext cx="84375" cy="65375"/>
            </a:xfrm>
            <a:custGeom>
              <a:rect b="b" l="l" r="r" t="t"/>
              <a:pathLst>
                <a:path extrusionOk="0" h="2615" w="3375">
                  <a:moveTo>
                    <a:pt x="3101" y="0"/>
                  </a:moveTo>
                  <a:lnTo>
                    <a:pt x="1" y="2219"/>
                  </a:lnTo>
                  <a:lnTo>
                    <a:pt x="305" y="2614"/>
                  </a:lnTo>
                  <a:lnTo>
                    <a:pt x="3375" y="395"/>
                  </a:lnTo>
                  <a:lnTo>
                    <a:pt x="3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1315775" y="3413025"/>
              <a:ext cx="79050" cy="69900"/>
            </a:xfrm>
            <a:custGeom>
              <a:rect b="b" l="l" r="r" t="t"/>
              <a:pathLst>
                <a:path extrusionOk="0" h="2796" w="3162">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1334775" y="3420800"/>
              <a:ext cx="41800" cy="54750"/>
            </a:xfrm>
            <a:custGeom>
              <a:rect b="b" l="l" r="r" t="t"/>
              <a:pathLst>
                <a:path extrusionOk="0" h="2190" w="1672">
                  <a:moveTo>
                    <a:pt x="243" y="1"/>
                  </a:moveTo>
                  <a:lnTo>
                    <a:pt x="0" y="183"/>
                  </a:lnTo>
                  <a:lnTo>
                    <a:pt x="1429" y="2189"/>
                  </a:lnTo>
                  <a:lnTo>
                    <a:pt x="1672" y="2007"/>
                  </a:lnTo>
                  <a:lnTo>
                    <a:pt x="2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1260175" y="3513700"/>
              <a:ext cx="107175" cy="94900"/>
            </a:xfrm>
            <a:custGeom>
              <a:rect b="b" l="l" r="r" t="t"/>
              <a:pathLst>
                <a:path extrusionOk="0" h="3796" w="4287">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1272325" y="3548975"/>
              <a:ext cx="83625" cy="24350"/>
            </a:xfrm>
            <a:custGeom>
              <a:rect b="b" l="l" r="r" t="t"/>
              <a:pathLst>
                <a:path extrusionOk="0" h="974" w="3345">
                  <a:moveTo>
                    <a:pt x="61" y="0"/>
                  </a:moveTo>
                  <a:lnTo>
                    <a:pt x="1" y="426"/>
                  </a:lnTo>
                  <a:lnTo>
                    <a:pt x="3283" y="973"/>
                  </a:lnTo>
                  <a:lnTo>
                    <a:pt x="3344" y="548"/>
                  </a:lnTo>
                  <a:lnTo>
                    <a:pt x="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173" name="Shape 173"/>
        <p:cNvGrpSpPr/>
        <p:nvPr/>
      </p:nvGrpSpPr>
      <p:grpSpPr>
        <a:xfrm>
          <a:off x="0" y="0"/>
          <a:ext cx="0" cy="0"/>
          <a:chOff x="0" y="0"/>
          <a:chExt cx="0" cy="0"/>
        </a:xfrm>
      </p:grpSpPr>
      <p:sp>
        <p:nvSpPr>
          <p:cNvPr id="174" name="Google Shape;174;p2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 name="Google Shape;175;p20"/>
          <p:cNvSpPr txBox="1"/>
          <p:nvPr>
            <p:ph idx="1" type="body"/>
          </p:nvPr>
        </p:nvSpPr>
        <p:spPr>
          <a:xfrm>
            <a:off x="720000" y="1230925"/>
            <a:ext cx="3475200" cy="3516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1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
        <p:nvSpPr>
          <p:cNvPr id="176" name="Google Shape;176;p20"/>
          <p:cNvSpPr txBox="1"/>
          <p:nvPr>
            <p:ph idx="2" type="body"/>
          </p:nvPr>
        </p:nvSpPr>
        <p:spPr>
          <a:xfrm>
            <a:off x="4572000" y="1758463"/>
            <a:ext cx="2839800" cy="1055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1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cxnSp>
        <p:nvCxnSpPr>
          <p:cNvPr id="177" name="Google Shape;177;p20"/>
          <p:cNvCxnSpPr/>
          <p:nvPr/>
        </p:nvCxnSpPr>
        <p:spPr>
          <a:xfrm>
            <a:off x="0" y="540000"/>
            <a:ext cx="1986000" cy="0"/>
          </a:xfrm>
          <a:prstGeom prst="straightConnector1">
            <a:avLst/>
          </a:prstGeom>
          <a:noFill/>
          <a:ln cap="flat" cmpd="sng" w="28575">
            <a:solidFill>
              <a:schemeClr val="l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4876800" y="2359325"/>
            <a:ext cx="3547200" cy="80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4876800" y="1477262"/>
            <a:ext cx="31509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4876800" y="3035937"/>
            <a:ext cx="2731200" cy="6333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6" name="Google Shape;16;p3"/>
          <p:cNvCxnSpPr/>
          <p:nvPr/>
        </p:nvCxnSpPr>
        <p:spPr>
          <a:xfrm>
            <a:off x="5732425" y="4602050"/>
            <a:ext cx="3371700" cy="0"/>
          </a:xfrm>
          <a:prstGeom prst="straightConnector1">
            <a:avLst/>
          </a:prstGeom>
          <a:noFill/>
          <a:ln cap="flat" cmpd="sng" w="38100">
            <a:solidFill>
              <a:schemeClr val="lt1"/>
            </a:solidFill>
            <a:prstDash val="solid"/>
            <a:miter lim="8000"/>
            <a:headEnd len="med" w="med" type="none"/>
            <a:tailEnd len="med" w="med" type="none"/>
          </a:ln>
        </p:spPr>
      </p:cxnSp>
      <p:cxnSp>
        <p:nvCxnSpPr>
          <p:cNvPr id="17" name="Google Shape;17;p3"/>
          <p:cNvCxnSpPr/>
          <p:nvPr/>
        </p:nvCxnSpPr>
        <p:spPr>
          <a:xfrm>
            <a:off x="5732425" y="540000"/>
            <a:ext cx="3371700" cy="0"/>
          </a:xfrm>
          <a:prstGeom prst="straightConnector1">
            <a:avLst/>
          </a:prstGeom>
          <a:noFill/>
          <a:ln cap="flat" cmpd="sng" w="38100">
            <a:solidFill>
              <a:schemeClr val="lt1"/>
            </a:solidFill>
            <a:prstDash val="solid"/>
            <a:miter lim="8000"/>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78" name="Shape 178"/>
        <p:cNvGrpSpPr/>
        <p:nvPr/>
      </p:nvGrpSpPr>
      <p:grpSpPr>
        <a:xfrm>
          <a:off x="0" y="0"/>
          <a:ext cx="0" cy="0"/>
          <a:chOff x="0" y="0"/>
          <a:chExt cx="0" cy="0"/>
        </a:xfrm>
      </p:grpSpPr>
      <p:sp>
        <p:nvSpPr>
          <p:cNvPr id="179" name="Google Shape;179;p21"/>
          <p:cNvSpPr txBox="1"/>
          <p:nvPr>
            <p:ph type="title"/>
          </p:nvPr>
        </p:nvSpPr>
        <p:spPr>
          <a:xfrm>
            <a:off x="720000" y="534066"/>
            <a:ext cx="7704000" cy="5727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21"/>
          <p:cNvSpPr txBox="1"/>
          <p:nvPr>
            <p:ph idx="2" type="title"/>
          </p:nvPr>
        </p:nvSpPr>
        <p:spPr>
          <a:xfrm>
            <a:off x="990296" y="2399452"/>
            <a:ext cx="162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1" name="Google Shape;181;p21"/>
          <p:cNvSpPr txBox="1"/>
          <p:nvPr>
            <p:ph idx="1" type="subTitle"/>
          </p:nvPr>
        </p:nvSpPr>
        <p:spPr>
          <a:xfrm>
            <a:off x="995725" y="3133050"/>
            <a:ext cx="1622100" cy="94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1"/>
          <p:cNvSpPr txBox="1"/>
          <p:nvPr>
            <p:ph idx="3" type="title"/>
          </p:nvPr>
        </p:nvSpPr>
        <p:spPr>
          <a:xfrm>
            <a:off x="3771292" y="2399452"/>
            <a:ext cx="162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3" name="Google Shape;183;p21"/>
          <p:cNvSpPr txBox="1"/>
          <p:nvPr>
            <p:ph idx="4" type="subTitle"/>
          </p:nvPr>
        </p:nvSpPr>
        <p:spPr>
          <a:xfrm>
            <a:off x="3753708" y="3132950"/>
            <a:ext cx="1622100" cy="94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1"/>
          <p:cNvSpPr txBox="1"/>
          <p:nvPr>
            <p:ph idx="5" type="title"/>
          </p:nvPr>
        </p:nvSpPr>
        <p:spPr>
          <a:xfrm>
            <a:off x="6517119" y="2399452"/>
            <a:ext cx="162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5" name="Google Shape;185;p21"/>
          <p:cNvSpPr txBox="1"/>
          <p:nvPr>
            <p:ph idx="6" type="subTitle"/>
          </p:nvPr>
        </p:nvSpPr>
        <p:spPr>
          <a:xfrm>
            <a:off x="6522548" y="3132950"/>
            <a:ext cx="1622100" cy="94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8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6" name="Google Shape;186;p21"/>
          <p:cNvGrpSpPr/>
          <p:nvPr/>
        </p:nvGrpSpPr>
        <p:grpSpPr>
          <a:xfrm flipH="1" rot="1739571">
            <a:off x="8217472" y="348482"/>
            <a:ext cx="291990" cy="255279"/>
            <a:chOff x="3948000" y="3024575"/>
            <a:chExt cx="145950" cy="127600"/>
          </a:xfrm>
        </p:grpSpPr>
        <p:sp>
          <p:nvSpPr>
            <p:cNvPr id="187" name="Google Shape;187;p21"/>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1"/>
          <p:cNvGrpSpPr/>
          <p:nvPr/>
        </p:nvGrpSpPr>
        <p:grpSpPr>
          <a:xfrm flipH="1" rot="1739571">
            <a:off x="8527814" y="489916"/>
            <a:ext cx="415478" cy="420830"/>
            <a:chOff x="3510175" y="2983025"/>
            <a:chExt cx="207675" cy="210350"/>
          </a:xfrm>
        </p:grpSpPr>
        <p:sp>
          <p:nvSpPr>
            <p:cNvPr id="190" name="Google Shape;190;p21"/>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2" name="Google Shape;192;p21"/>
          <p:cNvCxnSpPr/>
          <p:nvPr/>
        </p:nvCxnSpPr>
        <p:spPr>
          <a:xfrm>
            <a:off x="0" y="540379"/>
            <a:ext cx="3338400" cy="0"/>
          </a:xfrm>
          <a:prstGeom prst="straightConnector1">
            <a:avLst/>
          </a:prstGeom>
          <a:noFill/>
          <a:ln cap="flat" cmpd="sng" w="28575">
            <a:solidFill>
              <a:schemeClr val="dk2"/>
            </a:solidFill>
            <a:prstDash val="solid"/>
            <a:round/>
            <a:headEnd len="med" w="med" type="none"/>
            <a:tailEnd len="med" w="med" type="none"/>
          </a:ln>
        </p:spPr>
      </p:cxnSp>
      <p:cxnSp>
        <p:nvCxnSpPr>
          <p:cNvPr id="193" name="Google Shape;193;p21"/>
          <p:cNvCxnSpPr/>
          <p:nvPr/>
        </p:nvCxnSpPr>
        <p:spPr>
          <a:xfrm>
            <a:off x="720975" y="4605250"/>
            <a:ext cx="84303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94" name="Shape 194"/>
        <p:cNvGrpSpPr/>
        <p:nvPr/>
      </p:nvGrpSpPr>
      <p:grpSpPr>
        <a:xfrm>
          <a:off x="0" y="0"/>
          <a:ext cx="0" cy="0"/>
          <a:chOff x="0" y="0"/>
          <a:chExt cx="0" cy="0"/>
        </a:xfrm>
      </p:grpSpPr>
      <p:sp>
        <p:nvSpPr>
          <p:cNvPr id="195" name="Google Shape;195;p2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22"/>
          <p:cNvSpPr txBox="1"/>
          <p:nvPr>
            <p:ph idx="2" type="title"/>
          </p:nvPr>
        </p:nvSpPr>
        <p:spPr>
          <a:xfrm>
            <a:off x="720000" y="3185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7" name="Google Shape;197;p22"/>
          <p:cNvSpPr txBox="1"/>
          <p:nvPr>
            <p:ph idx="1" type="subTitle"/>
          </p:nvPr>
        </p:nvSpPr>
        <p:spPr>
          <a:xfrm>
            <a:off x="720000" y="3771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22"/>
          <p:cNvSpPr txBox="1"/>
          <p:nvPr>
            <p:ph idx="3" type="title"/>
          </p:nvPr>
        </p:nvSpPr>
        <p:spPr>
          <a:xfrm>
            <a:off x="3403800" y="3185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9" name="Google Shape;199;p22"/>
          <p:cNvSpPr txBox="1"/>
          <p:nvPr>
            <p:ph idx="4" type="subTitle"/>
          </p:nvPr>
        </p:nvSpPr>
        <p:spPr>
          <a:xfrm>
            <a:off x="3403800" y="3771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22"/>
          <p:cNvSpPr txBox="1"/>
          <p:nvPr>
            <p:ph idx="5" type="title"/>
          </p:nvPr>
        </p:nvSpPr>
        <p:spPr>
          <a:xfrm>
            <a:off x="6087600" y="3185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1" name="Google Shape;201;p22"/>
          <p:cNvSpPr txBox="1"/>
          <p:nvPr>
            <p:ph idx="6" type="subTitle"/>
          </p:nvPr>
        </p:nvSpPr>
        <p:spPr>
          <a:xfrm>
            <a:off x="6087600" y="3771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22"/>
          <p:cNvGrpSpPr/>
          <p:nvPr/>
        </p:nvGrpSpPr>
        <p:grpSpPr>
          <a:xfrm rot="-1739534">
            <a:off x="952882" y="697123"/>
            <a:ext cx="295609" cy="258443"/>
            <a:chOff x="3948000" y="3024575"/>
            <a:chExt cx="145950" cy="127600"/>
          </a:xfrm>
        </p:grpSpPr>
        <p:sp>
          <p:nvSpPr>
            <p:cNvPr id="203" name="Google Shape;203;p22"/>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2"/>
          <p:cNvGrpSpPr/>
          <p:nvPr/>
        </p:nvGrpSpPr>
        <p:grpSpPr>
          <a:xfrm rot="-1739534">
            <a:off x="469154" y="377739"/>
            <a:ext cx="501695" cy="324522"/>
            <a:chOff x="4289900" y="2977375"/>
            <a:chExt cx="247700" cy="160225"/>
          </a:xfrm>
        </p:grpSpPr>
        <p:sp>
          <p:nvSpPr>
            <p:cNvPr id="206" name="Google Shape;206;p22"/>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2"/>
          <p:cNvGrpSpPr/>
          <p:nvPr/>
        </p:nvGrpSpPr>
        <p:grpSpPr>
          <a:xfrm flipH="1" rot="-303482">
            <a:off x="8272739" y="390517"/>
            <a:ext cx="710359" cy="411739"/>
            <a:chOff x="1260175" y="3462925"/>
            <a:chExt cx="257625" cy="149325"/>
          </a:xfrm>
        </p:grpSpPr>
        <p:sp>
          <p:nvSpPr>
            <p:cNvPr id="209" name="Google Shape;209;p22"/>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1415175" y="3525425"/>
              <a:ext cx="84375" cy="65375"/>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1340725" y="3462925"/>
              <a:ext cx="79050" cy="69900"/>
            </a:xfrm>
            <a:custGeom>
              <a:rect b="b" l="l" r="r" t="t"/>
              <a:pathLst>
                <a:path extrusionOk="0" h="2796" w="3162">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1359725" y="3470700"/>
              <a:ext cx="41800" cy="54750"/>
            </a:xfrm>
            <a:custGeom>
              <a:rect b="b" l="l" r="r" t="t"/>
              <a:pathLst>
                <a:path extrusionOk="0" h="2190" w="1672">
                  <a:moveTo>
                    <a:pt x="243" y="1"/>
                  </a:moveTo>
                  <a:lnTo>
                    <a:pt x="0" y="183"/>
                  </a:lnTo>
                  <a:lnTo>
                    <a:pt x="1429" y="2189"/>
                  </a:lnTo>
                  <a:lnTo>
                    <a:pt x="1672" y="2007"/>
                  </a:lnTo>
                  <a:lnTo>
                    <a:pt x="243" y="1"/>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1260175" y="3513700"/>
              <a:ext cx="107175" cy="94900"/>
            </a:xfrm>
            <a:custGeom>
              <a:rect b="b" l="l" r="r" t="t"/>
              <a:pathLst>
                <a:path extrusionOk="0" h="3796" w="4287">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1272325" y="3548975"/>
              <a:ext cx="83625" cy="24350"/>
            </a:xfrm>
            <a:custGeom>
              <a:rect b="b" l="l" r="r" t="t"/>
              <a:pathLst>
                <a:path extrusionOk="0" h="974" w="3345">
                  <a:moveTo>
                    <a:pt x="61" y="0"/>
                  </a:moveTo>
                  <a:lnTo>
                    <a:pt x="1" y="426"/>
                  </a:lnTo>
                  <a:lnTo>
                    <a:pt x="3283" y="973"/>
                  </a:lnTo>
                  <a:lnTo>
                    <a:pt x="3344" y="548"/>
                  </a:lnTo>
                  <a:lnTo>
                    <a:pt x="6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_1">
    <p:spTree>
      <p:nvGrpSpPr>
        <p:cNvPr id="215" name="Shape 215"/>
        <p:cNvGrpSpPr/>
        <p:nvPr/>
      </p:nvGrpSpPr>
      <p:grpSpPr>
        <a:xfrm>
          <a:off x="0" y="0"/>
          <a:ext cx="0" cy="0"/>
          <a:chOff x="0" y="0"/>
          <a:chExt cx="0" cy="0"/>
        </a:xfrm>
      </p:grpSpPr>
      <p:sp>
        <p:nvSpPr>
          <p:cNvPr id="216" name="Google Shape;216;p2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3"/>
          <p:cNvSpPr txBox="1"/>
          <p:nvPr>
            <p:ph idx="2" type="title"/>
          </p:nvPr>
        </p:nvSpPr>
        <p:spPr>
          <a:xfrm>
            <a:off x="720000" y="291996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8" name="Google Shape;218;p23"/>
          <p:cNvSpPr txBox="1"/>
          <p:nvPr>
            <p:ph idx="1" type="subTitle"/>
          </p:nvPr>
        </p:nvSpPr>
        <p:spPr>
          <a:xfrm>
            <a:off x="720000" y="350648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FFFFFF"/>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3"/>
          <p:cNvSpPr txBox="1"/>
          <p:nvPr>
            <p:ph idx="3" type="title"/>
          </p:nvPr>
        </p:nvSpPr>
        <p:spPr>
          <a:xfrm>
            <a:off x="3403800" y="352956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0" name="Google Shape;220;p23"/>
          <p:cNvSpPr txBox="1"/>
          <p:nvPr>
            <p:ph idx="4" type="subTitle"/>
          </p:nvPr>
        </p:nvSpPr>
        <p:spPr>
          <a:xfrm>
            <a:off x="3403800" y="411608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FFFFFF"/>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3"/>
          <p:cNvSpPr txBox="1"/>
          <p:nvPr>
            <p:ph idx="5" type="title"/>
          </p:nvPr>
        </p:nvSpPr>
        <p:spPr>
          <a:xfrm>
            <a:off x="6087600" y="291996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2" name="Google Shape;222;p23"/>
          <p:cNvSpPr txBox="1"/>
          <p:nvPr>
            <p:ph idx="6" type="subTitle"/>
          </p:nvPr>
        </p:nvSpPr>
        <p:spPr>
          <a:xfrm>
            <a:off x="6087600" y="350648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23" name="Shape 223"/>
        <p:cNvGrpSpPr/>
        <p:nvPr/>
      </p:nvGrpSpPr>
      <p:grpSpPr>
        <a:xfrm>
          <a:off x="0" y="0"/>
          <a:ext cx="0" cy="0"/>
          <a:chOff x="0" y="0"/>
          <a:chExt cx="0" cy="0"/>
        </a:xfrm>
      </p:grpSpPr>
      <p:grpSp>
        <p:nvGrpSpPr>
          <p:cNvPr id="224" name="Google Shape;224;p24"/>
          <p:cNvGrpSpPr/>
          <p:nvPr/>
        </p:nvGrpSpPr>
        <p:grpSpPr>
          <a:xfrm rot="2700000">
            <a:off x="8043279" y="320873"/>
            <a:ext cx="762004" cy="754958"/>
            <a:chOff x="7928941" y="159097"/>
            <a:chExt cx="677333" cy="671069"/>
          </a:xfrm>
        </p:grpSpPr>
        <p:grpSp>
          <p:nvGrpSpPr>
            <p:cNvPr id="225" name="Google Shape;225;p24"/>
            <p:cNvGrpSpPr/>
            <p:nvPr/>
          </p:nvGrpSpPr>
          <p:grpSpPr>
            <a:xfrm flipH="1" rot="1739513">
              <a:off x="7967974" y="552406"/>
              <a:ext cx="261586" cy="228697"/>
              <a:chOff x="3948000" y="3024575"/>
              <a:chExt cx="145950" cy="127600"/>
            </a:xfrm>
          </p:grpSpPr>
          <p:sp>
            <p:nvSpPr>
              <p:cNvPr id="226" name="Google Shape;226;p24"/>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4"/>
            <p:cNvGrpSpPr/>
            <p:nvPr/>
          </p:nvGrpSpPr>
          <p:grpSpPr>
            <a:xfrm flipH="1" rot="1739513">
              <a:off x="8120544" y="248693"/>
              <a:ext cx="443952" cy="287171"/>
              <a:chOff x="4289900" y="2977375"/>
              <a:chExt cx="247700" cy="160225"/>
            </a:xfrm>
          </p:grpSpPr>
          <p:sp>
            <p:nvSpPr>
              <p:cNvPr id="229" name="Google Shape;229;p24"/>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1" name="Google Shape;231;p2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2" name="Google Shape;232;p24"/>
          <p:cNvSpPr txBox="1"/>
          <p:nvPr>
            <p:ph idx="2" type="title"/>
          </p:nvPr>
        </p:nvSpPr>
        <p:spPr>
          <a:xfrm>
            <a:off x="720000" y="3830625"/>
            <a:ext cx="183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3" name="Google Shape;233;p24"/>
          <p:cNvSpPr txBox="1"/>
          <p:nvPr>
            <p:ph idx="1" type="subTitle"/>
          </p:nvPr>
        </p:nvSpPr>
        <p:spPr>
          <a:xfrm>
            <a:off x="720000" y="2800350"/>
            <a:ext cx="1835400" cy="77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4"/>
          <p:cNvSpPr txBox="1"/>
          <p:nvPr>
            <p:ph idx="3" type="title"/>
          </p:nvPr>
        </p:nvSpPr>
        <p:spPr>
          <a:xfrm>
            <a:off x="4632667" y="3830625"/>
            <a:ext cx="183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5" name="Google Shape;235;p24"/>
          <p:cNvSpPr txBox="1"/>
          <p:nvPr>
            <p:ph idx="4" type="subTitle"/>
          </p:nvPr>
        </p:nvSpPr>
        <p:spPr>
          <a:xfrm>
            <a:off x="4632667" y="2800350"/>
            <a:ext cx="1835400" cy="77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24"/>
          <p:cNvSpPr txBox="1"/>
          <p:nvPr>
            <p:ph idx="5" type="title"/>
          </p:nvPr>
        </p:nvSpPr>
        <p:spPr>
          <a:xfrm>
            <a:off x="2676333" y="3830625"/>
            <a:ext cx="183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7" name="Google Shape;237;p24"/>
          <p:cNvSpPr txBox="1"/>
          <p:nvPr>
            <p:ph idx="6" type="subTitle"/>
          </p:nvPr>
        </p:nvSpPr>
        <p:spPr>
          <a:xfrm>
            <a:off x="2676333" y="2800350"/>
            <a:ext cx="1835400" cy="77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24"/>
          <p:cNvSpPr txBox="1"/>
          <p:nvPr>
            <p:ph idx="7" type="title"/>
          </p:nvPr>
        </p:nvSpPr>
        <p:spPr>
          <a:xfrm>
            <a:off x="6589000" y="3830625"/>
            <a:ext cx="183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9" name="Google Shape;239;p24"/>
          <p:cNvSpPr txBox="1"/>
          <p:nvPr>
            <p:ph idx="8" type="subTitle"/>
          </p:nvPr>
        </p:nvSpPr>
        <p:spPr>
          <a:xfrm>
            <a:off x="6589000" y="2800350"/>
            <a:ext cx="1835400" cy="77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0" name="Google Shape;240;p24"/>
          <p:cNvGrpSpPr/>
          <p:nvPr/>
        </p:nvGrpSpPr>
        <p:grpSpPr>
          <a:xfrm flipH="1" rot="10800000">
            <a:off x="514281" y="459153"/>
            <a:ext cx="303430" cy="274410"/>
            <a:chOff x="2965375" y="2808075"/>
            <a:chExt cx="147425" cy="133325"/>
          </a:xfrm>
        </p:grpSpPr>
        <p:sp>
          <p:nvSpPr>
            <p:cNvPr id="241" name="Google Shape;241;p24"/>
            <p:cNvSpPr/>
            <p:nvPr/>
          </p:nvSpPr>
          <p:spPr>
            <a:xfrm>
              <a:off x="2965375" y="2808075"/>
              <a:ext cx="147425" cy="133325"/>
            </a:xfrm>
            <a:custGeom>
              <a:rect b="b" l="l" r="r" t="t"/>
              <a:pathLst>
                <a:path extrusionOk="0" h="5333" w="5897">
                  <a:moveTo>
                    <a:pt x="2961" y="0"/>
                  </a:moveTo>
                  <a:cubicBezTo>
                    <a:pt x="2301" y="0"/>
                    <a:pt x="1641" y="244"/>
                    <a:pt x="1125" y="730"/>
                  </a:cubicBezTo>
                  <a:cubicBezTo>
                    <a:pt x="61" y="1764"/>
                    <a:pt x="0" y="3435"/>
                    <a:pt x="1034" y="4499"/>
                  </a:cubicBezTo>
                  <a:cubicBezTo>
                    <a:pt x="1553" y="5051"/>
                    <a:pt x="2261" y="5332"/>
                    <a:pt x="2970" y="5332"/>
                  </a:cubicBezTo>
                  <a:cubicBezTo>
                    <a:pt x="3629" y="5332"/>
                    <a:pt x="4290" y="5089"/>
                    <a:pt x="4803" y="4591"/>
                  </a:cubicBezTo>
                  <a:cubicBezTo>
                    <a:pt x="5867" y="3587"/>
                    <a:pt x="5897" y="1885"/>
                    <a:pt x="4894" y="821"/>
                  </a:cubicBezTo>
                  <a:cubicBezTo>
                    <a:pt x="4362" y="274"/>
                    <a:pt x="3661" y="0"/>
                    <a:pt x="2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2998800" y="2834100"/>
              <a:ext cx="76775" cy="80000"/>
            </a:xfrm>
            <a:custGeom>
              <a:rect b="b" l="l" r="r" t="t"/>
              <a:pathLst>
                <a:path extrusionOk="0" h="3200" w="3071">
                  <a:moveTo>
                    <a:pt x="122" y="1"/>
                  </a:moveTo>
                  <a:cubicBezTo>
                    <a:pt x="92" y="1"/>
                    <a:pt x="61" y="8"/>
                    <a:pt x="31" y="24"/>
                  </a:cubicBezTo>
                  <a:cubicBezTo>
                    <a:pt x="1" y="84"/>
                    <a:pt x="1" y="145"/>
                    <a:pt x="31" y="206"/>
                  </a:cubicBezTo>
                  <a:lnTo>
                    <a:pt x="2858" y="3154"/>
                  </a:lnTo>
                  <a:cubicBezTo>
                    <a:pt x="2888" y="3185"/>
                    <a:pt x="2919" y="3200"/>
                    <a:pt x="2949" y="3200"/>
                  </a:cubicBezTo>
                  <a:cubicBezTo>
                    <a:pt x="2979" y="3200"/>
                    <a:pt x="3010" y="3185"/>
                    <a:pt x="3040" y="3154"/>
                  </a:cubicBezTo>
                  <a:cubicBezTo>
                    <a:pt x="3071" y="3124"/>
                    <a:pt x="3071" y="3033"/>
                    <a:pt x="3040" y="3002"/>
                  </a:cubicBezTo>
                  <a:lnTo>
                    <a:pt x="213" y="24"/>
                  </a:lnTo>
                  <a:cubicBezTo>
                    <a:pt x="183" y="8"/>
                    <a:pt x="153" y="1"/>
                    <a:pt x="1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243" name="Shape 243"/>
        <p:cNvGrpSpPr/>
        <p:nvPr/>
      </p:nvGrpSpPr>
      <p:grpSpPr>
        <a:xfrm>
          <a:off x="0" y="0"/>
          <a:ext cx="0" cy="0"/>
          <a:chOff x="0" y="0"/>
          <a:chExt cx="0" cy="0"/>
        </a:xfrm>
      </p:grpSpPr>
      <p:sp>
        <p:nvSpPr>
          <p:cNvPr id="244" name="Google Shape;244;p2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5" name="Google Shape;245;p25"/>
          <p:cNvSpPr txBox="1"/>
          <p:nvPr>
            <p:ph idx="2" type="title"/>
          </p:nvPr>
        </p:nvSpPr>
        <p:spPr>
          <a:xfrm>
            <a:off x="1422300" y="2093412"/>
            <a:ext cx="2431500" cy="313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46" name="Google Shape;246;p25"/>
          <p:cNvSpPr txBox="1"/>
          <p:nvPr>
            <p:ph idx="1" type="subTitle"/>
          </p:nvPr>
        </p:nvSpPr>
        <p:spPr>
          <a:xfrm>
            <a:off x="1209825" y="2384137"/>
            <a:ext cx="28671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7" name="Google Shape;247;p25"/>
          <p:cNvSpPr txBox="1"/>
          <p:nvPr>
            <p:ph idx="3" type="title"/>
          </p:nvPr>
        </p:nvSpPr>
        <p:spPr>
          <a:xfrm>
            <a:off x="5266675" y="2093412"/>
            <a:ext cx="2431500" cy="313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48" name="Google Shape;248;p25"/>
          <p:cNvSpPr txBox="1"/>
          <p:nvPr>
            <p:ph idx="4" type="subTitle"/>
          </p:nvPr>
        </p:nvSpPr>
        <p:spPr>
          <a:xfrm>
            <a:off x="5054699" y="2384137"/>
            <a:ext cx="28671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9" name="Google Shape;249;p25"/>
          <p:cNvSpPr txBox="1"/>
          <p:nvPr>
            <p:ph idx="5" type="subTitle"/>
          </p:nvPr>
        </p:nvSpPr>
        <p:spPr>
          <a:xfrm>
            <a:off x="1209825" y="4125912"/>
            <a:ext cx="28671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0" name="Google Shape;250;p25"/>
          <p:cNvSpPr txBox="1"/>
          <p:nvPr>
            <p:ph idx="6" type="subTitle"/>
          </p:nvPr>
        </p:nvSpPr>
        <p:spPr>
          <a:xfrm>
            <a:off x="5054699" y="4125912"/>
            <a:ext cx="28671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1" name="Google Shape;251;p25"/>
          <p:cNvSpPr txBox="1"/>
          <p:nvPr>
            <p:ph idx="7" type="title"/>
          </p:nvPr>
        </p:nvSpPr>
        <p:spPr>
          <a:xfrm>
            <a:off x="1422270" y="3820512"/>
            <a:ext cx="2431500" cy="31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2" name="Google Shape;252;p25"/>
          <p:cNvSpPr txBox="1"/>
          <p:nvPr>
            <p:ph idx="8" type="title"/>
          </p:nvPr>
        </p:nvSpPr>
        <p:spPr>
          <a:xfrm>
            <a:off x="5266675" y="3820512"/>
            <a:ext cx="2431500" cy="31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253" name="Google Shape;253;p25"/>
          <p:cNvGrpSpPr/>
          <p:nvPr/>
        </p:nvGrpSpPr>
        <p:grpSpPr>
          <a:xfrm rot="1763453">
            <a:off x="8033243" y="253645"/>
            <a:ext cx="971876" cy="572695"/>
            <a:chOff x="4965750" y="4870075"/>
            <a:chExt cx="621450" cy="366200"/>
          </a:xfrm>
        </p:grpSpPr>
        <p:sp>
          <p:nvSpPr>
            <p:cNvPr id="254" name="Google Shape;254;p25"/>
            <p:cNvSpPr/>
            <p:nvPr/>
          </p:nvSpPr>
          <p:spPr>
            <a:xfrm>
              <a:off x="5143075" y="5090300"/>
              <a:ext cx="183125" cy="145975"/>
            </a:xfrm>
            <a:custGeom>
              <a:rect b="b" l="l" r="r" t="t"/>
              <a:pathLst>
                <a:path extrusionOk="0" h="5839" w="7325">
                  <a:moveTo>
                    <a:pt x="1" y="0"/>
                  </a:moveTo>
                  <a:lnTo>
                    <a:pt x="1" y="5838"/>
                  </a:lnTo>
                  <a:lnTo>
                    <a:pt x="4416" y="5838"/>
                  </a:lnTo>
                  <a:cubicBezTo>
                    <a:pt x="6027" y="5838"/>
                    <a:pt x="7324" y="4541"/>
                    <a:pt x="7324" y="2909"/>
                  </a:cubicBezTo>
                  <a:cubicBezTo>
                    <a:pt x="7324" y="1298"/>
                    <a:pt x="6027" y="0"/>
                    <a:pt x="44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4965750" y="5090300"/>
              <a:ext cx="177350" cy="145975"/>
            </a:xfrm>
            <a:custGeom>
              <a:rect b="b" l="l" r="r" t="t"/>
              <a:pathLst>
                <a:path extrusionOk="0" h="5839" w="7094">
                  <a:moveTo>
                    <a:pt x="2930" y="0"/>
                  </a:moveTo>
                  <a:cubicBezTo>
                    <a:pt x="1298" y="0"/>
                    <a:pt x="1" y="1298"/>
                    <a:pt x="1" y="2909"/>
                  </a:cubicBezTo>
                  <a:cubicBezTo>
                    <a:pt x="1" y="4541"/>
                    <a:pt x="1298" y="5838"/>
                    <a:pt x="2930" y="5838"/>
                  </a:cubicBezTo>
                  <a:lnTo>
                    <a:pt x="7094" y="5838"/>
                  </a:lnTo>
                  <a:lnTo>
                    <a:pt x="70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5226775" y="4870075"/>
              <a:ext cx="183100" cy="145975"/>
            </a:xfrm>
            <a:custGeom>
              <a:rect b="b" l="l" r="r" t="t"/>
              <a:pathLst>
                <a:path extrusionOk="0" h="5839" w="7324">
                  <a:moveTo>
                    <a:pt x="2909" y="1"/>
                  </a:moveTo>
                  <a:cubicBezTo>
                    <a:pt x="1298" y="1"/>
                    <a:pt x="1" y="1298"/>
                    <a:pt x="1" y="2930"/>
                  </a:cubicBezTo>
                  <a:cubicBezTo>
                    <a:pt x="1" y="4541"/>
                    <a:pt x="1298" y="5838"/>
                    <a:pt x="2909" y="5838"/>
                  </a:cubicBezTo>
                  <a:lnTo>
                    <a:pt x="7324" y="5838"/>
                  </a:lnTo>
                  <a:lnTo>
                    <a:pt x="73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5409850" y="4870075"/>
              <a:ext cx="177350" cy="145975"/>
            </a:xfrm>
            <a:custGeom>
              <a:rect b="b" l="l" r="r" t="t"/>
              <a:pathLst>
                <a:path extrusionOk="0" h="5839" w="7094">
                  <a:moveTo>
                    <a:pt x="1" y="1"/>
                  </a:moveTo>
                  <a:lnTo>
                    <a:pt x="1" y="5838"/>
                  </a:lnTo>
                  <a:lnTo>
                    <a:pt x="4186" y="5838"/>
                  </a:lnTo>
                  <a:cubicBezTo>
                    <a:pt x="5797" y="5838"/>
                    <a:pt x="7094" y="4541"/>
                    <a:pt x="7094" y="2930"/>
                  </a:cubicBezTo>
                  <a:cubicBezTo>
                    <a:pt x="7094" y="1298"/>
                    <a:pt x="5797"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5"/>
          <p:cNvGrpSpPr/>
          <p:nvPr/>
        </p:nvGrpSpPr>
        <p:grpSpPr>
          <a:xfrm>
            <a:off x="595538" y="267935"/>
            <a:ext cx="424768" cy="380576"/>
            <a:chOff x="5918300" y="4988050"/>
            <a:chExt cx="256875" cy="230150"/>
          </a:xfrm>
        </p:grpSpPr>
        <p:sp>
          <p:nvSpPr>
            <p:cNvPr id="259" name="Google Shape;259;p25"/>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25"/>
          <p:cNvGrpSpPr/>
          <p:nvPr/>
        </p:nvGrpSpPr>
        <p:grpSpPr>
          <a:xfrm>
            <a:off x="204456" y="386741"/>
            <a:ext cx="299023" cy="261759"/>
            <a:chOff x="5579350" y="4988075"/>
            <a:chExt cx="262600" cy="229875"/>
          </a:xfrm>
        </p:grpSpPr>
        <p:sp>
          <p:nvSpPr>
            <p:cNvPr id="262" name="Google Shape;262;p25"/>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64" name="Shape 264"/>
        <p:cNvGrpSpPr/>
        <p:nvPr/>
      </p:nvGrpSpPr>
      <p:grpSpPr>
        <a:xfrm>
          <a:off x="0" y="0"/>
          <a:ext cx="0" cy="0"/>
          <a:chOff x="0" y="0"/>
          <a:chExt cx="0" cy="0"/>
        </a:xfrm>
      </p:grpSpPr>
      <p:sp>
        <p:nvSpPr>
          <p:cNvPr id="265" name="Google Shape;265;p2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6" name="Google Shape;266;p26"/>
          <p:cNvSpPr txBox="1"/>
          <p:nvPr>
            <p:ph idx="2" type="title"/>
          </p:nvPr>
        </p:nvSpPr>
        <p:spPr>
          <a:xfrm>
            <a:off x="720000" y="1656124"/>
            <a:ext cx="2305500" cy="36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7" name="Google Shape;267;p26"/>
          <p:cNvSpPr txBox="1"/>
          <p:nvPr>
            <p:ph idx="1" type="subTitle"/>
          </p:nvPr>
        </p:nvSpPr>
        <p:spPr>
          <a:xfrm>
            <a:off x="720000" y="2006174"/>
            <a:ext cx="23055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6"/>
          <p:cNvSpPr txBox="1"/>
          <p:nvPr>
            <p:ph idx="3" type="title"/>
          </p:nvPr>
        </p:nvSpPr>
        <p:spPr>
          <a:xfrm>
            <a:off x="6118550" y="2757857"/>
            <a:ext cx="2305500" cy="367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9" name="Google Shape;269;p26"/>
          <p:cNvSpPr txBox="1"/>
          <p:nvPr>
            <p:ph idx="4" type="subTitle"/>
          </p:nvPr>
        </p:nvSpPr>
        <p:spPr>
          <a:xfrm>
            <a:off x="6118544" y="3107982"/>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6"/>
          <p:cNvSpPr txBox="1"/>
          <p:nvPr>
            <p:ph idx="5" type="title"/>
          </p:nvPr>
        </p:nvSpPr>
        <p:spPr>
          <a:xfrm>
            <a:off x="720000" y="3829947"/>
            <a:ext cx="2305500" cy="36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1" name="Google Shape;271;p26"/>
          <p:cNvSpPr txBox="1"/>
          <p:nvPr>
            <p:ph idx="6" type="subTitle"/>
          </p:nvPr>
        </p:nvSpPr>
        <p:spPr>
          <a:xfrm>
            <a:off x="720000" y="4180072"/>
            <a:ext cx="23055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6"/>
          <p:cNvSpPr txBox="1"/>
          <p:nvPr>
            <p:ph idx="7" type="title"/>
          </p:nvPr>
        </p:nvSpPr>
        <p:spPr>
          <a:xfrm>
            <a:off x="720000" y="2757857"/>
            <a:ext cx="2305500" cy="36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3" name="Google Shape;273;p26"/>
          <p:cNvSpPr txBox="1"/>
          <p:nvPr>
            <p:ph idx="8" type="subTitle"/>
          </p:nvPr>
        </p:nvSpPr>
        <p:spPr>
          <a:xfrm>
            <a:off x="719994" y="3107982"/>
            <a:ext cx="23055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6"/>
          <p:cNvSpPr txBox="1"/>
          <p:nvPr>
            <p:ph idx="9" type="title"/>
          </p:nvPr>
        </p:nvSpPr>
        <p:spPr>
          <a:xfrm>
            <a:off x="6118550" y="1656049"/>
            <a:ext cx="2305500" cy="367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5" name="Google Shape;275;p26"/>
          <p:cNvSpPr txBox="1"/>
          <p:nvPr>
            <p:ph idx="13" type="subTitle"/>
          </p:nvPr>
        </p:nvSpPr>
        <p:spPr>
          <a:xfrm>
            <a:off x="6118545" y="2006174"/>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26"/>
          <p:cNvSpPr txBox="1"/>
          <p:nvPr>
            <p:ph idx="14" type="title"/>
          </p:nvPr>
        </p:nvSpPr>
        <p:spPr>
          <a:xfrm>
            <a:off x="6118550" y="3829947"/>
            <a:ext cx="2305500" cy="367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7" name="Google Shape;277;p26"/>
          <p:cNvSpPr txBox="1"/>
          <p:nvPr>
            <p:ph idx="15" type="subTitle"/>
          </p:nvPr>
        </p:nvSpPr>
        <p:spPr>
          <a:xfrm>
            <a:off x="6118545" y="4180072"/>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8" name="Google Shape;278;p26"/>
          <p:cNvGrpSpPr/>
          <p:nvPr/>
        </p:nvGrpSpPr>
        <p:grpSpPr>
          <a:xfrm>
            <a:off x="274032" y="568662"/>
            <a:ext cx="634041" cy="367504"/>
            <a:chOff x="1260175" y="3462925"/>
            <a:chExt cx="257625" cy="149325"/>
          </a:xfrm>
        </p:grpSpPr>
        <p:sp>
          <p:nvSpPr>
            <p:cNvPr id="279" name="Google Shape;279;p26"/>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1415175" y="3525425"/>
              <a:ext cx="84375" cy="65375"/>
            </a:xfrm>
            <a:custGeom>
              <a:rect b="b" l="l" r="r" t="t"/>
              <a:pathLst>
                <a:path extrusionOk="0" h="2615" w="3375">
                  <a:moveTo>
                    <a:pt x="3101" y="0"/>
                  </a:moveTo>
                  <a:lnTo>
                    <a:pt x="1" y="2219"/>
                  </a:lnTo>
                  <a:lnTo>
                    <a:pt x="305" y="2614"/>
                  </a:lnTo>
                  <a:lnTo>
                    <a:pt x="3375" y="395"/>
                  </a:lnTo>
                  <a:lnTo>
                    <a:pt x="3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1340725" y="3462925"/>
              <a:ext cx="79050" cy="69900"/>
            </a:xfrm>
            <a:custGeom>
              <a:rect b="b" l="l" r="r" t="t"/>
              <a:pathLst>
                <a:path extrusionOk="0" h="2796" w="3162">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1359725" y="3470700"/>
              <a:ext cx="41800" cy="54750"/>
            </a:xfrm>
            <a:custGeom>
              <a:rect b="b" l="l" r="r" t="t"/>
              <a:pathLst>
                <a:path extrusionOk="0" h="2190" w="1672">
                  <a:moveTo>
                    <a:pt x="243" y="1"/>
                  </a:moveTo>
                  <a:lnTo>
                    <a:pt x="0" y="183"/>
                  </a:lnTo>
                  <a:lnTo>
                    <a:pt x="1429" y="2189"/>
                  </a:lnTo>
                  <a:lnTo>
                    <a:pt x="1672" y="2007"/>
                  </a:lnTo>
                  <a:lnTo>
                    <a:pt x="2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1260175" y="3513700"/>
              <a:ext cx="107175" cy="94900"/>
            </a:xfrm>
            <a:custGeom>
              <a:rect b="b" l="l" r="r" t="t"/>
              <a:pathLst>
                <a:path extrusionOk="0" h="3796" w="4287">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1272325" y="3548975"/>
              <a:ext cx="83625" cy="24350"/>
            </a:xfrm>
            <a:custGeom>
              <a:rect b="b" l="l" r="r" t="t"/>
              <a:pathLst>
                <a:path extrusionOk="0" h="974" w="3345">
                  <a:moveTo>
                    <a:pt x="61" y="0"/>
                  </a:moveTo>
                  <a:lnTo>
                    <a:pt x="1" y="426"/>
                  </a:lnTo>
                  <a:lnTo>
                    <a:pt x="3283" y="973"/>
                  </a:lnTo>
                  <a:lnTo>
                    <a:pt x="3344" y="548"/>
                  </a:lnTo>
                  <a:lnTo>
                    <a:pt x="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6"/>
          <p:cNvGrpSpPr/>
          <p:nvPr/>
        </p:nvGrpSpPr>
        <p:grpSpPr>
          <a:xfrm>
            <a:off x="8305522" y="303668"/>
            <a:ext cx="679153" cy="572706"/>
            <a:chOff x="1340725" y="3462925"/>
            <a:chExt cx="177075" cy="149325"/>
          </a:xfrm>
        </p:grpSpPr>
        <p:sp>
          <p:nvSpPr>
            <p:cNvPr id="286" name="Google Shape;286;p26"/>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1415175" y="3525425"/>
              <a:ext cx="84375" cy="65375"/>
            </a:xfrm>
            <a:custGeom>
              <a:rect b="b" l="l" r="r" t="t"/>
              <a:pathLst>
                <a:path extrusionOk="0" h="2615" w="3375">
                  <a:moveTo>
                    <a:pt x="3101" y="0"/>
                  </a:moveTo>
                  <a:lnTo>
                    <a:pt x="1" y="2219"/>
                  </a:lnTo>
                  <a:lnTo>
                    <a:pt x="305" y="2614"/>
                  </a:lnTo>
                  <a:lnTo>
                    <a:pt x="3375" y="395"/>
                  </a:lnTo>
                  <a:lnTo>
                    <a:pt x="3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1340725" y="3462925"/>
              <a:ext cx="79050" cy="69900"/>
            </a:xfrm>
            <a:custGeom>
              <a:rect b="b" l="l" r="r" t="t"/>
              <a:pathLst>
                <a:path extrusionOk="0" h="2796" w="3162">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1359725" y="3470700"/>
              <a:ext cx="41800" cy="54750"/>
            </a:xfrm>
            <a:custGeom>
              <a:rect b="b" l="l" r="r" t="t"/>
              <a:pathLst>
                <a:path extrusionOk="0" h="2190" w="1672">
                  <a:moveTo>
                    <a:pt x="243" y="1"/>
                  </a:moveTo>
                  <a:lnTo>
                    <a:pt x="0" y="183"/>
                  </a:lnTo>
                  <a:lnTo>
                    <a:pt x="1429" y="2189"/>
                  </a:lnTo>
                  <a:lnTo>
                    <a:pt x="1672" y="2007"/>
                  </a:lnTo>
                  <a:lnTo>
                    <a:pt x="2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90" name="Shape 290"/>
        <p:cNvGrpSpPr/>
        <p:nvPr/>
      </p:nvGrpSpPr>
      <p:grpSpPr>
        <a:xfrm>
          <a:off x="0" y="0"/>
          <a:ext cx="0" cy="0"/>
          <a:chOff x="0" y="0"/>
          <a:chExt cx="0" cy="0"/>
        </a:xfrm>
      </p:grpSpPr>
      <p:sp>
        <p:nvSpPr>
          <p:cNvPr id="291" name="Google Shape;291;p27"/>
          <p:cNvSpPr txBox="1"/>
          <p:nvPr>
            <p:ph hasCustomPrompt="1" type="title"/>
          </p:nvPr>
        </p:nvSpPr>
        <p:spPr>
          <a:xfrm>
            <a:off x="4647650" y="638036"/>
            <a:ext cx="1997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2" name="Google Shape;292;p27"/>
          <p:cNvSpPr txBox="1"/>
          <p:nvPr>
            <p:ph idx="1" type="subTitle"/>
          </p:nvPr>
        </p:nvSpPr>
        <p:spPr>
          <a:xfrm>
            <a:off x="4824650" y="1631525"/>
            <a:ext cx="1643100" cy="58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7"/>
          <p:cNvSpPr txBox="1"/>
          <p:nvPr>
            <p:ph hasCustomPrompt="1" idx="2" type="title"/>
          </p:nvPr>
        </p:nvSpPr>
        <p:spPr>
          <a:xfrm>
            <a:off x="2086150" y="1929000"/>
            <a:ext cx="2280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Clr>
                <a:schemeClr val="lt1"/>
              </a:buClr>
              <a:buSzPts val="6200"/>
              <a:buNone/>
              <a:defRPr sz="6200">
                <a:solidFill>
                  <a:schemeClr val="lt1"/>
                </a:solidFill>
              </a:defRPr>
            </a:lvl2pPr>
            <a:lvl3pPr lvl="2" rtl="0" algn="ctr">
              <a:spcBef>
                <a:spcPts val="0"/>
              </a:spcBef>
              <a:spcAft>
                <a:spcPts val="0"/>
              </a:spcAft>
              <a:buClr>
                <a:schemeClr val="lt1"/>
              </a:buClr>
              <a:buSzPts val="6200"/>
              <a:buNone/>
              <a:defRPr sz="6200">
                <a:solidFill>
                  <a:schemeClr val="lt1"/>
                </a:solidFill>
              </a:defRPr>
            </a:lvl3pPr>
            <a:lvl4pPr lvl="3" rtl="0" algn="ctr">
              <a:spcBef>
                <a:spcPts val="0"/>
              </a:spcBef>
              <a:spcAft>
                <a:spcPts val="0"/>
              </a:spcAft>
              <a:buClr>
                <a:schemeClr val="lt1"/>
              </a:buClr>
              <a:buSzPts val="6200"/>
              <a:buNone/>
              <a:defRPr sz="6200">
                <a:solidFill>
                  <a:schemeClr val="lt1"/>
                </a:solidFill>
              </a:defRPr>
            </a:lvl4pPr>
            <a:lvl5pPr lvl="4" rtl="0" algn="ctr">
              <a:spcBef>
                <a:spcPts val="0"/>
              </a:spcBef>
              <a:spcAft>
                <a:spcPts val="0"/>
              </a:spcAft>
              <a:buClr>
                <a:schemeClr val="lt1"/>
              </a:buClr>
              <a:buSzPts val="6200"/>
              <a:buNone/>
              <a:defRPr sz="6200">
                <a:solidFill>
                  <a:schemeClr val="lt1"/>
                </a:solidFill>
              </a:defRPr>
            </a:lvl5pPr>
            <a:lvl6pPr lvl="5" rtl="0" algn="ctr">
              <a:spcBef>
                <a:spcPts val="0"/>
              </a:spcBef>
              <a:spcAft>
                <a:spcPts val="0"/>
              </a:spcAft>
              <a:buClr>
                <a:schemeClr val="lt1"/>
              </a:buClr>
              <a:buSzPts val="6200"/>
              <a:buNone/>
              <a:defRPr sz="6200">
                <a:solidFill>
                  <a:schemeClr val="lt1"/>
                </a:solidFill>
              </a:defRPr>
            </a:lvl6pPr>
            <a:lvl7pPr lvl="6" rtl="0" algn="ctr">
              <a:spcBef>
                <a:spcPts val="0"/>
              </a:spcBef>
              <a:spcAft>
                <a:spcPts val="0"/>
              </a:spcAft>
              <a:buClr>
                <a:schemeClr val="lt1"/>
              </a:buClr>
              <a:buSzPts val="6200"/>
              <a:buNone/>
              <a:defRPr sz="6200">
                <a:solidFill>
                  <a:schemeClr val="lt1"/>
                </a:solidFill>
              </a:defRPr>
            </a:lvl7pPr>
            <a:lvl8pPr lvl="7" rtl="0" algn="ctr">
              <a:spcBef>
                <a:spcPts val="0"/>
              </a:spcBef>
              <a:spcAft>
                <a:spcPts val="0"/>
              </a:spcAft>
              <a:buClr>
                <a:schemeClr val="lt1"/>
              </a:buClr>
              <a:buSzPts val="6200"/>
              <a:buNone/>
              <a:defRPr sz="6200">
                <a:solidFill>
                  <a:schemeClr val="lt1"/>
                </a:solidFill>
              </a:defRPr>
            </a:lvl8pPr>
            <a:lvl9pPr lvl="8" rtl="0" algn="ctr">
              <a:spcBef>
                <a:spcPts val="0"/>
              </a:spcBef>
              <a:spcAft>
                <a:spcPts val="0"/>
              </a:spcAft>
              <a:buClr>
                <a:schemeClr val="lt1"/>
              </a:buClr>
              <a:buSzPts val="6200"/>
              <a:buNone/>
              <a:defRPr sz="6200">
                <a:solidFill>
                  <a:schemeClr val="lt1"/>
                </a:solidFill>
              </a:defRPr>
            </a:lvl9pPr>
          </a:lstStyle>
          <a:p>
            <a:r>
              <a:t>xx%</a:t>
            </a:r>
          </a:p>
        </p:txBody>
      </p:sp>
      <p:sp>
        <p:nvSpPr>
          <p:cNvPr id="294" name="Google Shape;294;p27"/>
          <p:cNvSpPr txBox="1"/>
          <p:nvPr>
            <p:ph idx="3" type="subTitle"/>
          </p:nvPr>
        </p:nvSpPr>
        <p:spPr>
          <a:xfrm>
            <a:off x="2056750" y="2985575"/>
            <a:ext cx="2339400" cy="71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7"/>
          <p:cNvSpPr txBox="1"/>
          <p:nvPr>
            <p:ph hasCustomPrompt="1" idx="4" type="title"/>
          </p:nvPr>
        </p:nvSpPr>
        <p:spPr>
          <a:xfrm>
            <a:off x="4818400" y="3080625"/>
            <a:ext cx="1643100" cy="6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6" name="Google Shape;296;p27"/>
          <p:cNvSpPr txBox="1"/>
          <p:nvPr>
            <p:ph idx="5" type="subTitle"/>
          </p:nvPr>
        </p:nvSpPr>
        <p:spPr>
          <a:xfrm>
            <a:off x="4687450" y="3734675"/>
            <a:ext cx="1905000" cy="75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97" name="Google Shape;297;p27"/>
          <p:cNvCxnSpPr/>
          <p:nvPr/>
        </p:nvCxnSpPr>
        <p:spPr>
          <a:xfrm>
            <a:off x="7517875" y="540000"/>
            <a:ext cx="1626300" cy="0"/>
          </a:xfrm>
          <a:prstGeom prst="straightConnector1">
            <a:avLst/>
          </a:prstGeom>
          <a:noFill/>
          <a:ln cap="flat" cmpd="sng" w="28575">
            <a:solidFill>
              <a:schemeClr val="dk2"/>
            </a:solidFill>
            <a:prstDash val="solid"/>
            <a:round/>
            <a:headEnd len="med" w="med" type="none"/>
            <a:tailEnd len="med" w="med" type="none"/>
          </a:ln>
        </p:spPr>
      </p:cxnSp>
      <p:cxnSp>
        <p:nvCxnSpPr>
          <p:cNvPr id="298" name="Google Shape;298;p27"/>
          <p:cNvCxnSpPr/>
          <p:nvPr/>
        </p:nvCxnSpPr>
        <p:spPr>
          <a:xfrm>
            <a:off x="-81900" y="4603504"/>
            <a:ext cx="3611100" cy="0"/>
          </a:xfrm>
          <a:prstGeom prst="straightConnector1">
            <a:avLst/>
          </a:prstGeom>
          <a:noFill/>
          <a:ln cap="flat" cmpd="sng" w="28575">
            <a:solidFill>
              <a:schemeClr val="dk2"/>
            </a:solidFill>
            <a:prstDash val="solid"/>
            <a:round/>
            <a:headEnd len="med" w="med" type="none"/>
            <a:tailEnd len="med" w="med" type="none"/>
          </a:ln>
        </p:spPr>
      </p:cxnSp>
      <p:sp>
        <p:nvSpPr>
          <p:cNvPr id="299" name="Google Shape;299;p27"/>
          <p:cNvSpPr/>
          <p:nvPr/>
        </p:nvSpPr>
        <p:spPr>
          <a:xfrm rot="303547">
            <a:off x="788440" y="730192"/>
            <a:ext cx="384587" cy="340804"/>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rot="303547">
            <a:off x="848521" y="796480"/>
            <a:ext cx="266855" cy="206775"/>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7"/>
          <p:cNvGrpSpPr/>
          <p:nvPr/>
        </p:nvGrpSpPr>
        <p:grpSpPr>
          <a:xfrm>
            <a:off x="336481" y="539990"/>
            <a:ext cx="268527" cy="242274"/>
            <a:chOff x="602269" y="1601265"/>
            <a:chExt cx="268527" cy="242274"/>
          </a:xfrm>
        </p:grpSpPr>
        <p:sp>
          <p:nvSpPr>
            <p:cNvPr id="302" name="Google Shape;302;p27"/>
            <p:cNvSpPr/>
            <p:nvPr/>
          </p:nvSpPr>
          <p:spPr>
            <a:xfrm rot="303547">
              <a:off x="611526" y="1611858"/>
              <a:ext cx="250013" cy="221088"/>
            </a:xfrm>
            <a:custGeom>
              <a:rect b="b" l="l" r="r" t="t"/>
              <a:pathLst>
                <a:path extrusionOk="0" h="2796" w="3162">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rot="303547">
              <a:off x="671557" y="1636552"/>
              <a:ext cx="132202" cy="173169"/>
            </a:xfrm>
            <a:custGeom>
              <a:rect b="b" l="l" r="r" t="t"/>
              <a:pathLst>
                <a:path extrusionOk="0" h="2190" w="1672">
                  <a:moveTo>
                    <a:pt x="243" y="1"/>
                  </a:moveTo>
                  <a:lnTo>
                    <a:pt x="0" y="183"/>
                  </a:lnTo>
                  <a:lnTo>
                    <a:pt x="1429" y="2189"/>
                  </a:lnTo>
                  <a:lnTo>
                    <a:pt x="1672" y="2007"/>
                  </a:lnTo>
                  <a:lnTo>
                    <a:pt x="243" y="1"/>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7"/>
          <p:cNvSpPr/>
          <p:nvPr/>
        </p:nvSpPr>
        <p:spPr>
          <a:xfrm rot="303547">
            <a:off x="253472" y="1028983"/>
            <a:ext cx="338965" cy="300160"/>
          </a:xfrm>
          <a:custGeom>
            <a:rect b="b" l="l" r="r" t="t"/>
            <a:pathLst>
              <a:path extrusionOk="0" h="3796" w="4287">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rot="303547">
            <a:off x="290707" y="1140547"/>
            <a:ext cx="264483" cy="77017"/>
          </a:xfrm>
          <a:custGeom>
            <a:rect b="b" l="l" r="r" t="t"/>
            <a:pathLst>
              <a:path extrusionOk="0" h="974" w="3345">
                <a:moveTo>
                  <a:pt x="61" y="0"/>
                </a:moveTo>
                <a:lnTo>
                  <a:pt x="1" y="426"/>
                </a:lnTo>
                <a:lnTo>
                  <a:pt x="3283" y="973"/>
                </a:lnTo>
                <a:lnTo>
                  <a:pt x="3344" y="548"/>
                </a:lnTo>
                <a:lnTo>
                  <a:pt x="6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
    <p:spTree>
      <p:nvGrpSpPr>
        <p:cNvPr id="306" name="Shape 306"/>
        <p:cNvGrpSpPr/>
        <p:nvPr/>
      </p:nvGrpSpPr>
      <p:grpSpPr>
        <a:xfrm>
          <a:off x="0" y="0"/>
          <a:ext cx="0" cy="0"/>
          <a:chOff x="0" y="0"/>
          <a:chExt cx="0" cy="0"/>
        </a:xfrm>
      </p:grpSpPr>
      <p:sp>
        <p:nvSpPr>
          <p:cNvPr id="307" name="Google Shape;307;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8" name="Google Shape;308;p28"/>
          <p:cNvSpPr txBox="1"/>
          <p:nvPr>
            <p:ph idx="2" type="title"/>
          </p:nvPr>
        </p:nvSpPr>
        <p:spPr>
          <a:xfrm>
            <a:off x="720000" y="3727537"/>
            <a:ext cx="2336400" cy="39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09" name="Google Shape;309;p28"/>
          <p:cNvSpPr txBox="1"/>
          <p:nvPr>
            <p:ph idx="1" type="subTitle"/>
          </p:nvPr>
        </p:nvSpPr>
        <p:spPr>
          <a:xfrm>
            <a:off x="720000" y="412397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8"/>
          <p:cNvSpPr txBox="1"/>
          <p:nvPr>
            <p:ph idx="3" type="title"/>
          </p:nvPr>
        </p:nvSpPr>
        <p:spPr>
          <a:xfrm>
            <a:off x="3403800" y="3727537"/>
            <a:ext cx="2336400" cy="39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1" name="Google Shape;311;p28"/>
          <p:cNvSpPr txBox="1"/>
          <p:nvPr>
            <p:ph idx="4" type="subTitle"/>
          </p:nvPr>
        </p:nvSpPr>
        <p:spPr>
          <a:xfrm>
            <a:off x="3403800" y="412397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8"/>
          <p:cNvSpPr txBox="1"/>
          <p:nvPr>
            <p:ph idx="5" type="title"/>
          </p:nvPr>
        </p:nvSpPr>
        <p:spPr>
          <a:xfrm>
            <a:off x="6087600" y="3727536"/>
            <a:ext cx="2336400" cy="39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3" name="Google Shape;313;p28"/>
          <p:cNvSpPr txBox="1"/>
          <p:nvPr>
            <p:ph idx="6" type="subTitle"/>
          </p:nvPr>
        </p:nvSpPr>
        <p:spPr>
          <a:xfrm>
            <a:off x="6087600" y="412397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8"/>
          <p:cNvSpPr txBox="1"/>
          <p:nvPr>
            <p:ph hasCustomPrompt="1" idx="7" type="title"/>
          </p:nvPr>
        </p:nvSpPr>
        <p:spPr>
          <a:xfrm>
            <a:off x="1004700" y="3195199"/>
            <a:ext cx="1767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15" name="Google Shape;315;p28"/>
          <p:cNvSpPr txBox="1"/>
          <p:nvPr>
            <p:ph hasCustomPrompt="1" idx="8" type="title"/>
          </p:nvPr>
        </p:nvSpPr>
        <p:spPr>
          <a:xfrm>
            <a:off x="3688500" y="3195199"/>
            <a:ext cx="1767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solidFill>
                  <a:schemeClr val="accent3"/>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316" name="Google Shape;316;p28"/>
          <p:cNvSpPr txBox="1"/>
          <p:nvPr>
            <p:ph hasCustomPrompt="1" idx="9" type="title"/>
          </p:nvPr>
        </p:nvSpPr>
        <p:spPr>
          <a:xfrm>
            <a:off x="6372300" y="3195199"/>
            <a:ext cx="1767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35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grpSp>
        <p:nvGrpSpPr>
          <p:cNvPr id="317" name="Google Shape;317;p28"/>
          <p:cNvGrpSpPr/>
          <p:nvPr/>
        </p:nvGrpSpPr>
        <p:grpSpPr>
          <a:xfrm flipH="1" rot="10800000">
            <a:off x="8424007" y="311965"/>
            <a:ext cx="491746" cy="712715"/>
            <a:chOff x="2843025" y="2550400"/>
            <a:chExt cx="269775" cy="391000"/>
          </a:xfrm>
        </p:grpSpPr>
        <p:sp>
          <p:nvSpPr>
            <p:cNvPr id="318" name="Google Shape;318;p28"/>
            <p:cNvSpPr/>
            <p:nvPr/>
          </p:nvSpPr>
          <p:spPr>
            <a:xfrm>
              <a:off x="2843025" y="2550425"/>
              <a:ext cx="259150" cy="202300"/>
            </a:xfrm>
            <a:custGeom>
              <a:rect b="b" l="l" r="r" t="t"/>
              <a:pathLst>
                <a:path extrusionOk="0" h="8092" w="10366">
                  <a:moveTo>
                    <a:pt x="8320" y="1"/>
                  </a:moveTo>
                  <a:cubicBezTo>
                    <a:pt x="7956" y="1"/>
                    <a:pt x="7587" y="110"/>
                    <a:pt x="7265" y="337"/>
                  </a:cubicBezTo>
                  <a:lnTo>
                    <a:pt x="1004" y="4836"/>
                  </a:lnTo>
                  <a:cubicBezTo>
                    <a:pt x="183" y="5413"/>
                    <a:pt x="0" y="6538"/>
                    <a:pt x="578" y="7358"/>
                  </a:cubicBezTo>
                  <a:cubicBezTo>
                    <a:pt x="927" y="7836"/>
                    <a:pt x="1487" y="8092"/>
                    <a:pt x="2050" y="8092"/>
                  </a:cubicBezTo>
                  <a:cubicBezTo>
                    <a:pt x="2418" y="8092"/>
                    <a:pt x="2788" y="7982"/>
                    <a:pt x="3101" y="7754"/>
                  </a:cubicBezTo>
                  <a:lnTo>
                    <a:pt x="9362" y="3255"/>
                  </a:lnTo>
                  <a:cubicBezTo>
                    <a:pt x="10183" y="2678"/>
                    <a:pt x="10365" y="1553"/>
                    <a:pt x="9788" y="763"/>
                  </a:cubicBezTo>
                  <a:cubicBezTo>
                    <a:pt x="9437" y="264"/>
                    <a:pt x="8884" y="1"/>
                    <a:pt x="8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2943325" y="2550400"/>
              <a:ext cx="158850" cy="139925"/>
            </a:xfrm>
            <a:custGeom>
              <a:rect b="b" l="l" r="r" t="t"/>
              <a:pathLst>
                <a:path extrusionOk="0" h="5597" w="6354">
                  <a:moveTo>
                    <a:pt x="4317" y="0"/>
                  </a:moveTo>
                  <a:cubicBezTo>
                    <a:pt x="3950" y="0"/>
                    <a:pt x="3578" y="110"/>
                    <a:pt x="3253" y="338"/>
                  </a:cubicBezTo>
                  <a:lnTo>
                    <a:pt x="1" y="2679"/>
                  </a:lnTo>
                  <a:lnTo>
                    <a:pt x="2128" y="5596"/>
                  </a:lnTo>
                  <a:lnTo>
                    <a:pt x="5350" y="3256"/>
                  </a:lnTo>
                  <a:cubicBezTo>
                    <a:pt x="6171" y="2679"/>
                    <a:pt x="6353" y="1554"/>
                    <a:pt x="5776" y="733"/>
                  </a:cubicBezTo>
                  <a:cubicBezTo>
                    <a:pt x="5427" y="256"/>
                    <a:pt x="4878" y="0"/>
                    <a:pt x="4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2965375" y="2808075"/>
              <a:ext cx="147425" cy="133325"/>
            </a:xfrm>
            <a:custGeom>
              <a:rect b="b" l="l" r="r" t="t"/>
              <a:pathLst>
                <a:path extrusionOk="0" h="5333" w="5897">
                  <a:moveTo>
                    <a:pt x="2961" y="0"/>
                  </a:moveTo>
                  <a:cubicBezTo>
                    <a:pt x="2301" y="0"/>
                    <a:pt x="1641" y="244"/>
                    <a:pt x="1125" y="730"/>
                  </a:cubicBezTo>
                  <a:cubicBezTo>
                    <a:pt x="61" y="1764"/>
                    <a:pt x="0" y="3435"/>
                    <a:pt x="1034" y="4499"/>
                  </a:cubicBezTo>
                  <a:cubicBezTo>
                    <a:pt x="1553" y="5051"/>
                    <a:pt x="2261" y="5332"/>
                    <a:pt x="2970" y="5332"/>
                  </a:cubicBezTo>
                  <a:cubicBezTo>
                    <a:pt x="3629" y="5332"/>
                    <a:pt x="4290" y="5089"/>
                    <a:pt x="4803" y="4591"/>
                  </a:cubicBezTo>
                  <a:cubicBezTo>
                    <a:pt x="5867" y="3587"/>
                    <a:pt x="5897" y="1885"/>
                    <a:pt x="4894" y="821"/>
                  </a:cubicBezTo>
                  <a:cubicBezTo>
                    <a:pt x="4362" y="274"/>
                    <a:pt x="3661" y="0"/>
                    <a:pt x="29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2998800" y="2834100"/>
              <a:ext cx="76775" cy="80000"/>
            </a:xfrm>
            <a:custGeom>
              <a:rect b="b" l="l" r="r" t="t"/>
              <a:pathLst>
                <a:path extrusionOk="0" h="3200" w="3071">
                  <a:moveTo>
                    <a:pt x="122" y="1"/>
                  </a:moveTo>
                  <a:cubicBezTo>
                    <a:pt x="92" y="1"/>
                    <a:pt x="61" y="8"/>
                    <a:pt x="31" y="24"/>
                  </a:cubicBezTo>
                  <a:cubicBezTo>
                    <a:pt x="1" y="84"/>
                    <a:pt x="1" y="145"/>
                    <a:pt x="31" y="206"/>
                  </a:cubicBezTo>
                  <a:lnTo>
                    <a:pt x="2858" y="3154"/>
                  </a:lnTo>
                  <a:cubicBezTo>
                    <a:pt x="2888" y="3185"/>
                    <a:pt x="2919" y="3200"/>
                    <a:pt x="2949" y="3200"/>
                  </a:cubicBezTo>
                  <a:cubicBezTo>
                    <a:pt x="2979" y="3200"/>
                    <a:pt x="3010" y="3185"/>
                    <a:pt x="3040" y="3154"/>
                  </a:cubicBezTo>
                  <a:cubicBezTo>
                    <a:pt x="3071" y="3124"/>
                    <a:pt x="3071" y="3033"/>
                    <a:pt x="3040" y="3002"/>
                  </a:cubicBezTo>
                  <a:lnTo>
                    <a:pt x="213" y="24"/>
                  </a:lnTo>
                  <a:cubicBezTo>
                    <a:pt x="183" y="8"/>
                    <a:pt x="153" y="1"/>
                    <a:pt x="1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8"/>
          <p:cNvGrpSpPr/>
          <p:nvPr/>
        </p:nvGrpSpPr>
        <p:grpSpPr>
          <a:xfrm flipH="1" rot="9133330">
            <a:off x="137960" y="356467"/>
            <a:ext cx="910277" cy="817130"/>
            <a:chOff x="2460673" y="2663163"/>
            <a:chExt cx="530552" cy="476262"/>
          </a:xfrm>
        </p:grpSpPr>
        <p:sp>
          <p:nvSpPr>
            <p:cNvPr id="323" name="Google Shape;323;p28"/>
            <p:cNvSpPr/>
            <p:nvPr/>
          </p:nvSpPr>
          <p:spPr>
            <a:xfrm>
              <a:off x="2708525" y="3048975"/>
              <a:ext cx="282700" cy="90450"/>
            </a:xfrm>
            <a:custGeom>
              <a:rect b="b" l="l" r="r" t="t"/>
              <a:pathLst>
                <a:path extrusionOk="0" h="3618" w="11308">
                  <a:moveTo>
                    <a:pt x="1794" y="0"/>
                  </a:moveTo>
                  <a:cubicBezTo>
                    <a:pt x="791" y="0"/>
                    <a:pt x="0" y="821"/>
                    <a:pt x="0" y="1794"/>
                  </a:cubicBezTo>
                  <a:cubicBezTo>
                    <a:pt x="0" y="2797"/>
                    <a:pt x="791" y="3617"/>
                    <a:pt x="1794" y="3617"/>
                  </a:cubicBezTo>
                  <a:lnTo>
                    <a:pt x="9514" y="3617"/>
                  </a:lnTo>
                  <a:cubicBezTo>
                    <a:pt x="10487" y="3617"/>
                    <a:pt x="11308" y="2797"/>
                    <a:pt x="11308" y="1794"/>
                  </a:cubicBezTo>
                  <a:cubicBezTo>
                    <a:pt x="11308" y="821"/>
                    <a:pt x="10487" y="0"/>
                    <a:pt x="9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2846075" y="3048975"/>
              <a:ext cx="145150" cy="90450"/>
            </a:xfrm>
            <a:custGeom>
              <a:rect b="b" l="l" r="r" t="t"/>
              <a:pathLst>
                <a:path extrusionOk="0" h="3618" w="5806">
                  <a:moveTo>
                    <a:pt x="0" y="0"/>
                  </a:moveTo>
                  <a:lnTo>
                    <a:pt x="0" y="3617"/>
                  </a:lnTo>
                  <a:lnTo>
                    <a:pt x="4012" y="3617"/>
                  </a:lnTo>
                  <a:cubicBezTo>
                    <a:pt x="4985" y="3617"/>
                    <a:pt x="5806" y="2797"/>
                    <a:pt x="5806" y="1794"/>
                  </a:cubicBezTo>
                  <a:cubicBezTo>
                    <a:pt x="5806" y="821"/>
                    <a:pt x="4985" y="0"/>
                    <a:pt x="40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2460673" y="2663163"/>
              <a:ext cx="149725" cy="133000"/>
            </a:xfrm>
            <a:custGeom>
              <a:rect b="b" l="l" r="r" t="t"/>
              <a:pathLst>
                <a:path extrusionOk="0" h="5320" w="5989">
                  <a:moveTo>
                    <a:pt x="2997" y="1"/>
                  </a:moveTo>
                  <a:cubicBezTo>
                    <a:pt x="2410" y="1"/>
                    <a:pt x="1823" y="198"/>
                    <a:pt x="1338" y="605"/>
                  </a:cubicBezTo>
                  <a:cubicBezTo>
                    <a:pt x="183" y="1516"/>
                    <a:pt x="1" y="3188"/>
                    <a:pt x="912" y="4343"/>
                  </a:cubicBezTo>
                  <a:cubicBezTo>
                    <a:pt x="1450" y="4985"/>
                    <a:pt x="2225" y="5320"/>
                    <a:pt x="3006" y="5320"/>
                  </a:cubicBezTo>
                  <a:cubicBezTo>
                    <a:pt x="3594" y="5320"/>
                    <a:pt x="4185" y="5130"/>
                    <a:pt x="4682" y="4738"/>
                  </a:cubicBezTo>
                  <a:cubicBezTo>
                    <a:pt x="5806" y="3827"/>
                    <a:pt x="5989" y="2155"/>
                    <a:pt x="5077" y="1000"/>
                  </a:cubicBezTo>
                  <a:cubicBezTo>
                    <a:pt x="4541" y="343"/>
                    <a:pt x="3770" y="1"/>
                    <a:pt x="29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2491823" y="2696763"/>
              <a:ext cx="85900" cy="70175"/>
            </a:xfrm>
            <a:custGeom>
              <a:rect b="b" l="l" r="r" t="t"/>
              <a:pathLst>
                <a:path extrusionOk="0" h="2807" w="3436">
                  <a:moveTo>
                    <a:pt x="3298" y="1"/>
                  </a:moveTo>
                  <a:cubicBezTo>
                    <a:pt x="3273" y="1"/>
                    <a:pt x="3248" y="8"/>
                    <a:pt x="3223" y="20"/>
                  </a:cubicBezTo>
                  <a:lnTo>
                    <a:pt x="31" y="2604"/>
                  </a:lnTo>
                  <a:cubicBezTo>
                    <a:pt x="1" y="2634"/>
                    <a:pt x="1" y="2726"/>
                    <a:pt x="31" y="2756"/>
                  </a:cubicBezTo>
                  <a:cubicBezTo>
                    <a:pt x="49" y="2792"/>
                    <a:pt x="88" y="2806"/>
                    <a:pt x="123" y="2806"/>
                  </a:cubicBezTo>
                  <a:cubicBezTo>
                    <a:pt x="148" y="2806"/>
                    <a:pt x="171" y="2799"/>
                    <a:pt x="183" y="2786"/>
                  </a:cubicBezTo>
                  <a:lnTo>
                    <a:pt x="3375" y="203"/>
                  </a:lnTo>
                  <a:cubicBezTo>
                    <a:pt x="3436" y="172"/>
                    <a:pt x="3436" y="112"/>
                    <a:pt x="3405" y="51"/>
                  </a:cubicBezTo>
                  <a:cubicBezTo>
                    <a:pt x="3370" y="15"/>
                    <a:pt x="3334" y="1"/>
                    <a:pt x="329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2707775" y="2824650"/>
              <a:ext cx="147425" cy="133000"/>
            </a:xfrm>
            <a:custGeom>
              <a:rect b="b" l="l" r="r" t="t"/>
              <a:pathLst>
                <a:path extrusionOk="0" h="5320" w="5897">
                  <a:moveTo>
                    <a:pt x="2988" y="1"/>
                  </a:moveTo>
                  <a:cubicBezTo>
                    <a:pt x="2755" y="1"/>
                    <a:pt x="2517" y="32"/>
                    <a:pt x="2280" y="98"/>
                  </a:cubicBezTo>
                  <a:cubicBezTo>
                    <a:pt x="851" y="462"/>
                    <a:pt x="0" y="1921"/>
                    <a:pt x="395" y="3350"/>
                  </a:cubicBezTo>
                  <a:cubicBezTo>
                    <a:pt x="703" y="4529"/>
                    <a:pt x="1788" y="5319"/>
                    <a:pt x="2978" y="5319"/>
                  </a:cubicBezTo>
                  <a:cubicBezTo>
                    <a:pt x="3199" y="5319"/>
                    <a:pt x="3424" y="5292"/>
                    <a:pt x="3648" y="5235"/>
                  </a:cubicBezTo>
                  <a:cubicBezTo>
                    <a:pt x="5046" y="4870"/>
                    <a:pt x="5897" y="3411"/>
                    <a:pt x="5532" y="1982"/>
                  </a:cubicBezTo>
                  <a:cubicBezTo>
                    <a:pt x="5228" y="791"/>
                    <a:pt x="4162" y="1"/>
                    <a:pt x="29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2767025" y="2840450"/>
              <a:ext cx="32700" cy="104725"/>
            </a:xfrm>
            <a:custGeom>
              <a:rect b="b" l="l" r="r" t="t"/>
              <a:pathLst>
                <a:path extrusionOk="0" h="4189" w="1308">
                  <a:moveTo>
                    <a:pt x="140" y="1"/>
                  </a:moveTo>
                  <a:cubicBezTo>
                    <a:pt x="125" y="1"/>
                    <a:pt x="108" y="5"/>
                    <a:pt x="92" y="13"/>
                  </a:cubicBezTo>
                  <a:cubicBezTo>
                    <a:pt x="31" y="13"/>
                    <a:pt x="1" y="74"/>
                    <a:pt x="1" y="134"/>
                  </a:cubicBezTo>
                  <a:lnTo>
                    <a:pt x="1065" y="4116"/>
                  </a:lnTo>
                  <a:cubicBezTo>
                    <a:pt x="1065" y="4161"/>
                    <a:pt x="1097" y="4189"/>
                    <a:pt x="1139" y="4189"/>
                  </a:cubicBezTo>
                  <a:cubicBezTo>
                    <a:pt x="1154" y="4189"/>
                    <a:pt x="1170" y="4185"/>
                    <a:pt x="1186" y="4177"/>
                  </a:cubicBezTo>
                  <a:cubicBezTo>
                    <a:pt x="1247" y="4177"/>
                    <a:pt x="1308" y="4116"/>
                    <a:pt x="1278" y="4055"/>
                  </a:cubicBezTo>
                  <a:lnTo>
                    <a:pt x="244" y="74"/>
                  </a:lnTo>
                  <a:cubicBezTo>
                    <a:pt x="222" y="29"/>
                    <a:pt x="183" y="1"/>
                    <a:pt x="140"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329" name="Shape 329"/>
        <p:cNvGrpSpPr/>
        <p:nvPr/>
      </p:nvGrpSpPr>
      <p:grpSpPr>
        <a:xfrm>
          <a:off x="0" y="0"/>
          <a:ext cx="0" cy="0"/>
          <a:chOff x="0" y="0"/>
          <a:chExt cx="0" cy="0"/>
        </a:xfrm>
      </p:grpSpPr>
      <p:sp>
        <p:nvSpPr>
          <p:cNvPr id="330" name="Google Shape;330;p2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331" name="Google Shape;331;p29"/>
          <p:cNvCxnSpPr/>
          <p:nvPr/>
        </p:nvCxnSpPr>
        <p:spPr>
          <a:xfrm>
            <a:off x="-81900" y="4603504"/>
            <a:ext cx="5665500" cy="0"/>
          </a:xfrm>
          <a:prstGeom prst="straightConnector1">
            <a:avLst/>
          </a:prstGeom>
          <a:noFill/>
          <a:ln cap="flat" cmpd="sng" w="28575">
            <a:solidFill>
              <a:schemeClr val="dk2"/>
            </a:solidFill>
            <a:prstDash val="solid"/>
            <a:round/>
            <a:headEnd len="med" w="med" type="none"/>
            <a:tailEnd len="med" w="med" type="none"/>
          </a:ln>
        </p:spPr>
      </p:cxnSp>
      <p:grpSp>
        <p:nvGrpSpPr>
          <p:cNvPr id="332" name="Google Shape;332;p29"/>
          <p:cNvGrpSpPr/>
          <p:nvPr/>
        </p:nvGrpSpPr>
        <p:grpSpPr>
          <a:xfrm flipH="1" rot="1739526">
            <a:off x="7937014" y="541975"/>
            <a:ext cx="278055" cy="243096"/>
            <a:chOff x="3948000" y="3024575"/>
            <a:chExt cx="145950" cy="127600"/>
          </a:xfrm>
        </p:grpSpPr>
        <p:sp>
          <p:nvSpPr>
            <p:cNvPr id="333" name="Google Shape;333;p29"/>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9"/>
          <p:cNvGrpSpPr/>
          <p:nvPr/>
        </p:nvGrpSpPr>
        <p:grpSpPr>
          <a:xfrm flipH="1" rot="1739526">
            <a:off x="8099194" y="219140"/>
            <a:ext cx="471903" cy="305251"/>
            <a:chOff x="4289900" y="2977375"/>
            <a:chExt cx="247700" cy="160225"/>
          </a:xfrm>
        </p:grpSpPr>
        <p:sp>
          <p:nvSpPr>
            <p:cNvPr id="336" name="Google Shape;336;p29"/>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29"/>
          <p:cNvGrpSpPr/>
          <p:nvPr/>
        </p:nvGrpSpPr>
        <p:grpSpPr>
          <a:xfrm flipH="1" rot="1739526">
            <a:off x="8556540" y="838648"/>
            <a:ext cx="395650" cy="400746"/>
            <a:chOff x="3510175" y="2983025"/>
            <a:chExt cx="207675" cy="210350"/>
          </a:xfrm>
        </p:grpSpPr>
        <p:sp>
          <p:nvSpPr>
            <p:cNvPr id="339" name="Google Shape;339;p29"/>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9"/>
          <p:cNvGrpSpPr/>
          <p:nvPr/>
        </p:nvGrpSpPr>
        <p:grpSpPr>
          <a:xfrm rot="303547">
            <a:off x="248601" y="303856"/>
            <a:ext cx="814796" cy="472302"/>
            <a:chOff x="1260175" y="3462925"/>
            <a:chExt cx="257625" cy="149325"/>
          </a:xfrm>
        </p:grpSpPr>
        <p:sp>
          <p:nvSpPr>
            <p:cNvPr id="342" name="Google Shape;342;p29"/>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415175" y="3525425"/>
              <a:ext cx="84375" cy="65375"/>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1340725" y="3462925"/>
              <a:ext cx="79050" cy="69900"/>
            </a:xfrm>
            <a:custGeom>
              <a:rect b="b" l="l" r="r" t="t"/>
              <a:pathLst>
                <a:path extrusionOk="0" h="2796" w="3162">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1359725" y="3470700"/>
              <a:ext cx="41800" cy="54750"/>
            </a:xfrm>
            <a:custGeom>
              <a:rect b="b" l="l" r="r" t="t"/>
              <a:pathLst>
                <a:path extrusionOk="0" h="2190" w="1672">
                  <a:moveTo>
                    <a:pt x="243" y="1"/>
                  </a:moveTo>
                  <a:lnTo>
                    <a:pt x="0" y="183"/>
                  </a:lnTo>
                  <a:lnTo>
                    <a:pt x="1429" y="2189"/>
                  </a:lnTo>
                  <a:lnTo>
                    <a:pt x="1672" y="2007"/>
                  </a:lnTo>
                  <a:lnTo>
                    <a:pt x="243" y="1"/>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1260175" y="3513700"/>
              <a:ext cx="107175" cy="94900"/>
            </a:xfrm>
            <a:custGeom>
              <a:rect b="b" l="l" r="r" t="t"/>
              <a:pathLst>
                <a:path extrusionOk="0" h="3796" w="4287">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1272325" y="3548975"/>
              <a:ext cx="83625" cy="24350"/>
            </a:xfrm>
            <a:custGeom>
              <a:rect b="b" l="l" r="r" t="t"/>
              <a:pathLst>
                <a:path extrusionOk="0" h="974" w="3345">
                  <a:moveTo>
                    <a:pt x="61" y="0"/>
                  </a:moveTo>
                  <a:lnTo>
                    <a:pt x="1" y="426"/>
                  </a:lnTo>
                  <a:lnTo>
                    <a:pt x="3283" y="973"/>
                  </a:lnTo>
                  <a:lnTo>
                    <a:pt x="3344" y="548"/>
                  </a:lnTo>
                  <a:lnTo>
                    <a:pt x="6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348" name="Shape 348"/>
        <p:cNvGrpSpPr/>
        <p:nvPr/>
      </p:nvGrpSpPr>
      <p:grpSpPr>
        <a:xfrm>
          <a:off x="0" y="0"/>
          <a:ext cx="0" cy="0"/>
          <a:chOff x="0" y="0"/>
          <a:chExt cx="0" cy="0"/>
        </a:xfrm>
      </p:grpSpPr>
      <p:sp>
        <p:nvSpPr>
          <p:cNvPr id="349" name="Google Shape;349;p3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50" name="Google Shape;350;p30"/>
          <p:cNvCxnSpPr/>
          <p:nvPr/>
        </p:nvCxnSpPr>
        <p:spPr>
          <a:xfrm>
            <a:off x="0" y="540000"/>
            <a:ext cx="1986000" cy="0"/>
          </a:xfrm>
          <a:prstGeom prst="straightConnector1">
            <a:avLst/>
          </a:prstGeom>
          <a:noFill/>
          <a:ln cap="flat" cmpd="sng" w="28575">
            <a:solidFill>
              <a:schemeClr val="dk2"/>
            </a:solidFill>
            <a:prstDash val="solid"/>
            <a:round/>
            <a:headEnd len="med" w="med" type="none"/>
            <a:tailEnd len="med" w="med" type="none"/>
          </a:ln>
        </p:spPr>
      </p:cxnSp>
      <p:cxnSp>
        <p:nvCxnSpPr>
          <p:cNvPr id="351" name="Google Shape;351;p30"/>
          <p:cNvCxnSpPr/>
          <p:nvPr/>
        </p:nvCxnSpPr>
        <p:spPr>
          <a:xfrm>
            <a:off x="7286625" y="4603500"/>
            <a:ext cx="2557200" cy="0"/>
          </a:xfrm>
          <a:prstGeom prst="straightConnector1">
            <a:avLst/>
          </a:prstGeom>
          <a:noFill/>
          <a:ln cap="flat" cmpd="sng" w="28575">
            <a:solidFill>
              <a:schemeClr val="dk2"/>
            </a:solidFill>
            <a:prstDash val="solid"/>
            <a:round/>
            <a:headEnd len="med" w="med" type="none"/>
            <a:tailEnd len="med" w="med" type="none"/>
          </a:ln>
        </p:spPr>
      </p:cxnSp>
      <p:grpSp>
        <p:nvGrpSpPr>
          <p:cNvPr id="352" name="Google Shape;352;p30"/>
          <p:cNvGrpSpPr/>
          <p:nvPr/>
        </p:nvGrpSpPr>
        <p:grpSpPr>
          <a:xfrm flipH="1" rot="558892">
            <a:off x="7794036" y="604785"/>
            <a:ext cx="296481" cy="259217"/>
            <a:chOff x="3948000" y="3024575"/>
            <a:chExt cx="145950" cy="127600"/>
          </a:xfrm>
        </p:grpSpPr>
        <p:sp>
          <p:nvSpPr>
            <p:cNvPr id="353" name="Google Shape;353;p30"/>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30"/>
          <p:cNvGrpSpPr/>
          <p:nvPr/>
        </p:nvGrpSpPr>
        <p:grpSpPr>
          <a:xfrm flipH="1" rot="558892">
            <a:off x="8547196" y="654190"/>
            <a:ext cx="421868" cy="427323"/>
            <a:chOff x="3510175" y="2983025"/>
            <a:chExt cx="207675" cy="210350"/>
          </a:xfrm>
        </p:grpSpPr>
        <p:sp>
          <p:nvSpPr>
            <p:cNvPr id="356" name="Google Shape;356;p30"/>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30"/>
          <p:cNvGrpSpPr/>
          <p:nvPr/>
        </p:nvGrpSpPr>
        <p:grpSpPr>
          <a:xfrm flipH="1" rot="558892">
            <a:off x="7846065" y="185682"/>
            <a:ext cx="503174" cy="325495"/>
            <a:chOff x="4289900" y="2977375"/>
            <a:chExt cx="247700" cy="160225"/>
          </a:xfrm>
        </p:grpSpPr>
        <p:sp>
          <p:nvSpPr>
            <p:cNvPr id="359" name="Google Shape;359;p30"/>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1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cxnSp>
        <p:nvCxnSpPr>
          <p:cNvPr id="21" name="Google Shape;21;p4"/>
          <p:cNvCxnSpPr/>
          <p:nvPr/>
        </p:nvCxnSpPr>
        <p:spPr>
          <a:xfrm>
            <a:off x="-246575" y="540012"/>
            <a:ext cx="1887300" cy="0"/>
          </a:xfrm>
          <a:prstGeom prst="straightConnector1">
            <a:avLst/>
          </a:prstGeom>
          <a:noFill/>
          <a:ln cap="flat" cmpd="sng" w="28575">
            <a:solidFill>
              <a:schemeClr val="dk2"/>
            </a:solidFill>
            <a:prstDash val="solid"/>
            <a:round/>
            <a:headEnd len="med" w="med" type="none"/>
            <a:tailEnd len="med" w="med" type="none"/>
          </a:ln>
        </p:spPr>
      </p:cxnSp>
      <p:grpSp>
        <p:nvGrpSpPr>
          <p:cNvPr id="22" name="Google Shape;22;p4"/>
          <p:cNvGrpSpPr/>
          <p:nvPr/>
        </p:nvGrpSpPr>
        <p:grpSpPr>
          <a:xfrm rot="2283378">
            <a:off x="8392612" y="557550"/>
            <a:ext cx="370205" cy="331690"/>
            <a:chOff x="5918300" y="4988050"/>
            <a:chExt cx="256875" cy="230150"/>
          </a:xfrm>
        </p:grpSpPr>
        <p:sp>
          <p:nvSpPr>
            <p:cNvPr id="23" name="Google Shape;23;p4"/>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rgbClr val="5FD1B8">
                <a:alpha val="4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4"/>
          <p:cNvGrpSpPr/>
          <p:nvPr/>
        </p:nvGrpSpPr>
        <p:grpSpPr>
          <a:xfrm rot="2283378">
            <a:off x="8007194" y="259041"/>
            <a:ext cx="378456" cy="331293"/>
            <a:chOff x="5579350" y="4988075"/>
            <a:chExt cx="262600" cy="229875"/>
          </a:xfrm>
        </p:grpSpPr>
        <p:sp>
          <p:nvSpPr>
            <p:cNvPr id="26" name="Google Shape;26;p4"/>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rgbClr val="5FD1B8">
                <a:alpha val="4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_1">
    <p:spTree>
      <p:nvGrpSpPr>
        <p:cNvPr id="361" name="Shape 361"/>
        <p:cNvGrpSpPr/>
        <p:nvPr/>
      </p:nvGrpSpPr>
      <p:grpSpPr>
        <a:xfrm>
          <a:off x="0" y="0"/>
          <a:ext cx="0" cy="0"/>
          <a:chOff x="0" y="0"/>
          <a:chExt cx="0" cy="0"/>
        </a:xfrm>
      </p:grpSpPr>
      <p:sp>
        <p:nvSpPr>
          <p:cNvPr id="362" name="Google Shape;362;p3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63" name="Google Shape;363;p31"/>
          <p:cNvCxnSpPr/>
          <p:nvPr/>
        </p:nvCxnSpPr>
        <p:spPr>
          <a:xfrm>
            <a:off x="0" y="540000"/>
            <a:ext cx="2557200" cy="0"/>
          </a:xfrm>
          <a:prstGeom prst="straightConnector1">
            <a:avLst/>
          </a:prstGeom>
          <a:noFill/>
          <a:ln cap="flat" cmpd="sng" w="28575">
            <a:solidFill>
              <a:schemeClr val="dk2"/>
            </a:solidFill>
            <a:prstDash val="solid"/>
            <a:round/>
            <a:headEnd len="med" w="med" type="none"/>
            <a:tailEnd len="med" w="med" type="none"/>
          </a:ln>
        </p:spPr>
      </p:cxnSp>
      <p:cxnSp>
        <p:nvCxnSpPr>
          <p:cNvPr id="364" name="Google Shape;364;p31"/>
          <p:cNvCxnSpPr/>
          <p:nvPr/>
        </p:nvCxnSpPr>
        <p:spPr>
          <a:xfrm>
            <a:off x="7286625" y="4603500"/>
            <a:ext cx="2557200" cy="0"/>
          </a:xfrm>
          <a:prstGeom prst="straightConnector1">
            <a:avLst/>
          </a:prstGeom>
          <a:noFill/>
          <a:ln cap="flat" cmpd="sng" w="28575">
            <a:solidFill>
              <a:schemeClr val="dk2"/>
            </a:solidFill>
            <a:prstDash val="solid"/>
            <a:round/>
            <a:headEnd len="med" w="med" type="none"/>
            <a:tailEnd len="med" w="med" type="none"/>
          </a:ln>
        </p:spPr>
      </p:cxnSp>
      <p:grpSp>
        <p:nvGrpSpPr>
          <p:cNvPr id="365" name="Google Shape;365;p31"/>
          <p:cNvGrpSpPr/>
          <p:nvPr/>
        </p:nvGrpSpPr>
        <p:grpSpPr>
          <a:xfrm flipH="1" rot="1739509">
            <a:off x="245512" y="4104006"/>
            <a:ext cx="303984" cy="265765"/>
            <a:chOff x="3948000" y="3024575"/>
            <a:chExt cx="145950" cy="127600"/>
          </a:xfrm>
        </p:grpSpPr>
        <p:sp>
          <p:nvSpPr>
            <p:cNvPr id="366" name="Google Shape;366;p31"/>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31"/>
          <p:cNvGrpSpPr/>
          <p:nvPr/>
        </p:nvGrpSpPr>
        <p:grpSpPr>
          <a:xfrm rot="-8340877">
            <a:off x="109803" y="4571426"/>
            <a:ext cx="416402" cy="364528"/>
            <a:chOff x="5579350" y="4988075"/>
            <a:chExt cx="262600" cy="229875"/>
          </a:xfrm>
        </p:grpSpPr>
        <p:sp>
          <p:nvSpPr>
            <p:cNvPr id="369" name="Google Shape;369;p31"/>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31"/>
          <p:cNvGrpSpPr/>
          <p:nvPr/>
        </p:nvGrpSpPr>
        <p:grpSpPr>
          <a:xfrm flipH="1" rot="4939335">
            <a:off x="647342" y="4791263"/>
            <a:ext cx="238696" cy="208685"/>
            <a:chOff x="3948000" y="3024575"/>
            <a:chExt cx="145950" cy="127600"/>
          </a:xfrm>
        </p:grpSpPr>
        <p:sp>
          <p:nvSpPr>
            <p:cNvPr id="372" name="Google Shape;372;p31"/>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1"/>
          <p:cNvGrpSpPr/>
          <p:nvPr/>
        </p:nvGrpSpPr>
        <p:grpSpPr>
          <a:xfrm rot="7683285">
            <a:off x="8144706" y="407827"/>
            <a:ext cx="339631" cy="304310"/>
            <a:chOff x="5918300" y="4988050"/>
            <a:chExt cx="256875" cy="230150"/>
          </a:xfrm>
        </p:grpSpPr>
        <p:sp>
          <p:nvSpPr>
            <p:cNvPr id="375" name="Google Shape;375;p31"/>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31"/>
          <p:cNvGrpSpPr/>
          <p:nvPr/>
        </p:nvGrpSpPr>
        <p:grpSpPr>
          <a:xfrm flipH="1" rot="4939335">
            <a:off x="8538992" y="777063"/>
            <a:ext cx="238696" cy="208685"/>
            <a:chOff x="3948000" y="3024575"/>
            <a:chExt cx="145950" cy="127600"/>
          </a:xfrm>
        </p:grpSpPr>
        <p:sp>
          <p:nvSpPr>
            <p:cNvPr id="378" name="Google Shape;378;p31"/>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31"/>
          <p:cNvGrpSpPr/>
          <p:nvPr/>
        </p:nvGrpSpPr>
        <p:grpSpPr>
          <a:xfrm rot="7683379">
            <a:off x="8554960" y="277682"/>
            <a:ext cx="394431" cy="345263"/>
            <a:chOff x="5579350" y="4988075"/>
            <a:chExt cx="262600" cy="229875"/>
          </a:xfrm>
        </p:grpSpPr>
        <p:sp>
          <p:nvSpPr>
            <p:cNvPr id="381" name="Google Shape;381;p31"/>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_1_1_1">
    <p:spTree>
      <p:nvGrpSpPr>
        <p:cNvPr id="383" name="Shape 383"/>
        <p:cNvGrpSpPr/>
        <p:nvPr/>
      </p:nvGrpSpPr>
      <p:grpSpPr>
        <a:xfrm>
          <a:off x="0" y="0"/>
          <a:ext cx="0" cy="0"/>
          <a:chOff x="0" y="0"/>
          <a:chExt cx="0" cy="0"/>
        </a:xfrm>
      </p:grpSpPr>
      <p:sp>
        <p:nvSpPr>
          <p:cNvPr id="384" name="Google Shape;384;p3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5" name="Google Shape;385;p32"/>
          <p:cNvGrpSpPr/>
          <p:nvPr/>
        </p:nvGrpSpPr>
        <p:grpSpPr>
          <a:xfrm rot="7683379">
            <a:off x="8554960" y="277682"/>
            <a:ext cx="394431" cy="345263"/>
            <a:chOff x="5579350" y="4988075"/>
            <a:chExt cx="262600" cy="229875"/>
          </a:xfrm>
        </p:grpSpPr>
        <p:sp>
          <p:nvSpPr>
            <p:cNvPr id="386" name="Google Shape;386;p32"/>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32"/>
          <p:cNvGrpSpPr/>
          <p:nvPr/>
        </p:nvGrpSpPr>
        <p:grpSpPr>
          <a:xfrm rot="7683285">
            <a:off x="8144706" y="407827"/>
            <a:ext cx="339631" cy="304310"/>
            <a:chOff x="5918300" y="4988050"/>
            <a:chExt cx="256875" cy="230150"/>
          </a:xfrm>
        </p:grpSpPr>
        <p:sp>
          <p:nvSpPr>
            <p:cNvPr id="389" name="Google Shape;389;p32"/>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2"/>
          <p:cNvGrpSpPr/>
          <p:nvPr/>
        </p:nvGrpSpPr>
        <p:grpSpPr>
          <a:xfrm rot="3860887">
            <a:off x="8529390" y="886554"/>
            <a:ext cx="292654" cy="262217"/>
            <a:chOff x="5918300" y="4988050"/>
            <a:chExt cx="256875" cy="230150"/>
          </a:xfrm>
        </p:grpSpPr>
        <p:sp>
          <p:nvSpPr>
            <p:cNvPr id="392" name="Google Shape;392;p32"/>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394" name="Shape 394"/>
        <p:cNvGrpSpPr/>
        <p:nvPr/>
      </p:nvGrpSpPr>
      <p:grpSpPr>
        <a:xfrm>
          <a:off x="0" y="0"/>
          <a:ext cx="0" cy="0"/>
          <a:chOff x="0" y="0"/>
          <a:chExt cx="0" cy="0"/>
        </a:xfrm>
      </p:grpSpPr>
      <p:sp>
        <p:nvSpPr>
          <p:cNvPr id="395" name="Google Shape;395;p33"/>
          <p:cNvSpPr txBox="1"/>
          <p:nvPr>
            <p:ph type="ctrTitle"/>
          </p:nvPr>
        </p:nvSpPr>
        <p:spPr>
          <a:xfrm>
            <a:off x="3433033" y="669825"/>
            <a:ext cx="49974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6" name="Google Shape;396;p33"/>
          <p:cNvSpPr txBox="1"/>
          <p:nvPr>
            <p:ph idx="1" type="subTitle"/>
          </p:nvPr>
        </p:nvSpPr>
        <p:spPr>
          <a:xfrm>
            <a:off x="3465350" y="1704550"/>
            <a:ext cx="4945800" cy="104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7" name="Google Shape;397;p33"/>
          <p:cNvSpPr txBox="1"/>
          <p:nvPr/>
        </p:nvSpPr>
        <p:spPr>
          <a:xfrm>
            <a:off x="3473625" y="4214734"/>
            <a:ext cx="4945800" cy="568200"/>
          </a:xfrm>
          <a:prstGeom prst="rect">
            <a:avLst/>
          </a:prstGeom>
          <a:noFill/>
          <a:ln>
            <a:noFill/>
          </a:ln>
        </p:spPr>
        <p:txBody>
          <a:bodyPr anchorCtr="0" anchor="ctr" bIns="0" lIns="91425" spcFirstLastPara="1" rIns="91425" wrap="square" tIns="0">
            <a:noAutofit/>
          </a:bodyPr>
          <a:lstStyle/>
          <a:p>
            <a:pPr indent="0" lvl="0" marL="0" rtl="0" algn="ctr">
              <a:spcBef>
                <a:spcPts val="300"/>
              </a:spcBef>
              <a:spcAft>
                <a:spcPts val="0"/>
              </a:spcAft>
              <a:buNone/>
            </a:pPr>
            <a:r>
              <a:rPr b="1" lang="es" sz="900">
                <a:solidFill>
                  <a:schemeClr val="lt1"/>
                </a:solidFill>
                <a:latin typeface="Montserrat"/>
                <a:ea typeface="Montserrat"/>
                <a:cs typeface="Montserrat"/>
                <a:sym typeface="Montserrat"/>
              </a:rPr>
              <a:t>CRÉDITOS</a:t>
            </a:r>
            <a:r>
              <a:rPr lang="es" sz="900">
                <a:solidFill>
                  <a:schemeClr val="lt1"/>
                </a:solidFill>
                <a:latin typeface="Montserrat"/>
                <a:ea typeface="Montserrat"/>
                <a:cs typeface="Montserrat"/>
                <a:sym typeface="Montserrat"/>
              </a:rPr>
              <a:t>: Esta plantilla de presentación fue creada por </a:t>
            </a:r>
            <a:r>
              <a:rPr b="1" lang="es" sz="900">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900">
                <a:solidFill>
                  <a:schemeClr val="lt1"/>
                </a:solidFill>
                <a:latin typeface="Montserrat"/>
                <a:ea typeface="Montserrat"/>
                <a:cs typeface="Montserrat"/>
                <a:sym typeface="Montserrat"/>
              </a:rPr>
              <a:t>, que incluye iconos de </a:t>
            </a:r>
            <a:r>
              <a:rPr b="1" lang="es" sz="90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900">
                <a:solidFill>
                  <a:schemeClr val="lt1"/>
                </a:solidFill>
                <a:latin typeface="Montserrat"/>
                <a:ea typeface="Montserrat"/>
                <a:cs typeface="Montserrat"/>
                <a:sym typeface="Montserrat"/>
              </a:rPr>
              <a:t> e infografías y imágenes de </a:t>
            </a:r>
            <a:r>
              <a:rPr b="1" lang="es" sz="90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Freepik</a:t>
            </a:r>
            <a:endParaRPr sz="900">
              <a:solidFill>
                <a:schemeClr val="lt1"/>
              </a:solidFill>
              <a:latin typeface="Montserrat"/>
              <a:ea typeface="Montserrat"/>
              <a:cs typeface="Montserrat"/>
              <a:sym typeface="Montserrat"/>
            </a:endParaRPr>
          </a:p>
        </p:txBody>
      </p:sp>
      <p:sp>
        <p:nvSpPr>
          <p:cNvPr id="398" name="Google Shape;398;p33"/>
          <p:cNvSpPr txBox="1"/>
          <p:nvPr>
            <p:ph idx="2" type="subTitle"/>
          </p:nvPr>
        </p:nvSpPr>
        <p:spPr>
          <a:xfrm>
            <a:off x="3465250" y="3762175"/>
            <a:ext cx="4945800" cy="3171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399" name="Google Shape;399;p33"/>
          <p:cNvCxnSpPr/>
          <p:nvPr/>
        </p:nvCxnSpPr>
        <p:spPr>
          <a:xfrm>
            <a:off x="0" y="539462"/>
            <a:ext cx="39381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400" name="Shape 400"/>
        <p:cNvGrpSpPr/>
        <p:nvPr/>
      </p:nvGrpSpPr>
      <p:grpSpPr>
        <a:xfrm>
          <a:off x="0" y="0"/>
          <a:ext cx="0" cy="0"/>
          <a:chOff x="0" y="0"/>
          <a:chExt cx="0" cy="0"/>
        </a:xfrm>
      </p:grpSpPr>
      <p:cxnSp>
        <p:nvCxnSpPr>
          <p:cNvPr id="401" name="Google Shape;401;p34"/>
          <p:cNvCxnSpPr/>
          <p:nvPr/>
        </p:nvCxnSpPr>
        <p:spPr>
          <a:xfrm>
            <a:off x="0" y="540000"/>
            <a:ext cx="2557200" cy="0"/>
          </a:xfrm>
          <a:prstGeom prst="straightConnector1">
            <a:avLst/>
          </a:prstGeom>
          <a:noFill/>
          <a:ln cap="flat" cmpd="sng" w="28575">
            <a:solidFill>
              <a:schemeClr val="dk2"/>
            </a:solidFill>
            <a:prstDash val="solid"/>
            <a:round/>
            <a:headEnd len="med" w="med" type="none"/>
            <a:tailEnd len="med" w="med" type="none"/>
          </a:ln>
        </p:spPr>
      </p:cxnSp>
      <p:cxnSp>
        <p:nvCxnSpPr>
          <p:cNvPr id="402" name="Google Shape;402;p34"/>
          <p:cNvCxnSpPr/>
          <p:nvPr/>
        </p:nvCxnSpPr>
        <p:spPr>
          <a:xfrm>
            <a:off x="7286625" y="4603500"/>
            <a:ext cx="2557200" cy="0"/>
          </a:xfrm>
          <a:prstGeom prst="straightConnector1">
            <a:avLst/>
          </a:prstGeom>
          <a:noFill/>
          <a:ln cap="flat" cmpd="sng" w="28575">
            <a:solidFill>
              <a:schemeClr val="dk2"/>
            </a:solidFill>
            <a:prstDash val="solid"/>
            <a:round/>
            <a:headEnd len="med" w="med" type="none"/>
            <a:tailEnd len="med" w="med" type="none"/>
          </a:ln>
        </p:spPr>
      </p:cxnSp>
      <p:grpSp>
        <p:nvGrpSpPr>
          <p:cNvPr id="403" name="Google Shape;403;p34"/>
          <p:cNvGrpSpPr/>
          <p:nvPr/>
        </p:nvGrpSpPr>
        <p:grpSpPr>
          <a:xfrm rot="-8340683">
            <a:off x="460250" y="4066459"/>
            <a:ext cx="358578" cy="321257"/>
            <a:chOff x="5918300" y="4988050"/>
            <a:chExt cx="256875" cy="230150"/>
          </a:xfrm>
        </p:grpSpPr>
        <p:sp>
          <p:nvSpPr>
            <p:cNvPr id="404" name="Google Shape;404;p34"/>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34"/>
          <p:cNvGrpSpPr/>
          <p:nvPr/>
        </p:nvGrpSpPr>
        <p:grpSpPr>
          <a:xfrm rot="7683379">
            <a:off x="8554960" y="101832"/>
            <a:ext cx="394431" cy="345263"/>
            <a:chOff x="5579350" y="4988075"/>
            <a:chExt cx="262600" cy="229875"/>
          </a:xfrm>
        </p:grpSpPr>
        <p:sp>
          <p:nvSpPr>
            <p:cNvPr id="407" name="Google Shape;407;p34"/>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34"/>
          <p:cNvGrpSpPr/>
          <p:nvPr/>
        </p:nvGrpSpPr>
        <p:grpSpPr>
          <a:xfrm rot="7683285">
            <a:off x="8144706" y="231977"/>
            <a:ext cx="339631" cy="304310"/>
            <a:chOff x="5918300" y="4988050"/>
            <a:chExt cx="256875" cy="230150"/>
          </a:xfrm>
        </p:grpSpPr>
        <p:sp>
          <p:nvSpPr>
            <p:cNvPr id="410" name="Google Shape;410;p34"/>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34"/>
          <p:cNvGrpSpPr/>
          <p:nvPr/>
        </p:nvGrpSpPr>
        <p:grpSpPr>
          <a:xfrm rot="3860887">
            <a:off x="8529390" y="710704"/>
            <a:ext cx="292654" cy="262217"/>
            <a:chOff x="5918300" y="4988050"/>
            <a:chExt cx="256875" cy="230150"/>
          </a:xfrm>
        </p:grpSpPr>
        <p:sp>
          <p:nvSpPr>
            <p:cNvPr id="413" name="Google Shape;413;p34"/>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34"/>
          <p:cNvGrpSpPr/>
          <p:nvPr/>
        </p:nvGrpSpPr>
        <p:grpSpPr>
          <a:xfrm rot="-8340877">
            <a:off x="109803" y="4571426"/>
            <a:ext cx="416402" cy="364528"/>
            <a:chOff x="5579350" y="4988075"/>
            <a:chExt cx="262600" cy="229875"/>
          </a:xfrm>
        </p:grpSpPr>
        <p:sp>
          <p:nvSpPr>
            <p:cNvPr id="416" name="Google Shape;416;p34"/>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
    <p:spTree>
      <p:nvGrpSpPr>
        <p:cNvPr id="418" name="Shape 418"/>
        <p:cNvGrpSpPr/>
        <p:nvPr/>
      </p:nvGrpSpPr>
      <p:grpSpPr>
        <a:xfrm>
          <a:off x="0" y="0"/>
          <a:ext cx="0" cy="0"/>
          <a:chOff x="0" y="0"/>
          <a:chExt cx="0" cy="0"/>
        </a:xfrm>
      </p:grpSpPr>
      <p:cxnSp>
        <p:nvCxnSpPr>
          <p:cNvPr id="419" name="Google Shape;419;p35"/>
          <p:cNvCxnSpPr/>
          <p:nvPr/>
        </p:nvCxnSpPr>
        <p:spPr>
          <a:xfrm>
            <a:off x="1877275" y="4603500"/>
            <a:ext cx="7966500" cy="0"/>
          </a:xfrm>
          <a:prstGeom prst="straightConnector1">
            <a:avLst/>
          </a:prstGeom>
          <a:noFill/>
          <a:ln cap="flat" cmpd="sng" w="28575">
            <a:solidFill>
              <a:schemeClr val="dk2"/>
            </a:solidFill>
            <a:prstDash val="solid"/>
            <a:round/>
            <a:headEnd len="med" w="med" type="none"/>
            <a:tailEnd len="med" w="med" type="none"/>
          </a:ln>
        </p:spPr>
      </p:cxnSp>
      <p:grpSp>
        <p:nvGrpSpPr>
          <p:cNvPr id="420" name="Google Shape;420;p35"/>
          <p:cNvGrpSpPr/>
          <p:nvPr/>
        </p:nvGrpSpPr>
        <p:grpSpPr>
          <a:xfrm rot="-8340683">
            <a:off x="641500" y="178659"/>
            <a:ext cx="358578" cy="321257"/>
            <a:chOff x="5918300" y="4988050"/>
            <a:chExt cx="256875" cy="230150"/>
          </a:xfrm>
        </p:grpSpPr>
        <p:sp>
          <p:nvSpPr>
            <p:cNvPr id="421" name="Google Shape;421;p35"/>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35"/>
          <p:cNvGrpSpPr/>
          <p:nvPr/>
        </p:nvGrpSpPr>
        <p:grpSpPr>
          <a:xfrm rot="-8340877">
            <a:off x="291053" y="683626"/>
            <a:ext cx="416402" cy="364528"/>
            <a:chOff x="5579350" y="4988075"/>
            <a:chExt cx="262600" cy="229875"/>
          </a:xfrm>
        </p:grpSpPr>
        <p:sp>
          <p:nvSpPr>
            <p:cNvPr id="424" name="Google Shape;424;p35"/>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
    <p:spTree>
      <p:nvGrpSpPr>
        <p:cNvPr id="426" name="Shape 426"/>
        <p:cNvGrpSpPr/>
        <p:nvPr/>
      </p:nvGrpSpPr>
      <p:grpSpPr>
        <a:xfrm>
          <a:off x="0" y="0"/>
          <a:ext cx="0" cy="0"/>
          <a:chOff x="0" y="0"/>
          <a:chExt cx="0" cy="0"/>
        </a:xfrm>
      </p:grpSpPr>
      <p:cxnSp>
        <p:nvCxnSpPr>
          <p:cNvPr id="427" name="Google Shape;427;p36"/>
          <p:cNvCxnSpPr/>
          <p:nvPr/>
        </p:nvCxnSpPr>
        <p:spPr>
          <a:xfrm>
            <a:off x="0" y="540000"/>
            <a:ext cx="7966500" cy="0"/>
          </a:xfrm>
          <a:prstGeom prst="straightConnector1">
            <a:avLst/>
          </a:prstGeom>
          <a:noFill/>
          <a:ln cap="flat" cmpd="sng" w="28575">
            <a:solidFill>
              <a:schemeClr val="dk2"/>
            </a:solidFill>
            <a:prstDash val="solid"/>
            <a:round/>
            <a:headEnd len="med" w="med" type="none"/>
            <a:tailEnd len="med" w="med" type="none"/>
          </a:ln>
        </p:spPr>
      </p:cxnSp>
      <p:grpSp>
        <p:nvGrpSpPr>
          <p:cNvPr id="428" name="Google Shape;428;p36"/>
          <p:cNvGrpSpPr/>
          <p:nvPr/>
        </p:nvGrpSpPr>
        <p:grpSpPr>
          <a:xfrm flipH="1" rot="-9060487">
            <a:off x="903145" y="4432139"/>
            <a:ext cx="261586" cy="228697"/>
            <a:chOff x="3948000" y="3024575"/>
            <a:chExt cx="145950" cy="127600"/>
          </a:xfrm>
        </p:grpSpPr>
        <p:sp>
          <p:nvSpPr>
            <p:cNvPr id="429" name="Google Shape;429;p36"/>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36"/>
          <p:cNvGrpSpPr/>
          <p:nvPr/>
        </p:nvGrpSpPr>
        <p:grpSpPr>
          <a:xfrm flipH="1" rot="-9060487">
            <a:off x="568209" y="4677378"/>
            <a:ext cx="443952" cy="287171"/>
            <a:chOff x="4289900" y="2977375"/>
            <a:chExt cx="247700" cy="160225"/>
          </a:xfrm>
        </p:grpSpPr>
        <p:sp>
          <p:nvSpPr>
            <p:cNvPr id="432" name="Google Shape;432;p36"/>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36"/>
          <p:cNvGrpSpPr/>
          <p:nvPr/>
        </p:nvGrpSpPr>
        <p:grpSpPr>
          <a:xfrm flipH="1" rot="-9060487">
            <a:off x="209683" y="4004729"/>
            <a:ext cx="372215" cy="377009"/>
            <a:chOff x="3510175" y="2983025"/>
            <a:chExt cx="207675" cy="210350"/>
          </a:xfrm>
        </p:grpSpPr>
        <p:sp>
          <p:nvSpPr>
            <p:cNvPr id="435" name="Google Shape;435;p36"/>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6"/>
          <p:cNvGrpSpPr/>
          <p:nvPr/>
        </p:nvGrpSpPr>
        <p:grpSpPr>
          <a:xfrm rot="-10496518">
            <a:off x="8275214" y="4593485"/>
            <a:ext cx="710359" cy="411739"/>
            <a:chOff x="1260175" y="3462925"/>
            <a:chExt cx="257625" cy="149325"/>
          </a:xfrm>
        </p:grpSpPr>
        <p:sp>
          <p:nvSpPr>
            <p:cNvPr id="438" name="Google Shape;438;p36"/>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1415175" y="3525425"/>
              <a:ext cx="84375" cy="65375"/>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1340725" y="3462925"/>
              <a:ext cx="79050" cy="69900"/>
            </a:xfrm>
            <a:custGeom>
              <a:rect b="b" l="l" r="r" t="t"/>
              <a:pathLst>
                <a:path extrusionOk="0" h="2796" w="3162">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1359725" y="3470700"/>
              <a:ext cx="41800" cy="54750"/>
            </a:xfrm>
            <a:custGeom>
              <a:rect b="b" l="l" r="r" t="t"/>
              <a:pathLst>
                <a:path extrusionOk="0" h="2190" w="1672">
                  <a:moveTo>
                    <a:pt x="243" y="1"/>
                  </a:moveTo>
                  <a:lnTo>
                    <a:pt x="0" y="183"/>
                  </a:lnTo>
                  <a:lnTo>
                    <a:pt x="1429" y="2189"/>
                  </a:lnTo>
                  <a:lnTo>
                    <a:pt x="1672" y="2007"/>
                  </a:lnTo>
                  <a:lnTo>
                    <a:pt x="243" y="1"/>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1260175" y="3513700"/>
              <a:ext cx="107175" cy="94900"/>
            </a:xfrm>
            <a:custGeom>
              <a:rect b="b" l="l" r="r" t="t"/>
              <a:pathLst>
                <a:path extrusionOk="0" h="3796" w="4287">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1272325" y="3548975"/>
              <a:ext cx="83625" cy="24350"/>
            </a:xfrm>
            <a:custGeom>
              <a:rect b="b" l="l" r="r" t="t"/>
              <a:pathLst>
                <a:path extrusionOk="0" h="974" w="3345">
                  <a:moveTo>
                    <a:pt x="61" y="0"/>
                  </a:moveTo>
                  <a:lnTo>
                    <a:pt x="1" y="426"/>
                  </a:lnTo>
                  <a:lnTo>
                    <a:pt x="3283" y="973"/>
                  </a:lnTo>
                  <a:lnTo>
                    <a:pt x="3344" y="548"/>
                  </a:lnTo>
                  <a:lnTo>
                    <a:pt x="6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subTitle"/>
          </p:nvPr>
        </p:nvSpPr>
        <p:spPr>
          <a:xfrm>
            <a:off x="1300133" y="35267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idx="2" type="subTitle"/>
          </p:nvPr>
        </p:nvSpPr>
        <p:spPr>
          <a:xfrm>
            <a:off x="4955008" y="35267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3" type="subTitle"/>
          </p:nvPr>
        </p:nvSpPr>
        <p:spPr>
          <a:xfrm>
            <a:off x="1300133" y="3108550"/>
            <a:ext cx="2907600" cy="41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sz="2000">
                <a:latin typeface="Oswald"/>
                <a:ea typeface="Oswald"/>
                <a:cs typeface="Oswald"/>
                <a:sym typeface="Oswald"/>
              </a:defRPr>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sp>
        <p:nvSpPr>
          <p:cNvPr id="33" name="Google Shape;33;p5"/>
          <p:cNvSpPr txBox="1"/>
          <p:nvPr>
            <p:ph idx="4" type="subTitle"/>
          </p:nvPr>
        </p:nvSpPr>
        <p:spPr>
          <a:xfrm>
            <a:off x="4955008" y="3108550"/>
            <a:ext cx="2907600" cy="41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sz="2000">
                <a:latin typeface="Oswald"/>
                <a:ea typeface="Oswald"/>
                <a:cs typeface="Oswald"/>
                <a:sym typeface="Oswald"/>
              </a:defRPr>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cxnSp>
        <p:nvCxnSpPr>
          <p:cNvPr id="34" name="Google Shape;34;p5"/>
          <p:cNvCxnSpPr/>
          <p:nvPr/>
        </p:nvCxnSpPr>
        <p:spPr>
          <a:xfrm>
            <a:off x="-81900" y="4603504"/>
            <a:ext cx="9296400" cy="0"/>
          </a:xfrm>
          <a:prstGeom prst="straightConnector1">
            <a:avLst/>
          </a:prstGeom>
          <a:noFill/>
          <a:ln cap="flat" cmpd="sng" w="28575">
            <a:solidFill>
              <a:schemeClr val="dk2"/>
            </a:solidFill>
            <a:prstDash val="solid"/>
            <a:round/>
            <a:headEnd len="med" w="med" type="none"/>
            <a:tailEnd len="med" w="med" type="none"/>
          </a:ln>
        </p:spPr>
      </p:cxnSp>
      <p:cxnSp>
        <p:nvCxnSpPr>
          <p:cNvPr id="35" name="Google Shape;35;p5"/>
          <p:cNvCxnSpPr/>
          <p:nvPr/>
        </p:nvCxnSpPr>
        <p:spPr>
          <a:xfrm>
            <a:off x="6411750" y="540000"/>
            <a:ext cx="2732400" cy="0"/>
          </a:xfrm>
          <a:prstGeom prst="straightConnector1">
            <a:avLst/>
          </a:prstGeom>
          <a:noFill/>
          <a:ln cap="flat" cmpd="sng" w="28575">
            <a:solidFill>
              <a:schemeClr val="dk2"/>
            </a:solidFill>
            <a:prstDash val="solid"/>
            <a:round/>
            <a:headEnd len="med" w="med" type="none"/>
            <a:tailEnd len="med" w="med" type="none"/>
          </a:ln>
        </p:spPr>
      </p:cxnSp>
      <p:grpSp>
        <p:nvGrpSpPr>
          <p:cNvPr id="36" name="Google Shape;36;p5"/>
          <p:cNvGrpSpPr/>
          <p:nvPr/>
        </p:nvGrpSpPr>
        <p:grpSpPr>
          <a:xfrm rot="-1739513">
            <a:off x="436210" y="1032403"/>
            <a:ext cx="372215" cy="377009"/>
            <a:chOff x="3510175" y="2983025"/>
            <a:chExt cx="207675" cy="210350"/>
          </a:xfrm>
        </p:grpSpPr>
        <p:sp>
          <p:nvSpPr>
            <p:cNvPr id="37" name="Google Shape;37;p5"/>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5"/>
          <p:cNvGrpSpPr/>
          <p:nvPr/>
        </p:nvGrpSpPr>
        <p:grpSpPr>
          <a:xfrm rot="7683240">
            <a:off x="1009912" y="856006"/>
            <a:ext cx="325926" cy="292013"/>
            <a:chOff x="5918300" y="4988050"/>
            <a:chExt cx="256875" cy="230150"/>
          </a:xfrm>
        </p:grpSpPr>
        <p:sp>
          <p:nvSpPr>
            <p:cNvPr id="40" name="Google Shape;40;p5"/>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5"/>
          <p:cNvGrpSpPr/>
          <p:nvPr/>
        </p:nvGrpSpPr>
        <p:grpSpPr>
          <a:xfrm rot="-1739513">
            <a:off x="794735" y="449593"/>
            <a:ext cx="443952" cy="287171"/>
            <a:chOff x="4289900" y="2977375"/>
            <a:chExt cx="247700" cy="160225"/>
          </a:xfrm>
        </p:grpSpPr>
        <p:sp>
          <p:nvSpPr>
            <p:cNvPr id="43" name="Google Shape;43;p5"/>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grpSp>
        <p:nvGrpSpPr>
          <p:cNvPr id="46" name="Google Shape;46;p6"/>
          <p:cNvGrpSpPr/>
          <p:nvPr/>
        </p:nvGrpSpPr>
        <p:grpSpPr>
          <a:xfrm>
            <a:off x="7939537" y="246993"/>
            <a:ext cx="878372" cy="509124"/>
            <a:chOff x="1260175" y="3462925"/>
            <a:chExt cx="257625" cy="149325"/>
          </a:xfrm>
        </p:grpSpPr>
        <p:sp>
          <p:nvSpPr>
            <p:cNvPr id="47" name="Google Shape;47;p6"/>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1415175" y="3525425"/>
              <a:ext cx="84375" cy="65375"/>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1340725" y="3462925"/>
              <a:ext cx="79050" cy="69900"/>
            </a:xfrm>
            <a:custGeom>
              <a:rect b="b" l="l" r="r" t="t"/>
              <a:pathLst>
                <a:path extrusionOk="0" h="2796" w="3162">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1359725" y="3470700"/>
              <a:ext cx="41800" cy="54750"/>
            </a:xfrm>
            <a:custGeom>
              <a:rect b="b" l="l" r="r" t="t"/>
              <a:pathLst>
                <a:path extrusionOk="0" h="2190" w="1672">
                  <a:moveTo>
                    <a:pt x="243" y="1"/>
                  </a:moveTo>
                  <a:lnTo>
                    <a:pt x="0" y="183"/>
                  </a:lnTo>
                  <a:lnTo>
                    <a:pt x="1429" y="2189"/>
                  </a:lnTo>
                  <a:lnTo>
                    <a:pt x="1672" y="2007"/>
                  </a:lnTo>
                  <a:lnTo>
                    <a:pt x="243" y="1"/>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1260175" y="3513700"/>
              <a:ext cx="107175" cy="94900"/>
            </a:xfrm>
            <a:custGeom>
              <a:rect b="b" l="l" r="r" t="t"/>
              <a:pathLst>
                <a:path extrusionOk="0" h="3796" w="4287">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1272325" y="3548975"/>
              <a:ext cx="83625" cy="24350"/>
            </a:xfrm>
            <a:custGeom>
              <a:rect b="b" l="l" r="r" t="t"/>
              <a:pathLst>
                <a:path extrusionOk="0" h="974" w="3345">
                  <a:moveTo>
                    <a:pt x="61" y="0"/>
                  </a:moveTo>
                  <a:lnTo>
                    <a:pt x="1" y="426"/>
                  </a:lnTo>
                  <a:lnTo>
                    <a:pt x="3283" y="973"/>
                  </a:lnTo>
                  <a:lnTo>
                    <a:pt x="3344" y="548"/>
                  </a:lnTo>
                  <a:lnTo>
                    <a:pt x="6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Font typeface="Oswald"/>
              <a:buNone/>
              <a:defRPr sz="2800">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54" name="Google Shape;54;p6"/>
          <p:cNvCxnSpPr/>
          <p:nvPr/>
        </p:nvCxnSpPr>
        <p:spPr>
          <a:xfrm>
            <a:off x="-1093500" y="4603504"/>
            <a:ext cx="5665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720000" y="1186175"/>
            <a:ext cx="3852000" cy="743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7"/>
          <p:cNvSpPr txBox="1"/>
          <p:nvPr>
            <p:ph idx="1" type="body"/>
          </p:nvPr>
        </p:nvSpPr>
        <p:spPr>
          <a:xfrm>
            <a:off x="720000" y="2003125"/>
            <a:ext cx="3852000" cy="1954200"/>
          </a:xfrm>
          <a:prstGeom prst="rect">
            <a:avLst/>
          </a:prstGeom>
        </p:spPr>
        <p:txBody>
          <a:bodyPr anchorCtr="0" anchor="ctr" bIns="91425" lIns="91425" spcFirstLastPara="1" rIns="91425" wrap="square" tIns="91425">
            <a:noAutofit/>
          </a:bodyPr>
          <a:lstStyle>
            <a:lvl1pPr indent="-317500" lvl="0" marL="457200" rtl="0">
              <a:lnSpc>
                <a:spcPct val="115000"/>
              </a:lnSpc>
              <a:spcBef>
                <a:spcPts val="0"/>
              </a:spcBef>
              <a:spcAft>
                <a:spcPts val="0"/>
              </a:spcAft>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cxnSp>
        <p:nvCxnSpPr>
          <p:cNvPr id="58" name="Google Shape;58;p7"/>
          <p:cNvCxnSpPr/>
          <p:nvPr/>
        </p:nvCxnSpPr>
        <p:spPr>
          <a:xfrm>
            <a:off x="4581725" y="4603504"/>
            <a:ext cx="46539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8"/>
          <p:cNvSpPr txBox="1"/>
          <p:nvPr>
            <p:ph type="title"/>
          </p:nvPr>
        </p:nvSpPr>
        <p:spPr>
          <a:xfrm>
            <a:off x="4640400" y="1740000"/>
            <a:ext cx="3783600" cy="166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cxnSp>
        <p:nvCxnSpPr>
          <p:cNvPr id="61" name="Google Shape;61;p8"/>
          <p:cNvCxnSpPr/>
          <p:nvPr/>
        </p:nvCxnSpPr>
        <p:spPr>
          <a:xfrm>
            <a:off x="0" y="4603504"/>
            <a:ext cx="9149400" cy="0"/>
          </a:xfrm>
          <a:prstGeom prst="straightConnector1">
            <a:avLst/>
          </a:prstGeom>
          <a:noFill/>
          <a:ln cap="flat" cmpd="sng" w="28575">
            <a:solidFill>
              <a:schemeClr val="dk2"/>
            </a:solidFill>
            <a:prstDash val="solid"/>
            <a:round/>
            <a:headEnd len="med" w="med" type="none"/>
            <a:tailEnd len="med" w="med" type="none"/>
          </a:ln>
        </p:spPr>
      </p:cxnSp>
      <p:grpSp>
        <p:nvGrpSpPr>
          <p:cNvPr id="62" name="Google Shape;62;p8"/>
          <p:cNvGrpSpPr/>
          <p:nvPr/>
        </p:nvGrpSpPr>
        <p:grpSpPr>
          <a:xfrm rot="-1750862">
            <a:off x="7922274" y="200724"/>
            <a:ext cx="849338" cy="1412166"/>
            <a:chOff x="7928941" y="159097"/>
            <a:chExt cx="730872" cy="1215197"/>
          </a:xfrm>
        </p:grpSpPr>
        <p:grpSp>
          <p:nvGrpSpPr>
            <p:cNvPr id="63" name="Google Shape;63;p8"/>
            <p:cNvGrpSpPr/>
            <p:nvPr/>
          </p:nvGrpSpPr>
          <p:grpSpPr>
            <a:xfrm flipH="1" rot="1739513">
              <a:off x="7967974" y="552406"/>
              <a:ext cx="261586" cy="228697"/>
              <a:chOff x="3948000" y="3024575"/>
              <a:chExt cx="145950" cy="127600"/>
            </a:xfrm>
          </p:grpSpPr>
          <p:sp>
            <p:nvSpPr>
              <p:cNvPr id="64" name="Google Shape;64;p8"/>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8"/>
            <p:cNvGrpSpPr/>
            <p:nvPr/>
          </p:nvGrpSpPr>
          <p:grpSpPr>
            <a:xfrm flipH="1" rot="1739513">
              <a:off x="8120544" y="248693"/>
              <a:ext cx="443952" cy="287171"/>
              <a:chOff x="4289900" y="2977375"/>
              <a:chExt cx="247700" cy="160225"/>
            </a:xfrm>
          </p:grpSpPr>
          <p:sp>
            <p:nvSpPr>
              <p:cNvPr id="67" name="Google Shape;67;p8"/>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8"/>
            <p:cNvGrpSpPr/>
            <p:nvPr/>
          </p:nvGrpSpPr>
          <p:grpSpPr>
            <a:xfrm flipH="1" rot="1739513">
              <a:off x="8166006" y="930703"/>
              <a:ext cx="372215" cy="377009"/>
              <a:chOff x="3510175" y="2983025"/>
              <a:chExt cx="207675" cy="210350"/>
            </a:xfrm>
          </p:grpSpPr>
          <p:sp>
            <p:nvSpPr>
              <p:cNvPr id="70" name="Google Shape;70;p8"/>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flipH="1" rot="4939382">
              <a:off x="8454413" y="707707"/>
              <a:ext cx="205397" cy="179573"/>
              <a:chOff x="3948000" y="3024575"/>
              <a:chExt cx="145950" cy="127600"/>
            </a:xfrm>
          </p:grpSpPr>
          <p:sp>
            <p:nvSpPr>
              <p:cNvPr id="73" name="Google Shape;73;p8"/>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5" name="Google Shape;75;p8"/>
          <p:cNvCxnSpPr/>
          <p:nvPr/>
        </p:nvCxnSpPr>
        <p:spPr>
          <a:xfrm>
            <a:off x="0" y="540004"/>
            <a:ext cx="4216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txBox="1"/>
          <p:nvPr>
            <p:ph type="title"/>
          </p:nvPr>
        </p:nvSpPr>
        <p:spPr>
          <a:xfrm>
            <a:off x="2391925" y="1619525"/>
            <a:ext cx="436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9"/>
          <p:cNvSpPr txBox="1"/>
          <p:nvPr>
            <p:ph idx="1" type="subTitle"/>
          </p:nvPr>
        </p:nvSpPr>
        <p:spPr>
          <a:xfrm>
            <a:off x="2391925" y="2443675"/>
            <a:ext cx="4360200" cy="162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9" name="Google Shape;79;p9"/>
          <p:cNvGrpSpPr/>
          <p:nvPr/>
        </p:nvGrpSpPr>
        <p:grpSpPr>
          <a:xfrm>
            <a:off x="8135446" y="3133781"/>
            <a:ext cx="1446494" cy="585856"/>
            <a:chOff x="8135446" y="3133781"/>
            <a:chExt cx="1446494" cy="585856"/>
          </a:xfrm>
        </p:grpSpPr>
        <p:sp>
          <p:nvSpPr>
            <p:cNvPr id="80" name="Google Shape;80;p9"/>
            <p:cNvSpPr/>
            <p:nvPr/>
          </p:nvSpPr>
          <p:spPr>
            <a:xfrm>
              <a:off x="8135446" y="3133781"/>
              <a:ext cx="734835" cy="585856"/>
            </a:xfrm>
            <a:custGeom>
              <a:rect b="b" l="l" r="r" t="t"/>
              <a:pathLst>
                <a:path extrusionOk="0" h="5839" w="7324">
                  <a:moveTo>
                    <a:pt x="2909" y="1"/>
                  </a:moveTo>
                  <a:cubicBezTo>
                    <a:pt x="1298" y="1"/>
                    <a:pt x="1" y="1298"/>
                    <a:pt x="1" y="2930"/>
                  </a:cubicBezTo>
                  <a:cubicBezTo>
                    <a:pt x="1" y="4541"/>
                    <a:pt x="1298" y="5838"/>
                    <a:pt x="2909" y="5838"/>
                  </a:cubicBezTo>
                  <a:lnTo>
                    <a:pt x="7324" y="5838"/>
                  </a:lnTo>
                  <a:lnTo>
                    <a:pt x="73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8870180" y="3133781"/>
              <a:ext cx="711759" cy="585856"/>
            </a:xfrm>
            <a:custGeom>
              <a:rect b="b" l="l" r="r" t="t"/>
              <a:pathLst>
                <a:path extrusionOk="0" h="5839" w="7094">
                  <a:moveTo>
                    <a:pt x="1" y="1"/>
                  </a:moveTo>
                  <a:lnTo>
                    <a:pt x="1" y="5838"/>
                  </a:lnTo>
                  <a:lnTo>
                    <a:pt x="4186" y="5838"/>
                  </a:lnTo>
                  <a:cubicBezTo>
                    <a:pt x="5797" y="5838"/>
                    <a:pt x="7094" y="4541"/>
                    <a:pt x="7094" y="2930"/>
                  </a:cubicBezTo>
                  <a:cubicBezTo>
                    <a:pt x="7094" y="1298"/>
                    <a:pt x="5797" y="1"/>
                    <a:pt x="4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9"/>
          <p:cNvGrpSpPr/>
          <p:nvPr/>
        </p:nvGrpSpPr>
        <p:grpSpPr>
          <a:xfrm>
            <a:off x="7932449" y="731282"/>
            <a:ext cx="1446594" cy="585856"/>
            <a:chOff x="4965750" y="5090300"/>
            <a:chExt cx="360450" cy="145975"/>
          </a:xfrm>
        </p:grpSpPr>
        <p:sp>
          <p:nvSpPr>
            <p:cNvPr id="83" name="Google Shape;83;p9"/>
            <p:cNvSpPr/>
            <p:nvPr/>
          </p:nvSpPr>
          <p:spPr>
            <a:xfrm>
              <a:off x="5143075" y="5090300"/>
              <a:ext cx="183125" cy="145975"/>
            </a:xfrm>
            <a:custGeom>
              <a:rect b="b" l="l" r="r" t="t"/>
              <a:pathLst>
                <a:path extrusionOk="0" h="5839" w="7325">
                  <a:moveTo>
                    <a:pt x="1" y="0"/>
                  </a:moveTo>
                  <a:lnTo>
                    <a:pt x="1" y="5838"/>
                  </a:lnTo>
                  <a:lnTo>
                    <a:pt x="4416" y="5838"/>
                  </a:lnTo>
                  <a:cubicBezTo>
                    <a:pt x="6027" y="5838"/>
                    <a:pt x="7324" y="4541"/>
                    <a:pt x="7324" y="2909"/>
                  </a:cubicBezTo>
                  <a:cubicBezTo>
                    <a:pt x="7324" y="1298"/>
                    <a:pt x="6027" y="0"/>
                    <a:pt x="44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965750" y="5090300"/>
              <a:ext cx="177350" cy="145975"/>
            </a:xfrm>
            <a:custGeom>
              <a:rect b="b" l="l" r="r" t="t"/>
              <a:pathLst>
                <a:path extrusionOk="0" h="5839" w="7094">
                  <a:moveTo>
                    <a:pt x="2930" y="0"/>
                  </a:moveTo>
                  <a:cubicBezTo>
                    <a:pt x="1298" y="0"/>
                    <a:pt x="1" y="1298"/>
                    <a:pt x="1" y="2909"/>
                  </a:cubicBezTo>
                  <a:cubicBezTo>
                    <a:pt x="1" y="4541"/>
                    <a:pt x="1298" y="5838"/>
                    <a:pt x="2930" y="5838"/>
                  </a:cubicBezTo>
                  <a:lnTo>
                    <a:pt x="7094" y="5838"/>
                  </a:lnTo>
                  <a:lnTo>
                    <a:pt x="70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5" name="Google Shape;85;p9"/>
          <p:cNvCxnSpPr/>
          <p:nvPr/>
        </p:nvCxnSpPr>
        <p:spPr>
          <a:xfrm>
            <a:off x="4581725" y="536004"/>
            <a:ext cx="46539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10"/>
          <p:cNvSpPr txBox="1"/>
          <p:nvPr>
            <p:ph type="title"/>
          </p:nvPr>
        </p:nvSpPr>
        <p:spPr>
          <a:xfrm>
            <a:off x="5476323" y="1202350"/>
            <a:ext cx="3073800" cy="2724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800"/>
              <a:buNone/>
              <a:defRPr sz="4200">
                <a:solidFill>
                  <a:schemeClr val="accen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theme" Target="../theme/theme1.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indent="-317500" lvl="1" marL="9144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indent="-317500" lvl="2" marL="13716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indent="-317500" lvl="3" marL="18288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indent="-317500" lvl="4" marL="22860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indent="-317500" lvl="5" marL="27432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indent="-317500" lvl="6" marL="32004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indent="-317500" lvl="7" marL="36576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indent="-317500" lvl="8" marL="41148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2.jpg"/><Relationship Id="rId6" Type="http://schemas.openxmlformats.org/officeDocument/2006/relationships/image" Target="../media/image22.jpg"/><Relationship Id="rId7" Type="http://schemas.openxmlformats.org/officeDocument/2006/relationships/image" Target="../media/image1.png"/><Relationship Id="rId8"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8.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www.kaggle.com/datasets/yasserh/breast-cancer-dataset" TargetMode="External"/><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kaggle.com/datasets/yasserh/breast-cancer-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447" name="Shape 447"/>
        <p:cNvGrpSpPr/>
        <p:nvPr/>
      </p:nvGrpSpPr>
      <p:grpSpPr>
        <a:xfrm>
          <a:off x="0" y="0"/>
          <a:ext cx="0" cy="0"/>
          <a:chOff x="0" y="0"/>
          <a:chExt cx="0" cy="0"/>
        </a:xfrm>
      </p:grpSpPr>
      <p:grpSp>
        <p:nvGrpSpPr>
          <p:cNvPr id="448" name="Google Shape;448;p37"/>
          <p:cNvGrpSpPr/>
          <p:nvPr/>
        </p:nvGrpSpPr>
        <p:grpSpPr>
          <a:xfrm rot="7683285">
            <a:off x="7562044" y="1561840"/>
            <a:ext cx="339631" cy="304310"/>
            <a:chOff x="5918300" y="4988050"/>
            <a:chExt cx="256875" cy="230150"/>
          </a:xfrm>
        </p:grpSpPr>
        <p:sp>
          <p:nvSpPr>
            <p:cNvPr id="449" name="Google Shape;449;p37"/>
            <p:cNvSpPr/>
            <p:nvPr/>
          </p:nvSpPr>
          <p:spPr>
            <a:xfrm>
              <a:off x="5918300" y="4988050"/>
              <a:ext cx="256875" cy="230150"/>
            </a:xfrm>
            <a:custGeom>
              <a:rect b="b" l="l" r="r" t="t"/>
              <a:pathLst>
                <a:path extrusionOk="0" h="9206" w="10275">
                  <a:moveTo>
                    <a:pt x="5125" y="1"/>
                  </a:moveTo>
                  <a:cubicBezTo>
                    <a:pt x="4682" y="1"/>
                    <a:pt x="4233" y="64"/>
                    <a:pt x="3788" y="199"/>
                  </a:cubicBezTo>
                  <a:cubicBezTo>
                    <a:pt x="1361" y="952"/>
                    <a:pt x="1" y="3526"/>
                    <a:pt x="733" y="5953"/>
                  </a:cubicBezTo>
                  <a:cubicBezTo>
                    <a:pt x="1348" y="7935"/>
                    <a:pt x="3178" y="9206"/>
                    <a:pt x="5150" y="9206"/>
                  </a:cubicBezTo>
                  <a:cubicBezTo>
                    <a:pt x="5593" y="9206"/>
                    <a:pt x="6042" y="9142"/>
                    <a:pt x="6487" y="9008"/>
                  </a:cubicBezTo>
                  <a:cubicBezTo>
                    <a:pt x="8914" y="8254"/>
                    <a:pt x="10274" y="5681"/>
                    <a:pt x="9542" y="3254"/>
                  </a:cubicBezTo>
                  <a:cubicBezTo>
                    <a:pt x="8927" y="1271"/>
                    <a:pt x="7097" y="1"/>
                    <a:pt x="5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rot="5400000">
              <a:off x="596937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37"/>
          <p:cNvSpPr txBox="1"/>
          <p:nvPr>
            <p:ph type="ctrTitle"/>
          </p:nvPr>
        </p:nvSpPr>
        <p:spPr>
          <a:xfrm>
            <a:off x="720000" y="1353375"/>
            <a:ext cx="4037700" cy="171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BREAST CANCER TUMOR</a:t>
            </a:r>
            <a:r>
              <a:rPr lang="es">
                <a:solidFill>
                  <a:schemeClr val="accent1"/>
                </a:solidFill>
              </a:rPr>
              <a:t> </a:t>
            </a:r>
            <a:endParaRPr>
              <a:solidFill>
                <a:schemeClr val="accent1"/>
              </a:solidFill>
            </a:endParaRPr>
          </a:p>
          <a:p>
            <a:pPr indent="0" lvl="0" marL="0" rtl="0" algn="ctr">
              <a:spcBef>
                <a:spcPts val="0"/>
              </a:spcBef>
              <a:spcAft>
                <a:spcPts val="0"/>
              </a:spcAft>
              <a:buNone/>
            </a:pPr>
            <a:r>
              <a:rPr lang="es">
                <a:solidFill>
                  <a:schemeClr val="accent1"/>
                </a:solidFill>
              </a:rPr>
              <a:t>CLASSIFICATION</a:t>
            </a:r>
            <a:endParaRPr>
              <a:solidFill>
                <a:schemeClr val="accent1"/>
              </a:solidFill>
            </a:endParaRPr>
          </a:p>
        </p:txBody>
      </p:sp>
      <p:sp>
        <p:nvSpPr>
          <p:cNvPr id="452" name="Google Shape;452;p37"/>
          <p:cNvSpPr txBox="1"/>
          <p:nvPr>
            <p:ph idx="1" type="subTitle"/>
          </p:nvPr>
        </p:nvSpPr>
        <p:spPr>
          <a:xfrm>
            <a:off x="720000" y="4107575"/>
            <a:ext cx="4970100" cy="4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Team 7: </a:t>
            </a:r>
            <a:r>
              <a:rPr lang="es"/>
              <a:t>Harry Cheung, </a:t>
            </a:r>
            <a:r>
              <a:rPr lang="es"/>
              <a:t>Lauren Joo, Cecilia Park, </a:t>
            </a:r>
            <a:endParaRPr/>
          </a:p>
          <a:p>
            <a:pPr indent="0" lvl="0" marL="0" rtl="0" algn="l">
              <a:spcBef>
                <a:spcPts val="0"/>
              </a:spcBef>
              <a:spcAft>
                <a:spcPts val="0"/>
              </a:spcAft>
              <a:buNone/>
            </a:pPr>
            <a:r>
              <a:rPr lang="es"/>
              <a:t>Arin Wang, Yuan Yuan</a:t>
            </a:r>
            <a:endParaRPr/>
          </a:p>
        </p:txBody>
      </p:sp>
      <p:grpSp>
        <p:nvGrpSpPr>
          <p:cNvPr id="453" name="Google Shape;453;p37"/>
          <p:cNvGrpSpPr/>
          <p:nvPr/>
        </p:nvGrpSpPr>
        <p:grpSpPr>
          <a:xfrm flipH="1" rot="1547987">
            <a:off x="7605308" y="862297"/>
            <a:ext cx="652732" cy="422221"/>
            <a:chOff x="4289900" y="2977375"/>
            <a:chExt cx="247700" cy="160225"/>
          </a:xfrm>
        </p:grpSpPr>
        <p:sp>
          <p:nvSpPr>
            <p:cNvPr id="454" name="Google Shape;454;p37"/>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37"/>
          <p:cNvGrpSpPr/>
          <p:nvPr/>
        </p:nvGrpSpPr>
        <p:grpSpPr>
          <a:xfrm flipH="1">
            <a:off x="8132730" y="1436845"/>
            <a:ext cx="547244" cy="554293"/>
            <a:chOff x="3510175" y="2983025"/>
            <a:chExt cx="207675" cy="210350"/>
          </a:xfrm>
        </p:grpSpPr>
        <p:sp>
          <p:nvSpPr>
            <p:cNvPr id="457" name="Google Shape;457;p37"/>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9" name="Google Shape;459;p37"/>
          <p:cNvPicPr preferRelativeResize="0"/>
          <p:nvPr/>
        </p:nvPicPr>
        <p:blipFill>
          <a:blip r:embed="rId3">
            <a:alphaModFix/>
          </a:blip>
          <a:stretch>
            <a:fillRect/>
          </a:stretch>
        </p:blipFill>
        <p:spPr>
          <a:xfrm>
            <a:off x="7545950" y="759400"/>
            <a:ext cx="1521425" cy="1231750"/>
          </a:xfrm>
          <a:prstGeom prst="rect">
            <a:avLst/>
          </a:prstGeom>
          <a:noFill/>
          <a:ln>
            <a:noFill/>
          </a:ln>
        </p:spPr>
      </p:pic>
      <p:pic>
        <p:nvPicPr>
          <p:cNvPr id="460" name="Google Shape;460;p37"/>
          <p:cNvPicPr preferRelativeResize="0"/>
          <p:nvPr/>
        </p:nvPicPr>
        <p:blipFill>
          <a:blip r:embed="rId4">
            <a:alphaModFix/>
          </a:blip>
          <a:stretch>
            <a:fillRect/>
          </a:stretch>
        </p:blipFill>
        <p:spPr>
          <a:xfrm>
            <a:off x="5690112" y="601894"/>
            <a:ext cx="2423151" cy="36436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718" name="Shape 718"/>
        <p:cNvGrpSpPr/>
        <p:nvPr/>
      </p:nvGrpSpPr>
      <p:grpSpPr>
        <a:xfrm>
          <a:off x="0" y="0"/>
          <a:ext cx="0" cy="0"/>
          <a:chOff x="0" y="0"/>
          <a:chExt cx="0" cy="0"/>
        </a:xfrm>
      </p:grpSpPr>
      <p:pic>
        <p:nvPicPr>
          <p:cNvPr id="719" name="Google Shape;719;p46"/>
          <p:cNvPicPr preferRelativeResize="0"/>
          <p:nvPr/>
        </p:nvPicPr>
        <p:blipFill>
          <a:blip r:embed="rId3">
            <a:alphaModFix/>
          </a:blip>
          <a:stretch>
            <a:fillRect/>
          </a:stretch>
        </p:blipFill>
        <p:spPr>
          <a:xfrm>
            <a:off x="5347475" y="2820363"/>
            <a:ext cx="3212650" cy="2040815"/>
          </a:xfrm>
          <a:prstGeom prst="rect">
            <a:avLst/>
          </a:prstGeom>
          <a:noFill/>
          <a:ln>
            <a:noFill/>
          </a:ln>
        </p:spPr>
      </p:pic>
      <p:cxnSp>
        <p:nvCxnSpPr>
          <p:cNvPr id="720" name="Google Shape;720;p46"/>
          <p:cNvCxnSpPr/>
          <p:nvPr/>
        </p:nvCxnSpPr>
        <p:spPr>
          <a:xfrm>
            <a:off x="827925" y="1531950"/>
            <a:ext cx="0" cy="2974800"/>
          </a:xfrm>
          <a:prstGeom prst="straightConnector1">
            <a:avLst/>
          </a:prstGeom>
          <a:noFill/>
          <a:ln cap="flat" cmpd="sng" w="9525">
            <a:solidFill>
              <a:schemeClr val="accent6"/>
            </a:solidFill>
            <a:prstDash val="solid"/>
            <a:round/>
            <a:headEnd len="med" w="med" type="none"/>
            <a:tailEnd len="med" w="med" type="none"/>
          </a:ln>
        </p:spPr>
      </p:cxnSp>
      <p:sp>
        <p:nvSpPr>
          <p:cNvPr id="721" name="Google Shape;721;p46"/>
          <p:cNvSpPr txBox="1"/>
          <p:nvPr>
            <p:ph type="title"/>
          </p:nvPr>
        </p:nvSpPr>
        <p:spPr>
          <a:xfrm>
            <a:off x="291775" y="326350"/>
            <a:ext cx="8852100" cy="78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2800">
                <a:solidFill>
                  <a:schemeClr val="accent6"/>
                </a:solidFill>
              </a:rPr>
              <a:t>Logistic Regression fails to capture complicated relationships for our datasets</a:t>
            </a:r>
            <a:endParaRPr sz="2800">
              <a:solidFill>
                <a:schemeClr val="accent6"/>
              </a:solidFill>
            </a:endParaRPr>
          </a:p>
        </p:txBody>
      </p:sp>
      <p:sp>
        <p:nvSpPr>
          <p:cNvPr id="722" name="Google Shape;722;p46"/>
          <p:cNvSpPr/>
          <p:nvPr/>
        </p:nvSpPr>
        <p:spPr>
          <a:xfrm>
            <a:off x="533175" y="1466900"/>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533175" y="3996075"/>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533175" y="2731488"/>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txBox="1"/>
          <p:nvPr/>
        </p:nvSpPr>
        <p:spPr>
          <a:xfrm>
            <a:off x="1260350" y="1362200"/>
            <a:ext cx="4109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B7B7B7"/>
                </a:solidFill>
                <a:latin typeface="Montserrat"/>
                <a:ea typeface="Montserrat"/>
                <a:cs typeface="Montserrat"/>
                <a:sym typeface="Montserrat"/>
              </a:rPr>
              <a:t>Chose the </a:t>
            </a:r>
            <a:r>
              <a:rPr b="1" lang="es" sz="1300">
                <a:solidFill>
                  <a:srgbClr val="B7B7B7"/>
                </a:solidFill>
                <a:latin typeface="Montserrat"/>
                <a:ea typeface="Montserrat"/>
                <a:cs typeface="Montserrat"/>
                <a:sym typeface="Montserrat"/>
              </a:rPr>
              <a:t>cut-off point with the best accuracy score </a:t>
            </a:r>
            <a:endParaRPr b="1" sz="1300">
              <a:solidFill>
                <a:srgbClr val="B7B7B7"/>
              </a:solidFill>
              <a:latin typeface="Montserrat"/>
              <a:ea typeface="Montserrat"/>
              <a:cs typeface="Montserrat"/>
              <a:sym typeface="Montserrat"/>
            </a:endParaRPr>
          </a:p>
          <a:p>
            <a:pPr indent="0" lvl="0" marL="0" rtl="0" algn="l">
              <a:spcBef>
                <a:spcPts val="0"/>
              </a:spcBef>
              <a:spcAft>
                <a:spcPts val="0"/>
              </a:spcAft>
              <a:buNone/>
            </a:pPr>
            <a:r>
              <a:rPr lang="es" sz="1300">
                <a:solidFill>
                  <a:srgbClr val="B7B7B7"/>
                </a:solidFill>
                <a:latin typeface="Montserrat"/>
                <a:ea typeface="Montserrat"/>
                <a:cs typeface="Montserrat"/>
                <a:sym typeface="Montserrat"/>
              </a:rPr>
              <a:t>(cut off value → 0.4)</a:t>
            </a:r>
            <a:endParaRPr sz="1300">
              <a:solidFill>
                <a:srgbClr val="B7B7B7"/>
              </a:solidFill>
              <a:latin typeface="Montserrat"/>
              <a:ea typeface="Montserrat"/>
              <a:cs typeface="Montserrat"/>
              <a:sym typeface="Montserrat"/>
            </a:endParaRPr>
          </a:p>
        </p:txBody>
      </p:sp>
      <p:sp>
        <p:nvSpPr>
          <p:cNvPr id="726" name="Google Shape;726;p46"/>
          <p:cNvSpPr txBox="1"/>
          <p:nvPr>
            <p:ph type="title"/>
          </p:nvPr>
        </p:nvSpPr>
        <p:spPr>
          <a:xfrm>
            <a:off x="381975" y="1364600"/>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rgbClr val="B7B7B7"/>
                </a:solidFill>
              </a:rPr>
              <a:t>1.</a:t>
            </a:r>
            <a:endParaRPr sz="2300">
              <a:solidFill>
                <a:srgbClr val="B7B7B7"/>
              </a:solidFill>
            </a:endParaRPr>
          </a:p>
        </p:txBody>
      </p:sp>
      <p:sp>
        <p:nvSpPr>
          <p:cNvPr id="727" name="Google Shape;727;p46"/>
          <p:cNvSpPr txBox="1"/>
          <p:nvPr>
            <p:ph type="title"/>
          </p:nvPr>
        </p:nvSpPr>
        <p:spPr>
          <a:xfrm>
            <a:off x="381975" y="2629188"/>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rgbClr val="B7B7B7"/>
                </a:solidFill>
              </a:rPr>
              <a:t>2.</a:t>
            </a:r>
            <a:endParaRPr sz="2300">
              <a:solidFill>
                <a:srgbClr val="B7B7B7"/>
              </a:solidFill>
            </a:endParaRPr>
          </a:p>
        </p:txBody>
      </p:sp>
      <p:sp>
        <p:nvSpPr>
          <p:cNvPr id="728" name="Google Shape;728;p46"/>
          <p:cNvSpPr txBox="1"/>
          <p:nvPr>
            <p:ph type="title"/>
          </p:nvPr>
        </p:nvSpPr>
        <p:spPr>
          <a:xfrm>
            <a:off x="381975" y="3893800"/>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3.</a:t>
            </a:r>
            <a:endParaRPr sz="2300">
              <a:solidFill>
                <a:schemeClr val="accent6"/>
              </a:solidFill>
            </a:endParaRPr>
          </a:p>
        </p:txBody>
      </p:sp>
      <p:sp>
        <p:nvSpPr>
          <p:cNvPr id="729" name="Google Shape;729;p46"/>
          <p:cNvSpPr txBox="1"/>
          <p:nvPr/>
        </p:nvSpPr>
        <p:spPr>
          <a:xfrm>
            <a:off x="1260350" y="2629200"/>
            <a:ext cx="3696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B7B7B7"/>
                </a:solidFill>
                <a:latin typeface="Montserrat"/>
                <a:ea typeface="Montserrat"/>
                <a:cs typeface="Montserrat"/>
                <a:sym typeface="Montserrat"/>
              </a:rPr>
              <a:t>The  decision boundary for </a:t>
            </a:r>
            <a:r>
              <a:rPr b="1" lang="es" sz="1300">
                <a:solidFill>
                  <a:srgbClr val="B7B7B7"/>
                </a:solidFill>
                <a:latin typeface="Montserrat"/>
                <a:ea typeface="Montserrat"/>
                <a:cs typeface="Montserrat"/>
                <a:sym typeface="Montserrat"/>
              </a:rPr>
              <a:t>both</a:t>
            </a:r>
            <a:r>
              <a:rPr b="1" lang="es" sz="1300">
                <a:solidFill>
                  <a:srgbClr val="B7B7B7"/>
                </a:solidFill>
                <a:latin typeface="Montserrat"/>
                <a:ea typeface="Montserrat"/>
                <a:cs typeface="Montserrat"/>
                <a:sym typeface="Montserrat"/>
              </a:rPr>
              <a:t> largest and smallest coefficient</a:t>
            </a:r>
            <a:r>
              <a:rPr lang="es" sz="1300">
                <a:solidFill>
                  <a:srgbClr val="B7B7B7"/>
                </a:solidFill>
                <a:latin typeface="Montserrat"/>
                <a:ea typeface="Montserrat"/>
                <a:cs typeface="Montserrat"/>
                <a:sym typeface="Montserrat"/>
              </a:rPr>
              <a:t> features </a:t>
            </a:r>
            <a:r>
              <a:rPr b="1" lang="es" sz="1300">
                <a:solidFill>
                  <a:srgbClr val="B7B7B7"/>
                </a:solidFill>
                <a:latin typeface="Montserrat"/>
                <a:ea typeface="Montserrat"/>
                <a:cs typeface="Montserrat"/>
                <a:sym typeface="Montserrat"/>
              </a:rPr>
              <a:t>cannot separate data efficiently</a:t>
            </a:r>
            <a:endParaRPr b="1" sz="1300">
              <a:solidFill>
                <a:srgbClr val="B7B7B7"/>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lt1"/>
              </a:solidFill>
              <a:latin typeface="Montserrat"/>
              <a:ea typeface="Montserrat"/>
              <a:cs typeface="Montserrat"/>
              <a:sym typeface="Montserrat"/>
            </a:endParaRPr>
          </a:p>
        </p:txBody>
      </p:sp>
      <p:sp>
        <p:nvSpPr>
          <p:cNvPr id="730" name="Google Shape;730;p46"/>
          <p:cNvSpPr txBox="1"/>
          <p:nvPr/>
        </p:nvSpPr>
        <p:spPr>
          <a:xfrm>
            <a:off x="1260350" y="3893800"/>
            <a:ext cx="3696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chemeClr val="lt1"/>
                </a:solidFill>
                <a:latin typeface="Montserrat"/>
                <a:ea typeface="Montserrat"/>
                <a:cs typeface="Montserrat"/>
                <a:sym typeface="Montserrat"/>
              </a:rPr>
              <a:t>Non-linear Model</a:t>
            </a:r>
            <a:r>
              <a:rPr lang="es" sz="1300">
                <a:solidFill>
                  <a:schemeClr val="lt1"/>
                </a:solidFill>
                <a:latin typeface="Montserrat"/>
                <a:ea typeface="Montserrat"/>
                <a:cs typeface="Montserrat"/>
                <a:sym typeface="Montserrat"/>
              </a:rPr>
              <a:t>: support vector machine with polynomial kernel still can’t separate data efficiently</a:t>
            </a:r>
            <a:endParaRPr b="1" sz="13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734" name="Shape 734"/>
        <p:cNvGrpSpPr/>
        <p:nvPr/>
      </p:nvGrpSpPr>
      <p:grpSpPr>
        <a:xfrm>
          <a:off x="0" y="0"/>
          <a:ext cx="0" cy="0"/>
          <a:chOff x="0" y="0"/>
          <a:chExt cx="0" cy="0"/>
        </a:xfrm>
      </p:grpSpPr>
      <p:sp>
        <p:nvSpPr>
          <p:cNvPr id="735" name="Google Shape;735;p47"/>
          <p:cNvSpPr/>
          <p:nvPr/>
        </p:nvSpPr>
        <p:spPr>
          <a:xfrm>
            <a:off x="5213600" y="2122350"/>
            <a:ext cx="3311100" cy="22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txBox="1"/>
          <p:nvPr>
            <p:ph idx="3" type="subTitle"/>
          </p:nvPr>
        </p:nvSpPr>
        <p:spPr>
          <a:xfrm>
            <a:off x="1071533" y="1553775"/>
            <a:ext cx="29076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3 </a:t>
            </a:r>
            <a:r>
              <a:rPr lang="es"/>
              <a:t>SEPARATE</a:t>
            </a:r>
            <a:r>
              <a:rPr lang="es"/>
              <a:t> DATASETS</a:t>
            </a:r>
            <a:endParaRPr/>
          </a:p>
        </p:txBody>
      </p:sp>
      <p:sp>
        <p:nvSpPr>
          <p:cNvPr id="737" name="Google Shape;737;p47"/>
          <p:cNvSpPr txBox="1"/>
          <p:nvPr>
            <p:ph idx="4" type="subTitle"/>
          </p:nvPr>
        </p:nvSpPr>
        <p:spPr>
          <a:xfrm>
            <a:off x="5183600" y="1553775"/>
            <a:ext cx="33711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RANDOM FOREST       IMPORTANCE FEATURES</a:t>
            </a:r>
            <a:endParaRPr/>
          </a:p>
        </p:txBody>
      </p:sp>
      <p:sp>
        <p:nvSpPr>
          <p:cNvPr id="738" name="Google Shape;738;p47"/>
          <p:cNvSpPr txBox="1"/>
          <p:nvPr>
            <p:ph idx="1" type="subTitle"/>
          </p:nvPr>
        </p:nvSpPr>
        <p:spPr>
          <a:xfrm>
            <a:off x="691751" y="2340725"/>
            <a:ext cx="8145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Mean</a:t>
            </a:r>
            <a:endParaRPr/>
          </a:p>
        </p:txBody>
      </p:sp>
      <p:sp>
        <p:nvSpPr>
          <p:cNvPr id="739" name="Google Shape;739;p47"/>
          <p:cNvSpPr txBox="1"/>
          <p:nvPr>
            <p:ph idx="2" type="subTitle"/>
          </p:nvPr>
        </p:nvSpPr>
        <p:spPr>
          <a:xfrm>
            <a:off x="316150" y="2550488"/>
            <a:ext cx="15657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sz="1200"/>
              <a:t>average tumor records</a:t>
            </a:r>
            <a:endParaRPr sz="1200"/>
          </a:p>
        </p:txBody>
      </p:sp>
      <p:pic>
        <p:nvPicPr>
          <p:cNvPr id="740" name="Google Shape;740;p47"/>
          <p:cNvPicPr preferRelativeResize="0"/>
          <p:nvPr/>
        </p:nvPicPr>
        <p:blipFill>
          <a:blip r:embed="rId3">
            <a:alphaModFix/>
          </a:blip>
          <a:stretch>
            <a:fillRect/>
          </a:stretch>
        </p:blipFill>
        <p:spPr>
          <a:xfrm>
            <a:off x="287225" y="493575"/>
            <a:ext cx="1159375" cy="1060200"/>
          </a:xfrm>
          <a:prstGeom prst="rect">
            <a:avLst/>
          </a:prstGeom>
          <a:noFill/>
          <a:ln>
            <a:noFill/>
          </a:ln>
        </p:spPr>
      </p:pic>
      <p:pic>
        <p:nvPicPr>
          <p:cNvPr id="741" name="Google Shape;741;p47"/>
          <p:cNvPicPr preferRelativeResize="0"/>
          <p:nvPr/>
        </p:nvPicPr>
        <p:blipFill>
          <a:blip r:embed="rId3">
            <a:alphaModFix/>
          </a:blip>
          <a:stretch>
            <a:fillRect/>
          </a:stretch>
        </p:blipFill>
        <p:spPr>
          <a:xfrm>
            <a:off x="6236400" y="407200"/>
            <a:ext cx="2907600" cy="185500"/>
          </a:xfrm>
          <a:prstGeom prst="rect">
            <a:avLst/>
          </a:prstGeom>
          <a:noFill/>
          <a:ln>
            <a:noFill/>
          </a:ln>
        </p:spPr>
      </p:pic>
      <p:pic>
        <p:nvPicPr>
          <p:cNvPr id="742" name="Google Shape;742;p47"/>
          <p:cNvPicPr preferRelativeResize="0"/>
          <p:nvPr/>
        </p:nvPicPr>
        <p:blipFill>
          <a:blip r:embed="rId3">
            <a:alphaModFix/>
          </a:blip>
          <a:stretch>
            <a:fillRect/>
          </a:stretch>
        </p:blipFill>
        <p:spPr>
          <a:xfrm>
            <a:off x="0" y="4502950"/>
            <a:ext cx="9144000" cy="185500"/>
          </a:xfrm>
          <a:prstGeom prst="rect">
            <a:avLst/>
          </a:prstGeom>
          <a:noFill/>
          <a:ln>
            <a:noFill/>
          </a:ln>
        </p:spPr>
      </p:pic>
      <p:sp>
        <p:nvSpPr>
          <p:cNvPr id="743" name="Google Shape;743;p47"/>
          <p:cNvSpPr txBox="1"/>
          <p:nvPr>
            <p:ph type="title"/>
          </p:nvPr>
        </p:nvSpPr>
        <p:spPr>
          <a:xfrm>
            <a:off x="291775" y="402550"/>
            <a:ext cx="8852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t>Amidst failed attempts, we took different approaches and examined other models as countermeasures</a:t>
            </a:r>
            <a:endParaRPr>
              <a:solidFill>
                <a:schemeClr val="accent1"/>
              </a:solidFill>
            </a:endParaRPr>
          </a:p>
        </p:txBody>
      </p:sp>
      <p:cxnSp>
        <p:nvCxnSpPr>
          <p:cNvPr id="744" name="Google Shape;744;p47"/>
          <p:cNvCxnSpPr>
            <a:stCxn id="736" idx="2"/>
          </p:cNvCxnSpPr>
          <p:nvPr/>
        </p:nvCxnSpPr>
        <p:spPr>
          <a:xfrm flipH="1">
            <a:off x="1132133" y="1971975"/>
            <a:ext cx="1393200" cy="406800"/>
          </a:xfrm>
          <a:prstGeom prst="straightConnector1">
            <a:avLst/>
          </a:prstGeom>
          <a:noFill/>
          <a:ln cap="flat" cmpd="sng" w="9525">
            <a:solidFill>
              <a:schemeClr val="dk2"/>
            </a:solidFill>
            <a:prstDash val="solid"/>
            <a:round/>
            <a:headEnd len="med" w="med" type="none"/>
            <a:tailEnd len="med" w="med" type="triangle"/>
          </a:ln>
        </p:spPr>
      </p:cxnSp>
      <p:cxnSp>
        <p:nvCxnSpPr>
          <p:cNvPr id="745" name="Google Shape;745;p47"/>
          <p:cNvCxnSpPr>
            <a:stCxn id="736" idx="2"/>
            <a:endCxn id="746" idx="0"/>
          </p:cNvCxnSpPr>
          <p:nvPr/>
        </p:nvCxnSpPr>
        <p:spPr>
          <a:xfrm>
            <a:off x="2525333" y="1971975"/>
            <a:ext cx="5400" cy="390600"/>
          </a:xfrm>
          <a:prstGeom prst="straightConnector1">
            <a:avLst/>
          </a:prstGeom>
          <a:noFill/>
          <a:ln cap="flat" cmpd="sng" w="9525">
            <a:solidFill>
              <a:schemeClr val="dk2"/>
            </a:solidFill>
            <a:prstDash val="solid"/>
            <a:round/>
            <a:headEnd len="med" w="med" type="none"/>
            <a:tailEnd len="med" w="med" type="triangle"/>
          </a:ln>
        </p:spPr>
      </p:cxnSp>
      <p:cxnSp>
        <p:nvCxnSpPr>
          <p:cNvPr id="747" name="Google Shape;747;p47"/>
          <p:cNvCxnSpPr/>
          <p:nvPr/>
        </p:nvCxnSpPr>
        <p:spPr>
          <a:xfrm>
            <a:off x="2525333" y="1971975"/>
            <a:ext cx="1393200" cy="406800"/>
          </a:xfrm>
          <a:prstGeom prst="straightConnector1">
            <a:avLst/>
          </a:prstGeom>
          <a:noFill/>
          <a:ln cap="flat" cmpd="sng" w="9525">
            <a:solidFill>
              <a:schemeClr val="dk2"/>
            </a:solidFill>
            <a:prstDash val="solid"/>
            <a:round/>
            <a:headEnd len="med" w="med" type="none"/>
            <a:tailEnd len="med" w="med" type="triangle"/>
          </a:ln>
        </p:spPr>
      </p:cxnSp>
      <p:sp>
        <p:nvSpPr>
          <p:cNvPr id="746" name="Google Shape;746;p47"/>
          <p:cNvSpPr txBox="1"/>
          <p:nvPr>
            <p:ph idx="1" type="subTitle"/>
          </p:nvPr>
        </p:nvSpPr>
        <p:spPr>
          <a:xfrm>
            <a:off x="1600275" y="2362650"/>
            <a:ext cx="18609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Mean &amp; Worst </a:t>
            </a:r>
            <a:endParaRPr/>
          </a:p>
        </p:txBody>
      </p:sp>
      <p:sp>
        <p:nvSpPr>
          <p:cNvPr id="748" name="Google Shape;748;p47"/>
          <p:cNvSpPr txBox="1"/>
          <p:nvPr>
            <p:ph idx="1" type="subTitle"/>
          </p:nvPr>
        </p:nvSpPr>
        <p:spPr>
          <a:xfrm>
            <a:off x="3555201" y="2362650"/>
            <a:ext cx="8145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Worst</a:t>
            </a:r>
            <a:endParaRPr/>
          </a:p>
        </p:txBody>
      </p:sp>
      <p:sp>
        <p:nvSpPr>
          <p:cNvPr id="749" name="Google Shape;749;p47"/>
          <p:cNvSpPr txBox="1"/>
          <p:nvPr>
            <p:ph idx="2" type="subTitle"/>
          </p:nvPr>
        </p:nvSpPr>
        <p:spPr>
          <a:xfrm>
            <a:off x="3179600" y="2553713"/>
            <a:ext cx="15657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sz="1200"/>
              <a:t>severe tumor records</a:t>
            </a:r>
            <a:endParaRPr sz="1200"/>
          </a:p>
        </p:txBody>
      </p:sp>
      <p:sp>
        <p:nvSpPr>
          <p:cNvPr id="750" name="Google Shape;750;p47"/>
          <p:cNvSpPr txBox="1"/>
          <p:nvPr>
            <p:ph idx="2" type="subTitle"/>
          </p:nvPr>
        </p:nvSpPr>
        <p:spPr>
          <a:xfrm>
            <a:off x="1747875" y="2458588"/>
            <a:ext cx="15657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sz="1200"/>
              <a:t>combination</a:t>
            </a:r>
            <a:endParaRPr sz="1200"/>
          </a:p>
        </p:txBody>
      </p:sp>
      <p:sp>
        <p:nvSpPr>
          <p:cNvPr id="751" name="Google Shape;751;p47"/>
          <p:cNvSpPr/>
          <p:nvPr/>
        </p:nvSpPr>
        <p:spPr>
          <a:xfrm rot="-5400000">
            <a:off x="2455725" y="1584063"/>
            <a:ext cx="150000" cy="3750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txBox="1"/>
          <p:nvPr>
            <p:ph idx="2" type="subTitle"/>
          </p:nvPr>
        </p:nvSpPr>
        <p:spPr>
          <a:xfrm>
            <a:off x="665625" y="3746450"/>
            <a:ext cx="3719400" cy="713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b="1" lang="es" sz="1200"/>
              <a:t>Mimic PCA properties</a:t>
            </a:r>
            <a:r>
              <a:rPr lang="es" sz="1200"/>
              <a:t> and divide data in the best way</a:t>
            </a:r>
            <a:endParaRPr sz="1200"/>
          </a:p>
          <a:p>
            <a:pPr indent="-304800" lvl="0" marL="457200" rtl="0" algn="l">
              <a:spcBef>
                <a:spcPts val="0"/>
              </a:spcBef>
              <a:spcAft>
                <a:spcPts val="0"/>
              </a:spcAft>
              <a:buSzPts val="1200"/>
              <a:buChar char="●"/>
            </a:pPr>
            <a:r>
              <a:rPr lang="es" sz="1200"/>
              <a:t>Examine models 3 separate ways to further analyze our data</a:t>
            </a:r>
            <a:endParaRPr sz="1200"/>
          </a:p>
        </p:txBody>
      </p:sp>
      <p:pic>
        <p:nvPicPr>
          <p:cNvPr id="753" name="Google Shape;753;p47"/>
          <p:cNvPicPr preferRelativeResize="0"/>
          <p:nvPr/>
        </p:nvPicPr>
        <p:blipFill>
          <a:blip r:embed="rId4">
            <a:alphaModFix/>
          </a:blip>
          <a:stretch>
            <a:fillRect/>
          </a:stretch>
        </p:blipFill>
        <p:spPr>
          <a:xfrm>
            <a:off x="5207475" y="2124375"/>
            <a:ext cx="3323361" cy="222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757" name="Shape 757"/>
        <p:cNvGrpSpPr/>
        <p:nvPr/>
      </p:nvGrpSpPr>
      <p:grpSpPr>
        <a:xfrm>
          <a:off x="0" y="0"/>
          <a:ext cx="0" cy="0"/>
          <a:chOff x="0" y="0"/>
          <a:chExt cx="0" cy="0"/>
        </a:xfrm>
      </p:grpSpPr>
      <p:sp>
        <p:nvSpPr>
          <p:cNvPr id="758" name="Google Shape;758;p48"/>
          <p:cNvSpPr/>
          <p:nvPr/>
        </p:nvSpPr>
        <p:spPr>
          <a:xfrm>
            <a:off x="413000" y="2122350"/>
            <a:ext cx="3311100" cy="22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8"/>
          <p:cNvSpPr txBox="1"/>
          <p:nvPr>
            <p:ph idx="4" type="subTitle"/>
          </p:nvPr>
        </p:nvSpPr>
        <p:spPr>
          <a:xfrm>
            <a:off x="383000" y="1553775"/>
            <a:ext cx="33711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RANDOM FOREST       IMPORTANCE FEATURES</a:t>
            </a:r>
            <a:endParaRPr/>
          </a:p>
        </p:txBody>
      </p:sp>
      <p:pic>
        <p:nvPicPr>
          <p:cNvPr id="760" name="Google Shape;760;p48"/>
          <p:cNvPicPr preferRelativeResize="0"/>
          <p:nvPr/>
        </p:nvPicPr>
        <p:blipFill>
          <a:blip r:embed="rId3">
            <a:alphaModFix/>
          </a:blip>
          <a:stretch>
            <a:fillRect/>
          </a:stretch>
        </p:blipFill>
        <p:spPr>
          <a:xfrm>
            <a:off x="287225" y="417375"/>
            <a:ext cx="1159375" cy="1060200"/>
          </a:xfrm>
          <a:prstGeom prst="rect">
            <a:avLst/>
          </a:prstGeom>
          <a:noFill/>
          <a:ln>
            <a:noFill/>
          </a:ln>
        </p:spPr>
      </p:pic>
      <p:pic>
        <p:nvPicPr>
          <p:cNvPr id="761" name="Google Shape;761;p48"/>
          <p:cNvPicPr preferRelativeResize="0"/>
          <p:nvPr/>
        </p:nvPicPr>
        <p:blipFill>
          <a:blip r:embed="rId3">
            <a:alphaModFix/>
          </a:blip>
          <a:stretch>
            <a:fillRect/>
          </a:stretch>
        </p:blipFill>
        <p:spPr>
          <a:xfrm>
            <a:off x="6236400" y="407200"/>
            <a:ext cx="2907600" cy="185500"/>
          </a:xfrm>
          <a:prstGeom prst="rect">
            <a:avLst/>
          </a:prstGeom>
          <a:noFill/>
          <a:ln>
            <a:noFill/>
          </a:ln>
        </p:spPr>
      </p:pic>
      <p:pic>
        <p:nvPicPr>
          <p:cNvPr id="762" name="Google Shape;762;p48"/>
          <p:cNvPicPr preferRelativeResize="0"/>
          <p:nvPr/>
        </p:nvPicPr>
        <p:blipFill>
          <a:blip r:embed="rId3">
            <a:alphaModFix/>
          </a:blip>
          <a:stretch>
            <a:fillRect/>
          </a:stretch>
        </p:blipFill>
        <p:spPr>
          <a:xfrm>
            <a:off x="0" y="4502950"/>
            <a:ext cx="9144000" cy="185500"/>
          </a:xfrm>
          <a:prstGeom prst="rect">
            <a:avLst/>
          </a:prstGeom>
          <a:noFill/>
          <a:ln>
            <a:noFill/>
          </a:ln>
        </p:spPr>
      </p:pic>
      <p:sp>
        <p:nvSpPr>
          <p:cNvPr id="763" name="Google Shape;763;p48"/>
          <p:cNvSpPr txBox="1"/>
          <p:nvPr>
            <p:ph type="title"/>
          </p:nvPr>
        </p:nvSpPr>
        <p:spPr>
          <a:xfrm>
            <a:off x="291775" y="402550"/>
            <a:ext cx="8852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t>Amidst failed attempts, we took different approaches and examined other models as countermeasures</a:t>
            </a:r>
            <a:endParaRPr>
              <a:solidFill>
                <a:schemeClr val="accent1"/>
              </a:solidFill>
            </a:endParaRPr>
          </a:p>
        </p:txBody>
      </p:sp>
      <p:pic>
        <p:nvPicPr>
          <p:cNvPr id="764" name="Google Shape;764;p48"/>
          <p:cNvPicPr preferRelativeResize="0"/>
          <p:nvPr/>
        </p:nvPicPr>
        <p:blipFill>
          <a:blip r:embed="rId4">
            <a:alphaModFix/>
          </a:blip>
          <a:stretch>
            <a:fillRect/>
          </a:stretch>
        </p:blipFill>
        <p:spPr>
          <a:xfrm>
            <a:off x="406875" y="2124375"/>
            <a:ext cx="3323361" cy="2226175"/>
          </a:xfrm>
          <a:prstGeom prst="rect">
            <a:avLst/>
          </a:prstGeom>
          <a:noFill/>
          <a:ln>
            <a:noFill/>
          </a:ln>
        </p:spPr>
      </p:pic>
      <p:pic>
        <p:nvPicPr>
          <p:cNvPr id="765" name="Google Shape;765;p48"/>
          <p:cNvPicPr preferRelativeResize="0"/>
          <p:nvPr/>
        </p:nvPicPr>
        <p:blipFill rotWithShape="1">
          <a:blip r:embed="rId5">
            <a:alphaModFix/>
          </a:blip>
          <a:srcRect b="45817" l="0" r="59412" t="0"/>
          <a:stretch/>
        </p:blipFill>
        <p:spPr>
          <a:xfrm>
            <a:off x="3982775" y="1153650"/>
            <a:ext cx="2099224" cy="2368800"/>
          </a:xfrm>
          <a:prstGeom prst="rect">
            <a:avLst/>
          </a:prstGeom>
          <a:noFill/>
          <a:ln>
            <a:noFill/>
          </a:ln>
        </p:spPr>
      </p:pic>
      <p:pic>
        <p:nvPicPr>
          <p:cNvPr id="766" name="Google Shape;766;p48"/>
          <p:cNvPicPr preferRelativeResize="0"/>
          <p:nvPr/>
        </p:nvPicPr>
        <p:blipFill>
          <a:blip r:embed="rId3">
            <a:alphaModFix/>
          </a:blip>
          <a:stretch>
            <a:fillRect/>
          </a:stretch>
        </p:blipFill>
        <p:spPr>
          <a:xfrm>
            <a:off x="5924400" y="1849950"/>
            <a:ext cx="202852" cy="185500"/>
          </a:xfrm>
          <a:prstGeom prst="rect">
            <a:avLst/>
          </a:prstGeom>
          <a:noFill/>
          <a:ln>
            <a:noFill/>
          </a:ln>
        </p:spPr>
      </p:pic>
      <p:pic>
        <p:nvPicPr>
          <p:cNvPr id="767" name="Google Shape;767;p48"/>
          <p:cNvPicPr preferRelativeResize="0"/>
          <p:nvPr/>
        </p:nvPicPr>
        <p:blipFill>
          <a:blip r:embed="rId3">
            <a:alphaModFix/>
          </a:blip>
          <a:stretch>
            <a:fillRect/>
          </a:stretch>
        </p:blipFill>
        <p:spPr>
          <a:xfrm>
            <a:off x="5924400" y="2742375"/>
            <a:ext cx="202850" cy="859200"/>
          </a:xfrm>
          <a:prstGeom prst="rect">
            <a:avLst/>
          </a:prstGeom>
          <a:noFill/>
          <a:ln>
            <a:noFill/>
          </a:ln>
        </p:spPr>
      </p:pic>
      <p:sp>
        <p:nvSpPr>
          <p:cNvPr id="768" name="Google Shape;768;p48"/>
          <p:cNvSpPr txBox="1"/>
          <p:nvPr>
            <p:ph idx="1" type="subTitle"/>
          </p:nvPr>
        </p:nvSpPr>
        <p:spPr>
          <a:xfrm>
            <a:off x="3993824" y="3482650"/>
            <a:ext cx="22383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s"/>
              <a:t>Breast Cancer Tumor</a:t>
            </a:r>
            <a:endParaRPr b="1"/>
          </a:p>
        </p:txBody>
      </p:sp>
      <p:cxnSp>
        <p:nvCxnSpPr>
          <p:cNvPr id="769" name="Google Shape;769;p48"/>
          <p:cNvCxnSpPr/>
          <p:nvPr/>
        </p:nvCxnSpPr>
        <p:spPr>
          <a:xfrm>
            <a:off x="4741275" y="1316350"/>
            <a:ext cx="743400" cy="2133300"/>
          </a:xfrm>
          <a:prstGeom prst="straightConnector1">
            <a:avLst/>
          </a:prstGeom>
          <a:noFill/>
          <a:ln cap="flat" cmpd="sng" w="76200">
            <a:solidFill>
              <a:schemeClr val="dk2"/>
            </a:solidFill>
            <a:prstDash val="solid"/>
            <a:round/>
            <a:headEnd len="med" w="med" type="none"/>
            <a:tailEnd len="med" w="med" type="none"/>
          </a:ln>
        </p:spPr>
      </p:cxnSp>
      <p:cxnSp>
        <p:nvCxnSpPr>
          <p:cNvPr id="770" name="Google Shape;770;p48"/>
          <p:cNvCxnSpPr>
            <a:endCxn id="771" idx="1"/>
          </p:cNvCxnSpPr>
          <p:nvPr/>
        </p:nvCxnSpPr>
        <p:spPr>
          <a:xfrm flipH="1" rot="10800000">
            <a:off x="4893750" y="1589775"/>
            <a:ext cx="1746900" cy="66300"/>
          </a:xfrm>
          <a:prstGeom prst="straightConnector1">
            <a:avLst/>
          </a:prstGeom>
          <a:noFill/>
          <a:ln cap="flat" cmpd="sng" w="28575">
            <a:solidFill>
              <a:schemeClr val="dk2"/>
            </a:solidFill>
            <a:prstDash val="solid"/>
            <a:round/>
            <a:headEnd len="med" w="med" type="none"/>
            <a:tailEnd len="med" w="med" type="oval"/>
          </a:ln>
        </p:spPr>
      </p:cxnSp>
      <p:sp>
        <p:nvSpPr>
          <p:cNvPr id="771" name="Google Shape;771;p48"/>
          <p:cNvSpPr txBox="1"/>
          <p:nvPr>
            <p:ph idx="1" type="subTitle"/>
          </p:nvPr>
        </p:nvSpPr>
        <p:spPr>
          <a:xfrm>
            <a:off x="6640650" y="1270725"/>
            <a:ext cx="2099100" cy="638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s"/>
              <a:t>Perimeter</a:t>
            </a:r>
            <a:r>
              <a:rPr lang="es"/>
              <a:t>               </a:t>
            </a:r>
            <a:r>
              <a:rPr lang="es" sz="1200"/>
              <a:t>total distance from one end points to another</a:t>
            </a:r>
            <a:endParaRPr sz="1200"/>
          </a:p>
        </p:txBody>
      </p:sp>
      <p:sp>
        <p:nvSpPr>
          <p:cNvPr id="772" name="Google Shape;772;p48"/>
          <p:cNvSpPr txBox="1"/>
          <p:nvPr>
            <p:ph idx="1" type="subTitle"/>
          </p:nvPr>
        </p:nvSpPr>
        <p:spPr>
          <a:xfrm>
            <a:off x="6640650" y="3203875"/>
            <a:ext cx="2099100" cy="638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s"/>
              <a:t>Concave Points</a:t>
            </a:r>
            <a:r>
              <a:rPr b="1" lang="es"/>
              <a:t>  </a:t>
            </a:r>
            <a:r>
              <a:rPr lang="es"/>
              <a:t>            </a:t>
            </a:r>
            <a:r>
              <a:rPr lang="es" sz="1200"/>
              <a:t>number of concave portions of the contour</a:t>
            </a:r>
            <a:endParaRPr sz="1200"/>
          </a:p>
        </p:txBody>
      </p:sp>
      <p:sp>
        <p:nvSpPr>
          <p:cNvPr id="773" name="Google Shape;773;p48"/>
          <p:cNvSpPr txBox="1"/>
          <p:nvPr>
            <p:ph idx="1" type="subTitle"/>
          </p:nvPr>
        </p:nvSpPr>
        <p:spPr>
          <a:xfrm>
            <a:off x="6640650" y="2237288"/>
            <a:ext cx="2099100" cy="638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s"/>
              <a:t>Concavity</a:t>
            </a:r>
            <a:r>
              <a:rPr b="1" lang="es"/>
              <a:t>  </a:t>
            </a:r>
            <a:r>
              <a:rPr lang="es"/>
              <a:t>            </a:t>
            </a:r>
            <a:r>
              <a:rPr lang="es" sz="1200"/>
              <a:t>severity of concave portions of the contour</a:t>
            </a:r>
            <a:endParaRPr sz="1200"/>
          </a:p>
        </p:txBody>
      </p:sp>
      <p:cxnSp>
        <p:nvCxnSpPr>
          <p:cNvPr id="774" name="Google Shape;774;p48"/>
          <p:cNvCxnSpPr>
            <a:endCxn id="773" idx="1"/>
          </p:cNvCxnSpPr>
          <p:nvPr/>
        </p:nvCxnSpPr>
        <p:spPr>
          <a:xfrm flipH="1" rot="10800000">
            <a:off x="5728650" y="2556338"/>
            <a:ext cx="912000" cy="210300"/>
          </a:xfrm>
          <a:prstGeom prst="straightConnector1">
            <a:avLst/>
          </a:prstGeom>
          <a:noFill/>
          <a:ln cap="flat" cmpd="sng" w="28575">
            <a:solidFill>
              <a:schemeClr val="dk2"/>
            </a:solidFill>
            <a:prstDash val="solid"/>
            <a:round/>
            <a:headEnd len="med" w="med" type="none"/>
            <a:tailEnd len="med" w="med" type="oval"/>
          </a:ln>
        </p:spPr>
      </p:cxnSp>
      <p:sp>
        <p:nvSpPr>
          <p:cNvPr id="775" name="Google Shape;775;p48"/>
          <p:cNvSpPr/>
          <p:nvPr/>
        </p:nvSpPr>
        <p:spPr>
          <a:xfrm rot="-5400000">
            <a:off x="6109650" y="2213300"/>
            <a:ext cx="150000" cy="3750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txBox="1"/>
          <p:nvPr>
            <p:ph idx="1" type="subTitle"/>
          </p:nvPr>
        </p:nvSpPr>
        <p:spPr>
          <a:xfrm>
            <a:off x="4309500" y="4334925"/>
            <a:ext cx="3750300" cy="638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b="1" lang="es" sz="1200"/>
              <a:t>Size &amp; Shape</a:t>
            </a:r>
            <a:r>
              <a:rPr lang="es" sz="1200"/>
              <a:t> important features in our dataset</a:t>
            </a:r>
            <a:endParaRPr sz="1200"/>
          </a:p>
          <a:p>
            <a:pPr indent="-304800" lvl="0" marL="457200" rtl="0" algn="l">
              <a:spcBef>
                <a:spcPts val="0"/>
              </a:spcBef>
              <a:spcAft>
                <a:spcPts val="0"/>
              </a:spcAft>
              <a:buSzPts val="1200"/>
              <a:buChar char="●"/>
            </a:pPr>
            <a:r>
              <a:rPr lang="es" sz="1200"/>
              <a:t>These </a:t>
            </a:r>
            <a:r>
              <a:rPr b="1" lang="es" sz="1200"/>
              <a:t>explanatory variables</a:t>
            </a:r>
            <a:r>
              <a:rPr lang="es" sz="1200"/>
              <a:t> also used in decision trees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780" name="Shape 780"/>
        <p:cNvGrpSpPr/>
        <p:nvPr/>
      </p:nvGrpSpPr>
      <p:grpSpPr>
        <a:xfrm>
          <a:off x="0" y="0"/>
          <a:ext cx="0" cy="0"/>
          <a:chOff x="0" y="0"/>
          <a:chExt cx="0" cy="0"/>
        </a:xfrm>
      </p:grpSpPr>
      <p:pic>
        <p:nvPicPr>
          <p:cNvPr id="781" name="Google Shape;781;p49"/>
          <p:cNvPicPr preferRelativeResize="0"/>
          <p:nvPr/>
        </p:nvPicPr>
        <p:blipFill>
          <a:blip r:embed="rId3">
            <a:alphaModFix/>
          </a:blip>
          <a:stretch>
            <a:fillRect/>
          </a:stretch>
        </p:blipFill>
        <p:spPr>
          <a:xfrm>
            <a:off x="7753625" y="214950"/>
            <a:ext cx="1313750" cy="1320425"/>
          </a:xfrm>
          <a:prstGeom prst="rect">
            <a:avLst/>
          </a:prstGeom>
          <a:noFill/>
          <a:ln>
            <a:noFill/>
          </a:ln>
        </p:spPr>
      </p:pic>
      <p:sp>
        <p:nvSpPr>
          <p:cNvPr id="782" name="Google Shape;782;p49"/>
          <p:cNvSpPr txBox="1"/>
          <p:nvPr>
            <p:ph type="title"/>
          </p:nvPr>
        </p:nvSpPr>
        <p:spPr>
          <a:xfrm>
            <a:off x="4640400" y="1740000"/>
            <a:ext cx="4028700" cy="16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accent6"/>
                </a:solidFill>
              </a:rPr>
              <a:t>SUCCESSFUL MODEL ANALYSIS </a:t>
            </a:r>
            <a:endParaRPr>
              <a:solidFill>
                <a:schemeClr val="accent6"/>
              </a:solidFill>
            </a:endParaRPr>
          </a:p>
        </p:txBody>
      </p:sp>
      <p:grpSp>
        <p:nvGrpSpPr>
          <p:cNvPr id="783" name="Google Shape;783;p49"/>
          <p:cNvGrpSpPr/>
          <p:nvPr/>
        </p:nvGrpSpPr>
        <p:grpSpPr>
          <a:xfrm>
            <a:off x="189954" y="1949910"/>
            <a:ext cx="2237330" cy="2475649"/>
            <a:chOff x="-25445525" y="3175900"/>
            <a:chExt cx="267825" cy="296350"/>
          </a:xfrm>
        </p:grpSpPr>
        <p:sp>
          <p:nvSpPr>
            <p:cNvPr id="784" name="Google Shape;784;p49"/>
            <p:cNvSpPr/>
            <p:nvPr/>
          </p:nvSpPr>
          <p:spPr>
            <a:xfrm>
              <a:off x="-25445525" y="3367475"/>
              <a:ext cx="123675" cy="104775"/>
            </a:xfrm>
            <a:custGeom>
              <a:rect b="b" l="l" r="r" t="t"/>
              <a:pathLst>
                <a:path extrusionOk="0" h="4191" w="4947">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9"/>
            <p:cNvSpPr/>
            <p:nvPr/>
          </p:nvSpPr>
          <p:spPr>
            <a:xfrm>
              <a:off x="-25398250" y="3175900"/>
              <a:ext cx="220550" cy="296350"/>
            </a:xfrm>
            <a:custGeom>
              <a:rect b="b" l="l" r="r" t="t"/>
              <a:pathLst>
                <a:path extrusionOk="0" h="11854" w="8822">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9"/>
            <p:cNvSpPr/>
            <p:nvPr/>
          </p:nvSpPr>
          <p:spPr>
            <a:xfrm>
              <a:off x="-25328950" y="3211525"/>
              <a:ext cx="35475" cy="36250"/>
            </a:xfrm>
            <a:custGeom>
              <a:rect b="b" l="l" r="r" t="t"/>
              <a:pathLst>
                <a:path extrusionOk="0" h="1450" w="1419">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790" name="Shape 790"/>
        <p:cNvGrpSpPr/>
        <p:nvPr/>
      </p:nvGrpSpPr>
      <p:grpSpPr>
        <a:xfrm>
          <a:off x="0" y="0"/>
          <a:ext cx="0" cy="0"/>
          <a:chOff x="0" y="0"/>
          <a:chExt cx="0" cy="0"/>
        </a:xfrm>
      </p:grpSpPr>
      <p:sp>
        <p:nvSpPr>
          <p:cNvPr id="791" name="Google Shape;791;p50"/>
          <p:cNvSpPr txBox="1"/>
          <p:nvPr>
            <p:ph type="title"/>
          </p:nvPr>
        </p:nvSpPr>
        <p:spPr>
          <a:xfrm>
            <a:off x="4640400" y="1740000"/>
            <a:ext cx="3783600" cy="16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k-Nearest Neighbors</a:t>
            </a:r>
            <a:endParaRPr>
              <a:solidFill>
                <a:schemeClr val="accent1"/>
              </a:solidFill>
            </a:endParaRPr>
          </a:p>
        </p:txBody>
      </p:sp>
      <p:pic>
        <p:nvPicPr>
          <p:cNvPr id="792" name="Google Shape;792;p50"/>
          <p:cNvPicPr preferRelativeResize="0"/>
          <p:nvPr/>
        </p:nvPicPr>
        <p:blipFill>
          <a:blip r:embed="rId3">
            <a:alphaModFix/>
          </a:blip>
          <a:stretch>
            <a:fillRect/>
          </a:stretch>
        </p:blipFill>
        <p:spPr>
          <a:xfrm>
            <a:off x="7753625" y="214950"/>
            <a:ext cx="1313750" cy="1320425"/>
          </a:xfrm>
          <a:prstGeom prst="rect">
            <a:avLst/>
          </a:prstGeom>
          <a:noFill/>
          <a:ln>
            <a:noFill/>
          </a:ln>
        </p:spPr>
      </p:pic>
      <p:grpSp>
        <p:nvGrpSpPr>
          <p:cNvPr id="793" name="Google Shape;793;p50"/>
          <p:cNvGrpSpPr/>
          <p:nvPr/>
        </p:nvGrpSpPr>
        <p:grpSpPr>
          <a:xfrm>
            <a:off x="189954" y="1949910"/>
            <a:ext cx="2237330" cy="2475649"/>
            <a:chOff x="-25445525" y="3175900"/>
            <a:chExt cx="267825" cy="296350"/>
          </a:xfrm>
        </p:grpSpPr>
        <p:sp>
          <p:nvSpPr>
            <p:cNvPr id="794" name="Google Shape;794;p50"/>
            <p:cNvSpPr/>
            <p:nvPr/>
          </p:nvSpPr>
          <p:spPr>
            <a:xfrm>
              <a:off x="-25445525" y="3367475"/>
              <a:ext cx="123675" cy="104775"/>
            </a:xfrm>
            <a:custGeom>
              <a:rect b="b" l="l" r="r" t="t"/>
              <a:pathLst>
                <a:path extrusionOk="0" h="4191" w="4947">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a:off x="-25398250" y="3175900"/>
              <a:ext cx="220550" cy="296350"/>
            </a:xfrm>
            <a:custGeom>
              <a:rect b="b" l="l" r="r" t="t"/>
              <a:pathLst>
                <a:path extrusionOk="0" h="11854" w="8822">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a:off x="-25328950" y="3211525"/>
              <a:ext cx="35475" cy="36250"/>
            </a:xfrm>
            <a:custGeom>
              <a:rect b="b" l="l" r="r" t="t"/>
              <a:pathLst>
                <a:path extrusionOk="0" h="1450" w="1419">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800" name="Shape 800"/>
        <p:cNvGrpSpPr/>
        <p:nvPr/>
      </p:nvGrpSpPr>
      <p:grpSpPr>
        <a:xfrm>
          <a:off x="0" y="0"/>
          <a:ext cx="0" cy="0"/>
          <a:chOff x="0" y="0"/>
          <a:chExt cx="0" cy="0"/>
        </a:xfrm>
      </p:grpSpPr>
      <p:sp>
        <p:nvSpPr>
          <p:cNvPr id="801" name="Google Shape;801;p51"/>
          <p:cNvSpPr/>
          <p:nvPr/>
        </p:nvSpPr>
        <p:spPr>
          <a:xfrm>
            <a:off x="-90875" y="2938675"/>
            <a:ext cx="9249000" cy="182400"/>
          </a:xfrm>
          <a:prstGeom prst="rect">
            <a:avLst/>
          </a:pr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1"/>
          <p:cNvSpPr/>
          <p:nvPr/>
        </p:nvSpPr>
        <p:spPr>
          <a:xfrm>
            <a:off x="7195325" y="2769775"/>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3" name="Google Shape;803;p51"/>
          <p:cNvPicPr preferRelativeResize="0"/>
          <p:nvPr/>
        </p:nvPicPr>
        <p:blipFill>
          <a:blip r:embed="rId3">
            <a:alphaModFix/>
          </a:blip>
          <a:stretch>
            <a:fillRect/>
          </a:stretch>
        </p:blipFill>
        <p:spPr>
          <a:xfrm>
            <a:off x="8029975" y="0"/>
            <a:ext cx="1114025" cy="1227600"/>
          </a:xfrm>
          <a:prstGeom prst="rect">
            <a:avLst/>
          </a:prstGeom>
          <a:noFill/>
          <a:ln>
            <a:noFill/>
          </a:ln>
        </p:spPr>
      </p:pic>
      <p:pic>
        <p:nvPicPr>
          <p:cNvPr id="804" name="Google Shape;804;p51"/>
          <p:cNvPicPr preferRelativeResize="0"/>
          <p:nvPr/>
        </p:nvPicPr>
        <p:blipFill rotWithShape="1">
          <a:blip r:embed="rId4">
            <a:alphaModFix/>
          </a:blip>
          <a:srcRect b="66999" l="0" r="0" t="0"/>
          <a:stretch/>
        </p:blipFill>
        <p:spPr>
          <a:xfrm>
            <a:off x="1083800" y="1251475"/>
            <a:ext cx="1916025" cy="1305117"/>
          </a:xfrm>
          <a:prstGeom prst="rect">
            <a:avLst/>
          </a:prstGeom>
          <a:noFill/>
          <a:ln>
            <a:noFill/>
          </a:ln>
        </p:spPr>
      </p:pic>
      <p:pic>
        <p:nvPicPr>
          <p:cNvPr id="805" name="Google Shape;805;p51"/>
          <p:cNvPicPr preferRelativeResize="0"/>
          <p:nvPr/>
        </p:nvPicPr>
        <p:blipFill rotWithShape="1">
          <a:blip r:embed="rId4">
            <a:alphaModFix/>
          </a:blip>
          <a:srcRect b="0" l="0" r="0" t="65792"/>
          <a:stretch/>
        </p:blipFill>
        <p:spPr>
          <a:xfrm>
            <a:off x="6144200" y="1227601"/>
            <a:ext cx="1916025" cy="1352875"/>
          </a:xfrm>
          <a:prstGeom prst="rect">
            <a:avLst/>
          </a:prstGeom>
          <a:noFill/>
          <a:ln>
            <a:noFill/>
          </a:ln>
        </p:spPr>
      </p:pic>
      <p:pic>
        <p:nvPicPr>
          <p:cNvPr id="806" name="Google Shape;806;p51"/>
          <p:cNvPicPr preferRelativeResize="0"/>
          <p:nvPr/>
        </p:nvPicPr>
        <p:blipFill rotWithShape="1">
          <a:blip r:embed="rId4">
            <a:alphaModFix/>
          </a:blip>
          <a:srcRect b="34003" l="0" r="0" t="32996"/>
          <a:stretch/>
        </p:blipFill>
        <p:spPr>
          <a:xfrm>
            <a:off x="3578938" y="1227600"/>
            <a:ext cx="1986126" cy="1352875"/>
          </a:xfrm>
          <a:prstGeom prst="rect">
            <a:avLst/>
          </a:prstGeom>
          <a:noFill/>
          <a:ln>
            <a:noFill/>
          </a:ln>
        </p:spPr>
      </p:pic>
      <p:pic>
        <p:nvPicPr>
          <p:cNvPr id="807" name="Google Shape;807;p51"/>
          <p:cNvPicPr preferRelativeResize="0"/>
          <p:nvPr/>
        </p:nvPicPr>
        <p:blipFill>
          <a:blip r:embed="rId3">
            <a:alphaModFix/>
          </a:blip>
          <a:stretch>
            <a:fillRect/>
          </a:stretch>
        </p:blipFill>
        <p:spPr>
          <a:xfrm>
            <a:off x="7016650" y="4563625"/>
            <a:ext cx="2127350" cy="182375"/>
          </a:xfrm>
          <a:prstGeom prst="rect">
            <a:avLst/>
          </a:prstGeom>
          <a:noFill/>
          <a:ln>
            <a:noFill/>
          </a:ln>
        </p:spPr>
      </p:pic>
      <p:pic>
        <p:nvPicPr>
          <p:cNvPr id="808" name="Google Shape;808;p51"/>
          <p:cNvPicPr preferRelativeResize="0"/>
          <p:nvPr/>
        </p:nvPicPr>
        <p:blipFill>
          <a:blip r:embed="rId3">
            <a:alphaModFix/>
          </a:blip>
          <a:stretch>
            <a:fillRect/>
          </a:stretch>
        </p:blipFill>
        <p:spPr>
          <a:xfrm>
            <a:off x="0" y="3763500"/>
            <a:ext cx="821150" cy="1227600"/>
          </a:xfrm>
          <a:prstGeom prst="rect">
            <a:avLst/>
          </a:prstGeom>
          <a:noFill/>
          <a:ln>
            <a:noFill/>
          </a:ln>
        </p:spPr>
      </p:pic>
      <p:pic>
        <p:nvPicPr>
          <p:cNvPr id="809" name="Google Shape;809;p51"/>
          <p:cNvPicPr preferRelativeResize="0"/>
          <p:nvPr/>
        </p:nvPicPr>
        <p:blipFill>
          <a:blip r:embed="rId5">
            <a:alphaModFix/>
          </a:blip>
          <a:stretch>
            <a:fillRect/>
          </a:stretch>
        </p:blipFill>
        <p:spPr>
          <a:xfrm>
            <a:off x="0" y="83700"/>
            <a:ext cx="1159375" cy="1060200"/>
          </a:xfrm>
          <a:prstGeom prst="rect">
            <a:avLst/>
          </a:prstGeom>
          <a:noFill/>
          <a:ln>
            <a:noFill/>
          </a:ln>
        </p:spPr>
      </p:pic>
      <p:pic>
        <p:nvPicPr>
          <p:cNvPr id="810" name="Google Shape;810;p51"/>
          <p:cNvPicPr preferRelativeResize="0"/>
          <p:nvPr/>
        </p:nvPicPr>
        <p:blipFill>
          <a:blip r:embed="rId5">
            <a:alphaModFix/>
          </a:blip>
          <a:stretch>
            <a:fillRect/>
          </a:stretch>
        </p:blipFill>
        <p:spPr>
          <a:xfrm>
            <a:off x="1840450" y="4418650"/>
            <a:ext cx="5382725" cy="327350"/>
          </a:xfrm>
          <a:prstGeom prst="rect">
            <a:avLst/>
          </a:prstGeom>
          <a:noFill/>
          <a:ln>
            <a:noFill/>
          </a:ln>
        </p:spPr>
      </p:pic>
      <p:sp>
        <p:nvSpPr>
          <p:cNvPr id="811" name="Google Shape;811;p51"/>
          <p:cNvSpPr txBox="1"/>
          <p:nvPr>
            <p:ph idx="4294967295" type="title"/>
          </p:nvPr>
        </p:nvSpPr>
        <p:spPr>
          <a:xfrm>
            <a:off x="297100" y="312450"/>
            <a:ext cx="8838000" cy="75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Uniform weights k-NN algorithm yielded promising prediction accuracy in testing set</a:t>
            </a:r>
            <a:endParaRPr/>
          </a:p>
        </p:txBody>
      </p:sp>
      <p:sp>
        <p:nvSpPr>
          <p:cNvPr id="812" name="Google Shape;812;p51"/>
          <p:cNvSpPr/>
          <p:nvPr/>
        </p:nvSpPr>
        <p:spPr>
          <a:xfrm>
            <a:off x="4284150" y="2769775"/>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1"/>
          <p:cNvSpPr/>
          <p:nvPr/>
        </p:nvSpPr>
        <p:spPr>
          <a:xfrm>
            <a:off x="1372963" y="2769763"/>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1"/>
          <p:cNvSpPr txBox="1"/>
          <p:nvPr>
            <p:ph idx="4294967295" type="title"/>
          </p:nvPr>
        </p:nvSpPr>
        <p:spPr>
          <a:xfrm>
            <a:off x="1221763" y="2667475"/>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1.</a:t>
            </a:r>
            <a:endParaRPr sz="2300">
              <a:solidFill>
                <a:schemeClr val="accent6"/>
              </a:solidFill>
            </a:endParaRPr>
          </a:p>
        </p:txBody>
      </p:sp>
      <p:sp>
        <p:nvSpPr>
          <p:cNvPr id="815" name="Google Shape;815;p51"/>
          <p:cNvSpPr txBox="1"/>
          <p:nvPr>
            <p:ph idx="4294967295" type="title"/>
          </p:nvPr>
        </p:nvSpPr>
        <p:spPr>
          <a:xfrm>
            <a:off x="4132950" y="2667463"/>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2.</a:t>
            </a:r>
            <a:endParaRPr sz="2300">
              <a:solidFill>
                <a:schemeClr val="accent6"/>
              </a:solidFill>
            </a:endParaRPr>
          </a:p>
        </p:txBody>
      </p:sp>
      <p:sp>
        <p:nvSpPr>
          <p:cNvPr id="816" name="Google Shape;816;p51"/>
          <p:cNvSpPr txBox="1"/>
          <p:nvPr>
            <p:ph idx="4294967295" type="title"/>
          </p:nvPr>
        </p:nvSpPr>
        <p:spPr>
          <a:xfrm>
            <a:off x="7044125" y="2667475"/>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3.</a:t>
            </a:r>
            <a:endParaRPr sz="2300">
              <a:solidFill>
                <a:schemeClr val="accent6"/>
              </a:solidFill>
            </a:endParaRPr>
          </a:p>
        </p:txBody>
      </p:sp>
      <p:sp>
        <p:nvSpPr>
          <p:cNvPr id="817" name="Google Shape;817;p51"/>
          <p:cNvSpPr txBox="1"/>
          <p:nvPr/>
        </p:nvSpPr>
        <p:spPr>
          <a:xfrm>
            <a:off x="38425" y="3447775"/>
            <a:ext cx="3244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Montserrat"/>
                <a:ea typeface="Montserrat"/>
                <a:cs typeface="Montserrat"/>
                <a:sym typeface="Montserrat"/>
              </a:rPr>
              <a:t>C</a:t>
            </a:r>
            <a:r>
              <a:rPr lang="es">
                <a:solidFill>
                  <a:schemeClr val="lt1"/>
                </a:solidFill>
                <a:latin typeface="Montserrat"/>
                <a:ea typeface="Montserrat"/>
                <a:cs typeface="Montserrat"/>
                <a:sym typeface="Montserrat"/>
              </a:rPr>
              <a:t>hose </a:t>
            </a:r>
            <a:r>
              <a:rPr b="1" lang="es">
                <a:solidFill>
                  <a:schemeClr val="lt1"/>
                </a:solidFill>
                <a:latin typeface="Montserrat"/>
                <a:ea typeface="Montserrat"/>
                <a:cs typeface="Montserrat"/>
                <a:sym typeface="Montserrat"/>
              </a:rPr>
              <a:t>uniform weights</a:t>
            </a:r>
            <a:r>
              <a:rPr lang="es">
                <a:solidFill>
                  <a:schemeClr val="lt1"/>
                </a:solidFill>
                <a:latin typeface="Montserrat"/>
                <a:ea typeface="Montserrat"/>
                <a:cs typeface="Montserrat"/>
                <a:sym typeface="Montserrat"/>
              </a:rPr>
              <a:t> </a:t>
            </a:r>
            <a:r>
              <a:rPr lang="es">
                <a:solidFill>
                  <a:schemeClr val="lt1"/>
                </a:solidFill>
                <a:latin typeface="Montserrat"/>
                <a:ea typeface="Montserrat"/>
                <a:cs typeface="Montserrat"/>
                <a:sym typeface="Montserrat"/>
              </a:rPr>
              <a:t>due to lack of knowledge of how each feature should weigh</a:t>
            </a:r>
            <a:endParaRPr b="1">
              <a:solidFill>
                <a:schemeClr val="lt1"/>
              </a:solidFill>
              <a:latin typeface="Montserrat"/>
              <a:ea typeface="Montserrat"/>
              <a:cs typeface="Montserrat"/>
              <a:sym typeface="Montserrat"/>
            </a:endParaRPr>
          </a:p>
        </p:txBody>
      </p:sp>
      <p:sp>
        <p:nvSpPr>
          <p:cNvPr id="818" name="Google Shape;818;p51"/>
          <p:cNvSpPr txBox="1"/>
          <p:nvPr/>
        </p:nvSpPr>
        <p:spPr>
          <a:xfrm>
            <a:off x="3593188" y="3479275"/>
            <a:ext cx="2245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Montserrat"/>
                <a:ea typeface="Montserrat"/>
                <a:cs typeface="Montserrat"/>
                <a:sym typeface="Montserrat"/>
              </a:rPr>
              <a:t>Through 25 iterations in a for loop, we chose a </a:t>
            </a:r>
            <a:r>
              <a:rPr b="1" lang="es">
                <a:solidFill>
                  <a:schemeClr val="lt1"/>
                </a:solidFill>
                <a:latin typeface="Montserrat"/>
                <a:ea typeface="Montserrat"/>
                <a:cs typeface="Montserrat"/>
                <a:sym typeface="Montserrat"/>
              </a:rPr>
              <a:t>k-value of 5</a:t>
            </a:r>
            <a:endParaRPr b="1">
              <a:solidFill>
                <a:schemeClr val="lt1"/>
              </a:solidFill>
              <a:latin typeface="Montserrat"/>
              <a:ea typeface="Montserrat"/>
              <a:cs typeface="Montserrat"/>
              <a:sym typeface="Montserrat"/>
            </a:endParaRPr>
          </a:p>
        </p:txBody>
      </p:sp>
      <p:sp>
        <p:nvSpPr>
          <p:cNvPr id="819" name="Google Shape;819;p51"/>
          <p:cNvSpPr txBox="1"/>
          <p:nvPr/>
        </p:nvSpPr>
        <p:spPr>
          <a:xfrm>
            <a:off x="5808418" y="3462700"/>
            <a:ext cx="3349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Montserrat"/>
                <a:ea typeface="Montserrat"/>
                <a:cs typeface="Montserrat"/>
                <a:sym typeface="Montserrat"/>
              </a:rPr>
              <a:t>k-NN performed the best when </a:t>
            </a:r>
            <a:r>
              <a:rPr b="1" lang="es">
                <a:solidFill>
                  <a:schemeClr val="lt1"/>
                </a:solidFill>
                <a:latin typeface="Montserrat"/>
                <a:ea typeface="Montserrat"/>
                <a:cs typeface="Montserrat"/>
                <a:sym typeface="Montserrat"/>
              </a:rPr>
              <a:t>both Mean and Worst</a:t>
            </a:r>
            <a:r>
              <a:rPr lang="es">
                <a:solidFill>
                  <a:schemeClr val="lt1"/>
                </a:solidFill>
                <a:latin typeface="Montserrat"/>
                <a:ea typeface="Montserrat"/>
                <a:cs typeface="Montserrat"/>
                <a:sym typeface="Montserrat"/>
              </a:rPr>
              <a:t> columns are included</a:t>
            </a:r>
            <a:endParaRPr b="1">
              <a:solidFill>
                <a:schemeClr val="lt1"/>
              </a:solidFill>
              <a:latin typeface="Montserrat"/>
              <a:ea typeface="Montserrat"/>
              <a:cs typeface="Montserrat"/>
              <a:sym typeface="Montserrat"/>
            </a:endParaRPr>
          </a:p>
        </p:txBody>
      </p:sp>
      <p:sp>
        <p:nvSpPr>
          <p:cNvPr id="820" name="Google Shape;820;p51"/>
          <p:cNvSpPr txBox="1"/>
          <p:nvPr/>
        </p:nvSpPr>
        <p:spPr>
          <a:xfrm>
            <a:off x="0" y="4342075"/>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Montserrat"/>
                <a:ea typeface="Montserrat"/>
                <a:cs typeface="Montserrat"/>
                <a:sym typeface="Montserrat"/>
              </a:rPr>
              <a:t>Final results indicated a </a:t>
            </a:r>
            <a:r>
              <a:rPr b="1" lang="es">
                <a:solidFill>
                  <a:schemeClr val="lt1"/>
                </a:solidFill>
                <a:latin typeface="Montserrat"/>
                <a:ea typeface="Montserrat"/>
                <a:cs typeface="Montserrat"/>
                <a:sym typeface="Montserrat"/>
              </a:rPr>
              <a:t>96.5% accuracy</a:t>
            </a:r>
            <a:r>
              <a:rPr lang="es">
                <a:solidFill>
                  <a:schemeClr val="lt1"/>
                </a:solidFill>
                <a:latin typeface="Montserrat"/>
                <a:ea typeface="Montserrat"/>
                <a:cs typeface="Montserrat"/>
                <a:sym typeface="Montserrat"/>
              </a:rPr>
              <a:t> in </a:t>
            </a:r>
            <a:endParaRPr>
              <a:solidFill>
                <a:schemeClr val="lt1"/>
              </a:solidFill>
              <a:latin typeface="Montserrat"/>
              <a:ea typeface="Montserrat"/>
              <a:cs typeface="Montserrat"/>
              <a:sym typeface="Montserrat"/>
            </a:endParaRPr>
          </a:p>
          <a:p>
            <a:pPr indent="0" lvl="0" marL="0" rtl="0" algn="ctr">
              <a:spcBef>
                <a:spcPts val="0"/>
              </a:spcBef>
              <a:spcAft>
                <a:spcPts val="0"/>
              </a:spcAft>
              <a:buNone/>
            </a:pPr>
            <a:r>
              <a:rPr lang="es">
                <a:solidFill>
                  <a:schemeClr val="lt1"/>
                </a:solidFill>
                <a:latin typeface="Montserrat"/>
                <a:ea typeface="Montserrat"/>
                <a:cs typeface="Montserrat"/>
                <a:sym typeface="Montserrat"/>
              </a:rPr>
              <a:t>predicting malignancy in testing set, a </a:t>
            </a:r>
            <a:r>
              <a:rPr b="1" lang="es">
                <a:solidFill>
                  <a:schemeClr val="lt1"/>
                </a:solidFill>
                <a:latin typeface="Montserrat"/>
                <a:ea typeface="Montserrat"/>
                <a:cs typeface="Montserrat"/>
                <a:sym typeface="Montserrat"/>
              </a:rPr>
              <a:t>92.9% TPR</a:t>
            </a:r>
            <a:r>
              <a:rPr lang="es">
                <a:solidFill>
                  <a:schemeClr val="lt1"/>
                </a:solidFill>
                <a:latin typeface="Montserrat"/>
                <a:ea typeface="Montserrat"/>
                <a:cs typeface="Montserrat"/>
                <a:sym typeface="Montserrat"/>
              </a:rPr>
              <a:t>, and a </a:t>
            </a:r>
            <a:r>
              <a:rPr b="1" lang="es">
                <a:solidFill>
                  <a:schemeClr val="lt1"/>
                </a:solidFill>
                <a:latin typeface="Montserrat"/>
                <a:ea typeface="Montserrat"/>
                <a:cs typeface="Montserrat"/>
                <a:sym typeface="Montserrat"/>
              </a:rPr>
              <a:t>7.1% FNR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824" name="Shape 824"/>
        <p:cNvGrpSpPr/>
        <p:nvPr/>
      </p:nvGrpSpPr>
      <p:grpSpPr>
        <a:xfrm>
          <a:off x="0" y="0"/>
          <a:ext cx="0" cy="0"/>
          <a:chOff x="0" y="0"/>
          <a:chExt cx="0" cy="0"/>
        </a:xfrm>
      </p:grpSpPr>
      <p:sp>
        <p:nvSpPr>
          <p:cNvPr id="825" name="Google Shape;825;p52"/>
          <p:cNvSpPr txBox="1"/>
          <p:nvPr>
            <p:ph type="title"/>
          </p:nvPr>
        </p:nvSpPr>
        <p:spPr>
          <a:xfrm>
            <a:off x="4640400" y="1055000"/>
            <a:ext cx="3783600" cy="271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Neural</a:t>
            </a:r>
            <a:endParaRPr/>
          </a:p>
          <a:p>
            <a:pPr indent="0" lvl="0" marL="0" rtl="0" algn="l">
              <a:spcBef>
                <a:spcPts val="0"/>
              </a:spcBef>
              <a:spcAft>
                <a:spcPts val="0"/>
              </a:spcAft>
              <a:buNone/>
            </a:pPr>
            <a:r>
              <a:rPr lang="es"/>
              <a:t>Networks</a:t>
            </a:r>
            <a:endParaRPr/>
          </a:p>
        </p:txBody>
      </p:sp>
      <p:grpSp>
        <p:nvGrpSpPr>
          <p:cNvPr id="826" name="Google Shape;826;p52"/>
          <p:cNvGrpSpPr/>
          <p:nvPr/>
        </p:nvGrpSpPr>
        <p:grpSpPr>
          <a:xfrm>
            <a:off x="189954" y="1949910"/>
            <a:ext cx="2237330" cy="2475649"/>
            <a:chOff x="-25445525" y="3175900"/>
            <a:chExt cx="267825" cy="296350"/>
          </a:xfrm>
        </p:grpSpPr>
        <p:sp>
          <p:nvSpPr>
            <p:cNvPr id="827" name="Google Shape;827;p52"/>
            <p:cNvSpPr/>
            <p:nvPr/>
          </p:nvSpPr>
          <p:spPr>
            <a:xfrm>
              <a:off x="-25445525" y="3367475"/>
              <a:ext cx="123675" cy="104775"/>
            </a:xfrm>
            <a:custGeom>
              <a:rect b="b" l="l" r="r" t="t"/>
              <a:pathLst>
                <a:path extrusionOk="0" h="4191" w="4947">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2"/>
            <p:cNvSpPr/>
            <p:nvPr/>
          </p:nvSpPr>
          <p:spPr>
            <a:xfrm>
              <a:off x="-25398250" y="3175900"/>
              <a:ext cx="220550" cy="296350"/>
            </a:xfrm>
            <a:custGeom>
              <a:rect b="b" l="l" r="r" t="t"/>
              <a:pathLst>
                <a:path extrusionOk="0" h="11854" w="8822">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2"/>
            <p:cNvSpPr/>
            <p:nvPr/>
          </p:nvSpPr>
          <p:spPr>
            <a:xfrm>
              <a:off x="-25328950" y="3211525"/>
              <a:ext cx="35475" cy="36250"/>
            </a:xfrm>
            <a:custGeom>
              <a:rect b="b" l="l" r="r" t="t"/>
              <a:pathLst>
                <a:path extrusionOk="0" h="1450" w="1419">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0" name="Google Shape;830;p52"/>
          <p:cNvPicPr preferRelativeResize="0"/>
          <p:nvPr/>
        </p:nvPicPr>
        <p:blipFill>
          <a:blip r:embed="rId3">
            <a:alphaModFix/>
          </a:blip>
          <a:stretch>
            <a:fillRect/>
          </a:stretch>
        </p:blipFill>
        <p:spPr>
          <a:xfrm>
            <a:off x="7753625" y="214950"/>
            <a:ext cx="1313750" cy="132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834" name="Shape 834"/>
        <p:cNvGrpSpPr/>
        <p:nvPr/>
      </p:nvGrpSpPr>
      <p:grpSpPr>
        <a:xfrm>
          <a:off x="0" y="0"/>
          <a:ext cx="0" cy="0"/>
          <a:chOff x="0" y="0"/>
          <a:chExt cx="0" cy="0"/>
        </a:xfrm>
      </p:grpSpPr>
      <p:pic>
        <p:nvPicPr>
          <p:cNvPr id="835" name="Google Shape;835;p53"/>
          <p:cNvPicPr preferRelativeResize="0"/>
          <p:nvPr/>
        </p:nvPicPr>
        <p:blipFill>
          <a:blip r:embed="rId3">
            <a:alphaModFix/>
          </a:blip>
          <a:stretch>
            <a:fillRect/>
          </a:stretch>
        </p:blipFill>
        <p:spPr>
          <a:xfrm>
            <a:off x="3509575" y="4491325"/>
            <a:ext cx="5634425" cy="244375"/>
          </a:xfrm>
          <a:prstGeom prst="rect">
            <a:avLst/>
          </a:prstGeom>
          <a:noFill/>
          <a:ln>
            <a:noFill/>
          </a:ln>
        </p:spPr>
      </p:pic>
      <p:pic>
        <p:nvPicPr>
          <p:cNvPr id="836" name="Google Shape;836;p53"/>
          <p:cNvPicPr preferRelativeResize="0"/>
          <p:nvPr/>
        </p:nvPicPr>
        <p:blipFill>
          <a:blip r:embed="rId3">
            <a:alphaModFix/>
          </a:blip>
          <a:stretch>
            <a:fillRect/>
          </a:stretch>
        </p:blipFill>
        <p:spPr>
          <a:xfrm>
            <a:off x="7314025" y="214950"/>
            <a:ext cx="1753350" cy="1040250"/>
          </a:xfrm>
          <a:prstGeom prst="rect">
            <a:avLst/>
          </a:prstGeom>
          <a:noFill/>
          <a:ln>
            <a:noFill/>
          </a:ln>
        </p:spPr>
      </p:pic>
      <p:sp>
        <p:nvSpPr>
          <p:cNvPr id="837" name="Google Shape;837;p53"/>
          <p:cNvSpPr txBox="1"/>
          <p:nvPr>
            <p:ph type="title"/>
          </p:nvPr>
        </p:nvSpPr>
        <p:spPr>
          <a:xfrm>
            <a:off x="216325" y="262125"/>
            <a:ext cx="9019200" cy="9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800"/>
              <a:t>We try various layers and nodes to find the optimal weight that yields the best prediction</a:t>
            </a:r>
            <a:endParaRPr sz="2800"/>
          </a:p>
        </p:txBody>
      </p:sp>
      <p:grpSp>
        <p:nvGrpSpPr>
          <p:cNvPr id="838" name="Google Shape;838;p53"/>
          <p:cNvGrpSpPr/>
          <p:nvPr/>
        </p:nvGrpSpPr>
        <p:grpSpPr>
          <a:xfrm>
            <a:off x="1260165" y="2919691"/>
            <a:ext cx="1172892" cy="2039200"/>
            <a:chOff x="889525" y="1401275"/>
            <a:chExt cx="1838100" cy="1730923"/>
          </a:xfrm>
        </p:grpSpPr>
        <p:sp>
          <p:nvSpPr>
            <p:cNvPr id="839" name="Google Shape;839;p53"/>
            <p:cNvSpPr/>
            <p:nvPr/>
          </p:nvSpPr>
          <p:spPr>
            <a:xfrm>
              <a:off x="889525" y="1401275"/>
              <a:ext cx="1838100" cy="8886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3"/>
            <p:cNvSpPr/>
            <p:nvPr/>
          </p:nvSpPr>
          <p:spPr>
            <a:xfrm flipH="1" rot="10800000">
              <a:off x="889525" y="2243597"/>
              <a:ext cx="1838100" cy="8886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53"/>
          <p:cNvSpPr txBox="1"/>
          <p:nvPr>
            <p:ph idx="4294967295" type="title"/>
          </p:nvPr>
        </p:nvSpPr>
        <p:spPr>
          <a:xfrm>
            <a:off x="1189450" y="4002030"/>
            <a:ext cx="1314300" cy="7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800"/>
              <a:t>A Layer with </a:t>
            </a:r>
            <a:endParaRPr sz="1800"/>
          </a:p>
          <a:p>
            <a:pPr indent="0" lvl="0" marL="0" rtl="0" algn="ctr">
              <a:spcBef>
                <a:spcPts val="0"/>
              </a:spcBef>
              <a:spcAft>
                <a:spcPts val="0"/>
              </a:spcAft>
              <a:buNone/>
            </a:pPr>
            <a:r>
              <a:rPr lang="es" sz="1800"/>
              <a:t>2 Nodes</a:t>
            </a:r>
            <a:endParaRPr sz="1800"/>
          </a:p>
        </p:txBody>
      </p:sp>
      <p:pic>
        <p:nvPicPr>
          <p:cNvPr id="842" name="Google Shape;842;p53"/>
          <p:cNvPicPr preferRelativeResize="0"/>
          <p:nvPr/>
        </p:nvPicPr>
        <p:blipFill rotWithShape="1">
          <a:blip r:embed="rId4">
            <a:alphaModFix/>
          </a:blip>
          <a:srcRect b="11441" l="0" r="0" t="0"/>
          <a:stretch/>
        </p:blipFill>
        <p:spPr>
          <a:xfrm>
            <a:off x="1485631" y="3137422"/>
            <a:ext cx="721954" cy="621679"/>
          </a:xfrm>
          <a:prstGeom prst="rect">
            <a:avLst/>
          </a:prstGeom>
          <a:noFill/>
          <a:ln>
            <a:noFill/>
          </a:ln>
        </p:spPr>
      </p:pic>
      <p:grpSp>
        <p:nvGrpSpPr>
          <p:cNvPr id="843" name="Google Shape;843;p53"/>
          <p:cNvGrpSpPr/>
          <p:nvPr/>
        </p:nvGrpSpPr>
        <p:grpSpPr>
          <a:xfrm>
            <a:off x="3950312" y="2913566"/>
            <a:ext cx="1172892" cy="2039200"/>
            <a:chOff x="889525" y="1401275"/>
            <a:chExt cx="1838100" cy="1730923"/>
          </a:xfrm>
        </p:grpSpPr>
        <p:sp>
          <p:nvSpPr>
            <p:cNvPr id="844" name="Google Shape;844;p53"/>
            <p:cNvSpPr/>
            <p:nvPr/>
          </p:nvSpPr>
          <p:spPr>
            <a:xfrm>
              <a:off x="889525" y="1401275"/>
              <a:ext cx="1838100" cy="8886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3"/>
            <p:cNvSpPr/>
            <p:nvPr/>
          </p:nvSpPr>
          <p:spPr>
            <a:xfrm flipH="1" rot="10800000">
              <a:off x="889525" y="2243597"/>
              <a:ext cx="1838100" cy="8886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6" name="Google Shape;846;p53"/>
          <p:cNvPicPr preferRelativeResize="0"/>
          <p:nvPr/>
        </p:nvPicPr>
        <p:blipFill rotWithShape="1">
          <a:blip r:embed="rId4">
            <a:alphaModFix/>
          </a:blip>
          <a:srcRect b="11441" l="0" r="0" t="0"/>
          <a:stretch/>
        </p:blipFill>
        <p:spPr>
          <a:xfrm>
            <a:off x="4175677" y="3137422"/>
            <a:ext cx="721954" cy="621679"/>
          </a:xfrm>
          <a:prstGeom prst="rect">
            <a:avLst/>
          </a:prstGeom>
          <a:noFill/>
          <a:ln>
            <a:noFill/>
          </a:ln>
        </p:spPr>
      </p:pic>
      <p:grpSp>
        <p:nvGrpSpPr>
          <p:cNvPr id="847" name="Google Shape;847;p53"/>
          <p:cNvGrpSpPr/>
          <p:nvPr/>
        </p:nvGrpSpPr>
        <p:grpSpPr>
          <a:xfrm>
            <a:off x="6713687" y="2919691"/>
            <a:ext cx="1172892" cy="2039200"/>
            <a:chOff x="889525" y="1401275"/>
            <a:chExt cx="1838100" cy="1730923"/>
          </a:xfrm>
        </p:grpSpPr>
        <p:sp>
          <p:nvSpPr>
            <p:cNvPr id="848" name="Google Shape;848;p53"/>
            <p:cNvSpPr/>
            <p:nvPr/>
          </p:nvSpPr>
          <p:spPr>
            <a:xfrm>
              <a:off x="889525" y="1401275"/>
              <a:ext cx="1838100" cy="8886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3"/>
            <p:cNvSpPr/>
            <p:nvPr/>
          </p:nvSpPr>
          <p:spPr>
            <a:xfrm flipH="1" rot="10800000">
              <a:off x="889525" y="2243597"/>
              <a:ext cx="1838100" cy="8886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0" name="Google Shape;850;p53"/>
          <p:cNvPicPr preferRelativeResize="0"/>
          <p:nvPr/>
        </p:nvPicPr>
        <p:blipFill rotWithShape="1">
          <a:blip r:embed="rId4">
            <a:alphaModFix/>
          </a:blip>
          <a:srcRect b="11441" l="0" r="0" t="0"/>
          <a:stretch/>
        </p:blipFill>
        <p:spPr>
          <a:xfrm>
            <a:off x="6939027" y="3137422"/>
            <a:ext cx="721954" cy="621679"/>
          </a:xfrm>
          <a:prstGeom prst="rect">
            <a:avLst/>
          </a:prstGeom>
          <a:noFill/>
          <a:ln>
            <a:noFill/>
          </a:ln>
        </p:spPr>
      </p:pic>
      <p:sp>
        <p:nvSpPr>
          <p:cNvPr id="851" name="Google Shape;851;p53"/>
          <p:cNvSpPr txBox="1"/>
          <p:nvPr>
            <p:ph idx="4294967295" type="title"/>
          </p:nvPr>
        </p:nvSpPr>
        <p:spPr>
          <a:xfrm>
            <a:off x="3879600" y="3980380"/>
            <a:ext cx="1314300" cy="7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800"/>
              <a:t>A Layer with </a:t>
            </a:r>
            <a:endParaRPr sz="1800"/>
          </a:p>
          <a:p>
            <a:pPr indent="0" lvl="0" marL="0" rtl="0" algn="ctr">
              <a:spcBef>
                <a:spcPts val="0"/>
              </a:spcBef>
              <a:spcAft>
                <a:spcPts val="0"/>
              </a:spcAft>
              <a:buNone/>
            </a:pPr>
            <a:r>
              <a:rPr lang="es" sz="1800"/>
              <a:t>5 Nodes</a:t>
            </a:r>
            <a:endParaRPr sz="1800"/>
          </a:p>
        </p:txBody>
      </p:sp>
      <p:sp>
        <p:nvSpPr>
          <p:cNvPr id="852" name="Google Shape;852;p53"/>
          <p:cNvSpPr txBox="1"/>
          <p:nvPr>
            <p:ph idx="4294967295" type="title"/>
          </p:nvPr>
        </p:nvSpPr>
        <p:spPr>
          <a:xfrm>
            <a:off x="6640450" y="3980368"/>
            <a:ext cx="1314300" cy="7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800"/>
              <a:t>3</a:t>
            </a:r>
            <a:r>
              <a:rPr lang="es" sz="1800"/>
              <a:t> Layers with </a:t>
            </a:r>
            <a:endParaRPr sz="1800"/>
          </a:p>
          <a:p>
            <a:pPr indent="0" lvl="0" marL="0" rtl="0" algn="ctr">
              <a:spcBef>
                <a:spcPts val="0"/>
              </a:spcBef>
              <a:spcAft>
                <a:spcPts val="0"/>
              </a:spcAft>
              <a:buNone/>
            </a:pPr>
            <a:r>
              <a:rPr lang="es" sz="1800"/>
              <a:t>2 Nodes</a:t>
            </a:r>
            <a:endParaRPr sz="1800"/>
          </a:p>
        </p:txBody>
      </p:sp>
      <p:sp>
        <p:nvSpPr>
          <p:cNvPr id="853" name="Google Shape;853;p53"/>
          <p:cNvSpPr txBox="1"/>
          <p:nvPr>
            <p:ph idx="4294967295" type="subTitle"/>
          </p:nvPr>
        </p:nvSpPr>
        <p:spPr>
          <a:xfrm>
            <a:off x="3112808" y="1139600"/>
            <a:ext cx="2907600" cy="41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s"/>
              <a:t>3 SEPARATE DATASETS</a:t>
            </a:r>
            <a:endParaRPr/>
          </a:p>
        </p:txBody>
      </p:sp>
      <p:sp>
        <p:nvSpPr>
          <p:cNvPr id="854" name="Google Shape;854;p53"/>
          <p:cNvSpPr txBox="1"/>
          <p:nvPr>
            <p:ph idx="1" type="subTitle"/>
          </p:nvPr>
        </p:nvSpPr>
        <p:spPr>
          <a:xfrm>
            <a:off x="2733026" y="1926550"/>
            <a:ext cx="814500" cy="41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Mean</a:t>
            </a:r>
            <a:endParaRPr/>
          </a:p>
        </p:txBody>
      </p:sp>
      <p:cxnSp>
        <p:nvCxnSpPr>
          <p:cNvPr id="855" name="Google Shape;855;p53"/>
          <p:cNvCxnSpPr>
            <a:stCxn id="853" idx="2"/>
          </p:cNvCxnSpPr>
          <p:nvPr/>
        </p:nvCxnSpPr>
        <p:spPr>
          <a:xfrm flipH="1">
            <a:off x="3173408" y="1557800"/>
            <a:ext cx="1393200" cy="406800"/>
          </a:xfrm>
          <a:prstGeom prst="straightConnector1">
            <a:avLst/>
          </a:prstGeom>
          <a:noFill/>
          <a:ln cap="flat" cmpd="sng" w="9525">
            <a:solidFill>
              <a:schemeClr val="dk2"/>
            </a:solidFill>
            <a:prstDash val="solid"/>
            <a:round/>
            <a:headEnd len="med" w="med" type="none"/>
            <a:tailEnd len="med" w="med" type="triangle"/>
          </a:ln>
        </p:spPr>
      </p:cxnSp>
      <p:cxnSp>
        <p:nvCxnSpPr>
          <p:cNvPr id="856" name="Google Shape;856;p53"/>
          <p:cNvCxnSpPr>
            <a:stCxn id="853" idx="2"/>
            <a:endCxn id="857" idx="0"/>
          </p:cNvCxnSpPr>
          <p:nvPr/>
        </p:nvCxnSpPr>
        <p:spPr>
          <a:xfrm>
            <a:off x="4566608" y="1557800"/>
            <a:ext cx="5400" cy="390600"/>
          </a:xfrm>
          <a:prstGeom prst="straightConnector1">
            <a:avLst/>
          </a:prstGeom>
          <a:noFill/>
          <a:ln cap="flat" cmpd="sng" w="9525">
            <a:solidFill>
              <a:schemeClr val="dk2"/>
            </a:solidFill>
            <a:prstDash val="solid"/>
            <a:round/>
            <a:headEnd len="med" w="med" type="none"/>
            <a:tailEnd len="med" w="med" type="triangle"/>
          </a:ln>
        </p:spPr>
      </p:cxnSp>
      <p:cxnSp>
        <p:nvCxnSpPr>
          <p:cNvPr id="858" name="Google Shape;858;p53"/>
          <p:cNvCxnSpPr/>
          <p:nvPr/>
        </p:nvCxnSpPr>
        <p:spPr>
          <a:xfrm>
            <a:off x="4566608" y="1557800"/>
            <a:ext cx="1393200" cy="406800"/>
          </a:xfrm>
          <a:prstGeom prst="straightConnector1">
            <a:avLst/>
          </a:prstGeom>
          <a:noFill/>
          <a:ln cap="flat" cmpd="sng" w="9525">
            <a:solidFill>
              <a:schemeClr val="dk2"/>
            </a:solidFill>
            <a:prstDash val="solid"/>
            <a:round/>
            <a:headEnd len="med" w="med" type="none"/>
            <a:tailEnd len="med" w="med" type="triangle"/>
          </a:ln>
        </p:spPr>
      </p:cxnSp>
      <p:sp>
        <p:nvSpPr>
          <p:cNvPr id="857" name="Google Shape;857;p53"/>
          <p:cNvSpPr txBox="1"/>
          <p:nvPr>
            <p:ph idx="1" type="subTitle"/>
          </p:nvPr>
        </p:nvSpPr>
        <p:spPr>
          <a:xfrm>
            <a:off x="3641550" y="1948475"/>
            <a:ext cx="1860900" cy="41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Mean &amp; Worst </a:t>
            </a:r>
            <a:endParaRPr/>
          </a:p>
        </p:txBody>
      </p:sp>
      <p:sp>
        <p:nvSpPr>
          <p:cNvPr id="859" name="Google Shape;859;p53"/>
          <p:cNvSpPr txBox="1"/>
          <p:nvPr>
            <p:ph idx="1" type="subTitle"/>
          </p:nvPr>
        </p:nvSpPr>
        <p:spPr>
          <a:xfrm>
            <a:off x="5596476" y="1948475"/>
            <a:ext cx="814500" cy="41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Worst</a:t>
            </a:r>
            <a:endParaRPr/>
          </a:p>
        </p:txBody>
      </p:sp>
      <p:cxnSp>
        <p:nvCxnSpPr>
          <p:cNvPr id="860" name="Google Shape;860;p53"/>
          <p:cNvCxnSpPr>
            <a:stCxn id="854" idx="2"/>
            <a:endCxn id="839" idx="3"/>
          </p:cNvCxnSpPr>
          <p:nvPr/>
        </p:nvCxnSpPr>
        <p:spPr>
          <a:xfrm flipH="1">
            <a:off x="1846676" y="2344750"/>
            <a:ext cx="1293600" cy="574800"/>
          </a:xfrm>
          <a:prstGeom prst="straightConnector1">
            <a:avLst/>
          </a:prstGeom>
          <a:noFill/>
          <a:ln cap="flat" cmpd="sng" w="9525">
            <a:solidFill>
              <a:schemeClr val="dk2"/>
            </a:solidFill>
            <a:prstDash val="solid"/>
            <a:round/>
            <a:headEnd len="med" w="med" type="none"/>
            <a:tailEnd len="med" w="med" type="triangle"/>
          </a:ln>
        </p:spPr>
      </p:cxnSp>
      <p:cxnSp>
        <p:nvCxnSpPr>
          <p:cNvPr id="861" name="Google Shape;861;p53"/>
          <p:cNvCxnSpPr>
            <a:stCxn id="854" idx="2"/>
            <a:endCxn id="844" idx="3"/>
          </p:cNvCxnSpPr>
          <p:nvPr/>
        </p:nvCxnSpPr>
        <p:spPr>
          <a:xfrm>
            <a:off x="3140276" y="2344750"/>
            <a:ext cx="1396500" cy="568800"/>
          </a:xfrm>
          <a:prstGeom prst="straightConnector1">
            <a:avLst/>
          </a:prstGeom>
          <a:noFill/>
          <a:ln cap="flat" cmpd="sng" w="9525">
            <a:solidFill>
              <a:schemeClr val="dk2"/>
            </a:solidFill>
            <a:prstDash val="solid"/>
            <a:round/>
            <a:headEnd len="med" w="med" type="none"/>
            <a:tailEnd len="med" w="med" type="triangle"/>
          </a:ln>
        </p:spPr>
      </p:cxnSp>
      <p:cxnSp>
        <p:nvCxnSpPr>
          <p:cNvPr id="862" name="Google Shape;862;p53"/>
          <p:cNvCxnSpPr>
            <a:endCxn id="848" idx="3"/>
          </p:cNvCxnSpPr>
          <p:nvPr/>
        </p:nvCxnSpPr>
        <p:spPr>
          <a:xfrm>
            <a:off x="3140333" y="2344891"/>
            <a:ext cx="4159800" cy="574800"/>
          </a:xfrm>
          <a:prstGeom prst="straightConnector1">
            <a:avLst/>
          </a:prstGeom>
          <a:noFill/>
          <a:ln cap="flat" cmpd="sng" w="9525">
            <a:solidFill>
              <a:schemeClr val="dk2"/>
            </a:solidFill>
            <a:prstDash val="solid"/>
            <a:round/>
            <a:headEnd len="med" w="med" type="none"/>
            <a:tailEnd len="med" w="med" type="triangle"/>
          </a:ln>
        </p:spPr>
      </p:cxnSp>
      <p:cxnSp>
        <p:nvCxnSpPr>
          <p:cNvPr id="863" name="Google Shape;863;p53"/>
          <p:cNvCxnSpPr>
            <a:stCxn id="857" idx="2"/>
            <a:endCxn id="839" idx="3"/>
          </p:cNvCxnSpPr>
          <p:nvPr/>
        </p:nvCxnSpPr>
        <p:spPr>
          <a:xfrm flipH="1">
            <a:off x="1846500" y="2366675"/>
            <a:ext cx="2725500" cy="552900"/>
          </a:xfrm>
          <a:prstGeom prst="straightConnector1">
            <a:avLst/>
          </a:prstGeom>
          <a:noFill/>
          <a:ln cap="flat" cmpd="sng" w="9525">
            <a:solidFill>
              <a:schemeClr val="dk2"/>
            </a:solidFill>
            <a:prstDash val="solid"/>
            <a:round/>
            <a:headEnd len="med" w="med" type="none"/>
            <a:tailEnd len="med" w="med" type="triangle"/>
          </a:ln>
        </p:spPr>
      </p:cxnSp>
      <p:cxnSp>
        <p:nvCxnSpPr>
          <p:cNvPr id="864" name="Google Shape;864;p53"/>
          <p:cNvCxnSpPr>
            <a:stCxn id="857" idx="2"/>
            <a:endCxn id="844" idx="3"/>
          </p:cNvCxnSpPr>
          <p:nvPr/>
        </p:nvCxnSpPr>
        <p:spPr>
          <a:xfrm flipH="1">
            <a:off x="4536900" y="2366675"/>
            <a:ext cx="35100" cy="546900"/>
          </a:xfrm>
          <a:prstGeom prst="straightConnector1">
            <a:avLst/>
          </a:prstGeom>
          <a:noFill/>
          <a:ln cap="flat" cmpd="sng" w="9525">
            <a:solidFill>
              <a:schemeClr val="dk2"/>
            </a:solidFill>
            <a:prstDash val="solid"/>
            <a:round/>
            <a:headEnd len="med" w="med" type="none"/>
            <a:tailEnd len="med" w="med" type="triangle"/>
          </a:ln>
        </p:spPr>
      </p:cxnSp>
      <p:cxnSp>
        <p:nvCxnSpPr>
          <p:cNvPr id="865" name="Google Shape;865;p53"/>
          <p:cNvCxnSpPr>
            <a:stCxn id="857" idx="2"/>
            <a:endCxn id="848" idx="3"/>
          </p:cNvCxnSpPr>
          <p:nvPr/>
        </p:nvCxnSpPr>
        <p:spPr>
          <a:xfrm>
            <a:off x="4572000" y="2366675"/>
            <a:ext cx="2728200" cy="552900"/>
          </a:xfrm>
          <a:prstGeom prst="straightConnector1">
            <a:avLst/>
          </a:prstGeom>
          <a:noFill/>
          <a:ln cap="flat" cmpd="sng" w="9525">
            <a:solidFill>
              <a:schemeClr val="dk2"/>
            </a:solidFill>
            <a:prstDash val="solid"/>
            <a:round/>
            <a:headEnd len="med" w="med" type="none"/>
            <a:tailEnd len="med" w="med" type="triangle"/>
          </a:ln>
        </p:spPr>
      </p:cxnSp>
      <p:cxnSp>
        <p:nvCxnSpPr>
          <p:cNvPr id="866" name="Google Shape;866;p53"/>
          <p:cNvCxnSpPr>
            <a:stCxn id="859" idx="2"/>
            <a:endCxn id="839" idx="3"/>
          </p:cNvCxnSpPr>
          <p:nvPr/>
        </p:nvCxnSpPr>
        <p:spPr>
          <a:xfrm flipH="1">
            <a:off x="1846626" y="2366675"/>
            <a:ext cx="4157100" cy="552900"/>
          </a:xfrm>
          <a:prstGeom prst="straightConnector1">
            <a:avLst/>
          </a:prstGeom>
          <a:noFill/>
          <a:ln cap="flat" cmpd="sng" w="9525">
            <a:solidFill>
              <a:schemeClr val="dk2"/>
            </a:solidFill>
            <a:prstDash val="solid"/>
            <a:round/>
            <a:headEnd len="med" w="med" type="none"/>
            <a:tailEnd len="med" w="med" type="triangle"/>
          </a:ln>
        </p:spPr>
      </p:cxnSp>
      <p:cxnSp>
        <p:nvCxnSpPr>
          <p:cNvPr id="867" name="Google Shape;867;p53"/>
          <p:cNvCxnSpPr>
            <a:stCxn id="859" idx="2"/>
            <a:endCxn id="844" idx="3"/>
          </p:cNvCxnSpPr>
          <p:nvPr/>
        </p:nvCxnSpPr>
        <p:spPr>
          <a:xfrm flipH="1">
            <a:off x="4536726" y="2366675"/>
            <a:ext cx="1467000" cy="546900"/>
          </a:xfrm>
          <a:prstGeom prst="straightConnector1">
            <a:avLst/>
          </a:prstGeom>
          <a:noFill/>
          <a:ln cap="flat" cmpd="sng" w="9525">
            <a:solidFill>
              <a:schemeClr val="dk2"/>
            </a:solidFill>
            <a:prstDash val="solid"/>
            <a:round/>
            <a:headEnd len="med" w="med" type="none"/>
            <a:tailEnd len="med" w="med" type="triangle"/>
          </a:ln>
        </p:spPr>
      </p:cxnSp>
      <p:cxnSp>
        <p:nvCxnSpPr>
          <p:cNvPr id="868" name="Google Shape;868;p53"/>
          <p:cNvCxnSpPr>
            <a:stCxn id="859" idx="2"/>
            <a:endCxn id="848" idx="3"/>
          </p:cNvCxnSpPr>
          <p:nvPr/>
        </p:nvCxnSpPr>
        <p:spPr>
          <a:xfrm>
            <a:off x="6003726" y="2366675"/>
            <a:ext cx="1296300" cy="55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872" name="Shape 872"/>
        <p:cNvGrpSpPr/>
        <p:nvPr/>
      </p:nvGrpSpPr>
      <p:grpSpPr>
        <a:xfrm>
          <a:off x="0" y="0"/>
          <a:ext cx="0" cy="0"/>
          <a:chOff x="0" y="0"/>
          <a:chExt cx="0" cy="0"/>
        </a:xfrm>
      </p:grpSpPr>
      <p:sp>
        <p:nvSpPr>
          <p:cNvPr id="873" name="Google Shape;873;p54"/>
          <p:cNvSpPr/>
          <p:nvPr/>
        </p:nvSpPr>
        <p:spPr>
          <a:xfrm>
            <a:off x="280575" y="1302300"/>
            <a:ext cx="2726400" cy="3398700"/>
          </a:xfrm>
          <a:prstGeom prst="rect">
            <a:avLst/>
          </a:prstGeom>
          <a:solidFill>
            <a:schemeClr val="lt2"/>
          </a:solidFill>
          <a:ln cap="flat" cmpd="sng" w="9525">
            <a:solidFill>
              <a:schemeClr val="dk2"/>
            </a:solidFill>
            <a:prstDash val="solid"/>
            <a:round/>
            <a:headEnd len="sm" w="sm" type="none"/>
            <a:tailEnd len="sm" w="sm" type="none"/>
          </a:ln>
          <a:effectLst>
            <a:outerShdw blurRad="100013" rotWithShape="0" algn="bl" dir="2640000" dist="76200">
              <a:schemeClr val="accent3">
                <a:alpha val="7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4" name="Google Shape;874;p54"/>
          <p:cNvPicPr preferRelativeResize="0"/>
          <p:nvPr/>
        </p:nvPicPr>
        <p:blipFill>
          <a:blip r:embed="rId3">
            <a:alphaModFix/>
          </a:blip>
          <a:stretch>
            <a:fillRect/>
          </a:stretch>
        </p:blipFill>
        <p:spPr>
          <a:xfrm>
            <a:off x="3489575" y="4416500"/>
            <a:ext cx="5654425" cy="363500"/>
          </a:xfrm>
          <a:prstGeom prst="rect">
            <a:avLst/>
          </a:prstGeom>
          <a:noFill/>
          <a:ln>
            <a:noFill/>
          </a:ln>
        </p:spPr>
      </p:pic>
      <p:sp>
        <p:nvSpPr>
          <p:cNvPr id="875" name="Google Shape;875;p54"/>
          <p:cNvSpPr/>
          <p:nvPr/>
        </p:nvSpPr>
        <p:spPr>
          <a:xfrm>
            <a:off x="6181825" y="1302300"/>
            <a:ext cx="2726400" cy="3398700"/>
          </a:xfrm>
          <a:prstGeom prst="rect">
            <a:avLst/>
          </a:prstGeom>
          <a:solidFill>
            <a:schemeClr val="lt2"/>
          </a:solidFill>
          <a:ln cap="flat" cmpd="sng" w="9525">
            <a:solidFill>
              <a:schemeClr val="dk2"/>
            </a:solidFill>
            <a:prstDash val="solid"/>
            <a:round/>
            <a:headEnd len="sm" w="sm" type="none"/>
            <a:tailEnd len="sm" w="sm" type="none"/>
          </a:ln>
          <a:effectLst>
            <a:outerShdw blurRad="100013" rotWithShape="0" algn="bl" dir="2640000" dist="76200">
              <a:schemeClr val="accent3">
                <a:alpha val="7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4"/>
          <p:cNvSpPr/>
          <p:nvPr/>
        </p:nvSpPr>
        <p:spPr>
          <a:xfrm>
            <a:off x="3208800" y="1302300"/>
            <a:ext cx="2726400" cy="3398700"/>
          </a:xfrm>
          <a:prstGeom prst="rect">
            <a:avLst/>
          </a:prstGeom>
          <a:solidFill>
            <a:schemeClr val="lt2"/>
          </a:solidFill>
          <a:ln cap="flat" cmpd="sng" w="9525">
            <a:solidFill>
              <a:schemeClr val="dk2"/>
            </a:solidFill>
            <a:prstDash val="solid"/>
            <a:round/>
            <a:headEnd len="sm" w="sm" type="none"/>
            <a:tailEnd len="sm" w="sm" type="none"/>
          </a:ln>
          <a:effectLst>
            <a:outerShdw blurRad="100013" rotWithShape="0" algn="bl" dir="2640000" dist="76200">
              <a:schemeClr val="accent3">
                <a:alpha val="7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7" name="Google Shape;877;p54"/>
          <p:cNvPicPr preferRelativeResize="0"/>
          <p:nvPr/>
        </p:nvPicPr>
        <p:blipFill>
          <a:blip r:embed="rId4">
            <a:alphaModFix/>
          </a:blip>
          <a:stretch>
            <a:fillRect/>
          </a:stretch>
        </p:blipFill>
        <p:spPr>
          <a:xfrm>
            <a:off x="6817675" y="216992"/>
            <a:ext cx="2229100" cy="895447"/>
          </a:xfrm>
          <a:prstGeom prst="rect">
            <a:avLst/>
          </a:prstGeom>
          <a:noFill/>
          <a:ln>
            <a:noFill/>
          </a:ln>
        </p:spPr>
      </p:pic>
      <p:sp>
        <p:nvSpPr>
          <p:cNvPr id="878" name="Google Shape;878;p54"/>
          <p:cNvSpPr txBox="1"/>
          <p:nvPr>
            <p:ph type="title"/>
          </p:nvPr>
        </p:nvSpPr>
        <p:spPr>
          <a:xfrm>
            <a:off x="242500" y="196975"/>
            <a:ext cx="9019200" cy="9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800"/>
              <a:t>We try different Activation Methods to reduce the error between output y and target variables </a:t>
            </a:r>
            <a:endParaRPr sz="2800"/>
          </a:p>
        </p:txBody>
      </p:sp>
      <p:sp>
        <p:nvSpPr>
          <p:cNvPr id="879" name="Google Shape;879;p54"/>
          <p:cNvSpPr/>
          <p:nvPr/>
        </p:nvSpPr>
        <p:spPr>
          <a:xfrm>
            <a:off x="4311000" y="4337250"/>
            <a:ext cx="522000" cy="522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4"/>
          <p:cNvSpPr/>
          <p:nvPr/>
        </p:nvSpPr>
        <p:spPr>
          <a:xfrm>
            <a:off x="1333275" y="4337250"/>
            <a:ext cx="522000" cy="522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4"/>
          <p:cNvSpPr/>
          <p:nvPr/>
        </p:nvSpPr>
        <p:spPr>
          <a:xfrm>
            <a:off x="7288725" y="4337250"/>
            <a:ext cx="522000" cy="522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4"/>
          <p:cNvSpPr txBox="1"/>
          <p:nvPr>
            <p:ph idx="4294967295" type="title"/>
          </p:nvPr>
        </p:nvSpPr>
        <p:spPr>
          <a:xfrm>
            <a:off x="587025" y="1418575"/>
            <a:ext cx="2014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X VARIABLES</a:t>
            </a:r>
            <a:endParaRPr>
              <a:solidFill>
                <a:schemeClr val="dk1"/>
              </a:solidFill>
            </a:endParaRPr>
          </a:p>
        </p:txBody>
      </p:sp>
      <p:sp>
        <p:nvSpPr>
          <p:cNvPr id="883" name="Google Shape;883;p54"/>
          <p:cNvSpPr txBox="1"/>
          <p:nvPr>
            <p:ph idx="4294967295" type="title"/>
          </p:nvPr>
        </p:nvSpPr>
        <p:spPr>
          <a:xfrm>
            <a:off x="6542475" y="1418575"/>
            <a:ext cx="2014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Y OUTPUT</a:t>
            </a:r>
            <a:endParaRPr>
              <a:solidFill>
                <a:schemeClr val="dk1"/>
              </a:solidFill>
            </a:endParaRPr>
          </a:p>
        </p:txBody>
      </p:sp>
      <p:sp>
        <p:nvSpPr>
          <p:cNvPr id="884" name="Google Shape;884;p54"/>
          <p:cNvSpPr txBox="1"/>
          <p:nvPr>
            <p:ph idx="4294967295" type="title"/>
          </p:nvPr>
        </p:nvSpPr>
        <p:spPr>
          <a:xfrm>
            <a:off x="3564750" y="1418575"/>
            <a:ext cx="2014500" cy="76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ACTIVATION</a:t>
            </a:r>
            <a:br>
              <a:rPr lang="es">
                <a:solidFill>
                  <a:schemeClr val="dk1"/>
                </a:solidFill>
              </a:rPr>
            </a:br>
            <a:r>
              <a:rPr lang="es">
                <a:solidFill>
                  <a:schemeClr val="dk1"/>
                </a:solidFill>
              </a:rPr>
              <a:t>FUNCTIONS</a:t>
            </a:r>
            <a:endParaRPr>
              <a:solidFill>
                <a:schemeClr val="dk1"/>
              </a:solidFill>
            </a:endParaRPr>
          </a:p>
        </p:txBody>
      </p:sp>
      <p:sp>
        <p:nvSpPr>
          <p:cNvPr id="885" name="Google Shape;885;p54"/>
          <p:cNvSpPr txBox="1"/>
          <p:nvPr>
            <p:ph type="title"/>
          </p:nvPr>
        </p:nvSpPr>
        <p:spPr>
          <a:xfrm>
            <a:off x="1293084" y="4334400"/>
            <a:ext cx="602400" cy="527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1.</a:t>
            </a:r>
            <a:endParaRPr sz="2300">
              <a:solidFill>
                <a:schemeClr val="accent6"/>
              </a:solidFill>
            </a:endParaRPr>
          </a:p>
        </p:txBody>
      </p:sp>
      <p:sp>
        <p:nvSpPr>
          <p:cNvPr id="886" name="Google Shape;886;p54"/>
          <p:cNvSpPr txBox="1"/>
          <p:nvPr>
            <p:ph type="title"/>
          </p:nvPr>
        </p:nvSpPr>
        <p:spPr>
          <a:xfrm>
            <a:off x="4270809" y="4334400"/>
            <a:ext cx="602400" cy="527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2</a:t>
            </a:r>
            <a:r>
              <a:rPr lang="es" sz="2300">
                <a:solidFill>
                  <a:schemeClr val="accent6"/>
                </a:solidFill>
              </a:rPr>
              <a:t>.</a:t>
            </a:r>
            <a:endParaRPr sz="2300">
              <a:solidFill>
                <a:schemeClr val="accent6"/>
              </a:solidFill>
            </a:endParaRPr>
          </a:p>
        </p:txBody>
      </p:sp>
      <p:sp>
        <p:nvSpPr>
          <p:cNvPr id="887" name="Google Shape;887;p54"/>
          <p:cNvSpPr txBox="1"/>
          <p:nvPr>
            <p:ph type="title"/>
          </p:nvPr>
        </p:nvSpPr>
        <p:spPr>
          <a:xfrm>
            <a:off x="7248534" y="4334400"/>
            <a:ext cx="602400" cy="527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3</a:t>
            </a:r>
            <a:r>
              <a:rPr lang="es" sz="2300">
                <a:solidFill>
                  <a:schemeClr val="accent6"/>
                </a:solidFill>
              </a:rPr>
              <a:t>.</a:t>
            </a:r>
            <a:endParaRPr sz="2300">
              <a:solidFill>
                <a:schemeClr val="accent6"/>
              </a:solidFill>
            </a:endParaRPr>
          </a:p>
        </p:txBody>
      </p:sp>
      <p:sp>
        <p:nvSpPr>
          <p:cNvPr id="888" name="Google Shape;888;p54"/>
          <p:cNvSpPr txBox="1"/>
          <p:nvPr/>
        </p:nvSpPr>
        <p:spPr>
          <a:xfrm>
            <a:off x="6320575" y="2124375"/>
            <a:ext cx="2448900" cy="20319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Clr>
                <a:srgbClr val="0C2E3A"/>
              </a:buClr>
              <a:buSzPts val="1500"/>
              <a:buFont typeface="Montserrat"/>
              <a:buChar char="●"/>
            </a:pPr>
            <a:r>
              <a:rPr lang="es" sz="1500">
                <a:solidFill>
                  <a:srgbClr val="0C2E3A"/>
                </a:solidFill>
                <a:latin typeface="Montserrat"/>
                <a:ea typeface="Montserrat"/>
                <a:cs typeface="Montserrat"/>
                <a:sym typeface="Montserrat"/>
              </a:rPr>
              <a:t>With the Logistic Model, the diagnosis comes out as </a:t>
            </a:r>
            <a:r>
              <a:rPr b="1" lang="es" sz="1500">
                <a:solidFill>
                  <a:srgbClr val="0C2E3A"/>
                </a:solidFill>
                <a:latin typeface="Montserrat"/>
                <a:ea typeface="Montserrat"/>
                <a:cs typeface="Montserrat"/>
                <a:sym typeface="Montserrat"/>
              </a:rPr>
              <a:t>numerical values</a:t>
            </a:r>
            <a:endParaRPr b="1" sz="1500">
              <a:solidFill>
                <a:srgbClr val="0C2E3A"/>
              </a:solidFill>
              <a:latin typeface="Montserrat"/>
              <a:ea typeface="Montserrat"/>
              <a:cs typeface="Montserrat"/>
              <a:sym typeface="Montserrat"/>
            </a:endParaRPr>
          </a:p>
          <a:p>
            <a:pPr indent="-323850" lvl="0" marL="457200" rtl="0" algn="l">
              <a:lnSpc>
                <a:spcPct val="100000"/>
              </a:lnSpc>
              <a:spcBef>
                <a:spcPts val="0"/>
              </a:spcBef>
              <a:spcAft>
                <a:spcPts val="0"/>
              </a:spcAft>
              <a:buClr>
                <a:srgbClr val="0C2E3A"/>
              </a:buClr>
              <a:buSzPts val="1500"/>
              <a:buFont typeface="Montserrat"/>
              <a:buChar char="●"/>
            </a:pPr>
            <a:r>
              <a:rPr lang="es" sz="1500">
                <a:solidFill>
                  <a:srgbClr val="0C2E3A"/>
                </a:solidFill>
                <a:latin typeface="Montserrat"/>
                <a:ea typeface="Montserrat"/>
                <a:cs typeface="Montserrat"/>
                <a:sym typeface="Montserrat"/>
              </a:rPr>
              <a:t>By using Numpy, we transfer back to </a:t>
            </a:r>
            <a:r>
              <a:rPr b="1" lang="es" sz="1500">
                <a:solidFill>
                  <a:srgbClr val="0C2E3A"/>
                </a:solidFill>
                <a:latin typeface="Montserrat"/>
                <a:ea typeface="Montserrat"/>
                <a:cs typeface="Montserrat"/>
                <a:sym typeface="Montserrat"/>
              </a:rPr>
              <a:t>binary values </a:t>
            </a:r>
            <a:endParaRPr sz="1500">
              <a:solidFill>
                <a:srgbClr val="0C2E3A"/>
              </a:solidFill>
              <a:latin typeface="Montserrat"/>
              <a:ea typeface="Montserrat"/>
              <a:cs typeface="Montserrat"/>
              <a:sym typeface="Montserrat"/>
            </a:endParaRPr>
          </a:p>
        </p:txBody>
      </p:sp>
      <p:sp>
        <p:nvSpPr>
          <p:cNvPr id="889" name="Google Shape;889;p54"/>
          <p:cNvSpPr/>
          <p:nvPr/>
        </p:nvSpPr>
        <p:spPr>
          <a:xfrm>
            <a:off x="3488900" y="2461838"/>
            <a:ext cx="2211000" cy="38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Montserrat"/>
                <a:ea typeface="Montserrat"/>
                <a:cs typeface="Montserrat"/>
                <a:sym typeface="Montserrat"/>
              </a:rPr>
              <a:t>Logistic</a:t>
            </a:r>
            <a:endParaRPr sz="1500">
              <a:solidFill>
                <a:schemeClr val="lt1"/>
              </a:solidFill>
              <a:latin typeface="Montserrat"/>
              <a:ea typeface="Montserrat"/>
              <a:cs typeface="Montserrat"/>
              <a:sym typeface="Montserrat"/>
            </a:endParaRPr>
          </a:p>
        </p:txBody>
      </p:sp>
      <p:sp>
        <p:nvSpPr>
          <p:cNvPr id="890" name="Google Shape;890;p54"/>
          <p:cNvSpPr/>
          <p:nvPr/>
        </p:nvSpPr>
        <p:spPr>
          <a:xfrm>
            <a:off x="3488900" y="2891738"/>
            <a:ext cx="2211000" cy="38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Montserrat"/>
                <a:ea typeface="Montserrat"/>
                <a:cs typeface="Montserrat"/>
                <a:sym typeface="Montserrat"/>
              </a:rPr>
              <a:t>Identity/Linear</a:t>
            </a:r>
            <a:endParaRPr sz="1500">
              <a:solidFill>
                <a:schemeClr val="lt1"/>
              </a:solidFill>
              <a:latin typeface="Montserrat"/>
              <a:ea typeface="Montserrat"/>
              <a:cs typeface="Montserrat"/>
              <a:sym typeface="Montserrat"/>
            </a:endParaRPr>
          </a:p>
        </p:txBody>
      </p:sp>
      <p:sp>
        <p:nvSpPr>
          <p:cNvPr id="891" name="Google Shape;891;p54"/>
          <p:cNvSpPr/>
          <p:nvPr/>
        </p:nvSpPr>
        <p:spPr>
          <a:xfrm>
            <a:off x="3488900" y="3321638"/>
            <a:ext cx="2211000" cy="38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Montserrat"/>
                <a:ea typeface="Montserrat"/>
                <a:cs typeface="Montserrat"/>
                <a:sym typeface="Montserrat"/>
              </a:rPr>
              <a:t>Tanh</a:t>
            </a:r>
            <a:endParaRPr sz="1500">
              <a:solidFill>
                <a:schemeClr val="lt1"/>
              </a:solidFill>
              <a:latin typeface="Montserrat"/>
              <a:ea typeface="Montserrat"/>
              <a:cs typeface="Montserrat"/>
              <a:sym typeface="Montserrat"/>
            </a:endParaRPr>
          </a:p>
        </p:txBody>
      </p:sp>
      <p:sp>
        <p:nvSpPr>
          <p:cNvPr id="892" name="Google Shape;892;p54"/>
          <p:cNvSpPr/>
          <p:nvPr/>
        </p:nvSpPr>
        <p:spPr>
          <a:xfrm>
            <a:off x="3488900" y="3751538"/>
            <a:ext cx="2211000" cy="38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Montserrat"/>
                <a:ea typeface="Montserrat"/>
                <a:cs typeface="Montserrat"/>
                <a:sym typeface="Montserrat"/>
              </a:rPr>
              <a:t>Relu</a:t>
            </a:r>
            <a:endParaRPr sz="1500">
              <a:solidFill>
                <a:schemeClr val="lt1"/>
              </a:solidFill>
              <a:latin typeface="Montserrat"/>
              <a:ea typeface="Montserrat"/>
              <a:cs typeface="Montserrat"/>
              <a:sym typeface="Montserrat"/>
            </a:endParaRPr>
          </a:p>
        </p:txBody>
      </p:sp>
      <p:sp>
        <p:nvSpPr>
          <p:cNvPr id="893" name="Google Shape;893;p54"/>
          <p:cNvSpPr/>
          <p:nvPr/>
        </p:nvSpPr>
        <p:spPr>
          <a:xfrm>
            <a:off x="3285650" y="2202129"/>
            <a:ext cx="522000" cy="522000"/>
          </a:xfrm>
          <a:prstGeom prst="star5">
            <a:avLst>
              <a:gd fmla="val 19098" name="adj"/>
              <a:gd fmla="val 105146" name="hf"/>
              <a:gd fmla="val 110557" name="vf"/>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4"/>
          <p:cNvSpPr txBox="1"/>
          <p:nvPr/>
        </p:nvSpPr>
        <p:spPr>
          <a:xfrm>
            <a:off x="293201" y="2004613"/>
            <a:ext cx="26253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0C2E3A"/>
              </a:buClr>
              <a:buSzPts val="1500"/>
              <a:buFont typeface="Montserrat"/>
              <a:buChar char="●"/>
            </a:pPr>
            <a:r>
              <a:rPr lang="es" sz="1500">
                <a:latin typeface="Montserrat"/>
                <a:ea typeface="Montserrat"/>
                <a:cs typeface="Montserrat"/>
                <a:sym typeface="Montserrat"/>
              </a:rPr>
              <a:t>Turned categorical variable ‘diagnosis’ to</a:t>
            </a:r>
            <a:r>
              <a:rPr b="1" lang="es" sz="1500">
                <a:latin typeface="Montserrat"/>
                <a:ea typeface="Montserrat"/>
                <a:cs typeface="Montserrat"/>
                <a:sym typeface="Montserrat"/>
              </a:rPr>
              <a:t> dummy values</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Clr>
                <a:srgbClr val="0C2E3A"/>
              </a:buClr>
              <a:buSzPts val="1500"/>
              <a:buFont typeface="Montserrat"/>
              <a:buChar char="●"/>
            </a:pPr>
            <a:r>
              <a:rPr b="1" lang="es" sz="1500">
                <a:latin typeface="Montserrat"/>
                <a:ea typeface="Montserrat"/>
                <a:cs typeface="Montserrat"/>
                <a:sym typeface="Montserrat"/>
              </a:rPr>
              <a:t>Scale variables to 0-1</a:t>
            </a:r>
            <a:r>
              <a:rPr lang="es" sz="1500">
                <a:latin typeface="Montserrat"/>
                <a:ea typeface="Montserrat"/>
                <a:cs typeface="Montserrat"/>
                <a:sym typeface="Montserrat"/>
              </a:rPr>
              <a:t>, using min-max normalization function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Clr>
                <a:srgbClr val="0C2E3A"/>
              </a:buClr>
              <a:buSzPts val="1500"/>
              <a:buFont typeface="Montserrat"/>
              <a:buChar char="●"/>
            </a:pPr>
            <a:r>
              <a:rPr lang="es" sz="1500">
                <a:latin typeface="Montserrat"/>
                <a:ea typeface="Montserrat"/>
                <a:cs typeface="Montserrat"/>
                <a:sym typeface="Montserrat"/>
              </a:rPr>
              <a:t>Train the model </a:t>
            </a:r>
            <a:endParaRPr sz="1500">
              <a:solidFill>
                <a:srgbClr val="0C2E3A"/>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898" name="Shape 898"/>
        <p:cNvGrpSpPr/>
        <p:nvPr/>
      </p:nvGrpSpPr>
      <p:grpSpPr>
        <a:xfrm>
          <a:off x="0" y="0"/>
          <a:ext cx="0" cy="0"/>
          <a:chOff x="0" y="0"/>
          <a:chExt cx="0" cy="0"/>
        </a:xfrm>
      </p:grpSpPr>
      <p:pic>
        <p:nvPicPr>
          <p:cNvPr id="899" name="Google Shape;899;p55"/>
          <p:cNvPicPr preferRelativeResize="0"/>
          <p:nvPr/>
        </p:nvPicPr>
        <p:blipFill>
          <a:blip r:embed="rId3">
            <a:alphaModFix/>
          </a:blip>
          <a:stretch>
            <a:fillRect/>
          </a:stretch>
        </p:blipFill>
        <p:spPr>
          <a:xfrm>
            <a:off x="7924125" y="262125"/>
            <a:ext cx="1219875" cy="592475"/>
          </a:xfrm>
          <a:prstGeom prst="rect">
            <a:avLst/>
          </a:prstGeom>
          <a:noFill/>
          <a:ln>
            <a:noFill/>
          </a:ln>
        </p:spPr>
      </p:pic>
      <p:pic>
        <p:nvPicPr>
          <p:cNvPr id="900" name="Google Shape;900;p55"/>
          <p:cNvPicPr preferRelativeResize="0"/>
          <p:nvPr/>
        </p:nvPicPr>
        <p:blipFill>
          <a:blip r:embed="rId3">
            <a:alphaModFix/>
          </a:blip>
          <a:stretch>
            <a:fillRect/>
          </a:stretch>
        </p:blipFill>
        <p:spPr>
          <a:xfrm>
            <a:off x="216325" y="262125"/>
            <a:ext cx="839775" cy="454500"/>
          </a:xfrm>
          <a:prstGeom prst="rect">
            <a:avLst/>
          </a:prstGeom>
          <a:noFill/>
          <a:ln>
            <a:noFill/>
          </a:ln>
        </p:spPr>
      </p:pic>
      <p:sp>
        <p:nvSpPr>
          <p:cNvPr id="901" name="Google Shape;901;p55"/>
          <p:cNvSpPr txBox="1"/>
          <p:nvPr>
            <p:ph type="title"/>
          </p:nvPr>
        </p:nvSpPr>
        <p:spPr>
          <a:xfrm>
            <a:off x="216325" y="414525"/>
            <a:ext cx="9019200" cy="94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Neural networks have the highest accuracy and sensitivity rate, but relationships between predictors and outcomes remain unanswered</a:t>
            </a:r>
            <a:endParaRPr/>
          </a:p>
          <a:p>
            <a:pPr indent="0" lvl="0" marL="0" rtl="0" algn="l">
              <a:spcBef>
                <a:spcPts val="0"/>
              </a:spcBef>
              <a:spcAft>
                <a:spcPts val="0"/>
              </a:spcAft>
              <a:buNone/>
            </a:pPr>
            <a:r>
              <a:t/>
            </a:r>
            <a:endParaRPr/>
          </a:p>
        </p:txBody>
      </p:sp>
      <p:sp>
        <p:nvSpPr>
          <p:cNvPr id="902" name="Google Shape;902;p55"/>
          <p:cNvSpPr txBox="1"/>
          <p:nvPr>
            <p:ph idx="2" type="title"/>
          </p:nvPr>
        </p:nvSpPr>
        <p:spPr>
          <a:xfrm>
            <a:off x="3705288" y="1914600"/>
            <a:ext cx="1733400" cy="4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700">
                <a:solidFill>
                  <a:schemeClr val="accent6"/>
                </a:solidFill>
              </a:rPr>
              <a:t>MEAN COLUMNS</a:t>
            </a:r>
            <a:endParaRPr sz="1700">
              <a:solidFill>
                <a:schemeClr val="accent6"/>
              </a:solidFill>
            </a:endParaRPr>
          </a:p>
        </p:txBody>
      </p:sp>
      <p:sp>
        <p:nvSpPr>
          <p:cNvPr id="903" name="Google Shape;903;p55"/>
          <p:cNvSpPr txBox="1"/>
          <p:nvPr>
            <p:ph idx="2" type="title"/>
          </p:nvPr>
        </p:nvSpPr>
        <p:spPr>
          <a:xfrm>
            <a:off x="713488" y="1914600"/>
            <a:ext cx="1733400" cy="4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700">
                <a:solidFill>
                  <a:schemeClr val="accent6"/>
                </a:solidFill>
              </a:rPr>
              <a:t>WORST </a:t>
            </a:r>
            <a:r>
              <a:rPr lang="es" sz="1700">
                <a:solidFill>
                  <a:schemeClr val="accent6"/>
                </a:solidFill>
              </a:rPr>
              <a:t>COLUMNS</a:t>
            </a:r>
            <a:endParaRPr sz="1700">
              <a:solidFill>
                <a:schemeClr val="accent6"/>
              </a:solidFill>
            </a:endParaRPr>
          </a:p>
        </p:txBody>
      </p:sp>
      <p:sp>
        <p:nvSpPr>
          <p:cNvPr id="904" name="Google Shape;904;p55"/>
          <p:cNvSpPr txBox="1"/>
          <p:nvPr>
            <p:ph idx="2" type="title"/>
          </p:nvPr>
        </p:nvSpPr>
        <p:spPr>
          <a:xfrm>
            <a:off x="6697113" y="1914600"/>
            <a:ext cx="1733400" cy="4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700">
                <a:solidFill>
                  <a:schemeClr val="accent6"/>
                </a:solidFill>
              </a:rPr>
              <a:t>MEAN &amp; WORST</a:t>
            </a:r>
            <a:endParaRPr sz="1700">
              <a:solidFill>
                <a:schemeClr val="accent6"/>
              </a:solidFill>
            </a:endParaRPr>
          </a:p>
        </p:txBody>
      </p:sp>
      <p:pic>
        <p:nvPicPr>
          <p:cNvPr id="905" name="Google Shape;905;p55"/>
          <p:cNvPicPr preferRelativeResize="0"/>
          <p:nvPr/>
        </p:nvPicPr>
        <p:blipFill rotWithShape="1">
          <a:blip r:embed="rId4">
            <a:alphaModFix/>
          </a:blip>
          <a:srcRect b="10833" l="5553" r="13612" t="11562"/>
          <a:stretch/>
        </p:blipFill>
        <p:spPr>
          <a:xfrm>
            <a:off x="281638" y="2380525"/>
            <a:ext cx="2597100" cy="703075"/>
          </a:xfrm>
          <a:prstGeom prst="rect">
            <a:avLst/>
          </a:prstGeom>
          <a:noFill/>
          <a:ln>
            <a:noFill/>
          </a:ln>
        </p:spPr>
      </p:pic>
      <p:pic>
        <p:nvPicPr>
          <p:cNvPr id="906" name="Google Shape;906;p55"/>
          <p:cNvPicPr preferRelativeResize="0"/>
          <p:nvPr/>
        </p:nvPicPr>
        <p:blipFill rotWithShape="1">
          <a:blip r:embed="rId5">
            <a:alphaModFix/>
          </a:blip>
          <a:srcRect b="7641" l="2420" r="11149" t="7641"/>
          <a:stretch/>
        </p:blipFill>
        <p:spPr>
          <a:xfrm>
            <a:off x="3197838" y="2380525"/>
            <a:ext cx="2748325" cy="703075"/>
          </a:xfrm>
          <a:prstGeom prst="rect">
            <a:avLst/>
          </a:prstGeom>
          <a:noFill/>
          <a:ln>
            <a:noFill/>
          </a:ln>
        </p:spPr>
      </p:pic>
      <p:pic>
        <p:nvPicPr>
          <p:cNvPr id="907" name="Google Shape;907;p55"/>
          <p:cNvPicPr preferRelativeResize="0"/>
          <p:nvPr/>
        </p:nvPicPr>
        <p:blipFill rotWithShape="1">
          <a:blip r:embed="rId6">
            <a:alphaModFix/>
          </a:blip>
          <a:srcRect b="25283" l="5337" r="13546" t="0"/>
          <a:stretch/>
        </p:blipFill>
        <p:spPr>
          <a:xfrm>
            <a:off x="6265262" y="2380525"/>
            <a:ext cx="2597101" cy="703075"/>
          </a:xfrm>
          <a:prstGeom prst="rect">
            <a:avLst/>
          </a:prstGeom>
          <a:noFill/>
          <a:ln>
            <a:noFill/>
          </a:ln>
        </p:spPr>
      </p:pic>
      <p:sp>
        <p:nvSpPr>
          <p:cNvPr id="908" name="Google Shape;908;p55"/>
          <p:cNvSpPr txBox="1"/>
          <p:nvPr/>
        </p:nvSpPr>
        <p:spPr>
          <a:xfrm>
            <a:off x="2214900" y="1167450"/>
            <a:ext cx="4714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a:solidFill>
                  <a:schemeClr val="lt1"/>
                </a:solidFill>
                <a:latin typeface="Montserrat"/>
                <a:ea typeface="Montserrat"/>
                <a:cs typeface="Montserrat"/>
                <a:sym typeface="Montserrat"/>
              </a:rPr>
              <a:t>In general, neural networks predict precise result with the data, with </a:t>
            </a:r>
            <a:r>
              <a:rPr b="1" lang="es">
                <a:solidFill>
                  <a:schemeClr val="lt1"/>
                </a:solidFill>
                <a:latin typeface="Montserrat"/>
                <a:ea typeface="Montserrat"/>
                <a:cs typeface="Montserrat"/>
                <a:sym typeface="Montserrat"/>
              </a:rPr>
              <a:t>all accuracies above 93%:</a:t>
            </a:r>
            <a:endParaRPr b="1"/>
          </a:p>
        </p:txBody>
      </p:sp>
      <p:sp>
        <p:nvSpPr>
          <p:cNvPr id="909" name="Google Shape;909;p55"/>
          <p:cNvSpPr txBox="1"/>
          <p:nvPr/>
        </p:nvSpPr>
        <p:spPr>
          <a:xfrm>
            <a:off x="156400" y="3381650"/>
            <a:ext cx="30000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a:solidFill>
                  <a:schemeClr val="accent6"/>
                </a:solidFill>
                <a:latin typeface="Montserrat"/>
                <a:ea typeface="Montserrat"/>
                <a:cs typeface="Montserrat"/>
                <a:sym typeface="Montserrat"/>
              </a:rPr>
              <a:t>By training the columns with </a:t>
            </a:r>
            <a:r>
              <a:rPr b="1" lang="es">
                <a:solidFill>
                  <a:schemeClr val="accent6"/>
                </a:solidFill>
                <a:latin typeface="Montserrat"/>
                <a:ea typeface="Montserrat"/>
                <a:cs typeface="Montserrat"/>
                <a:sym typeface="Montserrat"/>
              </a:rPr>
              <a:t>‘worst’ tumor records</a:t>
            </a:r>
            <a:r>
              <a:rPr lang="es">
                <a:solidFill>
                  <a:schemeClr val="accent6"/>
                </a:solidFill>
                <a:latin typeface="Montserrat"/>
                <a:ea typeface="Montserrat"/>
                <a:cs typeface="Montserrat"/>
                <a:sym typeface="Montserrat"/>
              </a:rPr>
              <a:t>, we obtain the </a:t>
            </a:r>
            <a:r>
              <a:rPr b="1" lang="es">
                <a:solidFill>
                  <a:schemeClr val="accent6"/>
                </a:solidFill>
                <a:latin typeface="Montserrat"/>
                <a:ea typeface="Montserrat"/>
                <a:cs typeface="Montserrat"/>
                <a:sym typeface="Montserrat"/>
              </a:rPr>
              <a:t>highest accuracy and sensitivity rate</a:t>
            </a:r>
            <a:endParaRPr b="1">
              <a:solidFill>
                <a:schemeClr val="accent6"/>
              </a:solidFill>
            </a:endParaRPr>
          </a:p>
        </p:txBody>
      </p:sp>
      <p:sp>
        <p:nvSpPr>
          <p:cNvPr id="910" name="Google Shape;910;p55"/>
          <p:cNvSpPr/>
          <p:nvPr/>
        </p:nvSpPr>
        <p:spPr>
          <a:xfrm>
            <a:off x="2059588" y="2664500"/>
            <a:ext cx="387300" cy="4191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5"/>
          <p:cNvSpPr/>
          <p:nvPr/>
        </p:nvSpPr>
        <p:spPr>
          <a:xfrm>
            <a:off x="5042350" y="3258950"/>
            <a:ext cx="3407700" cy="1541400"/>
          </a:xfrm>
          <a:prstGeom prst="rect">
            <a:avLst/>
          </a:prstGeom>
          <a:solidFill>
            <a:srgbClr val="212529"/>
          </a:solidFill>
          <a:ln cap="flat" cmpd="sng" w="9525">
            <a:solidFill>
              <a:srgbClr val="000000"/>
            </a:solidFill>
            <a:prstDash val="solid"/>
            <a:round/>
            <a:headEnd len="sm" w="sm" type="none"/>
            <a:tailEnd len="sm" w="sm" type="none"/>
          </a:ln>
          <a:effectLst>
            <a:outerShdw blurRad="114300" rotWithShape="0" algn="bl" dir="2100000" dist="95250">
              <a:srgbClr val="000000">
                <a:alpha val="86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a:solidFill>
                  <a:schemeClr val="lt1"/>
                </a:solidFill>
                <a:latin typeface="Montserrat"/>
                <a:ea typeface="Montserrat"/>
                <a:cs typeface="Montserrat"/>
                <a:sym typeface="Montserrat"/>
              </a:rPr>
              <a:t>However, neural networks is a ‘black box’ prediction machine, with </a:t>
            </a:r>
            <a:r>
              <a:rPr b="1" lang="es">
                <a:solidFill>
                  <a:schemeClr val="lt1"/>
                </a:solidFill>
                <a:latin typeface="Montserrat"/>
                <a:ea typeface="Montserrat"/>
                <a:cs typeface="Montserrat"/>
                <a:sym typeface="Montserrat"/>
              </a:rPr>
              <a:t>no insight into relationships</a:t>
            </a:r>
            <a:r>
              <a:rPr lang="es">
                <a:solidFill>
                  <a:schemeClr val="lt1"/>
                </a:solidFill>
                <a:latin typeface="Montserrat"/>
                <a:ea typeface="Montserrat"/>
                <a:cs typeface="Montserrat"/>
                <a:sym typeface="Montserrat"/>
              </a:rPr>
              <a:t> between predictors and outcomes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464" name="Shape 464"/>
        <p:cNvGrpSpPr/>
        <p:nvPr/>
      </p:nvGrpSpPr>
      <p:grpSpPr>
        <a:xfrm>
          <a:off x="0" y="0"/>
          <a:ext cx="0" cy="0"/>
          <a:chOff x="0" y="0"/>
          <a:chExt cx="0" cy="0"/>
        </a:xfrm>
      </p:grpSpPr>
      <p:sp>
        <p:nvSpPr>
          <p:cNvPr id="465" name="Google Shape;465;p38"/>
          <p:cNvSpPr/>
          <p:nvPr/>
        </p:nvSpPr>
        <p:spPr>
          <a:xfrm>
            <a:off x="285750" y="2132400"/>
            <a:ext cx="8572500" cy="521400"/>
          </a:xfrm>
          <a:prstGeom prst="rect">
            <a:avLst/>
          </a:pr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6" name="Google Shape;466;p38"/>
          <p:cNvPicPr preferRelativeResize="0"/>
          <p:nvPr/>
        </p:nvPicPr>
        <p:blipFill rotWithShape="1">
          <a:blip r:embed="rId3">
            <a:alphaModFix/>
          </a:blip>
          <a:srcRect b="0" l="23568" r="23563" t="0"/>
          <a:stretch/>
        </p:blipFill>
        <p:spPr>
          <a:xfrm>
            <a:off x="2354975" y="1540850"/>
            <a:ext cx="1307402" cy="1645799"/>
          </a:xfrm>
          <a:prstGeom prst="rect">
            <a:avLst/>
          </a:prstGeom>
          <a:noFill/>
          <a:ln>
            <a:noFill/>
          </a:ln>
        </p:spPr>
      </p:pic>
      <p:sp>
        <p:nvSpPr>
          <p:cNvPr id="467" name="Google Shape;467;p3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MEET THE TEAM </a:t>
            </a:r>
            <a:endParaRPr/>
          </a:p>
        </p:txBody>
      </p:sp>
      <p:sp>
        <p:nvSpPr>
          <p:cNvPr id="468" name="Google Shape;468;p38"/>
          <p:cNvSpPr txBox="1"/>
          <p:nvPr>
            <p:ph idx="2" type="title"/>
          </p:nvPr>
        </p:nvSpPr>
        <p:spPr>
          <a:xfrm>
            <a:off x="695000" y="3475500"/>
            <a:ext cx="1477500" cy="52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HARRY CHEUNG</a:t>
            </a:r>
            <a:endParaRPr/>
          </a:p>
        </p:txBody>
      </p:sp>
      <p:sp>
        <p:nvSpPr>
          <p:cNvPr id="469" name="Google Shape;469;p38"/>
          <p:cNvSpPr txBox="1"/>
          <p:nvPr>
            <p:ph idx="3" type="title"/>
          </p:nvPr>
        </p:nvSpPr>
        <p:spPr>
          <a:xfrm>
            <a:off x="3844828" y="3475491"/>
            <a:ext cx="1477500" cy="52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CECILIA </a:t>
            </a:r>
            <a:endParaRPr/>
          </a:p>
          <a:p>
            <a:pPr indent="0" lvl="0" marL="0" rtl="0" algn="ctr">
              <a:spcBef>
                <a:spcPts val="0"/>
              </a:spcBef>
              <a:spcAft>
                <a:spcPts val="0"/>
              </a:spcAft>
              <a:buNone/>
            </a:pPr>
            <a:r>
              <a:rPr lang="es"/>
              <a:t>PARK</a:t>
            </a:r>
            <a:endParaRPr/>
          </a:p>
        </p:txBody>
      </p:sp>
      <p:sp>
        <p:nvSpPr>
          <p:cNvPr id="470" name="Google Shape;470;p38"/>
          <p:cNvSpPr txBox="1"/>
          <p:nvPr>
            <p:ph idx="5" type="title"/>
          </p:nvPr>
        </p:nvSpPr>
        <p:spPr>
          <a:xfrm>
            <a:off x="2269914" y="3475491"/>
            <a:ext cx="1477500" cy="52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LAUREN </a:t>
            </a:r>
            <a:endParaRPr/>
          </a:p>
          <a:p>
            <a:pPr indent="0" lvl="0" marL="0" rtl="0" algn="ctr">
              <a:spcBef>
                <a:spcPts val="0"/>
              </a:spcBef>
              <a:spcAft>
                <a:spcPts val="0"/>
              </a:spcAft>
              <a:buNone/>
            </a:pPr>
            <a:r>
              <a:rPr lang="es"/>
              <a:t>JOO</a:t>
            </a:r>
            <a:endParaRPr/>
          </a:p>
        </p:txBody>
      </p:sp>
      <p:sp>
        <p:nvSpPr>
          <p:cNvPr id="471" name="Google Shape;471;p38"/>
          <p:cNvSpPr txBox="1"/>
          <p:nvPr>
            <p:ph idx="7" type="title"/>
          </p:nvPr>
        </p:nvSpPr>
        <p:spPr>
          <a:xfrm>
            <a:off x="5419742" y="3475491"/>
            <a:ext cx="1477500" cy="52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ARIN</a:t>
            </a:r>
            <a:endParaRPr/>
          </a:p>
          <a:p>
            <a:pPr indent="0" lvl="0" marL="0" rtl="0" algn="ctr">
              <a:spcBef>
                <a:spcPts val="0"/>
              </a:spcBef>
              <a:spcAft>
                <a:spcPts val="0"/>
              </a:spcAft>
              <a:buNone/>
            </a:pPr>
            <a:r>
              <a:rPr lang="es"/>
              <a:t>WANG</a:t>
            </a:r>
            <a:endParaRPr/>
          </a:p>
        </p:txBody>
      </p:sp>
      <p:sp>
        <p:nvSpPr>
          <p:cNvPr id="472" name="Google Shape;472;p38"/>
          <p:cNvSpPr txBox="1"/>
          <p:nvPr>
            <p:ph idx="7" type="title"/>
          </p:nvPr>
        </p:nvSpPr>
        <p:spPr>
          <a:xfrm>
            <a:off x="6994667" y="3475491"/>
            <a:ext cx="1477500" cy="52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YUAN </a:t>
            </a:r>
            <a:endParaRPr/>
          </a:p>
          <a:p>
            <a:pPr indent="0" lvl="0" marL="0" rtl="0" algn="ctr">
              <a:spcBef>
                <a:spcPts val="0"/>
              </a:spcBef>
              <a:spcAft>
                <a:spcPts val="0"/>
              </a:spcAft>
              <a:buNone/>
            </a:pPr>
            <a:r>
              <a:rPr lang="es"/>
              <a:t>YUAN</a:t>
            </a:r>
            <a:endParaRPr/>
          </a:p>
        </p:txBody>
      </p:sp>
      <p:pic>
        <p:nvPicPr>
          <p:cNvPr id="473" name="Google Shape;473;p38"/>
          <p:cNvPicPr preferRelativeResize="0"/>
          <p:nvPr/>
        </p:nvPicPr>
        <p:blipFill rotWithShape="1">
          <a:blip r:embed="rId4">
            <a:alphaModFix/>
          </a:blip>
          <a:srcRect b="0" l="24974" r="23126" t="0"/>
          <a:stretch/>
        </p:blipFill>
        <p:spPr>
          <a:xfrm>
            <a:off x="3929900" y="1524837"/>
            <a:ext cx="1307402" cy="1677829"/>
          </a:xfrm>
          <a:prstGeom prst="rect">
            <a:avLst/>
          </a:prstGeom>
          <a:noFill/>
          <a:ln>
            <a:noFill/>
          </a:ln>
        </p:spPr>
      </p:pic>
      <p:pic>
        <p:nvPicPr>
          <p:cNvPr id="474" name="Google Shape;474;p38"/>
          <p:cNvPicPr preferRelativeResize="0"/>
          <p:nvPr/>
        </p:nvPicPr>
        <p:blipFill>
          <a:blip r:embed="rId5">
            <a:alphaModFix/>
          </a:blip>
          <a:stretch>
            <a:fillRect/>
          </a:stretch>
        </p:blipFill>
        <p:spPr>
          <a:xfrm>
            <a:off x="7157851" y="1524825"/>
            <a:ext cx="1220425" cy="1677851"/>
          </a:xfrm>
          <a:prstGeom prst="rect">
            <a:avLst/>
          </a:prstGeom>
          <a:noFill/>
          <a:ln>
            <a:noFill/>
          </a:ln>
        </p:spPr>
      </p:pic>
      <p:pic>
        <p:nvPicPr>
          <p:cNvPr id="475" name="Google Shape;475;p38"/>
          <p:cNvPicPr preferRelativeResize="0"/>
          <p:nvPr/>
        </p:nvPicPr>
        <p:blipFill rotWithShape="1">
          <a:blip r:embed="rId6">
            <a:alphaModFix/>
          </a:blip>
          <a:srcRect b="37903" l="19380" r="9027" t="0"/>
          <a:stretch/>
        </p:blipFill>
        <p:spPr>
          <a:xfrm>
            <a:off x="5543875" y="1513075"/>
            <a:ext cx="1307400" cy="1701345"/>
          </a:xfrm>
          <a:prstGeom prst="rect">
            <a:avLst/>
          </a:prstGeom>
          <a:noFill/>
          <a:ln>
            <a:noFill/>
          </a:ln>
        </p:spPr>
      </p:pic>
      <p:pic>
        <p:nvPicPr>
          <p:cNvPr id="476" name="Google Shape;476;p38"/>
          <p:cNvPicPr preferRelativeResize="0"/>
          <p:nvPr/>
        </p:nvPicPr>
        <p:blipFill>
          <a:blip r:embed="rId7">
            <a:alphaModFix/>
          </a:blip>
          <a:stretch>
            <a:fillRect/>
          </a:stretch>
        </p:blipFill>
        <p:spPr>
          <a:xfrm>
            <a:off x="7920002" y="436975"/>
            <a:ext cx="938250" cy="581025"/>
          </a:xfrm>
          <a:prstGeom prst="rect">
            <a:avLst/>
          </a:prstGeom>
          <a:noFill/>
          <a:ln>
            <a:noFill/>
          </a:ln>
        </p:spPr>
      </p:pic>
      <p:pic>
        <p:nvPicPr>
          <p:cNvPr id="477" name="Google Shape;477;p38"/>
          <p:cNvPicPr preferRelativeResize="0"/>
          <p:nvPr/>
        </p:nvPicPr>
        <p:blipFill>
          <a:blip r:embed="rId7">
            <a:alphaModFix/>
          </a:blip>
          <a:stretch>
            <a:fillRect/>
          </a:stretch>
        </p:blipFill>
        <p:spPr>
          <a:xfrm>
            <a:off x="407297" y="328350"/>
            <a:ext cx="552175" cy="581025"/>
          </a:xfrm>
          <a:prstGeom prst="rect">
            <a:avLst/>
          </a:prstGeom>
          <a:noFill/>
          <a:ln>
            <a:noFill/>
          </a:ln>
        </p:spPr>
      </p:pic>
      <p:pic>
        <p:nvPicPr>
          <p:cNvPr id="478" name="Google Shape;478;p38"/>
          <p:cNvPicPr preferRelativeResize="0"/>
          <p:nvPr/>
        </p:nvPicPr>
        <p:blipFill>
          <a:blip r:embed="rId8">
            <a:alphaModFix/>
          </a:blip>
          <a:stretch>
            <a:fillRect/>
          </a:stretch>
        </p:blipFill>
        <p:spPr>
          <a:xfrm>
            <a:off x="780050" y="1540850"/>
            <a:ext cx="1307400" cy="1645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915" name="Shape 915"/>
        <p:cNvGrpSpPr/>
        <p:nvPr/>
      </p:nvGrpSpPr>
      <p:grpSpPr>
        <a:xfrm>
          <a:off x="0" y="0"/>
          <a:ext cx="0" cy="0"/>
          <a:chOff x="0" y="0"/>
          <a:chExt cx="0" cy="0"/>
        </a:xfrm>
      </p:grpSpPr>
      <p:sp>
        <p:nvSpPr>
          <p:cNvPr id="916" name="Google Shape;916;p56"/>
          <p:cNvSpPr txBox="1"/>
          <p:nvPr>
            <p:ph type="title"/>
          </p:nvPr>
        </p:nvSpPr>
        <p:spPr>
          <a:xfrm>
            <a:off x="4640400" y="1740000"/>
            <a:ext cx="3783600" cy="16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Decision</a:t>
            </a:r>
            <a:endParaRPr/>
          </a:p>
          <a:p>
            <a:pPr indent="0" lvl="0" marL="0" rtl="0" algn="l">
              <a:spcBef>
                <a:spcPts val="0"/>
              </a:spcBef>
              <a:spcAft>
                <a:spcPts val="0"/>
              </a:spcAft>
              <a:buNone/>
            </a:pPr>
            <a:r>
              <a:rPr lang="es"/>
              <a:t>Trees</a:t>
            </a:r>
            <a:endParaRPr/>
          </a:p>
        </p:txBody>
      </p:sp>
      <p:pic>
        <p:nvPicPr>
          <p:cNvPr id="917" name="Google Shape;917;p56"/>
          <p:cNvPicPr preferRelativeResize="0"/>
          <p:nvPr/>
        </p:nvPicPr>
        <p:blipFill>
          <a:blip r:embed="rId3">
            <a:alphaModFix/>
          </a:blip>
          <a:stretch>
            <a:fillRect/>
          </a:stretch>
        </p:blipFill>
        <p:spPr>
          <a:xfrm>
            <a:off x="7753625" y="214950"/>
            <a:ext cx="1313750" cy="1320425"/>
          </a:xfrm>
          <a:prstGeom prst="rect">
            <a:avLst/>
          </a:prstGeom>
          <a:noFill/>
          <a:ln>
            <a:noFill/>
          </a:ln>
        </p:spPr>
      </p:pic>
      <p:grpSp>
        <p:nvGrpSpPr>
          <p:cNvPr id="918" name="Google Shape;918;p56"/>
          <p:cNvGrpSpPr/>
          <p:nvPr/>
        </p:nvGrpSpPr>
        <p:grpSpPr>
          <a:xfrm>
            <a:off x="189954" y="1949910"/>
            <a:ext cx="2237330" cy="2475649"/>
            <a:chOff x="-25445525" y="3175900"/>
            <a:chExt cx="267825" cy="296350"/>
          </a:xfrm>
        </p:grpSpPr>
        <p:sp>
          <p:nvSpPr>
            <p:cNvPr id="919" name="Google Shape;919;p56"/>
            <p:cNvSpPr/>
            <p:nvPr/>
          </p:nvSpPr>
          <p:spPr>
            <a:xfrm>
              <a:off x="-25445525" y="3367475"/>
              <a:ext cx="123675" cy="104775"/>
            </a:xfrm>
            <a:custGeom>
              <a:rect b="b" l="l" r="r" t="t"/>
              <a:pathLst>
                <a:path extrusionOk="0" h="4191" w="4947">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6"/>
            <p:cNvSpPr/>
            <p:nvPr/>
          </p:nvSpPr>
          <p:spPr>
            <a:xfrm>
              <a:off x="-25398250" y="3175900"/>
              <a:ext cx="220550" cy="296350"/>
            </a:xfrm>
            <a:custGeom>
              <a:rect b="b" l="l" r="r" t="t"/>
              <a:pathLst>
                <a:path extrusionOk="0" h="11854" w="8822">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6"/>
            <p:cNvSpPr/>
            <p:nvPr/>
          </p:nvSpPr>
          <p:spPr>
            <a:xfrm>
              <a:off x="-25328950" y="3211525"/>
              <a:ext cx="35475" cy="36250"/>
            </a:xfrm>
            <a:custGeom>
              <a:rect b="b" l="l" r="r" t="t"/>
              <a:pathLst>
                <a:path extrusionOk="0" h="1450" w="1419">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925" name="Shape 925"/>
        <p:cNvGrpSpPr/>
        <p:nvPr/>
      </p:nvGrpSpPr>
      <p:grpSpPr>
        <a:xfrm>
          <a:off x="0" y="0"/>
          <a:ext cx="0" cy="0"/>
          <a:chOff x="0" y="0"/>
          <a:chExt cx="0" cy="0"/>
        </a:xfrm>
      </p:grpSpPr>
      <p:pic>
        <p:nvPicPr>
          <p:cNvPr id="926" name="Google Shape;926;p57"/>
          <p:cNvPicPr preferRelativeResize="0"/>
          <p:nvPr/>
        </p:nvPicPr>
        <p:blipFill>
          <a:blip r:embed="rId3">
            <a:alphaModFix/>
          </a:blip>
          <a:stretch>
            <a:fillRect/>
          </a:stretch>
        </p:blipFill>
        <p:spPr>
          <a:xfrm>
            <a:off x="91450" y="158800"/>
            <a:ext cx="1159375" cy="1060200"/>
          </a:xfrm>
          <a:prstGeom prst="rect">
            <a:avLst/>
          </a:prstGeom>
          <a:noFill/>
          <a:ln>
            <a:noFill/>
          </a:ln>
        </p:spPr>
      </p:pic>
      <p:pic>
        <p:nvPicPr>
          <p:cNvPr id="927" name="Google Shape;927;p57"/>
          <p:cNvPicPr preferRelativeResize="0"/>
          <p:nvPr/>
        </p:nvPicPr>
        <p:blipFill>
          <a:blip r:embed="rId3">
            <a:alphaModFix/>
          </a:blip>
          <a:stretch>
            <a:fillRect/>
          </a:stretch>
        </p:blipFill>
        <p:spPr>
          <a:xfrm>
            <a:off x="7825600" y="158800"/>
            <a:ext cx="1159375" cy="1060200"/>
          </a:xfrm>
          <a:prstGeom prst="rect">
            <a:avLst/>
          </a:prstGeom>
          <a:noFill/>
          <a:ln>
            <a:noFill/>
          </a:ln>
        </p:spPr>
      </p:pic>
      <p:sp>
        <p:nvSpPr>
          <p:cNvPr id="928" name="Google Shape;928;p57"/>
          <p:cNvSpPr txBox="1"/>
          <p:nvPr>
            <p:ph idx="1" type="subTitle"/>
          </p:nvPr>
        </p:nvSpPr>
        <p:spPr>
          <a:xfrm>
            <a:off x="429713" y="2573213"/>
            <a:ext cx="2466900" cy="1274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a:t>Larger perimeter leads to a higher probabilistic chance of a tumor being classified malignant</a:t>
            </a:r>
            <a:endParaRPr/>
          </a:p>
        </p:txBody>
      </p:sp>
      <p:sp>
        <p:nvSpPr>
          <p:cNvPr id="929" name="Google Shape;929;p57"/>
          <p:cNvSpPr txBox="1"/>
          <p:nvPr>
            <p:ph idx="4" type="subTitle"/>
          </p:nvPr>
        </p:nvSpPr>
        <p:spPr>
          <a:xfrm>
            <a:off x="6324288" y="2777550"/>
            <a:ext cx="2421900" cy="7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a:t>
            </a:r>
            <a:r>
              <a:rPr lang="es"/>
              <a:t>reater concavity leads to higher chances of a tumor being malignant</a:t>
            </a:r>
            <a:endParaRPr/>
          </a:p>
        </p:txBody>
      </p:sp>
      <p:sp>
        <p:nvSpPr>
          <p:cNvPr id="930" name="Google Shape;930;p57"/>
          <p:cNvSpPr txBox="1"/>
          <p:nvPr>
            <p:ph idx="6" type="subTitle"/>
          </p:nvPr>
        </p:nvSpPr>
        <p:spPr>
          <a:xfrm>
            <a:off x="3415125" y="2759413"/>
            <a:ext cx="2466900" cy="96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a:t>
            </a:r>
            <a:r>
              <a:rPr lang="es"/>
              <a:t>ore concave points lead to a higher  chance of a tumor being classified malignant</a:t>
            </a:r>
            <a:endParaRPr/>
          </a:p>
        </p:txBody>
      </p:sp>
      <p:sp>
        <p:nvSpPr>
          <p:cNvPr id="931" name="Google Shape;931;p57"/>
          <p:cNvSpPr txBox="1"/>
          <p:nvPr>
            <p:ph type="title"/>
          </p:nvPr>
        </p:nvSpPr>
        <p:spPr>
          <a:xfrm>
            <a:off x="291775" y="402550"/>
            <a:ext cx="8852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t>Throughout all datatypes, the tumor’s perimeter, concave points, and </a:t>
            </a:r>
            <a:r>
              <a:rPr lang="es"/>
              <a:t>concavity</a:t>
            </a:r>
            <a:r>
              <a:rPr lang="es"/>
              <a:t> were parameters chosen under each reduced tree </a:t>
            </a:r>
            <a:endParaRPr>
              <a:solidFill>
                <a:schemeClr val="accent1"/>
              </a:solidFill>
            </a:endParaRPr>
          </a:p>
        </p:txBody>
      </p:sp>
      <p:sp>
        <p:nvSpPr>
          <p:cNvPr id="932" name="Google Shape;932;p57"/>
          <p:cNvSpPr txBox="1"/>
          <p:nvPr>
            <p:ph idx="2" type="title"/>
          </p:nvPr>
        </p:nvSpPr>
        <p:spPr>
          <a:xfrm>
            <a:off x="745475" y="4177850"/>
            <a:ext cx="183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PERIMETER</a:t>
            </a:r>
            <a:endParaRPr/>
          </a:p>
        </p:txBody>
      </p:sp>
      <p:sp>
        <p:nvSpPr>
          <p:cNvPr id="933" name="Google Shape;933;p57"/>
          <p:cNvSpPr txBox="1"/>
          <p:nvPr>
            <p:ph idx="3" type="title"/>
          </p:nvPr>
        </p:nvSpPr>
        <p:spPr>
          <a:xfrm>
            <a:off x="6617542" y="4236813"/>
            <a:ext cx="183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CONCAVITY</a:t>
            </a:r>
            <a:endParaRPr/>
          </a:p>
        </p:txBody>
      </p:sp>
      <p:sp>
        <p:nvSpPr>
          <p:cNvPr id="934" name="Google Shape;934;p57"/>
          <p:cNvSpPr txBox="1"/>
          <p:nvPr>
            <p:ph idx="5" type="title"/>
          </p:nvPr>
        </p:nvSpPr>
        <p:spPr>
          <a:xfrm>
            <a:off x="3710446" y="4207350"/>
            <a:ext cx="183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CONCAVE POINTS</a:t>
            </a:r>
            <a:endParaRPr/>
          </a:p>
        </p:txBody>
      </p:sp>
      <p:cxnSp>
        <p:nvCxnSpPr>
          <p:cNvPr id="935" name="Google Shape;935;p57"/>
          <p:cNvCxnSpPr/>
          <p:nvPr/>
        </p:nvCxnSpPr>
        <p:spPr>
          <a:xfrm>
            <a:off x="1004225" y="4118900"/>
            <a:ext cx="1317900" cy="0"/>
          </a:xfrm>
          <a:prstGeom prst="straightConnector1">
            <a:avLst/>
          </a:prstGeom>
          <a:noFill/>
          <a:ln cap="flat" cmpd="sng" w="28575">
            <a:solidFill>
              <a:schemeClr val="lt1"/>
            </a:solidFill>
            <a:prstDash val="solid"/>
            <a:round/>
            <a:headEnd len="med" w="med" type="none"/>
            <a:tailEnd len="med" w="med" type="none"/>
          </a:ln>
        </p:spPr>
      </p:cxnSp>
      <p:cxnSp>
        <p:nvCxnSpPr>
          <p:cNvPr id="936" name="Google Shape;936;p57"/>
          <p:cNvCxnSpPr/>
          <p:nvPr/>
        </p:nvCxnSpPr>
        <p:spPr>
          <a:xfrm>
            <a:off x="3969196" y="4148400"/>
            <a:ext cx="1317900" cy="0"/>
          </a:xfrm>
          <a:prstGeom prst="straightConnector1">
            <a:avLst/>
          </a:prstGeom>
          <a:noFill/>
          <a:ln cap="flat" cmpd="sng" w="28575">
            <a:solidFill>
              <a:schemeClr val="lt1"/>
            </a:solidFill>
            <a:prstDash val="solid"/>
            <a:round/>
            <a:headEnd len="med" w="med" type="none"/>
            <a:tailEnd len="med" w="med" type="none"/>
          </a:ln>
        </p:spPr>
      </p:cxnSp>
      <p:cxnSp>
        <p:nvCxnSpPr>
          <p:cNvPr id="937" name="Google Shape;937;p57"/>
          <p:cNvCxnSpPr/>
          <p:nvPr/>
        </p:nvCxnSpPr>
        <p:spPr>
          <a:xfrm>
            <a:off x="6876304" y="4177863"/>
            <a:ext cx="1317900" cy="0"/>
          </a:xfrm>
          <a:prstGeom prst="straightConnector1">
            <a:avLst/>
          </a:prstGeom>
          <a:noFill/>
          <a:ln cap="flat" cmpd="sng" w="28575">
            <a:solidFill>
              <a:schemeClr val="lt1"/>
            </a:solidFill>
            <a:prstDash val="solid"/>
            <a:round/>
            <a:headEnd len="med" w="med" type="none"/>
            <a:tailEnd len="med" w="med" type="none"/>
          </a:ln>
        </p:spPr>
      </p:cxnSp>
      <p:grpSp>
        <p:nvGrpSpPr>
          <p:cNvPr id="938" name="Google Shape;938;p57"/>
          <p:cNvGrpSpPr/>
          <p:nvPr/>
        </p:nvGrpSpPr>
        <p:grpSpPr>
          <a:xfrm>
            <a:off x="1266608" y="1618062"/>
            <a:ext cx="793132" cy="777617"/>
            <a:chOff x="1492675" y="2027925"/>
            <a:chExt cx="481825" cy="481825"/>
          </a:xfrm>
        </p:grpSpPr>
        <p:sp>
          <p:nvSpPr>
            <p:cNvPr id="939" name="Google Shape;939;p57"/>
            <p:cNvSpPr/>
            <p:nvPr/>
          </p:nvSpPr>
          <p:spPr>
            <a:xfrm>
              <a:off x="1719425" y="2170050"/>
              <a:ext cx="28250" cy="28250"/>
            </a:xfrm>
            <a:custGeom>
              <a:rect b="b" l="l" r="r" t="t"/>
              <a:pathLst>
                <a:path extrusionOk="0" h="1130"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0" name="Google Shape;940;p57"/>
            <p:cNvSpPr/>
            <p:nvPr/>
          </p:nvSpPr>
          <p:spPr>
            <a:xfrm>
              <a:off x="1832350" y="2254750"/>
              <a:ext cx="28250" cy="28250"/>
            </a:xfrm>
            <a:custGeom>
              <a:rect b="b" l="l" r="r" t="t"/>
              <a:pathLst>
                <a:path extrusionOk="0" h="1130" w="113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1" name="Google Shape;941;p57"/>
            <p:cNvSpPr/>
            <p:nvPr/>
          </p:nvSpPr>
          <p:spPr>
            <a:xfrm>
              <a:off x="1606500" y="2254750"/>
              <a:ext cx="28250" cy="28250"/>
            </a:xfrm>
            <a:custGeom>
              <a:rect b="b" l="l" r="r" t="t"/>
              <a:pathLst>
                <a:path extrusionOk="0" h="1130" w="113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2" name="Google Shape;942;p57"/>
            <p:cNvSpPr/>
            <p:nvPr/>
          </p:nvSpPr>
          <p:spPr>
            <a:xfrm>
              <a:off x="1492675" y="2425025"/>
              <a:ext cx="481825" cy="84725"/>
            </a:xfrm>
            <a:custGeom>
              <a:rect b="b" l="l" r="r" t="t"/>
              <a:pathLst>
                <a:path extrusionOk="0" h="3389" w="19273">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3" name="Google Shape;943;p57"/>
            <p:cNvSpPr/>
            <p:nvPr/>
          </p:nvSpPr>
          <p:spPr>
            <a:xfrm>
              <a:off x="1492675" y="2027925"/>
              <a:ext cx="481825" cy="368000"/>
            </a:xfrm>
            <a:custGeom>
              <a:rect b="b" l="l" r="r" t="t"/>
              <a:pathLst>
                <a:path extrusionOk="0" h="14720" w="19273">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44" name="Google Shape;944;p57"/>
          <p:cNvGrpSpPr/>
          <p:nvPr/>
        </p:nvGrpSpPr>
        <p:grpSpPr>
          <a:xfrm>
            <a:off x="4179487" y="1513319"/>
            <a:ext cx="874815" cy="860427"/>
            <a:chOff x="6168925" y="3936925"/>
            <a:chExt cx="296950" cy="295375"/>
          </a:xfrm>
        </p:grpSpPr>
        <p:sp>
          <p:nvSpPr>
            <p:cNvPr id="945" name="Google Shape;945;p57"/>
            <p:cNvSpPr/>
            <p:nvPr/>
          </p:nvSpPr>
          <p:spPr>
            <a:xfrm>
              <a:off x="6220900" y="4164550"/>
              <a:ext cx="18150" cy="18125"/>
            </a:xfrm>
            <a:custGeom>
              <a:rect b="b" l="l" r="r" t="t"/>
              <a:pathLst>
                <a:path extrusionOk="0" h="725" w="726">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7"/>
            <p:cNvSpPr/>
            <p:nvPr/>
          </p:nvSpPr>
          <p:spPr>
            <a:xfrm>
              <a:off x="6168925" y="3972375"/>
              <a:ext cx="227650" cy="259925"/>
            </a:xfrm>
            <a:custGeom>
              <a:rect b="b" l="l" r="r" t="t"/>
              <a:pathLst>
                <a:path extrusionOk="0" h="10397" w="9106">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7"/>
            <p:cNvSpPr/>
            <p:nvPr/>
          </p:nvSpPr>
          <p:spPr>
            <a:xfrm>
              <a:off x="6228775" y="3936925"/>
              <a:ext cx="106350" cy="53575"/>
            </a:xfrm>
            <a:custGeom>
              <a:rect b="b" l="l" r="r" t="t"/>
              <a:pathLst>
                <a:path extrusionOk="0" h="2143" w="4254">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7"/>
            <p:cNvSpPr/>
            <p:nvPr/>
          </p:nvSpPr>
          <p:spPr>
            <a:xfrm>
              <a:off x="6412300" y="4059000"/>
              <a:ext cx="52000" cy="105575"/>
            </a:xfrm>
            <a:custGeom>
              <a:rect b="b" l="l" r="r" t="t"/>
              <a:pathLst>
                <a:path extrusionOk="0" h="4223" w="208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7"/>
            <p:cNvSpPr/>
            <p:nvPr/>
          </p:nvSpPr>
          <p:spPr>
            <a:xfrm>
              <a:off x="6413875" y="4007025"/>
              <a:ext cx="52000" cy="34675"/>
            </a:xfrm>
            <a:custGeom>
              <a:rect b="b" l="l" r="r" t="t"/>
              <a:pathLst>
                <a:path extrusionOk="0" h="1387" w="208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7"/>
            <p:cNvSpPr/>
            <p:nvPr/>
          </p:nvSpPr>
          <p:spPr>
            <a:xfrm>
              <a:off x="6417800" y="4173200"/>
              <a:ext cx="43350" cy="43350"/>
            </a:xfrm>
            <a:custGeom>
              <a:rect b="b" l="l" r="r" t="t"/>
              <a:pathLst>
                <a:path extrusionOk="0" h="1734" w="1734">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57"/>
          <p:cNvGrpSpPr/>
          <p:nvPr/>
        </p:nvGrpSpPr>
        <p:grpSpPr>
          <a:xfrm>
            <a:off x="7097818" y="1529955"/>
            <a:ext cx="874855" cy="860434"/>
            <a:chOff x="7174021" y="1618051"/>
            <a:chExt cx="793159" cy="777617"/>
          </a:xfrm>
        </p:grpSpPr>
        <p:sp>
          <p:nvSpPr>
            <p:cNvPr id="952" name="Google Shape;952;p57"/>
            <p:cNvSpPr/>
            <p:nvPr/>
          </p:nvSpPr>
          <p:spPr>
            <a:xfrm>
              <a:off x="7174021" y="1618051"/>
              <a:ext cx="793159" cy="777617"/>
            </a:xfrm>
            <a:custGeom>
              <a:rect b="b" l="l" r="r" t="t"/>
              <a:pathLst>
                <a:path extrusionOk="0" h="19273" w="19276">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pic>
          <p:nvPicPr>
            <p:cNvPr id="953" name="Google Shape;953;p57"/>
            <p:cNvPicPr preferRelativeResize="0"/>
            <p:nvPr/>
          </p:nvPicPr>
          <p:blipFill>
            <a:blip r:embed="rId4">
              <a:alphaModFix/>
            </a:blip>
            <a:stretch>
              <a:fillRect/>
            </a:stretch>
          </p:blipFill>
          <p:spPr>
            <a:xfrm>
              <a:off x="7330925" y="1789925"/>
              <a:ext cx="494675" cy="451725"/>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957" name="Shape 957"/>
        <p:cNvGrpSpPr/>
        <p:nvPr/>
      </p:nvGrpSpPr>
      <p:grpSpPr>
        <a:xfrm>
          <a:off x="0" y="0"/>
          <a:ext cx="0" cy="0"/>
          <a:chOff x="0" y="0"/>
          <a:chExt cx="0" cy="0"/>
        </a:xfrm>
      </p:grpSpPr>
      <p:pic>
        <p:nvPicPr>
          <p:cNvPr id="958" name="Google Shape;958;p58"/>
          <p:cNvPicPr preferRelativeResize="0"/>
          <p:nvPr/>
        </p:nvPicPr>
        <p:blipFill>
          <a:blip r:embed="rId3">
            <a:alphaModFix/>
          </a:blip>
          <a:stretch>
            <a:fillRect/>
          </a:stretch>
        </p:blipFill>
        <p:spPr>
          <a:xfrm>
            <a:off x="91450" y="158800"/>
            <a:ext cx="1159375" cy="1060200"/>
          </a:xfrm>
          <a:prstGeom prst="rect">
            <a:avLst/>
          </a:prstGeom>
          <a:noFill/>
          <a:ln>
            <a:noFill/>
          </a:ln>
        </p:spPr>
      </p:pic>
      <p:pic>
        <p:nvPicPr>
          <p:cNvPr id="959" name="Google Shape;959;p58"/>
          <p:cNvPicPr preferRelativeResize="0"/>
          <p:nvPr/>
        </p:nvPicPr>
        <p:blipFill>
          <a:blip r:embed="rId3">
            <a:alphaModFix/>
          </a:blip>
          <a:stretch>
            <a:fillRect/>
          </a:stretch>
        </p:blipFill>
        <p:spPr>
          <a:xfrm>
            <a:off x="7825600" y="158800"/>
            <a:ext cx="1159375" cy="1060200"/>
          </a:xfrm>
          <a:prstGeom prst="rect">
            <a:avLst/>
          </a:prstGeom>
          <a:noFill/>
          <a:ln>
            <a:noFill/>
          </a:ln>
        </p:spPr>
      </p:pic>
      <p:sp>
        <p:nvSpPr>
          <p:cNvPr id="960" name="Google Shape;960;p58"/>
          <p:cNvSpPr txBox="1"/>
          <p:nvPr>
            <p:ph idx="1" type="subTitle"/>
          </p:nvPr>
        </p:nvSpPr>
        <p:spPr>
          <a:xfrm>
            <a:off x="429713" y="2573213"/>
            <a:ext cx="2466900" cy="1274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a:t>Larger perimeters lead to a higher probabilistic chance of a tumor being classified malignant</a:t>
            </a:r>
            <a:endParaRPr/>
          </a:p>
        </p:txBody>
      </p:sp>
      <p:sp>
        <p:nvSpPr>
          <p:cNvPr id="961" name="Google Shape;961;p58"/>
          <p:cNvSpPr txBox="1"/>
          <p:nvPr>
            <p:ph type="title"/>
          </p:nvPr>
        </p:nvSpPr>
        <p:spPr>
          <a:xfrm>
            <a:off x="291775" y="402550"/>
            <a:ext cx="8852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t>Throughout all datatypes, the tumor’s perimeter, concave points, and concavity are parameters chosen under each reduced tree </a:t>
            </a:r>
            <a:endParaRPr>
              <a:solidFill>
                <a:schemeClr val="accent1"/>
              </a:solidFill>
            </a:endParaRPr>
          </a:p>
        </p:txBody>
      </p:sp>
      <p:sp>
        <p:nvSpPr>
          <p:cNvPr id="962" name="Google Shape;962;p58"/>
          <p:cNvSpPr txBox="1"/>
          <p:nvPr>
            <p:ph idx="2" type="title"/>
          </p:nvPr>
        </p:nvSpPr>
        <p:spPr>
          <a:xfrm>
            <a:off x="745475" y="4177850"/>
            <a:ext cx="183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PERIMETER</a:t>
            </a:r>
            <a:endParaRPr/>
          </a:p>
        </p:txBody>
      </p:sp>
      <p:cxnSp>
        <p:nvCxnSpPr>
          <p:cNvPr id="963" name="Google Shape;963;p58"/>
          <p:cNvCxnSpPr/>
          <p:nvPr/>
        </p:nvCxnSpPr>
        <p:spPr>
          <a:xfrm>
            <a:off x="1004225" y="4118900"/>
            <a:ext cx="1317900" cy="0"/>
          </a:xfrm>
          <a:prstGeom prst="straightConnector1">
            <a:avLst/>
          </a:prstGeom>
          <a:noFill/>
          <a:ln cap="flat" cmpd="sng" w="28575">
            <a:solidFill>
              <a:schemeClr val="lt1"/>
            </a:solidFill>
            <a:prstDash val="solid"/>
            <a:round/>
            <a:headEnd len="med" w="med" type="none"/>
            <a:tailEnd len="med" w="med" type="none"/>
          </a:ln>
        </p:spPr>
      </p:cxnSp>
      <p:grpSp>
        <p:nvGrpSpPr>
          <p:cNvPr id="964" name="Google Shape;964;p58"/>
          <p:cNvGrpSpPr/>
          <p:nvPr/>
        </p:nvGrpSpPr>
        <p:grpSpPr>
          <a:xfrm>
            <a:off x="1266608" y="1618062"/>
            <a:ext cx="793132" cy="777617"/>
            <a:chOff x="1492675" y="2027925"/>
            <a:chExt cx="481825" cy="481825"/>
          </a:xfrm>
        </p:grpSpPr>
        <p:sp>
          <p:nvSpPr>
            <p:cNvPr id="965" name="Google Shape;965;p58"/>
            <p:cNvSpPr/>
            <p:nvPr/>
          </p:nvSpPr>
          <p:spPr>
            <a:xfrm>
              <a:off x="1719425" y="2170050"/>
              <a:ext cx="28250" cy="28250"/>
            </a:xfrm>
            <a:custGeom>
              <a:rect b="b" l="l" r="r" t="t"/>
              <a:pathLst>
                <a:path extrusionOk="0" h="1130"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6" name="Google Shape;966;p58"/>
            <p:cNvSpPr/>
            <p:nvPr/>
          </p:nvSpPr>
          <p:spPr>
            <a:xfrm>
              <a:off x="1832350" y="2254750"/>
              <a:ext cx="28250" cy="28250"/>
            </a:xfrm>
            <a:custGeom>
              <a:rect b="b" l="l" r="r" t="t"/>
              <a:pathLst>
                <a:path extrusionOk="0" h="1130" w="113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7" name="Google Shape;967;p58"/>
            <p:cNvSpPr/>
            <p:nvPr/>
          </p:nvSpPr>
          <p:spPr>
            <a:xfrm>
              <a:off x="1606500" y="2254750"/>
              <a:ext cx="28250" cy="28250"/>
            </a:xfrm>
            <a:custGeom>
              <a:rect b="b" l="l" r="r" t="t"/>
              <a:pathLst>
                <a:path extrusionOk="0" h="1130" w="113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8" name="Google Shape;968;p58"/>
            <p:cNvSpPr/>
            <p:nvPr/>
          </p:nvSpPr>
          <p:spPr>
            <a:xfrm>
              <a:off x="1492675" y="2425025"/>
              <a:ext cx="481825" cy="84725"/>
            </a:xfrm>
            <a:custGeom>
              <a:rect b="b" l="l" r="r" t="t"/>
              <a:pathLst>
                <a:path extrusionOk="0" h="3389" w="19273">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9" name="Google Shape;969;p58"/>
            <p:cNvSpPr/>
            <p:nvPr/>
          </p:nvSpPr>
          <p:spPr>
            <a:xfrm>
              <a:off x="1492675" y="2027925"/>
              <a:ext cx="481825" cy="368000"/>
            </a:xfrm>
            <a:custGeom>
              <a:rect b="b" l="l" r="r" t="t"/>
              <a:pathLst>
                <a:path extrusionOk="0" h="14720" w="19273">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70" name="Google Shape;970;p58"/>
          <p:cNvGrpSpPr/>
          <p:nvPr/>
        </p:nvGrpSpPr>
        <p:grpSpPr>
          <a:xfrm>
            <a:off x="3138875" y="1635900"/>
            <a:ext cx="2795700" cy="2024100"/>
            <a:chOff x="2930250" y="1559700"/>
            <a:chExt cx="2795700" cy="2024100"/>
          </a:xfrm>
        </p:grpSpPr>
        <p:sp>
          <p:nvSpPr>
            <p:cNvPr id="971" name="Google Shape;971;p58"/>
            <p:cNvSpPr/>
            <p:nvPr/>
          </p:nvSpPr>
          <p:spPr>
            <a:xfrm>
              <a:off x="2930250" y="1559700"/>
              <a:ext cx="2795700" cy="2024100"/>
            </a:xfrm>
            <a:prstGeom prst="rect">
              <a:avLst/>
            </a:prstGeom>
            <a:solidFill>
              <a:srgbClr val="A6CBC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2" name="Google Shape;972;p58"/>
            <p:cNvPicPr preferRelativeResize="0"/>
            <p:nvPr/>
          </p:nvPicPr>
          <p:blipFill rotWithShape="1">
            <a:blip r:embed="rId4">
              <a:alphaModFix/>
            </a:blip>
            <a:srcRect b="10866" l="13896" r="13423" t="10100"/>
            <a:stretch/>
          </p:blipFill>
          <p:spPr>
            <a:xfrm>
              <a:off x="3011775" y="1635912"/>
              <a:ext cx="2646793" cy="1884775"/>
            </a:xfrm>
            <a:prstGeom prst="rect">
              <a:avLst/>
            </a:prstGeom>
            <a:noFill/>
            <a:ln>
              <a:noFill/>
            </a:ln>
          </p:spPr>
        </p:pic>
      </p:grpSp>
      <p:pic>
        <p:nvPicPr>
          <p:cNvPr id="973" name="Google Shape;973;p58"/>
          <p:cNvPicPr preferRelativeResize="0"/>
          <p:nvPr/>
        </p:nvPicPr>
        <p:blipFill rotWithShape="1">
          <a:blip r:embed="rId5">
            <a:alphaModFix/>
          </a:blip>
          <a:srcRect b="23391" l="21556" r="22884" t="17465"/>
          <a:stretch/>
        </p:blipFill>
        <p:spPr>
          <a:xfrm>
            <a:off x="6176823" y="2133506"/>
            <a:ext cx="2646799" cy="1028891"/>
          </a:xfrm>
          <a:prstGeom prst="rect">
            <a:avLst/>
          </a:prstGeom>
          <a:noFill/>
          <a:ln>
            <a:noFill/>
          </a:ln>
        </p:spPr>
      </p:pic>
      <p:sp>
        <p:nvSpPr>
          <p:cNvPr id="974" name="Google Shape;974;p58"/>
          <p:cNvSpPr txBox="1"/>
          <p:nvPr>
            <p:ph idx="4294967295" type="body"/>
          </p:nvPr>
        </p:nvSpPr>
        <p:spPr>
          <a:xfrm>
            <a:off x="2930250" y="3794150"/>
            <a:ext cx="6054600" cy="127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Perimeters past a certain threshold classify as malignant</a:t>
            </a:r>
            <a:endParaRPr/>
          </a:p>
          <a:p>
            <a:pPr indent="-317500" lvl="0" marL="457200" rtl="0" algn="l">
              <a:spcBef>
                <a:spcPts val="0"/>
              </a:spcBef>
              <a:spcAft>
                <a:spcPts val="0"/>
              </a:spcAft>
              <a:buSzPts val="1400"/>
              <a:buChar char="●"/>
            </a:pPr>
            <a:r>
              <a:rPr lang="es"/>
              <a:t>The </a:t>
            </a:r>
            <a:r>
              <a:rPr lang="es"/>
              <a:t>rightmost</a:t>
            </a:r>
            <a:r>
              <a:rPr lang="es"/>
              <a:t> black tumor has the highest chance of classifying malignant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978" name="Shape 978"/>
        <p:cNvGrpSpPr/>
        <p:nvPr/>
      </p:nvGrpSpPr>
      <p:grpSpPr>
        <a:xfrm>
          <a:off x="0" y="0"/>
          <a:ext cx="0" cy="0"/>
          <a:chOff x="0" y="0"/>
          <a:chExt cx="0" cy="0"/>
        </a:xfrm>
      </p:grpSpPr>
      <p:sp>
        <p:nvSpPr>
          <p:cNvPr id="979" name="Google Shape;979;p59"/>
          <p:cNvSpPr/>
          <p:nvPr/>
        </p:nvSpPr>
        <p:spPr>
          <a:xfrm>
            <a:off x="6008200" y="1371550"/>
            <a:ext cx="2850300" cy="2094000"/>
          </a:xfrm>
          <a:prstGeom prst="rect">
            <a:avLst/>
          </a:prstGeom>
          <a:solidFill>
            <a:srgbClr val="A6CBC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0" name="Google Shape;980;p59"/>
          <p:cNvPicPr preferRelativeResize="0"/>
          <p:nvPr/>
        </p:nvPicPr>
        <p:blipFill>
          <a:blip r:embed="rId3">
            <a:alphaModFix/>
          </a:blip>
          <a:stretch>
            <a:fillRect/>
          </a:stretch>
        </p:blipFill>
        <p:spPr>
          <a:xfrm>
            <a:off x="91450" y="158800"/>
            <a:ext cx="1159375" cy="1060200"/>
          </a:xfrm>
          <a:prstGeom prst="rect">
            <a:avLst/>
          </a:prstGeom>
          <a:noFill/>
          <a:ln>
            <a:noFill/>
          </a:ln>
        </p:spPr>
      </p:pic>
      <p:pic>
        <p:nvPicPr>
          <p:cNvPr id="981" name="Google Shape;981;p59"/>
          <p:cNvPicPr preferRelativeResize="0"/>
          <p:nvPr/>
        </p:nvPicPr>
        <p:blipFill>
          <a:blip r:embed="rId3">
            <a:alphaModFix/>
          </a:blip>
          <a:stretch>
            <a:fillRect/>
          </a:stretch>
        </p:blipFill>
        <p:spPr>
          <a:xfrm>
            <a:off x="7825600" y="158800"/>
            <a:ext cx="1159375" cy="1060200"/>
          </a:xfrm>
          <a:prstGeom prst="rect">
            <a:avLst/>
          </a:prstGeom>
          <a:noFill/>
          <a:ln>
            <a:noFill/>
          </a:ln>
        </p:spPr>
      </p:pic>
      <p:sp>
        <p:nvSpPr>
          <p:cNvPr id="982" name="Google Shape;982;p59"/>
          <p:cNvSpPr txBox="1"/>
          <p:nvPr>
            <p:ph idx="1" type="subTitle"/>
          </p:nvPr>
        </p:nvSpPr>
        <p:spPr>
          <a:xfrm>
            <a:off x="429713" y="2573213"/>
            <a:ext cx="2466900" cy="1274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a:t>Larger perimeters lead to a higher probabilistic chance of a tumor being classified malignant</a:t>
            </a:r>
            <a:endParaRPr/>
          </a:p>
        </p:txBody>
      </p:sp>
      <p:sp>
        <p:nvSpPr>
          <p:cNvPr id="983" name="Google Shape;983;p59"/>
          <p:cNvSpPr txBox="1"/>
          <p:nvPr>
            <p:ph idx="6" type="subTitle"/>
          </p:nvPr>
        </p:nvSpPr>
        <p:spPr>
          <a:xfrm>
            <a:off x="3415125" y="2759413"/>
            <a:ext cx="2466900" cy="96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More concave points lead to a higher chance of a tumor being classified malignant</a:t>
            </a:r>
            <a:endParaRPr/>
          </a:p>
        </p:txBody>
      </p:sp>
      <p:sp>
        <p:nvSpPr>
          <p:cNvPr id="984" name="Google Shape;984;p59"/>
          <p:cNvSpPr txBox="1"/>
          <p:nvPr>
            <p:ph type="title"/>
          </p:nvPr>
        </p:nvSpPr>
        <p:spPr>
          <a:xfrm>
            <a:off x="291775" y="402550"/>
            <a:ext cx="8852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t>Throughout all datatypes, the tumor’s perimeter, concave points, and concavity are parameters chosen under each reduced tree </a:t>
            </a:r>
            <a:endParaRPr>
              <a:solidFill>
                <a:schemeClr val="accent1"/>
              </a:solidFill>
            </a:endParaRPr>
          </a:p>
        </p:txBody>
      </p:sp>
      <p:sp>
        <p:nvSpPr>
          <p:cNvPr id="985" name="Google Shape;985;p59"/>
          <p:cNvSpPr txBox="1"/>
          <p:nvPr>
            <p:ph idx="2" type="title"/>
          </p:nvPr>
        </p:nvSpPr>
        <p:spPr>
          <a:xfrm>
            <a:off x="745475" y="4177850"/>
            <a:ext cx="183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PERIMETER</a:t>
            </a:r>
            <a:endParaRPr/>
          </a:p>
        </p:txBody>
      </p:sp>
      <p:sp>
        <p:nvSpPr>
          <p:cNvPr id="986" name="Google Shape;986;p59"/>
          <p:cNvSpPr txBox="1"/>
          <p:nvPr>
            <p:ph idx="5" type="title"/>
          </p:nvPr>
        </p:nvSpPr>
        <p:spPr>
          <a:xfrm>
            <a:off x="3710446" y="4207350"/>
            <a:ext cx="183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CONCAVE POINTS</a:t>
            </a:r>
            <a:endParaRPr/>
          </a:p>
        </p:txBody>
      </p:sp>
      <p:cxnSp>
        <p:nvCxnSpPr>
          <p:cNvPr id="987" name="Google Shape;987;p59"/>
          <p:cNvCxnSpPr/>
          <p:nvPr/>
        </p:nvCxnSpPr>
        <p:spPr>
          <a:xfrm>
            <a:off x="1004225" y="4118900"/>
            <a:ext cx="1317900" cy="0"/>
          </a:xfrm>
          <a:prstGeom prst="straightConnector1">
            <a:avLst/>
          </a:prstGeom>
          <a:noFill/>
          <a:ln cap="flat" cmpd="sng" w="28575">
            <a:solidFill>
              <a:schemeClr val="lt1"/>
            </a:solidFill>
            <a:prstDash val="solid"/>
            <a:round/>
            <a:headEnd len="med" w="med" type="none"/>
            <a:tailEnd len="med" w="med" type="none"/>
          </a:ln>
        </p:spPr>
      </p:cxnSp>
      <p:cxnSp>
        <p:nvCxnSpPr>
          <p:cNvPr id="988" name="Google Shape;988;p59"/>
          <p:cNvCxnSpPr/>
          <p:nvPr/>
        </p:nvCxnSpPr>
        <p:spPr>
          <a:xfrm>
            <a:off x="3969196" y="4148400"/>
            <a:ext cx="1317900" cy="0"/>
          </a:xfrm>
          <a:prstGeom prst="straightConnector1">
            <a:avLst/>
          </a:prstGeom>
          <a:noFill/>
          <a:ln cap="flat" cmpd="sng" w="28575">
            <a:solidFill>
              <a:schemeClr val="lt1"/>
            </a:solidFill>
            <a:prstDash val="solid"/>
            <a:round/>
            <a:headEnd len="med" w="med" type="none"/>
            <a:tailEnd len="med" w="med" type="none"/>
          </a:ln>
        </p:spPr>
      </p:cxnSp>
      <p:grpSp>
        <p:nvGrpSpPr>
          <p:cNvPr id="989" name="Google Shape;989;p59"/>
          <p:cNvGrpSpPr/>
          <p:nvPr/>
        </p:nvGrpSpPr>
        <p:grpSpPr>
          <a:xfrm>
            <a:off x="1266608" y="1618062"/>
            <a:ext cx="793132" cy="777617"/>
            <a:chOff x="1492675" y="2027925"/>
            <a:chExt cx="481825" cy="481825"/>
          </a:xfrm>
        </p:grpSpPr>
        <p:sp>
          <p:nvSpPr>
            <p:cNvPr id="990" name="Google Shape;990;p59"/>
            <p:cNvSpPr/>
            <p:nvPr/>
          </p:nvSpPr>
          <p:spPr>
            <a:xfrm>
              <a:off x="1719425" y="2170050"/>
              <a:ext cx="28250" cy="28250"/>
            </a:xfrm>
            <a:custGeom>
              <a:rect b="b" l="l" r="r" t="t"/>
              <a:pathLst>
                <a:path extrusionOk="0" h="1130"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1" name="Google Shape;991;p59"/>
            <p:cNvSpPr/>
            <p:nvPr/>
          </p:nvSpPr>
          <p:spPr>
            <a:xfrm>
              <a:off x="1832350" y="2254750"/>
              <a:ext cx="28250" cy="28250"/>
            </a:xfrm>
            <a:custGeom>
              <a:rect b="b" l="l" r="r" t="t"/>
              <a:pathLst>
                <a:path extrusionOk="0" h="1130" w="113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2" name="Google Shape;992;p59"/>
            <p:cNvSpPr/>
            <p:nvPr/>
          </p:nvSpPr>
          <p:spPr>
            <a:xfrm>
              <a:off x="1606500" y="2254750"/>
              <a:ext cx="28250" cy="28250"/>
            </a:xfrm>
            <a:custGeom>
              <a:rect b="b" l="l" r="r" t="t"/>
              <a:pathLst>
                <a:path extrusionOk="0" h="1130" w="113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3" name="Google Shape;993;p59"/>
            <p:cNvSpPr/>
            <p:nvPr/>
          </p:nvSpPr>
          <p:spPr>
            <a:xfrm>
              <a:off x="1492675" y="2425025"/>
              <a:ext cx="481825" cy="84725"/>
            </a:xfrm>
            <a:custGeom>
              <a:rect b="b" l="l" r="r" t="t"/>
              <a:pathLst>
                <a:path extrusionOk="0" h="3389" w="19273">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4" name="Google Shape;994;p59"/>
            <p:cNvSpPr/>
            <p:nvPr/>
          </p:nvSpPr>
          <p:spPr>
            <a:xfrm>
              <a:off x="1492675" y="2027925"/>
              <a:ext cx="481825" cy="368000"/>
            </a:xfrm>
            <a:custGeom>
              <a:rect b="b" l="l" r="r" t="t"/>
              <a:pathLst>
                <a:path extrusionOk="0" h="14720" w="19273">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95" name="Google Shape;995;p59"/>
          <p:cNvGrpSpPr/>
          <p:nvPr/>
        </p:nvGrpSpPr>
        <p:grpSpPr>
          <a:xfrm>
            <a:off x="4179487" y="1513319"/>
            <a:ext cx="874815" cy="860427"/>
            <a:chOff x="6168925" y="3936925"/>
            <a:chExt cx="296950" cy="295375"/>
          </a:xfrm>
        </p:grpSpPr>
        <p:sp>
          <p:nvSpPr>
            <p:cNvPr id="996" name="Google Shape;996;p59"/>
            <p:cNvSpPr/>
            <p:nvPr/>
          </p:nvSpPr>
          <p:spPr>
            <a:xfrm>
              <a:off x="6220900" y="4164550"/>
              <a:ext cx="18150" cy="18125"/>
            </a:xfrm>
            <a:custGeom>
              <a:rect b="b" l="l" r="r" t="t"/>
              <a:pathLst>
                <a:path extrusionOk="0" h="725" w="726">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9"/>
            <p:cNvSpPr/>
            <p:nvPr/>
          </p:nvSpPr>
          <p:spPr>
            <a:xfrm>
              <a:off x="6168925" y="3972375"/>
              <a:ext cx="227650" cy="259925"/>
            </a:xfrm>
            <a:custGeom>
              <a:rect b="b" l="l" r="r" t="t"/>
              <a:pathLst>
                <a:path extrusionOk="0" h="10397" w="9106">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9"/>
            <p:cNvSpPr/>
            <p:nvPr/>
          </p:nvSpPr>
          <p:spPr>
            <a:xfrm>
              <a:off x="6228775" y="3936925"/>
              <a:ext cx="106350" cy="53575"/>
            </a:xfrm>
            <a:custGeom>
              <a:rect b="b" l="l" r="r" t="t"/>
              <a:pathLst>
                <a:path extrusionOk="0" h="2143" w="4254">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9"/>
            <p:cNvSpPr/>
            <p:nvPr/>
          </p:nvSpPr>
          <p:spPr>
            <a:xfrm>
              <a:off x="6412300" y="4059000"/>
              <a:ext cx="52000" cy="105575"/>
            </a:xfrm>
            <a:custGeom>
              <a:rect b="b" l="l" r="r" t="t"/>
              <a:pathLst>
                <a:path extrusionOk="0" h="4223" w="208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9"/>
            <p:cNvSpPr/>
            <p:nvPr/>
          </p:nvSpPr>
          <p:spPr>
            <a:xfrm>
              <a:off x="6413875" y="4007025"/>
              <a:ext cx="52000" cy="34675"/>
            </a:xfrm>
            <a:custGeom>
              <a:rect b="b" l="l" r="r" t="t"/>
              <a:pathLst>
                <a:path extrusionOk="0" h="1387" w="208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9"/>
            <p:cNvSpPr/>
            <p:nvPr/>
          </p:nvSpPr>
          <p:spPr>
            <a:xfrm>
              <a:off x="6417800" y="4173200"/>
              <a:ext cx="43350" cy="43350"/>
            </a:xfrm>
            <a:custGeom>
              <a:rect b="b" l="l" r="r" t="t"/>
              <a:pathLst>
                <a:path extrusionOk="0" h="1734" w="1734">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2" name="Google Shape;1002;p59"/>
          <p:cNvPicPr preferRelativeResize="0"/>
          <p:nvPr/>
        </p:nvPicPr>
        <p:blipFill rotWithShape="1">
          <a:blip r:embed="rId4">
            <a:alphaModFix/>
          </a:blip>
          <a:srcRect b="6931" l="12429" r="11876" t="8229"/>
          <a:stretch/>
        </p:blipFill>
        <p:spPr>
          <a:xfrm>
            <a:off x="6008325" y="1395195"/>
            <a:ext cx="2850299" cy="2093865"/>
          </a:xfrm>
          <a:prstGeom prst="rect">
            <a:avLst/>
          </a:prstGeom>
          <a:noFill/>
          <a:ln>
            <a:noFill/>
          </a:ln>
        </p:spPr>
      </p:pic>
      <p:sp>
        <p:nvSpPr>
          <p:cNvPr id="1003" name="Google Shape;1003;p59"/>
          <p:cNvSpPr txBox="1"/>
          <p:nvPr>
            <p:ph idx="6" type="subTitle"/>
          </p:nvPr>
        </p:nvSpPr>
        <p:spPr>
          <a:xfrm>
            <a:off x="5882025" y="3665250"/>
            <a:ext cx="3102900" cy="9663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Concave points past a threshold classify as malignant</a:t>
            </a:r>
            <a:endParaRPr sz="1200"/>
          </a:p>
          <a:p>
            <a:pPr indent="-304800" lvl="0" marL="457200" rtl="0" algn="l">
              <a:spcBef>
                <a:spcPts val="0"/>
              </a:spcBef>
              <a:spcAft>
                <a:spcPts val="0"/>
              </a:spcAft>
              <a:buSzPts val="1200"/>
              <a:buChar char="●"/>
            </a:pPr>
            <a:r>
              <a:rPr lang="es" sz="1200"/>
              <a:t>Although, concave points below that threshold were still classified </a:t>
            </a:r>
            <a:r>
              <a:rPr lang="es" sz="1200"/>
              <a:t>malignant, there is greater uncertainty</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1007" name="Shape 1007"/>
        <p:cNvGrpSpPr/>
        <p:nvPr/>
      </p:nvGrpSpPr>
      <p:grpSpPr>
        <a:xfrm>
          <a:off x="0" y="0"/>
          <a:ext cx="0" cy="0"/>
          <a:chOff x="0" y="0"/>
          <a:chExt cx="0" cy="0"/>
        </a:xfrm>
      </p:grpSpPr>
      <p:sp>
        <p:nvSpPr>
          <p:cNvPr id="1008" name="Google Shape;1008;p60"/>
          <p:cNvSpPr/>
          <p:nvPr/>
        </p:nvSpPr>
        <p:spPr>
          <a:xfrm>
            <a:off x="444975" y="2033800"/>
            <a:ext cx="2721300" cy="2024100"/>
          </a:xfrm>
          <a:prstGeom prst="rect">
            <a:avLst/>
          </a:prstGeom>
          <a:solidFill>
            <a:srgbClr val="A6CBC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9" name="Google Shape;1009;p60"/>
          <p:cNvPicPr preferRelativeResize="0"/>
          <p:nvPr/>
        </p:nvPicPr>
        <p:blipFill>
          <a:blip r:embed="rId3">
            <a:alphaModFix/>
          </a:blip>
          <a:stretch>
            <a:fillRect/>
          </a:stretch>
        </p:blipFill>
        <p:spPr>
          <a:xfrm>
            <a:off x="91450" y="158800"/>
            <a:ext cx="1159375" cy="1060200"/>
          </a:xfrm>
          <a:prstGeom prst="rect">
            <a:avLst/>
          </a:prstGeom>
          <a:noFill/>
          <a:ln>
            <a:noFill/>
          </a:ln>
        </p:spPr>
      </p:pic>
      <p:pic>
        <p:nvPicPr>
          <p:cNvPr id="1010" name="Google Shape;1010;p60"/>
          <p:cNvPicPr preferRelativeResize="0"/>
          <p:nvPr/>
        </p:nvPicPr>
        <p:blipFill>
          <a:blip r:embed="rId3">
            <a:alphaModFix/>
          </a:blip>
          <a:stretch>
            <a:fillRect/>
          </a:stretch>
        </p:blipFill>
        <p:spPr>
          <a:xfrm>
            <a:off x="7825600" y="158800"/>
            <a:ext cx="1159375" cy="1060200"/>
          </a:xfrm>
          <a:prstGeom prst="rect">
            <a:avLst/>
          </a:prstGeom>
          <a:noFill/>
          <a:ln>
            <a:noFill/>
          </a:ln>
        </p:spPr>
      </p:pic>
      <p:sp>
        <p:nvSpPr>
          <p:cNvPr id="1011" name="Google Shape;1011;p60"/>
          <p:cNvSpPr txBox="1"/>
          <p:nvPr>
            <p:ph idx="4" type="subTitle"/>
          </p:nvPr>
        </p:nvSpPr>
        <p:spPr>
          <a:xfrm>
            <a:off x="6324288" y="2701350"/>
            <a:ext cx="2421900" cy="7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Greater concavity leads to higher chances of a tumor being malignant</a:t>
            </a:r>
            <a:endParaRPr/>
          </a:p>
        </p:txBody>
      </p:sp>
      <p:sp>
        <p:nvSpPr>
          <p:cNvPr id="1012" name="Google Shape;1012;p60"/>
          <p:cNvSpPr txBox="1"/>
          <p:nvPr>
            <p:ph type="title"/>
          </p:nvPr>
        </p:nvSpPr>
        <p:spPr>
          <a:xfrm>
            <a:off x="291775" y="402550"/>
            <a:ext cx="8852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t>Throughout all datatypes, the tumor’s perimeter, concave points, and concavity are parameters chosen under each reduced tree </a:t>
            </a:r>
            <a:endParaRPr>
              <a:solidFill>
                <a:schemeClr val="accent1"/>
              </a:solidFill>
            </a:endParaRPr>
          </a:p>
        </p:txBody>
      </p:sp>
      <p:sp>
        <p:nvSpPr>
          <p:cNvPr id="1013" name="Google Shape;1013;p60"/>
          <p:cNvSpPr txBox="1"/>
          <p:nvPr>
            <p:ph idx="3" type="title"/>
          </p:nvPr>
        </p:nvSpPr>
        <p:spPr>
          <a:xfrm>
            <a:off x="6617542" y="4236813"/>
            <a:ext cx="183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CONCAVITY</a:t>
            </a:r>
            <a:endParaRPr/>
          </a:p>
        </p:txBody>
      </p:sp>
      <p:cxnSp>
        <p:nvCxnSpPr>
          <p:cNvPr id="1014" name="Google Shape;1014;p60"/>
          <p:cNvCxnSpPr/>
          <p:nvPr/>
        </p:nvCxnSpPr>
        <p:spPr>
          <a:xfrm>
            <a:off x="6876304" y="4177863"/>
            <a:ext cx="1317900" cy="0"/>
          </a:xfrm>
          <a:prstGeom prst="straightConnector1">
            <a:avLst/>
          </a:prstGeom>
          <a:noFill/>
          <a:ln cap="flat" cmpd="sng" w="28575">
            <a:solidFill>
              <a:schemeClr val="lt1"/>
            </a:solidFill>
            <a:prstDash val="solid"/>
            <a:round/>
            <a:headEnd len="med" w="med" type="none"/>
            <a:tailEnd len="med" w="med" type="none"/>
          </a:ln>
        </p:spPr>
      </p:cxnSp>
      <p:grpSp>
        <p:nvGrpSpPr>
          <p:cNvPr id="1015" name="Google Shape;1015;p60"/>
          <p:cNvGrpSpPr/>
          <p:nvPr/>
        </p:nvGrpSpPr>
        <p:grpSpPr>
          <a:xfrm>
            <a:off x="7097818" y="1529955"/>
            <a:ext cx="874855" cy="860434"/>
            <a:chOff x="7174021" y="1618051"/>
            <a:chExt cx="793159" cy="777617"/>
          </a:xfrm>
        </p:grpSpPr>
        <p:sp>
          <p:nvSpPr>
            <p:cNvPr id="1016" name="Google Shape;1016;p60"/>
            <p:cNvSpPr/>
            <p:nvPr/>
          </p:nvSpPr>
          <p:spPr>
            <a:xfrm>
              <a:off x="7174021" y="1618051"/>
              <a:ext cx="793159" cy="777617"/>
            </a:xfrm>
            <a:custGeom>
              <a:rect b="b" l="l" r="r" t="t"/>
              <a:pathLst>
                <a:path extrusionOk="0" h="19273" w="19276">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pic>
          <p:nvPicPr>
            <p:cNvPr id="1017" name="Google Shape;1017;p60"/>
            <p:cNvPicPr preferRelativeResize="0"/>
            <p:nvPr/>
          </p:nvPicPr>
          <p:blipFill>
            <a:blip r:embed="rId4">
              <a:alphaModFix/>
            </a:blip>
            <a:stretch>
              <a:fillRect/>
            </a:stretch>
          </p:blipFill>
          <p:spPr>
            <a:xfrm>
              <a:off x="7330925" y="1789925"/>
              <a:ext cx="494675" cy="451725"/>
            </a:xfrm>
            <a:prstGeom prst="rect">
              <a:avLst/>
            </a:prstGeom>
            <a:noFill/>
            <a:ln>
              <a:noFill/>
            </a:ln>
          </p:spPr>
        </p:pic>
      </p:grpSp>
      <p:pic>
        <p:nvPicPr>
          <p:cNvPr id="1018" name="Google Shape;1018;p60"/>
          <p:cNvPicPr preferRelativeResize="0"/>
          <p:nvPr/>
        </p:nvPicPr>
        <p:blipFill>
          <a:blip r:embed="rId5">
            <a:alphaModFix/>
          </a:blip>
          <a:stretch>
            <a:fillRect/>
          </a:stretch>
        </p:blipFill>
        <p:spPr>
          <a:xfrm>
            <a:off x="0" y="1879150"/>
            <a:ext cx="3563100" cy="2333380"/>
          </a:xfrm>
          <a:prstGeom prst="rect">
            <a:avLst/>
          </a:prstGeom>
          <a:noFill/>
          <a:ln>
            <a:noFill/>
          </a:ln>
        </p:spPr>
      </p:pic>
      <p:pic>
        <p:nvPicPr>
          <p:cNvPr id="1019" name="Google Shape;1019;p60"/>
          <p:cNvPicPr preferRelativeResize="0"/>
          <p:nvPr/>
        </p:nvPicPr>
        <p:blipFill>
          <a:blip r:embed="rId3">
            <a:alphaModFix/>
          </a:blip>
          <a:stretch>
            <a:fillRect/>
          </a:stretch>
        </p:blipFill>
        <p:spPr>
          <a:xfrm>
            <a:off x="5418050" y="2759500"/>
            <a:ext cx="370300" cy="572700"/>
          </a:xfrm>
          <a:prstGeom prst="rect">
            <a:avLst/>
          </a:prstGeom>
          <a:noFill/>
          <a:ln>
            <a:noFill/>
          </a:ln>
        </p:spPr>
      </p:pic>
      <p:pic>
        <p:nvPicPr>
          <p:cNvPr id="1020" name="Google Shape;1020;p60"/>
          <p:cNvPicPr preferRelativeResize="0"/>
          <p:nvPr/>
        </p:nvPicPr>
        <p:blipFill>
          <a:blip r:embed="rId3">
            <a:alphaModFix/>
          </a:blip>
          <a:stretch>
            <a:fillRect/>
          </a:stretch>
        </p:blipFill>
        <p:spPr>
          <a:xfrm>
            <a:off x="5418050" y="2087950"/>
            <a:ext cx="370300" cy="214150"/>
          </a:xfrm>
          <a:prstGeom prst="rect">
            <a:avLst/>
          </a:prstGeom>
          <a:noFill/>
          <a:ln>
            <a:noFill/>
          </a:ln>
        </p:spPr>
      </p:pic>
      <p:sp>
        <p:nvSpPr>
          <p:cNvPr id="1021" name="Google Shape;1021;p60"/>
          <p:cNvSpPr txBox="1"/>
          <p:nvPr>
            <p:ph idx="6" type="subTitle"/>
          </p:nvPr>
        </p:nvSpPr>
        <p:spPr>
          <a:xfrm>
            <a:off x="3166375" y="3484600"/>
            <a:ext cx="3102900" cy="9663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Concavity greater than a threshold are highly likely to classify as malignant</a:t>
            </a:r>
            <a:endParaRPr sz="1200"/>
          </a:p>
          <a:p>
            <a:pPr indent="-304800" lvl="0" marL="457200" rtl="0" algn="l">
              <a:spcBef>
                <a:spcPts val="0"/>
              </a:spcBef>
              <a:spcAft>
                <a:spcPts val="0"/>
              </a:spcAft>
              <a:buSzPts val="1200"/>
              <a:buChar char="●"/>
            </a:pPr>
            <a:r>
              <a:rPr lang="es" sz="1200"/>
              <a:t>Although, concavity below that threshold were still classified malignant, there is less certainty, leaving such records inconclusive</a:t>
            </a:r>
            <a:endParaRPr sz="1200"/>
          </a:p>
        </p:txBody>
      </p:sp>
      <p:pic>
        <p:nvPicPr>
          <p:cNvPr id="1022" name="Google Shape;1022;p60"/>
          <p:cNvPicPr preferRelativeResize="0"/>
          <p:nvPr/>
        </p:nvPicPr>
        <p:blipFill rotWithShape="1">
          <a:blip r:embed="rId6">
            <a:alphaModFix/>
          </a:blip>
          <a:srcRect b="5926" l="4134" r="4790" t="9535"/>
          <a:stretch/>
        </p:blipFill>
        <p:spPr>
          <a:xfrm>
            <a:off x="3563100" y="1729400"/>
            <a:ext cx="2017800" cy="1372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1026" name="Shape 1026"/>
        <p:cNvGrpSpPr/>
        <p:nvPr/>
      </p:nvGrpSpPr>
      <p:grpSpPr>
        <a:xfrm>
          <a:off x="0" y="0"/>
          <a:ext cx="0" cy="0"/>
          <a:chOff x="0" y="0"/>
          <a:chExt cx="0" cy="0"/>
        </a:xfrm>
      </p:grpSpPr>
      <p:sp>
        <p:nvSpPr>
          <p:cNvPr id="1027" name="Google Shape;1027;p61"/>
          <p:cNvSpPr txBox="1"/>
          <p:nvPr>
            <p:ph type="title"/>
          </p:nvPr>
        </p:nvSpPr>
        <p:spPr>
          <a:xfrm>
            <a:off x="2397725" y="4335875"/>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Best Model: Neural Network </a:t>
            </a:r>
            <a:endParaRPr/>
          </a:p>
        </p:txBody>
      </p:sp>
      <p:sp>
        <p:nvSpPr>
          <p:cNvPr id="1028" name="Google Shape;1028;p61"/>
          <p:cNvSpPr txBox="1"/>
          <p:nvPr>
            <p:ph idx="1" type="subTitle"/>
          </p:nvPr>
        </p:nvSpPr>
        <p:spPr>
          <a:xfrm>
            <a:off x="545375" y="-340925"/>
            <a:ext cx="8218500" cy="1665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latin typeface="Oswald"/>
                <a:ea typeface="Oswald"/>
                <a:cs typeface="Oswald"/>
                <a:sym typeface="Oswald"/>
              </a:rPr>
              <a:t>Model Performance </a:t>
            </a:r>
            <a:r>
              <a:rPr lang="es">
                <a:latin typeface="Oswald"/>
                <a:ea typeface="Oswald"/>
                <a:cs typeface="Oswald"/>
                <a:sym typeface="Oswald"/>
              </a:rPr>
              <a:t>Comparison</a:t>
            </a:r>
            <a:r>
              <a:rPr lang="es">
                <a:latin typeface="Oswald"/>
                <a:ea typeface="Oswald"/>
                <a:cs typeface="Oswald"/>
                <a:sym typeface="Oswald"/>
              </a:rPr>
              <a:t> </a:t>
            </a:r>
            <a:endParaRPr>
              <a:latin typeface="Oswald"/>
              <a:ea typeface="Oswald"/>
              <a:cs typeface="Oswald"/>
              <a:sym typeface="Oswald"/>
            </a:endParaRPr>
          </a:p>
        </p:txBody>
      </p:sp>
      <p:grpSp>
        <p:nvGrpSpPr>
          <p:cNvPr id="1029" name="Google Shape;1029;p61"/>
          <p:cNvGrpSpPr/>
          <p:nvPr/>
        </p:nvGrpSpPr>
        <p:grpSpPr>
          <a:xfrm>
            <a:off x="-239750" y="770061"/>
            <a:ext cx="9423225" cy="554924"/>
            <a:chOff x="-239750" y="989511"/>
            <a:chExt cx="9423225" cy="554924"/>
          </a:xfrm>
        </p:grpSpPr>
        <p:cxnSp>
          <p:nvCxnSpPr>
            <p:cNvPr id="1030" name="Google Shape;1030;p61"/>
            <p:cNvCxnSpPr/>
            <p:nvPr/>
          </p:nvCxnSpPr>
          <p:spPr>
            <a:xfrm>
              <a:off x="5266675" y="1285050"/>
              <a:ext cx="3916800" cy="0"/>
            </a:xfrm>
            <a:prstGeom prst="straightConnector1">
              <a:avLst/>
            </a:prstGeom>
            <a:noFill/>
            <a:ln cap="flat" cmpd="sng" w="38100">
              <a:solidFill>
                <a:schemeClr val="lt1"/>
              </a:solidFill>
              <a:prstDash val="solid"/>
              <a:round/>
              <a:headEnd len="med" w="med" type="none"/>
              <a:tailEnd len="med" w="med" type="none"/>
            </a:ln>
          </p:spPr>
        </p:cxnSp>
        <p:cxnSp>
          <p:nvCxnSpPr>
            <p:cNvPr id="1031" name="Google Shape;1031;p61"/>
            <p:cNvCxnSpPr/>
            <p:nvPr/>
          </p:nvCxnSpPr>
          <p:spPr>
            <a:xfrm>
              <a:off x="-239750" y="1285050"/>
              <a:ext cx="4184400" cy="0"/>
            </a:xfrm>
            <a:prstGeom prst="straightConnector1">
              <a:avLst/>
            </a:prstGeom>
            <a:noFill/>
            <a:ln cap="flat" cmpd="sng" w="38100">
              <a:solidFill>
                <a:schemeClr val="lt1"/>
              </a:solidFill>
              <a:prstDash val="solid"/>
              <a:round/>
              <a:headEnd len="med" w="med" type="none"/>
              <a:tailEnd len="med" w="med" type="none"/>
            </a:ln>
          </p:spPr>
        </p:cxnSp>
        <p:sp>
          <p:nvSpPr>
            <p:cNvPr id="1032" name="Google Shape;1032;p61"/>
            <p:cNvSpPr/>
            <p:nvPr/>
          </p:nvSpPr>
          <p:spPr>
            <a:xfrm>
              <a:off x="3883375" y="989511"/>
              <a:ext cx="1477501" cy="554924"/>
            </a:xfrm>
            <a:custGeom>
              <a:rect b="b" l="l" r="r" t="t"/>
              <a:pathLst>
                <a:path extrusionOk="0" fill="none" h="10875" w="28955">
                  <a:moveTo>
                    <a:pt x="0" y="5805"/>
                  </a:moveTo>
                  <a:lnTo>
                    <a:pt x="6805" y="5805"/>
                  </a:lnTo>
                  <a:lnTo>
                    <a:pt x="8840" y="0"/>
                  </a:lnTo>
                  <a:lnTo>
                    <a:pt x="11976" y="10875"/>
                  </a:lnTo>
                  <a:lnTo>
                    <a:pt x="13610" y="5805"/>
                  </a:lnTo>
                  <a:lnTo>
                    <a:pt x="17913" y="5805"/>
                  </a:lnTo>
                  <a:lnTo>
                    <a:pt x="19214" y="1968"/>
                  </a:lnTo>
                  <a:lnTo>
                    <a:pt x="21516" y="9474"/>
                  </a:lnTo>
                  <a:lnTo>
                    <a:pt x="22717" y="5805"/>
                  </a:lnTo>
                  <a:lnTo>
                    <a:pt x="28954" y="5805"/>
                  </a:lnTo>
                </a:path>
              </a:pathLst>
            </a:custGeom>
            <a:noFill/>
            <a:ln cap="rnd"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033" name="Google Shape;1033;p61"/>
          <p:cNvGraphicFramePr/>
          <p:nvPr/>
        </p:nvGraphicFramePr>
        <p:xfrm>
          <a:off x="1369359" y="1613913"/>
          <a:ext cx="3000000" cy="3000000"/>
        </p:xfrm>
        <a:graphic>
          <a:graphicData uri="http://schemas.openxmlformats.org/drawingml/2006/table">
            <a:tbl>
              <a:tblPr>
                <a:noFill/>
                <a:tableStyleId>{CE1F78CA-AEE8-4DE6-A728-AA54689E7827}</a:tableStyleId>
              </a:tblPr>
              <a:tblGrid>
                <a:gridCol w="1827125"/>
                <a:gridCol w="1336400"/>
                <a:gridCol w="1275975"/>
                <a:gridCol w="924050"/>
                <a:gridCol w="1404750"/>
              </a:tblGrid>
              <a:tr h="477375">
                <a:tc>
                  <a:txBody>
                    <a:bodyPr/>
                    <a:lstStyle/>
                    <a:p>
                      <a:pPr indent="0" lvl="0" marL="0" rtl="0" algn="ctr">
                        <a:spcBef>
                          <a:spcPts val="0"/>
                        </a:spcBef>
                        <a:spcAft>
                          <a:spcPts val="0"/>
                        </a:spcAft>
                        <a:buNone/>
                      </a:pPr>
                      <a:r>
                        <a:t/>
                      </a:r>
                      <a:endParaRPr b="1" sz="1000">
                        <a:latin typeface="Oswald"/>
                        <a:ea typeface="Oswald"/>
                        <a:cs typeface="Oswald"/>
                        <a:sym typeface="Oswald"/>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gridSpan="3">
                  <a:txBody>
                    <a:bodyPr/>
                    <a:lstStyle/>
                    <a:p>
                      <a:pPr indent="0" lvl="0" marL="0" rtl="0" algn="ctr">
                        <a:spcBef>
                          <a:spcPts val="0"/>
                        </a:spcBef>
                        <a:spcAft>
                          <a:spcPts val="0"/>
                        </a:spcAft>
                        <a:buNone/>
                      </a:pPr>
                      <a:r>
                        <a:rPr lang="es" sz="2000">
                          <a:solidFill>
                            <a:srgbClr val="FFFFFF"/>
                          </a:solidFill>
                          <a:latin typeface="Oswald"/>
                          <a:ea typeface="Oswald"/>
                          <a:cs typeface="Oswald"/>
                          <a:sym typeface="Oswald"/>
                        </a:rPr>
                        <a:t>RESULT</a:t>
                      </a:r>
                      <a:r>
                        <a:rPr lang="es" sz="2000">
                          <a:solidFill>
                            <a:schemeClr val="lt1"/>
                          </a:solidFill>
                          <a:latin typeface="Oswald"/>
                          <a:ea typeface="Oswald"/>
                          <a:cs typeface="Oswald"/>
                          <a:sym typeface="Oswald"/>
                        </a:rPr>
                        <a:t>S</a:t>
                      </a:r>
                      <a:endParaRPr sz="2000">
                        <a:solidFill>
                          <a:schemeClr val="lt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hMerge="1"/>
                <a:tc hMerge="1"/>
                <a:tc>
                  <a:txBody>
                    <a:bodyPr/>
                    <a:lstStyle/>
                    <a:p>
                      <a:pPr indent="0" lvl="0" marL="0" rtl="0" algn="ctr">
                        <a:spcBef>
                          <a:spcPts val="0"/>
                        </a:spcBef>
                        <a:spcAft>
                          <a:spcPts val="0"/>
                        </a:spcAft>
                        <a:buNone/>
                      </a:pPr>
                      <a:r>
                        <a:t/>
                      </a:r>
                      <a:endParaRPr sz="2000">
                        <a:solidFill>
                          <a:srgbClr val="FFFFFF"/>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477375">
                <a:tc>
                  <a:txBody>
                    <a:bodyPr/>
                    <a:lstStyle/>
                    <a:p>
                      <a:pPr indent="0" lvl="0" marL="0" rtl="0" algn="ctr">
                        <a:spcBef>
                          <a:spcPts val="0"/>
                        </a:spcBef>
                        <a:spcAft>
                          <a:spcPts val="0"/>
                        </a:spcAft>
                        <a:buNone/>
                      </a:pPr>
                      <a:r>
                        <a:rPr lang="es" sz="2000">
                          <a:solidFill>
                            <a:srgbClr val="FFFFFF"/>
                          </a:solidFill>
                          <a:latin typeface="Oswald"/>
                          <a:ea typeface="Oswald"/>
                          <a:cs typeface="Oswald"/>
                          <a:sym typeface="Oswald"/>
                        </a:rPr>
                        <a:t>Model</a:t>
                      </a:r>
                      <a:endParaRPr sz="2000">
                        <a:solidFill>
                          <a:srgbClr val="FFFFFF"/>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s">
                          <a:solidFill>
                            <a:schemeClr val="accent2"/>
                          </a:solidFill>
                          <a:latin typeface="Montserrat"/>
                          <a:ea typeface="Montserrat"/>
                          <a:cs typeface="Montserrat"/>
                          <a:sym typeface="Montserrat"/>
                        </a:rPr>
                        <a:t>Accuracy</a:t>
                      </a:r>
                      <a:endParaRPr>
                        <a:solidFill>
                          <a:schemeClr val="accent2"/>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a:solidFill>
                            <a:schemeClr val="accent2"/>
                          </a:solidFill>
                          <a:latin typeface="Montserrat"/>
                          <a:ea typeface="Montserrat"/>
                          <a:cs typeface="Montserrat"/>
                          <a:sym typeface="Montserrat"/>
                        </a:rPr>
                        <a:t>Sensitivity/</a:t>
                      </a:r>
                      <a:endParaRPr>
                        <a:solidFill>
                          <a:schemeClr val="accent2"/>
                        </a:solidFill>
                        <a:latin typeface="Montserrat"/>
                        <a:ea typeface="Montserrat"/>
                        <a:cs typeface="Montserrat"/>
                        <a:sym typeface="Montserrat"/>
                      </a:endParaRPr>
                    </a:p>
                    <a:p>
                      <a:pPr indent="0" lvl="0" marL="0" rtl="0" algn="ctr">
                        <a:spcBef>
                          <a:spcPts val="0"/>
                        </a:spcBef>
                        <a:spcAft>
                          <a:spcPts val="0"/>
                        </a:spcAft>
                        <a:buNone/>
                      </a:pPr>
                      <a:r>
                        <a:rPr lang="es">
                          <a:solidFill>
                            <a:schemeClr val="accent2"/>
                          </a:solidFill>
                          <a:latin typeface="Montserrat"/>
                          <a:ea typeface="Montserrat"/>
                          <a:cs typeface="Montserrat"/>
                          <a:sym typeface="Montserrat"/>
                        </a:rPr>
                        <a:t>TPR</a:t>
                      </a:r>
                      <a:endParaRPr>
                        <a:solidFill>
                          <a:schemeClr val="accent2"/>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a:solidFill>
                            <a:schemeClr val="accent2"/>
                          </a:solidFill>
                          <a:latin typeface="Montserrat"/>
                          <a:ea typeface="Montserrat"/>
                          <a:cs typeface="Montserrat"/>
                          <a:sym typeface="Montserrat"/>
                        </a:rPr>
                        <a:t>FNR</a:t>
                      </a:r>
                      <a:endParaRPr>
                        <a:solidFill>
                          <a:schemeClr val="accent2"/>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a:solidFill>
                            <a:schemeClr val="accent2"/>
                          </a:solidFill>
                          <a:latin typeface="Montserrat"/>
                          <a:ea typeface="Montserrat"/>
                          <a:cs typeface="Montserrat"/>
                          <a:sym typeface="Montserrat"/>
                        </a:rPr>
                        <a:t>C</a:t>
                      </a:r>
                      <a:r>
                        <a:rPr lang="es">
                          <a:solidFill>
                            <a:schemeClr val="accent2"/>
                          </a:solidFill>
                          <a:latin typeface="Montserrat"/>
                          <a:ea typeface="Montserrat"/>
                          <a:cs typeface="Montserrat"/>
                          <a:sym typeface="Montserrat"/>
                        </a:rPr>
                        <a:t>an Identify Key Variables</a:t>
                      </a:r>
                      <a:endParaRPr>
                        <a:solidFill>
                          <a:schemeClr val="accent2"/>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449400">
                <a:tc>
                  <a:txBody>
                    <a:bodyPr/>
                    <a:lstStyle/>
                    <a:p>
                      <a:pPr indent="0" lvl="0" marL="0" rtl="0" algn="ctr">
                        <a:spcBef>
                          <a:spcPts val="0"/>
                        </a:spcBef>
                        <a:spcAft>
                          <a:spcPts val="0"/>
                        </a:spcAft>
                        <a:buNone/>
                      </a:pPr>
                      <a:r>
                        <a:rPr lang="es">
                          <a:solidFill>
                            <a:schemeClr val="accent2"/>
                          </a:solidFill>
                          <a:latin typeface="Montserrat"/>
                          <a:ea typeface="Montserrat"/>
                          <a:cs typeface="Montserrat"/>
                          <a:sym typeface="Montserrat"/>
                        </a:rPr>
                        <a:t>KNN</a:t>
                      </a:r>
                      <a:endParaRPr>
                        <a:solidFill>
                          <a:schemeClr val="accent2"/>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96.5%</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92.9%</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7.1%</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X</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r>
              <a:tr h="449400">
                <a:tc>
                  <a:txBody>
                    <a:bodyPr/>
                    <a:lstStyle/>
                    <a:p>
                      <a:pPr indent="0" lvl="0" marL="0" rtl="0" algn="ctr">
                        <a:spcBef>
                          <a:spcPts val="0"/>
                        </a:spcBef>
                        <a:spcAft>
                          <a:spcPts val="0"/>
                        </a:spcAft>
                        <a:buNone/>
                      </a:pPr>
                      <a:r>
                        <a:rPr lang="es">
                          <a:solidFill>
                            <a:schemeClr val="accent2"/>
                          </a:solidFill>
                          <a:latin typeface="Montserrat"/>
                          <a:ea typeface="Montserrat"/>
                          <a:cs typeface="Montserrat"/>
                          <a:sym typeface="Montserrat"/>
                        </a:rPr>
                        <a:t>Neural Network</a:t>
                      </a:r>
                      <a:endParaRPr>
                        <a:solidFill>
                          <a:schemeClr val="accent2"/>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97.4%</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96.2%</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3</a:t>
                      </a:r>
                      <a:r>
                        <a:rPr lang="es">
                          <a:solidFill>
                            <a:schemeClr val="accent6"/>
                          </a:solidFill>
                          <a:latin typeface="Montserrat"/>
                          <a:ea typeface="Montserrat"/>
                          <a:cs typeface="Montserrat"/>
                          <a:sym typeface="Montserrat"/>
                        </a:rPr>
                        <a:t>.8%</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X</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r>
              <a:tr h="449400">
                <a:tc>
                  <a:txBody>
                    <a:bodyPr/>
                    <a:lstStyle/>
                    <a:p>
                      <a:pPr indent="0" lvl="0" marL="0" rtl="0" algn="ctr">
                        <a:spcBef>
                          <a:spcPts val="0"/>
                        </a:spcBef>
                        <a:spcAft>
                          <a:spcPts val="0"/>
                        </a:spcAft>
                        <a:buNone/>
                      </a:pPr>
                      <a:r>
                        <a:rPr lang="es">
                          <a:solidFill>
                            <a:schemeClr val="accent2"/>
                          </a:solidFill>
                          <a:latin typeface="Montserrat"/>
                          <a:ea typeface="Montserrat"/>
                          <a:cs typeface="Montserrat"/>
                          <a:sym typeface="Montserrat"/>
                        </a:rPr>
                        <a:t>Decision Tree</a:t>
                      </a:r>
                      <a:endParaRPr>
                        <a:solidFill>
                          <a:schemeClr val="accent2"/>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86.4%</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86.3%</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accent6"/>
                          </a:solidFill>
                          <a:latin typeface="Montserrat"/>
                          <a:ea typeface="Montserrat"/>
                          <a:cs typeface="Montserrat"/>
                          <a:sym typeface="Montserrat"/>
                        </a:rPr>
                        <a:t>13.7%</a:t>
                      </a:r>
                      <a:endParaRPr>
                        <a:solidFill>
                          <a:schemeClr val="accent6"/>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
                          <a:solidFill>
                            <a:schemeClr val="lt1"/>
                          </a:solidFill>
                        </a:rPr>
                        <a:t>O</a:t>
                      </a:r>
                      <a:endParaRPr sz="800">
                        <a:solidFill>
                          <a:schemeClr val="lt1"/>
                        </a:solidFill>
                        <a:latin typeface="Montserrat"/>
                        <a:ea typeface="Montserrat"/>
                        <a:cs typeface="Montserrat"/>
                        <a:sym typeface="Montserrat"/>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1"/>
                    </a:solidFill>
                  </a:tcPr>
                </a:tc>
              </a:tr>
            </a:tbl>
          </a:graphicData>
        </a:graphic>
      </p:graphicFrame>
      <p:sp>
        <p:nvSpPr>
          <p:cNvPr id="1034" name="Google Shape;1034;p61"/>
          <p:cNvSpPr/>
          <p:nvPr/>
        </p:nvSpPr>
        <p:spPr>
          <a:xfrm>
            <a:off x="146700" y="3152925"/>
            <a:ext cx="642900" cy="235800"/>
          </a:xfrm>
          <a:prstGeom prst="rightArrow">
            <a:avLst>
              <a:gd fmla="val 50000" name="adj1"/>
              <a:gd fmla="val 50000" name="adj2"/>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1"/>
          <p:cNvSpPr/>
          <p:nvPr/>
        </p:nvSpPr>
        <p:spPr>
          <a:xfrm>
            <a:off x="1112300" y="3077225"/>
            <a:ext cx="7353000" cy="6108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1039" name="Shape 1039"/>
        <p:cNvGrpSpPr/>
        <p:nvPr/>
      </p:nvGrpSpPr>
      <p:grpSpPr>
        <a:xfrm>
          <a:off x="0" y="0"/>
          <a:ext cx="0" cy="0"/>
          <a:chOff x="0" y="0"/>
          <a:chExt cx="0" cy="0"/>
        </a:xfrm>
      </p:grpSpPr>
      <p:grpSp>
        <p:nvGrpSpPr>
          <p:cNvPr id="1040" name="Google Shape;1040;p62"/>
          <p:cNvGrpSpPr/>
          <p:nvPr/>
        </p:nvGrpSpPr>
        <p:grpSpPr>
          <a:xfrm rot="5400000">
            <a:off x="1408782" y="1149837"/>
            <a:ext cx="958937" cy="1892508"/>
            <a:chOff x="907775" y="1165250"/>
            <a:chExt cx="1838100" cy="3628275"/>
          </a:xfrm>
        </p:grpSpPr>
        <p:sp>
          <p:nvSpPr>
            <p:cNvPr id="1041" name="Google Shape;1041;p62"/>
            <p:cNvSpPr/>
            <p:nvPr/>
          </p:nvSpPr>
          <p:spPr>
            <a:xfrm>
              <a:off x="907775" y="1165250"/>
              <a:ext cx="1838100" cy="18381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2"/>
            <p:cNvSpPr/>
            <p:nvPr/>
          </p:nvSpPr>
          <p:spPr>
            <a:xfrm flipH="1" rot="10800000">
              <a:off x="907775" y="2955425"/>
              <a:ext cx="1838100" cy="18381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62"/>
          <p:cNvGrpSpPr/>
          <p:nvPr/>
        </p:nvGrpSpPr>
        <p:grpSpPr>
          <a:xfrm rot="5400000">
            <a:off x="4092532" y="1758866"/>
            <a:ext cx="958937" cy="1892508"/>
            <a:chOff x="907775" y="1165250"/>
            <a:chExt cx="1838100" cy="3628275"/>
          </a:xfrm>
        </p:grpSpPr>
        <p:sp>
          <p:nvSpPr>
            <p:cNvPr id="1044" name="Google Shape;1044;p62"/>
            <p:cNvSpPr/>
            <p:nvPr/>
          </p:nvSpPr>
          <p:spPr>
            <a:xfrm>
              <a:off x="907775" y="1165250"/>
              <a:ext cx="1838100" cy="18381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flipH="1" rot="10800000">
              <a:off x="907775" y="2955425"/>
              <a:ext cx="1838100" cy="18381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62"/>
          <p:cNvGrpSpPr/>
          <p:nvPr/>
        </p:nvGrpSpPr>
        <p:grpSpPr>
          <a:xfrm rot="5400000">
            <a:off x="6776282" y="1149837"/>
            <a:ext cx="958937" cy="1892508"/>
            <a:chOff x="907775" y="1165250"/>
            <a:chExt cx="1838100" cy="3628275"/>
          </a:xfrm>
        </p:grpSpPr>
        <p:sp>
          <p:nvSpPr>
            <p:cNvPr id="1047" name="Google Shape;1047;p62"/>
            <p:cNvSpPr/>
            <p:nvPr/>
          </p:nvSpPr>
          <p:spPr>
            <a:xfrm>
              <a:off x="907775" y="1165250"/>
              <a:ext cx="1838100" cy="18381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flipH="1" rot="10800000">
              <a:off x="907775" y="2955425"/>
              <a:ext cx="1838100" cy="18381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62"/>
          <p:cNvSpPr txBox="1"/>
          <p:nvPr>
            <p:ph idx="2" type="title"/>
          </p:nvPr>
        </p:nvSpPr>
        <p:spPr>
          <a:xfrm>
            <a:off x="720000" y="291996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Unknown New </a:t>
            </a:r>
            <a:endParaRPr/>
          </a:p>
          <a:p>
            <a:pPr indent="0" lvl="0" marL="0" rtl="0" algn="ctr">
              <a:spcBef>
                <a:spcPts val="0"/>
              </a:spcBef>
              <a:spcAft>
                <a:spcPts val="0"/>
              </a:spcAft>
              <a:buNone/>
            </a:pPr>
            <a:r>
              <a:rPr lang="es"/>
              <a:t>Patient Data</a:t>
            </a:r>
            <a:endParaRPr/>
          </a:p>
        </p:txBody>
      </p:sp>
      <p:sp>
        <p:nvSpPr>
          <p:cNvPr id="1050" name="Google Shape;1050;p62"/>
          <p:cNvSpPr txBox="1"/>
          <p:nvPr>
            <p:ph idx="1" type="subTitle"/>
          </p:nvPr>
        </p:nvSpPr>
        <p:spPr>
          <a:xfrm>
            <a:off x="720000" y="3852969"/>
            <a:ext cx="2336400" cy="745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sz="1300"/>
              <a:t>Unable to test our models with new patient records without medical examination</a:t>
            </a:r>
            <a:endParaRPr sz="1700"/>
          </a:p>
        </p:txBody>
      </p:sp>
      <p:sp>
        <p:nvSpPr>
          <p:cNvPr id="1051" name="Google Shape;1051;p62"/>
          <p:cNvSpPr txBox="1"/>
          <p:nvPr>
            <p:ph idx="3" type="title"/>
          </p:nvPr>
        </p:nvSpPr>
        <p:spPr>
          <a:xfrm>
            <a:off x="3403800" y="337716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Models Lack Explanation</a:t>
            </a:r>
            <a:endParaRPr/>
          </a:p>
        </p:txBody>
      </p:sp>
      <p:sp>
        <p:nvSpPr>
          <p:cNvPr id="1052" name="Google Shape;1052;p62"/>
          <p:cNvSpPr txBox="1"/>
          <p:nvPr>
            <p:ph idx="4" type="subTitle"/>
          </p:nvPr>
        </p:nvSpPr>
        <p:spPr>
          <a:xfrm>
            <a:off x="3403800" y="4268485"/>
            <a:ext cx="2336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sz="1300"/>
              <a:t>Most </a:t>
            </a:r>
            <a:r>
              <a:rPr lang="es" sz="1300"/>
              <a:t>sensitive</a:t>
            </a:r>
            <a:r>
              <a:rPr lang="es" sz="1300"/>
              <a:t> models do not explain depth and detail of variables </a:t>
            </a:r>
            <a:endParaRPr sz="1300"/>
          </a:p>
        </p:txBody>
      </p:sp>
      <p:sp>
        <p:nvSpPr>
          <p:cNvPr id="1053" name="Google Shape;1053;p62"/>
          <p:cNvSpPr txBox="1"/>
          <p:nvPr>
            <p:ph idx="5" type="title"/>
          </p:nvPr>
        </p:nvSpPr>
        <p:spPr>
          <a:xfrm>
            <a:off x="5789800" y="2950413"/>
            <a:ext cx="2931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Small </a:t>
            </a:r>
            <a:endParaRPr/>
          </a:p>
          <a:p>
            <a:pPr indent="0" lvl="0" marL="0" rtl="0" algn="ctr">
              <a:spcBef>
                <a:spcPts val="0"/>
              </a:spcBef>
              <a:spcAft>
                <a:spcPts val="0"/>
              </a:spcAft>
              <a:buNone/>
            </a:pPr>
            <a:r>
              <a:rPr lang="es"/>
              <a:t>Dataset Size</a:t>
            </a:r>
            <a:endParaRPr/>
          </a:p>
        </p:txBody>
      </p:sp>
      <p:sp>
        <p:nvSpPr>
          <p:cNvPr id="1054" name="Google Shape;1054;p62"/>
          <p:cNvSpPr txBox="1"/>
          <p:nvPr>
            <p:ph idx="6" type="subTitle"/>
          </p:nvPr>
        </p:nvSpPr>
        <p:spPr>
          <a:xfrm>
            <a:off x="6087600" y="3630525"/>
            <a:ext cx="2685600" cy="959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sz="1300"/>
              <a:t>Dataset contains 500 </a:t>
            </a:r>
            <a:r>
              <a:rPr lang="es" sz="1300"/>
              <a:t>entries, </a:t>
            </a:r>
            <a:r>
              <a:rPr lang="es" sz="1300"/>
              <a:t>lowering precision and increasing risk</a:t>
            </a:r>
            <a:endParaRPr sz="1300"/>
          </a:p>
        </p:txBody>
      </p:sp>
      <p:cxnSp>
        <p:nvCxnSpPr>
          <p:cNvPr id="1055" name="Google Shape;1055;p62"/>
          <p:cNvCxnSpPr/>
          <p:nvPr/>
        </p:nvCxnSpPr>
        <p:spPr>
          <a:xfrm>
            <a:off x="6469888" y="3641004"/>
            <a:ext cx="1571700" cy="0"/>
          </a:xfrm>
          <a:prstGeom prst="straightConnector1">
            <a:avLst/>
          </a:prstGeom>
          <a:noFill/>
          <a:ln cap="flat" cmpd="sng" w="28575">
            <a:solidFill>
              <a:schemeClr val="dk2"/>
            </a:solidFill>
            <a:prstDash val="solid"/>
            <a:round/>
            <a:headEnd len="med" w="med" type="none"/>
            <a:tailEnd len="med" w="med" type="none"/>
          </a:ln>
        </p:spPr>
      </p:cxnSp>
      <p:cxnSp>
        <p:nvCxnSpPr>
          <p:cNvPr id="1056" name="Google Shape;1056;p62"/>
          <p:cNvCxnSpPr/>
          <p:nvPr/>
        </p:nvCxnSpPr>
        <p:spPr>
          <a:xfrm>
            <a:off x="3786150" y="4067479"/>
            <a:ext cx="1571700" cy="0"/>
          </a:xfrm>
          <a:prstGeom prst="straightConnector1">
            <a:avLst/>
          </a:prstGeom>
          <a:noFill/>
          <a:ln cap="flat" cmpd="sng" w="28575">
            <a:solidFill>
              <a:schemeClr val="dk2"/>
            </a:solidFill>
            <a:prstDash val="solid"/>
            <a:round/>
            <a:headEnd len="med" w="med" type="none"/>
            <a:tailEnd len="med" w="med" type="none"/>
          </a:ln>
        </p:spPr>
      </p:cxnSp>
      <p:cxnSp>
        <p:nvCxnSpPr>
          <p:cNvPr id="1057" name="Google Shape;1057;p62"/>
          <p:cNvCxnSpPr/>
          <p:nvPr/>
        </p:nvCxnSpPr>
        <p:spPr>
          <a:xfrm>
            <a:off x="1102350" y="3598004"/>
            <a:ext cx="1571700" cy="0"/>
          </a:xfrm>
          <a:prstGeom prst="straightConnector1">
            <a:avLst/>
          </a:prstGeom>
          <a:noFill/>
          <a:ln cap="flat" cmpd="sng" w="28575">
            <a:solidFill>
              <a:schemeClr val="dk2"/>
            </a:solidFill>
            <a:prstDash val="solid"/>
            <a:round/>
            <a:headEnd len="med" w="med" type="none"/>
            <a:tailEnd len="med" w="med" type="none"/>
          </a:ln>
        </p:spPr>
      </p:cxnSp>
      <p:grpSp>
        <p:nvGrpSpPr>
          <p:cNvPr id="1058" name="Google Shape;1058;p62"/>
          <p:cNvGrpSpPr/>
          <p:nvPr/>
        </p:nvGrpSpPr>
        <p:grpSpPr>
          <a:xfrm rot="-1739513">
            <a:off x="791109" y="564206"/>
            <a:ext cx="261586" cy="228697"/>
            <a:chOff x="3948000" y="3024575"/>
            <a:chExt cx="145950" cy="127600"/>
          </a:xfrm>
        </p:grpSpPr>
        <p:sp>
          <p:nvSpPr>
            <p:cNvPr id="1059" name="Google Shape;1059;p62"/>
            <p:cNvSpPr/>
            <p:nvPr/>
          </p:nvSpPr>
          <p:spPr>
            <a:xfrm>
              <a:off x="3948000" y="3053450"/>
              <a:ext cx="126775" cy="98725"/>
            </a:xfrm>
            <a:custGeom>
              <a:rect b="b" l="l" r="r" t="t"/>
              <a:pathLst>
                <a:path extrusionOk="0" h="3949" w="5071">
                  <a:moveTo>
                    <a:pt x="767" y="1"/>
                  </a:moveTo>
                  <a:lnTo>
                    <a:pt x="767" y="1"/>
                  </a:lnTo>
                  <a:cubicBezTo>
                    <a:pt x="0" y="1202"/>
                    <a:pt x="334" y="2770"/>
                    <a:pt x="1535" y="3537"/>
                  </a:cubicBezTo>
                  <a:cubicBezTo>
                    <a:pt x="1958" y="3815"/>
                    <a:pt x="2438" y="3948"/>
                    <a:pt x="2914" y="3948"/>
                  </a:cubicBezTo>
                  <a:cubicBezTo>
                    <a:pt x="3753" y="3948"/>
                    <a:pt x="4581" y="3535"/>
                    <a:pt x="5070" y="2770"/>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2"/>
            <p:cNvSpPr/>
            <p:nvPr/>
          </p:nvSpPr>
          <p:spPr>
            <a:xfrm>
              <a:off x="3967175" y="3024575"/>
              <a:ext cx="126775" cy="98125"/>
            </a:xfrm>
            <a:custGeom>
              <a:rect b="b" l="l" r="r" t="t"/>
              <a:pathLst>
                <a:path extrusionOk="0" h="3925" w="5071">
                  <a:moveTo>
                    <a:pt x="2160" y="0"/>
                  </a:moveTo>
                  <a:cubicBezTo>
                    <a:pt x="1316" y="0"/>
                    <a:pt x="493" y="406"/>
                    <a:pt x="0" y="1156"/>
                  </a:cubicBezTo>
                  <a:lnTo>
                    <a:pt x="4303" y="3925"/>
                  </a:lnTo>
                  <a:cubicBezTo>
                    <a:pt x="5071" y="2757"/>
                    <a:pt x="4704" y="1156"/>
                    <a:pt x="3536" y="389"/>
                  </a:cubicBezTo>
                  <a:cubicBezTo>
                    <a:pt x="3107" y="126"/>
                    <a:pt x="2630" y="0"/>
                    <a:pt x="2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62"/>
          <p:cNvGrpSpPr/>
          <p:nvPr/>
        </p:nvGrpSpPr>
        <p:grpSpPr>
          <a:xfrm rot="-1739513">
            <a:off x="456172" y="260493"/>
            <a:ext cx="443952" cy="287171"/>
            <a:chOff x="4289900" y="2977375"/>
            <a:chExt cx="247700" cy="160225"/>
          </a:xfrm>
        </p:grpSpPr>
        <p:sp>
          <p:nvSpPr>
            <p:cNvPr id="1062" name="Google Shape;1062;p62"/>
            <p:cNvSpPr/>
            <p:nvPr/>
          </p:nvSpPr>
          <p:spPr>
            <a:xfrm>
              <a:off x="4394150" y="3015100"/>
              <a:ext cx="143450" cy="122500"/>
            </a:xfrm>
            <a:custGeom>
              <a:rect b="b" l="l" r="r" t="t"/>
              <a:pathLst>
                <a:path extrusionOk="0" h="4900" w="5738">
                  <a:moveTo>
                    <a:pt x="1601" y="1"/>
                  </a:moveTo>
                  <a:lnTo>
                    <a:pt x="0" y="3370"/>
                  </a:lnTo>
                  <a:lnTo>
                    <a:pt x="2802" y="4704"/>
                  </a:lnTo>
                  <a:cubicBezTo>
                    <a:pt x="3068" y="4837"/>
                    <a:pt x="3351" y="4900"/>
                    <a:pt x="3628" y="4900"/>
                  </a:cubicBezTo>
                  <a:cubicBezTo>
                    <a:pt x="4325" y="4900"/>
                    <a:pt x="4994" y="4505"/>
                    <a:pt x="5304" y="3837"/>
                  </a:cubicBezTo>
                  <a:cubicBezTo>
                    <a:pt x="5738" y="2903"/>
                    <a:pt x="5337" y="1802"/>
                    <a:pt x="4403" y="1335"/>
                  </a:cubicBezTo>
                  <a:lnTo>
                    <a:pt x="1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2"/>
            <p:cNvSpPr/>
            <p:nvPr/>
          </p:nvSpPr>
          <p:spPr>
            <a:xfrm>
              <a:off x="4289900" y="2977375"/>
              <a:ext cx="144300" cy="121975"/>
            </a:xfrm>
            <a:custGeom>
              <a:rect b="b" l="l" r="r" t="t"/>
              <a:pathLst>
                <a:path extrusionOk="0" h="4879" w="5772">
                  <a:moveTo>
                    <a:pt x="2149" y="0"/>
                  </a:moveTo>
                  <a:cubicBezTo>
                    <a:pt x="1450" y="0"/>
                    <a:pt x="783" y="397"/>
                    <a:pt x="468" y="1076"/>
                  </a:cubicBezTo>
                  <a:cubicBezTo>
                    <a:pt x="1" y="1977"/>
                    <a:pt x="401" y="3111"/>
                    <a:pt x="1335" y="3544"/>
                  </a:cubicBezTo>
                  <a:lnTo>
                    <a:pt x="4170" y="4879"/>
                  </a:lnTo>
                  <a:lnTo>
                    <a:pt x="5771" y="1510"/>
                  </a:lnTo>
                  <a:lnTo>
                    <a:pt x="2936" y="175"/>
                  </a:lnTo>
                  <a:cubicBezTo>
                    <a:pt x="2681" y="57"/>
                    <a:pt x="2413" y="0"/>
                    <a:pt x="2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62"/>
          <p:cNvGrpSpPr/>
          <p:nvPr/>
        </p:nvGrpSpPr>
        <p:grpSpPr>
          <a:xfrm rot="-1739513">
            <a:off x="97647" y="843303"/>
            <a:ext cx="372215" cy="377009"/>
            <a:chOff x="3510175" y="2983025"/>
            <a:chExt cx="207675" cy="210350"/>
          </a:xfrm>
        </p:grpSpPr>
        <p:sp>
          <p:nvSpPr>
            <p:cNvPr id="1065" name="Google Shape;1065;p62"/>
            <p:cNvSpPr/>
            <p:nvPr/>
          </p:nvSpPr>
          <p:spPr>
            <a:xfrm>
              <a:off x="3578550" y="2983025"/>
              <a:ext cx="139300" cy="136350"/>
            </a:xfrm>
            <a:custGeom>
              <a:rect b="b" l="l" r="r" t="t"/>
              <a:pathLst>
                <a:path extrusionOk="0" h="5454" w="5572">
                  <a:moveTo>
                    <a:pt x="3481" y="0"/>
                  </a:moveTo>
                  <a:cubicBezTo>
                    <a:pt x="2967" y="0"/>
                    <a:pt x="2462" y="218"/>
                    <a:pt x="2102" y="650"/>
                  </a:cubicBezTo>
                  <a:lnTo>
                    <a:pt x="1" y="2985"/>
                  </a:lnTo>
                  <a:lnTo>
                    <a:pt x="2803" y="5453"/>
                  </a:lnTo>
                  <a:lnTo>
                    <a:pt x="4871" y="3118"/>
                  </a:lnTo>
                  <a:cubicBezTo>
                    <a:pt x="5572" y="2351"/>
                    <a:pt x="5505" y="1150"/>
                    <a:pt x="4738" y="483"/>
                  </a:cubicBezTo>
                  <a:cubicBezTo>
                    <a:pt x="4368" y="160"/>
                    <a:pt x="3921"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2"/>
            <p:cNvSpPr/>
            <p:nvPr/>
          </p:nvSpPr>
          <p:spPr>
            <a:xfrm>
              <a:off x="3510175" y="3057625"/>
              <a:ext cx="138450" cy="135750"/>
            </a:xfrm>
            <a:custGeom>
              <a:rect b="b" l="l" r="r" t="t"/>
              <a:pathLst>
                <a:path extrusionOk="0" h="5430" w="5538">
                  <a:moveTo>
                    <a:pt x="2769" y="1"/>
                  </a:moveTo>
                  <a:lnTo>
                    <a:pt x="668" y="2336"/>
                  </a:lnTo>
                  <a:cubicBezTo>
                    <a:pt x="1" y="3103"/>
                    <a:pt x="67" y="4270"/>
                    <a:pt x="835" y="4971"/>
                  </a:cubicBezTo>
                  <a:cubicBezTo>
                    <a:pt x="1187" y="5277"/>
                    <a:pt x="1624" y="5429"/>
                    <a:pt x="2061" y="5429"/>
                  </a:cubicBezTo>
                  <a:cubicBezTo>
                    <a:pt x="2576" y="5429"/>
                    <a:pt x="3091" y="5219"/>
                    <a:pt x="3470" y="4804"/>
                  </a:cubicBezTo>
                  <a:lnTo>
                    <a:pt x="5538" y="2469"/>
                  </a:lnTo>
                  <a:lnTo>
                    <a:pt x="2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62"/>
          <p:cNvGrpSpPr/>
          <p:nvPr/>
        </p:nvGrpSpPr>
        <p:grpSpPr>
          <a:xfrm>
            <a:off x="1624500" y="1841004"/>
            <a:ext cx="527502" cy="510178"/>
            <a:chOff x="-23245675" y="3148525"/>
            <a:chExt cx="296150" cy="296150"/>
          </a:xfrm>
        </p:grpSpPr>
        <p:sp>
          <p:nvSpPr>
            <p:cNvPr id="1068" name="Google Shape;1068;p62"/>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2"/>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2"/>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62"/>
          <p:cNvGrpSpPr/>
          <p:nvPr/>
        </p:nvGrpSpPr>
        <p:grpSpPr>
          <a:xfrm>
            <a:off x="4308244" y="2471962"/>
            <a:ext cx="527518" cy="466334"/>
            <a:chOff x="5049725" y="1435050"/>
            <a:chExt cx="486550" cy="481850"/>
          </a:xfrm>
        </p:grpSpPr>
        <p:sp>
          <p:nvSpPr>
            <p:cNvPr id="1072" name="Google Shape;1072;p62"/>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3" name="Google Shape;1073;p62"/>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4" name="Google Shape;1074;p62"/>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5" name="Google Shape;1075;p62"/>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076" name="Google Shape;1076;p62"/>
          <p:cNvPicPr preferRelativeResize="0"/>
          <p:nvPr/>
        </p:nvPicPr>
        <p:blipFill>
          <a:blip r:embed="rId3">
            <a:alphaModFix/>
          </a:blip>
          <a:stretch>
            <a:fillRect/>
          </a:stretch>
        </p:blipFill>
        <p:spPr>
          <a:xfrm>
            <a:off x="98475" y="212025"/>
            <a:ext cx="1159375" cy="1060200"/>
          </a:xfrm>
          <a:prstGeom prst="rect">
            <a:avLst/>
          </a:prstGeom>
          <a:noFill/>
          <a:ln>
            <a:noFill/>
          </a:ln>
        </p:spPr>
      </p:pic>
      <p:sp>
        <p:nvSpPr>
          <p:cNvPr id="1077" name="Google Shape;1077;p62"/>
          <p:cNvSpPr txBox="1"/>
          <p:nvPr>
            <p:ph type="title"/>
          </p:nvPr>
        </p:nvSpPr>
        <p:spPr>
          <a:xfrm>
            <a:off x="414400" y="434900"/>
            <a:ext cx="847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Inevitably</a:t>
            </a:r>
            <a:r>
              <a:rPr lang="es"/>
              <a:t>, our models encountered l</a:t>
            </a:r>
            <a:r>
              <a:rPr lang="es"/>
              <a:t>imitations during the course of data exploration</a:t>
            </a:r>
            <a:endParaRPr>
              <a:solidFill>
                <a:schemeClr val="accent1"/>
              </a:solidFill>
            </a:endParaRPr>
          </a:p>
        </p:txBody>
      </p:sp>
      <p:grpSp>
        <p:nvGrpSpPr>
          <p:cNvPr id="1078" name="Google Shape;1078;p62"/>
          <p:cNvGrpSpPr/>
          <p:nvPr/>
        </p:nvGrpSpPr>
        <p:grpSpPr>
          <a:xfrm>
            <a:off x="7025049" y="1832247"/>
            <a:ext cx="508289" cy="527687"/>
            <a:chOff x="6168925" y="3936925"/>
            <a:chExt cx="296950" cy="295375"/>
          </a:xfrm>
        </p:grpSpPr>
        <p:sp>
          <p:nvSpPr>
            <p:cNvPr id="1079" name="Google Shape;1079;p62"/>
            <p:cNvSpPr/>
            <p:nvPr/>
          </p:nvSpPr>
          <p:spPr>
            <a:xfrm>
              <a:off x="6220900" y="4164550"/>
              <a:ext cx="18150" cy="18125"/>
            </a:xfrm>
            <a:custGeom>
              <a:rect b="b" l="l" r="r" t="t"/>
              <a:pathLst>
                <a:path extrusionOk="0" h="725" w="726">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2"/>
            <p:cNvSpPr/>
            <p:nvPr/>
          </p:nvSpPr>
          <p:spPr>
            <a:xfrm>
              <a:off x="6168925" y="3972375"/>
              <a:ext cx="227650" cy="259925"/>
            </a:xfrm>
            <a:custGeom>
              <a:rect b="b" l="l" r="r" t="t"/>
              <a:pathLst>
                <a:path extrusionOk="0" h="10397" w="9106">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2"/>
            <p:cNvSpPr/>
            <p:nvPr/>
          </p:nvSpPr>
          <p:spPr>
            <a:xfrm>
              <a:off x="6228775" y="3936925"/>
              <a:ext cx="106350" cy="53575"/>
            </a:xfrm>
            <a:custGeom>
              <a:rect b="b" l="l" r="r" t="t"/>
              <a:pathLst>
                <a:path extrusionOk="0" h="2143" w="4254">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2"/>
            <p:cNvSpPr/>
            <p:nvPr/>
          </p:nvSpPr>
          <p:spPr>
            <a:xfrm>
              <a:off x="6412300" y="4059000"/>
              <a:ext cx="52000" cy="105575"/>
            </a:xfrm>
            <a:custGeom>
              <a:rect b="b" l="l" r="r" t="t"/>
              <a:pathLst>
                <a:path extrusionOk="0" h="4223" w="208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2"/>
            <p:cNvSpPr/>
            <p:nvPr/>
          </p:nvSpPr>
          <p:spPr>
            <a:xfrm>
              <a:off x="6413875" y="4007025"/>
              <a:ext cx="52000" cy="34675"/>
            </a:xfrm>
            <a:custGeom>
              <a:rect b="b" l="l" r="r" t="t"/>
              <a:pathLst>
                <a:path extrusionOk="0" h="1387" w="208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2"/>
            <p:cNvSpPr/>
            <p:nvPr/>
          </p:nvSpPr>
          <p:spPr>
            <a:xfrm>
              <a:off x="6417800" y="4173200"/>
              <a:ext cx="43350" cy="43350"/>
            </a:xfrm>
            <a:custGeom>
              <a:rect b="b" l="l" r="r" t="t"/>
              <a:pathLst>
                <a:path extrusionOk="0" h="1734" w="1734">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1088" name="Shape 1088"/>
        <p:cNvGrpSpPr/>
        <p:nvPr/>
      </p:nvGrpSpPr>
      <p:grpSpPr>
        <a:xfrm>
          <a:off x="0" y="0"/>
          <a:ext cx="0" cy="0"/>
          <a:chOff x="0" y="0"/>
          <a:chExt cx="0" cy="0"/>
        </a:xfrm>
      </p:grpSpPr>
      <p:pic>
        <p:nvPicPr>
          <p:cNvPr id="1089" name="Google Shape;1089;p63"/>
          <p:cNvPicPr preferRelativeResize="0"/>
          <p:nvPr/>
        </p:nvPicPr>
        <p:blipFill>
          <a:blip r:embed="rId3">
            <a:alphaModFix/>
          </a:blip>
          <a:stretch>
            <a:fillRect/>
          </a:stretch>
        </p:blipFill>
        <p:spPr>
          <a:xfrm>
            <a:off x="0" y="4527650"/>
            <a:ext cx="9144000" cy="139875"/>
          </a:xfrm>
          <a:prstGeom prst="rect">
            <a:avLst/>
          </a:prstGeom>
          <a:noFill/>
          <a:ln>
            <a:noFill/>
          </a:ln>
        </p:spPr>
      </p:pic>
      <p:sp>
        <p:nvSpPr>
          <p:cNvPr id="1090" name="Google Shape;1090;p63"/>
          <p:cNvSpPr/>
          <p:nvPr/>
        </p:nvSpPr>
        <p:spPr>
          <a:xfrm>
            <a:off x="5032250" y="1062350"/>
            <a:ext cx="2753100" cy="3465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3"/>
          <p:cNvSpPr/>
          <p:nvPr/>
        </p:nvSpPr>
        <p:spPr>
          <a:xfrm>
            <a:off x="1377375" y="1062350"/>
            <a:ext cx="2753100" cy="3465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3"/>
          <p:cNvSpPr txBox="1"/>
          <p:nvPr>
            <p:ph idx="3" type="subTitle"/>
          </p:nvPr>
        </p:nvSpPr>
        <p:spPr>
          <a:xfrm>
            <a:off x="1300133" y="3108550"/>
            <a:ext cx="29076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Collaborate with Hospitals </a:t>
            </a:r>
            <a:endParaRPr/>
          </a:p>
        </p:txBody>
      </p:sp>
      <p:sp>
        <p:nvSpPr>
          <p:cNvPr id="1093" name="Google Shape;1093;p63"/>
          <p:cNvSpPr txBox="1"/>
          <p:nvPr>
            <p:ph idx="4" type="subTitle"/>
          </p:nvPr>
        </p:nvSpPr>
        <p:spPr>
          <a:xfrm>
            <a:off x="4955008" y="3108550"/>
            <a:ext cx="29076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Exploring Different Models</a:t>
            </a:r>
            <a:r>
              <a:rPr lang="es"/>
              <a:t> </a:t>
            </a:r>
            <a:endParaRPr/>
          </a:p>
        </p:txBody>
      </p:sp>
      <p:sp>
        <p:nvSpPr>
          <p:cNvPr id="1094" name="Google Shape;1094;p63"/>
          <p:cNvSpPr txBox="1"/>
          <p:nvPr>
            <p:ph idx="1" type="subTitle"/>
          </p:nvPr>
        </p:nvSpPr>
        <p:spPr>
          <a:xfrm>
            <a:off x="1300125" y="3528000"/>
            <a:ext cx="2907600" cy="9246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Hands on work with doctors to develop our models and predict </a:t>
            </a:r>
            <a:r>
              <a:rPr lang="es"/>
              <a:t>classification</a:t>
            </a:r>
            <a:r>
              <a:rPr lang="es"/>
              <a:t> on real patient data</a:t>
            </a:r>
            <a:endParaRPr/>
          </a:p>
        </p:txBody>
      </p:sp>
      <p:sp>
        <p:nvSpPr>
          <p:cNvPr id="1095" name="Google Shape;1095;p63"/>
          <p:cNvSpPr txBox="1"/>
          <p:nvPr>
            <p:ph idx="2" type="subTitle"/>
          </p:nvPr>
        </p:nvSpPr>
        <p:spPr>
          <a:xfrm>
            <a:off x="5109350" y="3565000"/>
            <a:ext cx="2598900" cy="780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Further data exploration with other models that have </a:t>
            </a:r>
            <a:r>
              <a:rPr lang="es"/>
              <a:t>explanatory features similar to decision trees</a:t>
            </a:r>
            <a:endParaRPr/>
          </a:p>
        </p:txBody>
      </p:sp>
      <p:grpSp>
        <p:nvGrpSpPr>
          <p:cNvPr id="1096" name="Google Shape;1096;p63"/>
          <p:cNvGrpSpPr/>
          <p:nvPr/>
        </p:nvGrpSpPr>
        <p:grpSpPr>
          <a:xfrm>
            <a:off x="2268917" y="1472862"/>
            <a:ext cx="970018" cy="1437481"/>
            <a:chOff x="1461050" y="2732725"/>
            <a:chExt cx="505850" cy="749625"/>
          </a:xfrm>
        </p:grpSpPr>
        <p:sp>
          <p:nvSpPr>
            <p:cNvPr id="1097" name="Google Shape;1097;p63"/>
            <p:cNvSpPr/>
            <p:nvPr/>
          </p:nvSpPr>
          <p:spPr>
            <a:xfrm>
              <a:off x="1461050" y="2809100"/>
              <a:ext cx="505850" cy="673250"/>
            </a:xfrm>
            <a:custGeom>
              <a:rect b="b" l="l" r="r" t="t"/>
              <a:pathLst>
                <a:path extrusionOk="0" h="26930" w="20234">
                  <a:moveTo>
                    <a:pt x="1" y="1"/>
                  </a:moveTo>
                  <a:lnTo>
                    <a:pt x="1" y="26929"/>
                  </a:lnTo>
                  <a:lnTo>
                    <a:pt x="20234" y="26929"/>
                  </a:lnTo>
                  <a:lnTo>
                    <a:pt x="202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3"/>
            <p:cNvSpPr/>
            <p:nvPr/>
          </p:nvSpPr>
          <p:spPr>
            <a:xfrm>
              <a:off x="1504475" y="2867175"/>
              <a:ext cx="419000" cy="557100"/>
            </a:xfrm>
            <a:custGeom>
              <a:rect b="b" l="l" r="r" t="t"/>
              <a:pathLst>
                <a:path extrusionOk="0" h="22284" w="16760">
                  <a:moveTo>
                    <a:pt x="0" y="0"/>
                  </a:moveTo>
                  <a:lnTo>
                    <a:pt x="0" y="22284"/>
                  </a:lnTo>
                  <a:lnTo>
                    <a:pt x="16760" y="22284"/>
                  </a:lnTo>
                  <a:lnTo>
                    <a:pt x="167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3"/>
            <p:cNvSpPr/>
            <p:nvPr/>
          </p:nvSpPr>
          <p:spPr>
            <a:xfrm>
              <a:off x="1564100" y="2732725"/>
              <a:ext cx="299750" cy="166375"/>
            </a:xfrm>
            <a:custGeom>
              <a:rect b="b" l="l" r="r" t="t"/>
              <a:pathLst>
                <a:path extrusionOk="0" h="6655" w="11990">
                  <a:moveTo>
                    <a:pt x="2114" y="1"/>
                  </a:moveTo>
                  <a:lnTo>
                    <a:pt x="2114" y="2470"/>
                  </a:lnTo>
                  <a:lnTo>
                    <a:pt x="0" y="2470"/>
                  </a:lnTo>
                  <a:lnTo>
                    <a:pt x="0" y="6654"/>
                  </a:lnTo>
                  <a:lnTo>
                    <a:pt x="11990" y="6654"/>
                  </a:lnTo>
                  <a:lnTo>
                    <a:pt x="11990" y="2470"/>
                  </a:lnTo>
                  <a:lnTo>
                    <a:pt x="9897" y="2470"/>
                  </a:lnTo>
                  <a:lnTo>
                    <a:pt x="98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3"/>
            <p:cNvSpPr/>
            <p:nvPr/>
          </p:nvSpPr>
          <p:spPr>
            <a:xfrm>
              <a:off x="1559925" y="3018850"/>
              <a:ext cx="308125" cy="308650"/>
            </a:xfrm>
            <a:custGeom>
              <a:rect b="b" l="l" r="r" t="t"/>
              <a:pathLst>
                <a:path extrusionOk="0" h="12346" w="12325">
                  <a:moveTo>
                    <a:pt x="6173" y="1"/>
                  </a:moveTo>
                  <a:cubicBezTo>
                    <a:pt x="2762" y="1"/>
                    <a:pt x="0" y="2763"/>
                    <a:pt x="0" y="6173"/>
                  </a:cubicBezTo>
                  <a:cubicBezTo>
                    <a:pt x="0" y="9584"/>
                    <a:pt x="2762" y="12346"/>
                    <a:pt x="6173" y="12346"/>
                  </a:cubicBezTo>
                  <a:cubicBezTo>
                    <a:pt x="9562" y="12346"/>
                    <a:pt x="12324" y="9584"/>
                    <a:pt x="12324" y="6173"/>
                  </a:cubicBezTo>
                  <a:cubicBezTo>
                    <a:pt x="12324" y="2763"/>
                    <a:pt x="9562" y="1"/>
                    <a:pt x="6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3"/>
            <p:cNvSpPr/>
            <p:nvPr/>
          </p:nvSpPr>
          <p:spPr>
            <a:xfrm>
              <a:off x="1621125" y="3084775"/>
              <a:ext cx="185725" cy="185725"/>
            </a:xfrm>
            <a:custGeom>
              <a:rect b="b" l="l" r="r" t="t"/>
              <a:pathLst>
                <a:path extrusionOk="0" h="7429" w="7429">
                  <a:moveTo>
                    <a:pt x="2595" y="0"/>
                  </a:moveTo>
                  <a:lnTo>
                    <a:pt x="2595" y="2595"/>
                  </a:lnTo>
                  <a:lnTo>
                    <a:pt x="0" y="2595"/>
                  </a:lnTo>
                  <a:lnTo>
                    <a:pt x="0" y="4834"/>
                  </a:lnTo>
                  <a:lnTo>
                    <a:pt x="2595" y="4834"/>
                  </a:lnTo>
                  <a:lnTo>
                    <a:pt x="2595" y="7428"/>
                  </a:lnTo>
                  <a:lnTo>
                    <a:pt x="4833" y="7428"/>
                  </a:lnTo>
                  <a:lnTo>
                    <a:pt x="4833" y="4834"/>
                  </a:lnTo>
                  <a:lnTo>
                    <a:pt x="7428" y="4834"/>
                  </a:lnTo>
                  <a:lnTo>
                    <a:pt x="7428" y="2595"/>
                  </a:lnTo>
                  <a:lnTo>
                    <a:pt x="4833" y="2595"/>
                  </a:lnTo>
                  <a:lnTo>
                    <a:pt x="48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63"/>
          <p:cNvGrpSpPr/>
          <p:nvPr/>
        </p:nvGrpSpPr>
        <p:grpSpPr>
          <a:xfrm>
            <a:off x="5923806" y="1509859"/>
            <a:ext cx="969986" cy="1400484"/>
            <a:chOff x="2154150" y="4267475"/>
            <a:chExt cx="665925" cy="961475"/>
          </a:xfrm>
        </p:grpSpPr>
        <p:sp>
          <p:nvSpPr>
            <p:cNvPr id="1103" name="Google Shape;1103;p63"/>
            <p:cNvSpPr/>
            <p:nvPr/>
          </p:nvSpPr>
          <p:spPr>
            <a:xfrm>
              <a:off x="2395175" y="4796575"/>
              <a:ext cx="117300" cy="86075"/>
            </a:xfrm>
            <a:custGeom>
              <a:rect b="b" l="l" r="r" t="t"/>
              <a:pathLst>
                <a:path extrusionOk="0" h="3443" w="4692">
                  <a:moveTo>
                    <a:pt x="1279" y="1"/>
                  </a:moveTo>
                  <a:cubicBezTo>
                    <a:pt x="964" y="1"/>
                    <a:pt x="667" y="184"/>
                    <a:pt x="528" y="493"/>
                  </a:cubicBezTo>
                  <a:cubicBezTo>
                    <a:pt x="528" y="493"/>
                    <a:pt x="214" y="1497"/>
                    <a:pt x="62" y="1644"/>
                  </a:cubicBezTo>
                  <a:lnTo>
                    <a:pt x="62" y="1644"/>
                  </a:lnTo>
                  <a:cubicBezTo>
                    <a:pt x="39" y="1637"/>
                    <a:pt x="22" y="1633"/>
                    <a:pt x="13" y="1633"/>
                  </a:cubicBezTo>
                  <a:cubicBezTo>
                    <a:pt x="4" y="1633"/>
                    <a:pt x="1" y="1637"/>
                    <a:pt x="5" y="1643"/>
                  </a:cubicBezTo>
                  <a:cubicBezTo>
                    <a:pt x="12" y="1656"/>
                    <a:pt x="20" y="1662"/>
                    <a:pt x="30" y="1662"/>
                  </a:cubicBezTo>
                  <a:cubicBezTo>
                    <a:pt x="39" y="1662"/>
                    <a:pt x="50" y="1655"/>
                    <a:pt x="62" y="1644"/>
                  </a:cubicBezTo>
                  <a:lnTo>
                    <a:pt x="62" y="1644"/>
                  </a:lnTo>
                  <a:cubicBezTo>
                    <a:pt x="558" y="1791"/>
                    <a:pt x="4001" y="3443"/>
                    <a:pt x="4001" y="3443"/>
                  </a:cubicBezTo>
                  <a:lnTo>
                    <a:pt x="4525" y="2271"/>
                  </a:lnTo>
                  <a:cubicBezTo>
                    <a:pt x="4692" y="1874"/>
                    <a:pt x="4525" y="1371"/>
                    <a:pt x="4106" y="1183"/>
                  </a:cubicBezTo>
                  <a:lnTo>
                    <a:pt x="1616" y="74"/>
                  </a:lnTo>
                  <a:cubicBezTo>
                    <a:pt x="1506" y="24"/>
                    <a:pt x="1391" y="1"/>
                    <a:pt x="1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3"/>
            <p:cNvSpPr/>
            <p:nvPr/>
          </p:nvSpPr>
          <p:spPr>
            <a:xfrm>
              <a:off x="2580975" y="4267475"/>
              <a:ext cx="177375" cy="185050"/>
            </a:xfrm>
            <a:custGeom>
              <a:rect b="b" l="l" r="r" t="t"/>
              <a:pathLst>
                <a:path extrusionOk="0" h="7402" w="7095">
                  <a:moveTo>
                    <a:pt x="2323" y="1"/>
                  </a:moveTo>
                  <a:lnTo>
                    <a:pt x="147" y="4855"/>
                  </a:lnTo>
                  <a:cubicBezTo>
                    <a:pt x="1" y="5190"/>
                    <a:pt x="147" y="5608"/>
                    <a:pt x="503" y="5755"/>
                  </a:cubicBezTo>
                  <a:lnTo>
                    <a:pt x="4018" y="7345"/>
                  </a:lnTo>
                  <a:cubicBezTo>
                    <a:pt x="4111" y="7383"/>
                    <a:pt x="4206" y="7401"/>
                    <a:pt x="4299" y="7401"/>
                  </a:cubicBezTo>
                  <a:cubicBezTo>
                    <a:pt x="4564" y="7401"/>
                    <a:pt x="4810" y="7252"/>
                    <a:pt x="4918" y="6989"/>
                  </a:cubicBezTo>
                  <a:lnTo>
                    <a:pt x="7094" y="2156"/>
                  </a:lnTo>
                  <a:lnTo>
                    <a:pt x="23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3"/>
            <p:cNvSpPr/>
            <p:nvPr/>
          </p:nvSpPr>
          <p:spPr>
            <a:xfrm>
              <a:off x="2401050" y="4356125"/>
              <a:ext cx="344725" cy="436300"/>
            </a:xfrm>
            <a:custGeom>
              <a:rect b="b" l="l" r="r" t="t"/>
              <a:pathLst>
                <a:path extrusionOk="0" h="17452" w="13789">
                  <a:moveTo>
                    <a:pt x="6816" y="1"/>
                  </a:moveTo>
                  <a:cubicBezTo>
                    <a:pt x="6503" y="1"/>
                    <a:pt x="6206" y="180"/>
                    <a:pt x="6068" y="472"/>
                  </a:cubicBezTo>
                  <a:lnTo>
                    <a:pt x="189" y="13591"/>
                  </a:lnTo>
                  <a:cubicBezTo>
                    <a:pt x="0" y="14010"/>
                    <a:pt x="189" y="14491"/>
                    <a:pt x="607" y="14679"/>
                  </a:cubicBezTo>
                  <a:lnTo>
                    <a:pt x="6633" y="17378"/>
                  </a:lnTo>
                  <a:cubicBezTo>
                    <a:pt x="6744" y="17428"/>
                    <a:pt x="6860" y="17452"/>
                    <a:pt x="6973" y="17452"/>
                  </a:cubicBezTo>
                  <a:cubicBezTo>
                    <a:pt x="7287" y="17452"/>
                    <a:pt x="7583" y="17273"/>
                    <a:pt x="7721" y="16981"/>
                  </a:cubicBezTo>
                  <a:lnTo>
                    <a:pt x="13601" y="3862"/>
                  </a:lnTo>
                  <a:cubicBezTo>
                    <a:pt x="13789" y="3443"/>
                    <a:pt x="13601" y="2941"/>
                    <a:pt x="13182" y="2774"/>
                  </a:cubicBezTo>
                  <a:lnTo>
                    <a:pt x="7156" y="74"/>
                  </a:lnTo>
                  <a:cubicBezTo>
                    <a:pt x="7045" y="24"/>
                    <a:pt x="6929" y="1"/>
                    <a:pt x="68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3"/>
            <p:cNvSpPr/>
            <p:nvPr/>
          </p:nvSpPr>
          <p:spPr>
            <a:xfrm>
              <a:off x="2366525" y="4695375"/>
              <a:ext cx="228600" cy="174750"/>
            </a:xfrm>
            <a:custGeom>
              <a:rect b="b" l="l" r="r" t="t"/>
              <a:pathLst>
                <a:path extrusionOk="0" h="6990" w="9144">
                  <a:moveTo>
                    <a:pt x="1611" y="0"/>
                  </a:moveTo>
                  <a:lnTo>
                    <a:pt x="189" y="3139"/>
                  </a:lnTo>
                  <a:cubicBezTo>
                    <a:pt x="0" y="3536"/>
                    <a:pt x="189" y="4038"/>
                    <a:pt x="586" y="4227"/>
                  </a:cubicBezTo>
                  <a:lnTo>
                    <a:pt x="6633" y="6926"/>
                  </a:lnTo>
                  <a:cubicBezTo>
                    <a:pt x="6736" y="6969"/>
                    <a:pt x="6845" y="6990"/>
                    <a:pt x="6955" y="6990"/>
                  </a:cubicBezTo>
                  <a:cubicBezTo>
                    <a:pt x="7269" y="6990"/>
                    <a:pt x="7581" y="6818"/>
                    <a:pt x="7721" y="6507"/>
                  </a:cubicBezTo>
                  <a:lnTo>
                    <a:pt x="9144" y="3369"/>
                  </a:lnTo>
                  <a:lnTo>
                    <a:pt x="16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3"/>
            <p:cNvSpPr/>
            <p:nvPr/>
          </p:nvSpPr>
          <p:spPr>
            <a:xfrm>
              <a:off x="2259275" y="4583875"/>
              <a:ext cx="560800" cy="522150"/>
            </a:xfrm>
            <a:custGeom>
              <a:rect b="b" l="l" r="r" t="t"/>
              <a:pathLst>
                <a:path extrusionOk="0" h="20886" w="22432">
                  <a:moveTo>
                    <a:pt x="13244" y="0"/>
                  </a:moveTo>
                  <a:cubicBezTo>
                    <a:pt x="12970" y="0"/>
                    <a:pt x="12764" y="213"/>
                    <a:pt x="12764" y="547"/>
                  </a:cubicBezTo>
                  <a:lnTo>
                    <a:pt x="12764" y="2305"/>
                  </a:lnTo>
                  <a:cubicBezTo>
                    <a:pt x="12764" y="2765"/>
                    <a:pt x="13120" y="3288"/>
                    <a:pt x="13518" y="3477"/>
                  </a:cubicBezTo>
                  <a:cubicBezTo>
                    <a:pt x="13518" y="3477"/>
                    <a:pt x="19041" y="5046"/>
                    <a:pt x="19041" y="9398"/>
                  </a:cubicBezTo>
                  <a:cubicBezTo>
                    <a:pt x="19041" y="13750"/>
                    <a:pt x="14899" y="17307"/>
                    <a:pt x="12032" y="17307"/>
                  </a:cubicBezTo>
                  <a:lnTo>
                    <a:pt x="1" y="17307"/>
                  </a:lnTo>
                  <a:lnTo>
                    <a:pt x="1" y="20885"/>
                  </a:lnTo>
                  <a:lnTo>
                    <a:pt x="12032" y="20885"/>
                  </a:lnTo>
                  <a:cubicBezTo>
                    <a:pt x="16886" y="20885"/>
                    <a:pt x="22431" y="16554"/>
                    <a:pt x="22431" y="9356"/>
                  </a:cubicBezTo>
                  <a:cubicBezTo>
                    <a:pt x="22431" y="2179"/>
                    <a:pt x="13518" y="66"/>
                    <a:pt x="13518" y="66"/>
                  </a:cubicBezTo>
                  <a:cubicBezTo>
                    <a:pt x="13422" y="21"/>
                    <a:pt x="13330" y="0"/>
                    <a:pt x="13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3"/>
            <p:cNvSpPr/>
            <p:nvPr/>
          </p:nvSpPr>
          <p:spPr>
            <a:xfrm>
              <a:off x="2154150" y="5181325"/>
              <a:ext cx="547700" cy="47625"/>
            </a:xfrm>
            <a:custGeom>
              <a:rect b="b" l="l" r="r" t="t"/>
              <a:pathLst>
                <a:path extrusionOk="0" h="1905" w="21908">
                  <a:moveTo>
                    <a:pt x="0" y="0"/>
                  </a:moveTo>
                  <a:lnTo>
                    <a:pt x="0" y="1904"/>
                  </a:lnTo>
                  <a:lnTo>
                    <a:pt x="21091" y="1904"/>
                  </a:lnTo>
                  <a:cubicBezTo>
                    <a:pt x="21531" y="1904"/>
                    <a:pt x="21907" y="1549"/>
                    <a:pt x="21907" y="1088"/>
                  </a:cubicBezTo>
                  <a:lnTo>
                    <a:pt x="21907" y="816"/>
                  </a:lnTo>
                  <a:cubicBezTo>
                    <a:pt x="21907" y="356"/>
                    <a:pt x="21531" y="0"/>
                    <a:pt x="210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3"/>
            <p:cNvSpPr/>
            <p:nvPr/>
          </p:nvSpPr>
          <p:spPr>
            <a:xfrm>
              <a:off x="2514550" y="4519075"/>
              <a:ext cx="187300" cy="187825"/>
            </a:xfrm>
            <a:custGeom>
              <a:rect b="b" l="l" r="r" t="t"/>
              <a:pathLst>
                <a:path extrusionOk="0" h="7513" w="7492">
                  <a:moveTo>
                    <a:pt x="3746" y="1"/>
                  </a:moveTo>
                  <a:cubicBezTo>
                    <a:pt x="1675" y="1"/>
                    <a:pt x="1" y="1696"/>
                    <a:pt x="1" y="3767"/>
                  </a:cubicBezTo>
                  <a:cubicBezTo>
                    <a:pt x="1" y="5818"/>
                    <a:pt x="1675" y="7512"/>
                    <a:pt x="3746" y="7512"/>
                  </a:cubicBezTo>
                  <a:cubicBezTo>
                    <a:pt x="5817" y="7512"/>
                    <a:pt x="7491" y="5818"/>
                    <a:pt x="7491" y="3767"/>
                  </a:cubicBezTo>
                  <a:cubicBezTo>
                    <a:pt x="7491" y="1696"/>
                    <a:pt x="5817" y="1"/>
                    <a:pt x="3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3"/>
            <p:cNvSpPr/>
            <p:nvPr/>
          </p:nvSpPr>
          <p:spPr>
            <a:xfrm>
              <a:off x="2542800" y="4547325"/>
              <a:ext cx="130800" cy="131325"/>
            </a:xfrm>
            <a:custGeom>
              <a:rect b="b" l="l" r="r" t="t"/>
              <a:pathLst>
                <a:path extrusionOk="0" h="5253" w="5232">
                  <a:moveTo>
                    <a:pt x="2616" y="1"/>
                  </a:moveTo>
                  <a:cubicBezTo>
                    <a:pt x="1172" y="1"/>
                    <a:pt x="1" y="1172"/>
                    <a:pt x="1" y="2637"/>
                  </a:cubicBezTo>
                  <a:cubicBezTo>
                    <a:pt x="1" y="4081"/>
                    <a:pt x="1172" y="5253"/>
                    <a:pt x="2616" y="5253"/>
                  </a:cubicBezTo>
                  <a:cubicBezTo>
                    <a:pt x="4060" y="5253"/>
                    <a:pt x="5231" y="4081"/>
                    <a:pt x="5231" y="2637"/>
                  </a:cubicBezTo>
                  <a:cubicBezTo>
                    <a:pt x="5231" y="1172"/>
                    <a:pt x="4060" y="1"/>
                    <a:pt x="2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3"/>
            <p:cNvSpPr/>
            <p:nvPr/>
          </p:nvSpPr>
          <p:spPr>
            <a:xfrm>
              <a:off x="2414125" y="5016550"/>
              <a:ext cx="328525" cy="212400"/>
            </a:xfrm>
            <a:custGeom>
              <a:rect b="b" l="l" r="r" t="t"/>
              <a:pathLst>
                <a:path extrusionOk="0" h="8496" w="13141">
                  <a:moveTo>
                    <a:pt x="0" y="0"/>
                  </a:moveTo>
                  <a:lnTo>
                    <a:pt x="0" y="8495"/>
                  </a:lnTo>
                  <a:lnTo>
                    <a:pt x="12596" y="8495"/>
                  </a:lnTo>
                  <a:cubicBezTo>
                    <a:pt x="13140" y="8495"/>
                    <a:pt x="12743" y="8035"/>
                    <a:pt x="12743" y="8035"/>
                  </a:cubicBezTo>
                  <a:lnTo>
                    <a:pt x="62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3"/>
            <p:cNvSpPr/>
            <p:nvPr/>
          </p:nvSpPr>
          <p:spPr>
            <a:xfrm>
              <a:off x="2574175" y="4578725"/>
              <a:ext cx="68550" cy="68550"/>
            </a:xfrm>
            <a:custGeom>
              <a:rect b="b" l="l" r="r" t="t"/>
              <a:pathLst>
                <a:path extrusionOk="0" h="2742" w="2742">
                  <a:moveTo>
                    <a:pt x="1361" y="0"/>
                  </a:moveTo>
                  <a:cubicBezTo>
                    <a:pt x="608" y="0"/>
                    <a:pt x="1" y="607"/>
                    <a:pt x="1" y="1381"/>
                  </a:cubicBezTo>
                  <a:cubicBezTo>
                    <a:pt x="1" y="2134"/>
                    <a:pt x="608" y="2741"/>
                    <a:pt x="1361" y="2741"/>
                  </a:cubicBezTo>
                  <a:cubicBezTo>
                    <a:pt x="2114" y="2741"/>
                    <a:pt x="2742" y="2134"/>
                    <a:pt x="2742" y="1381"/>
                  </a:cubicBezTo>
                  <a:cubicBezTo>
                    <a:pt x="2742" y="607"/>
                    <a:pt x="2114" y="0"/>
                    <a:pt x="13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3"/>
            <p:cNvSpPr/>
            <p:nvPr/>
          </p:nvSpPr>
          <p:spPr>
            <a:xfrm>
              <a:off x="2451250" y="5047400"/>
              <a:ext cx="40325" cy="40825"/>
            </a:xfrm>
            <a:custGeom>
              <a:rect b="b" l="l" r="r" t="t"/>
              <a:pathLst>
                <a:path extrusionOk="0" h="1633" w="1613">
                  <a:moveTo>
                    <a:pt x="817" y="1"/>
                  </a:moveTo>
                  <a:cubicBezTo>
                    <a:pt x="357" y="1"/>
                    <a:pt x="1" y="356"/>
                    <a:pt x="1" y="817"/>
                  </a:cubicBezTo>
                  <a:cubicBezTo>
                    <a:pt x="1" y="1256"/>
                    <a:pt x="357" y="1633"/>
                    <a:pt x="817" y="1633"/>
                  </a:cubicBezTo>
                  <a:cubicBezTo>
                    <a:pt x="1256" y="1633"/>
                    <a:pt x="1612" y="1256"/>
                    <a:pt x="1612" y="817"/>
                  </a:cubicBezTo>
                  <a:cubicBezTo>
                    <a:pt x="1612" y="356"/>
                    <a:pt x="1256" y="1"/>
                    <a:pt x="8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3"/>
            <p:cNvSpPr/>
            <p:nvPr/>
          </p:nvSpPr>
          <p:spPr>
            <a:xfrm>
              <a:off x="2442900" y="5181325"/>
              <a:ext cx="40300" cy="40825"/>
            </a:xfrm>
            <a:custGeom>
              <a:rect b="b" l="l" r="r" t="t"/>
              <a:pathLst>
                <a:path extrusionOk="0" h="1633" w="1612">
                  <a:moveTo>
                    <a:pt x="816" y="0"/>
                  </a:moveTo>
                  <a:cubicBezTo>
                    <a:pt x="356" y="0"/>
                    <a:pt x="0" y="356"/>
                    <a:pt x="0" y="816"/>
                  </a:cubicBezTo>
                  <a:cubicBezTo>
                    <a:pt x="0" y="1256"/>
                    <a:pt x="356" y="1632"/>
                    <a:pt x="816" y="1632"/>
                  </a:cubicBezTo>
                  <a:cubicBezTo>
                    <a:pt x="1256" y="1632"/>
                    <a:pt x="1611" y="1256"/>
                    <a:pt x="1611" y="816"/>
                  </a:cubicBezTo>
                  <a:cubicBezTo>
                    <a:pt x="1611" y="356"/>
                    <a:pt x="1256" y="0"/>
                    <a:pt x="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5" name="Google Shape;1115;p63"/>
          <p:cNvPicPr preferRelativeResize="0"/>
          <p:nvPr/>
        </p:nvPicPr>
        <p:blipFill>
          <a:blip r:embed="rId3">
            <a:alphaModFix/>
          </a:blip>
          <a:stretch>
            <a:fillRect/>
          </a:stretch>
        </p:blipFill>
        <p:spPr>
          <a:xfrm>
            <a:off x="98475" y="212025"/>
            <a:ext cx="1278900" cy="1297825"/>
          </a:xfrm>
          <a:prstGeom prst="rect">
            <a:avLst/>
          </a:prstGeom>
          <a:noFill/>
          <a:ln>
            <a:noFill/>
          </a:ln>
        </p:spPr>
      </p:pic>
      <p:pic>
        <p:nvPicPr>
          <p:cNvPr id="1116" name="Google Shape;1116;p63"/>
          <p:cNvPicPr preferRelativeResize="0"/>
          <p:nvPr/>
        </p:nvPicPr>
        <p:blipFill>
          <a:blip r:embed="rId3">
            <a:alphaModFix/>
          </a:blip>
          <a:stretch>
            <a:fillRect/>
          </a:stretch>
        </p:blipFill>
        <p:spPr>
          <a:xfrm>
            <a:off x="6254200" y="116075"/>
            <a:ext cx="2907600" cy="648350"/>
          </a:xfrm>
          <a:prstGeom prst="rect">
            <a:avLst/>
          </a:prstGeom>
          <a:noFill/>
          <a:ln>
            <a:noFill/>
          </a:ln>
        </p:spPr>
      </p:pic>
      <p:sp>
        <p:nvSpPr>
          <p:cNvPr id="1117" name="Google Shape;1117;p63"/>
          <p:cNvSpPr txBox="1"/>
          <p:nvPr>
            <p:ph type="title"/>
          </p:nvPr>
        </p:nvSpPr>
        <p:spPr>
          <a:xfrm>
            <a:off x="414400" y="282500"/>
            <a:ext cx="847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We can further implement our data and models by…</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1121" name="Shape 1121"/>
        <p:cNvGrpSpPr/>
        <p:nvPr/>
      </p:nvGrpSpPr>
      <p:grpSpPr>
        <a:xfrm>
          <a:off x="0" y="0"/>
          <a:ext cx="0" cy="0"/>
          <a:chOff x="0" y="0"/>
          <a:chExt cx="0" cy="0"/>
        </a:xfrm>
      </p:grpSpPr>
      <p:grpSp>
        <p:nvGrpSpPr>
          <p:cNvPr id="1122" name="Google Shape;1122;p64"/>
          <p:cNvGrpSpPr/>
          <p:nvPr/>
        </p:nvGrpSpPr>
        <p:grpSpPr>
          <a:xfrm>
            <a:off x="1896200" y="539994"/>
            <a:ext cx="5334600" cy="4603606"/>
            <a:chOff x="1896200" y="539994"/>
            <a:chExt cx="5334600" cy="4603606"/>
          </a:xfrm>
        </p:grpSpPr>
        <p:grpSp>
          <p:nvGrpSpPr>
            <p:cNvPr id="1123" name="Google Shape;1123;p64"/>
            <p:cNvGrpSpPr/>
            <p:nvPr/>
          </p:nvGrpSpPr>
          <p:grpSpPr>
            <a:xfrm>
              <a:off x="1896200" y="539994"/>
              <a:ext cx="5334600" cy="4603606"/>
              <a:chOff x="1896200" y="539994"/>
              <a:chExt cx="5334600" cy="4603606"/>
            </a:xfrm>
          </p:grpSpPr>
          <p:sp>
            <p:nvSpPr>
              <p:cNvPr id="1124" name="Google Shape;1124;p64"/>
              <p:cNvSpPr/>
              <p:nvPr/>
            </p:nvSpPr>
            <p:spPr>
              <a:xfrm>
                <a:off x="1896200" y="1069900"/>
                <a:ext cx="5334600" cy="407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4"/>
              <p:cNvSpPr/>
              <p:nvPr/>
            </p:nvSpPr>
            <p:spPr>
              <a:xfrm>
                <a:off x="2269146" y="1332025"/>
                <a:ext cx="4613100" cy="3811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4"/>
              <p:cNvSpPr/>
              <p:nvPr/>
            </p:nvSpPr>
            <p:spPr>
              <a:xfrm>
                <a:off x="3685012" y="539994"/>
                <a:ext cx="1778237" cy="987003"/>
              </a:xfrm>
              <a:custGeom>
                <a:rect b="b" l="l" r="r" t="t"/>
                <a:pathLst>
                  <a:path extrusionOk="0" h="6655" w="11990">
                    <a:moveTo>
                      <a:pt x="2114" y="1"/>
                    </a:moveTo>
                    <a:lnTo>
                      <a:pt x="2114" y="2470"/>
                    </a:lnTo>
                    <a:lnTo>
                      <a:pt x="0" y="2470"/>
                    </a:lnTo>
                    <a:lnTo>
                      <a:pt x="0" y="6654"/>
                    </a:lnTo>
                    <a:lnTo>
                      <a:pt x="11990" y="6654"/>
                    </a:lnTo>
                    <a:lnTo>
                      <a:pt x="11990" y="2470"/>
                    </a:lnTo>
                    <a:lnTo>
                      <a:pt x="9897" y="2470"/>
                    </a:lnTo>
                    <a:lnTo>
                      <a:pt x="98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7" name="Google Shape;1127;p64"/>
            <p:cNvSpPr/>
            <p:nvPr/>
          </p:nvSpPr>
          <p:spPr>
            <a:xfrm>
              <a:off x="3686900" y="905600"/>
              <a:ext cx="1777500" cy="16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64"/>
          <p:cNvSpPr txBox="1"/>
          <p:nvPr>
            <p:ph type="title"/>
          </p:nvPr>
        </p:nvSpPr>
        <p:spPr>
          <a:xfrm>
            <a:off x="2558575" y="2178575"/>
            <a:ext cx="4031100" cy="109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C2E3A"/>
                </a:solidFill>
              </a:rPr>
              <a:t>THANK YOU</a:t>
            </a:r>
            <a:endParaRPr>
              <a:solidFill>
                <a:srgbClr val="0C2E3A"/>
              </a:solidFill>
            </a:endParaRPr>
          </a:p>
        </p:txBody>
      </p:sp>
      <p:sp>
        <p:nvSpPr>
          <p:cNvPr id="1129" name="Google Shape;1129;p64"/>
          <p:cNvSpPr txBox="1"/>
          <p:nvPr>
            <p:ph idx="1" type="subTitle"/>
          </p:nvPr>
        </p:nvSpPr>
        <p:spPr>
          <a:xfrm>
            <a:off x="3034406" y="3790550"/>
            <a:ext cx="3058200" cy="841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a:t>WE WILL NOW OPEN THE FLOOR TO 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482" name="Shape 482"/>
        <p:cNvGrpSpPr/>
        <p:nvPr/>
      </p:nvGrpSpPr>
      <p:grpSpPr>
        <a:xfrm>
          <a:off x="0" y="0"/>
          <a:ext cx="0" cy="0"/>
          <a:chOff x="0" y="0"/>
          <a:chExt cx="0" cy="0"/>
        </a:xfrm>
      </p:grpSpPr>
      <p:grpSp>
        <p:nvGrpSpPr>
          <p:cNvPr id="483" name="Google Shape;483;p39"/>
          <p:cNvGrpSpPr/>
          <p:nvPr/>
        </p:nvGrpSpPr>
        <p:grpSpPr>
          <a:xfrm flipH="1" rot="10800000">
            <a:off x="3038741" y="1725135"/>
            <a:ext cx="949489" cy="876352"/>
            <a:chOff x="1396200" y="3504500"/>
            <a:chExt cx="121600" cy="107750"/>
          </a:xfrm>
        </p:grpSpPr>
        <p:sp>
          <p:nvSpPr>
            <p:cNvPr id="484" name="Google Shape;484;p39"/>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rot="2819635">
              <a:off x="1415181" y="3525419"/>
              <a:ext cx="84366" cy="65377"/>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9"/>
          <p:cNvGrpSpPr/>
          <p:nvPr/>
        </p:nvGrpSpPr>
        <p:grpSpPr>
          <a:xfrm>
            <a:off x="5155639" y="1725350"/>
            <a:ext cx="949489" cy="876352"/>
            <a:chOff x="1396200" y="3504500"/>
            <a:chExt cx="121600" cy="107750"/>
          </a:xfrm>
        </p:grpSpPr>
        <p:sp>
          <p:nvSpPr>
            <p:cNvPr id="487" name="Google Shape;487;p39"/>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rot="2819635">
              <a:off x="1415181" y="3525419"/>
              <a:ext cx="84366" cy="65377"/>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9"/>
          <p:cNvGrpSpPr/>
          <p:nvPr/>
        </p:nvGrpSpPr>
        <p:grpSpPr>
          <a:xfrm flipH="1">
            <a:off x="7272702" y="1725350"/>
            <a:ext cx="949489" cy="876352"/>
            <a:chOff x="1396200" y="3504500"/>
            <a:chExt cx="121600" cy="107750"/>
          </a:xfrm>
        </p:grpSpPr>
        <p:sp>
          <p:nvSpPr>
            <p:cNvPr id="490" name="Google Shape;490;p39"/>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rot="2819635">
              <a:off x="1415181" y="3525419"/>
              <a:ext cx="84366" cy="65377"/>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9"/>
          <p:cNvGrpSpPr/>
          <p:nvPr/>
        </p:nvGrpSpPr>
        <p:grpSpPr>
          <a:xfrm>
            <a:off x="921843" y="1741269"/>
            <a:ext cx="949489" cy="876352"/>
            <a:chOff x="1396200" y="3504500"/>
            <a:chExt cx="121600" cy="107750"/>
          </a:xfrm>
        </p:grpSpPr>
        <p:sp>
          <p:nvSpPr>
            <p:cNvPr id="493" name="Google Shape;493;p39"/>
            <p:cNvSpPr/>
            <p:nvPr/>
          </p:nvSpPr>
          <p:spPr>
            <a:xfrm>
              <a:off x="1396200" y="3504500"/>
              <a:ext cx="121600" cy="107750"/>
            </a:xfrm>
            <a:custGeom>
              <a:rect b="b" l="l" r="r" t="t"/>
              <a:pathLst>
                <a:path extrusionOk="0" h="4310" w="4864">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rot="2819635">
              <a:off x="1415181" y="3525419"/>
              <a:ext cx="84366" cy="65377"/>
            </a:xfrm>
            <a:custGeom>
              <a:rect b="b" l="l" r="r" t="t"/>
              <a:pathLst>
                <a:path extrusionOk="0" h="2615" w="3375">
                  <a:moveTo>
                    <a:pt x="3101" y="0"/>
                  </a:moveTo>
                  <a:lnTo>
                    <a:pt x="1" y="2219"/>
                  </a:lnTo>
                  <a:lnTo>
                    <a:pt x="305" y="2614"/>
                  </a:lnTo>
                  <a:lnTo>
                    <a:pt x="3375" y="395"/>
                  </a:lnTo>
                  <a:lnTo>
                    <a:pt x="3101" y="0"/>
                  </a:lnTo>
                  <a:close/>
                </a:path>
              </a:pathLst>
            </a:custGeom>
            <a:solidFill>
              <a:srgbClr val="E5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39"/>
          <p:cNvSpPr txBox="1"/>
          <p:nvPr>
            <p:ph type="title"/>
          </p:nvPr>
        </p:nvSpPr>
        <p:spPr>
          <a:xfrm>
            <a:off x="720000" y="4757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200"/>
              <a:t>PRESENTATION </a:t>
            </a:r>
            <a:r>
              <a:rPr lang="es" sz="3200">
                <a:solidFill>
                  <a:schemeClr val="accent1"/>
                </a:solidFill>
              </a:rPr>
              <a:t>AGENDA</a:t>
            </a:r>
            <a:endParaRPr sz="3200">
              <a:solidFill>
                <a:schemeClr val="accent1"/>
              </a:solidFill>
            </a:endParaRPr>
          </a:p>
        </p:txBody>
      </p:sp>
      <p:sp>
        <p:nvSpPr>
          <p:cNvPr id="496" name="Google Shape;496;p39"/>
          <p:cNvSpPr txBox="1"/>
          <p:nvPr>
            <p:ph idx="2" type="title"/>
          </p:nvPr>
        </p:nvSpPr>
        <p:spPr>
          <a:xfrm>
            <a:off x="403650" y="3124696"/>
            <a:ext cx="1986000" cy="5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PROJECT OVERVIEW</a:t>
            </a:r>
            <a:endParaRPr/>
          </a:p>
        </p:txBody>
      </p:sp>
      <p:sp>
        <p:nvSpPr>
          <p:cNvPr id="497" name="Google Shape;497;p39"/>
          <p:cNvSpPr txBox="1"/>
          <p:nvPr>
            <p:ph idx="3" type="title"/>
          </p:nvPr>
        </p:nvSpPr>
        <p:spPr>
          <a:xfrm>
            <a:off x="4637446" y="3048496"/>
            <a:ext cx="1986000" cy="5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MODEL ANALYSIS</a:t>
            </a:r>
            <a:endParaRPr/>
          </a:p>
        </p:txBody>
      </p:sp>
      <p:sp>
        <p:nvSpPr>
          <p:cNvPr id="498" name="Google Shape;498;p39"/>
          <p:cNvSpPr txBox="1"/>
          <p:nvPr>
            <p:ph idx="5" type="title"/>
          </p:nvPr>
        </p:nvSpPr>
        <p:spPr>
          <a:xfrm>
            <a:off x="2451550" y="3124700"/>
            <a:ext cx="2124000" cy="5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FAILED STEPS &amp; COUNTERMEASURES</a:t>
            </a:r>
            <a:endParaRPr/>
          </a:p>
        </p:txBody>
      </p:sp>
      <p:sp>
        <p:nvSpPr>
          <p:cNvPr id="499" name="Google Shape;499;p39"/>
          <p:cNvSpPr txBox="1"/>
          <p:nvPr>
            <p:ph idx="7" type="title"/>
          </p:nvPr>
        </p:nvSpPr>
        <p:spPr>
          <a:xfrm>
            <a:off x="6685213" y="3048500"/>
            <a:ext cx="2124000" cy="5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CONCLUSION</a:t>
            </a:r>
            <a:endParaRPr/>
          </a:p>
        </p:txBody>
      </p:sp>
      <p:cxnSp>
        <p:nvCxnSpPr>
          <p:cNvPr id="500" name="Google Shape;500;p39"/>
          <p:cNvCxnSpPr/>
          <p:nvPr/>
        </p:nvCxnSpPr>
        <p:spPr>
          <a:xfrm>
            <a:off x="683637" y="2982060"/>
            <a:ext cx="1426200" cy="0"/>
          </a:xfrm>
          <a:prstGeom prst="straightConnector1">
            <a:avLst/>
          </a:prstGeom>
          <a:noFill/>
          <a:ln cap="flat" cmpd="sng" w="28575">
            <a:solidFill>
              <a:schemeClr val="lt1"/>
            </a:solidFill>
            <a:prstDash val="solid"/>
            <a:round/>
            <a:headEnd len="med" w="med" type="none"/>
            <a:tailEnd len="med" w="med" type="none"/>
          </a:ln>
        </p:spPr>
      </p:cxnSp>
      <p:cxnSp>
        <p:nvCxnSpPr>
          <p:cNvPr id="501" name="Google Shape;501;p39"/>
          <p:cNvCxnSpPr/>
          <p:nvPr/>
        </p:nvCxnSpPr>
        <p:spPr>
          <a:xfrm>
            <a:off x="2800535" y="2982060"/>
            <a:ext cx="1426200" cy="0"/>
          </a:xfrm>
          <a:prstGeom prst="straightConnector1">
            <a:avLst/>
          </a:prstGeom>
          <a:noFill/>
          <a:ln cap="flat" cmpd="sng" w="28575">
            <a:solidFill>
              <a:schemeClr val="lt1"/>
            </a:solidFill>
            <a:prstDash val="solid"/>
            <a:round/>
            <a:headEnd len="med" w="med" type="none"/>
            <a:tailEnd len="med" w="med" type="none"/>
          </a:ln>
        </p:spPr>
      </p:cxnSp>
      <p:cxnSp>
        <p:nvCxnSpPr>
          <p:cNvPr id="502" name="Google Shape;502;p39"/>
          <p:cNvCxnSpPr/>
          <p:nvPr/>
        </p:nvCxnSpPr>
        <p:spPr>
          <a:xfrm>
            <a:off x="4917433" y="2982060"/>
            <a:ext cx="1426200" cy="0"/>
          </a:xfrm>
          <a:prstGeom prst="straightConnector1">
            <a:avLst/>
          </a:prstGeom>
          <a:noFill/>
          <a:ln cap="flat" cmpd="sng" w="28575">
            <a:solidFill>
              <a:schemeClr val="lt1"/>
            </a:solidFill>
            <a:prstDash val="solid"/>
            <a:round/>
            <a:headEnd len="med" w="med" type="none"/>
            <a:tailEnd len="med" w="med" type="none"/>
          </a:ln>
        </p:spPr>
      </p:cxnSp>
      <p:cxnSp>
        <p:nvCxnSpPr>
          <p:cNvPr id="503" name="Google Shape;503;p39"/>
          <p:cNvCxnSpPr/>
          <p:nvPr/>
        </p:nvCxnSpPr>
        <p:spPr>
          <a:xfrm>
            <a:off x="7034331" y="2982060"/>
            <a:ext cx="1426200" cy="0"/>
          </a:xfrm>
          <a:prstGeom prst="straightConnector1">
            <a:avLst/>
          </a:prstGeom>
          <a:noFill/>
          <a:ln cap="flat" cmpd="sng" w="28575">
            <a:solidFill>
              <a:schemeClr val="lt1"/>
            </a:solidFill>
            <a:prstDash val="solid"/>
            <a:round/>
            <a:headEnd len="med" w="med" type="none"/>
            <a:tailEnd len="med" w="med" type="none"/>
          </a:ln>
        </p:spPr>
      </p:cxnSp>
      <p:grpSp>
        <p:nvGrpSpPr>
          <p:cNvPr id="504" name="Google Shape;504;p39"/>
          <p:cNvGrpSpPr/>
          <p:nvPr/>
        </p:nvGrpSpPr>
        <p:grpSpPr>
          <a:xfrm>
            <a:off x="1205324" y="1942342"/>
            <a:ext cx="478687" cy="474223"/>
            <a:chOff x="-6690625" y="3631325"/>
            <a:chExt cx="307225" cy="292225"/>
          </a:xfrm>
        </p:grpSpPr>
        <p:sp>
          <p:nvSpPr>
            <p:cNvPr id="505" name="Google Shape;505;p39"/>
            <p:cNvSpPr/>
            <p:nvPr/>
          </p:nvSpPr>
          <p:spPr>
            <a:xfrm>
              <a:off x="-6690625" y="3631325"/>
              <a:ext cx="222925" cy="292225"/>
            </a:xfrm>
            <a:custGeom>
              <a:rect b="b" l="l" r="r" t="t"/>
              <a:pathLst>
                <a:path extrusionOk="0" h="11689" w="8917">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06" name="Google Shape;506;p39"/>
            <p:cNvSpPr/>
            <p:nvPr/>
          </p:nvSpPr>
          <p:spPr>
            <a:xfrm>
              <a:off x="-6604350" y="3832175"/>
              <a:ext cx="58675" cy="56550"/>
            </a:xfrm>
            <a:custGeom>
              <a:rect b="b" l="l" r="r" t="t"/>
              <a:pathLst>
                <a:path extrusionOk="0" h="2262" w="2347">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07" name="Google Shape;507;p39"/>
            <p:cNvSpPr/>
            <p:nvPr/>
          </p:nvSpPr>
          <p:spPr>
            <a:xfrm>
              <a:off x="-6470875" y="3684775"/>
              <a:ext cx="87475" cy="71800"/>
            </a:xfrm>
            <a:custGeom>
              <a:rect b="b" l="l" r="r" t="t"/>
              <a:pathLst>
                <a:path extrusionOk="0" h="2872" w="3499">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08" name="Google Shape;508;p39"/>
            <p:cNvSpPr/>
            <p:nvPr/>
          </p:nvSpPr>
          <p:spPr>
            <a:xfrm>
              <a:off x="-6578775" y="3721900"/>
              <a:ext cx="143375" cy="143375"/>
            </a:xfrm>
            <a:custGeom>
              <a:rect b="b" l="l" r="r" t="t"/>
              <a:pathLst>
                <a:path extrusionOk="0" h="5735" w="5735">
                  <a:moveTo>
                    <a:pt x="3813" y="1"/>
                  </a:moveTo>
                  <a:lnTo>
                    <a:pt x="1" y="3813"/>
                  </a:lnTo>
                  <a:lnTo>
                    <a:pt x="1922" y="5734"/>
                  </a:lnTo>
                  <a:lnTo>
                    <a:pt x="4474" y="3183"/>
                  </a:lnTo>
                  <a:lnTo>
                    <a:pt x="5734" y="1922"/>
                  </a:lnTo>
                  <a:lnTo>
                    <a:pt x="38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09" name="Google Shape;509;p39"/>
            <p:cNvSpPr/>
            <p:nvPr/>
          </p:nvSpPr>
          <p:spPr>
            <a:xfrm>
              <a:off x="-6685100" y="3636850"/>
              <a:ext cx="47275" cy="46475"/>
            </a:xfrm>
            <a:custGeom>
              <a:rect b="b" l="l" r="r" t="t"/>
              <a:pathLst>
                <a:path extrusionOk="0" h="1859" w="1891">
                  <a:moveTo>
                    <a:pt x="1891" y="0"/>
                  </a:moveTo>
                  <a:lnTo>
                    <a:pt x="0" y="1859"/>
                  </a:lnTo>
                  <a:lnTo>
                    <a:pt x="1891" y="1859"/>
                  </a:lnTo>
                  <a:lnTo>
                    <a:pt x="1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510" name="Google Shape;510;p39"/>
          <p:cNvSpPr/>
          <p:nvPr/>
        </p:nvSpPr>
        <p:spPr>
          <a:xfrm>
            <a:off x="2262212" y="1970928"/>
            <a:ext cx="385818" cy="384980"/>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4379101" y="1986847"/>
            <a:ext cx="385818" cy="384980"/>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a:off x="6495990" y="1986847"/>
            <a:ext cx="385818" cy="384980"/>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9"/>
          <p:cNvGrpSpPr/>
          <p:nvPr/>
        </p:nvGrpSpPr>
        <p:grpSpPr>
          <a:xfrm>
            <a:off x="3274231" y="1926196"/>
            <a:ext cx="478665" cy="474225"/>
            <a:chOff x="-35482200" y="3561225"/>
            <a:chExt cx="292225" cy="290650"/>
          </a:xfrm>
        </p:grpSpPr>
        <p:sp>
          <p:nvSpPr>
            <p:cNvPr id="514" name="Google Shape;514;p39"/>
            <p:cNvSpPr/>
            <p:nvPr/>
          </p:nvSpPr>
          <p:spPr>
            <a:xfrm>
              <a:off x="-35482200" y="3749475"/>
              <a:ext cx="292225" cy="102400"/>
            </a:xfrm>
            <a:custGeom>
              <a:rect b="b" l="l" r="r" t="t"/>
              <a:pathLst>
                <a:path extrusionOk="0" h="4096" w="11689">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35371150" y="3561225"/>
              <a:ext cx="68550" cy="68550"/>
            </a:xfrm>
            <a:custGeom>
              <a:rect b="b" l="l" r="r" t="t"/>
              <a:pathLst>
                <a:path extrusionOk="0" h="2742" w="2742">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35405025" y="3647075"/>
              <a:ext cx="136275" cy="119750"/>
            </a:xfrm>
            <a:custGeom>
              <a:rect b="b" l="l" r="r" t="t"/>
              <a:pathLst>
                <a:path extrusionOk="0" h="4790" w="5451">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9"/>
          <p:cNvGrpSpPr/>
          <p:nvPr/>
        </p:nvGrpSpPr>
        <p:grpSpPr>
          <a:xfrm>
            <a:off x="7507874" y="1942356"/>
            <a:ext cx="478670" cy="474215"/>
            <a:chOff x="-49764975" y="3551225"/>
            <a:chExt cx="299300" cy="300650"/>
          </a:xfrm>
        </p:grpSpPr>
        <p:sp>
          <p:nvSpPr>
            <p:cNvPr id="518" name="Google Shape;518;p39"/>
            <p:cNvSpPr/>
            <p:nvPr/>
          </p:nvSpPr>
          <p:spPr>
            <a:xfrm>
              <a:off x="-49764975" y="3657325"/>
              <a:ext cx="35450" cy="18125"/>
            </a:xfrm>
            <a:custGeom>
              <a:rect b="b" l="l" r="r" t="t"/>
              <a:pathLst>
                <a:path extrusionOk="0" h="725" w="1418">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49763400" y="3598250"/>
              <a:ext cx="31525" cy="29950"/>
            </a:xfrm>
            <a:custGeom>
              <a:rect b="b" l="l" r="r" t="t"/>
              <a:pathLst>
                <a:path extrusionOk="0" h="1198" w="1261">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49763400" y="3703975"/>
              <a:ext cx="31525" cy="30550"/>
            </a:xfrm>
            <a:custGeom>
              <a:rect b="b" l="l" r="r" t="t"/>
              <a:pathLst>
                <a:path extrusionOk="0" h="1222" w="1261">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49501125" y="3657325"/>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49499550" y="3598250"/>
              <a:ext cx="31525" cy="30550"/>
            </a:xfrm>
            <a:custGeom>
              <a:rect b="b" l="l" r="r" t="t"/>
              <a:pathLst>
                <a:path extrusionOk="0" h="1222" w="1261">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a:off x="-49499550" y="3704575"/>
              <a:ext cx="31525" cy="29950"/>
            </a:xfrm>
            <a:custGeom>
              <a:rect b="b" l="l" r="r" t="t"/>
              <a:pathLst>
                <a:path extrusionOk="0" h="1198" w="1261">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49725600" y="3551225"/>
              <a:ext cx="215050" cy="210875"/>
            </a:xfrm>
            <a:custGeom>
              <a:rect b="b" l="l" r="r" t="t"/>
              <a:pathLst>
                <a:path extrusionOk="0" h="8435" w="8602">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49633450" y="3697475"/>
              <a:ext cx="35475" cy="65400"/>
            </a:xfrm>
            <a:custGeom>
              <a:rect b="b" l="l" r="r" t="t"/>
              <a:pathLst>
                <a:path extrusionOk="0" h="2616" w="1419">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49676775" y="3780975"/>
              <a:ext cx="123675" cy="34675"/>
            </a:xfrm>
            <a:custGeom>
              <a:rect b="b" l="l" r="r" t="t"/>
              <a:pathLst>
                <a:path extrusionOk="0" h="1387" w="4947">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49630300" y="3651800"/>
              <a:ext cx="29150" cy="31325"/>
            </a:xfrm>
            <a:custGeom>
              <a:rect b="b" l="l" r="r" t="t"/>
              <a:pathLst>
                <a:path extrusionOk="0" h="1253" w="1166">
                  <a:moveTo>
                    <a:pt x="599" y="1"/>
                  </a:moveTo>
                  <a:lnTo>
                    <a:pt x="0" y="1135"/>
                  </a:lnTo>
                  <a:cubicBezTo>
                    <a:pt x="189" y="1214"/>
                    <a:pt x="386" y="1253"/>
                    <a:pt x="583" y="1253"/>
                  </a:cubicBezTo>
                  <a:cubicBezTo>
                    <a:pt x="780" y="1253"/>
                    <a:pt x="977" y="1214"/>
                    <a:pt x="1166" y="1135"/>
                  </a:cubicBezTo>
                  <a:lnTo>
                    <a:pt x="5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a:off x="-49657875" y="3833750"/>
              <a:ext cx="85100" cy="18125"/>
            </a:xfrm>
            <a:custGeom>
              <a:rect b="b" l="l" r="r" t="t"/>
              <a:pathLst>
                <a:path extrusionOk="0" h="725" w="3404">
                  <a:moveTo>
                    <a:pt x="1" y="0"/>
                  </a:moveTo>
                  <a:cubicBezTo>
                    <a:pt x="158" y="410"/>
                    <a:pt x="536" y="725"/>
                    <a:pt x="977" y="725"/>
                  </a:cubicBezTo>
                  <a:lnTo>
                    <a:pt x="2395" y="725"/>
                  </a:lnTo>
                  <a:cubicBezTo>
                    <a:pt x="2868" y="725"/>
                    <a:pt x="3246" y="410"/>
                    <a:pt x="34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9"/>
          <p:cNvGrpSpPr/>
          <p:nvPr/>
        </p:nvGrpSpPr>
        <p:grpSpPr>
          <a:xfrm>
            <a:off x="5408155" y="1969625"/>
            <a:ext cx="444605" cy="419659"/>
            <a:chOff x="-1960150" y="3956600"/>
            <a:chExt cx="308775" cy="291450"/>
          </a:xfrm>
        </p:grpSpPr>
        <p:sp>
          <p:nvSpPr>
            <p:cNvPr id="530" name="Google Shape;530;p39"/>
            <p:cNvSpPr/>
            <p:nvPr/>
          </p:nvSpPr>
          <p:spPr>
            <a:xfrm>
              <a:off x="-1960150" y="3956600"/>
              <a:ext cx="308775" cy="51275"/>
            </a:xfrm>
            <a:custGeom>
              <a:rect b="b" l="l" r="r" t="t"/>
              <a:pathLst>
                <a:path extrusionOk="0" h="2051" w="12351">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1934950" y="4025925"/>
              <a:ext cx="256000" cy="222125"/>
            </a:xfrm>
            <a:custGeom>
              <a:rect b="b" l="l" r="r" t="t"/>
              <a:pathLst>
                <a:path extrusionOk="0" h="8885" w="1024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2" name="Google Shape;532;p39"/>
          <p:cNvPicPr preferRelativeResize="0"/>
          <p:nvPr/>
        </p:nvPicPr>
        <p:blipFill>
          <a:blip r:embed="rId3">
            <a:alphaModFix/>
          </a:blip>
          <a:stretch>
            <a:fillRect/>
          </a:stretch>
        </p:blipFill>
        <p:spPr>
          <a:xfrm>
            <a:off x="7937729" y="467400"/>
            <a:ext cx="1206275" cy="581025"/>
          </a:xfrm>
          <a:prstGeom prst="rect">
            <a:avLst/>
          </a:prstGeom>
          <a:noFill/>
          <a:ln>
            <a:noFill/>
          </a:ln>
        </p:spPr>
      </p:pic>
      <p:pic>
        <p:nvPicPr>
          <p:cNvPr id="533" name="Google Shape;533;p39"/>
          <p:cNvPicPr preferRelativeResize="0"/>
          <p:nvPr/>
        </p:nvPicPr>
        <p:blipFill>
          <a:blip r:embed="rId3">
            <a:alphaModFix/>
          </a:blip>
          <a:stretch>
            <a:fillRect/>
          </a:stretch>
        </p:blipFill>
        <p:spPr>
          <a:xfrm>
            <a:off x="403647" y="328375"/>
            <a:ext cx="552175" cy="58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537" name="Shape 537"/>
        <p:cNvGrpSpPr/>
        <p:nvPr/>
      </p:nvGrpSpPr>
      <p:grpSpPr>
        <a:xfrm>
          <a:off x="0" y="0"/>
          <a:ext cx="0" cy="0"/>
          <a:chOff x="0" y="0"/>
          <a:chExt cx="0" cy="0"/>
        </a:xfrm>
      </p:grpSpPr>
      <p:pic>
        <p:nvPicPr>
          <p:cNvPr id="538" name="Google Shape;538;p40"/>
          <p:cNvPicPr preferRelativeResize="0"/>
          <p:nvPr/>
        </p:nvPicPr>
        <p:blipFill>
          <a:blip r:embed="rId3">
            <a:alphaModFix/>
          </a:blip>
          <a:stretch>
            <a:fillRect/>
          </a:stretch>
        </p:blipFill>
        <p:spPr>
          <a:xfrm>
            <a:off x="8560922" y="698000"/>
            <a:ext cx="552175" cy="581025"/>
          </a:xfrm>
          <a:prstGeom prst="rect">
            <a:avLst/>
          </a:prstGeom>
          <a:noFill/>
          <a:ln>
            <a:noFill/>
          </a:ln>
        </p:spPr>
      </p:pic>
      <p:pic>
        <p:nvPicPr>
          <p:cNvPr id="539" name="Google Shape;539;p40"/>
          <p:cNvPicPr preferRelativeResize="0"/>
          <p:nvPr/>
        </p:nvPicPr>
        <p:blipFill>
          <a:blip r:embed="rId3">
            <a:alphaModFix/>
          </a:blip>
          <a:stretch>
            <a:fillRect/>
          </a:stretch>
        </p:blipFill>
        <p:spPr>
          <a:xfrm>
            <a:off x="7932579" y="245425"/>
            <a:ext cx="1003300" cy="581025"/>
          </a:xfrm>
          <a:prstGeom prst="rect">
            <a:avLst/>
          </a:prstGeom>
          <a:noFill/>
          <a:ln>
            <a:noFill/>
          </a:ln>
        </p:spPr>
      </p:pic>
      <p:grpSp>
        <p:nvGrpSpPr>
          <p:cNvPr id="540" name="Google Shape;540;p40"/>
          <p:cNvGrpSpPr/>
          <p:nvPr/>
        </p:nvGrpSpPr>
        <p:grpSpPr>
          <a:xfrm>
            <a:off x="3209487" y="1726353"/>
            <a:ext cx="802050" cy="802074"/>
            <a:chOff x="7687325" y="1084550"/>
            <a:chExt cx="1159200" cy="1356000"/>
          </a:xfrm>
        </p:grpSpPr>
        <p:sp>
          <p:nvSpPr>
            <p:cNvPr id="541" name="Google Shape;541;p40"/>
            <p:cNvSpPr/>
            <p:nvPr/>
          </p:nvSpPr>
          <p:spPr>
            <a:xfrm>
              <a:off x="7687325" y="1084550"/>
              <a:ext cx="1159200" cy="1356000"/>
            </a:xfrm>
            <a:custGeom>
              <a:rect b="b" l="l" r="r" t="t"/>
              <a:pathLst>
                <a:path extrusionOk="0" h="54240" w="46368">
                  <a:moveTo>
                    <a:pt x="39462" y="2569"/>
                  </a:moveTo>
                  <a:cubicBezTo>
                    <a:pt x="41697" y="2569"/>
                    <a:pt x="43498" y="4370"/>
                    <a:pt x="43498" y="6572"/>
                  </a:cubicBezTo>
                  <a:lnTo>
                    <a:pt x="43498" y="7139"/>
                  </a:lnTo>
                  <a:lnTo>
                    <a:pt x="43498" y="7573"/>
                  </a:lnTo>
                  <a:lnTo>
                    <a:pt x="43498" y="12543"/>
                  </a:lnTo>
                  <a:lnTo>
                    <a:pt x="43498" y="12977"/>
                  </a:lnTo>
                  <a:lnTo>
                    <a:pt x="43498" y="17947"/>
                  </a:lnTo>
                  <a:lnTo>
                    <a:pt x="43498" y="18380"/>
                  </a:lnTo>
                  <a:lnTo>
                    <a:pt x="43498" y="19648"/>
                  </a:lnTo>
                  <a:lnTo>
                    <a:pt x="43498" y="21316"/>
                  </a:lnTo>
                  <a:lnTo>
                    <a:pt x="43498" y="23351"/>
                  </a:lnTo>
                  <a:lnTo>
                    <a:pt x="43498" y="23784"/>
                  </a:lnTo>
                  <a:lnTo>
                    <a:pt x="43498" y="28754"/>
                  </a:lnTo>
                  <a:lnTo>
                    <a:pt x="43498" y="29188"/>
                  </a:lnTo>
                  <a:lnTo>
                    <a:pt x="43498" y="34158"/>
                  </a:lnTo>
                  <a:lnTo>
                    <a:pt x="43498" y="34559"/>
                  </a:lnTo>
                  <a:lnTo>
                    <a:pt x="43498" y="35126"/>
                  </a:lnTo>
                  <a:cubicBezTo>
                    <a:pt x="43498" y="37361"/>
                    <a:pt x="41697" y="39162"/>
                    <a:pt x="39462" y="39162"/>
                  </a:cubicBezTo>
                  <a:lnTo>
                    <a:pt x="6906" y="39162"/>
                  </a:lnTo>
                  <a:cubicBezTo>
                    <a:pt x="4671" y="39162"/>
                    <a:pt x="2869" y="37361"/>
                    <a:pt x="2869" y="35126"/>
                  </a:cubicBezTo>
                  <a:lnTo>
                    <a:pt x="2869" y="34559"/>
                  </a:lnTo>
                  <a:lnTo>
                    <a:pt x="2869" y="34158"/>
                  </a:lnTo>
                  <a:lnTo>
                    <a:pt x="2869" y="29188"/>
                  </a:lnTo>
                  <a:lnTo>
                    <a:pt x="2869" y="28754"/>
                  </a:lnTo>
                  <a:lnTo>
                    <a:pt x="2869" y="23784"/>
                  </a:lnTo>
                  <a:lnTo>
                    <a:pt x="2869" y="23351"/>
                  </a:lnTo>
                  <a:lnTo>
                    <a:pt x="2869" y="21683"/>
                  </a:lnTo>
                  <a:lnTo>
                    <a:pt x="2869" y="20015"/>
                  </a:lnTo>
                  <a:lnTo>
                    <a:pt x="2869" y="18380"/>
                  </a:lnTo>
                  <a:lnTo>
                    <a:pt x="2869" y="17947"/>
                  </a:lnTo>
                  <a:lnTo>
                    <a:pt x="2869" y="12977"/>
                  </a:lnTo>
                  <a:lnTo>
                    <a:pt x="2869" y="12543"/>
                  </a:lnTo>
                  <a:lnTo>
                    <a:pt x="2869" y="7573"/>
                  </a:lnTo>
                  <a:lnTo>
                    <a:pt x="2869" y="7139"/>
                  </a:lnTo>
                  <a:lnTo>
                    <a:pt x="2869" y="6572"/>
                  </a:lnTo>
                  <a:cubicBezTo>
                    <a:pt x="2869" y="4370"/>
                    <a:pt x="4671" y="2569"/>
                    <a:pt x="6906" y="2569"/>
                  </a:cubicBezTo>
                  <a:close/>
                  <a:moveTo>
                    <a:pt x="8040" y="43098"/>
                  </a:moveTo>
                  <a:cubicBezTo>
                    <a:pt x="10008" y="43098"/>
                    <a:pt x="11609" y="44699"/>
                    <a:pt x="11609" y="46667"/>
                  </a:cubicBezTo>
                  <a:cubicBezTo>
                    <a:pt x="11609" y="48635"/>
                    <a:pt x="10008" y="50237"/>
                    <a:pt x="8040" y="50237"/>
                  </a:cubicBezTo>
                  <a:cubicBezTo>
                    <a:pt x="6072" y="50237"/>
                    <a:pt x="4470" y="48635"/>
                    <a:pt x="4470" y="46667"/>
                  </a:cubicBezTo>
                  <a:cubicBezTo>
                    <a:pt x="4470" y="44699"/>
                    <a:pt x="6072" y="43098"/>
                    <a:pt x="8040" y="43098"/>
                  </a:cubicBezTo>
                  <a:close/>
                  <a:moveTo>
                    <a:pt x="18314" y="43098"/>
                  </a:moveTo>
                  <a:cubicBezTo>
                    <a:pt x="20282" y="43098"/>
                    <a:pt x="21883" y="44699"/>
                    <a:pt x="21883" y="46667"/>
                  </a:cubicBezTo>
                  <a:cubicBezTo>
                    <a:pt x="21883" y="48635"/>
                    <a:pt x="20282" y="50237"/>
                    <a:pt x="18314" y="50237"/>
                  </a:cubicBezTo>
                  <a:cubicBezTo>
                    <a:pt x="16312" y="50237"/>
                    <a:pt x="14711" y="48635"/>
                    <a:pt x="14711" y="46667"/>
                  </a:cubicBezTo>
                  <a:cubicBezTo>
                    <a:pt x="14711" y="44699"/>
                    <a:pt x="16312" y="43098"/>
                    <a:pt x="18314" y="43098"/>
                  </a:cubicBezTo>
                  <a:close/>
                  <a:moveTo>
                    <a:pt x="38261" y="41764"/>
                  </a:moveTo>
                  <a:cubicBezTo>
                    <a:pt x="40163" y="41764"/>
                    <a:pt x="41730" y="43332"/>
                    <a:pt x="41730" y="45233"/>
                  </a:cubicBezTo>
                  <a:cubicBezTo>
                    <a:pt x="41730" y="48802"/>
                    <a:pt x="36293" y="50603"/>
                    <a:pt x="35326" y="51571"/>
                  </a:cubicBezTo>
                  <a:cubicBezTo>
                    <a:pt x="34392" y="50637"/>
                    <a:pt x="28921" y="49002"/>
                    <a:pt x="28921" y="45233"/>
                  </a:cubicBezTo>
                  <a:cubicBezTo>
                    <a:pt x="28921" y="43332"/>
                    <a:pt x="30489" y="41764"/>
                    <a:pt x="32390" y="41764"/>
                  </a:cubicBezTo>
                  <a:cubicBezTo>
                    <a:pt x="33625" y="41764"/>
                    <a:pt x="34692" y="42398"/>
                    <a:pt x="35326" y="43365"/>
                  </a:cubicBezTo>
                  <a:cubicBezTo>
                    <a:pt x="35926" y="42398"/>
                    <a:pt x="37027" y="41764"/>
                    <a:pt x="38261" y="41764"/>
                  </a:cubicBezTo>
                  <a:close/>
                  <a:moveTo>
                    <a:pt x="4604" y="1"/>
                  </a:moveTo>
                  <a:cubicBezTo>
                    <a:pt x="2069" y="1"/>
                    <a:pt x="1" y="2035"/>
                    <a:pt x="1" y="4571"/>
                  </a:cubicBezTo>
                  <a:lnTo>
                    <a:pt x="1" y="49669"/>
                  </a:lnTo>
                  <a:cubicBezTo>
                    <a:pt x="1" y="52171"/>
                    <a:pt x="2069" y="54239"/>
                    <a:pt x="4604" y="54239"/>
                  </a:cubicBezTo>
                  <a:lnTo>
                    <a:pt x="41764" y="54239"/>
                  </a:lnTo>
                  <a:cubicBezTo>
                    <a:pt x="44299" y="54239"/>
                    <a:pt x="46367" y="52171"/>
                    <a:pt x="46367" y="49669"/>
                  </a:cubicBezTo>
                  <a:lnTo>
                    <a:pt x="46367" y="4571"/>
                  </a:lnTo>
                  <a:cubicBezTo>
                    <a:pt x="46367" y="2035"/>
                    <a:pt x="44299" y="1"/>
                    <a:pt x="41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7759050" y="1948500"/>
              <a:ext cx="1015750" cy="115100"/>
            </a:xfrm>
            <a:custGeom>
              <a:rect b="b" l="l" r="r" t="t"/>
              <a:pathLst>
                <a:path extrusionOk="0" h="4604" w="40630">
                  <a:moveTo>
                    <a:pt x="0" y="1"/>
                  </a:moveTo>
                  <a:lnTo>
                    <a:pt x="0" y="568"/>
                  </a:lnTo>
                  <a:cubicBezTo>
                    <a:pt x="0" y="2803"/>
                    <a:pt x="1802" y="4604"/>
                    <a:pt x="4037" y="4604"/>
                  </a:cubicBezTo>
                  <a:lnTo>
                    <a:pt x="36593" y="4604"/>
                  </a:lnTo>
                  <a:cubicBezTo>
                    <a:pt x="38828" y="4604"/>
                    <a:pt x="40629" y="2803"/>
                    <a:pt x="40629" y="568"/>
                  </a:cubicBezTo>
                  <a:lnTo>
                    <a:pt x="406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a:off x="7759050" y="1938500"/>
              <a:ext cx="1015750" cy="10025"/>
            </a:xfrm>
            <a:custGeom>
              <a:rect b="b" l="l" r="r" t="t"/>
              <a:pathLst>
                <a:path extrusionOk="0" h="401" w="40630">
                  <a:moveTo>
                    <a:pt x="0" y="0"/>
                  </a:moveTo>
                  <a:lnTo>
                    <a:pt x="0" y="401"/>
                  </a:lnTo>
                  <a:lnTo>
                    <a:pt x="40629" y="401"/>
                  </a:lnTo>
                  <a:lnTo>
                    <a:pt x="406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p:nvPr/>
          </p:nvSpPr>
          <p:spPr>
            <a:xfrm>
              <a:off x="7759050" y="1814250"/>
              <a:ext cx="1015750" cy="124275"/>
            </a:xfrm>
            <a:custGeom>
              <a:rect b="b" l="l" r="r" t="t"/>
              <a:pathLst>
                <a:path extrusionOk="0" h="4971" w="40630">
                  <a:moveTo>
                    <a:pt x="0" y="0"/>
                  </a:moveTo>
                  <a:lnTo>
                    <a:pt x="0" y="4970"/>
                  </a:lnTo>
                  <a:lnTo>
                    <a:pt x="40629" y="4970"/>
                  </a:lnTo>
                  <a:lnTo>
                    <a:pt x="40629" y="0"/>
                  </a:lnTo>
                  <a:lnTo>
                    <a:pt x="33858" y="0"/>
                  </a:lnTo>
                  <a:lnTo>
                    <a:pt x="33357" y="2769"/>
                  </a:lnTo>
                  <a:cubicBezTo>
                    <a:pt x="33291" y="3136"/>
                    <a:pt x="32991" y="3403"/>
                    <a:pt x="32590" y="3436"/>
                  </a:cubicBezTo>
                  <a:lnTo>
                    <a:pt x="32557" y="3436"/>
                  </a:lnTo>
                  <a:cubicBezTo>
                    <a:pt x="32190" y="3436"/>
                    <a:pt x="31856" y="3202"/>
                    <a:pt x="31756" y="2869"/>
                  </a:cubicBezTo>
                  <a:lnTo>
                    <a:pt x="30856" y="0"/>
                  </a:lnTo>
                  <a:lnTo>
                    <a:pt x="12609" y="0"/>
                  </a:lnTo>
                  <a:lnTo>
                    <a:pt x="12076" y="2769"/>
                  </a:lnTo>
                  <a:cubicBezTo>
                    <a:pt x="11981" y="3149"/>
                    <a:pt x="11645" y="3438"/>
                    <a:pt x="11269" y="3438"/>
                  </a:cubicBezTo>
                  <a:cubicBezTo>
                    <a:pt x="11249" y="3438"/>
                    <a:pt x="11229" y="3438"/>
                    <a:pt x="11208" y="3436"/>
                  </a:cubicBezTo>
                  <a:cubicBezTo>
                    <a:pt x="10808" y="3436"/>
                    <a:pt x="10474" y="3102"/>
                    <a:pt x="10408" y="2702"/>
                  </a:cubicBezTo>
                  <a:lnTo>
                    <a:pt x="101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8605475" y="1803400"/>
              <a:ext cx="169325" cy="10875"/>
            </a:xfrm>
            <a:custGeom>
              <a:rect b="b" l="l" r="r" t="t"/>
              <a:pathLst>
                <a:path extrusionOk="0" h="435" w="6773">
                  <a:moveTo>
                    <a:pt x="68" y="0"/>
                  </a:moveTo>
                  <a:lnTo>
                    <a:pt x="1" y="434"/>
                  </a:lnTo>
                  <a:lnTo>
                    <a:pt x="6772" y="434"/>
                  </a:lnTo>
                  <a:lnTo>
                    <a:pt x="67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8607150" y="1679150"/>
              <a:ext cx="167650" cy="124275"/>
            </a:xfrm>
            <a:custGeom>
              <a:rect b="b" l="l" r="r" t="t"/>
              <a:pathLst>
                <a:path extrusionOk="0" h="4971" w="6706">
                  <a:moveTo>
                    <a:pt x="868" y="0"/>
                  </a:moveTo>
                  <a:lnTo>
                    <a:pt x="1" y="4970"/>
                  </a:lnTo>
                  <a:lnTo>
                    <a:pt x="6705" y="4970"/>
                  </a:lnTo>
                  <a:lnTo>
                    <a:pt x="67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8628825" y="1668300"/>
              <a:ext cx="145975" cy="10875"/>
            </a:xfrm>
            <a:custGeom>
              <a:rect b="b" l="l" r="r" t="t"/>
              <a:pathLst>
                <a:path extrusionOk="0" h="435" w="5839">
                  <a:moveTo>
                    <a:pt x="68" y="1"/>
                  </a:moveTo>
                  <a:lnTo>
                    <a:pt x="1" y="434"/>
                  </a:lnTo>
                  <a:lnTo>
                    <a:pt x="5838" y="434"/>
                  </a:lnTo>
                  <a:lnTo>
                    <a:pt x="58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p:nvPr/>
          </p:nvSpPr>
          <p:spPr>
            <a:xfrm>
              <a:off x="8630500" y="1544050"/>
              <a:ext cx="144300" cy="124275"/>
            </a:xfrm>
            <a:custGeom>
              <a:rect b="b" l="l" r="r" t="t"/>
              <a:pathLst>
                <a:path extrusionOk="0" h="4971" w="5772">
                  <a:moveTo>
                    <a:pt x="868" y="0"/>
                  </a:moveTo>
                  <a:lnTo>
                    <a:pt x="1" y="4971"/>
                  </a:lnTo>
                  <a:lnTo>
                    <a:pt x="5771" y="4971"/>
                  </a:lnTo>
                  <a:lnTo>
                    <a:pt x="5771" y="2936"/>
                  </a:lnTo>
                  <a:lnTo>
                    <a:pt x="3103" y="2936"/>
                  </a:lnTo>
                  <a:cubicBezTo>
                    <a:pt x="2669" y="2936"/>
                    <a:pt x="2336" y="2602"/>
                    <a:pt x="2269" y="2202"/>
                  </a:cubicBezTo>
                  <a:lnTo>
                    <a:pt x="20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7759050" y="1292200"/>
              <a:ext cx="1015750" cy="608025"/>
            </a:xfrm>
            <a:custGeom>
              <a:rect b="b" l="l" r="r" t="t"/>
              <a:pathLst>
                <a:path extrusionOk="0" h="24321" w="40630">
                  <a:moveTo>
                    <a:pt x="8773" y="1"/>
                  </a:moveTo>
                  <a:cubicBezTo>
                    <a:pt x="8440" y="1"/>
                    <a:pt x="8139" y="234"/>
                    <a:pt x="8006" y="534"/>
                  </a:cubicBezTo>
                  <a:lnTo>
                    <a:pt x="6605" y="4237"/>
                  </a:lnTo>
                  <a:lnTo>
                    <a:pt x="6438" y="4671"/>
                  </a:lnTo>
                  <a:lnTo>
                    <a:pt x="4570" y="9641"/>
                  </a:lnTo>
                  <a:lnTo>
                    <a:pt x="4403" y="10074"/>
                  </a:lnTo>
                  <a:lnTo>
                    <a:pt x="3770" y="11709"/>
                  </a:lnTo>
                  <a:lnTo>
                    <a:pt x="0" y="11709"/>
                  </a:lnTo>
                  <a:lnTo>
                    <a:pt x="0" y="13377"/>
                  </a:lnTo>
                  <a:lnTo>
                    <a:pt x="4337" y="13377"/>
                  </a:lnTo>
                  <a:cubicBezTo>
                    <a:pt x="4704" y="13377"/>
                    <a:pt x="5004" y="13177"/>
                    <a:pt x="5137" y="12843"/>
                  </a:cubicBezTo>
                  <a:lnTo>
                    <a:pt x="6171" y="10074"/>
                  </a:lnTo>
                  <a:lnTo>
                    <a:pt x="6338" y="9641"/>
                  </a:lnTo>
                  <a:lnTo>
                    <a:pt x="8240" y="4671"/>
                  </a:lnTo>
                  <a:lnTo>
                    <a:pt x="8340" y="4404"/>
                  </a:lnTo>
                  <a:lnTo>
                    <a:pt x="8373" y="4671"/>
                  </a:lnTo>
                  <a:lnTo>
                    <a:pt x="8907" y="9641"/>
                  </a:lnTo>
                  <a:lnTo>
                    <a:pt x="8940" y="10074"/>
                  </a:lnTo>
                  <a:lnTo>
                    <a:pt x="9507" y="15045"/>
                  </a:lnTo>
                  <a:lnTo>
                    <a:pt x="9540" y="15478"/>
                  </a:lnTo>
                  <a:lnTo>
                    <a:pt x="10074" y="20448"/>
                  </a:lnTo>
                  <a:lnTo>
                    <a:pt x="10108" y="20882"/>
                  </a:lnTo>
                  <a:lnTo>
                    <a:pt x="10408" y="23584"/>
                  </a:lnTo>
                  <a:cubicBezTo>
                    <a:pt x="10474" y="23984"/>
                    <a:pt x="10808" y="24318"/>
                    <a:pt x="11208" y="24318"/>
                  </a:cubicBezTo>
                  <a:cubicBezTo>
                    <a:pt x="11229" y="24320"/>
                    <a:pt x="11249" y="24320"/>
                    <a:pt x="11269" y="24320"/>
                  </a:cubicBezTo>
                  <a:cubicBezTo>
                    <a:pt x="11645" y="24320"/>
                    <a:pt x="11981" y="24031"/>
                    <a:pt x="12076" y="23651"/>
                  </a:cubicBezTo>
                  <a:lnTo>
                    <a:pt x="12609" y="20882"/>
                  </a:lnTo>
                  <a:lnTo>
                    <a:pt x="12676" y="20448"/>
                  </a:lnTo>
                  <a:lnTo>
                    <a:pt x="13677" y="15478"/>
                  </a:lnTo>
                  <a:lnTo>
                    <a:pt x="13743" y="15045"/>
                  </a:lnTo>
                  <a:lnTo>
                    <a:pt x="14144" y="13010"/>
                  </a:lnTo>
                  <a:lnTo>
                    <a:pt x="17279" y="13010"/>
                  </a:lnTo>
                  <a:cubicBezTo>
                    <a:pt x="17580" y="13010"/>
                    <a:pt x="17880" y="12810"/>
                    <a:pt x="18013" y="12543"/>
                  </a:cubicBezTo>
                  <a:lnTo>
                    <a:pt x="19281" y="10074"/>
                  </a:lnTo>
                  <a:lnTo>
                    <a:pt x="19381" y="9874"/>
                  </a:lnTo>
                  <a:lnTo>
                    <a:pt x="19414" y="10074"/>
                  </a:lnTo>
                  <a:lnTo>
                    <a:pt x="20415" y="15045"/>
                  </a:lnTo>
                  <a:lnTo>
                    <a:pt x="20515" y="15478"/>
                  </a:lnTo>
                  <a:lnTo>
                    <a:pt x="20849" y="17246"/>
                  </a:lnTo>
                  <a:cubicBezTo>
                    <a:pt x="20949" y="17613"/>
                    <a:pt x="21249" y="17880"/>
                    <a:pt x="21616" y="17913"/>
                  </a:cubicBezTo>
                  <a:cubicBezTo>
                    <a:pt x="21642" y="17916"/>
                    <a:pt x="21669" y="17917"/>
                    <a:pt x="21695" y="17917"/>
                  </a:cubicBezTo>
                  <a:cubicBezTo>
                    <a:pt x="22030" y="17917"/>
                    <a:pt x="22326" y="17720"/>
                    <a:pt x="22450" y="17380"/>
                  </a:cubicBezTo>
                  <a:lnTo>
                    <a:pt x="23184" y="15478"/>
                  </a:lnTo>
                  <a:lnTo>
                    <a:pt x="23350" y="15045"/>
                  </a:lnTo>
                  <a:lnTo>
                    <a:pt x="24118" y="13010"/>
                  </a:lnTo>
                  <a:lnTo>
                    <a:pt x="28354" y="13010"/>
                  </a:lnTo>
                  <a:lnTo>
                    <a:pt x="29021" y="15045"/>
                  </a:lnTo>
                  <a:lnTo>
                    <a:pt x="29154" y="15478"/>
                  </a:lnTo>
                  <a:lnTo>
                    <a:pt x="30722" y="20448"/>
                  </a:lnTo>
                  <a:lnTo>
                    <a:pt x="30856" y="20882"/>
                  </a:lnTo>
                  <a:lnTo>
                    <a:pt x="31756" y="23751"/>
                  </a:lnTo>
                  <a:cubicBezTo>
                    <a:pt x="31856" y="24084"/>
                    <a:pt x="32190" y="24318"/>
                    <a:pt x="32557" y="24318"/>
                  </a:cubicBezTo>
                  <a:lnTo>
                    <a:pt x="32590" y="24318"/>
                  </a:lnTo>
                  <a:cubicBezTo>
                    <a:pt x="32991" y="24285"/>
                    <a:pt x="33291" y="24018"/>
                    <a:pt x="33357" y="23651"/>
                  </a:cubicBezTo>
                  <a:lnTo>
                    <a:pt x="33858" y="20882"/>
                  </a:lnTo>
                  <a:lnTo>
                    <a:pt x="33925" y="20448"/>
                  </a:lnTo>
                  <a:lnTo>
                    <a:pt x="34792" y="15478"/>
                  </a:lnTo>
                  <a:lnTo>
                    <a:pt x="34859" y="15045"/>
                  </a:lnTo>
                  <a:lnTo>
                    <a:pt x="35726" y="10074"/>
                  </a:lnTo>
                  <a:lnTo>
                    <a:pt x="35793" y="9641"/>
                  </a:lnTo>
                  <a:lnTo>
                    <a:pt x="36360" y="6372"/>
                  </a:lnTo>
                  <a:lnTo>
                    <a:pt x="36793" y="9641"/>
                  </a:lnTo>
                  <a:lnTo>
                    <a:pt x="36860" y="10074"/>
                  </a:lnTo>
                  <a:lnTo>
                    <a:pt x="37127" y="12276"/>
                  </a:lnTo>
                  <a:cubicBezTo>
                    <a:pt x="37194" y="12676"/>
                    <a:pt x="37527" y="13010"/>
                    <a:pt x="37961" y="13010"/>
                  </a:cubicBezTo>
                  <a:lnTo>
                    <a:pt x="40629" y="13010"/>
                  </a:lnTo>
                  <a:lnTo>
                    <a:pt x="40629" y="11342"/>
                  </a:lnTo>
                  <a:lnTo>
                    <a:pt x="38695" y="11342"/>
                  </a:lnTo>
                  <a:lnTo>
                    <a:pt x="38528" y="10074"/>
                  </a:lnTo>
                  <a:lnTo>
                    <a:pt x="38461" y="9641"/>
                  </a:lnTo>
                  <a:lnTo>
                    <a:pt x="37827" y="4671"/>
                  </a:lnTo>
                  <a:lnTo>
                    <a:pt x="37761" y="4237"/>
                  </a:lnTo>
                  <a:lnTo>
                    <a:pt x="37327" y="734"/>
                  </a:lnTo>
                  <a:cubicBezTo>
                    <a:pt x="37260" y="334"/>
                    <a:pt x="36927" y="1"/>
                    <a:pt x="36493" y="1"/>
                  </a:cubicBezTo>
                  <a:cubicBezTo>
                    <a:pt x="36093" y="1"/>
                    <a:pt x="35726" y="301"/>
                    <a:pt x="35659" y="701"/>
                  </a:cubicBezTo>
                  <a:lnTo>
                    <a:pt x="35059" y="4237"/>
                  </a:lnTo>
                  <a:lnTo>
                    <a:pt x="34959" y="4671"/>
                  </a:lnTo>
                  <a:lnTo>
                    <a:pt x="34091" y="9641"/>
                  </a:lnTo>
                  <a:lnTo>
                    <a:pt x="34025" y="10074"/>
                  </a:lnTo>
                  <a:lnTo>
                    <a:pt x="33157" y="15045"/>
                  </a:lnTo>
                  <a:lnTo>
                    <a:pt x="33091" y="15478"/>
                  </a:lnTo>
                  <a:lnTo>
                    <a:pt x="32323" y="19981"/>
                  </a:lnTo>
                  <a:lnTo>
                    <a:pt x="30889" y="15478"/>
                  </a:lnTo>
                  <a:lnTo>
                    <a:pt x="30756" y="15045"/>
                  </a:lnTo>
                  <a:lnTo>
                    <a:pt x="29755" y="11909"/>
                  </a:lnTo>
                  <a:cubicBezTo>
                    <a:pt x="29655" y="11575"/>
                    <a:pt x="29355" y="11342"/>
                    <a:pt x="28988" y="11342"/>
                  </a:cubicBezTo>
                  <a:lnTo>
                    <a:pt x="23550" y="11342"/>
                  </a:lnTo>
                  <a:cubicBezTo>
                    <a:pt x="23217" y="11342"/>
                    <a:pt x="22917" y="11542"/>
                    <a:pt x="22783" y="11876"/>
                  </a:cubicBezTo>
                  <a:lnTo>
                    <a:pt x="21916" y="14077"/>
                  </a:lnTo>
                  <a:lnTo>
                    <a:pt x="21115" y="10074"/>
                  </a:lnTo>
                  <a:lnTo>
                    <a:pt x="21049" y="9641"/>
                  </a:lnTo>
                  <a:lnTo>
                    <a:pt x="20548" y="7206"/>
                  </a:lnTo>
                  <a:cubicBezTo>
                    <a:pt x="20482" y="6839"/>
                    <a:pt x="20215" y="6605"/>
                    <a:pt x="19848" y="6539"/>
                  </a:cubicBezTo>
                  <a:cubicBezTo>
                    <a:pt x="19820" y="6536"/>
                    <a:pt x="19791" y="6534"/>
                    <a:pt x="19763" y="6534"/>
                  </a:cubicBezTo>
                  <a:cubicBezTo>
                    <a:pt x="19454" y="6534"/>
                    <a:pt x="19136" y="6697"/>
                    <a:pt x="19014" y="6972"/>
                  </a:cubicBezTo>
                  <a:lnTo>
                    <a:pt x="17646" y="9641"/>
                  </a:lnTo>
                  <a:lnTo>
                    <a:pt x="17413" y="10074"/>
                  </a:lnTo>
                  <a:lnTo>
                    <a:pt x="16779" y="11342"/>
                  </a:lnTo>
                  <a:lnTo>
                    <a:pt x="13477" y="11342"/>
                  </a:lnTo>
                  <a:cubicBezTo>
                    <a:pt x="13076" y="11342"/>
                    <a:pt x="12709" y="11609"/>
                    <a:pt x="12643" y="12009"/>
                  </a:cubicBezTo>
                  <a:lnTo>
                    <a:pt x="12042" y="15045"/>
                  </a:lnTo>
                  <a:lnTo>
                    <a:pt x="11976" y="15478"/>
                  </a:lnTo>
                  <a:lnTo>
                    <a:pt x="11475" y="17947"/>
                  </a:lnTo>
                  <a:lnTo>
                    <a:pt x="11208" y="15478"/>
                  </a:lnTo>
                  <a:lnTo>
                    <a:pt x="11175" y="15045"/>
                  </a:lnTo>
                  <a:lnTo>
                    <a:pt x="10641" y="10074"/>
                  </a:lnTo>
                  <a:lnTo>
                    <a:pt x="10575" y="9641"/>
                  </a:lnTo>
                  <a:lnTo>
                    <a:pt x="10041" y="4671"/>
                  </a:lnTo>
                  <a:lnTo>
                    <a:pt x="10007" y="4237"/>
                  </a:lnTo>
                  <a:lnTo>
                    <a:pt x="9607" y="734"/>
                  </a:lnTo>
                  <a:cubicBezTo>
                    <a:pt x="9574" y="367"/>
                    <a:pt x="9274" y="67"/>
                    <a:pt x="89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a:off x="8722225" y="1544050"/>
              <a:ext cx="52575" cy="31700"/>
            </a:xfrm>
            <a:custGeom>
              <a:rect b="b" l="l" r="r" t="t"/>
              <a:pathLst>
                <a:path extrusionOk="0" h="1268" w="2103">
                  <a:moveTo>
                    <a:pt x="1" y="0"/>
                  </a:moveTo>
                  <a:lnTo>
                    <a:pt x="168" y="1268"/>
                  </a:lnTo>
                  <a:lnTo>
                    <a:pt x="2102" y="1268"/>
                  </a:lnTo>
                  <a:lnTo>
                    <a:pt x="21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8720575" y="1533200"/>
              <a:ext cx="54225" cy="10875"/>
            </a:xfrm>
            <a:custGeom>
              <a:rect b="b" l="l" r="r" t="t"/>
              <a:pathLst>
                <a:path extrusionOk="0" h="435" w="2169">
                  <a:moveTo>
                    <a:pt x="0" y="1"/>
                  </a:moveTo>
                  <a:lnTo>
                    <a:pt x="67" y="434"/>
                  </a:lnTo>
                  <a:lnTo>
                    <a:pt x="2168" y="434"/>
                  </a:lnTo>
                  <a:lnTo>
                    <a:pt x="21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8704725" y="1408950"/>
              <a:ext cx="70075" cy="124275"/>
            </a:xfrm>
            <a:custGeom>
              <a:rect b="b" l="l" r="r" t="t"/>
              <a:pathLst>
                <a:path extrusionOk="0" h="4971" w="2803">
                  <a:moveTo>
                    <a:pt x="0" y="1"/>
                  </a:moveTo>
                  <a:lnTo>
                    <a:pt x="634" y="4971"/>
                  </a:lnTo>
                  <a:lnTo>
                    <a:pt x="2802" y="4971"/>
                  </a:lnTo>
                  <a:lnTo>
                    <a:pt x="28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8703050" y="1398100"/>
              <a:ext cx="71750" cy="10875"/>
            </a:xfrm>
            <a:custGeom>
              <a:rect b="b" l="l" r="r" t="t"/>
              <a:pathLst>
                <a:path extrusionOk="0" h="435" w="2870">
                  <a:moveTo>
                    <a:pt x="1" y="1"/>
                  </a:moveTo>
                  <a:lnTo>
                    <a:pt x="67" y="435"/>
                  </a:lnTo>
                  <a:lnTo>
                    <a:pt x="2869" y="435"/>
                  </a:lnTo>
                  <a:lnTo>
                    <a:pt x="28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7759050" y="1263025"/>
              <a:ext cx="1015750" cy="10850"/>
            </a:xfrm>
            <a:custGeom>
              <a:rect b="b" l="l" r="r" t="t"/>
              <a:pathLst>
                <a:path extrusionOk="0" h="434" w="40630">
                  <a:moveTo>
                    <a:pt x="0" y="0"/>
                  </a:moveTo>
                  <a:lnTo>
                    <a:pt x="0" y="434"/>
                  </a:lnTo>
                  <a:lnTo>
                    <a:pt x="40629" y="434"/>
                  </a:lnTo>
                  <a:lnTo>
                    <a:pt x="406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7759050" y="1148775"/>
              <a:ext cx="1015750" cy="114275"/>
            </a:xfrm>
            <a:custGeom>
              <a:rect b="b" l="l" r="r" t="t"/>
              <a:pathLst>
                <a:path extrusionOk="0" h="4571" w="40630">
                  <a:moveTo>
                    <a:pt x="4037" y="0"/>
                  </a:moveTo>
                  <a:cubicBezTo>
                    <a:pt x="1802" y="0"/>
                    <a:pt x="0" y="1801"/>
                    <a:pt x="0" y="4003"/>
                  </a:cubicBezTo>
                  <a:lnTo>
                    <a:pt x="0" y="4570"/>
                  </a:lnTo>
                  <a:lnTo>
                    <a:pt x="40629" y="4570"/>
                  </a:lnTo>
                  <a:lnTo>
                    <a:pt x="40629" y="4003"/>
                  </a:lnTo>
                  <a:cubicBezTo>
                    <a:pt x="40629" y="1801"/>
                    <a:pt x="38828" y="0"/>
                    <a:pt x="365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8410350" y="2128625"/>
              <a:ext cx="320250" cy="245200"/>
            </a:xfrm>
            <a:custGeom>
              <a:rect b="b" l="l" r="r" t="t"/>
              <a:pathLst>
                <a:path extrusionOk="0" h="9808" w="12810">
                  <a:moveTo>
                    <a:pt x="3469" y="1"/>
                  </a:moveTo>
                  <a:cubicBezTo>
                    <a:pt x="1568" y="1"/>
                    <a:pt x="0" y="1569"/>
                    <a:pt x="0" y="3470"/>
                  </a:cubicBezTo>
                  <a:cubicBezTo>
                    <a:pt x="0" y="7239"/>
                    <a:pt x="5471" y="8874"/>
                    <a:pt x="6405" y="9808"/>
                  </a:cubicBezTo>
                  <a:cubicBezTo>
                    <a:pt x="7372" y="8840"/>
                    <a:pt x="12809" y="7039"/>
                    <a:pt x="12809" y="3470"/>
                  </a:cubicBezTo>
                  <a:cubicBezTo>
                    <a:pt x="12809" y="1569"/>
                    <a:pt x="11242" y="1"/>
                    <a:pt x="9340" y="1"/>
                  </a:cubicBezTo>
                  <a:cubicBezTo>
                    <a:pt x="8106" y="1"/>
                    <a:pt x="7005" y="635"/>
                    <a:pt x="6405" y="1602"/>
                  </a:cubicBezTo>
                  <a:cubicBezTo>
                    <a:pt x="5771" y="635"/>
                    <a:pt x="4704" y="1"/>
                    <a:pt x="3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p:nvPr/>
          </p:nvSpPr>
          <p:spPr>
            <a:xfrm>
              <a:off x="8652175" y="1533200"/>
              <a:ext cx="28375" cy="10875"/>
            </a:xfrm>
            <a:custGeom>
              <a:rect b="b" l="l" r="r" t="t"/>
              <a:pathLst>
                <a:path extrusionOk="0" h="435" w="1135">
                  <a:moveTo>
                    <a:pt x="68" y="1"/>
                  </a:moveTo>
                  <a:lnTo>
                    <a:pt x="1" y="434"/>
                  </a:lnTo>
                  <a:lnTo>
                    <a:pt x="1135" y="43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8653850" y="1451475"/>
              <a:ext cx="25050" cy="81750"/>
            </a:xfrm>
            <a:custGeom>
              <a:rect b="b" l="l" r="r" t="t"/>
              <a:pathLst>
                <a:path extrusionOk="0" h="3270" w="1002">
                  <a:moveTo>
                    <a:pt x="568" y="1"/>
                  </a:moveTo>
                  <a:lnTo>
                    <a:pt x="1" y="3270"/>
                  </a:lnTo>
                  <a:lnTo>
                    <a:pt x="1001" y="3270"/>
                  </a:lnTo>
                  <a:lnTo>
                    <a:pt x="5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7759050" y="1273850"/>
              <a:ext cx="1015750" cy="124275"/>
            </a:xfrm>
            <a:custGeom>
              <a:rect b="b" l="l" r="r" t="t"/>
              <a:pathLst>
                <a:path extrusionOk="0" h="4971" w="40630">
                  <a:moveTo>
                    <a:pt x="0" y="1"/>
                  </a:moveTo>
                  <a:lnTo>
                    <a:pt x="0" y="4971"/>
                  </a:lnTo>
                  <a:lnTo>
                    <a:pt x="6605" y="4971"/>
                  </a:lnTo>
                  <a:lnTo>
                    <a:pt x="8006" y="1268"/>
                  </a:lnTo>
                  <a:cubicBezTo>
                    <a:pt x="8139" y="968"/>
                    <a:pt x="8440" y="735"/>
                    <a:pt x="8773" y="735"/>
                  </a:cubicBezTo>
                  <a:lnTo>
                    <a:pt x="8907" y="735"/>
                  </a:lnTo>
                  <a:cubicBezTo>
                    <a:pt x="9274" y="801"/>
                    <a:pt x="9574" y="1101"/>
                    <a:pt x="9607" y="1468"/>
                  </a:cubicBezTo>
                  <a:lnTo>
                    <a:pt x="10007" y="4971"/>
                  </a:lnTo>
                  <a:lnTo>
                    <a:pt x="35059" y="4971"/>
                  </a:lnTo>
                  <a:lnTo>
                    <a:pt x="35659" y="1435"/>
                  </a:lnTo>
                  <a:cubicBezTo>
                    <a:pt x="35726" y="1035"/>
                    <a:pt x="36093" y="735"/>
                    <a:pt x="36493" y="735"/>
                  </a:cubicBezTo>
                  <a:cubicBezTo>
                    <a:pt x="36927" y="735"/>
                    <a:pt x="37260" y="1068"/>
                    <a:pt x="37327" y="1468"/>
                  </a:cubicBezTo>
                  <a:lnTo>
                    <a:pt x="37761" y="4971"/>
                  </a:lnTo>
                  <a:lnTo>
                    <a:pt x="40629" y="4971"/>
                  </a:lnTo>
                  <a:lnTo>
                    <a:pt x="406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8009225" y="1398100"/>
              <a:ext cx="626300" cy="10875"/>
            </a:xfrm>
            <a:custGeom>
              <a:rect b="b" l="l" r="r" t="t"/>
              <a:pathLst>
                <a:path extrusionOk="0" h="435" w="25052">
                  <a:moveTo>
                    <a:pt x="0" y="1"/>
                  </a:moveTo>
                  <a:lnTo>
                    <a:pt x="34" y="435"/>
                  </a:lnTo>
                  <a:lnTo>
                    <a:pt x="24952" y="435"/>
                  </a:lnTo>
                  <a:lnTo>
                    <a:pt x="250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8010050" y="1408950"/>
              <a:ext cx="622975" cy="124275"/>
            </a:xfrm>
            <a:custGeom>
              <a:rect b="b" l="l" r="r" t="t"/>
              <a:pathLst>
                <a:path extrusionOk="0" h="4971" w="24919">
                  <a:moveTo>
                    <a:pt x="1" y="1"/>
                  </a:moveTo>
                  <a:lnTo>
                    <a:pt x="535" y="4971"/>
                  </a:lnTo>
                  <a:lnTo>
                    <a:pt x="7606" y="4971"/>
                  </a:lnTo>
                  <a:lnTo>
                    <a:pt x="8974" y="2302"/>
                  </a:lnTo>
                  <a:cubicBezTo>
                    <a:pt x="9096" y="2027"/>
                    <a:pt x="9414" y="1864"/>
                    <a:pt x="9723" y="1864"/>
                  </a:cubicBezTo>
                  <a:cubicBezTo>
                    <a:pt x="9751" y="1864"/>
                    <a:pt x="9780" y="1866"/>
                    <a:pt x="9808" y="1869"/>
                  </a:cubicBezTo>
                  <a:cubicBezTo>
                    <a:pt x="10175" y="1935"/>
                    <a:pt x="10442" y="2169"/>
                    <a:pt x="10508" y="2536"/>
                  </a:cubicBezTo>
                  <a:lnTo>
                    <a:pt x="11009" y="4971"/>
                  </a:lnTo>
                  <a:lnTo>
                    <a:pt x="24051" y="4971"/>
                  </a:lnTo>
                  <a:lnTo>
                    <a:pt x="249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8285250" y="1533200"/>
              <a:ext cx="326100" cy="10875"/>
            </a:xfrm>
            <a:custGeom>
              <a:rect b="b" l="l" r="r" t="t"/>
              <a:pathLst>
                <a:path extrusionOk="0" h="435" w="13044">
                  <a:moveTo>
                    <a:pt x="1" y="1"/>
                  </a:moveTo>
                  <a:lnTo>
                    <a:pt x="67" y="434"/>
                  </a:lnTo>
                  <a:lnTo>
                    <a:pt x="12977" y="434"/>
                  </a:lnTo>
                  <a:lnTo>
                    <a:pt x="130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8286925" y="1544050"/>
              <a:ext cx="322750" cy="124275"/>
            </a:xfrm>
            <a:custGeom>
              <a:rect b="b" l="l" r="r" t="t"/>
              <a:pathLst>
                <a:path extrusionOk="0" h="4971" w="12910">
                  <a:moveTo>
                    <a:pt x="0" y="0"/>
                  </a:moveTo>
                  <a:lnTo>
                    <a:pt x="801" y="4003"/>
                  </a:lnTo>
                  <a:lnTo>
                    <a:pt x="1668" y="1802"/>
                  </a:lnTo>
                  <a:cubicBezTo>
                    <a:pt x="1802" y="1468"/>
                    <a:pt x="2102" y="1268"/>
                    <a:pt x="2435" y="1268"/>
                  </a:cubicBezTo>
                  <a:lnTo>
                    <a:pt x="7873" y="1268"/>
                  </a:lnTo>
                  <a:cubicBezTo>
                    <a:pt x="8240" y="1268"/>
                    <a:pt x="8540" y="1501"/>
                    <a:pt x="8640" y="1835"/>
                  </a:cubicBezTo>
                  <a:lnTo>
                    <a:pt x="9641" y="4971"/>
                  </a:lnTo>
                  <a:lnTo>
                    <a:pt x="12042" y="4971"/>
                  </a:lnTo>
                  <a:lnTo>
                    <a:pt x="129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8527925" y="1668300"/>
              <a:ext cx="60075" cy="10875"/>
            </a:xfrm>
            <a:custGeom>
              <a:rect b="b" l="l" r="r" t="t"/>
              <a:pathLst>
                <a:path extrusionOk="0" h="435" w="2403">
                  <a:moveTo>
                    <a:pt x="1" y="1"/>
                  </a:moveTo>
                  <a:lnTo>
                    <a:pt x="134" y="434"/>
                  </a:lnTo>
                  <a:lnTo>
                    <a:pt x="2336" y="434"/>
                  </a:lnTo>
                  <a:lnTo>
                    <a:pt x="2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8531275" y="1679150"/>
              <a:ext cx="55050" cy="112600"/>
            </a:xfrm>
            <a:custGeom>
              <a:rect b="b" l="l" r="r" t="t"/>
              <a:pathLst>
                <a:path extrusionOk="0" h="4504" w="2202">
                  <a:moveTo>
                    <a:pt x="0" y="0"/>
                  </a:moveTo>
                  <a:lnTo>
                    <a:pt x="1434" y="4503"/>
                  </a:lnTo>
                  <a:lnTo>
                    <a:pt x="22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8074275" y="1803400"/>
              <a:ext cx="456175" cy="10875"/>
            </a:xfrm>
            <a:custGeom>
              <a:rect b="b" l="l" r="r" t="t"/>
              <a:pathLst>
                <a:path extrusionOk="0" h="435" w="18247">
                  <a:moveTo>
                    <a:pt x="67" y="0"/>
                  </a:moveTo>
                  <a:lnTo>
                    <a:pt x="0" y="434"/>
                  </a:lnTo>
                  <a:lnTo>
                    <a:pt x="18247" y="434"/>
                  </a:lnTo>
                  <a:lnTo>
                    <a:pt x="181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p:nvPr/>
          </p:nvSpPr>
          <p:spPr>
            <a:xfrm>
              <a:off x="8075950" y="1679150"/>
              <a:ext cx="451175" cy="124275"/>
            </a:xfrm>
            <a:custGeom>
              <a:rect b="b" l="l" r="r" t="t"/>
              <a:pathLst>
                <a:path extrusionOk="0" h="4971" w="18047">
                  <a:moveTo>
                    <a:pt x="1001" y="0"/>
                  </a:moveTo>
                  <a:lnTo>
                    <a:pt x="0" y="4970"/>
                  </a:lnTo>
                  <a:lnTo>
                    <a:pt x="18046" y="4970"/>
                  </a:lnTo>
                  <a:lnTo>
                    <a:pt x="16478" y="0"/>
                  </a:lnTo>
                  <a:lnTo>
                    <a:pt x="10508" y="0"/>
                  </a:lnTo>
                  <a:lnTo>
                    <a:pt x="9774" y="1902"/>
                  </a:lnTo>
                  <a:cubicBezTo>
                    <a:pt x="9650" y="2242"/>
                    <a:pt x="9354" y="2439"/>
                    <a:pt x="9019" y="2439"/>
                  </a:cubicBezTo>
                  <a:cubicBezTo>
                    <a:pt x="8993" y="2439"/>
                    <a:pt x="8966" y="2438"/>
                    <a:pt x="8940" y="2435"/>
                  </a:cubicBezTo>
                  <a:cubicBezTo>
                    <a:pt x="8573" y="2402"/>
                    <a:pt x="8273" y="2135"/>
                    <a:pt x="8173" y="1768"/>
                  </a:cubicBezTo>
                  <a:lnTo>
                    <a:pt x="7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8338625" y="1668300"/>
              <a:ext cx="149300" cy="10875"/>
            </a:xfrm>
            <a:custGeom>
              <a:rect b="b" l="l" r="r" t="t"/>
              <a:pathLst>
                <a:path extrusionOk="0" h="435" w="5972">
                  <a:moveTo>
                    <a:pt x="167" y="1"/>
                  </a:moveTo>
                  <a:lnTo>
                    <a:pt x="1" y="434"/>
                  </a:lnTo>
                  <a:lnTo>
                    <a:pt x="5971" y="434"/>
                  </a:lnTo>
                  <a:lnTo>
                    <a:pt x="58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8342800" y="1617425"/>
              <a:ext cx="141800" cy="50900"/>
            </a:xfrm>
            <a:custGeom>
              <a:rect b="b" l="l" r="r" t="t"/>
              <a:pathLst>
                <a:path extrusionOk="0" h="2036" w="5672">
                  <a:moveTo>
                    <a:pt x="768" y="1"/>
                  </a:moveTo>
                  <a:lnTo>
                    <a:pt x="0" y="2036"/>
                  </a:lnTo>
                  <a:lnTo>
                    <a:pt x="5671" y="2036"/>
                  </a:lnTo>
                  <a:lnTo>
                    <a:pt x="50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8100950" y="1668300"/>
              <a:ext cx="170975" cy="10875"/>
            </a:xfrm>
            <a:custGeom>
              <a:rect b="b" l="l" r="r" t="t"/>
              <a:pathLst>
                <a:path extrusionOk="0" h="435" w="6839">
                  <a:moveTo>
                    <a:pt x="67" y="1"/>
                  </a:moveTo>
                  <a:lnTo>
                    <a:pt x="1" y="434"/>
                  </a:lnTo>
                  <a:lnTo>
                    <a:pt x="6839" y="434"/>
                  </a:lnTo>
                  <a:lnTo>
                    <a:pt x="67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8102625" y="1544050"/>
              <a:ext cx="166800" cy="124275"/>
            </a:xfrm>
            <a:custGeom>
              <a:rect b="b" l="l" r="r" t="t"/>
              <a:pathLst>
                <a:path extrusionOk="0" h="4971" w="6672">
                  <a:moveTo>
                    <a:pt x="5538" y="0"/>
                  </a:moveTo>
                  <a:lnTo>
                    <a:pt x="4270" y="2469"/>
                  </a:lnTo>
                  <a:cubicBezTo>
                    <a:pt x="4137" y="2736"/>
                    <a:pt x="3837" y="2936"/>
                    <a:pt x="3536" y="2936"/>
                  </a:cubicBezTo>
                  <a:lnTo>
                    <a:pt x="401" y="2936"/>
                  </a:lnTo>
                  <a:lnTo>
                    <a:pt x="0" y="4971"/>
                  </a:lnTo>
                  <a:lnTo>
                    <a:pt x="6672" y="4971"/>
                  </a:lnTo>
                  <a:lnTo>
                    <a:pt x="56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8241050" y="1539050"/>
              <a:ext cx="3375" cy="5025"/>
            </a:xfrm>
            <a:custGeom>
              <a:rect b="b" l="l" r="r" t="t"/>
              <a:pathLst>
                <a:path extrusionOk="0" h="201" w="135">
                  <a:moveTo>
                    <a:pt x="101" y="0"/>
                  </a:moveTo>
                  <a:lnTo>
                    <a:pt x="1" y="200"/>
                  </a:lnTo>
                  <a:lnTo>
                    <a:pt x="134" y="200"/>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8055100" y="2162000"/>
              <a:ext cx="179300" cy="178475"/>
            </a:xfrm>
            <a:custGeom>
              <a:rect b="b" l="l" r="r" t="t"/>
              <a:pathLst>
                <a:path extrusionOk="0" h="7139" w="7172">
                  <a:moveTo>
                    <a:pt x="3603" y="0"/>
                  </a:moveTo>
                  <a:cubicBezTo>
                    <a:pt x="1601" y="0"/>
                    <a:pt x="0" y="1601"/>
                    <a:pt x="0" y="3569"/>
                  </a:cubicBezTo>
                  <a:cubicBezTo>
                    <a:pt x="0" y="5537"/>
                    <a:pt x="1601" y="7139"/>
                    <a:pt x="3603" y="7139"/>
                  </a:cubicBezTo>
                  <a:cubicBezTo>
                    <a:pt x="5571" y="7139"/>
                    <a:pt x="7172" y="5537"/>
                    <a:pt x="7172" y="3569"/>
                  </a:cubicBezTo>
                  <a:cubicBezTo>
                    <a:pt x="7172" y="1601"/>
                    <a:pt x="5571" y="0"/>
                    <a:pt x="3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8023400" y="1533200"/>
              <a:ext cx="176825" cy="10875"/>
            </a:xfrm>
            <a:custGeom>
              <a:rect b="b" l="l" r="r" t="t"/>
              <a:pathLst>
                <a:path extrusionOk="0" h="435" w="7073">
                  <a:moveTo>
                    <a:pt x="1" y="1"/>
                  </a:moveTo>
                  <a:lnTo>
                    <a:pt x="67" y="434"/>
                  </a:lnTo>
                  <a:lnTo>
                    <a:pt x="6839" y="434"/>
                  </a:lnTo>
                  <a:lnTo>
                    <a:pt x="70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8025075" y="1544050"/>
              <a:ext cx="169300" cy="124275"/>
            </a:xfrm>
            <a:custGeom>
              <a:rect b="b" l="l" r="r" t="t"/>
              <a:pathLst>
                <a:path extrusionOk="0" h="4971" w="6772">
                  <a:moveTo>
                    <a:pt x="0" y="0"/>
                  </a:moveTo>
                  <a:lnTo>
                    <a:pt x="534" y="4971"/>
                  </a:lnTo>
                  <a:lnTo>
                    <a:pt x="1401" y="4971"/>
                  </a:lnTo>
                  <a:lnTo>
                    <a:pt x="2002" y="1935"/>
                  </a:lnTo>
                  <a:cubicBezTo>
                    <a:pt x="2068" y="1535"/>
                    <a:pt x="2435" y="1268"/>
                    <a:pt x="2836" y="1268"/>
                  </a:cubicBezTo>
                  <a:lnTo>
                    <a:pt x="6138" y="1268"/>
                  </a:lnTo>
                  <a:lnTo>
                    <a:pt x="67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p:nvPr/>
          </p:nvSpPr>
          <p:spPr>
            <a:xfrm>
              <a:off x="8038400" y="1668300"/>
              <a:ext cx="21725" cy="10875"/>
            </a:xfrm>
            <a:custGeom>
              <a:rect b="b" l="l" r="r" t="t"/>
              <a:pathLst>
                <a:path extrusionOk="0" h="435" w="869">
                  <a:moveTo>
                    <a:pt x="1" y="1"/>
                  </a:moveTo>
                  <a:lnTo>
                    <a:pt x="34" y="434"/>
                  </a:lnTo>
                  <a:lnTo>
                    <a:pt x="802" y="434"/>
                  </a:lnTo>
                  <a:lnTo>
                    <a:pt x="8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8039250" y="1679150"/>
              <a:ext cx="19200" cy="61725"/>
            </a:xfrm>
            <a:custGeom>
              <a:rect b="b" l="l" r="r" t="t"/>
              <a:pathLst>
                <a:path extrusionOk="0" h="2469" w="768">
                  <a:moveTo>
                    <a:pt x="0" y="0"/>
                  </a:moveTo>
                  <a:lnTo>
                    <a:pt x="267" y="2469"/>
                  </a:lnTo>
                  <a:lnTo>
                    <a:pt x="7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7759050" y="1803400"/>
              <a:ext cx="252700" cy="10875"/>
            </a:xfrm>
            <a:custGeom>
              <a:rect b="b" l="l" r="r" t="t"/>
              <a:pathLst>
                <a:path extrusionOk="0" h="435" w="10108">
                  <a:moveTo>
                    <a:pt x="0" y="0"/>
                  </a:moveTo>
                  <a:lnTo>
                    <a:pt x="0" y="434"/>
                  </a:lnTo>
                  <a:lnTo>
                    <a:pt x="10108" y="434"/>
                  </a:lnTo>
                  <a:lnTo>
                    <a:pt x="100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7759050" y="1679150"/>
              <a:ext cx="251875" cy="124275"/>
            </a:xfrm>
            <a:custGeom>
              <a:rect b="b" l="l" r="r" t="t"/>
              <a:pathLst>
                <a:path extrusionOk="0" h="4971" w="10075">
                  <a:moveTo>
                    <a:pt x="0" y="0"/>
                  </a:moveTo>
                  <a:lnTo>
                    <a:pt x="0" y="4970"/>
                  </a:lnTo>
                  <a:lnTo>
                    <a:pt x="10074" y="4970"/>
                  </a:lnTo>
                  <a:lnTo>
                    <a:pt x="9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7759050" y="1668300"/>
              <a:ext cx="238525" cy="10875"/>
            </a:xfrm>
            <a:custGeom>
              <a:rect b="b" l="l" r="r" t="t"/>
              <a:pathLst>
                <a:path extrusionOk="0" h="435" w="9541">
                  <a:moveTo>
                    <a:pt x="0" y="1"/>
                  </a:moveTo>
                  <a:lnTo>
                    <a:pt x="0" y="434"/>
                  </a:lnTo>
                  <a:lnTo>
                    <a:pt x="9540" y="434"/>
                  </a:lnTo>
                  <a:lnTo>
                    <a:pt x="95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7759050" y="1544050"/>
              <a:ext cx="237700" cy="124275"/>
            </a:xfrm>
            <a:custGeom>
              <a:rect b="b" l="l" r="r" t="t"/>
              <a:pathLst>
                <a:path extrusionOk="0" h="4971" w="9508">
                  <a:moveTo>
                    <a:pt x="6171" y="0"/>
                  </a:moveTo>
                  <a:lnTo>
                    <a:pt x="5137" y="2769"/>
                  </a:lnTo>
                  <a:cubicBezTo>
                    <a:pt x="5004" y="3103"/>
                    <a:pt x="4704" y="3303"/>
                    <a:pt x="4337" y="3303"/>
                  </a:cubicBezTo>
                  <a:lnTo>
                    <a:pt x="0" y="3303"/>
                  </a:lnTo>
                  <a:lnTo>
                    <a:pt x="0" y="4971"/>
                  </a:lnTo>
                  <a:lnTo>
                    <a:pt x="9507" y="4971"/>
                  </a:lnTo>
                  <a:lnTo>
                    <a:pt x="89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7913325" y="1533200"/>
              <a:ext cx="69250" cy="10875"/>
            </a:xfrm>
            <a:custGeom>
              <a:rect b="b" l="l" r="r" t="t"/>
              <a:pathLst>
                <a:path extrusionOk="0" h="435" w="2770">
                  <a:moveTo>
                    <a:pt x="167" y="1"/>
                  </a:moveTo>
                  <a:lnTo>
                    <a:pt x="0" y="434"/>
                  </a:lnTo>
                  <a:lnTo>
                    <a:pt x="2769" y="434"/>
                  </a:lnTo>
                  <a:lnTo>
                    <a:pt x="27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7917500" y="1408950"/>
              <a:ext cx="64225" cy="124275"/>
            </a:xfrm>
            <a:custGeom>
              <a:rect b="b" l="l" r="r" t="t"/>
              <a:pathLst>
                <a:path extrusionOk="0" h="4971" w="2569">
                  <a:moveTo>
                    <a:pt x="1902" y="1"/>
                  </a:moveTo>
                  <a:lnTo>
                    <a:pt x="0" y="4971"/>
                  </a:lnTo>
                  <a:lnTo>
                    <a:pt x="2569" y="4971"/>
                  </a:lnTo>
                  <a:lnTo>
                    <a:pt x="20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7965025" y="1402275"/>
              <a:ext cx="3350" cy="6700"/>
            </a:xfrm>
            <a:custGeom>
              <a:rect b="b" l="l" r="r" t="t"/>
              <a:pathLst>
                <a:path extrusionOk="0" h="268" w="134">
                  <a:moveTo>
                    <a:pt x="101" y="1"/>
                  </a:moveTo>
                  <a:lnTo>
                    <a:pt x="1" y="268"/>
                  </a:lnTo>
                  <a:lnTo>
                    <a:pt x="134" y="268"/>
                  </a:lnTo>
                  <a:lnTo>
                    <a:pt x="1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7799075" y="2162000"/>
              <a:ext cx="178475" cy="178475"/>
            </a:xfrm>
            <a:custGeom>
              <a:rect b="b" l="l" r="r" t="t"/>
              <a:pathLst>
                <a:path extrusionOk="0" h="7139" w="7139">
                  <a:moveTo>
                    <a:pt x="3570" y="0"/>
                  </a:moveTo>
                  <a:cubicBezTo>
                    <a:pt x="1602" y="0"/>
                    <a:pt x="0" y="1601"/>
                    <a:pt x="0" y="3569"/>
                  </a:cubicBezTo>
                  <a:cubicBezTo>
                    <a:pt x="0" y="5537"/>
                    <a:pt x="1602" y="7139"/>
                    <a:pt x="3570" y="7139"/>
                  </a:cubicBezTo>
                  <a:cubicBezTo>
                    <a:pt x="5538" y="7139"/>
                    <a:pt x="7139" y="5537"/>
                    <a:pt x="7139" y="3569"/>
                  </a:cubicBezTo>
                  <a:cubicBezTo>
                    <a:pt x="7139" y="1601"/>
                    <a:pt x="5538" y="0"/>
                    <a:pt x="35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7759050" y="1398100"/>
              <a:ext cx="165150" cy="10875"/>
            </a:xfrm>
            <a:custGeom>
              <a:rect b="b" l="l" r="r" t="t"/>
              <a:pathLst>
                <a:path extrusionOk="0" h="435" w="6606">
                  <a:moveTo>
                    <a:pt x="0" y="1"/>
                  </a:moveTo>
                  <a:lnTo>
                    <a:pt x="0" y="435"/>
                  </a:lnTo>
                  <a:lnTo>
                    <a:pt x="6438" y="435"/>
                  </a:lnTo>
                  <a:lnTo>
                    <a:pt x="66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7759050" y="1408950"/>
              <a:ext cx="160975" cy="124275"/>
            </a:xfrm>
            <a:custGeom>
              <a:rect b="b" l="l" r="r" t="t"/>
              <a:pathLst>
                <a:path extrusionOk="0" h="4971" w="6439">
                  <a:moveTo>
                    <a:pt x="0" y="1"/>
                  </a:moveTo>
                  <a:lnTo>
                    <a:pt x="0" y="4971"/>
                  </a:lnTo>
                  <a:lnTo>
                    <a:pt x="4570" y="4971"/>
                  </a:lnTo>
                  <a:lnTo>
                    <a:pt x="64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7759050" y="1533200"/>
              <a:ext cx="114275" cy="10875"/>
            </a:xfrm>
            <a:custGeom>
              <a:rect b="b" l="l" r="r" t="t"/>
              <a:pathLst>
                <a:path extrusionOk="0" h="435" w="4571">
                  <a:moveTo>
                    <a:pt x="0" y="1"/>
                  </a:moveTo>
                  <a:lnTo>
                    <a:pt x="0" y="434"/>
                  </a:lnTo>
                  <a:lnTo>
                    <a:pt x="4403" y="434"/>
                  </a:lnTo>
                  <a:lnTo>
                    <a:pt x="45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7759050" y="1544050"/>
              <a:ext cx="110100" cy="40875"/>
            </a:xfrm>
            <a:custGeom>
              <a:rect b="b" l="l" r="r" t="t"/>
              <a:pathLst>
                <a:path extrusionOk="0" h="1635" w="4404">
                  <a:moveTo>
                    <a:pt x="0" y="0"/>
                  </a:moveTo>
                  <a:lnTo>
                    <a:pt x="0" y="1635"/>
                  </a:lnTo>
                  <a:lnTo>
                    <a:pt x="3770" y="1635"/>
                  </a:lnTo>
                  <a:lnTo>
                    <a:pt x="44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40"/>
          <p:cNvSpPr/>
          <p:nvPr/>
        </p:nvSpPr>
        <p:spPr>
          <a:xfrm>
            <a:off x="4994485" y="3100885"/>
            <a:ext cx="802059" cy="802078"/>
          </a:xfrm>
          <a:custGeom>
            <a:rect b="b" l="l" r="r" t="t"/>
            <a:pathLst>
              <a:path extrusionOk="0" h="42198" w="42197">
                <a:moveTo>
                  <a:pt x="42197" y="13143"/>
                </a:moveTo>
                <a:lnTo>
                  <a:pt x="29054" y="13143"/>
                </a:lnTo>
                <a:lnTo>
                  <a:pt x="29054" y="1"/>
                </a:lnTo>
                <a:lnTo>
                  <a:pt x="13143" y="1"/>
                </a:lnTo>
                <a:lnTo>
                  <a:pt x="13143" y="13143"/>
                </a:lnTo>
                <a:lnTo>
                  <a:pt x="0" y="13143"/>
                </a:lnTo>
                <a:lnTo>
                  <a:pt x="0" y="29055"/>
                </a:lnTo>
                <a:lnTo>
                  <a:pt x="13143" y="29055"/>
                </a:lnTo>
                <a:lnTo>
                  <a:pt x="13143" y="42197"/>
                </a:lnTo>
                <a:lnTo>
                  <a:pt x="29054" y="42197"/>
                </a:lnTo>
                <a:lnTo>
                  <a:pt x="29054" y="29055"/>
                </a:lnTo>
                <a:lnTo>
                  <a:pt x="42197" y="2905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40"/>
          <p:cNvGrpSpPr/>
          <p:nvPr/>
        </p:nvGrpSpPr>
        <p:grpSpPr>
          <a:xfrm>
            <a:off x="5224812" y="3430473"/>
            <a:ext cx="320083" cy="188541"/>
            <a:chOff x="4620975" y="2254550"/>
            <a:chExt cx="606793" cy="255233"/>
          </a:xfrm>
        </p:grpSpPr>
        <p:sp>
          <p:nvSpPr>
            <p:cNvPr id="592" name="Google Shape;592;p40"/>
            <p:cNvSpPr/>
            <p:nvPr/>
          </p:nvSpPr>
          <p:spPr>
            <a:xfrm>
              <a:off x="4620975" y="2254550"/>
              <a:ext cx="602125" cy="255225"/>
            </a:xfrm>
            <a:custGeom>
              <a:rect b="b" l="l" r="r" t="t"/>
              <a:pathLst>
                <a:path extrusionOk="0" h="10209" w="24085">
                  <a:moveTo>
                    <a:pt x="5104" y="1"/>
                  </a:moveTo>
                  <a:cubicBezTo>
                    <a:pt x="2269" y="1"/>
                    <a:pt x="0" y="2302"/>
                    <a:pt x="0" y="5104"/>
                  </a:cubicBezTo>
                  <a:cubicBezTo>
                    <a:pt x="0" y="7906"/>
                    <a:pt x="2269" y="10208"/>
                    <a:pt x="5104" y="10208"/>
                  </a:cubicBezTo>
                  <a:lnTo>
                    <a:pt x="18981" y="10208"/>
                  </a:lnTo>
                  <a:cubicBezTo>
                    <a:pt x="21816" y="10208"/>
                    <a:pt x="24084" y="7906"/>
                    <a:pt x="24084" y="5104"/>
                  </a:cubicBezTo>
                  <a:cubicBezTo>
                    <a:pt x="24084" y="2302"/>
                    <a:pt x="21816" y="1"/>
                    <a:pt x="189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4926693" y="2254558"/>
              <a:ext cx="301075" cy="255225"/>
            </a:xfrm>
            <a:custGeom>
              <a:rect b="b" l="l" r="r" t="t"/>
              <a:pathLst>
                <a:path extrusionOk="0" h="10209" w="12043">
                  <a:moveTo>
                    <a:pt x="0" y="1"/>
                  </a:moveTo>
                  <a:lnTo>
                    <a:pt x="0" y="10208"/>
                  </a:lnTo>
                  <a:lnTo>
                    <a:pt x="5938" y="10208"/>
                  </a:lnTo>
                  <a:cubicBezTo>
                    <a:pt x="9307" y="10208"/>
                    <a:pt x="12042" y="7906"/>
                    <a:pt x="12042" y="5104"/>
                  </a:cubicBezTo>
                  <a:cubicBezTo>
                    <a:pt x="12042" y="2302"/>
                    <a:pt x="9307" y="1"/>
                    <a:pt x="593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40"/>
          <p:cNvSpPr/>
          <p:nvPr/>
        </p:nvSpPr>
        <p:spPr>
          <a:xfrm>
            <a:off x="5990000" y="2669450"/>
            <a:ext cx="2805600" cy="1558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318125" y="1537800"/>
            <a:ext cx="2477100" cy="148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6043451" y="1049602"/>
            <a:ext cx="2412229" cy="1084686"/>
          </a:xfrm>
          <a:custGeom>
            <a:rect b="b" l="l" r="r" t="t"/>
            <a:pathLst>
              <a:path extrusionOk="0" h="44300" w="102441">
                <a:moveTo>
                  <a:pt x="22150" y="1"/>
                </a:moveTo>
                <a:cubicBezTo>
                  <a:pt x="9908" y="1"/>
                  <a:pt x="1" y="9908"/>
                  <a:pt x="1" y="22150"/>
                </a:cubicBezTo>
                <a:cubicBezTo>
                  <a:pt x="1" y="34392"/>
                  <a:pt x="9908" y="44299"/>
                  <a:pt x="22150" y="44299"/>
                </a:cubicBezTo>
                <a:lnTo>
                  <a:pt x="80292" y="44299"/>
                </a:lnTo>
                <a:cubicBezTo>
                  <a:pt x="92534" y="44299"/>
                  <a:pt x="102441" y="34392"/>
                  <a:pt x="102441" y="22150"/>
                </a:cubicBezTo>
                <a:cubicBezTo>
                  <a:pt x="102441" y="9908"/>
                  <a:pt x="92534" y="1"/>
                  <a:pt x="80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6134578" y="1180914"/>
            <a:ext cx="2229884" cy="821987"/>
          </a:xfrm>
          <a:custGeom>
            <a:rect b="b" l="l" r="r" t="t"/>
            <a:pathLst>
              <a:path extrusionOk="0" h="44300" w="102441">
                <a:moveTo>
                  <a:pt x="22150" y="1"/>
                </a:moveTo>
                <a:cubicBezTo>
                  <a:pt x="9908" y="1"/>
                  <a:pt x="1" y="9908"/>
                  <a:pt x="1" y="22150"/>
                </a:cubicBezTo>
                <a:cubicBezTo>
                  <a:pt x="1" y="34392"/>
                  <a:pt x="9908" y="44299"/>
                  <a:pt x="22150" y="44299"/>
                </a:cubicBezTo>
                <a:lnTo>
                  <a:pt x="80292" y="44299"/>
                </a:lnTo>
                <a:cubicBezTo>
                  <a:pt x="92534" y="44299"/>
                  <a:pt x="102441" y="34392"/>
                  <a:pt x="102441" y="22150"/>
                </a:cubicBezTo>
                <a:cubicBezTo>
                  <a:pt x="102441" y="9908"/>
                  <a:pt x="92534" y="1"/>
                  <a:pt x="80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5178413" y="1279029"/>
            <a:ext cx="541359" cy="431848"/>
          </a:xfrm>
          <a:custGeom>
            <a:rect b="b" l="l" r="r" t="t"/>
            <a:pathLst>
              <a:path extrusionOk="0" h="21783" w="28388">
                <a:moveTo>
                  <a:pt x="20548" y="34"/>
                </a:moveTo>
                <a:cubicBezTo>
                  <a:pt x="16212" y="1"/>
                  <a:pt x="14210" y="4837"/>
                  <a:pt x="14210" y="4837"/>
                </a:cubicBezTo>
                <a:cubicBezTo>
                  <a:pt x="14210" y="4837"/>
                  <a:pt x="12176" y="1"/>
                  <a:pt x="7872" y="34"/>
                </a:cubicBezTo>
                <a:cubicBezTo>
                  <a:pt x="4804" y="67"/>
                  <a:pt x="0" y="3803"/>
                  <a:pt x="2068" y="10842"/>
                </a:cubicBezTo>
                <a:cubicBezTo>
                  <a:pt x="3870" y="16979"/>
                  <a:pt x="8940" y="19948"/>
                  <a:pt x="11909" y="21182"/>
                </a:cubicBezTo>
                <a:cubicBezTo>
                  <a:pt x="13376" y="21783"/>
                  <a:pt x="15011" y="21783"/>
                  <a:pt x="16479" y="21182"/>
                </a:cubicBezTo>
                <a:cubicBezTo>
                  <a:pt x="19481" y="19948"/>
                  <a:pt x="24518" y="16979"/>
                  <a:pt x="26319" y="10842"/>
                </a:cubicBezTo>
                <a:cubicBezTo>
                  <a:pt x="28387" y="3803"/>
                  <a:pt x="23617" y="67"/>
                  <a:pt x="20548" y="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5173008" y="1376329"/>
            <a:ext cx="552172" cy="215597"/>
          </a:xfrm>
          <a:custGeom>
            <a:rect b="b" l="l" r="r" t="t"/>
            <a:pathLst>
              <a:path extrusionOk="0" fill="none" h="10875" w="28955">
                <a:moveTo>
                  <a:pt x="0" y="5805"/>
                </a:moveTo>
                <a:lnTo>
                  <a:pt x="6805" y="5805"/>
                </a:lnTo>
                <a:lnTo>
                  <a:pt x="8840" y="0"/>
                </a:lnTo>
                <a:lnTo>
                  <a:pt x="11976" y="10875"/>
                </a:lnTo>
                <a:lnTo>
                  <a:pt x="13610" y="5805"/>
                </a:lnTo>
                <a:lnTo>
                  <a:pt x="17913" y="5805"/>
                </a:lnTo>
                <a:lnTo>
                  <a:pt x="19214" y="1968"/>
                </a:lnTo>
                <a:lnTo>
                  <a:pt x="21516" y="9474"/>
                </a:lnTo>
                <a:lnTo>
                  <a:pt x="22717" y="5805"/>
                </a:lnTo>
                <a:lnTo>
                  <a:pt x="28954" y="5805"/>
                </a:lnTo>
              </a:path>
            </a:pathLst>
          </a:custGeom>
          <a:solidFill>
            <a:schemeClr val="accent3"/>
          </a:solidFill>
          <a:ln cap="rnd" cmpd="sng" w="317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40"/>
          <p:cNvCxnSpPr/>
          <p:nvPr/>
        </p:nvCxnSpPr>
        <p:spPr>
          <a:xfrm flipH="1" rot="10800000">
            <a:off x="2699014" y="2202894"/>
            <a:ext cx="656400" cy="4500"/>
          </a:xfrm>
          <a:prstGeom prst="straightConnector1">
            <a:avLst/>
          </a:prstGeom>
          <a:noFill/>
          <a:ln cap="flat" cmpd="sng" w="28575">
            <a:solidFill>
              <a:schemeClr val="lt1"/>
            </a:solidFill>
            <a:prstDash val="solid"/>
            <a:round/>
            <a:headEnd len="med" w="med" type="none"/>
            <a:tailEnd len="med" w="med" type="oval"/>
          </a:ln>
        </p:spPr>
      </p:cxnSp>
      <p:cxnSp>
        <p:nvCxnSpPr>
          <p:cNvPr id="601" name="Google Shape;601;p40"/>
          <p:cNvCxnSpPr/>
          <p:nvPr/>
        </p:nvCxnSpPr>
        <p:spPr>
          <a:xfrm rot="10800000">
            <a:off x="5532936" y="1591919"/>
            <a:ext cx="654300" cy="0"/>
          </a:xfrm>
          <a:prstGeom prst="straightConnector1">
            <a:avLst/>
          </a:prstGeom>
          <a:noFill/>
          <a:ln cap="flat" cmpd="sng" w="28575">
            <a:solidFill>
              <a:schemeClr val="lt1"/>
            </a:solidFill>
            <a:prstDash val="solid"/>
            <a:round/>
            <a:headEnd len="med" w="med" type="none"/>
            <a:tailEnd len="med" w="med" type="oval"/>
          </a:ln>
        </p:spPr>
      </p:cxnSp>
      <p:cxnSp>
        <p:nvCxnSpPr>
          <p:cNvPr id="602" name="Google Shape;602;p40"/>
          <p:cNvCxnSpPr/>
          <p:nvPr/>
        </p:nvCxnSpPr>
        <p:spPr>
          <a:xfrm rot="10800000">
            <a:off x="5540695" y="3621644"/>
            <a:ext cx="660000" cy="0"/>
          </a:xfrm>
          <a:prstGeom prst="straightConnector1">
            <a:avLst/>
          </a:prstGeom>
          <a:noFill/>
          <a:ln cap="flat" cmpd="sng" w="28575">
            <a:solidFill>
              <a:schemeClr val="lt1"/>
            </a:solidFill>
            <a:prstDash val="solid"/>
            <a:round/>
            <a:headEnd len="med" w="med" type="none"/>
            <a:tailEnd len="med" w="med" type="oval"/>
          </a:ln>
        </p:spPr>
      </p:cxnSp>
      <p:sp>
        <p:nvSpPr>
          <p:cNvPr id="603" name="Google Shape;603;p40"/>
          <p:cNvSpPr txBox="1"/>
          <p:nvPr/>
        </p:nvSpPr>
        <p:spPr>
          <a:xfrm>
            <a:off x="6134591" y="1279021"/>
            <a:ext cx="2229900" cy="7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lt1"/>
                </a:solidFill>
                <a:latin typeface="Oswald"/>
                <a:ea typeface="Oswald"/>
                <a:cs typeface="Oswald"/>
                <a:sym typeface="Oswald"/>
              </a:rPr>
              <a:t>1 in </a:t>
            </a:r>
            <a:r>
              <a:rPr b="1" lang="es" sz="1500">
                <a:solidFill>
                  <a:srgbClr val="0C2E3A"/>
                </a:solidFill>
                <a:latin typeface="Oswald"/>
                <a:ea typeface="Oswald"/>
                <a:cs typeface="Oswald"/>
                <a:sym typeface="Oswald"/>
              </a:rPr>
              <a:t>8</a:t>
            </a:r>
            <a:r>
              <a:rPr b="1" lang="es" sz="1500">
                <a:solidFill>
                  <a:schemeClr val="lt1"/>
                </a:solidFill>
                <a:latin typeface="Oswald"/>
                <a:ea typeface="Oswald"/>
                <a:cs typeface="Oswald"/>
                <a:sym typeface="Oswald"/>
              </a:rPr>
              <a:t> American women </a:t>
            </a:r>
            <a:r>
              <a:rPr b="1" lang="es" sz="1500">
                <a:solidFill>
                  <a:schemeClr val="lt1"/>
                </a:solidFill>
                <a:latin typeface="Oswald"/>
                <a:ea typeface="Oswald"/>
                <a:cs typeface="Oswald"/>
                <a:sym typeface="Oswald"/>
              </a:rPr>
              <a:t>develop </a:t>
            </a:r>
            <a:r>
              <a:rPr b="1" lang="es" sz="1500">
                <a:solidFill>
                  <a:srgbClr val="0C2E3A"/>
                </a:solidFill>
                <a:latin typeface="Oswald"/>
                <a:ea typeface="Oswald"/>
                <a:cs typeface="Oswald"/>
                <a:sym typeface="Oswald"/>
              </a:rPr>
              <a:t>invasive breast cancer </a:t>
            </a:r>
            <a:r>
              <a:rPr b="1" lang="es" sz="1500">
                <a:solidFill>
                  <a:schemeClr val="accent6"/>
                </a:solidFill>
                <a:latin typeface="Oswald"/>
                <a:ea typeface="Oswald"/>
                <a:cs typeface="Oswald"/>
                <a:sym typeface="Oswald"/>
              </a:rPr>
              <a:t>by 70</a:t>
            </a:r>
            <a:endParaRPr b="1" sz="1500">
              <a:solidFill>
                <a:schemeClr val="accent6"/>
              </a:solidFill>
              <a:latin typeface="Oswald"/>
              <a:ea typeface="Oswald"/>
              <a:cs typeface="Oswald"/>
              <a:sym typeface="Oswald"/>
            </a:endParaRPr>
          </a:p>
        </p:txBody>
      </p:sp>
      <p:grpSp>
        <p:nvGrpSpPr>
          <p:cNvPr id="604" name="Google Shape;604;p40"/>
          <p:cNvGrpSpPr/>
          <p:nvPr/>
        </p:nvGrpSpPr>
        <p:grpSpPr>
          <a:xfrm>
            <a:off x="4725996" y="1268243"/>
            <a:ext cx="447170" cy="431863"/>
            <a:chOff x="-57568775" y="3198925"/>
            <a:chExt cx="318225" cy="318225"/>
          </a:xfrm>
        </p:grpSpPr>
        <p:sp>
          <p:nvSpPr>
            <p:cNvPr id="605" name="Google Shape;605;p40"/>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40"/>
          <p:cNvSpPr/>
          <p:nvPr/>
        </p:nvSpPr>
        <p:spPr>
          <a:xfrm>
            <a:off x="4505075" y="1782966"/>
            <a:ext cx="139455" cy="302044"/>
          </a:xfrm>
          <a:custGeom>
            <a:rect b="b" l="l" r="r" t="t"/>
            <a:pathLst>
              <a:path extrusionOk="0" h="49904" w="17647">
                <a:moveTo>
                  <a:pt x="4237" y="4571"/>
                </a:moveTo>
                <a:cubicBezTo>
                  <a:pt x="4237" y="2036"/>
                  <a:pt x="6305" y="1"/>
                  <a:pt x="8806" y="1"/>
                </a:cubicBezTo>
                <a:cubicBezTo>
                  <a:pt x="11342" y="1"/>
                  <a:pt x="13376" y="2036"/>
                  <a:pt x="13376" y="4571"/>
                </a:cubicBezTo>
                <a:cubicBezTo>
                  <a:pt x="13376" y="7106"/>
                  <a:pt x="11342" y="9141"/>
                  <a:pt x="8806" y="9141"/>
                </a:cubicBezTo>
                <a:cubicBezTo>
                  <a:pt x="6305" y="9141"/>
                  <a:pt x="4237" y="7106"/>
                  <a:pt x="4237" y="4571"/>
                </a:cubicBezTo>
                <a:close/>
                <a:moveTo>
                  <a:pt x="16045" y="10975"/>
                </a:moveTo>
                <a:cubicBezTo>
                  <a:pt x="16012" y="10975"/>
                  <a:pt x="15978" y="10975"/>
                  <a:pt x="15945" y="10975"/>
                </a:cubicBezTo>
                <a:cubicBezTo>
                  <a:pt x="15912" y="10975"/>
                  <a:pt x="15912" y="10975"/>
                  <a:pt x="15878" y="10975"/>
                </a:cubicBezTo>
                <a:lnTo>
                  <a:pt x="13677" y="10975"/>
                </a:lnTo>
                <a:lnTo>
                  <a:pt x="3936" y="10975"/>
                </a:lnTo>
                <a:lnTo>
                  <a:pt x="1768" y="10975"/>
                </a:lnTo>
                <a:cubicBezTo>
                  <a:pt x="1735" y="10975"/>
                  <a:pt x="1701" y="10975"/>
                  <a:pt x="1668" y="10975"/>
                </a:cubicBezTo>
                <a:cubicBezTo>
                  <a:pt x="1635" y="10975"/>
                  <a:pt x="1601" y="10975"/>
                  <a:pt x="1568" y="10975"/>
                </a:cubicBezTo>
                <a:cubicBezTo>
                  <a:pt x="701" y="10975"/>
                  <a:pt x="0" y="11676"/>
                  <a:pt x="0" y="12543"/>
                </a:cubicBezTo>
                <a:lnTo>
                  <a:pt x="0" y="12710"/>
                </a:lnTo>
                <a:lnTo>
                  <a:pt x="0" y="13010"/>
                </a:lnTo>
                <a:lnTo>
                  <a:pt x="0" y="27788"/>
                </a:lnTo>
                <a:cubicBezTo>
                  <a:pt x="0" y="28688"/>
                  <a:pt x="701" y="29389"/>
                  <a:pt x="1568" y="29389"/>
                </a:cubicBezTo>
                <a:cubicBezTo>
                  <a:pt x="2469" y="29389"/>
                  <a:pt x="3169" y="28688"/>
                  <a:pt x="3169" y="27788"/>
                </a:cubicBezTo>
                <a:lnTo>
                  <a:pt x="3169" y="14778"/>
                </a:lnTo>
                <a:lnTo>
                  <a:pt x="3936" y="14778"/>
                </a:lnTo>
                <a:lnTo>
                  <a:pt x="3936" y="31690"/>
                </a:lnTo>
                <a:lnTo>
                  <a:pt x="3936" y="47869"/>
                </a:lnTo>
                <a:cubicBezTo>
                  <a:pt x="3936" y="49003"/>
                  <a:pt x="4837" y="49903"/>
                  <a:pt x="5971" y="49903"/>
                </a:cubicBezTo>
                <a:cubicBezTo>
                  <a:pt x="7072" y="49903"/>
                  <a:pt x="8006" y="49003"/>
                  <a:pt x="8006" y="47869"/>
                </a:cubicBezTo>
                <a:lnTo>
                  <a:pt x="8006" y="31690"/>
                </a:lnTo>
                <a:lnTo>
                  <a:pt x="9640" y="31690"/>
                </a:lnTo>
                <a:lnTo>
                  <a:pt x="9640" y="47869"/>
                </a:lnTo>
                <a:cubicBezTo>
                  <a:pt x="9640" y="49003"/>
                  <a:pt x="10541" y="49903"/>
                  <a:pt x="11675" y="49903"/>
                </a:cubicBezTo>
                <a:cubicBezTo>
                  <a:pt x="12776" y="49903"/>
                  <a:pt x="13677" y="49003"/>
                  <a:pt x="13677" y="47869"/>
                </a:cubicBezTo>
                <a:lnTo>
                  <a:pt x="13677" y="31690"/>
                </a:lnTo>
                <a:lnTo>
                  <a:pt x="13677" y="14778"/>
                </a:lnTo>
                <a:lnTo>
                  <a:pt x="14444" y="14778"/>
                </a:lnTo>
                <a:lnTo>
                  <a:pt x="14444" y="27788"/>
                </a:lnTo>
                <a:cubicBezTo>
                  <a:pt x="14444" y="28688"/>
                  <a:pt x="15178" y="29389"/>
                  <a:pt x="16045" y="29389"/>
                </a:cubicBezTo>
                <a:cubicBezTo>
                  <a:pt x="16912" y="29389"/>
                  <a:pt x="17646" y="28688"/>
                  <a:pt x="17646" y="27788"/>
                </a:cubicBezTo>
                <a:lnTo>
                  <a:pt x="17646" y="13010"/>
                </a:lnTo>
                <a:lnTo>
                  <a:pt x="17646" y="12710"/>
                </a:lnTo>
                <a:lnTo>
                  <a:pt x="17646" y="12543"/>
                </a:lnTo>
                <a:cubicBezTo>
                  <a:pt x="17646" y="11676"/>
                  <a:pt x="16912" y="10975"/>
                  <a:pt x="16045" y="109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4707151" y="1780586"/>
            <a:ext cx="139455" cy="302044"/>
          </a:xfrm>
          <a:custGeom>
            <a:rect b="b" l="l" r="r" t="t"/>
            <a:pathLst>
              <a:path extrusionOk="0" h="49904" w="17647">
                <a:moveTo>
                  <a:pt x="4237" y="4571"/>
                </a:moveTo>
                <a:cubicBezTo>
                  <a:pt x="4237" y="2036"/>
                  <a:pt x="6305" y="1"/>
                  <a:pt x="8806" y="1"/>
                </a:cubicBezTo>
                <a:cubicBezTo>
                  <a:pt x="11342" y="1"/>
                  <a:pt x="13376" y="2036"/>
                  <a:pt x="13376" y="4571"/>
                </a:cubicBezTo>
                <a:cubicBezTo>
                  <a:pt x="13376" y="7106"/>
                  <a:pt x="11342" y="9141"/>
                  <a:pt x="8806" y="9141"/>
                </a:cubicBezTo>
                <a:cubicBezTo>
                  <a:pt x="6305" y="9141"/>
                  <a:pt x="4237" y="7106"/>
                  <a:pt x="4237" y="4571"/>
                </a:cubicBezTo>
                <a:close/>
                <a:moveTo>
                  <a:pt x="16045" y="10975"/>
                </a:moveTo>
                <a:cubicBezTo>
                  <a:pt x="16012" y="10975"/>
                  <a:pt x="15978" y="10975"/>
                  <a:pt x="15945" y="10975"/>
                </a:cubicBezTo>
                <a:cubicBezTo>
                  <a:pt x="15912" y="10975"/>
                  <a:pt x="15912" y="10975"/>
                  <a:pt x="15878" y="10975"/>
                </a:cubicBezTo>
                <a:lnTo>
                  <a:pt x="13677" y="10975"/>
                </a:lnTo>
                <a:lnTo>
                  <a:pt x="3936" y="10975"/>
                </a:lnTo>
                <a:lnTo>
                  <a:pt x="1768" y="10975"/>
                </a:lnTo>
                <a:cubicBezTo>
                  <a:pt x="1735" y="10975"/>
                  <a:pt x="1701" y="10975"/>
                  <a:pt x="1668" y="10975"/>
                </a:cubicBezTo>
                <a:cubicBezTo>
                  <a:pt x="1635" y="10975"/>
                  <a:pt x="1601" y="10975"/>
                  <a:pt x="1568" y="10975"/>
                </a:cubicBezTo>
                <a:cubicBezTo>
                  <a:pt x="701" y="10975"/>
                  <a:pt x="0" y="11676"/>
                  <a:pt x="0" y="12543"/>
                </a:cubicBezTo>
                <a:lnTo>
                  <a:pt x="0" y="12710"/>
                </a:lnTo>
                <a:lnTo>
                  <a:pt x="0" y="13010"/>
                </a:lnTo>
                <a:lnTo>
                  <a:pt x="0" y="27788"/>
                </a:lnTo>
                <a:cubicBezTo>
                  <a:pt x="0" y="28688"/>
                  <a:pt x="701" y="29389"/>
                  <a:pt x="1568" y="29389"/>
                </a:cubicBezTo>
                <a:cubicBezTo>
                  <a:pt x="2469" y="29389"/>
                  <a:pt x="3169" y="28688"/>
                  <a:pt x="3169" y="27788"/>
                </a:cubicBezTo>
                <a:lnTo>
                  <a:pt x="3169" y="14778"/>
                </a:lnTo>
                <a:lnTo>
                  <a:pt x="3936" y="14778"/>
                </a:lnTo>
                <a:lnTo>
                  <a:pt x="3936" y="31690"/>
                </a:lnTo>
                <a:lnTo>
                  <a:pt x="3936" y="47869"/>
                </a:lnTo>
                <a:cubicBezTo>
                  <a:pt x="3936" y="49003"/>
                  <a:pt x="4837" y="49903"/>
                  <a:pt x="5971" y="49903"/>
                </a:cubicBezTo>
                <a:cubicBezTo>
                  <a:pt x="7072" y="49903"/>
                  <a:pt x="8006" y="49003"/>
                  <a:pt x="8006" y="47869"/>
                </a:cubicBezTo>
                <a:lnTo>
                  <a:pt x="8006" y="31690"/>
                </a:lnTo>
                <a:lnTo>
                  <a:pt x="9640" y="31690"/>
                </a:lnTo>
                <a:lnTo>
                  <a:pt x="9640" y="47869"/>
                </a:lnTo>
                <a:cubicBezTo>
                  <a:pt x="9640" y="49003"/>
                  <a:pt x="10541" y="49903"/>
                  <a:pt x="11675" y="49903"/>
                </a:cubicBezTo>
                <a:cubicBezTo>
                  <a:pt x="12776" y="49903"/>
                  <a:pt x="13677" y="49003"/>
                  <a:pt x="13677" y="47869"/>
                </a:cubicBezTo>
                <a:lnTo>
                  <a:pt x="13677" y="31690"/>
                </a:lnTo>
                <a:lnTo>
                  <a:pt x="13677" y="14778"/>
                </a:lnTo>
                <a:lnTo>
                  <a:pt x="14444" y="14778"/>
                </a:lnTo>
                <a:lnTo>
                  <a:pt x="14444" y="27788"/>
                </a:lnTo>
                <a:cubicBezTo>
                  <a:pt x="14444" y="28688"/>
                  <a:pt x="15178" y="29389"/>
                  <a:pt x="16045" y="29389"/>
                </a:cubicBezTo>
                <a:cubicBezTo>
                  <a:pt x="16912" y="29389"/>
                  <a:pt x="17646" y="28688"/>
                  <a:pt x="17646" y="27788"/>
                </a:cubicBezTo>
                <a:lnTo>
                  <a:pt x="17646" y="13010"/>
                </a:lnTo>
                <a:lnTo>
                  <a:pt x="17646" y="12710"/>
                </a:lnTo>
                <a:lnTo>
                  <a:pt x="17646" y="12543"/>
                </a:lnTo>
                <a:cubicBezTo>
                  <a:pt x="17646" y="11676"/>
                  <a:pt x="16912" y="10975"/>
                  <a:pt x="16045" y="109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4909228" y="1773018"/>
            <a:ext cx="139455" cy="302044"/>
          </a:xfrm>
          <a:custGeom>
            <a:rect b="b" l="l" r="r" t="t"/>
            <a:pathLst>
              <a:path extrusionOk="0" h="49904" w="17647">
                <a:moveTo>
                  <a:pt x="4237" y="4571"/>
                </a:moveTo>
                <a:cubicBezTo>
                  <a:pt x="4237" y="2036"/>
                  <a:pt x="6305" y="1"/>
                  <a:pt x="8806" y="1"/>
                </a:cubicBezTo>
                <a:cubicBezTo>
                  <a:pt x="11342" y="1"/>
                  <a:pt x="13376" y="2036"/>
                  <a:pt x="13376" y="4571"/>
                </a:cubicBezTo>
                <a:cubicBezTo>
                  <a:pt x="13376" y="7106"/>
                  <a:pt x="11342" y="9141"/>
                  <a:pt x="8806" y="9141"/>
                </a:cubicBezTo>
                <a:cubicBezTo>
                  <a:pt x="6305" y="9141"/>
                  <a:pt x="4237" y="7106"/>
                  <a:pt x="4237" y="4571"/>
                </a:cubicBezTo>
                <a:close/>
                <a:moveTo>
                  <a:pt x="16045" y="10975"/>
                </a:moveTo>
                <a:cubicBezTo>
                  <a:pt x="16012" y="10975"/>
                  <a:pt x="15978" y="10975"/>
                  <a:pt x="15945" y="10975"/>
                </a:cubicBezTo>
                <a:cubicBezTo>
                  <a:pt x="15912" y="10975"/>
                  <a:pt x="15912" y="10975"/>
                  <a:pt x="15878" y="10975"/>
                </a:cubicBezTo>
                <a:lnTo>
                  <a:pt x="13677" y="10975"/>
                </a:lnTo>
                <a:lnTo>
                  <a:pt x="3936" y="10975"/>
                </a:lnTo>
                <a:lnTo>
                  <a:pt x="1768" y="10975"/>
                </a:lnTo>
                <a:cubicBezTo>
                  <a:pt x="1735" y="10975"/>
                  <a:pt x="1701" y="10975"/>
                  <a:pt x="1668" y="10975"/>
                </a:cubicBezTo>
                <a:cubicBezTo>
                  <a:pt x="1635" y="10975"/>
                  <a:pt x="1601" y="10975"/>
                  <a:pt x="1568" y="10975"/>
                </a:cubicBezTo>
                <a:cubicBezTo>
                  <a:pt x="701" y="10975"/>
                  <a:pt x="0" y="11676"/>
                  <a:pt x="0" y="12543"/>
                </a:cubicBezTo>
                <a:lnTo>
                  <a:pt x="0" y="12710"/>
                </a:lnTo>
                <a:lnTo>
                  <a:pt x="0" y="13010"/>
                </a:lnTo>
                <a:lnTo>
                  <a:pt x="0" y="27788"/>
                </a:lnTo>
                <a:cubicBezTo>
                  <a:pt x="0" y="28688"/>
                  <a:pt x="701" y="29389"/>
                  <a:pt x="1568" y="29389"/>
                </a:cubicBezTo>
                <a:cubicBezTo>
                  <a:pt x="2469" y="29389"/>
                  <a:pt x="3169" y="28688"/>
                  <a:pt x="3169" y="27788"/>
                </a:cubicBezTo>
                <a:lnTo>
                  <a:pt x="3169" y="14778"/>
                </a:lnTo>
                <a:lnTo>
                  <a:pt x="3936" y="14778"/>
                </a:lnTo>
                <a:lnTo>
                  <a:pt x="3936" y="31690"/>
                </a:lnTo>
                <a:lnTo>
                  <a:pt x="3936" y="47869"/>
                </a:lnTo>
                <a:cubicBezTo>
                  <a:pt x="3936" y="49003"/>
                  <a:pt x="4837" y="49903"/>
                  <a:pt x="5971" y="49903"/>
                </a:cubicBezTo>
                <a:cubicBezTo>
                  <a:pt x="7072" y="49903"/>
                  <a:pt x="8006" y="49003"/>
                  <a:pt x="8006" y="47869"/>
                </a:cubicBezTo>
                <a:lnTo>
                  <a:pt x="8006" y="31690"/>
                </a:lnTo>
                <a:lnTo>
                  <a:pt x="9640" y="31690"/>
                </a:lnTo>
                <a:lnTo>
                  <a:pt x="9640" y="47869"/>
                </a:lnTo>
                <a:cubicBezTo>
                  <a:pt x="9640" y="49003"/>
                  <a:pt x="10541" y="49903"/>
                  <a:pt x="11675" y="49903"/>
                </a:cubicBezTo>
                <a:cubicBezTo>
                  <a:pt x="12776" y="49903"/>
                  <a:pt x="13677" y="49003"/>
                  <a:pt x="13677" y="47869"/>
                </a:cubicBezTo>
                <a:lnTo>
                  <a:pt x="13677" y="31690"/>
                </a:lnTo>
                <a:lnTo>
                  <a:pt x="13677" y="14778"/>
                </a:lnTo>
                <a:lnTo>
                  <a:pt x="14444" y="14778"/>
                </a:lnTo>
                <a:lnTo>
                  <a:pt x="14444" y="27788"/>
                </a:lnTo>
                <a:cubicBezTo>
                  <a:pt x="14444" y="28688"/>
                  <a:pt x="15178" y="29389"/>
                  <a:pt x="16045" y="29389"/>
                </a:cubicBezTo>
                <a:cubicBezTo>
                  <a:pt x="16912" y="29389"/>
                  <a:pt x="17646" y="28688"/>
                  <a:pt x="17646" y="27788"/>
                </a:cubicBezTo>
                <a:lnTo>
                  <a:pt x="17646" y="13010"/>
                </a:lnTo>
                <a:lnTo>
                  <a:pt x="17646" y="12710"/>
                </a:lnTo>
                <a:lnTo>
                  <a:pt x="17646" y="12543"/>
                </a:lnTo>
                <a:cubicBezTo>
                  <a:pt x="17646" y="11676"/>
                  <a:pt x="16912" y="10975"/>
                  <a:pt x="16045" y="109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5111306" y="1780586"/>
            <a:ext cx="139455" cy="302044"/>
          </a:xfrm>
          <a:custGeom>
            <a:rect b="b" l="l" r="r" t="t"/>
            <a:pathLst>
              <a:path extrusionOk="0" h="49904" w="17647">
                <a:moveTo>
                  <a:pt x="4237" y="4571"/>
                </a:moveTo>
                <a:cubicBezTo>
                  <a:pt x="4237" y="2036"/>
                  <a:pt x="6305" y="1"/>
                  <a:pt x="8806" y="1"/>
                </a:cubicBezTo>
                <a:cubicBezTo>
                  <a:pt x="11342" y="1"/>
                  <a:pt x="13376" y="2036"/>
                  <a:pt x="13376" y="4571"/>
                </a:cubicBezTo>
                <a:cubicBezTo>
                  <a:pt x="13376" y="7106"/>
                  <a:pt x="11342" y="9141"/>
                  <a:pt x="8806" y="9141"/>
                </a:cubicBezTo>
                <a:cubicBezTo>
                  <a:pt x="6305" y="9141"/>
                  <a:pt x="4237" y="7106"/>
                  <a:pt x="4237" y="4571"/>
                </a:cubicBezTo>
                <a:close/>
                <a:moveTo>
                  <a:pt x="16045" y="10975"/>
                </a:moveTo>
                <a:cubicBezTo>
                  <a:pt x="16012" y="10975"/>
                  <a:pt x="15978" y="10975"/>
                  <a:pt x="15945" y="10975"/>
                </a:cubicBezTo>
                <a:cubicBezTo>
                  <a:pt x="15912" y="10975"/>
                  <a:pt x="15912" y="10975"/>
                  <a:pt x="15878" y="10975"/>
                </a:cubicBezTo>
                <a:lnTo>
                  <a:pt x="13677" y="10975"/>
                </a:lnTo>
                <a:lnTo>
                  <a:pt x="3936" y="10975"/>
                </a:lnTo>
                <a:lnTo>
                  <a:pt x="1768" y="10975"/>
                </a:lnTo>
                <a:cubicBezTo>
                  <a:pt x="1735" y="10975"/>
                  <a:pt x="1701" y="10975"/>
                  <a:pt x="1668" y="10975"/>
                </a:cubicBezTo>
                <a:cubicBezTo>
                  <a:pt x="1635" y="10975"/>
                  <a:pt x="1601" y="10975"/>
                  <a:pt x="1568" y="10975"/>
                </a:cubicBezTo>
                <a:cubicBezTo>
                  <a:pt x="701" y="10975"/>
                  <a:pt x="0" y="11676"/>
                  <a:pt x="0" y="12543"/>
                </a:cubicBezTo>
                <a:lnTo>
                  <a:pt x="0" y="12710"/>
                </a:lnTo>
                <a:lnTo>
                  <a:pt x="0" y="13010"/>
                </a:lnTo>
                <a:lnTo>
                  <a:pt x="0" y="27788"/>
                </a:lnTo>
                <a:cubicBezTo>
                  <a:pt x="0" y="28688"/>
                  <a:pt x="701" y="29389"/>
                  <a:pt x="1568" y="29389"/>
                </a:cubicBezTo>
                <a:cubicBezTo>
                  <a:pt x="2469" y="29389"/>
                  <a:pt x="3169" y="28688"/>
                  <a:pt x="3169" y="27788"/>
                </a:cubicBezTo>
                <a:lnTo>
                  <a:pt x="3169" y="14778"/>
                </a:lnTo>
                <a:lnTo>
                  <a:pt x="3936" y="14778"/>
                </a:lnTo>
                <a:lnTo>
                  <a:pt x="3936" y="31690"/>
                </a:lnTo>
                <a:lnTo>
                  <a:pt x="3936" y="47869"/>
                </a:lnTo>
                <a:cubicBezTo>
                  <a:pt x="3936" y="49003"/>
                  <a:pt x="4837" y="49903"/>
                  <a:pt x="5971" y="49903"/>
                </a:cubicBezTo>
                <a:cubicBezTo>
                  <a:pt x="7072" y="49903"/>
                  <a:pt x="8006" y="49003"/>
                  <a:pt x="8006" y="47869"/>
                </a:cubicBezTo>
                <a:lnTo>
                  <a:pt x="8006" y="31690"/>
                </a:lnTo>
                <a:lnTo>
                  <a:pt x="9640" y="31690"/>
                </a:lnTo>
                <a:lnTo>
                  <a:pt x="9640" y="47869"/>
                </a:lnTo>
                <a:cubicBezTo>
                  <a:pt x="9640" y="49003"/>
                  <a:pt x="10541" y="49903"/>
                  <a:pt x="11675" y="49903"/>
                </a:cubicBezTo>
                <a:cubicBezTo>
                  <a:pt x="12776" y="49903"/>
                  <a:pt x="13677" y="49003"/>
                  <a:pt x="13677" y="47869"/>
                </a:cubicBezTo>
                <a:lnTo>
                  <a:pt x="13677" y="31690"/>
                </a:lnTo>
                <a:lnTo>
                  <a:pt x="13677" y="14778"/>
                </a:lnTo>
                <a:lnTo>
                  <a:pt x="14444" y="14778"/>
                </a:lnTo>
                <a:lnTo>
                  <a:pt x="14444" y="27788"/>
                </a:lnTo>
                <a:cubicBezTo>
                  <a:pt x="14444" y="28688"/>
                  <a:pt x="15178" y="29389"/>
                  <a:pt x="16045" y="29389"/>
                </a:cubicBezTo>
                <a:cubicBezTo>
                  <a:pt x="16912" y="29389"/>
                  <a:pt x="17646" y="28688"/>
                  <a:pt x="17646" y="27788"/>
                </a:cubicBezTo>
                <a:lnTo>
                  <a:pt x="17646" y="13010"/>
                </a:lnTo>
                <a:lnTo>
                  <a:pt x="17646" y="12710"/>
                </a:lnTo>
                <a:lnTo>
                  <a:pt x="17646" y="12543"/>
                </a:lnTo>
                <a:cubicBezTo>
                  <a:pt x="17646" y="11676"/>
                  <a:pt x="16912" y="10975"/>
                  <a:pt x="16045" y="109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5306625" y="1782974"/>
            <a:ext cx="139455" cy="302044"/>
          </a:xfrm>
          <a:custGeom>
            <a:rect b="b" l="l" r="r" t="t"/>
            <a:pathLst>
              <a:path extrusionOk="0" h="49904" w="17647">
                <a:moveTo>
                  <a:pt x="4237" y="4571"/>
                </a:moveTo>
                <a:cubicBezTo>
                  <a:pt x="4237" y="2036"/>
                  <a:pt x="6305" y="1"/>
                  <a:pt x="8806" y="1"/>
                </a:cubicBezTo>
                <a:cubicBezTo>
                  <a:pt x="11342" y="1"/>
                  <a:pt x="13376" y="2036"/>
                  <a:pt x="13376" y="4571"/>
                </a:cubicBezTo>
                <a:cubicBezTo>
                  <a:pt x="13376" y="7106"/>
                  <a:pt x="11342" y="9141"/>
                  <a:pt x="8806" y="9141"/>
                </a:cubicBezTo>
                <a:cubicBezTo>
                  <a:pt x="6305" y="9141"/>
                  <a:pt x="4237" y="7106"/>
                  <a:pt x="4237" y="4571"/>
                </a:cubicBezTo>
                <a:close/>
                <a:moveTo>
                  <a:pt x="16045" y="10975"/>
                </a:moveTo>
                <a:cubicBezTo>
                  <a:pt x="16012" y="10975"/>
                  <a:pt x="15978" y="10975"/>
                  <a:pt x="15945" y="10975"/>
                </a:cubicBezTo>
                <a:cubicBezTo>
                  <a:pt x="15912" y="10975"/>
                  <a:pt x="15912" y="10975"/>
                  <a:pt x="15878" y="10975"/>
                </a:cubicBezTo>
                <a:lnTo>
                  <a:pt x="13677" y="10975"/>
                </a:lnTo>
                <a:lnTo>
                  <a:pt x="3936" y="10975"/>
                </a:lnTo>
                <a:lnTo>
                  <a:pt x="1768" y="10975"/>
                </a:lnTo>
                <a:cubicBezTo>
                  <a:pt x="1735" y="10975"/>
                  <a:pt x="1701" y="10975"/>
                  <a:pt x="1668" y="10975"/>
                </a:cubicBezTo>
                <a:cubicBezTo>
                  <a:pt x="1635" y="10975"/>
                  <a:pt x="1601" y="10975"/>
                  <a:pt x="1568" y="10975"/>
                </a:cubicBezTo>
                <a:cubicBezTo>
                  <a:pt x="701" y="10975"/>
                  <a:pt x="0" y="11676"/>
                  <a:pt x="0" y="12543"/>
                </a:cubicBezTo>
                <a:lnTo>
                  <a:pt x="0" y="12710"/>
                </a:lnTo>
                <a:lnTo>
                  <a:pt x="0" y="13010"/>
                </a:lnTo>
                <a:lnTo>
                  <a:pt x="0" y="27788"/>
                </a:lnTo>
                <a:cubicBezTo>
                  <a:pt x="0" y="28688"/>
                  <a:pt x="701" y="29389"/>
                  <a:pt x="1568" y="29389"/>
                </a:cubicBezTo>
                <a:cubicBezTo>
                  <a:pt x="2469" y="29389"/>
                  <a:pt x="3169" y="28688"/>
                  <a:pt x="3169" y="27788"/>
                </a:cubicBezTo>
                <a:lnTo>
                  <a:pt x="3169" y="14778"/>
                </a:lnTo>
                <a:lnTo>
                  <a:pt x="3936" y="14778"/>
                </a:lnTo>
                <a:lnTo>
                  <a:pt x="3936" y="31690"/>
                </a:lnTo>
                <a:lnTo>
                  <a:pt x="3936" y="47869"/>
                </a:lnTo>
                <a:cubicBezTo>
                  <a:pt x="3936" y="49003"/>
                  <a:pt x="4837" y="49903"/>
                  <a:pt x="5971" y="49903"/>
                </a:cubicBezTo>
                <a:cubicBezTo>
                  <a:pt x="7072" y="49903"/>
                  <a:pt x="8006" y="49003"/>
                  <a:pt x="8006" y="47869"/>
                </a:cubicBezTo>
                <a:lnTo>
                  <a:pt x="8006" y="31690"/>
                </a:lnTo>
                <a:lnTo>
                  <a:pt x="9640" y="31690"/>
                </a:lnTo>
                <a:lnTo>
                  <a:pt x="9640" y="47869"/>
                </a:lnTo>
                <a:cubicBezTo>
                  <a:pt x="9640" y="49003"/>
                  <a:pt x="10541" y="49903"/>
                  <a:pt x="11675" y="49903"/>
                </a:cubicBezTo>
                <a:cubicBezTo>
                  <a:pt x="12776" y="49903"/>
                  <a:pt x="13677" y="49003"/>
                  <a:pt x="13677" y="47869"/>
                </a:cubicBezTo>
                <a:lnTo>
                  <a:pt x="13677" y="31690"/>
                </a:lnTo>
                <a:lnTo>
                  <a:pt x="13677" y="14778"/>
                </a:lnTo>
                <a:lnTo>
                  <a:pt x="14444" y="14778"/>
                </a:lnTo>
                <a:lnTo>
                  <a:pt x="14444" y="27788"/>
                </a:lnTo>
                <a:cubicBezTo>
                  <a:pt x="14444" y="28688"/>
                  <a:pt x="15178" y="29389"/>
                  <a:pt x="16045" y="29389"/>
                </a:cubicBezTo>
                <a:cubicBezTo>
                  <a:pt x="16912" y="29389"/>
                  <a:pt x="17646" y="28688"/>
                  <a:pt x="17646" y="27788"/>
                </a:cubicBezTo>
                <a:lnTo>
                  <a:pt x="17646" y="13010"/>
                </a:lnTo>
                <a:lnTo>
                  <a:pt x="17646" y="12710"/>
                </a:lnTo>
                <a:lnTo>
                  <a:pt x="17646" y="12543"/>
                </a:lnTo>
                <a:cubicBezTo>
                  <a:pt x="17646" y="11676"/>
                  <a:pt x="16912" y="10975"/>
                  <a:pt x="16045" y="109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5506168" y="1782974"/>
            <a:ext cx="139455" cy="302044"/>
          </a:xfrm>
          <a:custGeom>
            <a:rect b="b" l="l" r="r" t="t"/>
            <a:pathLst>
              <a:path extrusionOk="0" h="49904" w="17647">
                <a:moveTo>
                  <a:pt x="4237" y="4571"/>
                </a:moveTo>
                <a:cubicBezTo>
                  <a:pt x="4237" y="2036"/>
                  <a:pt x="6305" y="1"/>
                  <a:pt x="8806" y="1"/>
                </a:cubicBezTo>
                <a:cubicBezTo>
                  <a:pt x="11342" y="1"/>
                  <a:pt x="13376" y="2036"/>
                  <a:pt x="13376" y="4571"/>
                </a:cubicBezTo>
                <a:cubicBezTo>
                  <a:pt x="13376" y="7106"/>
                  <a:pt x="11342" y="9141"/>
                  <a:pt x="8806" y="9141"/>
                </a:cubicBezTo>
                <a:cubicBezTo>
                  <a:pt x="6305" y="9141"/>
                  <a:pt x="4237" y="7106"/>
                  <a:pt x="4237" y="4571"/>
                </a:cubicBezTo>
                <a:close/>
                <a:moveTo>
                  <a:pt x="16045" y="10975"/>
                </a:moveTo>
                <a:cubicBezTo>
                  <a:pt x="16012" y="10975"/>
                  <a:pt x="15978" y="10975"/>
                  <a:pt x="15945" y="10975"/>
                </a:cubicBezTo>
                <a:cubicBezTo>
                  <a:pt x="15912" y="10975"/>
                  <a:pt x="15912" y="10975"/>
                  <a:pt x="15878" y="10975"/>
                </a:cubicBezTo>
                <a:lnTo>
                  <a:pt x="13677" y="10975"/>
                </a:lnTo>
                <a:lnTo>
                  <a:pt x="3936" y="10975"/>
                </a:lnTo>
                <a:lnTo>
                  <a:pt x="1768" y="10975"/>
                </a:lnTo>
                <a:cubicBezTo>
                  <a:pt x="1735" y="10975"/>
                  <a:pt x="1701" y="10975"/>
                  <a:pt x="1668" y="10975"/>
                </a:cubicBezTo>
                <a:cubicBezTo>
                  <a:pt x="1635" y="10975"/>
                  <a:pt x="1601" y="10975"/>
                  <a:pt x="1568" y="10975"/>
                </a:cubicBezTo>
                <a:cubicBezTo>
                  <a:pt x="701" y="10975"/>
                  <a:pt x="0" y="11676"/>
                  <a:pt x="0" y="12543"/>
                </a:cubicBezTo>
                <a:lnTo>
                  <a:pt x="0" y="12710"/>
                </a:lnTo>
                <a:lnTo>
                  <a:pt x="0" y="13010"/>
                </a:lnTo>
                <a:lnTo>
                  <a:pt x="0" y="27788"/>
                </a:lnTo>
                <a:cubicBezTo>
                  <a:pt x="0" y="28688"/>
                  <a:pt x="701" y="29389"/>
                  <a:pt x="1568" y="29389"/>
                </a:cubicBezTo>
                <a:cubicBezTo>
                  <a:pt x="2469" y="29389"/>
                  <a:pt x="3169" y="28688"/>
                  <a:pt x="3169" y="27788"/>
                </a:cubicBezTo>
                <a:lnTo>
                  <a:pt x="3169" y="14778"/>
                </a:lnTo>
                <a:lnTo>
                  <a:pt x="3936" y="14778"/>
                </a:lnTo>
                <a:lnTo>
                  <a:pt x="3936" y="31690"/>
                </a:lnTo>
                <a:lnTo>
                  <a:pt x="3936" y="47869"/>
                </a:lnTo>
                <a:cubicBezTo>
                  <a:pt x="3936" y="49003"/>
                  <a:pt x="4837" y="49903"/>
                  <a:pt x="5971" y="49903"/>
                </a:cubicBezTo>
                <a:cubicBezTo>
                  <a:pt x="7072" y="49903"/>
                  <a:pt x="8006" y="49003"/>
                  <a:pt x="8006" y="47869"/>
                </a:cubicBezTo>
                <a:lnTo>
                  <a:pt x="8006" y="31690"/>
                </a:lnTo>
                <a:lnTo>
                  <a:pt x="9640" y="31690"/>
                </a:lnTo>
                <a:lnTo>
                  <a:pt x="9640" y="47869"/>
                </a:lnTo>
                <a:cubicBezTo>
                  <a:pt x="9640" y="49003"/>
                  <a:pt x="10541" y="49903"/>
                  <a:pt x="11675" y="49903"/>
                </a:cubicBezTo>
                <a:cubicBezTo>
                  <a:pt x="12776" y="49903"/>
                  <a:pt x="13677" y="49003"/>
                  <a:pt x="13677" y="47869"/>
                </a:cubicBezTo>
                <a:lnTo>
                  <a:pt x="13677" y="31690"/>
                </a:lnTo>
                <a:lnTo>
                  <a:pt x="13677" y="14778"/>
                </a:lnTo>
                <a:lnTo>
                  <a:pt x="14444" y="14778"/>
                </a:lnTo>
                <a:lnTo>
                  <a:pt x="14444" y="27788"/>
                </a:lnTo>
                <a:cubicBezTo>
                  <a:pt x="14444" y="28688"/>
                  <a:pt x="15178" y="29389"/>
                  <a:pt x="16045" y="29389"/>
                </a:cubicBezTo>
                <a:cubicBezTo>
                  <a:pt x="16912" y="29389"/>
                  <a:pt x="17646" y="28688"/>
                  <a:pt x="17646" y="27788"/>
                </a:cubicBezTo>
                <a:lnTo>
                  <a:pt x="17646" y="13010"/>
                </a:lnTo>
                <a:lnTo>
                  <a:pt x="17646" y="12710"/>
                </a:lnTo>
                <a:lnTo>
                  <a:pt x="17646" y="12543"/>
                </a:lnTo>
                <a:cubicBezTo>
                  <a:pt x="17646" y="11676"/>
                  <a:pt x="16912" y="10975"/>
                  <a:pt x="16045" y="109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5704867" y="1780586"/>
            <a:ext cx="139455" cy="302044"/>
          </a:xfrm>
          <a:custGeom>
            <a:rect b="b" l="l" r="r" t="t"/>
            <a:pathLst>
              <a:path extrusionOk="0" h="49904" w="17647">
                <a:moveTo>
                  <a:pt x="4237" y="4571"/>
                </a:moveTo>
                <a:cubicBezTo>
                  <a:pt x="4237" y="2036"/>
                  <a:pt x="6305" y="1"/>
                  <a:pt x="8806" y="1"/>
                </a:cubicBezTo>
                <a:cubicBezTo>
                  <a:pt x="11342" y="1"/>
                  <a:pt x="13376" y="2036"/>
                  <a:pt x="13376" y="4571"/>
                </a:cubicBezTo>
                <a:cubicBezTo>
                  <a:pt x="13376" y="7106"/>
                  <a:pt x="11342" y="9141"/>
                  <a:pt x="8806" y="9141"/>
                </a:cubicBezTo>
                <a:cubicBezTo>
                  <a:pt x="6305" y="9141"/>
                  <a:pt x="4237" y="7106"/>
                  <a:pt x="4237" y="4571"/>
                </a:cubicBezTo>
                <a:close/>
                <a:moveTo>
                  <a:pt x="16045" y="10975"/>
                </a:moveTo>
                <a:cubicBezTo>
                  <a:pt x="16012" y="10975"/>
                  <a:pt x="15978" y="10975"/>
                  <a:pt x="15945" y="10975"/>
                </a:cubicBezTo>
                <a:cubicBezTo>
                  <a:pt x="15912" y="10975"/>
                  <a:pt x="15912" y="10975"/>
                  <a:pt x="15878" y="10975"/>
                </a:cubicBezTo>
                <a:lnTo>
                  <a:pt x="13677" y="10975"/>
                </a:lnTo>
                <a:lnTo>
                  <a:pt x="3936" y="10975"/>
                </a:lnTo>
                <a:lnTo>
                  <a:pt x="1768" y="10975"/>
                </a:lnTo>
                <a:cubicBezTo>
                  <a:pt x="1735" y="10975"/>
                  <a:pt x="1701" y="10975"/>
                  <a:pt x="1668" y="10975"/>
                </a:cubicBezTo>
                <a:cubicBezTo>
                  <a:pt x="1635" y="10975"/>
                  <a:pt x="1601" y="10975"/>
                  <a:pt x="1568" y="10975"/>
                </a:cubicBezTo>
                <a:cubicBezTo>
                  <a:pt x="701" y="10975"/>
                  <a:pt x="0" y="11676"/>
                  <a:pt x="0" y="12543"/>
                </a:cubicBezTo>
                <a:lnTo>
                  <a:pt x="0" y="12710"/>
                </a:lnTo>
                <a:lnTo>
                  <a:pt x="0" y="13010"/>
                </a:lnTo>
                <a:lnTo>
                  <a:pt x="0" y="27788"/>
                </a:lnTo>
                <a:cubicBezTo>
                  <a:pt x="0" y="28688"/>
                  <a:pt x="701" y="29389"/>
                  <a:pt x="1568" y="29389"/>
                </a:cubicBezTo>
                <a:cubicBezTo>
                  <a:pt x="2469" y="29389"/>
                  <a:pt x="3169" y="28688"/>
                  <a:pt x="3169" y="27788"/>
                </a:cubicBezTo>
                <a:lnTo>
                  <a:pt x="3169" y="14778"/>
                </a:lnTo>
                <a:lnTo>
                  <a:pt x="3936" y="14778"/>
                </a:lnTo>
                <a:lnTo>
                  <a:pt x="3936" y="31690"/>
                </a:lnTo>
                <a:lnTo>
                  <a:pt x="3936" y="47869"/>
                </a:lnTo>
                <a:cubicBezTo>
                  <a:pt x="3936" y="49003"/>
                  <a:pt x="4837" y="49903"/>
                  <a:pt x="5971" y="49903"/>
                </a:cubicBezTo>
                <a:cubicBezTo>
                  <a:pt x="7072" y="49903"/>
                  <a:pt x="8006" y="49003"/>
                  <a:pt x="8006" y="47869"/>
                </a:cubicBezTo>
                <a:lnTo>
                  <a:pt x="8006" y="31690"/>
                </a:lnTo>
                <a:lnTo>
                  <a:pt x="9640" y="31690"/>
                </a:lnTo>
                <a:lnTo>
                  <a:pt x="9640" y="47869"/>
                </a:lnTo>
                <a:cubicBezTo>
                  <a:pt x="9640" y="49003"/>
                  <a:pt x="10541" y="49903"/>
                  <a:pt x="11675" y="49903"/>
                </a:cubicBezTo>
                <a:cubicBezTo>
                  <a:pt x="12776" y="49903"/>
                  <a:pt x="13677" y="49003"/>
                  <a:pt x="13677" y="47869"/>
                </a:cubicBezTo>
                <a:lnTo>
                  <a:pt x="13677" y="31690"/>
                </a:lnTo>
                <a:lnTo>
                  <a:pt x="13677" y="14778"/>
                </a:lnTo>
                <a:lnTo>
                  <a:pt x="14444" y="14778"/>
                </a:lnTo>
                <a:lnTo>
                  <a:pt x="14444" y="27788"/>
                </a:lnTo>
                <a:cubicBezTo>
                  <a:pt x="14444" y="28688"/>
                  <a:pt x="15178" y="29389"/>
                  <a:pt x="16045" y="29389"/>
                </a:cubicBezTo>
                <a:cubicBezTo>
                  <a:pt x="16912" y="29389"/>
                  <a:pt x="17646" y="28688"/>
                  <a:pt x="17646" y="27788"/>
                </a:cubicBezTo>
                <a:lnTo>
                  <a:pt x="17646" y="13010"/>
                </a:lnTo>
                <a:lnTo>
                  <a:pt x="17646" y="12710"/>
                </a:lnTo>
                <a:lnTo>
                  <a:pt x="17646" y="12543"/>
                </a:lnTo>
                <a:cubicBezTo>
                  <a:pt x="17646" y="11676"/>
                  <a:pt x="16912" y="10975"/>
                  <a:pt x="16045" y="109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a:off x="5903982" y="1773018"/>
            <a:ext cx="139455" cy="302044"/>
          </a:xfrm>
          <a:custGeom>
            <a:rect b="b" l="l" r="r" t="t"/>
            <a:pathLst>
              <a:path extrusionOk="0" h="49904" w="17647">
                <a:moveTo>
                  <a:pt x="4237" y="4571"/>
                </a:moveTo>
                <a:cubicBezTo>
                  <a:pt x="4237" y="2036"/>
                  <a:pt x="6305" y="1"/>
                  <a:pt x="8806" y="1"/>
                </a:cubicBezTo>
                <a:cubicBezTo>
                  <a:pt x="11342" y="1"/>
                  <a:pt x="13376" y="2036"/>
                  <a:pt x="13376" y="4571"/>
                </a:cubicBezTo>
                <a:cubicBezTo>
                  <a:pt x="13376" y="7106"/>
                  <a:pt x="11342" y="9141"/>
                  <a:pt x="8806" y="9141"/>
                </a:cubicBezTo>
                <a:cubicBezTo>
                  <a:pt x="6305" y="9141"/>
                  <a:pt x="4237" y="7106"/>
                  <a:pt x="4237" y="4571"/>
                </a:cubicBezTo>
                <a:close/>
                <a:moveTo>
                  <a:pt x="16045" y="10975"/>
                </a:moveTo>
                <a:cubicBezTo>
                  <a:pt x="16012" y="10975"/>
                  <a:pt x="15978" y="10975"/>
                  <a:pt x="15945" y="10975"/>
                </a:cubicBezTo>
                <a:cubicBezTo>
                  <a:pt x="15912" y="10975"/>
                  <a:pt x="15912" y="10975"/>
                  <a:pt x="15878" y="10975"/>
                </a:cubicBezTo>
                <a:lnTo>
                  <a:pt x="13677" y="10975"/>
                </a:lnTo>
                <a:lnTo>
                  <a:pt x="3936" y="10975"/>
                </a:lnTo>
                <a:lnTo>
                  <a:pt x="1768" y="10975"/>
                </a:lnTo>
                <a:cubicBezTo>
                  <a:pt x="1735" y="10975"/>
                  <a:pt x="1701" y="10975"/>
                  <a:pt x="1668" y="10975"/>
                </a:cubicBezTo>
                <a:cubicBezTo>
                  <a:pt x="1635" y="10975"/>
                  <a:pt x="1601" y="10975"/>
                  <a:pt x="1568" y="10975"/>
                </a:cubicBezTo>
                <a:cubicBezTo>
                  <a:pt x="701" y="10975"/>
                  <a:pt x="0" y="11676"/>
                  <a:pt x="0" y="12543"/>
                </a:cubicBezTo>
                <a:lnTo>
                  <a:pt x="0" y="12710"/>
                </a:lnTo>
                <a:lnTo>
                  <a:pt x="0" y="13010"/>
                </a:lnTo>
                <a:lnTo>
                  <a:pt x="0" y="27788"/>
                </a:lnTo>
                <a:cubicBezTo>
                  <a:pt x="0" y="28688"/>
                  <a:pt x="701" y="29389"/>
                  <a:pt x="1568" y="29389"/>
                </a:cubicBezTo>
                <a:cubicBezTo>
                  <a:pt x="2469" y="29389"/>
                  <a:pt x="3169" y="28688"/>
                  <a:pt x="3169" y="27788"/>
                </a:cubicBezTo>
                <a:lnTo>
                  <a:pt x="3169" y="14778"/>
                </a:lnTo>
                <a:lnTo>
                  <a:pt x="3936" y="14778"/>
                </a:lnTo>
                <a:lnTo>
                  <a:pt x="3936" y="31690"/>
                </a:lnTo>
                <a:lnTo>
                  <a:pt x="3936" y="47869"/>
                </a:lnTo>
                <a:cubicBezTo>
                  <a:pt x="3936" y="49003"/>
                  <a:pt x="4837" y="49903"/>
                  <a:pt x="5971" y="49903"/>
                </a:cubicBezTo>
                <a:cubicBezTo>
                  <a:pt x="7072" y="49903"/>
                  <a:pt x="8006" y="49003"/>
                  <a:pt x="8006" y="47869"/>
                </a:cubicBezTo>
                <a:lnTo>
                  <a:pt x="8006" y="31690"/>
                </a:lnTo>
                <a:lnTo>
                  <a:pt x="9640" y="31690"/>
                </a:lnTo>
                <a:lnTo>
                  <a:pt x="9640" y="47869"/>
                </a:lnTo>
                <a:cubicBezTo>
                  <a:pt x="9640" y="49003"/>
                  <a:pt x="10541" y="49903"/>
                  <a:pt x="11675" y="49903"/>
                </a:cubicBezTo>
                <a:cubicBezTo>
                  <a:pt x="12776" y="49903"/>
                  <a:pt x="13677" y="49003"/>
                  <a:pt x="13677" y="47869"/>
                </a:cubicBezTo>
                <a:lnTo>
                  <a:pt x="13677" y="31690"/>
                </a:lnTo>
                <a:lnTo>
                  <a:pt x="13677" y="14778"/>
                </a:lnTo>
                <a:lnTo>
                  <a:pt x="14444" y="14778"/>
                </a:lnTo>
                <a:lnTo>
                  <a:pt x="14444" y="27788"/>
                </a:lnTo>
                <a:cubicBezTo>
                  <a:pt x="14444" y="28688"/>
                  <a:pt x="15178" y="29389"/>
                  <a:pt x="16045" y="29389"/>
                </a:cubicBezTo>
                <a:cubicBezTo>
                  <a:pt x="16912" y="29389"/>
                  <a:pt x="17646" y="28688"/>
                  <a:pt x="17646" y="27788"/>
                </a:cubicBezTo>
                <a:lnTo>
                  <a:pt x="17646" y="13010"/>
                </a:lnTo>
                <a:lnTo>
                  <a:pt x="17646" y="12710"/>
                </a:lnTo>
                <a:lnTo>
                  <a:pt x="17646" y="12543"/>
                </a:lnTo>
                <a:cubicBezTo>
                  <a:pt x="17646" y="11676"/>
                  <a:pt x="16912" y="10975"/>
                  <a:pt x="16045" y="109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472475" y="1680000"/>
            <a:ext cx="2168400" cy="119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txBox="1"/>
          <p:nvPr/>
        </p:nvSpPr>
        <p:spPr>
          <a:xfrm>
            <a:off x="472475" y="1945350"/>
            <a:ext cx="2168400" cy="6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rgbClr val="0C2E3A"/>
                </a:solidFill>
                <a:latin typeface="Oswald"/>
                <a:ea typeface="Oswald"/>
                <a:cs typeface="Oswald"/>
                <a:sym typeface="Oswald"/>
              </a:rPr>
              <a:t>287,000 new cases</a:t>
            </a:r>
            <a:r>
              <a:rPr b="1" lang="es" sz="1500">
                <a:solidFill>
                  <a:schemeClr val="lt1"/>
                </a:solidFill>
                <a:latin typeface="Oswald"/>
                <a:ea typeface="Oswald"/>
                <a:cs typeface="Oswald"/>
                <a:sym typeface="Oswald"/>
              </a:rPr>
              <a:t> of breast cancer predicted to be diagnosed </a:t>
            </a:r>
            <a:endParaRPr b="1" sz="1500">
              <a:solidFill>
                <a:schemeClr val="lt1"/>
              </a:solidFill>
              <a:latin typeface="Oswald"/>
              <a:ea typeface="Oswald"/>
              <a:cs typeface="Oswald"/>
              <a:sym typeface="Oswald"/>
            </a:endParaRPr>
          </a:p>
          <a:p>
            <a:pPr indent="0" lvl="0" marL="0" rtl="0" algn="ctr">
              <a:spcBef>
                <a:spcPts val="0"/>
              </a:spcBef>
              <a:spcAft>
                <a:spcPts val="0"/>
              </a:spcAft>
              <a:buNone/>
            </a:pPr>
            <a:r>
              <a:rPr b="1" lang="es" sz="1200">
                <a:solidFill>
                  <a:srgbClr val="0C2E3A"/>
                </a:solidFill>
                <a:latin typeface="Oswald"/>
                <a:ea typeface="Oswald"/>
                <a:cs typeface="Oswald"/>
                <a:sym typeface="Oswald"/>
              </a:rPr>
              <a:t>(30% of all cancer cases)</a:t>
            </a:r>
            <a:endParaRPr b="1" sz="1200">
              <a:solidFill>
                <a:srgbClr val="0C2E3A"/>
              </a:solidFill>
              <a:latin typeface="Oswald"/>
              <a:ea typeface="Oswald"/>
              <a:cs typeface="Oswald"/>
              <a:sym typeface="Oswald"/>
            </a:endParaRPr>
          </a:p>
        </p:txBody>
      </p:sp>
      <p:sp>
        <p:nvSpPr>
          <p:cNvPr id="621" name="Google Shape;621;p40"/>
          <p:cNvSpPr/>
          <p:nvPr/>
        </p:nvSpPr>
        <p:spPr>
          <a:xfrm>
            <a:off x="6154250" y="2816888"/>
            <a:ext cx="2477100" cy="126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txBox="1"/>
          <p:nvPr/>
        </p:nvSpPr>
        <p:spPr>
          <a:xfrm>
            <a:off x="6308600" y="3193675"/>
            <a:ext cx="2168400" cy="6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lt1"/>
                </a:solidFill>
                <a:latin typeface="Oswald"/>
                <a:ea typeface="Oswald"/>
                <a:cs typeface="Oswald"/>
                <a:sym typeface="Oswald"/>
              </a:rPr>
              <a:t>Detecting Breast Cancer at early stage gives </a:t>
            </a:r>
            <a:r>
              <a:rPr b="1" lang="es" sz="1500">
                <a:solidFill>
                  <a:srgbClr val="0C2E3A"/>
                </a:solidFill>
                <a:latin typeface="Oswald"/>
                <a:ea typeface="Oswald"/>
                <a:cs typeface="Oswald"/>
                <a:sym typeface="Oswald"/>
              </a:rPr>
              <a:t>survival rate of 93% and higher </a:t>
            </a:r>
            <a:endParaRPr b="1" sz="1500">
              <a:solidFill>
                <a:srgbClr val="0C2E3A"/>
              </a:solidFill>
              <a:latin typeface="Oswald"/>
              <a:ea typeface="Oswald"/>
              <a:cs typeface="Oswald"/>
              <a:sym typeface="Oswald"/>
            </a:endParaRPr>
          </a:p>
        </p:txBody>
      </p:sp>
      <p:sp>
        <p:nvSpPr>
          <p:cNvPr id="623" name="Google Shape;623;p40"/>
          <p:cNvSpPr/>
          <p:nvPr/>
        </p:nvSpPr>
        <p:spPr>
          <a:xfrm>
            <a:off x="0" y="4375175"/>
            <a:ext cx="5613600" cy="616500"/>
          </a:xfrm>
          <a:prstGeom prst="rect">
            <a:avLst/>
          </a:pr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0"/>
          <p:cNvSpPr/>
          <p:nvPr/>
        </p:nvSpPr>
        <p:spPr>
          <a:xfrm>
            <a:off x="601600" y="3627672"/>
            <a:ext cx="2413766" cy="1030086"/>
          </a:xfrm>
          <a:custGeom>
            <a:rect b="b" l="l" r="r" t="t"/>
            <a:pathLst>
              <a:path extrusionOk="0" h="44300" w="102441">
                <a:moveTo>
                  <a:pt x="22150" y="1"/>
                </a:moveTo>
                <a:cubicBezTo>
                  <a:pt x="9908" y="1"/>
                  <a:pt x="1" y="9908"/>
                  <a:pt x="1" y="22150"/>
                </a:cubicBezTo>
                <a:cubicBezTo>
                  <a:pt x="1" y="34392"/>
                  <a:pt x="9908" y="44299"/>
                  <a:pt x="22150" y="44299"/>
                </a:cubicBezTo>
                <a:lnTo>
                  <a:pt x="80292" y="44299"/>
                </a:lnTo>
                <a:cubicBezTo>
                  <a:pt x="92534" y="44299"/>
                  <a:pt x="102441" y="34392"/>
                  <a:pt x="102441" y="22150"/>
                </a:cubicBezTo>
                <a:cubicBezTo>
                  <a:pt x="102441" y="9908"/>
                  <a:pt x="92534" y="1"/>
                  <a:pt x="80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692792" y="3752378"/>
            <a:ext cx="2231421" cy="780677"/>
          </a:xfrm>
          <a:custGeom>
            <a:rect b="b" l="l" r="r" t="t"/>
            <a:pathLst>
              <a:path extrusionOk="0" h="44300" w="102441">
                <a:moveTo>
                  <a:pt x="22150" y="1"/>
                </a:moveTo>
                <a:cubicBezTo>
                  <a:pt x="9908" y="1"/>
                  <a:pt x="1" y="9908"/>
                  <a:pt x="1" y="22150"/>
                </a:cubicBezTo>
                <a:cubicBezTo>
                  <a:pt x="1" y="34392"/>
                  <a:pt x="9908" y="44299"/>
                  <a:pt x="22150" y="44299"/>
                </a:cubicBezTo>
                <a:lnTo>
                  <a:pt x="80292" y="44299"/>
                </a:lnTo>
                <a:cubicBezTo>
                  <a:pt x="92534" y="44299"/>
                  <a:pt x="102441" y="34392"/>
                  <a:pt x="102441" y="22150"/>
                </a:cubicBezTo>
                <a:cubicBezTo>
                  <a:pt x="102441" y="9908"/>
                  <a:pt x="92534" y="1"/>
                  <a:pt x="80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txBox="1"/>
          <p:nvPr/>
        </p:nvSpPr>
        <p:spPr>
          <a:xfrm>
            <a:off x="692805" y="3845550"/>
            <a:ext cx="2231400" cy="66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lt1"/>
                </a:solidFill>
                <a:latin typeface="Oswald"/>
                <a:ea typeface="Oswald"/>
                <a:cs typeface="Oswald"/>
                <a:sym typeface="Oswald"/>
              </a:rPr>
              <a:t>More than </a:t>
            </a:r>
            <a:r>
              <a:rPr b="1" lang="es" sz="1500">
                <a:solidFill>
                  <a:srgbClr val="0C2E3A"/>
                </a:solidFill>
                <a:latin typeface="Oswald"/>
                <a:ea typeface="Oswald"/>
                <a:cs typeface="Oswald"/>
                <a:sym typeface="Oswald"/>
              </a:rPr>
              <a:t>2.8 Million </a:t>
            </a:r>
            <a:r>
              <a:rPr b="1" lang="es" sz="1500">
                <a:solidFill>
                  <a:schemeClr val="lt1"/>
                </a:solidFill>
                <a:latin typeface="Oswald"/>
                <a:ea typeface="Oswald"/>
                <a:cs typeface="Oswald"/>
                <a:sym typeface="Oswald"/>
              </a:rPr>
              <a:t>Breast Cancer </a:t>
            </a:r>
            <a:r>
              <a:rPr b="1" lang="es" sz="1500">
                <a:solidFill>
                  <a:schemeClr val="lt1"/>
                </a:solidFill>
                <a:latin typeface="Oswald"/>
                <a:ea typeface="Oswald"/>
                <a:cs typeface="Oswald"/>
                <a:sym typeface="Oswald"/>
              </a:rPr>
              <a:t>Survivors</a:t>
            </a:r>
            <a:r>
              <a:rPr b="1" lang="es" sz="1500">
                <a:solidFill>
                  <a:schemeClr val="lt1"/>
                </a:solidFill>
                <a:latin typeface="Oswald"/>
                <a:ea typeface="Oswald"/>
                <a:cs typeface="Oswald"/>
                <a:sym typeface="Oswald"/>
              </a:rPr>
              <a:t> in the US</a:t>
            </a:r>
            <a:endParaRPr b="1" sz="1500">
              <a:solidFill>
                <a:schemeClr val="accent6"/>
              </a:solidFill>
              <a:latin typeface="Oswald"/>
              <a:ea typeface="Oswald"/>
              <a:cs typeface="Oswald"/>
              <a:sym typeface="Oswald"/>
            </a:endParaRPr>
          </a:p>
        </p:txBody>
      </p:sp>
      <p:pic>
        <p:nvPicPr>
          <p:cNvPr id="627" name="Google Shape;627;p40"/>
          <p:cNvPicPr preferRelativeResize="0"/>
          <p:nvPr/>
        </p:nvPicPr>
        <p:blipFill>
          <a:blip r:embed="rId4">
            <a:alphaModFix/>
          </a:blip>
          <a:stretch>
            <a:fillRect/>
          </a:stretch>
        </p:blipFill>
        <p:spPr>
          <a:xfrm>
            <a:off x="3218213" y="3363601"/>
            <a:ext cx="1397236" cy="1558200"/>
          </a:xfrm>
          <a:prstGeom prst="rect">
            <a:avLst/>
          </a:prstGeom>
          <a:noFill/>
          <a:ln>
            <a:noFill/>
          </a:ln>
        </p:spPr>
      </p:pic>
      <p:cxnSp>
        <p:nvCxnSpPr>
          <p:cNvPr id="628" name="Google Shape;628;p40"/>
          <p:cNvCxnSpPr/>
          <p:nvPr/>
        </p:nvCxnSpPr>
        <p:spPr>
          <a:xfrm flipH="1" rot="10800000">
            <a:off x="2822480" y="4015496"/>
            <a:ext cx="675600" cy="4800"/>
          </a:xfrm>
          <a:prstGeom prst="straightConnector1">
            <a:avLst/>
          </a:prstGeom>
          <a:noFill/>
          <a:ln cap="flat" cmpd="sng" w="28575">
            <a:solidFill>
              <a:schemeClr val="lt1"/>
            </a:solidFill>
            <a:prstDash val="solid"/>
            <a:round/>
            <a:headEnd len="med" w="med" type="none"/>
            <a:tailEnd len="med" w="med" type="oval"/>
          </a:ln>
        </p:spPr>
      </p:cxnSp>
      <p:sp>
        <p:nvSpPr>
          <p:cNvPr id="629" name="Google Shape;629;p40"/>
          <p:cNvSpPr/>
          <p:nvPr/>
        </p:nvSpPr>
        <p:spPr>
          <a:xfrm>
            <a:off x="149400" y="245425"/>
            <a:ext cx="1152600" cy="718800"/>
          </a:xfrm>
          <a:prstGeom prst="rect">
            <a:avLst/>
          </a:pr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txBox="1"/>
          <p:nvPr>
            <p:ph type="title"/>
          </p:nvPr>
        </p:nvSpPr>
        <p:spPr>
          <a:xfrm>
            <a:off x="242900" y="230725"/>
            <a:ext cx="8826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Breast Cancer is the second leading cancer in the United States</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634" name="Shape 634"/>
        <p:cNvGrpSpPr/>
        <p:nvPr/>
      </p:nvGrpSpPr>
      <p:grpSpPr>
        <a:xfrm>
          <a:off x="0" y="0"/>
          <a:ext cx="0" cy="0"/>
          <a:chOff x="0" y="0"/>
          <a:chExt cx="0" cy="0"/>
        </a:xfrm>
      </p:grpSpPr>
      <p:pic>
        <p:nvPicPr>
          <p:cNvPr id="635" name="Google Shape;635;p41"/>
          <p:cNvPicPr preferRelativeResize="0"/>
          <p:nvPr/>
        </p:nvPicPr>
        <p:blipFill>
          <a:blip r:embed="rId3">
            <a:alphaModFix/>
          </a:blip>
          <a:stretch>
            <a:fillRect/>
          </a:stretch>
        </p:blipFill>
        <p:spPr>
          <a:xfrm>
            <a:off x="8137475" y="107450"/>
            <a:ext cx="929875" cy="1195775"/>
          </a:xfrm>
          <a:prstGeom prst="rect">
            <a:avLst/>
          </a:prstGeom>
          <a:noFill/>
          <a:ln>
            <a:noFill/>
          </a:ln>
        </p:spPr>
      </p:pic>
      <p:sp>
        <p:nvSpPr>
          <p:cNvPr id="636" name="Google Shape;636;p41"/>
          <p:cNvSpPr/>
          <p:nvPr/>
        </p:nvSpPr>
        <p:spPr>
          <a:xfrm>
            <a:off x="235700" y="1681400"/>
            <a:ext cx="4586400" cy="21111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353600" y="1801700"/>
            <a:ext cx="4350600" cy="1870500"/>
          </a:xfrm>
          <a:prstGeom prst="roundRect">
            <a:avLst>
              <a:gd fmla="val 16667" name="adj"/>
            </a:avLst>
          </a:prstGeom>
          <a:solidFill>
            <a:srgbClr val="F9FBFB"/>
          </a:solidFill>
          <a:ln cap="flat" cmpd="sng" w="76200">
            <a:solidFill>
              <a:srgbClr val="A6CB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5111225" y="656588"/>
            <a:ext cx="3664800" cy="3773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txBox="1"/>
          <p:nvPr>
            <p:ph type="title"/>
          </p:nvPr>
        </p:nvSpPr>
        <p:spPr>
          <a:xfrm>
            <a:off x="139300" y="107450"/>
            <a:ext cx="7736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Project Overview </a:t>
            </a:r>
            <a:r>
              <a:rPr lang="es">
                <a:solidFill>
                  <a:srgbClr val="00C3B1"/>
                </a:solidFill>
              </a:rPr>
              <a:t> </a:t>
            </a:r>
            <a:endParaRPr>
              <a:solidFill>
                <a:srgbClr val="00C3B1"/>
              </a:solidFill>
            </a:endParaRPr>
          </a:p>
        </p:txBody>
      </p:sp>
      <p:sp>
        <p:nvSpPr>
          <p:cNvPr id="640" name="Google Shape;640;p41"/>
          <p:cNvSpPr txBox="1"/>
          <p:nvPr/>
        </p:nvSpPr>
        <p:spPr>
          <a:xfrm>
            <a:off x="5412900" y="4747025"/>
            <a:ext cx="3731100" cy="40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100">
                <a:solidFill>
                  <a:srgbClr val="FFFFFF"/>
                </a:solidFill>
                <a:latin typeface="Montserrat"/>
                <a:ea typeface="Montserrat"/>
                <a:cs typeface="Montserrat"/>
                <a:sym typeface="Montserrat"/>
              </a:rPr>
              <a:t>DATASET LINK: </a:t>
            </a:r>
            <a:r>
              <a:rPr lang="es" sz="1100" u="sng">
                <a:solidFill>
                  <a:schemeClr val="hlink"/>
                </a:solidFill>
                <a:latin typeface="Montserrat"/>
                <a:ea typeface="Montserrat"/>
                <a:cs typeface="Montserrat"/>
                <a:sym typeface="Montserrat"/>
                <a:hlinkClick r:id="rId4"/>
              </a:rPr>
              <a:t>Click for access to dataset </a:t>
            </a:r>
            <a:endParaRPr b="1" sz="1100">
              <a:solidFill>
                <a:schemeClr val="lt1"/>
              </a:solidFill>
              <a:latin typeface="Montserrat"/>
              <a:ea typeface="Montserrat"/>
              <a:cs typeface="Montserrat"/>
              <a:sym typeface="Montserrat"/>
            </a:endParaRPr>
          </a:p>
        </p:txBody>
      </p:sp>
      <p:sp>
        <p:nvSpPr>
          <p:cNvPr id="641" name="Google Shape;641;p41"/>
          <p:cNvSpPr txBox="1"/>
          <p:nvPr/>
        </p:nvSpPr>
        <p:spPr>
          <a:xfrm>
            <a:off x="5716555" y="892338"/>
            <a:ext cx="29022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0C2E3A"/>
                </a:solidFill>
                <a:latin typeface="Oswald"/>
                <a:ea typeface="Oswald"/>
                <a:cs typeface="Oswald"/>
                <a:sym typeface="Oswald"/>
              </a:rPr>
              <a:t>DATASET</a:t>
            </a:r>
            <a:endParaRPr b="1" sz="2000">
              <a:solidFill>
                <a:srgbClr val="0C2E3A"/>
              </a:solidFill>
              <a:latin typeface="Oswald"/>
              <a:ea typeface="Oswald"/>
              <a:cs typeface="Oswald"/>
              <a:sym typeface="Oswald"/>
            </a:endParaRPr>
          </a:p>
        </p:txBody>
      </p:sp>
      <p:sp>
        <p:nvSpPr>
          <p:cNvPr id="642" name="Google Shape;642;p41"/>
          <p:cNvSpPr txBox="1"/>
          <p:nvPr/>
        </p:nvSpPr>
        <p:spPr>
          <a:xfrm>
            <a:off x="5716569" y="1343207"/>
            <a:ext cx="2905800" cy="57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Montserrat"/>
                <a:ea typeface="Montserrat"/>
                <a:cs typeface="Montserrat"/>
                <a:sym typeface="Montserrat"/>
              </a:rPr>
              <a:t>Breast Cancer Patient Dataset → Tumor Classification as Malignant or Benign</a:t>
            </a:r>
            <a:endParaRPr sz="1300">
              <a:solidFill>
                <a:schemeClr val="lt1"/>
              </a:solidFill>
              <a:latin typeface="Montserrat"/>
              <a:ea typeface="Montserrat"/>
              <a:cs typeface="Montserrat"/>
              <a:sym typeface="Montserrat"/>
            </a:endParaRPr>
          </a:p>
        </p:txBody>
      </p:sp>
      <p:sp>
        <p:nvSpPr>
          <p:cNvPr id="643" name="Google Shape;643;p41"/>
          <p:cNvSpPr txBox="1"/>
          <p:nvPr/>
        </p:nvSpPr>
        <p:spPr>
          <a:xfrm>
            <a:off x="5718473" y="3170908"/>
            <a:ext cx="29022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0C2E3A"/>
                </a:solidFill>
                <a:latin typeface="Oswald"/>
                <a:ea typeface="Oswald"/>
                <a:cs typeface="Oswald"/>
                <a:sym typeface="Oswald"/>
              </a:rPr>
              <a:t>PROJECT PURPOSE</a:t>
            </a:r>
            <a:endParaRPr b="1" sz="2000">
              <a:solidFill>
                <a:srgbClr val="0C2E3A"/>
              </a:solidFill>
              <a:latin typeface="Oswald"/>
              <a:ea typeface="Oswald"/>
              <a:cs typeface="Oswald"/>
              <a:sym typeface="Oswald"/>
            </a:endParaRPr>
          </a:p>
        </p:txBody>
      </p:sp>
      <p:sp>
        <p:nvSpPr>
          <p:cNvPr id="644" name="Google Shape;644;p41"/>
          <p:cNvSpPr txBox="1"/>
          <p:nvPr/>
        </p:nvSpPr>
        <p:spPr>
          <a:xfrm>
            <a:off x="5718487" y="3510531"/>
            <a:ext cx="3164700" cy="5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Montserrat"/>
                <a:ea typeface="Montserrat"/>
                <a:cs typeface="Montserrat"/>
                <a:sym typeface="Montserrat"/>
              </a:rPr>
              <a:t>Building and testing efficiency of different models for tumor classification </a:t>
            </a:r>
            <a:endParaRPr sz="1300">
              <a:solidFill>
                <a:schemeClr val="lt1"/>
              </a:solidFill>
              <a:latin typeface="Montserrat"/>
              <a:ea typeface="Montserrat"/>
              <a:cs typeface="Montserrat"/>
              <a:sym typeface="Montserrat"/>
            </a:endParaRPr>
          </a:p>
        </p:txBody>
      </p:sp>
      <p:grpSp>
        <p:nvGrpSpPr>
          <p:cNvPr id="645" name="Google Shape;645;p41"/>
          <p:cNvGrpSpPr/>
          <p:nvPr/>
        </p:nvGrpSpPr>
        <p:grpSpPr>
          <a:xfrm>
            <a:off x="5178630" y="1234864"/>
            <a:ext cx="293613" cy="293366"/>
            <a:chOff x="5579350" y="4988075"/>
            <a:chExt cx="262600" cy="229875"/>
          </a:xfrm>
        </p:grpSpPr>
        <p:sp>
          <p:nvSpPr>
            <p:cNvPr id="646" name="Google Shape;646;p41"/>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41"/>
          <p:cNvGrpSpPr/>
          <p:nvPr/>
        </p:nvGrpSpPr>
        <p:grpSpPr>
          <a:xfrm>
            <a:off x="5178630" y="2396749"/>
            <a:ext cx="293613" cy="293366"/>
            <a:chOff x="5579350" y="4988075"/>
            <a:chExt cx="262600" cy="229875"/>
          </a:xfrm>
        </p:grpSpPr>
        <p:sp>
          <p:nvSpPr>
            <p:cNvPr id="649" name="Google Shape;649;p41"/>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1" name="Google Shape;651;p41"/>
          <p:cNvCxnSpPr/>
          <p:nvPr/>
        </p:nvCxnSpPr>
        <p:spPr>
          <a:xfrm>
            <a:off x="-203600" y="4747025"/>
            <a:ext cx="9545700" cy="19800"/>
          </a:xfrm>
          <a:prstGeom prst="straightConnector1">
            <a:avLst/>
          </a:prstGeom>
          <a:noFill/>
          <a:ln cap="flat" cmpd="sng" w="28575">
            <a:solidFill>
              <a:schemeClr val="dk2"/>
            </a:solidFill>
            <a:prstDash val="solid"/>
            <a:round/>
            <a:headEnd len="med" w="med" type="none"/>
            <a:tailEnd len="med" w="med" type="none"/>
          </a:ln>
        </p:spPr>
      </p:cxnSp>
      <p:sp>
        <p:nvSpPr>
          <p:cNvPr id="652" name="Google Shape;652;p41"/>
          <p:cNvSpPr txBox="1"/>
          <p:nvPr/>
        </p:nvSpPr>
        <p:spPr>
          <a:xfrm>
            <a:off x="5716555" y="2094072"/>
            <a:ext cx="29058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0C2E3A"/>
                </a:solidFill>
                <a:latin typeface="Oswald"/>
                <a:ea typeface="Oswald"/>
                <a:cs typeface="Oswald"/>
                <a:sym typeface="Oswald"/>
              </a:rPr>
              <a:t>RESEARCH TOPIC</a:t>
            </a:r>
            <a:endParaRPr b="1" sz="2000">
              <a:solidFill>
                <a:srgbClr val="0C2E3A"/>
              </a:solidFill>
              <a:latin typeface="Oswald"/>
              <a:ea typeface="Oswald"/>
              <a:cs typeface="Oswald"/>
              <a:sym typeface="Oswald"/>
            </a:endParaRPr>
          </a:p>
        </p:txBody>
      </p:sp>
      <p:sp>
        <p:nvSpPr>
          <p:cNvPr id="653" name="Google Shape;653;p41"/>
          <p:cNvSpPr txBox="1"/>
          <p:nvPr/>
        </p:nvSpPr>
        <p:spPr>
          <a:xfrm>
            <a:off x="5718473" y="2506787"/>
            <a:ext cx="2902200" cy="57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Montserrat"/>
                <a:ea typeface="Montserrat"/>
                <a:cs typeface="Montserrat"/>
                <a:sym typeface="Montserrat"/>
              </a:rPr>
              <a:t>Exploring the relationship between variables and tumor diagnosis </a:t>
            </a:r>
            <a:endParaRPr sz="1300">
              <a:solidFill>
                <a:schemeClr val="lt1"/>
              </a:solidFill>
              <a:latin typeface="Montserrat"/>
              <a:ea typeface="Montserrat"/>
              <a:cs typeface="Montserrat"/>
              <a:sym typeface="Montserrat"/>
            </a:endParaRPr>
          </a:p>
        </p:txBody>
      </p:sp>
      <p:grpSp>
        <p:nvGrpSpPr>
          <p:cNvPr id="654" name="Google Shape;654;p41"/>
          <p:cNvGrpSpPr/>
          <p:nvPr/>
        </p:nvGrpSpPr>
        <p:grpSpPr>
          <a:xfrm>
            <a:off x="5178629" y="3477872"/>
            <a:ext cx="293613" cy="293366"/>
            <a:chOff x="5579350" y="4988075"/>
            <a:chExt cx="262600" cy="229875"/>
          </a:xfrm>
        </p:grpSpPr>
        <p:sp>
          <p:nvSpPr>
            <p:cNvPr id="655" name="Google Shape;655;p41"/>
            <p:cNvSpPr/>
            <p:nvPr/>
          </p:nvSpPr>
          <p:spPr>
            <a:xfrm>
              <a:off x="5579350" y="4988075"/>
              <a:ext cx="262600" cy="229875"/>
            </a:xfrm>
            <a:custGeom>
              <a:rect b="b" l="l" r="r" t="t"/>
              <a:pathLst>
                <a:path extrusionOk="0" h="9195" w="10504">
                  <a:moveTo>
                    <a:pt x="5254" y="0"/>
                  </a:moveTo>
                  <a:cubicBezTo>
                    <a:pt x="3676" y="0"/>
                    <a:pt x="2141" y="818"/>
                    <a:pt x="1276" y="2269"/>
                  </a:cubicBezTo>
                  <a:cubicBezTo>
                    <a:pt x="0" y="4466"/>
                    <a:pt x="732" y="7291"/>
                    <a:pt x="2909" y="8567"/>
                  </a:cubicBezTo>
                  <a:cubicBezTo>
                    <a:pt x="3641" y="8993"/>
                    <a:pt x="4443" y="9195"/>
                    <a:pt x="5234" y="9195"/>
                  </a:cubicBezTo>
                  <a:cubicBezTo>
                    <a:pt x="6817" y="9195"/>
                    <a:pt x="8356" y="8386"/>
                    <a:pt x="9207" y="6935"/>
                  </a:cubicBezTo>
                  <a:cubicBezTo>
                    <a:pt x="10504" y="4738"/>
                    <a:pt x="9771" y="1913"/>
                    <a:pt x="7574" y="637"/>
                  </a:cubicBezTo>
                  <a:cubicBezTo>
                    <a:pt x="6842" y="205"/>
                    <a:pt x="6042" y="0"/>
                    <a:pt x="5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5633225" y="4994075"/>
              <a:ext cx="154732" cy="217614"/>
            </a:xfrm>
            <a:custGeom>
              <a:rect b="b" l="l" r="r" t="t"/>
              <a:pathLst>
                <a:path extrusionOk="0" h="11174" w="7701">
                  <a:moveTo>
                    <a:pt x="5943" y="1"/>
                  </a:moveTo>
                  <a:lnTo>
                    <a:pt x="1" y="10128"/>
                  </a:lnTo>
                  <a:lnTo>
                    <a:pt x="1758" y="11174"/>
                  </a:lnTo>
                  <a:lnTo>
                    <a:pt x="7701" y="1047"/>
                  </a:lnTo>
                  <a:lnTo>
                    <a:pt x="5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41"/>
          <p:cNvGrpSpPr/>
          <p:nvPr/>
        </p:nvGrpSpPr>
        <p:grpSpPr>
          <a:xfrm>
            <a:off x="535979" y="1972655"/>
            <a:ext cx="3985828" cy="1528583"/>
            <a:chOff x="720000" y="1212502"/>
            <a:chExt cx="3908824" cy="1443421"/>
          </a:xfrm>
        </p:grpSpPr>
        <p:pic>
          <p:nvPicPr>
            <p:cNvPr id="658" name="Google Shape;658;p41"/>
            <p:cNvPicPr preferRelativeResize="0"/>
            <p:nvPr/>
          </p:nvPicPr>
          <p:blipFill rotWithShape="1">
            <a:blip r:embed="rId5">
              <a:alphaModFix/>
            </a:blip>
            <a:srcRect b="48838" l="0" r="0" t="12458"/>
            <a:stretch/>
          </p:blipFill>
          <p:spPr>
            <a:xfrm>
              <a:off x="720000" y="1212502"/>
              <a:ext cx="3908824" cy="1249974"/>
            </a:xfrm>
            <a:prstGeom prst="rect">
              <a:avLst/>
            </a:prstGeom>
            <a:noFill/>
            <a:ln>
              <a:noFill/>
            </a:ln>
          </p:spPr>
        </p:pic>
        <p:sp>
          <p:nvSpPr>
            <p:cNvPr id="659" name="Google Shape;659;p41"/>
            <p:cNvSpPr txBox="1"/>
            <p:nvPr/>
          </p:nvSpPr>
          <p:spPr>
            <a:xfrm>
              <a:off x="3077775" y="2277923"/>
              <a:ext cx="1080000" cy="37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u="sng">
                  <a:solidFill>
                    <a:srgbClr val="0C2E3A"/>
                  </a:solidFill>
                  <a:latin typeface="Oswald"/>
                  <a:ea typeface="Oswald"/>
                  <a:cs typeface="Oswald"/>
                  <a:sym typeface="Oswald"/>
                </a:rPr>
                <a:t>Malignant</a:t>
              </a:r>
              <a:r>
                <a:rPr lang="es">
                  <a:solidFill>
                    <a:srgbClr val="0C2E3A"/>
                  </a:solidFill>
                  <a:latin typeface="Oswald"/>
                  <a:ea typeface="Oswald"/>
                  <a:cs typeface="Oswald"/>
                  <a:sym typeface="Oswald"/>
                </a:rPr>
                <a:t> </a:t>
              </a:r>
              <a:endParaRPr>
                <a:solidFill>
                  <a:srgbClr val="0C2E3A"/>
                </a:solidFill>
                <a:latin typeface="Oswald"/>
                <a:ea typeface="Oswald"/>
                <a:cs typeface="Oswald"/>
                <a:sym typeface="Oswald"/>
              </a:endParaRPr>
            </a:p>
          </p:txBody>
        </p:sp>
        <p:sp>
          <p:nvSpPr>
            <p:cNvPr id="660" name="Google Shape;660;p41"/>
            <p:cNvSpPr txBox="1"/>
            <p:nvPr/>
          </p:nvSpPr>
          <p:spPr>
            <a:xfrm>
              <a:off x="1031514" y="2277923"/>
              <a:ext cx="1283400" cy="37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u="sng">
                  <a:solidFill>
                    <a:srgbClr val="0C2E3A"/>
                  </a:solidFill>
                  <a:latin typeface="Oswald"/>
                  <a:ea typeface="Oswald"/>
                  <a:cs typeface="Oswald"/>
                  <a:sym typeface="Oswald"/>
                </a:rPr>
                <a:t>Benign</a:t>
              </a:r>
              <a:endParaRPr u="sng">
                <a:solidFill>
                  <a:srgbClr val="0C2E3A"/>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664" name="Shape 664"/>
        <p:cNvGrpSpPr/>
        <p:nvPr/>
      </p:nvGrpSpPr>
      <p:grpSpPr>
        <a:xfrm>
          <a:off x="0" y="0"/>
          <a:ext cx="0" cy="0"/>
          <a:chOff x="0" y="0"/>
          <a:chExt cx="0" cy="0"/>
        </a:xfrm>
      </p:grpSpPr>
      <p:pic>
        <p:nvPicPr>
          <p:cNvPr id="665" name="Google Shape;665;p42"/>
          <p:cNvPicPr preferRelativeResize="0"/>
          <p:nvPr/>
        </p:nvPicPr>
        <p:blipFill>
          <a:blip r:embed="rId3">
            <a:alphaModFix/>
          </a:blip>
          <a:stretch>
            <a:fillRect/>
          </a:stretch>
        </p:blipFill>
        <p:spPr>
          <a:xfrm>
            <a:off x="4501850" y="426600"/>
            <a:ext cx="4642150" cy="913825"/>
          </a:xfrm>
          <a:prstGeom prst="rect">
            <a:avLst/>
          </a:prstGeom>
          <a:noFill/>
          <a:ln>
            <a:noFill/>
          </a:ln>
        </p:spPr>
      </p:pic>
      <p:sp>
        <p:nvSpPr>
          <p:cNvPr id="666" name="Google Shape;666;p42"/>
          <p:cNvSpPr txBox="1"/>
          <p:nvPr>
            <p:ph type="title"/>
          </p:nvPr>
        </p:nvSpPr>
        <p:spPr>
          <a:xfrm>
            <a:off x="141650" y="-52325"/>
            <a:ext cx="43602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500"/>
              <a:t>Dataset information</a:t>
            </a:r>
            <a:endParaRPr sz="3500"/>
          </a:p>
        </p:txBody>
      </p:sp>
      <p:sp>
        <p:nvSpPr>
          <p:cNvPr id="667" name="Google Shape;667;p42"/>
          <p:cNvSpPr txBox="1"/>
          <p:nvPr/>
        </p:nvSpPr>
        <p:spPr>
          <a:xfrm>
            <a:off x="541775" y="943163"/>
            <a:ext cx="6065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s" sz="2300">
                <a:solidFill>
                  <a:schemeClr val="accent2"/>
                </a:solidFill>
                <a:latin typeface="Oswald Light"/>
                <a:ea typeface="Oswald Light"/>
                <a:cs typeface="Oswald Light"/>
                <a:sym typeface="Oswald Light"/>
              </a:rPr>
              <a:t>Y variable:  </a:t>
            </a:r>
            <a:r>
              <a:rPr lang="es" sz="2300">
                <a:solidFill>
                  <a:schemeClr val="lt1"/>
                </a:solidFill>
                <a:latin typeface="Oswald Light"/>
                <a:ea typeface="Oswald Light"/>
                <a:cs typeface="Oswald Light"/>
                <a:sym typeface="Oswald Light"/>
              </a:rPr>
              <a:t>Diagnosis (M=malignant, B = benign)</a:t>
            </a:r>
            <a:endParaRPr sz="2300">
              <a:latin typeface="Montserrat"/>
              <a:ea typeface="Montserrat"/>
              <a:cs typeface="Montserrat"/>
              <a:sym typeface="Montserrat"/>
            </a:endParaRPr>
          </a:p>
        </p:txBody>
      </p:sp>
      <p:sp>
        <p:nvSpPr>
          <p:cNvPr id="668" name="Google Shape;668;p42"/>
          <p:cNvSpPr txBox="1"/>
          <p:nvPr/>
        </p:nvSpPr>
        <p:spPr>
          <a:xfrm>
            <a:off x="570375" y="1648750"/>
            <a:ext cx="41433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solidFill>
                  <a:schemeClr val="accent2"/>
                </a:solidFill>
                <a:latin typeface="Oswald Light"/>
                <a:ea typeface="Oswald Light"/>
                <a:cs typeface="Oswald Light"/>
                <a:sym typeface="Oswald Light"/>
              </a:rPr>
              <a:t>X variable: </a:t>
            </a:r>
            <a:endParaRPr sz="2300">
              <a:solidFill>
                <a:schemeClr val="accent2"/>
              </a:solidFill>
              <a:latin typeface="Oswald Light"/>
              <a:ea typeface="Oswald Light"/>
              <a:cs typeface="Oswald Light"/>
              <a:sym typeface="Oswald Light"/>
            </a:endParaRPr>
          </a:p>
          <a:p>
            <a:pPr indent="-374650" lvl="0" marL="457200" rtl="0" algn="l">
              <a:spcBef>
                <a:spcPts val="120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Nucleus</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Radius</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Texture</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Perimeter </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Area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Smoothness</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0" lvl="0" marL="0" rtl="0" algn="l">
              <a:spcBef>
                <a:spcPts val="1200"/>
              </a:spcBef>
              <a:spcAft>
                <a:spcPts val="0"/>
              </a:spcAft>
              <a:buNone/>
            </a:pPr>
            <a:r>
              <a:t/>
            </a:r>
            <a:endParaRPr>
              <a:latin typeface="Montserrat"/>
              <a:ea typeface="Montserrat"/>
              <a:cs typeface="Montserrat"/>
              <a:sym typeface="Montserrat"/>
            </a:endParaRPr>
          </a:p>
        </p:txBody>
      </p:sp>
      <p:sp>
        <p:nvSpPr>
          <p:cNvPr id="669" name="Google Shape;669;p42"/>
          <p:cNvSpPr txBox="1"/>
          <p:nvPr/>
        </p:nvSpPr>
        <p:spPr>
          <a:xfrm>
            <a:off x="4213675" y="2377800"/>
            <a:ext cx="4050600" cy="1954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Compactness</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Concavity</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Concave Points</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Symmetry</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r>
              <a:rPr lang="es" sz="2300">
                <a:solidFill>
                  <a:schemeClr val="lt1"/>
                </a:solidFill>
                <a:latin typeface="Oswald Light"/>
                <a:ea typeface="Oswald Light"/>
                <a:cs typeface="Oswald Light"/>
                <a:sym typeface="Oswald Light"/>
              </a:rPr>
              <a:t>; </a:t>
            </a:r>
            <a:endParaRPr sz="2300">
              <a:solidFill>
                <a:schemeClr val="lt1"/>
              </a:solidFill>
              <a:latin typeface="Oswald Light"/>
              <a:ea typeface="Oswald Light"/>
              <a:cs typeface="Oswald Light"/>
              <a:sym typeface="Oswald Light"/>
            </a:endParaRPr>
          </a:p>
          <a:p>
            <a:pPr indent="-374650" lvl="0" marL="457200" rtl="0" algn="l">
              <a:spcBef>
                <a:spcPts val="0"/>
              </a:spcBef>
              <a:spcAft>
                <a:spcPts val="0"/>
              </a:spcAft>
              <a:buClr>
                <a:schemeClr val="lt1"/>
              </a:buClr>
              <a:buSzPts val="2300"/>
              <a:buFont typeface="Oswald Light"/>
              <a:buChar char="●"/>
            </a:pPr>
            <a:r>
              <a:rPr lang="es" sz="2300">
                <a:solidFill>
                  <a:schemeClr val="accent1"/>
                </a:solidFill>
                <a:latin typeface="Oswald Light"/>
                <a:ea typeface="Oswald Light"/>
                <a:cs typeface="Oswald Light"/>
                <a:sym typeface="Oswald Light"/>
              </a:rPr>
              <a:t>Fractal dimension</a:t>
            </a:r>
            <a:r>
              <a:rPr lang="es" sz="2300">
                <a:solidFill>
                  <a:schemeClr val="lt1"/>
                </a:solidFill>
                <a:latin typeface="Oswald Light"/>
                <a:ea typeface="Oswald Light"/>
                <a:cs typeface="Oswald Light"/>
                <a:sym typeface="Oswald Light"/>
              </a:rPr>
              <a:t> </a:t>
            </a:r>
            <a:r>
              <a:rPr lang="es" sz="1800">
                <a:solidFill>
                  <a:schemeClr val="lt1"/>
                </a:solidFill>
                <a:latin typeface="Oswald Light"/>
                <a:ea typeface="Oswald Light"/>
                <a:cs typeface="Oswald Light"/>
                <a:sym typeface="Oswald Light"/>
              </a:rPr>
              <a:t>(Mean, SE, Worst)</a:t>
            </a:r>
            <a:endParaRPr>
              <a:latin typeface="Montserrat"/>
              <a:ea typeface="Montserrat"/>
              <a:cs typeface="Montserrat"/>
              <a:sym typeface="Montserrat"/>
            </a:endParaRPr>
          </a:p>
        </p:txBody>
      </p:sp>
      <p:sp>
        <p:nvSpPr>
          <p:cNvPr id="670" name="Google Shape;670;p42"/>
          <p:cNvSpPr txBox="1"/>
          <p:nvPr/>
        </p:nvSpPr>
        <p:spPr>
          <a:xfrm>
            <a:off x="7853950" y="4786000"/>
            <a:ext cx="32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latin typeface="Oswald"/>
                <a:ea typeface="Oswald"/>
                <a:cs typeface="Oswald"/>
                <a:sym typeface="Oswald"/>
                <a:hlinkClick r:id="rId4"/>
              </a:rPr>
              <a:t>Dataset Link Here</a:t>
            </a:r>
            <a:endParaRPr>
              <a:solidFill>
                <a:schemeClr val="accent1"/>
              </a:solidFill>
              <a:latin typeface="Oswald"/>
              <a:ea typeface="Oswald"/>
              <a:cs typeface="Oswald"/>
              <a:sym typeface="Oswald"/>
            </a:endParaRPr>
          </a:p>
        </p:txBody>
      </p:sp>
      <p:pic>
        <p:nvPicPr>
          <p:cNvPr id="671" name="Google Shape;671;p42"/>
          <p:cNvPicPr preferRelativeResize="0"/>
          <p:nvPr/>
        </p:nvPicPr>
        <p:blipFill>
          <a:blip r:embed="rId3">
            <a:alphaModFix/>
          </a:blip>
          <a:stretch>
            <a:fillRect/>
          </a:stretch>
        </p:blipFill>
        <p:spPr>
          <a:xfrm>
            <a:off x="8099500" y="3064700"/>
            <a:ext cx="1044500" cy="72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675" name="Shape 675"/>
        <p:cNvGrpSpPr/>
        <p:nvPr/>
      </p:nvGrpSpPr>
      <p:grpSpPr>
        <a:xfrm>
          <a:off x="0" y="0"/>
          <a:ext cx="0" cy="0"/>
          <a:chOff x="0" y="0"/>
          <a:chExt cx="0" cy="0"/>
        </a:xfrm>
      </p:grpSpPr>
      <p:pic>
        <p:nvPicPr>
          <p:cNvPr id="676" name="Google Shape;676;p43"/>
          <p:cNvPicPr preferRelativeResize="0"/>
          <p:nvPr/>
        </p:nvPicPr>
        <p:blipFill>
          <a:blip r:embed="rId3">
            <a:alphaModFix/>
          </a:blip>
          <a:stretch>
            <a:fillRect/>
          </a:stretch>
        </p:blipFill>
        <p:spPr>
          <a:xfrm>
            <a:off x="7753625" y="214950"/>
            <a:ext cx="1313750" cy="1320425"/>
          </a:xfrm>
          <a:prstGeom prst="rect">
            <a:avLst/>
          </a:prstGeom>
          <a:noFill/>
          <a:ln>
            <a:noFill/>
          </a:ln>
        </p:spPr>
      </p:pic>
      <p:grpSp>
        <p:nvGrpSpPr>
          <p:cNvPr id="677" name="Google Shape;677;p43"/>
          <p:cNvGrpSpPr/>
          <p:nvPr/>
        </p:nvGrpSpPr>
        <p:grpSpPr>
          <a:xfrm>
            <a:off x="189954" y="1949910"/>
            <a:ext cx="2237330" cy="2475649"/>
            <a:chOff x="-25445525" y="3175900"/>
            <a:chExt cx="267825" cy="296350"/>
          </a:xfrm>
        </p:grpSpPr>
        <p:sp>
          <p:nvSpPr>
            <p:cNvPr id="678" name="Google Shape;678;p43"/>
            <p:cNvSpPr/>
            <p:nvPr/>
          </p:nvSpPr>
          <p:spPr>
            <a:xfrm>
              <a:off x="-25445525" y="3367475"/>
              <a:ext cx="123675" cy="104775"/>
            </a:xfrm>
            <a:custGeom>
              <a:rect b="b" l="l" r="r" t="t"/>
              <a:pathLst>
                <a:path extrusionOk="0" h="4191" w="4947">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3"/>
            <p:cNvSpPr/>
            <p:nvPr/>
          </p:nvSpPr>
          <p:spPr>
            <a:xfrm>
              <a:off x="-25398250" y="3175900"/>
              <a:ext cx="220550" cy="296350"/>
            </a:xfrm>
            <a:custGeom>
              <a:rect b="b" l="l" r="r" t="t"/>
              <a:pathLst>
                <a:path extrusionOk="0" h="11854" w="8822">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3"/>
            <p:cNvSpPr/>
            <p:nvPr/>
          </p:nvSpPr>
          <p:spPr>
            <a:xfrm>
              <a:off x="-25328950" y="3211525"/>
              <a:ext cx="35475" cy="36250"/>
            </a:xfrm>
            <a:custGeom>
              <a:rect b="b" l="l" r="r" t="t"/>
              <a:pathLst>
                <a:path extrusionOk="0" h="1450" w="1419">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43"/>
          <p:cNvSpPr txBox="1"/>
          <p:nvPr>
            <p:ph type="title"/>
          </p:nvPr>
        </p:nvSpPr>
        <p:spPr>
          <a:xfrm>
            <a:off x="2785300" y="1740000"/>
            <a:ext cx="5922300" cy="1663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FAILED APPROACHES &amp; COUNTERMEASURES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685" name="Shape 685"/>
        <p:cNvGrpSpPr/>
        <p:nvPr/>
      </p:nvGrpSpPr>
      <p:grpSpPr>
        <a:xfrm>
          <a:off x="0" y="0"/>
          <a:ext cx="0" cy="0"/>
          <a:chOff x="0" y="0"/>
          <a:chExt cx="0" cy="0"/>
        </a:xfrm>
      </p:grpSpPr>
      <p:sp>
        <p:nvSpPr>
          <p:cNvPr id="686" name="Google Shape;686;p44"/>
          <p:cNvSpPr txBox="1"/>
          <p:nvPr>
            <p:ph idx="4294967295" type="subTitle"/>
          </p:nvPr>
        </p:nvSpPr>
        <p:spPr>
          <a:xfrm>
            <a:off x="4699800" y="1151625"/>
            <a:ext cx="4124700" cy="6378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b="1" lang="es">
                <a:solidFill>
                  <a:schemeClr val="accent6"/>
                </a:solidFill>
              </a:rPr>
              <a:t>Reducing dimensions to unknown groups have no meaning to our project</a:t>
            </a:r>
            <a:endParaRPr b="1">
              <a:solidFill>
                <a:schemeClr val="accent6"/>
              </a:solidFill>
            </a:endParaRPr>
          </a:p>
        </p:txBody>
      </p:sp>
      <p:sp>
        <p:nvSpPr>
          <p:cNvPr id="687" name="Google Shape;687;p44"/>
          <p:cNvSpPr txBox="1"/>
          <p:nvPr>
            <p:ph type="title"/>
          </p:nvPr>
        </p:nvSpPr>
        <p:spPr>
          <a:xfrm>
            <a:off x="291775" y="402550"/>
            <a:ext cx="8852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2800">
                <a:solidFill>
                  <a:schemeClr val="accent6"/>
                </a:solidFill>
              </a:rPr>
              <a:t>PCA aims to reduce data dimensions, but does not benefit our analysis</a:t>
            </a:r>
            <a:endParaRPr sz="2800">
              <a:solidFill>
                <a:schemeClr val="accent6"/>
              </a:solidFill>
            </a:endParaRPr>
          </a:p>
        </p:txBody>
      </p:sp>
      <p:sp>
        <p:nvSpPr>
          <p:cNvPr id="688" name="Google Shape;688;p44"/>
          <p:cNvSpPr txBox="1"/>
          <p:nvPr>
            <p:ph idx="4294967295" type="subTitle"/>
          </p:nvPr>
        </p:nvSpPr>
        <p:spPr>
          <a:xfrm>
            <a:off x="1008813" y="4004450"/>
            <a:ext cx="2907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s"/>
              <a:t>Component Relationships with Mean Tumor Variables</a:t>
            </a:r>
            <a:endParaRPr/>
          </a:p>
        </p:txBody>
      </p:sp>
      <p:pic>
        <p:nvPicPr>
          <p:cNvPr id="689" name="Google Shape;689;p44"/>
          <p:cNvPicPr preferRelativeResize="0"/>
          <p:nvPr/>
        </p:nvPicPr>
        <p:blipFill>
          <a:blip r:embed="rId3">
            <a:alphaModFix/>
          </a:blip>
          <a:stretch>
            <a:fillRect/>
          </a:stretch>
        </p:blipFill>
        <p:spPr>
          <a:xfrm>
            <a:off x="400275" y="1767500"/>
            <a:ext cx="4124701" cy="2218182"/>
          </a:xfrm>
          <a:prstGeom prst="rect">
            <a:avLst/>
          </a:prstGeom>
          <a:noFill/>
          <a:ln>
            <a:noFill/>
          </a:ln>
        </p:spPr>
      </p:pic>
      <p:sp>
        <p:nvSpPr>
          <p:cNvPr id="690" name="Google Shape;690;p44"/>
          <p:cNvSpPr txBox="1"/>
          <p:nvPr>
            <p:ph idx="4294967295" type="subTitle"/>
          </p:nvPr>
        </p:nvSpPr>
        <p:spPr>
          <a:xfrm>
            <a:off x="4524963" y="1891525"/>
            <a:ext cx="3728100" cy="9633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b="1" lang="es" sz="1200"/>
              <a:t>Unable to </a:t>
            </a:r>
            <a:r>
              <a:rPr b="1" lang="es" sz="1200"/>
              <a:t> interpret principal components</a:t>
            </a:r>
            <a:r>
              <a:rPr lang="es" sz="1200"/>
              <a:t> because variables have </a:t>
            </a:r>
            <a:r>
              <a:rPr b="1" lang="es" sz="1200"/>
              <a:t>no correlation</a:t>
            </a:r>
            <a:r>
              <a:rPr lang="es" sz="1200"/>
              <a:t> between each other</a:t>
            </a:r>
            <a:endParaRPr sz="1200"/>
          </a:p>
        </p:txBody>
      </p:sp>
      <p:sp>
        <p:nvSpPr>
          <p:cNvPr id="691" name="Google Shape;691;p44"/>
          <p:cNvSpPr txBox="1"/>
          <p:nvPr>
            <p:ph idx="4294967295" type="subTitle"/>
          </p:nvPr>
        </p:nvSpPr>
        <p:spPr>
          <a:xfrm>
            <a:off x="5879775" y="2956921"/>
            <a:ext cx="2373300" cy="5727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s" sz="1200"/>
              <a:t>Unable to show which </a:t>
            </a:r>
            <a:r>
              <a:rPr b="1" lang="es" sz="1200"/>
              <a:t>variables </a:t>
            </a:r>
            <a:r>
              <a:rPr lang="es" sz="1200"/>
              <a:t>are </a:t>
            </a:r>
            <a:r>
              <a:rPr b="1" lang="es" sz="1200"/>
              <a:t>important</a:t>
            </a:r>
            <a:endParaRPr b="1" sz="1200"/>
          </a:p>
        </p:txBody>
      </p:sp>
      <p:sp>
        <p:nvSpPr>
          <p:cNvPr id="692" name="Google Shape;692;p44"/>
          <p:cNvSpPr/>
          <p:nvPr/>
        </p:nvSpPr>
        <p:spPr>
          <a:xfrm>
            <a:off x="8393250" y="4080650"/>
            <a:ext cx="352500" cy="352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
          <p:cNvSpPr txBox="1"/>
          <p:nvPr>
            <p:ph idx="4294967295" type="subTitle"/>
          </p:nvPr>
        </p:nvSpPr>
        <p:spPr>
          <a:xfrm>
            <a:off x="6235875" y="3970550"/>
            <a:ext cx="2017200" cy="5727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s" sz="1200"/>
              <a:t>PCA will only </a:t>
            </a:r>
            <a:r>
              <a:rPr b="1" lang="es" sz="1200"/>
              <a:t>decrease our accuracy rate </a:t>
            </a:r>
            <a:endParaRPr b="1" sz="1200"/>
          </a:p>
        </p:txBody>
      </p:sp>
      <p:cxnSp>
        <p:nvCxnSpPr>
          <p:cNvPr id="694" name="Google Shape;694;p44"/>
          <p:cNvCxnSpPr>
            <a:endCxn id="695" idx="4"/>
          </p:cNvCxnSpPr>
          <p:nvPr/>
        </p:nvCxnSpPr>
        <p:spPr>
          <a:xfrm>
            <a:off x="8569500" y="2168750"/>
            <a:ext cx="0" cy="2264400"/>
          </a:xfrm>
          <a:prstGeom prst="straightConnector1">
            <a:avLst/>
          </a:prstGeom>
          <a:noFill/>
          <a:ln cap="flat" cmpd="sng" w="9525">
            <a:solidFill>
              <a:schemeClr val="accent6"/>
            </a:solidFill>
            <a:prstDash val="solid"/>
            <a:round/>
            <a:headEnd len="med" w="med" type="none"/>
            <a:tailEnd len="med" w="med" type="none"/>
          </a:ln>
        </p:spPr>
      </p:cxnSp>
      <p:sp>
        <p:nvSpPr>
          <p:cNvPr id="696" name="Google Shape;696;p44"/>
          <p:cNvSpPr/>
          <p:nvPr/>
        </p:nvSpPr>
        <p:spPr>
          <a:xfrm>
            <a:off x="8393250" y="1965800"/>
            <a:ext cx="352500" cy="352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a:off x="8393250" y="3023225"/>
            <a:ext cx="352500" cy="352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a:off x="8393250" y="4080650"/>
            <a:ext cx="352500" cy="352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E3A"/>
        </a:solidFill>
      </p:bgPr>
    </p:bg>
    <p:spTree>
      <p:nvGrpSpPr>
        <p:cNvPr id="701" name="Shape 701"/>
        <p:cNvGrpSpPr/>
        <p:nvPr/>
      </p:nvGrpSpPr>
      <p:grpSpPr>
        <a:xfrm>
          <a:off x="0" y="0"/>
          <a:ext cx="0" cy="0"/>
          <a:chOff x="0" y="0"/>
          <a:chExt cx="0" cy="0"/>
        </a:xfrm>
      </p:grpSpPr>
      <p:cxnSp>
        <p:nvCxnSpPr>
          <p:cNvPr id="702" name="Google Shape;702;p45"/>
          <p:cNvCxnSpPr/>
          <p:nvPr/>
        </p:nvCxnSpPr>
        <p:spPr>
          <a:xfrm>
            <a:off x="827925" y="1531950"/>
            <a:ext cx="0" cy="2974800"/>
          </a:xfrm>
          <a:prstGeom prst="straightConnector1">
            <a:avLst/>
          </a:prstGeom>
          <a:noFill/>
          <a:ln cap="flat" cmpd="sng" w="9525">
            <a:solidFill>
              <a:schemeClr val="accent6"/>
            </a:solidFill>
            <a:prstDash val="solid"/>
            <a:round/>
            <a:headEnd len="med" w="med" type="none"/>
            <a:tailEnd len="med" w="med" type="none"/>
          </a:ln>
        </p:spPr>
      </p:cxnSp>
      <p:sp>
        <p:nvSpPr>
          <p:cNvPr id="703" name="Google Shape;703;p45"/>
          <p:cNvSpPr txBox="1"/>
          <p:nvPr>
            <p:ph type="title"/>
          </p:nvPr>
        </p:nvSpPr>
        <p:spPr>
          <a:xfrm>
            <a:off x="291775" y="326350"/>
            <a:ext cx="8852100" cy="78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2800">
                <a:solidFill>
                  <a:schemeClr val="accent6"/>
                </a:solidFill>
              </a:rPr>
              <a:t>Logistic Regression fails to capture complicated relationships for our datasets</a:t>
            </a:r>
            <a:endParaRPr sz="2800">
              <a:solidFill>
                <a:schemeClr val="accent6"/>
              </a:solidFill>
            </a:endParaRPr>
          </a:p>
        </p:txBody>
      </p:sp>
      <p:sp>
        <p:nvSpPr>
          <p:cNvPr id="704" name="Google Shape;704;p45"/>
          <p:cNvSpPr/>
          <p:nvPr/>
        </p:nvSpPr>
        <p:spPr>
          <a:xfrm>
            <a:off x="533175" y="1466900"/>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5"/>
          <p:cNvSpPr/>
          <p:nvPr/>
        </p:nvSpPr>
        <p:spPr>
          <a:xfrm>
            <a:off x="533175" y="3996075"/>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5"/>
          <p:cNvSpPr/>
          <p:nvPr/>
        </p:nvSpPr>
        <p:spPr>
          <a:xfrm>
            <a:off x="533175" y="2731488"/>
            <a:ext cx="575700" cy="575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5"/>
          <p:cNvSpPr txBox="1"/>
          <p:nvPr/>
        </p:nvSpPr>
        <p:spPr>
          <a:xfrm>
            <a:off x="1260350" y="1362200"/>
            <a:ext cx="4109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Montserrat"/>
                <a:ea typeface="Montserrat"/>
                <a:cs typeface="Montserrat"/>
                <a:sym typeface="Montserrat"/>
              </a:rPr>
              <a:t>C</a:t>
            </a:r>
            <a:r>
              <a:rPr lang="es" sz="1300">
                <a:solidFill>
                  <a:schemeClr val="lt1"/>
                </a:solidFill>
                <a:latin typeface="Montserrat"/>
                <a:ea typeface="Montserrat"/>
                <a:cs typeface="Montserrat"/>
                <a:sym typeface="Montserrat"/>
              </a:rPr>
              <a:t>hose the </a:t>
            </a:r>
            <a:r>
              <a:rPr b="1" lang="es" sz="1300">
                <a:solidFill>
                  <a:schemeClr val="lt1"/>
                </a:solidFill>
                <a:latin typeface="Montserrat"/>
                <a:ea typeface="Montserrat"/>
                <a:cs typeface="Montserrat"/>
                <a:sym typeface="Montserrat"/>
              </a:rPr>
              <a:t>cut-off point with the best accuracy score </a:t>
            </a:r>
            <a:endParaRPr b="1"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s" sz="1300">
                <a:solidFill>
                  <a:schemeClr val="lt1"/>
                </a:solidFill>
                <a:latin typeface="Montserrat"/>
                <a:ea typeface="Montserrat"/>
                <a:cs typeface="Montserrat"/>
                <a:sym typeface="Montserrat"/>
              </a:rPr>
              <a:t>(cut off value → 0.4)</a:t>
            </a:r>
            <a:endParaRPr sz="1300">
              <a:solidFill>
                <a:schemeClr val="lt1"/>
              </a:solidFill>
              <a:latin typeface="Montserrat"/>
              <a:ea typeface="Montserrat"/>
              <a:cs typeface="Montserrat"/>
              <a:sym typeface="Montserrat"/>
            </a:endParaRPr>
          </a:p>
        </p:txBody>
      </p:sp>
      <p:sp>
        <p:nvSpPr>
          <p:cNvPr id="708" name="Google Shape;708;p45"/>
          <p:cNvSpPr txBox="1"/>
          <p:nvPr>
            <p:ph type="title"/>
          </p:nvPr>
        </p:nvSpPr>
        <p:spPr>
          <a:xfrm>
            <a:off x="381975" y="1364600"/>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1.</a:t>
            </a:r>
            <a:endParaRPr sz="2300">
              <a:solidFill>
                <a:schemeClr val="accent6"/>
              </a:solidFill>
            </a:endParaRPr>
          </a:p>
        </p:txBody>
      </p:sp>
      <p:sp>
        <p:nvSpPr>
          <p:cNvPr id="709" name="Google Shape;709;p45"/>
          <p:cNvSpPr txBox="1"/>
          <p:nvPr>
            <p:ph type="title"/>
          </p:nvPr>
        </p:nvSpPr>
        <p:spPr>
          <a:xfrm>
            <a:off x="381975" y="2629188"/>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chemeClr val="accent6"/>
                </a:solidFill>
              </a:rPr>
              <a:t>2</a:t>
            </a:r>
            <a:r>
              <a:rPr lang="es" sz="2300">
                <a:solidFill>
                  <a:schemeClr val="accent6"/>
                </a:solidFill>
              </a:rPr>
              <a:t>.</a:t>
            </a:r>
            <a:endParaRPr sz="2300">
              <a:solidFill>
                <a:schemeClr val="accent6"/>
              </a:solidFill>
            </a:endParaRPr>
          </a:p>
        </p:txBody>
      </p:sp>
      <p:sp>
        <p:nvSpPr>
          <p:cNvPr id="710" name="Google Shape;710;p45"/>
          <p:cNvSpPr txBox="1"/>
          <p:nvPr>
            <p:ph type="title"/>
          </p:nvPr>
        </p:nvSpPr>
        <p:spPr>
          <a:xfrm>
            <a:off x="381975" y="3893800"/>
            <a:ext cx="878100" cy="780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300">
                <a:solidFill>
                  <a:srgbClr val="CCCCCC"/>
                </a:solidFill>
              </a:rPr>
              <a:t>3</a:t>
            </a:r>
            <a:r>
              <a:rPr lang="es" sz="2300">
                <a:solidFill>
                  <a:srgbClr val="CCCCCC"/>
                </a:solidFill>
              </a:rPr>
              <a:t>.</a:t>
            </a:r>
            <a:endParaRPr sz="2300">
              <a:solidFill>
                <a:srgbClr val="CCCCCC"/>
              </a:solidFill>
            </a:endParaRPr>
          </a:p>
        </p:txBody>
      </p:sp>
      <p:sp>
        <p:nvSpPr>
          <p:cNvPr id="711" name="Google Shape;711;p45"/>
          <p:cNvSpPr txBox="1"/>
          <p:nvPr/>
        </p:nvSpPr>
        <p:spPr>
          <a:xfrm>
            <a:off x="1260350" y="2629200"/>
            <a:ext cx="36966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Montserrat"/>
                <a:ea typeface="Montserrat"/>
                <a:cs typeface="Montserrat"/>
                <a:sym typeface="Montserrat"/>
              </a:rPr>
              <a:t>The  d</a:t>
            </a:r>
            <a:r>
              <a:rPr lang="es" sz="1300">
                <a:solidFill>
                  <a:schemeClr val="lt1"/>
                </a:solidFill>
                <a:latin typeface="Montserrat"/>
                <a:ea typeface="Montserrat"/>
                <a:cs typeface="Montserrat"/>
                <a:sym typeface="Montserrat"/>
              </a:rPr>
              <a:t>ecision region for </a:t>
            </a:r>
            <a:r>
              <a:rPr b="1" lang="es" sz="1300">
                <a:solidFill>
                  <a:schemeClr val="lt1"/>
                </a:solidFill>
                <a:latin typeface="Montserrat"/>
                <a:ea typeface="Montserrat"/>
                <a:cs typeface="Montserrat"/>
                <a:sym typeface="Montserrat"/>
              </a:rPr>
              <a:t>both</a:t>
            </a:r>
            <a:r>
              <a:rPr b="1" lang="es" sz="1300">
                <a:solidFill>
                  <a:schemeClr val="lt1"/>
                </a:solidFill>
                <a:latin typeface="Montserrat"/>
                <a:ea typeface="Montserrat"/>
                <a:cs typeface="Montserrat"/>
                <a:sym typeface="Montserrat"/>
              </a:rPr>
              <a:t> largest and smallest coefficient</a:t>
            </a:r>
            <a:r>
              <a:rPr lang="es" sz="1300">
                <a:solidFill>
                  <a:schemeClr val="lt1"/>
                </a:solidFill>
                <a:latin typeface="Montserrat"/>
                <a:ea typeface="Montserrat"/>
                <a:cs typeface="Montserrat"/>
                <a:sym typeface="Montserrat"/>
              </a:rPr>
              <a:t> features </a:t>
            </a:r>
            <a:r>
              <a:rPr b="1" lang="es" sz="1300">
                <a:solidFill>
                  <a:schemeClr val="lt1"/>
                </a:solidFill>
                <a:latin typeface="Montserrat"/>
                <a:ea typeface="Montserrat"/>
                <a:cs typeface="Montserrat"/>
                <a:sym typeface="Montserrat"/>
              </a:rPr>
              <a:t>cannot separate data efficiently</a:t>
            </a:r>
            <a:endParaRPr b="1" sz="1300">
              <a:solidFill>
                <a:schemeClr val="lt1"/>
              </a:solidFill>
              <a:latin typeface="Montserrat"/>
              <a:ea typeface="Montserrat"/>
              <a:cs typeface="Montserrat"/>
              <a:sym typeface="Montserrat"/>
            </a:endParaRPr>
          </a:p>
          <a:p>
            <a:pPr indent="0" lvl="0" marL="0" rtl="0" algn="l">
              <a:spcBef>
                <a:spcPts val="0"/>
              </a:spcBef>
              <a:spcAft>
                <a:spcPts val="0"/>
              </a:spcAft>
              <a:buNone/>
            </a:pPr>
            <a:r>
              <a:rPr b="1" lang="es" sz="1300">
                <a:solidFill>
                  <a:schemeClr val="lt1"/>
                </a:solidFill>
                <a:latin typeface="Montserrat"/>
                <a:ea typeface="Montserrat"/>
                <a:cs typeface="Montserrat"/>
                <a:sym typeface="Montserrat"/>
              </a:rPr>
              <a:t>(accuracy rate = about 50%)</a:t>
            </a:r>
            <a:endParaRPr b="1" sz="13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lt1"/>
              </a:solidFill>
              <a:latin typeface="Montserrat"/>
              <a:ea typeface="Montserrat"/>
              <a:cs typeface="Montserrat"/>
              <a:sym typeface="Montserrat"/>
            </a:endParaRPr>
          </a:p>
        </p:txBody>
      </p:sp>
      <p:sp>
        <p:nvSpPr>
          <p:cNvPr id="712" name="Google Shape;712;p45"/>
          <p:cNvSpPr txBox="1"/>
          <p:nvPr/>
        </p:nvSpPr>
        <p:spPr>
          <a:xfrm>
            <a:off x="1260350" y="3893800"/>
            <a:ext cx="3696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B7B7B7"/>
                </a:solidFill>
                <a:latin typeface="Montserrat"/>
                <a:ea typeface="Montserrat"/>
                <a:cs typeface="Montserrat"/>
                <a:sym typeface="Montserrat"/>
              </a:rPr>
              <a:t>Non-linear Model</a:t>
            </a:r>
            <a:r>
              <a:rPr lang="es" sz="1300">
                <a:solidFill>
                  <a:srgbClr val="B7B7B7"/>
                </a:solidFill>
                <a:latin typeface="Montserrat"/>
                <a:ea typeface="Montserrat"/>
                <a:cs typeface="Montserrat"/>
                <a:sym typeface="Montserrat"/>
              </a:rPr>
              <a:t>: support vector machine with polynomial kernel still can’t separate data efficiently</a:t>
            </a:r>
            <a:endParaRPr b="1" sz="1300">
              <a:solidFill>
                <a:srgbClr val="B7B7B7"/>
              </a:solidFill>
              <a:latin typeface="Montserrat"/>
              <a:ea typeface="Montserrat"/>
              <a:cs typeface="Montserrat"/>
              <a:sym typeface="Montserrat"/>
            </a:endParaRPr>
          </a:p>
        </p:txBody>
      </p:sp>
      <p:pic>
        <p:nvPicPr>
          <p:cNvPr id="713" name="Google Shape;713;p45"/>
          <p:cNvPicPr preferRelativeResize="0"/>
          <p:nvPr/>
        </p:nvPicPr>
        <p:blipFill>
          <a:blip r:embed="rId3">
            <a:alphaModFix/>
          </a:blip>
          <a:stretch>
            <a:fillRect/>
          </a:stretch>
        </p:blipFill>
        <p:spPr>
          <a:xfrm>
            <a:off x="5369780" y="1177525"/>
            <a:ext cx="3168003" cy="1654574"/>
          </a:xfrm>
          <a:prstGeom prst="rect">
            <a:avLst/>
          </a:prstGeom>
          <a:noFill/>
          <a:ln>
            <a:noFill/>
          </a:ln>
        </p:spPr>
      </p:pic>
      <p:pic>
        <p:nvPicPr>
          <p:cNvPr id="714" name="Google Shape;714;p45"/>
          <p:cNvPicPr preferRelativeResize="0"/>
          <p:nvPr/>
        </p:nvPicPr>
        <p:blipFill>
          <a:blip r:embed="rId4">
            <a:alphaModFix/>
          </a:blip>
          <a:stretch>
            <a:fillRect/>
          </a:stretch>
        </p:blipFill>
        <p:spPr>
          <a:xfrm>
            <a:off x="5347473" y="2990353"/>
            <a:ext cx="3212649" cy="18708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partamento de Enfermería by Slidesgo">
  <a:themeElements>
    <a:clrScheme name="Simple Light">
      <a:dk1>
        <a:srgbClr val="709895"/>
      </a:dk1>
      <a:lt1>
        <a:srgbClr val="FFFFFF"/>
      </a:lt1>
      <a:dk2>
        <a:srgbClr val="FFFFFF"/>
      </a:dk2>
      <a:lt2>
        <a:srgbClr val="FFFFFF"/>
      </a:lt2>
      <a:accent1>
        <a:srgbClr val="68DBC2"/>
      </a:accent1>
      <a:accent2>
        <a:srgbClr val="1CA893"/>
      </a:accent2>
      <a:accent3>
        <a:srgbClr val="D9D9D9"/>
      </a:accent3>
      <a:accent4>
        <a:srgbClr val="FFFFFF"/>
      </a:accent4>
      <a:accent5>
        <a:srgbClr val="FFFFFF"/>
      </a:accent5>
      <a:accent6>
        <a:srgbClr val="FFFFFF"/>
      </a:accent6>
      <a:hlink>
        <a:srgbClr val="68DB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