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1" r:id="rId4"/>
    <p:sldId id="262" r:id="rId5"/>
    <p:sldId id="266" r:id="rId6"/>
    <p:sldId id="277" r:id="rId7"/>
    <p:sldId id="258" r:id="rId8"/>
    <p:sldId id="264" r:id="rId9"/>
    <p:sldId id="272" r:id="rId10"/>
    <p:sldId id="273" r:id="rId11"/>
    <p:sldId id="27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Zilla Slab Light"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785" autoAdjust="0"/>
    <p:restoredTop sz="94597" autoAdjust="0"/>
  </p:normalViewPr>
  <p:slideViewPr>
    <p:cSldViewPr>
      <p:cViewPr varScale="1">
        <p:scale>
          <a:sx n="68" d="100"/>
          <a:sy n="68" d="100"/>
        </p:scale>
        <p:origin x="280"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Лист1!$B$1</c:f>
              <c:strCache>
                <c:ptCount val="1"/>
                <c:pt idx="0">
                  <c:v>Кол-во просмотров</c:v>
                </c:pt>
              </c:strCache>
            </c:strRef>
          </c:tx>
          <c:spPr>
            <a:solidFill>
              <a:schemeClr val="bg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accent4">
                        <a:lumMod val="75000"/>
                      </a:schemeClr>
                    </a:solidFill>
                    <a:latin typeface="+mn-lt"/>
                    <a:ea typeface="+mn-ea"/>
                    <a:cs typeface="+mn-cs"/>
                  </a:defRPr>
                </a:pPr>
                <a:endParaRPr lang="ru-RU"/>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Лист1!$A$2:$A$11</c:f>
              <c:strCache>
                <c:ptCount val="10"/>
                <c:pt idx="0">
                  <c:v>Фильм 411922</c:v>
                </c:pt>
                <c:pt idx="1">
                  <c:v>Фильм 250679</c:v>
                </c:pt>
                <c:pt idx="2">
                  <c:v>Фильм 158978</c:v>
                </c:pt>
                <c:pt idx="3">
                  <c:v>Фильм 230507</c:v>
                </c:pt>
                <c:pt idx="4">
                  <c:v>Фильм 152192</c:v>
                </c:pt>
                <c:pt idx="5">
                  <c:v>Фильм 347008</c:v>
                </c:pt>
                <c:pt idx="6">
                  <c:v>Фильм 118549</c:v>
                </c:pt>
                <c:pt idx="7">
                  <c:v>Фильм 347393</c:v>
                </c:pt>
                <c:pt idx="8">
                  <c:v>Фильм 470762</c:v>
                </c:pt>
                <c:pt idx="9">
                  <c:v>Фильм 21760</c:v>
                </c:pt>
              </c:strCache>
            </c:strRef>
          </c:cat>
          <c:val>
            <c:numRef>
              <c:f>Лист1!$B$2:$B$11</c:f>
              <c:numCache>
                <c:formatCode>General</c:formatCode>
                <c:ptCount val="10"/>
                <c:pt idx="0">
                  <c:v>8071</c:v>
                </c:pt>
                <c:pt idx="1">
                  <c:v>5079</c:v>
                </c:pt>
                <c:pt idx="2">
                  <c:v>4240</c:v>
                </c:pt>
                <c:pt idx="3">
                  <c:v>3824</c:v>
                </c:pt>
                <c:pt idx="4">
                  <c:v>3501</c:v>
                </c:pt>
                <c:pt idx="5">
                  <c:v>2508</c:v>
                </c:pt>
                <c:pt idx="6">
                  <c:v>2288</c:v>
                </c:pt>
                <c:pt idx="7">
                  <c:v>2092</c:v>
                </c:pt>
                <c:pt idx="8">
                  <c:v>1776</c:v>
                </c:pt>
                <c:pt idx="9">
                  <c:v>1592</c:v>
                </c:pt>
              </c:numCache>
            </c:numRef>
          </c:val>
          <c:extLst>
            <c:ext xmlns:c16="http://schemas.microsoft.com/office/drawing/2014/chart" uri="{C3380CC4-5D6E-409C-BE32-E72D297353CC}">
              <c16:uniqueId val="{00000000-1CAE-6E41-BAE7-616179BFB5F2}"/>
            </c:ext>
          </c:extLst>
        </c:ser>
        <c:dLbls>
          <c:showLegendKey val="0"/>
          <c:showVal val="0"/>
          <c:showCatName val="0"/>
          <c:showSerName val="0"/>
          <c:showPercent val="0"/>
          <c:showBubbleSize val="0"/>
        </c:dLbls>
        <c:gapWidth val="100"/>
        <c:axId val="1398586176"/>
        <c:axId val="1398317008"/>
      </c:barChart>
      <c:catAx>
        <c:axId val="13985861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crossAx val="1398317008"/>
        <c:crosses val="autoZero"/>
        <c:auto val="1"/>
        <c:lblAlgn val="ctr"/>
        <c:lblOffset val="100"/>
        <c:noMultiLvlLbl val="0"/>
      </c:catAx>
      <c:valAx>
        <c:axId val="1398317008"/>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98586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37F38-B38D-2B40-A2C4-478D8D7E5BD8}" type="datetimeFigureOut">
              <a:rPr lang="en-US" smtClean="0"/>
              <a:t>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B7676-3451-094E-B1A6-630E1C0AF836}" type="slidenum">
              <a:rPr lang="en-US" smtClean="0"/>
              <a:t>‹#›</a:t>
            </a:fld>
            <a:endParaRPr lang="en-US"/>
          </a:p>
        </p:txBody>
      </p:sp>
    </p:spTree>
    <p:extLst>
      <p:ext uri="{BB962C8B-B14F-4D97-AF65-F5344CB8AC3E}">
        <p14:creationId xmlns:p14="http://schemas.microsoft.com/office/powerpoint/2010/main" val="426707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D0FF"/>
        </a:solidFill>
        <a:effectLst/>
      </p:bgPr>
    </p:bg>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245861F2-F96C-134B-6F17-989552910883}"/>
              </a:ext>
            </a:extLst>
          </p:cNvPr>
          <p:cNvSpPr/>
          <p:nvPr/>
        </p:nvSpPr>
        <p:spPr>
          <a:xfrm>
            <a:off x="6781800" y="-19224"/>
            <a:ext cx="11453199" cy="10149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 name="Group 3"/>
          <p:cNvGrpSpPr/>
          <p:nvPr/>
        </p:nvGrpSpPr>
        <p:grpSpPr>
          <a:xfrm>
            <a:off x="-22813" y="-19223"/>
            <a:ext cx="6804613" cy="6521597"/>
            <a:chOff x="0" y="0"/>
            <a:chExt cx="1913390" cy="1833809"/>
          </a:xfrm>
        </p:grpSpPr>
        <p:sp>
          <p:nvSpPr>
            <p:cNvPr id="4" name="Freeform 4"/>
            <p:cNvSpPr/>
            <p:nvPr/>
          </p:nvSpPr>
          <p:spPr>
            <a:xfrm>
              <a:off x="0" y="0"/>
              <a:ext cx="1913390" cy="1833809"/>
            </a:xfrm>
            <a:custGeom>
              <a:avLst/>
              <a:gdLst/>
              <a:ahLst/>
              <a:cxnLst/>
              <a:rect l="l" t="t" r="r" b="b"/>
              <a:pathLst>
                <a:path w="1913390" h="1833809">
                  <a:moveTo>
                    <a:pt x="0" y="0"/>
                  </a:moveTo>
                  <a:lnTo>
                    <a:pt x="1913390" y="0"/>
                  </a:lnTo>
                  <a:lnTo>
                    <a:pt x="1913390" y="1833809"/>
                  </a:lnTo>
                  <a:lnTo>
                    <a:pt x="0" y="1833809"/>
                  </a:lnTo>
                  <a:close/>
                </a:path>
              </a:pathLst>
            </a:custGeom>
            <a:solidFill>
              <a:srgbClr val="FFFFFF"/>
            </a:soli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7" name="TextBox 7"/>
          <p:cNvSpPr txBox="1"/>
          <p:nvPr/>
        </p:nvSpPr>
        <p:spPr>
          <a:xfrm>
            <a:off x="836417" y="7808892"/>
            <a:ext cx="3024113" cy="1207510"/>
          </a:xfrm>
          <a:prstGeom prst="rect">
            <a:avLst/>
          </a:prstGeom>
        </p:spPr>
        <p:txBody>
          <a:bodyPr lIns="0" tIns="0" rIns="0" bIns="0" rtlCol="0" anchor="t">
            <a:spAutoFit/>
          </a:bodyPr>
          <a:lstStyle/>
          <a:p>
            <a:pPr>
              <a:lnSpc>
                <a:spcPct val="150000"/>
              </a:lnSpc>
            </a:pPr>
            <a:r>
              <a:rPr lang="ru-RU" sz="2800" dirty="0">
                <a:solidFill>
                  <a:srgbClr val="000000"/>
                </a:solidFill>
                <a:latin typeface="Lato"/>
              </a:rPr>
              <a:t>Отдел аналитики</a:t>
            </a:r>
          </a:p>
          <a:p>
            <a:pPr>
              <a:lnSpc>
                <a:spcPct val="150000"/>
              </a:lnSpc>
            </a:pPr>
            <a:r>
              <a:rPr lang="ru-RU" sz="2800" dirty="0">
                <a:solidFill>
                  <a:srgbClr val="000000"/>
                </a:solidFill>
                <a:latin typeface="Lato"/>
              </a:rPr>
              <a:t>«</a:t>
            </a:r>
            <a:r>
              <a:rPr lang="ru-RU" sz="2800" dirty="0" err="1">
                <a:solidFill>
                  <a:srgbClr val="000000"/>
                </a:solidFill>
                <a:latin typeface="Lato"/>
              </a:rPr>
              <a:t>Скай-синема</a:t>
            </a:r>
            <a:r>
              <a:rPr lang="ru-RU" sz="2800" dirty="0">
                <a:solidFill>
                  <a:srgbClr val="000000"/>
                </a:solidFill>
                <a:latin typeface="Lato"/>
              </a:rPr>
              <a:t>»</a:t>
            </a:r>
            <a:endParaRPr lang="en-US" sz="2800" dirty="0">
              <a:solidFill>
                <a:srgbClr val="000000"/>
              </a:solidFill>
              <a:latin typeface="Lato"/>
            </a:endParaRPr>
          </a:p>
        </p:txBody>
      </p:sp>
      <p:sp>
        <p:nvSpPr>
          <p:cNvPr id="9" name="AutoShape 9"/>
          <p:cNvSpPr/>
          <p:nvPr/>
        </p:nvSpPr>
        <p:spPr>
          <a:xfrm rot="5400000">
            <a:off x="5321996" y="8370874"/>
            <a:ext cx="3784627" cy="0"/>
          </a:xfrm>
          <a:prstGeom prst="line">
            <a:avLst/>
          </a:prstGeom>
          <a:ln w="47625" cap="flat">
            <a:solidFill>
              <a:srgbClr val="DCC2FD"/>
            </a:solidFill>
            <a:prstDash val="solid"/>
            <a:headEnd type="none" w="sm" len="sm"/>
            <a:tailEnd type="none" w="sm" len="sm"/>
          </a:ln>
        </p:spPr>
      </p:sp>
      <p:sp>
        <p:nvSpPr>
          <p:cNvPr id="10" name="AutoShape 10"/>
          <p:cNvSpPr/>
          <p:nvPr/>
        </p:nvSpPr>
        <p:spPr>
          <a:xfrm>
            <a:off x="836417" y="4592146"/>
            <a:ext cx="6492240" cy="0"/>
          </a:xfrm>
          <a:prstGeom prst="line">
            <a:avLst/>
          </a:prstGeom>
          <a:ln w="47625" cap="flat">
            <a:solidFill>
              <a:srgbClr val="DCC2FD"/>
            </a:solidFill>
            <a:prstDash val="solid"/>
            <a:headEnd type="none" w="sm" len="sm"/>
            <a:tailEnd type="none" w="sm" len="sm"/>
          </a:ln>
        </p:spPr>
      </p:sp>
      <p:sp>
        <p:nvSpPr>
          <p:cNvPr id="16" name="Прямоугольник 15">
            <a:extLst>
              <a:ext uri="{FF2B5EF4-FFF2-40B4-BE49-F238E27FC236}">
                <a16:creationId xmlns:a16="http://schemas.microsoft.com/office/drawing/2014/main" id="{31CF4A2B-83BA-9ED0-6FAC-240D3906CF6F}"/>
              </a:ext>
            </a:extLst>
          </p:cNvPr>
          <p:cNvSpPr/>
          <p:nvPr/>
        </p:nvSpPr>
        <p:spPr>
          <a:xfrm>
            <a:off x="6781800" y="6502375"/>
            <a:ext cx="7620000" cy="3898926"/>
          </a:xfrm>
          <a:prstGeom prst="rect">
            <a:avLst/>
          </a:prstGeom>
          <a:solidFill>
            <a:srgbClr val="E5D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a:extLst>
              <a:ext uri="{FF2B5EF4-FFF2-40B4-BE49-F238E27FC236}">
                <a16:creationId xmlns:a16="http://schemas.microsoft.com/office/drawing/2014/main" id="{AC6380D0-BE34-DD53-AF8F-0BBA8C80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6606" y="-19222"/>
            <a:ext cx="5854036" cy="10420524"/>
          </a:xfrm>
          <a:prstGeom prst="rect">
            <a:avLst/>
          </a:prstGeom>
        </p:spPr>
      </p:pic>
      <p:sp>
        <p:nvSpPr>
          <p:cNvPr id="6" name="TextBox 6"/>
          <p:cNvSpPr txBox="1"/>
          <p:nvPr/>
        </p:nvSpPr>
        <p:spPr>
          <a:xfrm>
            <a:off x="836418" y="786719"/>
            <a:ext cx="11355586" cy="2930226"/>
          </a:xfrm>
          <a:prstGeom prst="rect">
            <a:avLst/>
          </a:prstGeom>
        </p:spPr>
        <p:txBody>
          <a:bodyPr wrap="square" lIns="0" tIns="0" rIns="0" bIns="0" rtlCol="0" anchor="t">
            <a:spAutoFit/>
          </a:bodyPr>
          <a:lstStyle/>
          <a:p>
            <a:pPr>
              <a:lnSpc>
                <a:spcPts val="7837"/>
              </a:lnSpc>
            </a:pPr>
            <a:r>
              <a:rPr lang="ru-RU" sz="5598" dirty="0">
                <a:solidFill>
                  <a:srgbClr val="7030A0"/>
                </a:solidFill>
                <a:latin typeface="Zilla Slab Light"/>
              </a:rPr>
              <a:t>Анализ</a:t>
            </a:r>
            <a:r>
              <a:rPr lang="ru-RU" sz="5598" dirty="0">
                <a:solidFill>
                  <a:srgbClr val="000000"/>
                </a:solidFill>
                <a:latin typeface="Zilla Slab Light"/>
              </a:rPr>
              <a:t> эффективности бизнес-модели онлайн кинотеатра и </a:t>
            </a:r>
            <a:r>
              <a:rPr lang="ru-RU" sz="5598" dirty="0">
                <a:solidFill>
                  <a:srgbClr val="7030A0"/>
                </a:solidFill>
                <a:latin typeface="Zilla Slab Light"/>
              </a:rPr>
              <a:t>план</a:t>
            </a:r>
            <a:r>
              <a:rPr lang="ru-RU" sz="5598" dirty="0">
                <a:solidFill>
                  <a:srgbClr val="000000"/>
                </a:solidFill>
                <a:latin typeface="Zilla Slab Light"/>
              </a:rPr>
              <a:t> по выходу на 25% маржинальность </a:t>
            </a:r>
            <a:endParaRPr lang="en-US" sz="5598" dirty="0">
              <a:solidFill>
                <a:srgbClr val="000000"/>
              </a:solidFill>
              <a:latin typeface="Zilla Sla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5FF"/>
        </a:solidFill>
        <a:effectLst/>
      </p:bgPr>
    </p:bg>
    <p:spTree>
      <p:nvGrpSpPr>
        <p:cNvPr id="1" name=""/>
        <p:cNvGrpSpPr/>
        <p:nvPr/>
      </p:nvGrpSpPr>
      <p:grpSpPr>
        <a:xfrm>
          <a:off x="0" y="0"/>
          <a:ext cx="0" cy="0"/>
          <a:chOff x="0" y="0"/>
          <a:chExt cx="0" cy="0"/>
        </a:xfrm>
      </p:grpSpPr>
      <p:sp>
        <p:nvSpPr>
          <p:cNvPr id="3" name="TextBox 3"/>
          <p:cNvSpPr txBox="1"/>
          <p:nvPr/>
        </p:nvSpPr>
        <p:spPr>
          <a:xfrm>
            <a:off x="7887762" y="1028700"/>
            <a:ext cx="2512476" cy="750205"/>
          </a:xfrm>
          <a:prstGeom prst="rect">
            <a:avLst/>
          </a:prstGeom>
        </p:spPr>
        <p:txBody>
          <a:bodyPr wrap="square" lIns="0" tIns="0" rIns="0" bIns="0" rtlCol="0" anchor="t">
            <a:spAutoFit/>
          </a:bodyPr>
          <a:lstStyle/>
          <a:p>
            <a:pPr marL="0" lvl="0" indent="0" algn="ctr">
              <a:lnSpc>
                <a:spcPts val="6299"/>
              </a:lnSpc>
              <a:spcBef>
                <a:spcPct val="0"/>
              </a:spcBef>
            </a:pPr>
            <a:r>
              <a:rPr lang="ru-RU" sz="4500" u="none" dirty="0">
                <a:solidFill>
                  <a:srgbClr val="000000"/>
                </a:solidFill>
                <a:latin typeface="Zilla Slab Light"/>
              </a:rPr>
              <a:t>Выводы</a:t>
            </a:r>
            <a:endParaRPr lang="en-US" sz="4500" u="none" dirty="0">
              <a:solidFill>
                <a:srgbClr val="000000"/>
              </a:solidFill>
              <a:latin typeface="Zilla Slab Light"/>
            </a:endParaRPr>
          </a:p>
        </p:txBody>
      </p:sp>
      <p:sp>
        <p:nvSpPr>
          <p:cNvPr id="7" name="AutoShape 7"/>
          <p:cNvSpPr/>
          <p:nvPr/>
        </p:nvSpPr>
        <p:spPr>
          <a:xfrm rot="-10800000">
            <a:off x="7391400" y="2084735"/>
            <a:ext cx="3406035" cy="0"/>
          </a:xfrm>
          <a:prstGeom prst="line">
            <a:avLst/>
          </a:prstGeom>
          <a:ln w="47625" cap="flat">
            <a:solidFill>
              <a:srgbClr val="DCC2FD"/>
            </a:solidFill>
            <a:prstDash val="solid"/>
            <a:headEnd type="none" w="sm" len="sm"/>
            <a:tailEnd type="none" w="sm" len="sm"/>
          </a:ln>
        </p:spPr>
      </p:sp>
      <p:sp>
        <p:nvSpPr>
          <p:cNvPr id="8" name="AutoShape 8"/>
          <p:cNvSpPr/>
          <p:nvPr/>
        </p:nvSpPr>
        <p:spPr>
          <a:xfrm rot="-5400000">
            <a:off x="-712417" y="6770318"/>
            <a:ext cx="3406035" cy="0"/>
          </a:xfrm>
          <a:prstGeom prst="line">
            <a:avLst/>
          </a:prstGeom>
          <a:ln w="47625" cap="flat">
            <a:solidFill>
              <a:srgbClr val="DCC2FD"/>
            </a:solidFill>
            <a:prstDash val="solid"/>
            <a:headEnd type="none" w="sm" len="sm"/>
            <a:tailEnd type="none" w="sm" len="sm"/>
          </a:ln>
        </p:spPr>
      </p:sp>
      <p:sp>
        <p:nvSpPr>
          <p:cNvPr id="2" name="TextBox 14">
            <a:extLst>
              <a:ext uri="{FF2B5EF4-FFF2-40B4-BE49-F238E27FC236}">
                <a16:creationId xmlns:a16="http://schemas.microsoft.com/office/drawing/2014/main" id="{0E7B2697-E4E9-1D75-40D7-A573791614DE}"/>
              </a:ext>
            </a:extLst>
          </p:cNvPr>
          <p:cNvSpPr txBox="1"/>
          <p:nvPr/>
        </p:nvSpPr>
        <p:spPr>
          <a:xfrm>
            <a:off x="1981200" y="2552700"/>
            <a:ext cx="14916139" cy="2162387"/>
          </a:xfrm>
          <a:prstGeom prst="rect">
            <a:avLst/>
          </a:prstGeom>
        </p:spPr>
        <p:txBody>
          <a:bodyPr wrap="square" lIns="0" tIns="0" rIns="0" bIns="0" rtlCol="0" anchor="t">
            <a:spAutoFit/>
          </a:bodyPr>
          <a:lstStyle/>
          <a:p>
            <a:pPr>
              <a:lnSpc>
                <a:spcPct val="150000"/>
              </a:lnSpc>
            </a:pPr>
            <a:r>
              <a:rPr lang="ru-RU" sz="2400" b="1" dirty="0">
                <a:effectLst/>
                <a:latin typeface=""/>
              </a:rPr>
              <a:t>Вывод по анализу бизнес-модели: </a:t>
            </a:r>
            <a:r>
              <a:rPr lang="ru-RU" sz="2400" dirty="0">
                <a:effectLst/>
                <a:latin typeface=""/>
              </a:rPr>
              <a:t>благодаря большим вложениям в маркетинг вначале </a:t>
            </a:r>
            <a:r>
              <a:rPr lang="en-GB" sz="2400" dirty="0">
                <a:effectLst/>
                <a:latin typeface=""/>
              </a:rPr>
              <a:t>II </a:t>
            </a:r>
            <a:r>
              <a:rPr lang="ru-RU" sz="2400" dirty="0">
                <a:effectLst/>
                <a:latin typeface=""/>
              </a:rPr>
              <a:t>квартала был всплеск подписок, но после этого количество новых пользователей начало снижаться. Однако интенсивность просмотров продолжает расти. Коэффициент удержание пользователей на хорошем уровне, но всё таки идет на спад. Возможно снизилась маркетинговая активность.</a:t>
            </a:r>
          </a:p>
        </p:txBody>
      </p:sp>
      <p:sp>
        <p:nvSpPr>
          <p:cNvPr id="4" name="TextBox 14">
            <a:extLst>
              <a:ext uri="{FF2B5EF4-FFF2-40B4-BE49-F238E27FC236}">
                <a16:creationId xmlns:a16="http://schemas.microsoft.com/office/drawing/2014/main" id="{2C8FD47C-0CD3-DF9C-3DE0-4B621F0D81F4}"/>
              </a:ext>
            </a:extLst>
          </p:cNvPr>
          <p:cNvSpPr txBox="1"/>
          <p:nvPr/>
        </p:nvSpPr>
        <p:spPr>
          <a:xfrm>
            <a:off x="2000250" y="5067300"/>
            <a:ext cx="14897081" cy="3824380"/>
          </a:xfrm>
          <a:prstGeom prst="rect">
            <a:avLst/>
          </a:prstGeom>
        </p:spPr>
        <p:txBody>
          <a:bodyPr wrap="square" lIns="0" tIns="0" rIns="0" bIns="0" rtlCol="0" anchor="t">
            <a:spAutoFit/>
          </a:bodyPr>
          <a:lstStyle/>
          <a:p>
            <a:pPr>
              <a:lnSpc>
                <a:spcPct val="150000"/>
              </a:lnSpc>
            </a:pPr>
            <a:r>
              <a:rPr lang="ru-RU" sz="2400" b="1" dirty="0">
                <a:effectLst/>
                <a:latin typeface=""/>
              </a:rPr>
              <a:t>Вывод по юнит-экономике: </a:t>
            </a:r>
            <a:r>
              <a:rPr lang="ru-RU" sz="2400" dirty="0">
                <a:effectLst/>
                <a:latin typeface=""/>
              </a:rPr>
              <a:t>при настоящей бизнес-модели компания держит сильные убытки. Стоит учесть, что это зарождающийся бизнес, однако после всплеска подписок и соответственного повышения маржинальности, снова начался спад. Для дальнейшей работы необходимо учесть новый план по выходу на положительную маржинальность: немного повысить цену, снизить объём скидок, постоянные расходы и разработать новую маркетинговую стратегию, которая будет значительно меньше стоить, однако приносить достаточное количество новых пользователей. Также стоит мотивировать клиентов дольше оставаться на платформе и продлевать подписки.</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5400000">
            <a:off x="8362950" y="361950"/>
            <a:ext cx="1562100" cy="18288000"/>
            <a:chOff x="0" y="0"/>
            <a:chExt cx="270933" cy="4816593"/>
          </a:xfrm>
        </p:grpSpPr>
        <p:sp>
          <p:nvSpPr>
            <p:cNvPr id="4" name="Freeform 4"/>
            <p:cNvSpPr/>
            <p:nvPr/>
          </p:nvSpPr>
          <p:spPr>
            <a:xfrm>
              <a:off x="0" y="0"/>
              <a:ext cx="270933" cy="4816592"/>
            </a:xfrm>
            <a:custGeom>
              <a:avLst/>
              <a:gdLst/>
              <a:ahLst/>
              <a:cxnLst/>
              <a:rect l="l" t="t" r="r" b="b"/>
              <a:pathLst>
                <a:path w="270933" h="4816592">
                  <a:moveTo>
                    <a:pt x="0" y="0"/>
                  </a:moveTo>
                  <a:lnTo>
                    <a:pt x="270933" y="0"/>
                  </a:lnTo>
                  <a:lnTo>
                    <a:pt x="270933" y="4816592"/>
                  </a:lnTo>
                  <a:lnTo>
                    <a:pt x="0" y="4816592"/>
                  </a:lnTo>
                  <a:close/>
                </a:path>
              </a:pathLst>
            </a:custGeom>
            <a:solidFill>
              <a:srgbClr val="F5EDFF"/>
            </a:soli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7" name="TextBox 7"/>
          <p:cNvSpPr txBox="1"/>
          <p:nvPr/>
        </p:nvSpPr>
        <p:spPr>
          <a:xfrm>
            <a:off x="2011945" y="2410260"/>
            <a:ext cx="6751055" cy="2128788"/>
          </a:xfrm>
          <a:prstGeom prst="rect">
            <a:avLst/>
          </a:prstGeom>
        </p:spPr>
        <p:txBody>
          <a:bodyPr wrap="square" lIns="0" tIns="0" rIns="0" bIns="0" rtlCol="0" anchor="t">
            <a:spAutoFit/>
          </a:bodyPr>
          <a:lstStyle/>
          <a:p>
            <a:pPr marL="0" lvl="0" indent="0">
              <a:lnSpc>
                <a:spcPts val="8316"/>
              </a:lnSpc>
              <a:spcBef>
                <a:spcPct val="0"/>
              </a:spcBef>
            </a:pPr>
            <a:r>
              <a:rPr lang="ru-RU" sz="7200" u="none" dirty="0">
                <a:solidFill>
                  <a:srgbClr val="000000"/>
                </a:solidFill>
                <a:latin typeface="Zilla Slab Light"/>
              </a:rPr>
              <a:t>Спасибо за внимание!</a:t>
            </a:r>
            <a:endParaRPr lang="en-US" sz="7200" u="none" dirty="0">
              <a:solidFill>
                <a:srgbClr val="000000"/>
              </a:solidFill>
              <a:latin typeface="Zilla Slab Light"/>
            </a:endParaRPr>
          </a:p>
        </p:txBody>
      </p:sp>
      <p:sp>
        <p:nvSpPr>
          <p:cNvPr id="9" name="AutoShape 9"/>
          <p:cNvSpPr/>
          <p:nvPr/>
        </p:nvSpPr>
        <p:spPr>
          <a:xfrm rot="5400000">
            <a:off x="4353440" y="4201694"/>
            <a:ext cx="8451012" cy="0"/>
          </a:xfrm>
          <a:prstGeom prst="line">
            <a:avLst/>
          </a:prstGeom>
          <a:ln w="47625" cap="flat">
            <a:solidFill>
              <a:srgbClr val="DCC2FD"/>
            </a:solidFill>
            <a:prstDash val="solid"/>
            <a:headEnd type="none" w="sm" len="sm"/>
            <a:tailEnd type="none" w="sm" len="sm"/>
          </a:ln>
        </p:spPr>
      </p:sp>
      <p:sp>
        <p:nvSpPr>
          <p:cNvPr id="2" name="TextBox 14">
            <a:extLst>
              <a:ext uri="{FF2B5EF4-FFF2-40B4-BE49-F238E27FC236}">
                <a16:creationId xmlns:a16="http://schemas.microsoft.com/office/drawing/2014/main" id="{2AB5E04D-A813-E5DE-14E3-7530A742D23D}"/>
              </a:ext>
            </a:extLst>
          </p:cNvPr>
          <p:cNvSpPr txBox="1"/>
          <p:nvPr/>
        </p:nvSpPr>
        <p:spPr>
          <a:xfrm>
            <a:off x="2011945" y="6645283"/>
            <a:ext cx="2713976" cy="1035027"/>
          </a:xfrm>
          <a:prstGeom prst="rect">
            <a:avLst/>
          </a:prstGeom>
        </p:spPr>
        <p:txBody>
          <a:bodyPr wrap="square" lIns="0" tIns="0" rIns="0" bIns="0" rtlCol="0" anchor="t">
            <a:spAutoFit/>
          </a:bodyPr>
          <a:lstStyle/>
          <a:p>
            <a:pPr marL="0" lvl="0" indent="0">
              <a:lnSpc>
                <a:spcPct val="150000"/>
              </a:lnSpc>
              <a:spcBef>
                <a:spcPct val="0"/>
              </a:spcBef>
            </a:pPr>
            <a:r>
              <a:rPr lang="ru-RU" sz="2400" dirty="0">
                <a:solidFill>
                  <a:srgbClr val="000000"/>
                </a:solidFill>
                <a:latin typeface="Lato"/>
              </a:rPr>
              <a:t>Отдел аналитики</a:t>
            </a:r>
          </a:p>
          <a:p>
            <a:pPr marL="0" lvl="0" indent="0">
              <a:lnSpc>
                <a:spcPct val="150000"/>
              </a:lnSpc>
              <a:spcBef>
                <a:spcPct val="0"/>
              </a:spcBef>
            </a:pPr>
            <a:r>
              <a:rPr lang="ru-RU" sz="2400" u="none" dirty="0">
                <a:solidFill>
                  <a:srgbClr val="000000"/>
                </a:solidFill>
                <a:latin typeface="Lato"/>
              </a:rPr>
              <a:t>«</a:t>
            </a:r>
            <a:r>
              <a:rPr lang="ru-RU" sz="2400" u="none" dirty="0" err="1">
                <a:solidFill>
                  <a:srgbClr val="000000"/>
                </a:solidFill>
                <a:latin typeface="Lato"/>
              </a:rPr>
              <a:t>Скай-синема</a:t>
            </a:r>
            <a:r>
              <a:rPr lang="ru-RU" sz="2400" u="none" dirty="0">
                <a:solidFill>
                  <a:srgbClr val="000000"/>
                </a:solidFill>
                <a:latin typeface="Lato"/>
              </a:rPr>
              <a:t>»</a:t>
            </a:r>
            <a:endParaRPr lang="en-US" sz="2400" u="none" dirty="0">
              <a:solidFill>
                <a:srgbClr val="000000"/>
              </a:solidFill>
              <a:latin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DFF"/>
        </a:solidFill>
        <a:effectLst/>
      </p:bgPr>
    </p:bg>
    <p:spTree>
      <p:nvGrpSpPr>
        <p:cNvPr id="1" name=""/>
        <p:cNvGrpSpPr/>
        <p:nvPr/>
      </p:nvGrpSpPr>
      <p:grpSpPr>
        <a:xfrm>
          <a:off x="0" y="0"/>
          <a:ext cx="0" cy="0"/>
          <a:chOff x="0" y="0"/>
          <a:chExt cx="0" cy="0"/>
        </a:xfrm>
      </p:grpSpPr>
      <p:grpSp>
        <p:nvGrpSpPr>
          <p:cNvPr id="5" name="Group 5"/>
          <p:cNvGrpSpPr/>
          <p:nvPr/>
        </p:nvGrpSpPr>
        <p:grpSpPr>
          <a:xfrm>
            <a:off x="12139265" y="1028700"/>
            <a:ext cx="3983039" cy="8229600"/>
            <a:chOff x="0" y="0"/>
            <a:chExt cx="1049031" cy="2167467"/>
          </a:xfrm>
        </p:grpSpPr>
        <p:sp>
          <p:nvSpPr>
            <p:cNvPr id="6" name="Freeform 6"/>
            <p:cNvSpPr/>
            <p:nvPr/>
          </p:nvSpPr>
          <p:spPr>
            <a:xfrm>
              <a:off x="0" y="0"/>
              <a:ext cx="1049031" cy="2167467"/>
            </a:xfrm>
            <a:custGeom>
              <a:avLst/>
              <a:gdLst/>
              <a:ahLst/>
              <a:cxnLst/>
              <a:rect l="l" t="t" r="r" b="b"/>
              <a:pathLst>
                <a:path w="1049031" h="2167467">
                  <a:moveTo>
                    <a:pt x="0" y="0"/>
                  </a:moveTo>
                  <a:lnTo>
                    <a:pt x="1049031" y="0"/>
                  </a:lnTo>
                  <a:lnTo>
                    <a:pt x="1049031" y="2167467"/>
                  </a:lnTo>
                  <a:lnTo>
                    <a:pt x="0" y="2167467"/>
                  </a:lnTo>
                  <a:close/>
                </a:path>
              </a:pathLst>
            </a:custGeom>
            <a:solidFill>
              <a:srgbClr val="FFFFFF"/>
            </a:solidFill>
          </p:spPr>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9" name="TextBox 9"/>
          <p:cNvSpPr txBox="1"/>
          <p:nvPr/>
        </p:nvSpPr>
        <p:spPr>
          <a:xfrm>
            <a:off x="1028700" y="1181100"/>
            <a:ext cx="7600032" cy="942566"/>
          </a:xfrm>
          <a:prstGeom prst="rect">
            <a:avLst/>
          </a:prstGeom>
        </p:spPr>
        <p:txBody>
          <a:bodyPr lIns="0" tIns="0" rIns="0" bIns="0" rtlCol="0" anchor="t">
            <a:spAutoFit/>
          </a:bodyPr>
          <a:lstStyle/>
          <a:p>
            <a:pPr marL="0" lvl="0" indent="0">
              <a:lnSpc>
                <a:spcPts val="8316"/>
              </a:lnSpc>
              <a:spcBef>
                <a:spcPct val="0"/>
              </a:spcBef>
            </a:pPr>
            <a:r>
              <a:rPr lang="ru-RU" sz="4500" u="none" dirty="0">
                <a:solidFill>
                  <a:srgbClr val="000000"/>
                </a:solidFill>
                <a:latin typeface="Zilla Slab Light"/>
              </a:rPr>
              <a:t>Цели и задачи</a:t>
            </a:r>
            <a:endParaRPr lang="en-US" sz="4500" u="none" dirty="0">
              <a:solidFill>
                <a:srgbClr val="000000"/>
              </a:solidFill>
              <a:latin typeface="Zilla Slab Light"/>
            </a:endParaRPr>
          </a:p>
        </p:txBody>
      </p:sp>
      <p:sp>
        <p:nvSpPr>
          <p:cNvPr id="10" name="TextBox 10"/>
          <p:cNvSpPr txBox="1"/>
          <p:nvPr/>
        </p:nvSpPr>
        <p:spPr>
          <a:xfrm>
            <a:off x="1028700" y="2878683"/>
            <a:ext cx="4645361" cy="436017"/>
          </a:xfrm>
          <a:prstGeom prst="rect">
            <a:avLst/>
          </a:prstGeom>
        </p:spPr>
        <p:txBody>
          <a:bodyPr lIns="0" tIns="0" rIns="0" bIns="0" rtlCol="0" anchor="t">
            <a:spAutoFit/>
          </a:bodyPr>
          <a:lstStyle/>
          <a:p>
            <a:pPr marL="0" lvl="0" indent="0">
              <a:lnSpc>
                <a:spcPts val="3359"/>
              </a:lnSpc>
              <a:spcBef>
                <a:spcPct val="0"/>
              </a:spcBef>
            </a:pPr>
            <a:r>
              <a:rPr lang="ru-RU" sz="3200" u="none" dirty="0">
                <a:solidFill>
                  <a:srgbClr val="000000"/>
                </a:solidFill>
                <a:latin typeface="Lato"/>
              </a:rPr>
              <a:t>Цель:</a:t>
            </a:r>
            <a:endParaRPr lang="en-US" sz="3200" u="none" dirty="0">
              <a:solidFill>
                <a:srgbClr val="000000"/>
              </a:solidFill>
              <a:latin typeface="Lato"/>
            </a:endParaRPr>
          </a:p>
        </p:txBody>
      </p:sp>
      <p:sp>
        <p:nvSpPr>
          <p:cNvPr id="11" name="TextBox 11"/>
          <p:cNvSpPr txBox="1"/>
          <p:nvPr/>
        </p:nvSpPr>
        <p:spPr>
          <a:xfrm>
            <a:off x="1013368" y="3567999"/>
            <a:ext cx="8441334" cy="1589025"/>
          </a:xfrm>
          <a:prstGeom prst="rect">
            <a:avLst/>
          </a:prstGeom>
        </p:spPr>
        <p:txBody>
          <a:bodyPr wrap="square" lIns="0" tIns="0" rIns="0" bIns="0" rtlCol="0" anchor="t">
            <a:spAutoFit/>
          </a:bodyPr>
          <a:lstStyle/>
          <a:p>
            <a:pPr marL="0" lvl="0" indent="0">
              <a:lnSpc>
                <a:spcPct val="150000"/>
              </a:lnSpc>
              <a:spcBef>
                <a:spcPct val="0"/>
              </a:spcBef>
            </a:pPr>
            <a:r>
              <a:rPr lang="ru-RU" sz="2400" u="none" dirty="0">
                <a:solidFill>
                  <a:srgbClr val="000000"/>
                </a:solidFill>
                <a:latin typeface="Lato"/>
              </a:rPr>
              <a:t>Определить эффективность системы ежемесячной подписки и предложить сценарий по выходу на 25-процентную маржинальность</a:t>
            </a:r>
            <a:endParaRPr lang="en-US" sz="2400" u="none" dirty="0">
              <a:solidFill>
                <a:srgbClr val="000000"/>
              </a:solidFill>
              <a:latin typeface="Lato"/>
            </a:endParaRPr>
          </a:p>
        </p:txBody>
      </p:sp>
      <p:sp>
        <p:nvSpPr>
          <p:cNvPr id="13" name="AutoShape 13"/>
          <p:cNvSpPr/>
          <p:nvPr/>
        </p:nvSpPr>
        <p:spPr>
          <a:xfrm rot="5400000">
            <a:off x="9430360" y="4201694"/>
            <a:ext cx="8451012" cy="0"/>
          </a:xfrm>
          <a:prstGeom prst="line">
            <a:avLst/>
          </a:prstGeom>
          <a:ln w="47625" cap="flat">
            <a:solidFill>
              <a:srgbClr val="DCC2FD"/>
            </a:solidFill>
            <a:prstDash val="solid"/>
            <a:headEnd type="none" w="sm" len="sm"/>
            <a:tailEnd type="none" w="sm" len="sm"/>
          </a:ln>
        </p:spPr>
      </p:sp>
      <p:sp>
        <p:nvSpPr>
          <p:cNvPr id="16" name="TextBox 10">
            <a:extLst>
              <a:ext uri="{FF2B5EF4-FFF2-40B4-BE49-F238E27FC236}">
                <a16:creationId xmlns:a16="http://schemas.microsoft.com/office/drawing/2014/main" id="{52C3CD6B-E71B-E8DD-91A3-327733084211}"/>
              </a:ext>
            </a:extLst>
          </p:cNvPr>
          <p:cNvSpPr txBox="1"/>
          <p:nvPr/>
        </p:nvSpPr>
        <p:spPr>
          <a:xfrm>
            <a:off x="1044032" y="5850483"/>
            <a:ext cx="4645361" cy="436017"/>
          </a:xfrm>
          <a:prstGeom prst="rect">
            <a:avLst/>
          </a:prstGeom>
        </p:spPr>
        <p:txBody>
          <a:bodyPr lIns="0" tIns="0" rIns="0" bIns="0" rtlCol="0" anchor="t">
            <a:spAutoFit/>
          </a:bodyPr>
          <a:lstStyle/>
          <a:p>
            <a:pPr marL="0" lvl="0" indent="0">
              <a:lnSpc>
                <a:spcPts val="3359"/>
              </a:lnSpc>
              <a:spcBef>
                <a:spcPct val="0"/>
              </a:spcBef>
            </a:pPr>
            <a:r>
              <a:rPr lang="ru-RU" sz="3200" u="none" dirty="0">
                <a:solidFill>
                  <a:srgbClr val="000000"/>
                </a:solidFill>
                <a:latin typeface="Lato"/>
              </a:rPr>
              <a:t>Задачи:</a:t>
            </a:r>
            <a:endParaRPr lang="en-US" sz="3200" u="none" dirty="0">
              <a:solidFill>
                <a:srgbClr val="000000"/>
              </a:solidFill>
              <a:latin typeface="Lato"/>
            </a:endParaRPr>
          </a:p>
        </p:txBody>
      </p:sp>
      <p:sp>
        <p:nvSpPr>
          <p:cNvPr id="17" name="TextBox 11">
            <a:extLst>
              <a:ext uri="{FF2B5EF4-FFF2-40B4-BE49-F238E27FC236}">
                <a16:creationId xmlns:a16="http://schemas.microsoft.com/office/drawing/2014/main" id="{04812B0B-B0A7-C235-B0A4-E60E31FB1833}"/>
              </a:ext>
            </a:extLst>
          </p:cNvPr>
          <p:cNvSpPr txBox="1"/>
          <p:nvPr/>
        </p:nvSpPr>
        <p:spPr>
          <a:xfrm>
            <a:off x="1028700" y="6539799"/>
            <a:ext cx="8441334" cy="2143023"/>
          </a:xfrm>
          <a:prstGeom prst="rect">
            <a:avLst/>
          </a:prstGeom>
        </p:spPr>
        <p:txBody>
          <a:bodyPr wrap="square" lIns="0" tIns="0" rIns="0" bIns="0" rtlCol="0" anchor="t">
            <a:spAutoFit/>
          </a:bodyPr>
          <a:lstStyle/>
          <a:p>
            <a:pPr marL="342900" lvl="0" indent="-342900">
              <a:lnSpc>
                <a:spcPct val="150000"/>
              </a:lnSpc>
              <a:spcBef>
                <a:spcPct val="0"/>
              </a:spcBef>
              <a:buFont typeface="Arial" panose="020B0604020202020204" pitchFamily="34" charset="0"/>
              <a:buChar char="•"/>
            </a:pPr>
            <a:r>
              <a:rPr lang="ru-RU" sz="2400" u="none" dirty="0">
                <a:solidFill>
                  <a:srgbClr val="000000"/>
                </a:solidFill>
                <a:latin typeface="Lato"/>
              </a:rPr>
              <a:t>Проанализировать эффективность бизнес-модели</a:t>
            </a:r>
          </a:p>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Визуализировать результаты анализа</a:t>
            </a:r>
          </a:p>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Собрать калькулятор юнит-экономики</a:t>
            </a:r>
          </a:p>
          <a:p>
            <a:pPr marL="342900" lvl="0" indent="-342900">
              <a:lnSpc>
                <a:spcPct val="150000"/>
              </a:lnSpc>
              <a:spcBef>
                <a:spcPct val="0"/>
              </a:spcBef>
              <a:buFont typeface="Arial" panose="020B0604020202020204" pitchFamily="34" charset="0"/>
              <a:buChar char="•"/>
            </a:pPr>
            <a:r>
              <a:rPr lang="ru-RU" sz="2400" u="none" dirty="0">
                <a:solidFill>
                  <a:srgbClr val="000000"/>
                </a:solidFill>
                <a:latin typeface="Lato"/>
              </a:rPr>
              <a:t>Предоставить план по выходу на 25% </a:t>
            </a:r>
            <a:r>
              <a:rPr lang="ru-RU" sz="2400" dirty="0">
                <a:solidFill>
                  <a:srgbClr val="000000"/>
                </a:solidFill>
                <a:latin typeface="Lato"/>
              </a:rPr>
              <a:t>маржинальность</a:t>
            </a:r>
            <a:endParaRPr lang="en-US" sz="2400" u="none" dirty="0">
              <a:solidFill>
                <a:srgbClr val="000000"/>
              </a:solidFill>
              <a:latin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11996" y="1353481"/>
            <a:ext cx="10108345" cy="1558119"/>
          </a:xfrm>
          <a:prstGeom prst="rect">
            <a:avLst/>
          </a:prstGeom>
        </p:spPr>
        <p:txBody>
          <a:bodyPr lIns="0" tIns="0" rIns="0" bIns="0" rtlCol="0" anchor="t">
            <a:spAutoFit/>
          </a:bodyPr>
          <a:lstStyle/>
          <a:p>
            <a:pPr marL="0" lvl="0" indent="0">
              <a:lnSpc>
                <a:spcPts val="6299"/>
              </a:lnSpc>
              <a:spcBef>
                <a:spcPct val="0"/>
              </a:spcBef>
            </a:pPr>
            <a:r>
              <a:rPr lang="ru-RU" sz="4500" dirty="0">
                <a:solidFill>
                  <a:srgbClr val="000000"/>
                </a:solidFill>
                <a:latin typeface="Zilla Slab Light"/>
              </a:rPr>
              <a:t>Количество пользователей и интенсивность просмотров</a:t>
            </a:r>
            <a:endParaRPr lang="en-US" sz="4500" dirty="0">
              <a:solidFill>
                <a:srgbClr val="000000"/>
              </a:solidFill>
              <a:latin typeface="Zilla Slab Light"/>
            </a:endParaRPr>
          </a:p>
        </p:txBody>
      </p:sp>
      <p:sp>
        <p:nvSpPr>
          <p:cNvPr id="7" name="TextBox 7"/>
          <p:cNvSpPr txBox="1"/>
          <p:nvPr/>
        </p:nvSpPr>
        <p:spPr>
          <a:xfrm>
            <a:off x="1111996" y="3853084"/>
            <a:ext cx="4115762" cy="3805016"/>
          </a:xfrm>
          <a:prstGeom prst="rect">
            <a:avLst/>
          </a:prstGeom>
        </p:spPr>
        <p:txBody>
          <a:bodyPr lIns="0" tIns="0" rIns="0" bIns="0" rtlCol="0" anchor="t">
            <a:spAutoFit/>
          </a:bodyPr>
          <a:lstStyle/>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Вначале количество пользователей резко возросло, но далее пошло на спад</a:t>
            </a:r>
          </a:p>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Интенсивность просмотров постепенно возрастает</a:t>
            </a:r>
            <a:endParaRPr lang="en-US" sz="2400" dirty="0">
              <a:solidFill>
                <a:srgbClr val="000000"/>
              </a:solidFill>
              <a:latin typeface="Lato"/>
            </a:endParaRPr>
          </a:p>
        </p:txBody>
      </p:sp>
      <p:grpSp>
        <p:nvGrpSpPr>
          <p:cNvPr id="9" name="Group 9"/>
          <p:cNvGrpSpPr/>
          <p:nvPr/>
        </p:nvGrpSpPr>
        <p:grpSpPr>
          <a:xfrm>
            <a:off x="14304961" y="0"/>
            <a:ext cx="3983039" cy="10287000"/>
            <a:chOff x="0" y="0"/>
            <a:chExt cx="1049031" cy="2709333"/>
          </a:xfrm>
        </p:grpSpPr>
        <p:sp>
          <p:nvSpPr>
            <p:cNvPr id="10" name="Freeform 10"/>
            <p:cNvSpPr/>
            <p:nvPr/>
          </p:nvSpPr>
          <p:spPr>
            <a:xfrm>
              <a:off x="0" y="0"/>
              <a:ext cx="1049031" cy="2709333"/>
            </a:xfrm>
            <a:custGeom>
              <a:avLst/>
              <a:gdLst/>
              <a:ahLst/>
              <a:cxnLst/>
              <a:rect l="l" t="t" r="r" b="b"/>
              <a:pathLst>
                <a:path w="1049031" h="2709333">
                  <a:moveTo>
                    <a:pt x="0" y="0"/>
                  </a:moveTo>
                  <a:lnTo>
                    <a:pt x="1049031" y="0"/>
                  </a:lnTo>
                  <a:lnTo>
                    <a:pt x="1049031" y="2709333"/>
                  </a:lnTo>
                  <a:lnTo>
                    <a:pt x="0" y="2709333"/>
                  </a:lnTo>
                  <a:close/>
                </a:path>
              </a:pathLst>
            </a:custGeom>
            <a:solidFill>
              <a:srgbClr val="F5EDFF"/>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13" name="AutoShape 13"/>
          <p:cNvSpPr/>
          <p:nvPr/>
        </p:nvSpPr>
        <p:spPr>
          <a:xfrm rot="5400000">
            <a:off x="13300494" y="4201694"/>
            <a:ext cx="8451012" cy="0"/>
          </a:xfrm>
          <a:prstGeom prst="line">
            <a:avLst/>
          </a:prstGeom>
          <a:ln w="47625" cap="flat">
            <a:solidFill>
              <a:srgbClr val="DCC2FD"/>
            </a:solidFill>
            <a:prstDash val="solid"/>
            <a:headEnd type="none" w="sm" len="sm"/>
            <a:tailEnd type="none" w="sm" len="sm"/>
          </a:ln>
        </p:spPr>
      </p:sp>
      <p:pic>
        <p:nvPicPr>
          <p:cNvPr id="15" name="Рисунок 14">
            <a:extLst>
              <a:ext uri="{FF2B5EF4-FFF2-40B4-BE49-F238E27FC236}">
                <a16:creationId xmlns:a16="http://schemas.microsoft.com/office/drawing/2014/main" id="{C1C24D24-43CD-F916-F328-CD4D5EA5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516" y="3797198"/>
            <a:ext cx="11593284" cy="5338749"/>
          </a:xfrm>
          <a:prstGeom prst="rect">
            <a:avLst/>
          </a:prstGeom>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11996" y="1353481"/>
            <a:ext cx="7422404" cy="750205"/>
          </a:xfrm>
          <a:prstGeom prst="rect">
            <a:avLst/>
          </a:prstGeom>
        </p:spPr>
        <p:txBody>
          <a:bodyPr wrap="square" lIns="0" tIns="0" rIns="0" bIns="0" rtlCol="0" anchor="t">
            <a:spAutoFit/>
          </a:bodyPr>
          <a:lstStyle/>
          <a:p>
            <a:pPr marL="0" lvl="0" indent="0">
              <a:lnSpc>
                <a:spcPts val="6299"/>
              </a:lnSpc>
              <a:spcBef>
                <a:spcPct val="0"/>
              </a:spcBef>
            </a:pPr>
            <a:r>
              <a:rPr lang="ru-RU" sz="4500" dirty="0">
                <a:solidFill>
                  <a:srgbClr val="000000"/>
                </a:solidFill>
                <a:latin typeface="Zilla Slab Light"/>
              </a:rPr>
              <a:t>Пользовательский </a:t>
            </a:r>
            <a:r>
              <a:rPr lang="en-GB" sz="4500" dirty="0">
                <a:solidFill>
                  <a:srgbClr val="000000"/>
                </a:solidFill>
                <a:latin typeface="Zilla Slab Light"/>
              </a:rPr>
              <a:t>Retention</a:t>
            </a:r>
            <a:endParaRPr lang="en-US" sz="4500" dirty="0">
              <a:solidFill>
                <a:srgbClr val="000000"/>
              </a:solidFill>
              <a:latin typeface="Zilla Slab Light"/>
            </a:endParaRPr>
          </a:p>
        </p:txBody>
      </p:sp>
      <p:sp>
        <p:nvSpPr>
          <p:cNvPr id="8" name="TextBox 8"/>
          <p:cNvSpPr txBox="1"/>
          <p:nvPr/>
        </p:nvSpPr>
        <p:spPr>
          <a:xfrm>
            <a:off x="1111996" y="2786877"/>
            <a:ext cx="4115762" cy="2697020"/>
          </a:xfrm>
          <a:prstGeom prst="rect">
            <a:avLst/>
          </a:prstGeom>
        </p:spPr>
        <p:txBody>
          <a:bodyPr lIns="0" tIns="0" rIns="0" bIns="0" rtlCol="0" anchor="t">
            <a:spAutoFit/>
          </a:bodyPr>
          <a:lstStyle/>
          <a:p>
            <a:pPr marL="0" lvl="0" indent="0">
              <a:lnSpc>
                <a:spcPct val="150000"/>
              </a:lnSpc>
              <a:spcBef>
                <a:spcPct val="0"/>
              </a:spcBef>
            </a:pPr>
            <a:r>
              <a:rPr lang="ru-RU" sz="2400" dirty="0">
                <a:solidFill>
                  <a:srgbClr val="000000"/>
                </a:solidFill>
                <a:latin typeface="Lato"/>
              </a:rPr>
              <a:t>Средний </a:t>
            </a:r>
            <a:r>
              <a:rPr lang="en-GB" sz="2400" dirty="0">
                <a:solidFill>
                  <a:srgbClr val="000000"/>
                </a:solidFill>
                <a:latin typeface="Lato"/>
              </a:rPr>
              <a:t>retention </a:t>
            </a:r>
            <a:r>
              <a:rPr lang="ru-RU" sz="2400" dirty="0">
                <a:solidFill>
                  <a:srgbClr val="000000"/>
                </a:solidFill>
                <a:latin typeface="Lato"/>
              </a:rPr>
              <a:t>на хорошем уровне, однако в динамике видно, что всё меньше пользователей продлевает подписку</a:t>
            </a:r>
            <a:endParaRPr lang="en-US" sz="2400" dirty="0">
              <a:solidFill>
                <a:srgbClr val="000000"/>
              </a:solidFill>
              <a:latin typeface="Lato"/>
            </a:endParaRPr>
          </a:p>
        </p:txBody>
      </p:sp>
      <p:grpSp>
        <p:nvGrpSpPr>
          <p:cNvPr id="9" name="Group 9"/>
          <p:cNvGrpSpPr/>
          <p:nvPr/>
        </p:nvGrpSpPr>
        <p:grpSpPr>
          <a:xfrm rot="-5400000">
            <a:off x="13118937" y="387953"/>
            <a:ext cx="5557015" cy="4781110"/>
            <a:chOff x="0" y="0"/>
            <a:chExt cx="637915" cy="1253126"/>
          </a:xfrm>
        </p:grpSpPr>
        <p:sp>
          <p:nvSpPr>
            <p:cNvPr id="10" name="Freeform 10"/>
            <p:cNvSpPr/>
            <p:nvPr/>
          </p:nvSpPr>
          <p:spPr>
            <a:xfrm>
              <a:off x="0" y="0"/>
              <a:ext cx="637915" cy="1253126"/>
            </a:xfrm>
            <a:custGeom>
              <a:avLst/>
              <a:gdLst/>
              <a:ahLst/>
              <a:cxnLst/>
              <a:rect l="l" t="t" r="r" b="b"/>
              <a:pathLst>
                <a:path w="637915" h="1253126">
                  <a:moveTo>
                    <a:pt x="0" y="0"/>
                  </a:moveTo>
                  <a:lnTo>
                    <a:pt x="637915" y="0"/>
                  </a:lnTo>
                  <a:lnTo>
                    <a:pt x="637915" y="1253126"/>
                  </a:lnTo>
                  <a:lnTo>
                    <a:pt x="0" y="1253126"/>
                  </a:lnTo>
                  <a:close/>
                </a:path>
              </a:pathLst>
            </a:custGeom>
            <a:solidFill>
              <a:srgbClr val="F5EDFF"/>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12" name="AutoShape 12"/>
          <p:cNvSpPr/>
          <p:nvPr/>
        </p:nvSpPr>
        <p:spPr>
          <a:xfrm>
            <a:off x="9391128" y="1558385"/>
            <a:ext cx="7868172" cy="0"/>
          </a:xfrm>
          <a:prstGeom prst="line">
            <a:avLst/>
          </a:prstGeom>
          <a:ln w="47625" cap="flat">
            <a:solidFill>
              <a:srgbClr val="DCC2FD"/>
            </a:solidFill>
            <a:prstDash val="solid"/>
            <a:headEnd type="none" w="sm" len="sm"/>
            <a:tailEnd type="none" w="sm" len="sm"/>
          </a:ln>
        </p:spPr>
      </p:sp>
      <p:sp>
        <p:nvSpPr>
          <p:cNvPr id="13" name="AutoShape 13"/>
          <p:cNvSpPr/>
          <p:nvPr/>
        </p:nvSpPr>
        <p:spPr>
          <a:xfrm>
            <a:off x="0" y="8727857"/>
            <a:ext cx="5986577" cy="0"/>
          </a:xfrm>
          <a:prstGeom prst="line">
            <a:avLst/>
          </a:prstGeom>
          <a:ln w="47625" cap="flat">
            <a:solidFill>
              <a:srgbClr val="DCC2FD"/>
            </a:solidFill>
            <a:prstDash val="solid"/>
            <a:headEnd type="none" w="sm" len="sm"/>
            <a:tailEnd type="none" w="sm" len="sm"/>
          </a:ln>
        </p:spPr>
      </p:sp>
      <p:pic>
        <p:nvPicPr>
          <p:cNvPr id="15" name="Рисунок 14">
            <a:extLst>
              <a:ext uri="{FF2B5EF4-FFF2-40B4-BE49-F238E27FC236}">
                <a16:creationId xmlns:a16="http://schemas.microsoft.com/office/drawing/2014/main" id="{9DE3C2B3-0FD6-5470-93E7-9508003B8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63" y="2786877"/>
            <a:ext cx="11300738" cy="5557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3244217" cy="10287000"/>
            <a:chOff x="0" y="0"/>
            <a:chExt cx="854444" cy="2709333"/>
          </a:xfrm>
        </p:grpSpPr>
        <p:sp>
          <p:nvSpPr>
            <p:cNvPr id="5" name="Freeform 5"/>
            <p:cNvSpPr/>
            <p:nvPr/>
          </p:nvSpPr>
          <p:spPr>
            <a:xfrm>
              <a:off x="0" y="0"/>
              <a:ext cx="854444" cy="2709333"/>
            </a:xfrm>
            <a:custGeom>
              <a:avLst/>
              <a:gdLst/>
              <a:ahLst/>
              <a:cxnLst/>
              <a:rect l="l" t="t" r="r" b="b"/>
              <a:pathLst>
                <a:path w="854444" h="2709333">
                  <a:moveTo>
                    <a:pt x="0" y="0"/>
                  </a:moveTo>
                  <a:lnTo>
                    <a:pt x="854444" y="0"/>
                  </a:lnTo>
                  <a:lnTo>
                    <a:pt x="854444" y="2709333"/>
                  </a:lnTo>
                  <a:lnTo>
                    <a:pt x="0" y="2709333"/>
                  </a:lnTo>
                  <a:close/>
                </a:path>
              </a:pathLst>
            </a:custGeom>
            <a:solidFill>
              <a:srgbClr val="F9F5FF"/>
            </a:solidFill>
          </p:spPr>
        </p:sp>
        <p:sp>
          <p:nvSpPr>
            <p:cNvPr id="6" name="TextBox 6"/>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12" name="TextBox 12"/>
          <p:cNvSpPr txBox="1"/>
          <p:nvPr/>
        </p:nvSpPr>
        <p:spPr>
          <a:xfrm>
            <a:off x="1208767" y="2324100"/>
            <a:ext cx="10755918" cy="1035027"/>
          </a:xfrm>
          <a:prstGeom prst="rect">
            <a:avLst/>
          </a:prstGeom>
        </p:spPr>
        <p:txBody>
          <a:bodyPr wrap="square" lIns="0" tIns="0" rIns="0" bIns="0" rtlCol="0" anchor="t">
            <a:spAutoFit/>
          </a:bodyPr>
          <a:lstStyle/>
          <a:p>
            <a:pPr marL="0" lvl="0" indent="0">
              <a:lnSpc>
                <a:spcPct val="150000"/>
              </a:lnSpc>
              <a:spcBef>
                <a:spcPct val="0"/>
              </a:spcBef>
            </a:pPr>
            <a:r>
              <a:rPr lang="ru-RU" sz="2400" u="none" dirty="0">
                <a:solidFill>
                  <a:srgbClr val="000000"/>
                </a:solidFill>
                <a:latin typeface="Lato"/>
              </a:rPr>
              <a:t>Большинство пользователей просматривает онлайн-кинотеатр в вечернее время суток в выходные дни</a:t>
            </a:r>
            <a:endParaRPr lang="en-US" sz="2400" u="none" dirty="0">
              <a:solidFill>
                <a:srgbClr val="000000"/>
              </a:solidFill>
              <a:latin typeface="Lato"/>
            </a:endParaRPr>
          </a:p>
        </p:txBody>
      </p:sp>
      <p:sp>
        <p:nvSpPr>
          <p:cNvPr id="13" name="AutoShape 13"/>
          <p:cNvSpPr/>
          <p:nvPr/>
        </p:nvSpPr>
        <p:spPr>
          <a:xfrm rot="5400000">
            <a:off x="13009981" y="4201694"/>
            <a:ext cx="8451012" cy="0"/>
          </a:xfrm>
          <a:prstGeom prst="line">
            <a:avLst/>
          </a:prstGeom>
          <a:ln w="47625" cap="flat">
            <a:solidFill>
              <a:srgbClr val="DCC2FD"/>
            </a:solidFill>
            <a:prstDash val="solid"/>
            <a:headEnd type="none" w="sm" len="sm"/>
            <a:tailEnd type="none" w="sm" len="sm"/>
          </a:ln>
        </p:spPr>
      </p:sp>
      <p:sp>
        <p:nvSpPr>
          <p:cNvPr id="14" name="AutoShape 14"/>
          <p:cNvSpPr/>
          <p:nvPr/>
        </p:nvSpPr>
        <p:spPr>
          <a:xfrm rot="5400000">
            <a:off x="-609316" y="8672798"/>
            <a:ext cx="3228405" cy="0"/>
          </a:xfrm>
          <a:prstGeom prst="line">
            <a:avLst/>
          </a:prstGeom>
          <a:ln w="47625" cap="flat">
            <a:solidFill>
              <a:srgbClr val="DCC2FD"/>
            </a:solidFill>
            <a:prstDash val="solid"/>
            <a:headEnd type="none" w="sm" len="sm"/>
            <a:tailEnd type="none" w="sm" len="sm"/>
          </a:ln>
        </p:spPr>
      </p:sp>
      <p:sp>
        <p:nvSpPr>
          <p:cNvPr id="2" name="TextBox 2"/>
          <p:cNvSpPr txBox="1"/>
          <p:nvPr/>
        </p:nvSpPr>
        <p:spPr>
          <a:xfrm>
            <a:off x="1219200" y="1353481"/>
            <a:ext cx="16230600" cy="753668"/>
          </a:xfrm>
          <a:prstGeom prst="rect">
            <a:avLst/>
          </a:prstGeom>
        </p:spPr>
        <p:txBody>
          <a:bodyPr lIns="0" tIns="0" rIns="0" bIns="0" rtlCol="0" anchor="t">
            <a:spAutoFit/>
          </a:bodyPr>
          <a:lstStyle/>
          <a:p>
            <a:pPr marL="0" lvl="0" indent="0">
              <a:lnSpc>
                <a:spcPts val="6299"/>
              </a:lnSpc>
              <a:spcBef>
                <a:spcPct val="0"/>
              </a:spcBef>
            </a:pPr>
            <a:r>
              <a:rPr lang="ru-RU" sz="4500" dirty="0">
                <a:solidFill>
                  <a:srgbClr val="000000"/>
                </a:solidFill>
                <a:latin typeface="Zilla Slab Light"/>
              </a:rPr>
              <a:t>Распределение просмотров по часам</a:t>
            </a:r>
            <a:endParaRPr lang="en-US" sz="4500" dirty="0">
              <a:solidFill>
                <a:srgbClr val="000000"/>
              </a:solidFill>
              <a:latin typeface="Zilla Slab Light"/>
            </a:endParaRPr>
          </a:p>
        </p:txBody>
      </p:sp>
      <p:pic>
        <p:nvPicPr>
          <p:cNvPr id="16" name="Рисунок 15">
            <a:extLst>
              <a:ext uri="{FF2B5EF4-FFF2-40B4-BE49-F238E27FC236}">
                <a16:creationId xmlns:a16="http://schemas.microsoft.com/office/drawing/2014/main" id="{C00649B3-26BD-B5E4-4F05-B3800BE12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720" y="3771900"/>
            <a:ext cx="14105616" cy="5859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333448" y="2558341"/>
            <a:ext cx="5868702" cy="1558119"/>
          </a:xfrm>
          <a:prstGeom prst="rect">
            <a:avLst/>
          </a:prstGeom>
        </p:spPr>
        <p:txBody>
          <a:bodyPr lIns="0" tIns="0" rIns="0" bIns="0" rtlCol="0" anchor="t">
            <a:spAutoFit/>
          </a:bodyPr>
          <a:lstStyle/>
          <a:p>
            <a:pPr marL="0" lvl="0" indent="0" algn="r">
              <a:lnSpc>
                <a:spcPts val="6299"/>
              </a:lnSpc>
              <a:spcBef>
                <a:spcPct val="0"/>
              </a:spcBef>
            </a:pPr>
            <a:r>
              <a:rPr lang="ru-RU" sz="4500" u="none" dirty="0">
                <a:solidFill>
                  <a:srgbClr val="000000"/>
                </a:solidFill>
                <a:latin typeface="Zilla Slab Light"/>
              </a:rPr>
              <a:t>Популярность фильмов</a:t>
            </a:r>
            <a:endParaRPr lang="en-US" sz="4500" u="none" dirty="0">
              <a:solidFill>
                <a:srgbClr val="000000"/>
              </a:solidFill>
              <a:latin typeface="Zilla Slab Light"/>
            </a:endParaRPr>
          </a:p>
        </p:txBody>
      </p:sp>
      <p:sp>
        <p:nvSpPr>
          <p:cNvPr id="3" name="TextBox 3"/>
          <p:cNvSpPr txBox="1"/>
          <p:nvPr/>
        </p:nvSpPr>
        <p:spPr>
          <a:xfrm>
            <a:off x="11333448" y="4627242"/>
            <a:ext cx="5868702" cy="1589025"/>
          </a:xfrm>
          <a:prstGeom prst="rect">
            <a:avLst/>
          </a:prstGeom>
        </p:spPr>
        <p:txBody>
          <a:bodyPr lIns="0" tIns="0" rIns="0" bIns="0" rtlCol="0" anchor="t">
            <a:spAutoFit/>
          </a:bodyPr>
          <a:lstStyle/>
          <a:p>
            <a:pPr marL="0" lvl="0" indent="0" algn="r">
              <a:lnSpc>
                <a:spcPct val="150000"/>
              </a:lnSpc>
              <a:spcBef>
                <a:spcPct val="0"/>
              </a:spcBef>
            </a:pPr>
            <a:r>
              <a:rPr lang="ru-RU" sz="2400" u="none" dirty="0">
                <a:solidFill>
                  <a:srgbClr val="000000"/>
                </a:solidFill>
                <a:latin typeface="Lato"/>
              </a:rPr>
              <a:t>За прошедшее время сформировался топ-10 самых просматриваемых фильмов в онлайн-кинотеатре</a:t>
            </a:r>
            <a:endParaRPr lang="en-US" sz="2400" u="none" dirty="0">
              <a:solidFill>
                <a:srgbClr val="000000"/>
              </a:solidFill>
              <a:latin typeface="Lato"/>
            </a:endParaRPr>
          </a:p>
        </p:txBody>
      </p:sp>
      <p:grpSp>
        <p:nvGrpSpPr>
          <p:cNvPr id="4" name="Group 4"/>
          <p:cNvGrpSpPr/>
          <p:nvPr/>
        </p:nvGrpSpPr>
        <p:grpSpPr>
          <a:xfrm>
            <a:off x="0" y="-19223"/>
            <a:ext cx="9579120" cy="10306223"/>
            <a:chOff x="0" y="0"/>
            <a:chExt cx="2693555" cy="2898009"/>
          </a:xfrm>
        </p:grpSpPr>
        <p:sp>
          <p:nvSpPr>
            <p:cNvPr id="5" name="Freeform 5"/>
            <p:cNvSpPr/>
            <p:nvPr/>
          </p:nvSpPr>
          <p:spPr>
            <a:xfrm>
              <a:off x="0" y="0"/>
              <a:ext cx="2693555" cy="2898009"/>
            </a:xfrm>
            <a:custGeom>
              <a:avLst/>
              <a:gdLst/>
              <a:ahLst/>
              <a:cxnLst/>
              <a:rect l="l" t="t" r="r" b="b"/>
              <a:pathLst>
                <a:path w="2693555" h="2898009">
                  <a:moveTo>
                    <a:pt x="0" y="0"/>
                  </a:moveTo>
                  <a:lnTo>
                    <a:pt x="2693555" y="0"/>
                  </a:lnTo>
                  <a:lnTo>
                    <a:pt x="2693555" y="2898009"/>
                  </a:lnTo>
                  <a:lnTo>
                    <a:pt x="0" y="2898009"/>
                  </a:lnTo>
                  <a:close/>
                </a:path>
              </a:pathLst>
            </a:custGeom>
            <a:solidFill>
              <a:srgbClr val="DCC2FD"/>
            </a:solidFill>
          </p:spPr>
        </p:sp>
        <p:sp>
          <p:nvSpPr>
            <p:cNvPr id="6" name="TextBox 6"/>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11" name="AutoShape 11"/>
          <p:cNvSpPr/>
          <p:nvPr/>
        </p:nvSpPr>
        <p:spPr>
          <a:xfrm rot="5400000">
            <a:off x="14618137" y="3133115"/>
            <a:ext cx="6266230" cy="0"/>
          </a:xfrm>
          <a:prstGeom prst="line">
            <a:avLst/>
          </a:prstGeom>
          <a:ln w="47625" cap="flat">
            <a:solidFill>
              <a:srgbClr val="DCC2FD"/>
            </a:solidFill>
            <a:prstDash val="solid"/>
            <a:headEnd type="none" w="sm" len="sm"/>
            <a:tailEnd type="none" w="sm" len="sm"/>
          </a:ln>
        </p:spPr>
      </p:sp>
      <p:graphicFrame>
        <p:nvGraphicFramePr>
          <p:cNvPr id="7" name="Диаграмма 6">
            <a:extLst>
              <a:ext uri="{FF2B5EF4-FFF2-40B4-BE49-F238E27FC236}">
                <a16:creationId xmlns:a16="http://schemas.microsoft.com/office/drawing/2014/main" id="{D80A2FF4-290B-B097-607C-D7A791E688B7}"/>
              </a:ext>
            </a:extLst>
          </p:cNvPr>
          <p:cNvGraphicFramePr/>
          <p:nvPr>
            <p:extLst>
              <p:ext uri="{D42A27DB-BD31-4B8C-83A1-F6EECF244321}">
                <p14:modId xmlns:p14="http://schemas.microsoft.com/office/powerpoint/2010/main" val="3441309981"/>
              </p:ext>
            </p:extLst>
          </p:nvPr>
        </p:nvGraphicFramePr>
        <p:xfrm>
          <a:off x="488743" y="614042"/>
          <a:ext cx="8655257" cy="91776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193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34331" y="4210677"/>
            <a:ext cx="1550062" cy="1550062"/>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D0FF"/>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3220"/>
                </a:lnSpc>
              </a:pPr>
              <a:endParaRPr/>
            </a:p>
          </p:txBody>
        </p:sp>
      </p:grpSp>
      <p:grpSp>
        <p:nvGrpSpPr>
          <p:cNvPr id="5" name="Group 5"/>
          <p:cNvGrpSpPr/>
          <p:nvPr/>
        </p:nvGrpSpPr>
        <p:grpSpPr>
          <a:xfrm>
            <a:off x="8345269" y="4210677"/>
            <a:ext cx="1550062" cy="1550062"/>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D0FF"/>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220"/>
                </a:lnSpc>
              </a:pPr>
              <a:endParaRPr/>
            </a:p>
          </p:txBody>
        </p:sp>
      </p:grpSp>
      <p:grpSp>
        <p:nvGrpSpPr>
          <p:cNvPr id="8" name="Group 8"/>
          <p:cNvGrpSpPr/>
          <p:nvPr/>
        </p:nvGrpSpPr>
        <p:grpSpPr>
          <a:xfrm>
            <a:off x="13913107" y="4210677"/>
            <a:ext cx="1550062" cy="1550062"/>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D0FF"/>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220"/>
                </a:lnSpc>
              </a:pPr>
              <a:endParaRPr/>
            </a:p>
          </p:txBody>
        </p:sp>
      </p:grpSp>
      <p:sp>
        <p:nvSpPr>
          <p:cNvPr id="11" name="TextBox 11"/>
          <p:cNvSpPr txBox="1"/>
          <p:nvPr/>
        </p:nvSpPr>
        <p:spPr>
          <a:xfrm>
            <a:off x="1028700" y="1257300"/>
            <a:ext cx="16230600" cy="750205"/>
          </a:xfrm>
          <a:prstGeom prst="rect">
            <a:avLst/>
          </a:prstGeom>
        </p:spPr>
        <p:txBody>
          <a:bodyPr lIns="0" tIns="0" rIns="0" bIns="0" rtlCol="0" anchor="t">
            <a:spAutoFit/>
          </a:bodyPr>
          <a:lstStyle/>
          <a:p>
            <a:pPr marL="0" lvl="0" indent="0" algn="ctr">
              <a:lnSpc>
                <a:spcPts val="6299"/>
              </a:lnSpc>
              <a:spcBef>
                <a:spcPct val="0"/>
              </a:spcBef>
            </a:pPr>
            <a:r>
              <a:rPr lang="ru-RU" sz="4500" u="none" dirty="0">
                <a:solidFill>
                  <a:srgbClr val="000000"/>
                </a:solidFill>
                <a:latin typeface="Zilla Slab Light"/>
              </a:rPr>
              <a:t>Сборка калькулятора юнит-экономики</a:t>
            </a:r>
            <a:endParaRPr lang="en-US" sz="4500" u="none" dirty="0">
              <a:solidFill>
                <a:srgbClr val="000000"/>
              </a:solidFill>
              <a:latin typeface="Zilla Slab Light"/>
            </a:endParaRPr>
          </a:p>
        </p:txBody>
      </p:sp>
      <p:sp>
        <p:nvSpPr>
          <p:cNvPr id="15" name="TextBox 15"/>
          <p:cNvSpPr txBox="1"/>
          <p:nvPr/>
        </p:nvSpPr>
        <p:spPr>
          <a:xfrm>
            <a:off x="13653715" y="6332680"/>
            <a:ext cx="2068841" cy="2697020"/>
          </a:xfrm>
          <a:prstGeom prst="rect">
            <a:avLst/>
          </a:prstGeom>
        </p:spPr>
        <p:txBody>
          <a:bodyPr wrap="square" lIns="0" tIns="0" rIns="0" bIns="0" rtlCol="0" anchor="t">
            <a:spAutoFit/>
          </a:bodyPr>
          <a:lstStyle/>
          <a:p>
            <a:pPr marL="342900" lvl="0" indent="-342900">
              <a:lnSpc>
                <a:spcPct val="150000"/>
              </a:lnSpc>
              <a:spcBef>
                <a:spcPct val="0"/>
              </a:spcBef>
              <a:buFont typeface="Arial" panose="020B0604020202020204" pitchFamily="34" charset="0"/>
              <a:buChar char="•"/>
            </a:pPr>
            <a:r>
              <a:rPr lang="en-US" sz="2400" u="none" dirty="0">
                <a:solidFill>
                  <a:srgbClr val="000000"/>
                </a:solidFill>
                <a:latin typeface="Lato"/>
              </a:rPr>
              <a:t>Retention</a:t>
            </a:r>
          </a:p>
          <a:p>
            <a:pPr marL="342900" lvl="0" indent="-342900">
              <a:lnSpc>
                <a:spcPct val="150000"/>
              </a:lnSpc>
              <a:spcBef>
                <a:spcPct val="0"/>
              </a:spcBef>
              <a:buFont typeface="Arial" panose="020B0604020202020204" pitchFamily="34" charset="0"/>
              <a:buChar char="•"/>
            </a:pPr>
            <a:r>
              <a:rPr lang="en-US" sz="2400" dirty="0">
                <a:solidFill>
                  <a:srgbClr val="000000"/>
                </a:solidFill>
                <a:latin typeface="Lato"/>
              </a:rPr>
              <a:t>LT</a:t>
            </a:r>
          </a:p>
          <a:p>
            <a:pPr marL="342900" lvl="0" indent="-342900">
              <a:lnSpc>
                <a:spcPct val="150000"/>
              </a:lnSpc>
              <a:spcBef>
                <a:spcPct val="0"/>
              </a:spcBef>
              <a:buFont typeface="Arial" panose="020B0604020202020204" pitchFamily="34" charset="0"/>
              <a:buChar char="•"/>
            </a:pPr>
            <a:r>
              <a:rPr lang="en-US" sz="2400" u="none" dirty="0">
                <a:solidFill>
                  <a:srgbClr val="000000"/>
                </a:solidFill>
                <a:latin typeface="Lato"/>
              </a:rPr>
              <a:t>LTR</a:t>
            </a:r>
          </a:p>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P</a:t>
            </a:r>
            <a:r>
              <a:rPr lang="en-GB" sz="2400" dirty="0">
                <a:solidFill>
                  <a:srgbClr val="000000"/>
                </a:solidFill>
                <a:latin typeface="Lato"/>
              </a:rPr>
              <a:t>rice </a:t>
            </a:r>
            <a:r>
              <a:rPr lang="ru-RU" sz="2400" dirty="0">
                <a:solidFill>
                  <a:srgbClr val="000000"/>
                </a:solidFill>
                <a:latin typeface="Lato"/>
              </a:rPr>
              <a:t>юнита</a:t>
            </a:r>
            <a:endParaRPr lang="en-US" sz="2400" dirty="0">
              <a:solidFill>
                <a:srgbClr val="000000"/>
              </a:solidFill>
              <a:latin typeface="Lato"/>
            </a:endParaRPr>
          </a:p>
          <a:p>
            <a:pPr marL="342900" lvl="0" indent="-342900">
              <a:lnSpc>
                <a:spcPct val="150000"/>
              </a:lnSpc>
              <a:spcBef>
                <a:spcPct val="0"/>
              </a:spcBef>
              <a:buFont typeface="Arial" panose="020B0604020202020204" pitchFamily="34" charset="0"/>
              <a:buChar char="•"/>
            </a:pPr>
            <a:endParaRPr lang="en-US" sz="2400" u="none" dirty="0">
              <a:solidFill>
                <a:srgbClr val="000000"/>
              </a:solidFill>
              <a:latin typeface="Lato"/>
            </a:endParaRPr>
          </a:p>
        </p:txBody>
      </p:sp>
      <p:sp>
        <p:nvSpPr>
          <p:cNvPr id="21" name="AutoShape 21"/>
          <p:cNvSpPr/>
          <p:nvPr/>
        </p:nvSpPr>
        <p:spPr>
          <a:xfrm rot="5400000">
            <a:off x="14496479" y="2715196"/>
            <a:ext cx="5478018" cy="0"/>
          </a:xfrm>
          <a:prstGeom prst="line">
            <a:avLst/>
          </a:prstGeom>
          <a:ln w="47625" cap="flat">
            <a:solidFill>
              <a:srgbClr val="DCC2FD"/>
            </a:solidFill>
            <a:prstDash val="solid"/>
            <a:headEnd type="none" w="sm" len="sm"/>
            <a:tailEnd type="none" w="sm" len="sm"/>
          </a:ln>
        </p:spPr>
      </p:sp>
      <p:sp>
        <p:nvSpPr>
          <p:cNvPr id="22" name="AutoShape 22"/>
          <p:cNvSpPr/>
          <p:nvPr/>
        </p:nvSpPr>
        <p:spPr>
          <a:xfrm>
            <a:off x="0" y="1439206"/>
            <a:ext cx="3409362" cy="0"/>
          </a:xfrm>
          <a:prstGeom prst="line">
            <a:avLst/>
          </a:prstGeom>
          <a:ln w="47625" cap="flat">
            <a:solidFill>
              <a:srgbClr val="DCC2FD"/>
            </a:solidFill>
            <a:prstDash val="solid"/>
            <a:headEnd type="none" w="sm" len="sm"/>
            <a:tailEnd type="none" w="sm" len="sm"/>
          </a:ln>
        </p:spPr>
      </p:sp>
      <p:pic>
        <p:nvPicPr>
          <p:cNvPr id="23" name="Picture 7">
            <a:extLst>
              <a:ext uri="{FF2B5EF4-FFF2-40B4-BE49-F238E27FC236}">
                <a16:creationId xmlns:a16="http://schemas.microsoft.com/office/drawing/2014/main" id="{9C7F855B-F840-BB9A-DA13-92B4A26E914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94290" y="4631338"/>
            <a:ext cx="822632" cy="743360"/>
          </a:xfrm>
          <a:prstGeom prst="rect">
            <a:avLst/>
          </a:prstGeom>
        </p:spPr>
      </p:pic>
      <p:pic>
        <p:nvPicPr>
          <p:cNvPr id="24" name="Picture 31">
            <a:extLst>
              <a:ext uri="{FF2B5EF4-FFF2-40B4-BE49-F238E27FC236}">
                <a16:creationId xmlns:a16="http://schemas.microsoft.com/office/drawing/2014/main" id="{1C261D39-AC21-F17A-4F63-1A9990738C4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760540" y="4655181"/>
            <a:ext cx="719517" cy="719517"/>
          </a:xfrm>
          <a:prstGeom prst="rect">
            <a:avLst/>
          </a:prstGeom>
        </p:spPr>
      </p:pic>
      <p:pic>
        <p:nvPicPr>
          <p:cNvPr id="25" name="Picture 16">
            <a:extLst>
              <a:ext uri="{FF2B5EF4-FFF2-40B4-BE49-F238E27FC236}">
                <a16:creationId xmlns:a16="http://schemas.microsoft.com/office/drawing/2014/main" id="{D7CC550E-3A74-FE96-D7D7-8D317C2BD3C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322812" y="4515213"/>
            <a:ext cx="730649" cy="832001"/>
          </a:xfrm>
          <a:prstGeom prst="rect">
            <a:avLst/>
          </a:prstGeom>
        </p:spPr>
      </p:pic>
      <p:sp>
        <p:nvSpPr>
          <p:cNvPr id="26" name="TextBox 14">
            <a:extLst>
              <a:ext uri="{FF2B5EF4-FFF2-40B4-BE49-F238E27FC236}">
                <a16:creationId xmlns:a16="http://schemas.microsoft.com/office/drawing/2014/main" id="{38DB8058-934A-1064-C92D-F376AEDB3F04}"/>
              </a:ext>
            </a:extLst>
          </p:cNvPr>
          <p:cNvSpPr txBox="1"/>
          <p:nvPr/>
        </p:nvSpPr>
        <p:spPr>
          <a:xfrm>
            <a:off x="5268263" y="2432073"/>
            <a:ext cx="6984554" cy="1035027"/>
          </a:xfrm>
          <a:prstGeom prst="rect">
            <a:avLst/>
          </a:prstGeom>
        </p:spPr>
        <p:txBody>
          <a:bodyPr wrap="square" lIns="0" tIns="0" rIns="0" bIns="0" rtlCol="0" anchor="t">
            <a:spAutoFit/>
          </a:bodyPr>
          <a:lstStyle/>
          <a:p>
            <a:pPr marL="0" lvl="0" indent="0" algn="ctr">
              <a:lnSpc>
                <a:spcPct val="150000"/>
              </a:lnSpc>
              <a:spcBef>
                <a:spcPct val="0"/>
              </a:spcBef>
            </a:pPr>
            <a:r>
              <a:rPr lang="ru-RU" sz="2400" u="none" dirty="0">
                <a:solidFill>
                  <a:srgbClr val="000000"/>
                </a:solidFill>
                <a:latin typeface="Lato"/>
              </a:rPr>
              <a:t>Для сборки калькулятора юнит-экономики были задействованы следующие метрики:</a:t>
            </a:r>
            <a:endParaRPr lang="en-US" sz="2400" u="none" dirty="0">
              <a:solidFill>
                <a:srgbClr val="000000"/>
              </a:solidFill>
              <a:latin typeface="Lato"/>
            </a:endParaRPr>
          </a:p>
        </p:txBody>
      </p:sp>
      <p:sp>
        <p:nvSpPr>
          <p:cNvPr id="27" name="TextBox 15">
            <a:extLst>
              <a:ext uri="{FF2B5EF4-FFF2-40B4-BE49-F238E27FC236}">
                <a16:creationId xmlns:a16="http://schemas.microsoft.com/office/drawing/2014/main" id="{5E4F91E6-F2FF-0A7B-C8EE-B532DA13000A}"/>
              </a:ext>
            </a:extLst>
          </p:cNvPr>
          <p:cNvSpPr txBox="1"/>
          <p:nvPr/>
        </p:nvSpPr>
        <p:spPr>
          <a:xfrm>
            <a:off x="2152798" y="6332680"/>
            <a:ext cx="2505615" cy="2697020"/>
          </a:xfrm>
          <a:prstGeom prst="rect">
            <a:avLst/>
          </a:prstGeom>
        </p:spPr>
        <p:txBody>
          <a:bodyPr wrap="square" lIns="0" tIns="0" rIns="0" bIns="0" rtlCol="0" anchor="t">
            <a:spAutoFit/>
          </a:bodyPr>
          <a:lstStyle/>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Объём скидок</a:t>
            </a:r>
            <a:endParaRPr lang="en-US" sz="2400" u="none" dirty="0">
              <a:solidFill>
                <a:srgbClr val="000000"/>
              </a:solidFill>
              <a:latin typeface="Lato"/>
            </a:endParaRPr>
          </a:p>
          <a:p>
            <a:pPr marL="342900" lvl="0" indent="-342900">
              <a:lnSpc>
                <a:spcPct val="150000"/>
              </a:lnSpc>
              <a:spcBef>
                <a:spcPct val="0"/>
              </a:spcBef>
              <a:buFont typeface="Arial" panose="020B0604020202020204" pitchFamily="34" charset="0"/>
              <a:buChar char="•"/>
            </a:pPr>
            <a:r>
              <a:rPr lang="en-GB" sz="2400" dirty="0">
                <a:solidFill>
                  <a:srgbClr val="000000"/>
                </a:solidFill>
                <a:latin typeface="Lato"/>
              </a:rPr>
              <a:t>CAC</a:t>
            </a:r>
            <a:endParaRPr lang="en-US" sz="2400" dirty="0">
              <a:solidFill>
                <a:srgbClr val="000000"/>
              </a:solidFill>
              <a:latin typeface="Lato"/>
            </a:endParaRPr>
          </a:p>
          <a:p>
            <a:pPr marL="342900" lvl="0" indent="-342900">
              <a:lnSpc>
                <a:spcPct val="150000"/>
              </a:lnSpc>
              <a:spcBef>
                <a:spcPct val="0"/>
              </a:spcBef>
              <a:buFont typeface="Arial" panose="020B0604020202020204" pitchFamily="34" charset="0"/>
              <a:buChar char="•"/>
            </a:pPr>
            <a:r>
              <a:rPr lang="en-US" sz="2400" u="none" dirty="0">
                <a:solidFill>
                  <a:srgbClr val="000000"/>
                </a:solidFill>
                <a:latin typeface="Lato"/>
              </a:rPr>
              <a:t>CAC </a:t>
            </a:r>
            <a:r>
              <a:rPr lang="ru-RU" sz="2400" u="none" dirty="0">
                <a:solidFill>
                  <a:srgbClr val="000000"/>
                </a:solidFill>
                <a:latin typeface="Lato"/>
              </a:rPr>
              <a:t>на юнит</a:t>
            </a:r>
            <a:endParaRPr lang="en-US" sz="2400" u="none" dirty="0">
              <a:solidFill>
                <a:srgbClr val="000000"/>
              </a:solidFill>
              <a:latin typeface="Lato"/>
            </a:endParaRPr>
          </a:p>
          <a:p>
            <a:pPr marL="342900" lvl="0" indent="-342900">
              <a:lnSpc>
                <a:spcPct val="150000"/>
              </a:lnSpc>
              <a:spcBef>
                <a:spcPct val="0"/>
              </a:spcBef>
              <a:buFont typeface="Arial" panose="020B0604020202020204" pitchFamily="34" charset="0"/>
              <a:buChar char="•"/>
            </a:pPr>
            <a:r>
              <a:rPr lang="en-GB" sz="2400" dirty="0">
                <a:solidFill>
                  <a:srgbClr val="000000"/>
                </a:solidFill>
                <a:latin typeface="Lato"/>
              </a:rPr>
              <a:t>CAC %</a:t>
            </a:r>
            <a:endParaRPr lang="en-US" sz="2400" dirty="0">
              <a:solidFill>
                <a:srgbClr val="000000"/>
              </a:solidFill>
              <a:latin typeface="Lato"/>
            </a:endParaRPr>
          </a:p>
          <a:p>
            <a:pPr marL="342900" lvl="0" indent="-342900">
              <a:lnSpc>
                <a:spcPct val="150000"/>
              </a:lnSpc>
              <a:spcBef>
                <a:spcPct val="0"/>
              </a:spcBef>
              <a:buFont typeface="Arial" panose="020B0604020202020204" pitchFamily="34" charset="0"/>
              <a:buChar char="•"/>
            </a:pPr>
            <a:endParaRPr lang="en-US" sz="2400" u="none" dirty="0">
              <a:solidFill>
                <a:srgbClr val="000000"/>
              </a:solidFill>
              <a:latin typeface="Lato"/>
            </a:endParaRPr>
          </a:p>
        </p:txBody>
      </p:sp>
      <p:sp>
        <p:nvSpPr>
          <p:cNvPr id="28" name="TextBox 15">
            <a:extLst>
              <a:ext uri="{FF2B5EF4-FFF2-40B4-BE49-F238E27FC236}">
                <a16:creationId xmlns:a16="http://schemas.microsoft.com/office/drawing/2014/main" id="{20AB95F6-7B29-713F-3BA7-2016E02E3E26}"/>
              </a:ext>
            </a:extLst>
          </p:cNvPr>
          <p:cNvSpPr txBox="1"/>
          <p:nvPr/>
        </p:nvSpPr>
        <p:spPr>
          <a:xfrm>
            <a:off x="7584326" y="6332680"/>
            <a:ext cx="3202092" cy="1589025"/>
          </a:xfrm>
          <a:prstGeom prst="rect">
            <a:avLst/>
          </a:prstGeom>
        </p:spPr>
        <p:txBody>
          <a:bodyPr wrap="square" lIns="0" tIns="0" rIns="0" bIns="0" rtlCol="0" anchor="t">
            <a:spAutoFit/>
          </a:bodyPr>
          <a:lstStyle/>
          <a:p>
            <a:pPr marL="342900" lvl="0" indent="-342900">
              <a:lnSpc>
                <a:spcPct val="150000"/>
              </a:lnSpc>
              <a:spcBef>
                <a:spcPct val="0"/>
              </a:spcBef>
              <a:buFont typeface="Arial" panose="020B0604020202020204" pitchFamily="34" charset="0"/>
              <a:buChar char="•"/>
            </a:pPr>
            <a:r>
              <a:rPr lang="en-US" sz="2400" u="none" dirty="0">
                <a:solidFill>
                  <a:srgbClr val="000000"/>
                </a:solidFill>
                <a:latin typeface="Lato"/>
              </a:rPr>
              <a:t>Fixed costs </a:t>
            </a:r>
            <a:r>
              <a:rPr lang="ru-RU" sz="2400" dirty="0">
                <a:solidFill>
                  <a:srgbClr val="000000"/>
                </a:solidFill>
                <a:latin typeface="Lato"/>
              </a:rPr>
              <a:t>н</a:t>
            </a:r>
            <a:r>
              <a:rPr lang="ru-RU" sz="2400" u="none" dirty="0">
                <a:solidFill>
                  <a:srgbClr val="000000"/>
                </a:solidFill>
                <a:latin typeface="Lato"/>
              </a:rPr>
              <a:t>а юнит</a:t>
            </a:r>
            <a:endParaRPr lang="en-US" sz="2400" u="none" dirty="0">
              <a:solidFill>
                <a:srgbClr val="000000"/>
              </a:solidFill>
              <a:latin typeface="Lato"/>
            </a:endParaRPr>
          </a:p>
          <a:p>
            <a:pPr marL="342900" lvl="0" indent="-342900">
              <a:lnSpc>
                <a:spcPct val="150000"/>
              </a:lnSpc>
              <a:spcBef>
                <a:spcPct val="0"/>
              </a:spcBef>
              <a:buFont typeface="Arial" panose="020B0604020202020204" pitchFamily="34" charset="0"/>
              <a:buChar char="•"/>
            </a:pPr>
            <a:r>
              <a:rPr lang="en-US" sz="2400" dirty="0">
                <a:solidFill>
                  <a:srgbClr val="000000"/>
                </a:solidFill>
                <a:latin typeface="Lato"/>
              </a:rPr>
              <a:t>Fixed costs %</a:t>
            </a:r>
          </a:p>
          <a:p>
            <a:pPr marL="342900" lvl="0" indent="-342900">
              <a:lnSpc>
                <a:spcPct val="150000"/>
              </a:lnSpc>
              <a:spcBef>
                <a:spcPct val="0"/>
              </a:spcBef>
              <a:buFont typeface="Arial" panose="020B0604020202020204" pitchFamily="34" charset="0"/>
              <a:buChar char="•"/>
            </a:pPr>
            <a:r>
              <a:rPr lang="ru-RU" sz="2400" dirty="0">
                <a:solidFill>
                  <a:srgbClr val="000000"/>
                </a:solidFill>
                <a:latin typeface="Lato"/>
              </a:rPr>
              <a:t>Маржинальность</a:t>
            </a:r>
            <a:endParaRPr lang="en-US" sz="2400" u="none" dirty="0">
              <a:solidFill>
                <a:srgbClr val="000000"/>
              </a:solidFill>
              <a:latin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582400" y="735695"/>
            <a:ext cx="5771797" cy="750205"/>
          </a:xfrm>
          <a:prstGeom prst="rect">
            <a:avLst/>
          </a:prstGeom>
        </p:spPr>
        <p:txBody>
          <a:bodyPr wrap="square" lIns="0" tIns="0" rIns="0" bIns="0" rtlCol="0" anchor="t">
            <a:spAutoFit/>
          </a:bodyPr>
          <a:lstStyle/>
          <a:p>
            <a:pPr algn="r">
              <a:lnSpc>
                <a:spcPts val="6299"/>
              </a:lnSpc>
            </a:pPr>
            <a:r>
              <a:rPr lang="ru-RU" sz="4500" dirty="0">
                <a:solidFill>
                  <a:srgbClr val="000000"/>
                </a:solidFill>
                <a:latin typeface="Zilla Slab Light"/>
              </a:rPr>
              <a:t>Юнит-экономика</a:t>
            </a:r>
            <a:endParaRPr lang="en-US" sz="4500" dirty="0">
              <a:solidFill>
                <a:srgbClr val="000000"/>
              </a:solidFill>
              <a:latin typeface="Zilla Slab Light"/>
            </a:endParaRPr>
          </a:p>
        </p:txBody>
      </p:sp>
      <p:sp>
        <p:nvSpPr>
          <p:cNvPr id="3" name="TextBox 3"/>
          <p:cNvSpPr txBox="1"/>
          <p:nvPr/>
        </p:nvSpPr>
        <p:spPr>
          <a:xfrm>
            <a:off x="2351322" y="3360586"/>
            <a:ext cx="1359237" cy="344453"/>
          </a:xfrm>
          <a:prstGeom prst="rect">
            <a:avLst/>
          </a:prstGeom>
        </p:spPr>
        <p:txBody>
          <a:bodyPr wrap="square" lIns="0" tIns="0" rIns="0" bIns="0" rtlCol="0" anchor="t">
            <a:spAutoFit/>
          </a:bodyPr>
          <a:lstStyle/>
          <a:p>
            <a:pPr marL="0" lvl="0" indent="0">
              <a:lnSpc>
                <a:spcPts val="2940"/>
              </a:lnSpc>
              <a:spcBef>
                <a:spcPct val="0"/>
              </a:spcBef>
            </a:pPr>
            <a:r>
              <a:rPr lang="en-GB" sz="2400" b="1" dirty="0">
                <a:solidFill>
                  <a:srgbClr val="000000"/>
                </a:solidFill>
                <a:latin typeface="Lato"/>
              </a:rPr>
              <a:t>LT</a:t>
            </a:r>
            <a:endParaRPr lang="en-US" sz="2400" b="1" u="none" dirty="0">
              <a:solidFill>
                <a:srgbClr val="000000"/>
              </a:solidFill>
              <a:latin typeface="Lato"/>
            </a:endParaRPr>
          </a:p>
        </p:txBody>
      </p:sp>
      <p:sp>
        <p:nvSpPr>
          <p:cNvPr id="8" name="TextBox 8"/>
          <p:cNvSpPr txBox="1"/>
          <p:nvPr/>
        </p:nvSpPr>
        <p:spPr>
          <a:xfrm>
            <a:off x="6328862" y="2565523"/>
            <a:ext cx="1063916"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80,6</a:t>
            </a:r>
            <a:r>
              <a:rPr lang="ru-RU" sz="2400" u="none" dirty="0">
                <a:solidFill>
                  <a:srgbClr val="000000"/>
                </a:solidFill>
                <a:latin typeface="Lato"/>
              </a:rPr>
              <a:t> </a:t>
            </a:r>
            <a:r>
              <a:rPr lang="en-US" sz="2400" u="none" dirty="0">
                <a:solidFill>
                  <a:srgbClr val="000000"/>
                </a:solidFill>
                <a:latin typeface="Lato"/>
              </a:rPr>
              <a:t>%</a:t>
            </a:r>
          </a:p>
        </p:txBody>
      </p:sp>
      <p:grpSp>
        <p:nvGrpSpPr>
          <p:cNvPr id="13" name="Group 13"/>
          <p:cNvGrpSpPr/>
          <p:nvPr/>
        </p:nvGrpSpPr>
        <p:grpSpPr>
          <a:xfrm rot="-5400000">
            <a:off x="-1140408" y="1158455"/>
            <a:ext cx="3025135" cy="744319"/>
            <a:chOff x="0" y="0"/>
            <a:chExt cx="796743" cy="2330283"/>
          </a:xfrm>
        </p:grpSpPr>
        <p:sp>
          <p:nvSpPr>
            <p:cNvPr id="14" name="Freeform 14"/>
            <p:cNvSpPr/>
            <p:nvPr/>
          </p:nvSpPr>
          <p:spPr>
            <a:xfrm>
              <a:off x="0" y="0"/>
              <a:ext cx="796743" cy="2330283"/>
            </a:xfrm>
            <a:custGeom>
              <a:avLst/>
              <a:gdLst/>
              <a:ahLst/>
              <a:cxnLst/>
              <a:rect l="l" t="t" r="r" b="b"/>
              <a:pathLst>
                <a:path w="796743" h="2330283">
                  <a:moveTo>
                    <a:pt x="0" y="0"/>
                  </a:moveTo>
                  <a:lnTo>
                    <a:pt x="796743" y="0"/>
                  </a:lnTo>
                  <a:lnTo>
                    <a:pt x="796743" y="2330283"/>
                  </a:lnTo>
                  <a:lnTo>
                    <a:pt x="0" y="2330283"/>
                  </a:lnTo>
                  <a:close/>
                </a:path>
              </a:pathLst>
            </a:custGeom>
            <a:solidFill>
              <a:srgbClr val="F5EDFF"/>
            </a:solidFill>
          </p:spPr>
        </p:sp>
        <p:sp>
          <p:nvSpPr>
            <p:cNvPr id="15" name="TextBox 15"/>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16" name="AutoShape 16"/>
          <p:cNvSpPr/>
          <p:nvPr/>
        </p:nvSpPr>
        <p:spPr>
          <a:xfrm>
            <a:off x="0" y="981075"/>
            <a:ext cx="5168365" cy="0"/>
          </a:xfrm>
          <a:prstGeom prst="line">
            <a:avLst/>
          </a:prstGeom>
          <a:ln w="47625" cap="flat">
            <a:solidFill>
              <a:srgbClr val="DCC2FD"/>
            </a:solidFill>
            <a:prstDash val="solid"/>
            <a:headEnd type="none" w="sm" len="sm"/>
            <a:tailEnd type="none" w="sm" len="sm"/>
          </a:ln>
        </p:spPr>
      </p:sp>
      <p:sp>
        <p:nvSpPr>
          <p:cNvPr id="21" name="AutoShape 21"/>
          <p:cNvSpPr/>
          <p:nvPr/>
        </p:nvSpPr>
        <p:spPr>
          <a:xfrm rot="5400000">
            <a:off x="6591678" y="5479318"/>
            <a:ext cx="5700834" cy="3"/>
          </a:xfrm>
          <a:prstGeom prst="line">
            <a:avLst/>
          </a:prstGeom>
          <a:ln w="9525" cap="flat">
            <a:solidFill>
              <a:srgbClr val="000000"/>
            </a:solidFill>
            <a:prstDash val="solid"/>
            <a:headEnd type="none" w="sm" len="sm"/>
            <a:tailEnd type="none" w="sm" len="sm"/>
          </a:ln>
        </p:spPr>
      </p:sp>
      <p:grpSp>
        <p:nvGrpSpPr>
          <p:cNvPr id="22" name="Group 22"/>
          <p:cNvGrpSpPr/>
          <p:nvPr/>
        </p:nvGrpSpPr>
        <p:grpSpPr>
          <a:xfrm>
            <a:off x="8920331" y="2535897"/>
            <a:ext cx="1063915" cy="626403"/>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5D0FF"/>
            </a:solidFill>
          </p:spPr>
          <p:txBody>
            <a:bodyPr/>
            <a:lstStyle/>
            <a:p>
              <a:endParaRPr lang="ru-RU" dirty="0"/>
            </a:p>
          </p:txBody>
        </p:sp>
        <p:sp>
          <p:nvSpPr>
            <p:cNvPr id="24" name="TextBox 24"/>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25" name="Group 25"/>
          <p:cNvGrpSpPr/>
          <p:nvPr/>
        </p:nvGrpSpPr>
        <p:grpSpPr>
          <a:xfrm>
            <a:off x="0" y="3591117"/>
            <a:ext cx="744319" cy="744319"/>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5D0FF"/>
            </a:solidFill>
          </p:spPr>
        </p:sp>
        <p:sp>
          <p:nvSpPr>
            <p:cNvPr id="27" name="TextBox 27"/>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28" name="Group 28"/>
          <p:cNvGrpSpPr/>
          <p:nvPr/>
        </p:nvGrpSpPr>
        <p:grpSpPr>
          <a:xfrm>
            <a:off x="17543681" y="3591117"/>
            <a:ext cx="744319" cy="744319"/>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5D0FF"/>
            </a:solidFill>
          </p:spPr>
        </p:sp>
        <p:sp>
          <p:nvSpPr>
            <p:cNvPr id="30" name="TextBox 30"/>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31" name="Group 31"/>
          <p:cNvGrpSpPr/>
          <p:nvPr/>
        </p:nvGrpSpPr>
        <p:grpSpPr>
          <a:xfrm>
            <a:off x="8920419" y="4840832"/>
            <a:ext cx="1063646" cy="62591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9DDF8"/>
            </a:solidFill>
          </p:spPr>
        </p:sp>
        <p:sp>
          <p:nvSpPr>
            <p:cNvPr id="33" name="TextBox 33"/>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34" name="Group 34"/>
          <p:cNvGrpSpPr/>
          <p:nvPr/>
        </p:nvGrpSpPr>
        <p:grpSpPr>
          <a:xfrm>
            <a:off x="0" y="5161797"/>
            <a:ext cx="744319" cy="744319"/>
            <a:chOff x="0" y="0"/>
            <a:chExt cx="812800" cy="812800"/>
          </a:xfrm>
        </p:grpSpPr>
        <p:sp>
          <p:nvSpPr>
            <p:cNvPr id="35" name="Freeform 3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9DDF8"/>
            </a:solidFill>
          </p:spPr>
        </p:sp>
        <p:sp>
          <p:nvSpPr>
            <p:cNvPr id="36" name="TextBox 36"/>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37" name="Group 37"/>
          <p:cNvGrpSpPr/>
          <p:nvPr/>
        </p:nvGrpSpPr>
        <p:grpSpPr>
          <a:xfrm>
            <a:off x="17543681" y="5161797"/>
            <a:ext cx="744319" cy="744319"/>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9DDF8"/>
            </a:solidFill>
          </p:spPr>
        </p:sp>
        <p:sp>
          <p:nvSpPr>
            <p:cNvPr id="39" name="TextBox 39"/>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40" name="Group 40"/>
          <p:cNvGrpSpPr/>
          <p:nvPr/>
        </p:nvGrpSpPr>
        <p:grpSpPr>
          <a:xfrm>
            <a:off x="8920419" y="6041582"/>
            <a:ext cx="1063646" cy="62591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5EDFF"/>
            </a:solidFill>
          </p:spPr>
        </p:sp>
        <p:sp>
          <p:nvSpPr>
            <p:cNvPr id="42" name="TextBox 42"/>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43" name="Group 43"/>
          <p:cNvGrpSpPr/>
          <p:nvPr/>
        </p:nvGrpSpPr>
        <p:grpSpPr>
          <a:xfrm>
            <a:off x="0" y="6732477"/>
            <a:ext cx="744319" cy="744319"/>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5EDFF"/>
            </a:solidFill>
          </p:spPr>
        </p:sp>
        <p:sp>
          <p:nvSpPr>
            <p:cNvPr id="45" name="TextBox 45"/>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46" name="Group 46"/>
          <p:cNvGrpSpPr/>
          <p:nvPr/>
        </p:nvGrpSpPr>
        <p:grpSpPr>
          <a:xfrm>
            <a:off x="17543681" y="6732477"/>
            <a:ext cx="744319" cy="744319"/>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5EDFF"/>
            </a:solidFill>
          </p:spPr>
        </p:sp>
        <p:sp>
          <p:nvSpPr>
            <p:cNvPr id="48" name="TextBox 48"/>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49" name="Group 49"/>
          <p:cNvGrpSpPr/>
          <p:nvPr/>
        </p:nvGrpSpPr>
        <p:grpSpPr>
          <a:xfrm>
            <a:off x="8920419" y="7818738"/>
            <a:ext cx="1063646" cy="625918"/>
            <a:chOff x="0" y="0"/>
            <a:chExt cx="812800" cy="812800"/>
          </a:xfrm>
        </p:grpSpPr>
        <p:sp>
          <p:nvSpPr>
            <p:cNvPr id="50" name="Freeform 5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9F5FF"/>
            </a:solidFill>
          </p:spPr>
        </p:sp>
        <p:sp>
          <p:nvSpPr>
            <p:cNvPr id="51" name="TextBox 51"/>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52" name="Group 52"/>
          <p:cNvGrpSpPr/>
          <p:nvPr/>
        </p:nvGrpSpPr>
        <p:grpSpPr>
          <a:xfrm>
            <a:off x="0" y="8303157"/>
            <a:ext cx="744319" cy="744319"/>
            <a:chOff x="0" y="0"/>
            <a:chExt cx="812800" cy="812800"/>
          </a:xfrm>
        </p:grpSpPr>
        <p:sp>
          <p:nvSpPr>
            <p:cNvPr id="53" name="Freeform 5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9F5FF"/>
            </a:solidFill>
          </p:spPr>
        </p:sp>
        <p:sp>
          <p:nvSpPr>
            <p:cNvPr id="54" name="TextBox 54"/>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55" name="Group 55"/>
          <p:cNvGrpSpPr/>
          <p:nvPr/>
        </p:nvGrpSpPr>
        <p:grpSpPr>
          <a:xfrm>
            <a:off x="17543681" y="8303157"/>
            <a:ext cx="744319" cy="744319"/>
            <a:chOff x="0" y="0"/>
            <a:chExt cx="812800" cy="812800"/>
          </a:xfrm>
        </p:grpSpPr>
        <p:sp>
          <p:nvSpPr>
            <p:cNvPr id="56" name="Freeform 5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9F5FF"/>
            </a:solidFill>
          </p:spPr>
        </p:sp>
        <p:sp>
          <p:nvSpPr>
            <p:cNvPr id="57" name="TextBox 57"/>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58" name="TextBox 58"/>
          <p:cNvSpPr txBox="1"/>
          <p:nvPr/>
        </p:nvSpPr>
        <p:spPr>
          <a:xfrm>
            <a:off x="6324600" y="1828638"/>
            <a:ext cx="887567" cy="370614"/>
          </a:xfrm>
          <a:prstGeom prst="rect">
            <a:avLst/>
          </a:prstGeom>
        </p:spPr>
        <p:txBody>
          <a:bodyPr wrap="square" lIns="0" tIns="0" rIns="0" bIns="0" rtlCol="0" anchor="t">
            <a:spAutoFit/>
          </a:bodyPr>
          <a:lstStyle/>
          <a:p>
            <a:pPr marL="0" lvl="0" indent="0" algn="ctr">
              <a:lnSpc>
                <a:spcPts val="3220"/>
              </a:lnSpc>
              <a:spcBef>
                <a:spcPct val="0"/>
              </a:spcBef>
            </a:pPr>
            <a:r>
              <a:rPr lang="ru-RU" sz="2300" b="1" u="none" dirty="0" err="1">
                <a:solidFill>
                  <a:srgbClr val="000000"/>
                </a:solidFill>
                <a:latin typeface="Lato"/>
              </a:rPr>
              <a:t>A</a:t>
            </a:r>
            <a:r>
              <a:rPr lang="en-GB" sz="2300" b="1" u="none" dirty="0">
                <a:solidFill>
                  <a:srgbClr val="000000"/>
                </a:solidFill>
                <a:latin typeface="Lato"/>
              </a:rPr>
              <a:t>S IS</a:t>
            </a:r>
            <a:endParaRPr lang="en-US" sz="2300" b="1" u="none" dirty="0">
              <a:solidFill>
                <a:srgbClr val="000000"/>
              </a:solidFill>
              <a:latin typeface="Lato"/>
            </a:endParaRPr>
          </a:p>
        </p:txBody>
      </p:sp>
      <p:sp>
        <p:nvSpPr>
          <p:cNvPr id="59" name="TextBox 3">
            <a:extLst>
              <a:ext uri="{FF2B5EF4-FFF2-40B4-BE49-F238E27FC236}">
                <a16:creationId xmlns:a16="http://schemas.microsoft.com/office/drawing/2014/main" id="{880D9BCF-20F9-3309-5F1A-D940586E891E}"/>
              </a:ext>
            </a:extLst>
          </p:cNvPr>
          <p:cNvSpPr txBox="1"/>
          <p:nvPr/>
        </p:nvSpPr>
        <p:spPr>
          <a:xfrm>
            <a:off x="2351322" y="3938806"/>
            <a:ext cx="2698858" cy="344453"/>
          </a:xfrm>
          <a:prstGeom prst="rect">
            <a:avLst/>
          </a:prstGeom>
        </p:spPr>
        <p:txBody>
          <a:bodyPr wrap="square" lIns="0" tIns="0" rIns="0" bIns="0" rtlCol="0" anchor="t">
            <a:spAutoFit/>
          </a:bodyPr>
          <a:lstStyle/>
          <a:p>
            <a:pPr marL="0" lvl="0" indent="0">
              <a:lnSpc>
                <a:spcPts val="2940"/>
              </a:lnSpc>
              <a:spcBef>
                <a:spcPct val="0"/>
              </a:spcBef>
            </a:pPr>
            <a:r>
              <a:rPr lang="ru-RU" sz="2400" b="1" dirty="0">
                <a:solidFill>
                  <a:srgbClr val="000000"/>
                </a:solidFill>
                <a:latin typeface="Lato"/>
              </a:rPr>
              <a:t>С</a:t>
            </a:r>
            <a:r>
              <a:rPr lang="ru-RU" sz="2400" b="1" u="none" dirty="0">
                <a:solidFill>
                  <a:srgbClr val="000000"/>
                </a:solidFill>
                <a:latin typeface="Lato"/>
              </a:rPr>
              <a:t>тандартная цена</a:t>
            </a:r>
            <a:endParaRPr lang="en-US" sz="2400" b="1" u="none" dirty="0">
              <a:solidFill>
                <a:srgbClr val="000000"/>
              </a:solidFill>
              <a:latin typeface="Lato"/>
            </a:endParaRPr>
          </a:p>
        </p:txBody>
      </p:sp>
      <p:sp>
        <p:nvSpPr>
          <p:cNvPr id="60" name="TextBox 3">
            <a:extLst>
              <a:ext uri="{FF2B5EF4-FFF2-40B4-BE49-F238E27FC236}">
                <a16:creationId xmlns:a16="http://schemas.microsoft.com/office/drawing/2014/main" id="{3AAE83B9-E93F-B191-517E-2DD78787E6A9}"/>
              </a:ext>
            </a:extLst>
          </p:cNvPr>
          <p:cNvSpPr txBox="1"/>
          <p:nvPr/>
        </p:nvSpPr>
        <p:spPr>
          <a:xfrm>
            <a:off x="2351322" y="4517026"/>
            <a:ext cx="2698858" cy="344453"/>
          </a:xfrm>
          <a:prstGeom prst="rect">
            <a:avLst/>
          </a:prstGeom>
        </p:spPr>
        <p:txBody>
          <a:bodyPr wrap="square" lIns="0" tIns="0" rIns="0" bIns="0" rtlCol="0" anchor="t">
            <a:spAutoFit/>
          </a:bodyPr>
          <a:lstStyle/>
          <a:p>
            <a:pPr marL="0" lvl="0" indent="0">
              <a:lnSpc>
                <a:spcPts val="2940"/>
              </a:lnSpc>
              <a:spcBef>
                <a:spcPct val="0"/>
              </a:spcBef>
            </a:pPr>
            <a:r>
              <a:rPr lang="ru-RU" sz="2400" b="1" dirty="0" err="1">
                <a:solidFill>
                  <a:srgbClr val="000000"/>
                </a:solidFill>
                <a:latin typeface="Lato"/>
              </a:rPr>
              <a:t>P</a:t>
            </a:r>
            <a:r>
              <a:rPr lang="en-GB" sz="2400" b="1" dirty="0">
                <a:solidFill>
                  <a:srgbClr val="000000"/>
                </a:solidFill>
                <a:latin typeface="Lato"/>
              </a:rPr>
              <a:t>rice </a:t>
            </a:r>
            <a:r>
              <a:rPr lang="ru-RU" sz="2400" b="1" dirty="0">
                <a:solidFill>
                  <a:srgbClr val="000000"/>
                </a:solidFill>
                <a:latin typeface="Lato"/>
              </a:rPr>
              <a:t>юнита</a:t>
            </a:r>
            <a:endParaRPr lang="en-US" sz="2400" b="1" u="none" dirty="0">
              <a:solidFill>
                <a:srgbClr val="000000"/>
              </a:solidFill>
              <a:latin typeface="Lato"/>
            </a:endParaRPr>
          </a:p>
        </p:txBody>
      </p:sp>
      <p:sp>
        <p:nvSpPr>
          <p:cNvPr id="62" name="TextBox 3">
            <a:extLst>
              <a:ext uri="{FF2B5EF4-FFF2-40B4-BE49-F238E27FC236}">
                <a16:creationId xmlns:a16="http://schemas.microsoft.com/office/drawing/2014/main" id="{E9BA7C6E-8E47-D561-E42D-3F76148D92A1}"/>
              </a:ext>
            </a:extLst>
          </p:cNvPr>
          <p:cNvSpPr txBox="1"/>
          <p:nvPr/>
        </p:nvSpPr>
        <p:spPr>
          <a:xfrm>
            <a:off x="2333658" y="5094180"/>
            <a:ext cx="2698858" cy="344453"/>
          </a:xfrm>
          <a:prstGeom prst="rect">
            <a:avLst/>
          </a:prstGeom>
        </p:spPr>
        <p:txBody>
          <a:bodyPr wrap="square" lIns="0" tIns="0" rIns="0" bIns="0" rtlCol="0" anchor="t">
            <a:spAutoFit/>
          </a:bodyPr>
          <a:lstStyle/>
          <a:p>
            <a:pPr marL="0" lvl="0" indent="0">
              <a:lnSpc>
                <a:spcPts val="2940"/>
              </a:lnSpc>
              <a:spcBef>
                <a:spcPct val="0"/>
              </a:spcBef>
            </a:pPr>
            <a:r>
              <a:rPr lang="ru-RU" sz="2400" b="1" dirty="0">
                <a:solidFill>
                  <a:srgbClr val="000000"/>
                </a:solidFill>
                <a:latin typeface="Lato"/>
              </a:rPr>
              <a:t>Объём скидок</a:t>
            </a:r>
            <a:endParaRPr lang="en-US" sz="2400" b="1" u="none" dirty="0">
              <a:solidFill>
                <a:srgbClr val="000000"/>
              </a:solidFill>
              <a:latin typeface="Lato"/>
            </a:endParaRPr>
          </a:p>
        </p:txBody>
      </p:sp>
      <p:sp>
        <p:nvSpPr>
          <p:cNvPr id="63" name="TextBox 3">
            <a:extLst>
              <a:ext uri="{FF2B5EF4-FFF2-40B4-BE49-F238E27FC236}">
                <a16:creationId xmlns:a16="http://schemas.microsoft.com/office/drawing/2014/main" id="{AFA9136C-148B-A78B-4940-525C1A2C14AB}"/>
              </a:ext>
            </a:extLst>
          </p:cNvPr>
          <p:cNvSpPr txBox="1"/>
          <p:nvPr/>
        </p:nvSpPr>
        <p:spPr>
          <a:xfrm>
            <a:off x="2333658" y="5672400"/>
            <a:ext cx="2698858" cy="344453"/>
          </a:xfrm>
          <a:prstGeom prst="rect">
            <a:avLst/>
          </a:prstGeom>
        </p:spPr>
        <p:txBody>
          <a:bodyPr wrap="square" lIns="0" tIns="0" rIns="0" bIns="0" rtlCol="0" anchor="t">
            <a:spAutoFit/>
          </a:bodyPr>
          <a:lstStyle/>
          <a:p>
            <a:pPr marL="0" lvl="0" indent="0">
              <a:lnSpc>
                <a:spcPts val="2940"/>
              </a:lnSpc>
              <a:spcBef>
                <a:spcPct val="0"/>
              </a:spcBef>
            </a:pPr>
            <a:r>
              <a:rPr lang="en-GB" sz="2400" b="1" dirty="0">
                <a:solidFill>
                  <a:srgbClr val="000000"/>
                </a:solidFill>
                <a:latin typeface="Lato"/>
              </a:rPr>
              <a:t>LTR</a:t>
            </a:r>
            <a:endParaRPr lang="en-US" sz="2400" b="1" u="none" dirty="0">
              <a:solidFill>
                <a:srgbClr val="000000"/>
              </a:solidFill>
              <a:latin typeface="Lato"/>
            </a:endParaRPr>
          </a:p>
        </p:txBody>
      </p:sp>
      <p:sp>
        <p:nvSpPr>
          <p:cNvPr id="64" name="TextBox 3">
            <a:extLst>
              <a:ext uri="{FF2B5EF4-FFF2-40B4-BE49-F238E27FC236}">
                <a16:creationId xmlns:a16="http://schemas.microsoft.com/office/drawing/2014/main" id="{C076B616-6BCE-CE43-CD72-A858A71B9341}"/>
              </a:ext>
            </a:extLst>
          </p:cNvPr>
          <p:cNvSpPr txBox="1"/>
          <p:nvPr/>
        </p:nvSpPr>
        <p:spPr>
          <a:xfrm>
            <a:off x="2333658" y="6250620"/>
            <a:ext cx="2698858" cy="344453"/>
          </a:xfrm>
          <a:prstGeom prst="rect">
            <a:avLst/>
          </a:prstGeom>
        </p:spPr>
        <p:txBody>
          <a:bodyPr wrap="square" lIns="0" tIns="0" rIns="0" bIns="0" rtlCol="0" anchor="t">
            <a:spAutoFit/>
          </a:bodyPr>
          <a:lstStyle/>
          <a:p>
            <a:pPr marL="0" lvl="0" indent="0">
              <a:lnSpc>
                <a:spcPts val="2940"/>
              </a:lnSpc>
              <a:spcBef>
                <a:spcPct val="0"/>
              </a:spcBef>
            </a:pPr>
            <a:r>
              <a:rPr lang="en-GB" sz="2400" b="1" dirty="0">
                <a:solidFill>
                  <a:srgbClr val="000000"/>
                </a:solidFill>
                <a:latin typeface="Lato"/>
              </a:rPr>
              <a:t>CAC</a:t>
            </a:r>
            <a:endParaRPr lang="en-US" sz="2400" b="1" u="none" dirty="0">
              <a:solidFill>
                <a:srgbClr val="000000"/>
              </a:solidFill>
              <a:latin typeface="Lato"/>
            </a:endParaRPr>
          </a:p>
        </p:txBody>
      </p:sp>
      <p:sp>
        <p:nvSpPr>
          <p:cNvPr id="65" name="TextBox 3">
            <a:extLst>
              <a:ext uri="{FF2B5EF4-FFF2-40B4-BE49-F238E27FC236}">
                <a16:creationId xmlns:a16="http://schemas.microsoft.com/office/drawing/2014/main" id="{5001AB91-BF26-2824-5FBB-038373821224}"/>
              </a:ext>
            </a:extLst>
          </p:cNvPr>
          <p:cNvSpPr txBox="1"/>
          <p:nvPr/>
        </p:nvSpPr>
        <p:spPr>
          <a:xfrm>
            <a:off x="2333658" y="6828840"/>
            <a:ext cx="2698858" cy="344453"/>
          </a:xfrm>
          <a:prstGeom prst="rect">
            <a:avLst/>
          </a:prstGeom>
        </p:spPr>
        <p:txBody>
          <a:bodyPr wrap="square" lIns="0" tIns="0" rIns="0" bIns="0" rtlCol="0" anchor="t">
            <a:spAutoFit/>
          </a:bodyPr>
          <a:lstStyle/>
          <a:p>
            <a:pPr marL="0" lvl="0" indent="0">
              <a:lnSpc>
                <a:spcPts val="2940"/>
              </a:lnSpc>
              <a:spcBef>
                <a:spcPct val="0"/>
              </a:spcBef>
            </a:pPr>
            <a:r>
              <a:rPr lang="en-GB" sz="2400" b="1" dirty="0">
                <a:solidFill>
                  <a:srgbClr val="000000"/>
                </a:solidFill>
                <a:latin typeface="Lato"/>
              </a:rPr>
              <a:t>CAC </a:t>
            </a:r>
            <a:r>
              <a:rPr lang="ru-RU" sz="2400" b="1" dirty="0">
                <a:solidFill>
                  <a:srgbClr val="000000"/>
                </a:solidFill>
                <a:latin typeface="Lato"/>
              </a:rPr>
              <a:t>на юнит</a:t>
            </a:r>
            <a:endParaRPr lang="en-US" sz="2400" b="1" u="none" dirty="0">
              <a:solidFill>
                <a:srgbClr val="000000"/>
              </a:solidFill>
              <a:latin typeface="Lato"/>
            </a:endParaRPr>
          </a:p>
        </p:txBody>
      </p:sp>
      <p:sp>
        <p:nvSpPr>
          <p:cNvPr id="66" name="TextBox 3">
            <a:extLst>
              <a:ext uri="{FF2B5EF4-FFF2-40B4-BE49-F238E27FC236}">
                <a16:creationId xmlns:a16="http://schemas.microsoft.com/office/drawing/2014/main" id="{0FA68DF8-AA8D-C989-7790-51C30B5BA935}"/>
              </a:ext>
            </a:extLst>
          </p:cNvPr>
          <p:cNvSpPr txBox="1"/>
          <p:nvPr/>
        </p:nvSpPr>
        <p:spPr>
          <a:xfrm>
            <a:off x="2333658" y="7407060"/>
            <a:ext cx="2698858" cy="344453"/>
          </a:xfrm>
          <a:prstGeom prst="rect">
            <a:avLst/>
          </a:prstGeom>
        </p:spPr>
        <p:txBody>
          <a:bodyPr wrap="square" lIns="0" tIns="0" rIns="0" bIns="0" rtlCol="0" anchor="t">
            <a:spAutoFit/>
          </a:bodyPr>
          <a:lstStyle/>
          <a:p>
            <a:pPr marL="0" lvl="0" indent="0">
              <a:lnSpc>
                <a:spcPts val="2940"/>
              </a:lnSpc>
              <a:spcBef>
                <a:spcPct val="0"/>
              </a:spcBef>
            </a:pPr>
            <a:r>
              <a:rPr lang="en-GB" sz="2400" b="1" dirty="0">
                <a:solidFill>
                  <a:srgbClr val="000000"/>
                </a:solidFill>
                <a:latin typeface="Lato"/>
              </a:rPr>
              <a:t>CAC </a:t>
            </a:r>
            <a:r>
              <a:rPr lang="ru-RU" sz="2400" b="1" dirty="0">
                <a:solidFill>
                  <a:srgbClr val="000000"/>
                </a:solidFill>
                <a:latin typeface="Lato"/>
              </a:rPr>
              <a:t>%</a:t>
            </a:r>
            <a:endParaRPr lang="en-US" sz="2400" b="1" u="none" dirty="0">
              <a:solidFill>
                <a:srgbClr val="000000"/>
              </a:solidFill>
              <a:latin typeface="Lato"/>
            </a:endParaRPr>
          </a:p>
        </p:txBody>
      </p:sp>
      <p:sp>
        <p:nvSpPr>
          <p:cNvPr id="67" name="TextBox 3">
            <a:extLst>
              <a:ext uri="{FF2B5EF4-FFF2-40B4-BE49-F238E27FC236}">
                <a16:creationId xmlns:a16="http://schemas.microsoft.com/office/drawing/2014/main" id="{539421E2-0F73-CA00-6516-5EBD5F8BCD00}"/>
              </a:ext>
            </a:extLst>
          </p:cNvPr>
          <p:cNvSpPr txBox="1"/>
          <p:nvPr/>
        </p:nvSpPr>
        <p:spPr>
          <a:xfrm>
            <a:off x="2333658" y="8563500"/>
            <a:ext cx="2698858" cy="344453"/>
          </a:xfrm>
          <a:prstGeom prst="rect">
            <a:avLst/>
          </a:prstGeom>
        </p:spPr>
        <p:txBody>
          <a:bodyPr wrap="square" lIns="0" tIns="0" rIns="0" bIns="0" rtlCol="0" anchor="t">
            <a:spAutoFit/>
          </a:bodyPr>
          <a:lstStyle/>
          <a:p>
            <a:pPr marL="0" lvl="0" indent="0">
              <a:lnSpc>
                <a:spcPts val="2940"/>
              </a:lnSpc>
              <a:spcBef>
                <a:spcPct val="0"/>
              </a:spcBef>
            </a:pPr>
            <a:r>
              <a:rPr lang="en-GB" sz="2400" b="1" dirty="0">
                <a:solidFill>
                  <a:srgbClr val="000000"/>
                </a:solidFill>
                <a:latin typeface="Lato"/>
              </a:rPr>
              <a:t>Fixed Costs </a:t>
            </a:r>
            <a:r>
              <a:rPr lang="ru-RU" sz="2400" b="1" dirty="0">
                <a:solidFill>
                  <a:srgbClr val="000000"/>
                </a:solidFill>
                <a:latin typeface="Lato"/>
              </a:rPr>
              <a:t>%</a:t>
            </a:r>
            <a:endParaRPr lang="en-US" sz="2400" b="1" u="none" dirty="0">
              <a:solidFill>
                <a:srgbClr val="000000"/>
              </a:solidFill>
              <a:latin typeface="Lato"/>
            </a:endParaRPr>
          </a:p>
        </p:txBody>
      </p:sp>
      <p:sp>
        <p:nvSpPr>
          <p:cNvPr id="68" name="TextBox 3">
            <a:extLst>
              <a:ext uri="{FF2B5EF4-FFF2-40B4-BE49-F238E27FC236}">
                <a16:creationId xmlns:a16="http://schemas.microsoft.com/office/drawing/2014/main" id="{DF48B36A-27EA-068E-26E0-B79BCC50629D}"/>
              </a:ext>
            </a:extLst>
          </p:cNvPr>
          <p:cNvSpPr txBox="1"/>
          <p:nvPr/>
        </p:nvSpPr>
        <p:spPr>
          <a:xfrm>
            <a:off x="2333658" y="7985280"/>
            <a:ext cx="3152742" cy="344453"/>
          </a:xfrm>
          <a:prstGeom prst="rect">
            <a:avLst/>
          </a:prstGeom>
        </p:spPr>
        <p:txBody>
          <a:bodyPr wrap="square" lIns="0" tIns="0" rIns="0" bIns="0" rtlCol="0" anchor="t">
            <a:spAutoFit/>
          </a:bodyPr>
          <a:lstStyle/>
          <a:p>
            <a:pPr marL="0" lvl="0" indent="0">
              <a:lnSpc>
                <a:spcPts val="2940"/>
              </a:lnSpc>
              <a:spcBef>
                <a:spcPct val="0"/>
              </a:spcBef>
            </a:pPr>
            <a:r>
              <a:rPr lang="en-GB" sz="2400" dirty="0">
                <a:solidFill>
                  <a:srgbClr val="000000"/>
                </a:solidFill>
                <a:latin typeface="Lato"/>
              </a:rPr>
              <a:t>Fixed Costs </a:t>
            </a:r>
            <a:r>
              <a:rPr lang="ru-RU" sz="2400" dirty="0">
                <a:solidFill>
                  <a:srgbClr val="000000"/>
                </a:solidFill>
                <a:latin typeface="Lato"/>
              </a:rPr>
              <a:t>на юнит</a:t>
            </a:r>
            <a:endParaRPr lang="en-US" sz="2400" u="none" dirty="0">
              <a:solidFill>
                <a:srgbClr val="000000"/>
              </a:solidFill>
              <a:latin typeface="Lato"/>
            </a:endParaRPr>
          </a:p>
        </p:txBody>
      </p:sp>
      <p:sp>
        <p:nvSpPr>
          <p:cNvPr id="70" name="TextBox 3">
            <a:extLst>
              <a:ext uri="{FF2B5EF4-FFF2-40B4-BE49-F238E27FC236}">
                <a16:creationId xmlns:a16="http://schemas.microsoft.com/office/drawing/2014/main" id="{F0BD3252-856A-6808-9AED-AC0106D9FDF7}"/>
              </a:ext>
            </a:extLst>
          </p:cNvPr>
          <p:cNvSpPr txBox="1"/>
          <p:nvPr/>
        </p:nvSpPr>
        <p:spPr>
          <a:xfrm>
            <a:off x="2351322" y="9140654"/>
            <a:ext cx="3152742" cy="344453"/>
          </a:xfrm>
          <a:prstGeom prst="rect">
            <a:avLst/>
          </a:prstGeom>
        </p:spPr>
        <p:txBody>
          <a:bodyPr wrap="square" lIns="0" tIns="0" rIns="0" bIns="0" rtlCol="0" anchor="t">
            <a:spAutoFit/>
          </a:bodyPr>
          <a:lstStyle/>
          <a:p>
            <a:pPr marL="0" lvl="0" indent="0">
              <a:lnSpc>
                <a:spcPts val="2940"/>
              </a:lnSpc>
              <a:spcBef>
                <a:spcPct val="0"/>
              </a:spcBef>
            </a:pPr>
            <a:r>
              <a:rPr lang="ru-RU" sz="2400" dirty="0">
                <a:solidFill>
                  <a:srgbClr val="000000"/>
                </a:solidFill>
                <a:latin typeface="Lato"/>
              </a:rPr>
              <a:t>Маржинальность</a:t>
            </a:r>
            <a:endParaRPr lang="en-US" sz="2400" u="none" dirty="0">
              <a:solidFill>
                <a:srgbClr val="000000"/>
              </a:solidFill>
              <a:latin typeface="Lato"/>
            </a:endParaRPr>
          </a:p>
        </p:txBody>
      </p:sp>
      <p:sp>
        <p:nvSpPr>
          <p:cNvPr id="71" name="TextBox 58">
            <a:extLst>
              <a:ext uri="{FF2B5EF4-FFF2-40B4-BE49-F238E27FC236}">
                <a16:creationId xmlns:a16="http://schemas.microsoft.com/office/drawing/2014/main" id="{A84E8387-4EF5-0556-9074-F9E955FE60D8}"/>
              </a:ext>
            </a:extLst>
          </p:cNvPr>
          <p:cNvSpPr txBox="1"/>
          <p:nvPr/>
        </p:nvSpPr>
        <p:spPr>
          <a:xfrm>
            <a:off x="8547816" y="1801086"/>
            <a:ext cx="1815384" cy="370614"/>
          </a:xfrm>
          <a:prstGeom prst="rect">
            <a:avLst/>
          </a:prstGeom>
        </p:spPr>
        <p:txBody>
          <a:bodyPr wrap="square" lIns="0" tIns="0" rIns="0" bIns="0" rtlCol="0" anchor="t">
            <a:spAutoFit/>
          </a:bodyPr>
          <a:lstStyle/>
          <a:p>
            <a:pPr marL="0" lvl="0" indent="0" algn="ctr">
              <a:lnSpc>
                <a:spcPts val="3220"/>
              </a:lnSpc>
              <a:spcBef>
                <a:spcPct val="0"/>
              </a:spcBef>
            </a:pPr>
            <a:r>
              <a:rPr lang="ru-RU" sz="2300" b="1" dirty="0">
                <a:solidFill>
                  <a:srgbClr val="000000"/>
                </a:solidFill>
                <a:latin typeface="Lato"/>
              </a:rPr>
              <a:t>Изменение</a:t>
            </a:r>
            <a:endParaRPr lang="en-US" sz="2300" b="1" u="none" dirty="0">
              <a:solidFill>
                <a:srgbClr val="000000"/>
              </a:solidFill>
              <a:latin typeface="Lato"/>
            </a:endParaRPr>
          </a:p>
        </p:txBody>
      </p:sp>
      <p:sp>
        <p:nvSpPr>
          <p:cNvPr id="72" name="TextBox 58">
            <a:extLst>
              <a:ext uri="{FF2B5EF4-FFF2-40B4-BE49-F238E27FC236}">
                <a16:creationId xmlns:a16="http://schemas.microsoft.com/office/drawing/2014/main" id="{D597E59E-9FCE-38EE-A58F-42CFFF80ED30}"/>
              </a:ext>
            </a:extLst>
          </p:cNvPr>
          <p:cNvSpPr txBox="1"/>
          <p:nvPr/>
        </p:nvSpPr>
        <p:spPr>
          <a:xfrm>
            <a:off x="11341971" y="1801086"/>
            <a:ext cx="927815" cy="370614"/>
          </a:xfrm>
          <a:prstGeom prst="rect">
            <a:avLst/>
          </a:prstGeom>
        </p:spPr>
        <p:txBody>
          <a:bodyPr wrap="square" lIns="0" tIns="0" rIns="0" bIns="0" rtlCol="0" anchor="t">
            <a:spAutoFit/>
          </a:bodyPr>
          <a:lstStyle/>
          <a:p>
            <a:pPr marL="0" lvl="0" indent="0" algn="ctr">
              <a:lnSpc>
                <a:spcPts val="3220"/>
              </a:lnSpc>
              <a:spcBef>
                <a:spcPct val="0"/>
              </a:spcBef>
            </a:pPr>
            <a:r>
              <a:rPr lang="en-GB" sz="2300" b="1" dirty="0">
                <a:solidFill>
                  <a:srgbClr val="000000"/>
                </a:solidFill>
                <a:latin typeface="Lato"/>
              </a:rPr>
              <a:t>TO BE</a:t>
            </a:r>
            <a:endParaRPr lang="en-US" sz="2300" b="1" u="none" dirty="0">
              <a:solidFill>
                <a:srgbClr val="000000"/>
              </a:solidFill>
              <a:latin typeface="Lato"/>
            </a:endParaRPr>
          </a:p>
        </p:txBody>
      </p:sp>
      <p:grpSp>
        <p:nvGrpSpPr>
          <p:cNvPr id="73" name="Group 31">
            <a:extLst>
              <a:ext uri="{FF2B5EF4-FFF2-40B4-BE49-F238E27FC236}">
                <a16:creationId xmlns:a16="http://schemas.microsoft.com/office/drawing/2014/main" id="{0D1D1EA2-CBF6-0CB0-8BEA-F7599C625A72}"/>
              </a:ext>
            </a:extLst>
          </p:cNvPr>
          <p:cNvGrpSpPr/>
          <p:nvPr/>
        </p:nvGrpSpPr>
        <p:grpSpPr>
          <a:xfrm>
            <a:off x="8920153" y="3674338"/>
            <a:ext cx="1064470" cy="626403"/>
            <a:chOff x="0" y="0"/>
            <a:chExt cx="812800" cy="812800"/>
          </a:xfrm>
        </p:grpSpPr>
        <p:sp>
          <p:nvSpPr>
            <p:cNvPr id="74" name="Freeform 32">
              <a:extLst>
                <a:ext uri="{FF2B5EF4-FFF2-40B4-BE49-F238E27FC236}">
                  <a16:creationId xmlns:a16="http://schemas.microsoft.com/office/drawing/2014/main" id="{9B34F124-DCE7-90AB-9F76-C2BA4E85C1EF}"/>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9DDF8"/>
            </a:solidFill>
          </p:spPr>
        </p:sp>
        <p:sp>
          <p:nvSpPr>
            <p:cNvPr id="75" name="TextBox 33">
              <a:extLst>
                <a:ext uri="{FF2B5EF4-FFF2-40B4-BE49-F238E27FC236}">
                  <a16:creationId xmlns:a16="http://schemas.microsoft.com/office/drawing/2014/main" id="{0BD0CEE6-FEE8-8989-92CA-30FF640AA15A}"/>
                </a:ext>
              </a:extLst>
            </p:cNvPr>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76" name="TextBox 3">
            <a:extLst>
              <a:ext uri="{FF2B5EF4-FFF2-40B4-BE49-F238E27FC236}">
                <a16:creationId xmlns:a16="http://schemas.microsoft.com/office/drawing/2014/main" id="{5AE2EC4B-3840-46BB-03B6-6634867EF17E}"/>
              </a:ext>
            </a:extLst>
          </p:cNvPr>
          <p:cNvSpPr txBox="1"/>
          <p:nvPr/>
        </p:nvSpPr>
        <p:spPr>
          <a:xfrm>
            <a:off x="2351322" y="2782366"/>
            <a:ext cx="1359237" cy="344453"/>
          </a:xfrm>
          <a:prstGeom prst="rect">
            <a:avLst/>
          </a:prstGeom>
        </p:spPr>
        <p:txBody>
          <a:bodyPr wrap="square" lIns="0" tIns="0" rIns="0" bIns="0" rtlCol="0" anchor="t">
            <a:spAutoFit/>
          </a:bodyPr>
          <a:lstStyle/>
          <a:p>
            <a:pPr marL="0" lvl="0" indent="0">
              <a:lnSpc>
                <a:spcPts val="2940"/>
              </a:lnSpc>
              <a:spcBef>
                <a:spcPct val="0"/>
              </a:spcBef>
            </a:pPr>
            <a:r>
              <a:rPr lang="en-US" sz="2400" b="1" u="none" dirty="0">
                <a:solidFill>
                  <a:srgbClr val="000000"/>
                </a:solidFill>
                <a:latin typeface="Lato"/>
              </a:rPr>
              <a:t>Retention</a:t>
            </a:r>
          </a:p>
        </p:txBody>
      </p:sp>
      <p:sp>
        <p:nvSpPr>
          <p:cNvPr id="77" name="TextBox 8">
            <a:extLst>
              <a:ext uri="{FF2B5EF4-FFF2-40B4-BE49-F238E27FC236}">
                <a16:creationId xmlns:a16="http://schemas.microsoft.com/office/drawing/2014/main" id="{4E81A11C-B1A7-74F4-E794-8AC97A984FF6}"/>
              </a:ext>
            </a:extLst>
          </p:cNvPr>
          <p:cNvSpPr txBox="1"/>
          <p:nvPr/>
        </p:nvSpPr>
        <p:spPr>
          <a:xfrm>
            <a:off x="6328862" y="3151895"/>
            <a:ext cx="887567"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5,15</a:t>
            </a:r>
          </a:p>
        </p:txBody>
      </p:sp>
      <p:sp>
        <p:nvSpPr>
          <p:cNvPr id="78" name="TextBox 8">
            <a:extLst>
              <a:ext uri="{FF2B5EF4-FFF2-40B4-BE49-F238E27FC236}">
                <a16:creationId xmlns:a16="http://schemas.microsoft.com/office/drawing/2014/main" id="{AC69A935-6C6D-E8BE-5672-AD4241914CF0}"/>
              </a:ext>
            </a:extLst>
          </p:cNvPr>
          <p:cNvSpPr txBox="1"/>
          <p:nvPr/>
        </p:nvSpPr>
        <p:spPr>
          <a:xfrm>
            <a:off x="6328862" y="3738267"/>
            <a:ext cx="1286900"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350 </a:t>
            </a:r>
            <a:r>
              <a:rPr lang="en-US" sz="2400" u="none" dirty="0" err="1">
                <a:solidFill>
                  <a:srgbClr val="000000"/>
                </a:solidFill>
                <a:latin typeface="Lato"/>
              </a:rPr>
              <a:t>р</a:t>
            </a:r>
            <a:r>
              <a:rPr lang="ru-RU" sz="2400" u="none" dirty="0" err="1">
                <a:solidFill>
                  <a:srgbClr val="000000"/>
                </a:solidFill>
                <a:latin typeface="Lato"/>
              </a:rPr>
              <a:t>уб</a:t>
            </a:r>
            <a:r>
              <a:rPr lang="ru-RU" sz="2400" dirty="0">
                <a:solidFill>
                  <a:srgbClr val="000000"/>
                </a:solidFill>
                <a:latin typeface="Lato"/>
              </a:rPr>
              <a:t>.</a:t>
            </a:r>
            <a:r>
              <a:rPr lang="en-US" sz="2400" u="none" dirty="0">
                <a:solidFill>
                  <a:srgbClr val="000000"/>
                </a:solidFill>
                <a:latin typeface="Lato"/>
              </a:rPr>
              <a:t> </a:t>
            </a:r>
          </a:p>
        </p:txBody>
      </p:sp>
      <p:sp>
        <p:nvSpPr>
          <p:cNvPr id="79" name="TextBox 8">
            <a:extLst>
              <a:ext uri="{FF2B5EF4-FFF2-40B4-BE49-F238E27FC236}">
                <a16:creationId xmlns:a16="http://schemas.microsoft.com/office/drawing/2014/main" id="{BBA82C71-C23A-9E54-DE4A-573F7DB1F161}"/>
              </a:ext>
            </a:extLst>
          </p:cNvPr>
          <p:cNvSpPr txBox="1"/>
          <p:nvPr/>
        </p:nvSpPr>
        <p:spPr>
          <a:xfrm>
            <a:off x="6328862" y="4324639"/>
            <a:ext cx="1286900"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3</a:t>
            </a:r>
            <a:r>
              <a:rPr lang="ru-RU" sz="2400" u="none" dirty="0">
                <a:solidFill>
                  <a:srgbClr val="000000"/>
                </a:solidFill>
                <a:latin typeface="Lato"/>
              </a:rPr>
              <a:t>17</a:t>
            </a:r>
            <a:r>
              <a:rPr lang="en-US" sz="2400" u="none" dirty="0">
                <a:solidFill>
                  <a:srgbClr val="000000"/>
                </a:solidFill>
                <a:latin typeface="Lato"/>
              </a:rPr>
              <a:t> </a:t>
            </a:r>
            <a:r>
              <a:rPr lang="en-US" sz="2400" u="none" dirty="0" err="1">
                <a:solidFill>
                  <a:srgbClr val="000000"/>
                </a:solidFill>
                <a:latin typeface="Lato"/>
              </a:rPr>
              <a:t>р</a:t>
            </a:r>
            <a:r>
              <a:rPr lang="ru-RU" sz="2400" u="none" dirty="0" err="1">
                <a:solidFill>
                  <a:srgbClr val="000000"/>
                </a:solidFill>
                <a:latin typeface="Lato"/>
              </a:rPr>
              <a:t>уб</a:t>
            </a:r>
            <a:r>
              <a:rPr lang="ru-RU" sz="2400" dirty="0">
                <a:solidFill>
                  <a:srgbClr val="000000"/>
                </a:solidFill>
                <a:latin typeface="Lato"/>
              </a:rPr>
              <a:t>.</a:t>
            </a:r>
            <a:r>
              <a:rPr lang="en-US" sz="2400" u="none" dirty="0">
                <a:solidFill>
                  <a:srgbClr val="000000"/>
                </a:solidFill>
                <a:latin typeface="Lato"/>
              </a:rPr>
              <a:t> </a:t>
            </a:r>
          </a:p>
        </p:txBody>
      </p:sp>
      <p:sp>
        <p:nvSpPr>
          <p:cNvPr id="80" name="TextBox 8">
            <a:extLst>
              <a:ext uri="{FF2B5EF4-FFF2-40B4-BE49-F238E27FC236}">
                <a16:creationId xmlns:a16="http://schemas.microsoft.com/office/drawing/2014/main" id="{EF525EBE-4CAE-1CAE-748B-AD393511E4D4}"/>
              </a:ext>
            </a:extLst>
          </p:cNvPr>
          <p:cNvSpPr txBox="1"/>
          <p:nvPr/>
        </p:nvSpPr>
        <p:spPr>
          <a:xfrm>
            <a:off x="6328862" y="4911011"/>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9,33</a:t>
            </a:r>
            <a:r>
              <a:rPr lang="ru-RU" sz="2400" dirty="0">
                <a:solidFill>
                  <a:srgbClr val="000000"/>
                </a:solidFill>
                <a:latin typeface="Lato"/>
              </a:rPr>
              <a:t> %</a:t>
            </a:r>
            <a:r>
              <a:rPr lang="en-US" sz="2400" u="none" dirty="0">
                <a:solidFill>
                  <a:srgbClr val="000000"/>
                </a:solidFill>
                <a:latin typeface="Lato"/>
              </a:rPr>
              <a:t> </a:t>
            </a:r>
          </a:p>
        </p:txBody>
      </p:sp>
      <p:sp>
        <p:nvSpPr>
          <p:cNvPr id="81" name="TextBox 8">
            <a:extLst>
              <a:ext uri="{FF2B5EF4-FFF2-40B4-BE49-F238E27FC236}">
                <a16:creationId xmlns:a16="http://schemas.microsoft.com/office/drawing/2014/main" id="{FA254494-5E7A-B367-4E67-D406643E9230}"/>
              </a:ext>
            </a:extLst>
          </p:cNvPr>
          <p:cNvSpPr txBox="1"/>
          <p:nvPr/>
        </p:nvSpPr>
        <p:spPr>
          <a:xfrm>
            <a:off x="6328862" y="5497383"/>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1 635,57 руб.</a:t>
            </a:r>
            <a:endParaRPr lang="en-US" sz="2400" u="none" dirty="0">
              <a:solidFill>
                <a:srgbClr val="000000"/>
              </a:solidFill>
              <a:latin typeface="Lato"/>
            </a:endParaRPr>
          </a:p>
        </p:txBody>
      </p:sp>
      <p:sp>
        <p:nvSpPr>
          <p:cNvPr id="82" name="TextBox 8">
            <a:extLst>
              <a:ext uri="{FF2B5EF4-FFF2-40B4-BE49-F238E27FC236}">
                <a16:creationId xmlns:a16="http://schemas.microsoft.com/office/drawing/2014/main" id="{37A222FB-7EDF-18A6-1F21-6F520433DCC3}"/>
              </a:ext>
            </a:extLst>
          </p:cNvPr>
          <p:cNvSpPr txBox="1"/>
          <p:nvPr/>
        </p:nvSpPr>
        <p:spPr>
          <a:xfrm>
            <a:off x="6328862" y="6083755"/>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2 254</a:t>
            </a:r>
            <a:r>
              <a:rPr lang="ru-RU" sz="2400" u="none" dirty="0">
                <a:solidFill>
                  <a:srgbClr val="000000"/>
                </a:solidFill>
                <a:latin typeface="Lato"/>
              </a:rPr>
              <a:t>,52 руб.</a:t>
            </a:r>
            <a:endParaRPr lang="en-US" sz="2400" u="none" dirty="0">
              <a:solidFill>
                <a:srgbClr val="000000"/>
              </a:solidFill>
              <a:latin typeface="Lato"/>
            </a:endParaRPr>
          </a:p>
        </p:txBody>
      </p:sp>
      <p:sp>
        <p:nvSpPr>
          <p:cNvPr id="83" name="TextBox 8">
            <a:extLst>
              <a:ext uri="{FF2B5EF4-FFF2-40B4-BE49-F238E27FC236}">
                <a16:creationId xmlns:a16="http://schemas.microsoft.com/office/drawing/2014/main" id="{98DF6308-48DB-441A-46F5-A3BC105C80D1}"/>
              </a:ext>
            </a:extLst>
          </p:cNvPr>
          <p:cNvSpPr txBox="1"/>
          <p:nvPr/>
        </p:nvSpPr>
        <p:spPr>
          <a:xfrm>
            <a:off x="6328862" y="6670127"/>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437,46 руб.</a:t>
            </a:r>
            <a:endParaRPr lang="en-US" sz="2400" u="none" dirty="0">
              <a:solidFill>
                <a:srgbClr val="000000"/>
              </a:solidFill>
              <a:latin typeface="Lato"/>
            </a:endParaRPr>
          </a:p>
        </p:txBody>
      </p:sp>
      <p:sp>
        <p:nvSpPr>
          <p:cNvPr id="84" name="TextBox 8">
            <a:extLst>
              <a:ext uri="{FF2B5EF4-FFF2-40B4-BE49-F238E27FC236}">
                <a16:creationId xmlns:a16="http://schemas.microsoft.com/office/drawing/2014/main" id="{444B9C1F-0306-A533-67CC-D3E236260DD7}"/>
              </a:ext>
            </a:extLst>
          </p:cNvPr>
          <p:cNvSpPr txBox="1"/>
          <p:nvPr/>
        </p:nvSpPr>
        <p:spPr>
          <a:xfrm>
            <a:off x="6328862" y="7256499"/>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138</a:t>
            </a:r>
            <a:r>
              <a:rPr lang="ru-RU" sz="2400" dirty="0">
                <a:solidFill>
                  <a:srgbClr val="000000"/>
                </a:solidFill>
                <a:latin typeface="Lato"/>
              </a:rPr>
              <a:t> %</a:t>
            </a:r>
            <a:r>
              <a:rPr lang="en-US" sz="2400" u="none" dirty="0">
                <a:solidFill>
                  <a:srgbClr val="000000"/>
                </a:solidFill>
                <a:latin typeface="Lato"/>
              </a:rPr>
              <a:t> </a:t>
            </a:r>
          </a:p>
        </p:txBody>
      </p:sp>
      <p:sp>
        <p:nvSpPr>
          <p:cNvPr id="85" name="TextBox 8">
            <a:extLst>
              <a:ext uri="{FF2B5EF4-FFF2-40B4-BE49-F238E27FC236}">
                <a16:creationId xmlns:a16="http://schemas.microsoft.com/office/drawing/2014/main" id="{1A0A6D70-E832-4636-99F9-D9BDA024DA5D}"/>
              </a:ext>
            </a:extLst>
          </p:cNvPr>
          <p:cNvSpPr txBox="1"/>
          <p:nvPr/>
        </p:nvSpPr>
        <p:spPr>
          <a:xfrm>
            <a:off x="6328862" y="7842871"/>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177</a:t>
            </a:r>
            <a:r>
              <a:rPr lang="ru-RU" sz="2400" u="none" dirty="0">
                <a:solidFill>
                  <a:srgbClr val="000000"/>
                </a:solidFill>
                <a:latin typeface="Lato"/>
              </a:rPr>
              <a:t>,43 руб.</a:t>
            </a:r>
            <a:endParaRPr lang="en-US" sz="2400" u="none" dirty="0">
              <a:solidFill>
                <a:srgbClr val="000000"/>
              </a:solidFill>
              <a:latin typeface="Lato"/>
            </a:endParaRPr>
          </a:p>
        </p:txBody>
      </p:sp>
      <p:sp>
        <p:nvSpPr>
          <p:cNvPr id="87" name="TextBox 8">
            <a:extLst>
              <a:ext uri="{FF2B5EF4-FFF2-40B4-BE49-F238E27FC236}">
                <a16:creationId xmlns:a16="http://schemas.microsoft.com/office/drawing/2014/main" id="{7E56C0A7-7C3B-8CBC-F31F-40B1F9B5A1D1}"/>
              </a:ext>
            </a:extLst>
          </p:cNvPr>
          <p:cNvSpPr txBox="1"/>
          <p:nvPr/>
        </p:nvSpPr>
        <p:spPr>
          <a:xfrm>
            <a:off x="6328862" y="8429243"/>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56 </a:t>
            </a:r>
            <a:r>
              <a:rPr lang="ru-RU" sz="2400" dirty="0">
                <a:solidFill>
                  <a:srgbClr val="000000"/>
                </a:solidFill>
                <a:latin typeface="Lato"/>
              </a:rPr>
              <a:t>%</a:t>
            </a:r>
            <a:r>
              <a:rPr lang="en-US" sz="2400" u="none" dirty="0">
                <a:solidFill>
                  <a:srgbClr val="000000"/>
                </a:solidFill>
                <a:latin typeface="Lato"/>
              </a:rPr>
              <a:t> </a:t>
            </a:r>
          </a:p>
        </p:txBody>
      </p:sp>
      <p:sp>
        <p:nvSpPr>
          <p:cNvPr id="88" name="TextBox 8">
            <a:extLst>
              <a:ext uri="{FF2B5EF4-FFF2-40B4-BE49-F238E27FC236}">
                <a16:creationId xmlns:a16="http://schemas.microsoft.com/office/drawing/2014/main" id="{9ADD1DA7-CB0A-4E8B-1D55-048915E09C73}"/>
              </a:ext>
            </a:extLst>
          </p:cNvPr>
          <p:cNvSpPr txBox="1"/>
          <p:nvPr/>
        </p:nvSpPr>
        <p:spPr>
          <a:xfrm>
            <a:off x="6328862" y="9015620"/>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-94 </a:t>
            </a:r>
            <a:r>
              <a:rPr lang="ru-RU" sz="2400" dirty="0">
                <a:solidFill>
                  <a:srgbClr val="000000"/>
                </a:solidFill>
                <a:latin typeface="Lato"/>
              </a:rPr>
              <a:t>%</a:t>
            </a:r>
            <a:r>
              <a:rPr lang="en-US" sz="2400" u="none" dirty="0">
                <a:solidFill>
                  <a:srgbClr val="000000"/>
                </a:solidFill>
                <a:latin typeface="Lato"/>
              </a:rPr>
              <a:t> </a:t>
            </a:r>
          </a:p>
        </p:txBody>
      </p:sp>
      <p:sp>
        <p:nvSpPr>
          <p:cNvPr id="89" name="TextBox 8">
            <a:extLst>
              <a:ext uri="{FF2B5EF4-FFF2-40B4-BE49-F238E27FC236}">
                <a16:creationId xmlns:a16="http://schemas.microsoft.com/office/drawing/2014/main" id="{972C4FAA-4626-A187-452D-70A3E01A02F7}"/>
              </a:ext>
            </a:extLst>
          </p:cNvPr>
          <p:cNvSpPr txBox="1"/>
          <p:nvPr/>
        </p:nvSpPr>
        <p:spPr>
          <a:xfrm>
            <a:off x="11366856" y="2567316"/>
            <a:ext cx="1142524"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8</a:t>
            </a:r>
            <a:r>
              <a:rPr lang="ru-RU" sz="2400" u="none" dirty="0">
                <a:solidFill>
                  <a:srgbClr val="000000"/>
                </a:solidFill>
                <a:latin typeface="Lato"/>
              </a:rPr>
              <a:t>7</a:t>
            </a:r>
            <a:r>
              <a:rPr lang="en-US" sz="2400" u="none" dirty="0">
                <a:solidFill>
                  <a:srgbClr val="000000"/>
                </a:solidFill>
                <a:latin typeface="Lato"/>
              </a:rPr>
              <a:t>,</a:t>
            </a:r>
            <a:r>
              <a:rPr lang="ru-RU" sz="2400" u="none" dirty="0">
                <a:solidFill>
                  <a:srgbClr val="000000"/>
                </a:solidFill>
                <a:latin typeface="Lato"/>
              </a:rPr>
              <a:t>04 </a:t>
            </a:r>
            <a:r>
              <a:rPr lang="en-US" sz="2400" u="none" dirty="0">
                <a:solidFill>
                  <a:srgbClr val="000000"/>
                </a:solidFill>
                <a:latin typeface="Lato"/>
              </a:rPr>
              <a:t>%</a:t>
            </a:r>
          </a:p>
        </p:txBody>
      </p:sp>
      <p:sp>
        <p:nvSpPr>
          <p:cNvPr id="90" name="TextBox 8">
            <a:extLst>
              <a:ext uri="{FF2B5EF4-FFF2-40B4-BE49-F238E27FC236}">
                <a16:creationId xmlns:a16="http://schemas.microsoft.com/office/drawing/2014/main" id="{D7C21BC4-8C24-311B-73A0-49A5836CD11A}"/>
              </a:ext>
            </a:extLst>
          </p:cNvPr>
          <p:cNvSpPr txBox="1"/>
          <p:nvPr/>
        </p:nvSpPr>
        <p:spPr>
          <a:xfrm>
            <a:off x="11366856" y="3153688"/>
            <a:ext cx="887567"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7</a:t>
            </a:r>
            <a:r>
              <a:rPr lang="en-US" sz="2400" u="none" dirty="0">
                <a:solidFill>
                  <a:srgbClr val="000000"/>
                </a:solidFill>
                <a:latin typeface="Lato"/>
              </a:rPr>
              <a:t>,</a:t>
            </a:r>
            <a:r>
              <a:rPr lang="ru-RU" sz="2400" u="none" dirty="0">
                <a:solidFill>
                  <a:srgbClr val="000000"/>
                </a:solidFill>
                <a:latin typeface="Lato"/>
              </a:rPr>
              <a:t>72</a:t>
            </a:r>
            <a:endParaRPr lang="en-US" sz="2400" u="none" dirty="0">
              <a:solidFill>
                <a:srgbClr val="000000"/>
              </a:solidFill>
              <a:latin typeface="Lato"/>
            </a:endParaRPr>
          </a:p>
        </p:txBody>
      </p:sp>
      <p:sp>
        <p:nvSpPr>
          <p:cNvPr id="91" name="TextBox 8">
            <a:extLst>
              <a:ext uri="{FF2B5EF4-FFF2-40B4-BE49-F238E27FC236}">
                <a16:creationId xmlns:a16="http://schemas.microsoft.com/office/drawing/2014/main" id="{1B149662-4C23-538D-CB22-3390C2D5F6C7}"/>
              </a:ext>
            </a:extLst>
          </p:cNvPr>
          <p:cNvSpPr txBox="1"/>
          <p:nvPr/>
        </p:nvSpPr>
        <p:spPr>
          <a:xfrm>
            <a:off x="11366856" y="3740060"/>
            <a:ext cx="2002368"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3</a:t>
            </a:r>
            <a:r>
              <a:rPr lang="ru-RU" sz="2400" u="none" dirty="0">
                <a:solidFill>
                  <a:srgbClr val="000000"/>
                </a:solidFill>
                <a:latin typeface="Lato"/>
              </a:rPr>
              <a:t>67</a:t>
            </a:r>
            <a:r>
              <a:rPr lang="ru-RU" sz="2400" dirty="0">
                <a:solidFill>
                  <a:srgbClr val="000000"/>
                </a:solidFill>
                <a:latin typeface="Lato"/>
              </a:rPr>
              <a:t>,5</a:t>
            </a:r>
            <a:r>
              <a:rPr lang="en-US" sz="2400" u="none" dirty="0">
                <a:solidFill>
                  <a:srgbClr val="000000"/>
                </a:solidFill>
                <a:latin typeface="Lato"/>
              </a:rPr>
              <a:t> </a:t>
            </a:r>
            <a:r>
              <a:rPr lang="en-US" sz="2400" u="none" dirty="0" err="1">
                <a:solidFill>
                  <a:srgbClr val="000000"/>
                </a:solidFill>
                <a:latin typeface="Lato"/>
              </a:rPr>
              <a:t>р</a:t>
            </a:r>
            <a:r>
              <a:rPr lang="ru-RU" sz="2400" u="none" dirty="0" err="1">
                <a:solidFill>
                  <a:srgbClr val="000000"/>
                </a:solidFill>
                <a:latin typeface="Lato"/>
              </a:rPr>
              <a:t>уб</a:t>
            </a:r>
            <a:r>
              <a:rPr lang="ru-RU" sz="2400" dirty="0">
                <a:solidFill>
                  <a:srgbClr val="000000"/>
                </a:solidFill>
                <a:latin typeface="Lato"/>
              </a:rPr>
              <a:t>.</a:t>
            </a:r>
            <a:r>
              <a:rPr lang="en-US" sz="2400" u="none" dirty="0">
                <a:solidFill>
                  <a:srgbClr val="000000"/>
                </a:solidFill>
                <a:latin typeface="Lato"/>
              </a:rPr>
              <a:t> </a:t>
            </a:r>
          </a:p>
        </p:txBody>
      </p:sp>
      <p:sp>
        <p:nvSpPr>
          <p:cNvPr id="92" name="TextBox 8">
            <a:extLst>
              <a:ext uri="{FF2B5EF4-FFF2-40B4-BE49-F238E27FC236}">
                <a16:creationId xmlns:a16="http://schemas.microsoft.com/office/drawing/2014/main" id="{DE26AFB3-C84C-A36C-EF41-3E317D2A848E}"/>
              </a:ext>
            </a:extLst>
          </p:cNvPr>
          <p:cNvSpPr txBox="1"/>
          <p:nvPr/>
        </p:nvSpPr>
        <p:spPr>
          <a:xfrm>
            <a:off x="11366855" y="4326432"/>
            <a:ext cx="2272945"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3</a:t>
            </a:r>
            <a:r>
              <a:rPr lang="ru-RU" sz="2400" dirty="0">
                <a:solidFill>
                  <a:srgbClr val="000000"/>
                </a:solidFill>
                <a:latin typeface="Lato"/>
              </a:rPr>
              <a:t>41,79</a:t>
            </a:r>
            <a:r>
              <a:rPr lang="en-US" sz="2400" u="none" dirty="0">
                <a:solidFill>
                  <a:srgbClr val="000000"/>
                </a:solidFill>
                <a:latin typeface="Lato"/>
              </a:rPr>
              <a:t> </a:t>
            </a:r>
            <a:r>
              <a:rPr lang="en-US" sz="2400" u="none" dirty="0" err="1">
                <a:solidFill>
                  <a:srgbClr val="000000"/>
                </a:solidFill>
                <a:latin typeface="Lato"/>
              </a:rPr>
              <a:t>р</a:t>
            </a:r>
            <a:r>
              <a:rPr lang="ru-RU" sz="2400" u="none" dirty="0" err="1">
                <a:solidFill>
                  <a:srgbClr val="000000"/>
                </a:solidFill>
                <a:latin typeface="Lato"/>
              </a:rPr>
              <a:t>уб</a:t>
            </a:r>
            <a:r>
              <a:rPr lang="ru-RU" sz="2400" dirty="0">
                <a:solidFill>
                  <a:srgbClr val="000000"/>
                </a:solidFill>
                <a:latin typeface="Lato"/>
              </a:rPr>
              <a:t>.</a:t>
            </a:r>
            <a:r>
              <a:rPr lang="en-US" sz="2400" u="none" dirty="0">
                <a:solidFill>
                  <a:srgbClr val="000000"/>
                </a:solidFill>
                <a:latin typeface="Lato"/>
              </a:rPr>
              <a:t> </a:t>
            </a:r>
          </a:p>
        </p:txBody>
      </p:sp>
      <p:sp>
        <p:nvSpPr>
          <p:cNvPr id="93" name="TextBox 8">
            <a:extLst>
              <a:ext uri="{FF2B5EF4-FFF2-40B4-BE49-F238E27FC236}">
                <a16:creationId xmlns:a16="http://schemas.microsoft.com/office/drawing/2014/main" id="{D81DBE7B-DF65-BDF2-E6D3-8389DF325FC1}"/>
              </a:ext>
            </a:extLst>
          </p:cNvPr>
          <p:cNvSpPr txBox="1"/>
          <p:nvPr/>
        </p:nvSpPr>
        <p:spPr>
          <a:xfrm>
            <a:off x="11366856" y="4912804"/>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7 %</a:t>
            </a:r>
            <a:r>
              <a:rPr lang="en-US" sz="2400" u="none" dirty="0">
                <a:solidFill>
                  <a:srgbClr val="000000"/>
                </a:solidFill>
                <a:latin typeface="Lato"/>
              </a:rPr>
              <a:t> </a:t>
            </a:r>
          </a:p>
        </p:txBody>
      </p:sp>
      <p:sp>
        <p:nvSpPr>
          <p:cNvPr id="94" name="TextBox 8">
            <a:extLst>
              <a:ext uri="{FF2B5EF4-FFF2-40B4-BE49-F238E27FC236}">
                <a16:creationId xmlns:a16="http://schemas.microsoft.com/office/drawing/2014/main" id="{2E322B0A-38F7-15DB-06D6-369B1463A134}"/>
              </a:ext>
            </a:extLst>
          </p:cNvPr>
          <p:cNvSpPr txBox="1"/>
          <p:nvPr/>
        </p:nvSpPr>
        <p:spPr>
          <a:xfrm>
            <a:off x="11366856" y="5499176"/>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2</a:t>
            </a:r>
            <a:r>
              <a:rPr lang="ru-RU" sz="2400" u="none" dirty="0">
                <a:solidFill>
                  <a:srgbClr val="000000"/>
                </a:solidFill>
                <a:latin typeface="Lato"/>
              </a:rPr>
              <a:t> 638,16 руб.</a:t>
            </a:r>
            <a:endParaRPr lang="en-US" sz="2400" u="none" dirty="0">
              <a:solidFill>
                <a:srgbClr val="000000"/>
              </a:solidFill>
              <a:latin typeface="Lato"/>
            </a:endParaRPr>
          </a:p>
        </p:txBody>
      </p:sp>
      <p:sp>
        <p:nvSpPr>
          <p:cNvPr id="95" name="TextBox 8">
            <a:extLst>
              <a:ext uri="{FF2B5EF4-FFF2-40B4-BE49-F238E27FC236}">
                <a16:creationId xmlns:a16="http://schemas.microsoft.com/office/drawing/2014/main" id="{E94867EF-6BA2-92AB-456F-82C6DE5C9C44}"/>
              </a:ext>
            </a:extLst>
          </p:cNvPr>
          <p:cNvSpPr txBox="1"/>
          <p:nvPr/>
        </p:nvSpPr>
        <p:spPr>
          <a:xfrm>
            <a:off x="11366856" y="6085548"/>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1 014</a:t>
            </a:r>
            <a:r>
              <a:rPr lang="ru-RU" sz="2400" u="none" dirty="0">
                <a:solidFill>
                  <a:srgbClr val="000000"/>
                </a:solidFill>
                <a:latin typeface="Lato"/>
              </a:rPr>
              <a:t>,54 руб.</a:t>
            </a:r>
            <a:endParaRPr lang="en-US" sz="2400" u="none" dirty="0">
              <a:solidFill>
                <a:srgbClr val="000000"/>
              </a:solidFill>
              <a:latin typeface="Lato"/>
            </a:endParaRPr>
          </a:p>
        </p:txBody>
      </p:sp>
      <p:sp>
        <p:nvSpPr>
          <p:cNvPr id="96" name="TextBox 8">
            <a:extLst>
              <a:ext uri="{FF2B5EF4-FFF2-40B4-BE49-F238E27FC236}">
                <a16:creationId xmlns:a16="http://schemas.microsoft.com/office/drawing/2014/main" id="{F23DD82F-B9FD-F426-2027-7722EDC13FF2}"/>
              </a:ext>
            </a:extLst>
          </p:cNvPr>
          <p:cNvSpPr txBox="1"/>
          <p:nvPr/>
        </p:nvSpPr>
        <p:spPr>
          <a:xfrm>
            <a:off x="11366856" y="6671920"/>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131,44 руб.</a:t>
            </a:r>
            <a:endParaRPr lang="en-US" sz="2400" u="none" dirty="0">
              <a:solidFill>
                <a:srgbClr val="000000"/>
              </a:solidFill>
              <a:latin typeface="Lato"/>
            </a:endParaRPr>
          </a:p>
        </p:txBody>
      </p:sp>
      <p:sp>
        <p:nvSpPr>
          <p:cNvPr id="97" name="TextBox 8">
            <a:extLst>
              <a:ext uri="{FF2B5EF4-FFF2-40B4-BE49-F238E27FC236}">
                <a16:creationId xmlns:a16="http://schemas.microsoft.com/office/drawing/2014/main" id="{FDA79329-AAC3-A63A-3FB8-C933159BC1ED}"/>
              </a:ext>
            </a:extLst>
          </p:cNvPr>
          <p:cNvSpPr txBox="1"/>
          <p:nvPr/>
        </p:nvSpPr>
        <p:spPr>
          <a:xfrm>
            <a:off x="11366856" y="7258292"/>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u="none" dirty="0">
                <a:solidFill>
                  <a:srgbClr val="000000"/>
                </a:solidFill>
                <a:latin typeface="Lato"/>
              </a:rPr>
              <a:t>38</a:t>
            </a:r>
            <a:r>
              <a:rPr lang="ru-RU" sz="2400" dirty="0">
                <a:solidFill>
                  <a:srgbClr val="000000"/>
                </a:solidFill>
                <a:latin typeface="Lato"/>
              </a:rPr>
              <a:t> %</a:t>
            </a:r>
            <a:r>
              <a:rPr lang="en-US" sz="2400" u="none" dirty="0">
                <a:solidFill>
                  <a:srgbClr val="000000"/>
                </a:solidFill>
                <a:latin typeface="Lato"/>
              </a:rPr>
              <a:t> </a:t>
            </a:r>
          </a:p>
        </p:txBody>
      </p:sp>
      <p:sp>
        <p:nvSpPr>
          <p:cNvPr id="98" name="TextBox 8">
            <a:extLst>
              <a:ext uri="{FF2B5EF4-FFF2-40B4-BE49-F238E27FC236}">
                <a16:creationId xmlns:a16="http://schemas.microsoft.com/office/drawing/2014/main" id="{50F83033-B404-726B-08DF-F5EC1FF7F8E5}"/>
              </a:ext>
            </a:extLst>
          </p:cNvPr>
          <p:cNvSpPr txBox="1"/>
          <p:nvPr/>
        </p:nvSpPr>
        <p:spPr>
          <a:xfrm>
            <a:off x="11366856" y="7844664"/>
            <a:ext cx="2158084"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124</a:t>
            </a:r>
            <a:r>
              <a:rPr lang="ru-RU" sz="2400" u="none" dirty="0">
                <a:solidFill>
                  <a:srgbClr val="000000"/>
                </a:solidFill>
                <a:latin typeface="Lato"/>
              </a:rPr>
              <a:t>,20 руб.</a:t>
            </a:r>
            <a:endParaRPr lang="en-US" sz="2400" u="none" dirty="0">
              <a:solidFill>
                <a:srgbClr val="000000"/>
              </a:solidFill>
              <a:latin typeface="Lato"/>
            </a:endParaRPr>
          </a:p>
        </p:txBody>
      </p:sp>
      <p:sp>
        <p:nvSpPr>
          <p:cNvPr id="99" name="TextBox 8">
            <a:extLst>
              <a:ext uri="{FF2B5EF4-FFF2-40B4-BE49-F238E27FC236}">
                <a16:creationId xmlns:a16="http://schemas.microsoft.com/office/drawing/2014/main" id="{C75CDF37-1481-D3C0-85FE-D3412556A9C5}"/>
              </a:ext>
            </a:extLst>
          </p:cNvPr>
          <p:cNvSpPr txBox="1"/>
          <p:nvPr/>
        </p:nvSpPr>
        <p:spPr>
          <a:xfrm>
            <a:off x="11366856" y="8431036"/>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3</a:t>
            </a:r>
            <a:r>
              <a:rPr lang="ru-RU" sz="2400" u="none" dirty="0">
                <a:solidFill>
                  <a:srgbClr val="000000"/>
                </a:solidFill>
                <a:latin typeface="Lato"/>
              </a:rPr>
              <a:t>6 </a:t>
            </a:r>
            <a:r>
              <a:rPr lang="ru-RU" sz="2400" dirty="0">
                <a:solidFill>
                  <a:srgbClr val="000000"/>
                </a:solidFill>
                <a:latin typeface="Lato"/>
              </a:rPr>
              <a:t>%</a:t>
            </a:r>
            <a:r>
              <a:rPr lang="en-US" sz="2400" u="none" dirty="0">
                <a:solidFill>
                  <a:srgbClr val="000000"/>
                </a:solidFill>
                <a:latin typeface="Lato"/>
              </a:rPr>
              <a:t> </a:t>
            </a:r>
          </a:p>
        </p:txBody>
      </p:sp>
      <p:sp>
        <p:nvSpPr>
          <p:cNvPr id="100" name="TextBox 8">
            <a:extLst>
              <a:ext uri="{FF2B5EF4-FFF2-40B4-BE49-F238E27FC236}">
                <a16:creationId xmlns:a16="http://schemas.microsoft.com/office/drawing/2014/main" id="{13D465A7-7BDD-555F-EFA6-F99248835A8B}"/>
              </a:ext>
            </a:extLst>
          </p:cNvPr>
          <p:cNvSpPr txBox="1"/>
          <p:nvPr/>
        </p:nvSpPr>
        <p:spPr>
          <a:xfrm>
            <a:off x="11366856" y="9017413"/>
            <a:ext cx="1286900"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2</a:t>
            </a:r>
            <a:r>
              <a:rPr lang="ru-RU" sz="2400" u="none" dirty="0">
                <a:solidFill>
                  <a:srgbClr val="000000"/>
                </a:solidFill>
                <a:latin typeface="Lato"/>
              </a:rPr>
              <a:t>5 </a:t>
            </a:r>
            <a:r>
              <a:rPr lang="ru-RU" sz="2400" dirty="0">
                <a:solidFill>
                  <a:srgbClr val="000000"/>
                </a:solidFill>
                <a:latin typeface="Lato"/>
              </a:rPr>
              <a:t>%</a:t>
            </a:r>
            <a:r>
              <a:rPr lang="en-US" sz="2400" u="none" dirty="0">
                <a:solidFill>
                  <a:srgbClr val="000000"/>
                </a:solidFill>
                <a:latin typeface="Lato"/>
              </a:rPr>
              <a:t> </a:t>
            </a:r>
          </a:p>
        </p:txBody>
      </p:sp>
      <p:sp>
        <p:nvSpPr>
          <p:cNvPr id="102" name="TextBox 8">
            <a:extLst>
              <a:ext uri="{FF2B5EF4-FFF2-40B4-BE49-F238E27FC236}">
                <a16:creationId xmlns:a16="http://schemas.microsoft.com/office/drawing/2014/main" id="{80C9C0B2-FBFB-7E61-5E62-108CDA0E5354}"/>
              </a:ext>
            </a:extLst>
          </p:cNvPr>
          <p:cNvSpPr txBox="1"/>
          <p:nvPr/>
        </p:nvSpPr>
        <p:spPr>
          <a:xfrm>
            <a:off x="9169880" y="2581715"/>
            <a:ext cx="589078" cy="469487"/>
          </a:xfrm>
          <a:prstGeom prst="rect">
            <a:avLst/>
          </a:prstGeom>
        </p:spPr>
        <p:txBody>
          <a:bodyPr wrap="square" lIns="0" tIns="0" rIns="0" bIns="0" rtlCol="0" anchor="t">
            <a:spAutoFit/>
          </a:bodyPr>
          <a:lstStyle/>
          <a:p>
            <a:pPr marL="0" lvl="0" indent="0">
              <a:lnSpc>
                <a:spcPts val="4200"/>
              </a:lnSpc>
              <a:spcBef>
                <a:spcPct val="0"/>
              </a:spcBef>
            </a:pPr>
            <a:r>
              <a:rPr lang="en-US" sz="2400" u="none" dirty="0">
                <a:solidFill>
                  <a:srgbClr val="000000"/>
                </a:solidFill>
                <a:latin typeface="Lato"/>
              </a:rPr>
              <a:t>8</a:t>
            </a:r>
            <a:r>
              <a:rPr lang="ru-RU" sz="2400" u="none" dirty="0">
                <a:solidFill>
                  <a:srgbClr val="000000"/>
                </a:solidFill>
                <a:latin typeface="Lato"/>
              </a:rPr>
              <a:t> </a:t>
            </a:r>
            <a:r>
              <a:rPr lang="en-US" sz="2400" u="none" dirty="0">
                <a:solidFill>
                  <a:srgbClr val="000000"/>
                </a:solidFill>
                <a:latin typeface="Lato"/>
              </a:rPr>
              <a:t>%</a:t>
            </a:r>
          </a:p>
        </p:txBody>
      </p:sp>
      <p:sp>
        <p:nvSpPr>
          <p:cNvPr id="103" name="TextBox 8">
            <a:extLst>
              <a:ext uri="{FF2B5EF4-FFF2-40B4-BE49-F238E27FC236}">
                <a16:creationId xmlns:a16="http://schemas.microsoft.com/office/drawing/2014/main" id="{44BC5DCF-2D1E-A0B8-4B2E-771AE06474FE}"/>
              </a:ext>
            </a:extLst>
          </p:cNvPr>
          <p:cNvSpPr txBox="1"/>
          <p:nvPr/>
        </p:nvSpPr>
        <p:spPr>
          <a:xfrm>
            <a:off x="9176842" y="3725032"/>
            <a:ext cx="575155"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5 </a:t>
            </a:r>
            <a:r>
              <a:rPr lang="en-US" sz="2400" u="none" dirty="0">
                <a:solidFill>
                  <a:srgbClr val="000000"/>
                </a:solidFill>
                <a:latin typeface="Lato"/>
              </a:rPr>
              <a:t>%</a:t>
            </a:r>
          </a:p>
        </p:txBody>
      </p:sp>
      <p:sp>
        <p:nvSpPr>
          <p:cNvPr id="104" name="TextBox 8">
            <a:extLst>
              <a:ext uri="{FF2B5EF4-FFF2-40B4-BE49-F238E27FC236}">
                <a16:creationId xmlns:a16="http://schemas.microsoft.com/office/drawing/2014/main" id="{2256C265-D666-32E7-B6E5-E9FC0C288E4C}"/>
              </a:ext>
            </a:extLst>
          </p:cNvPr>
          <p:cNvSpPr txBox="1"/>
          <p:nvPr/>
        </p:nvSpPr>
        <p:spPr>
          <a:xfrm>
            <a:off x="9041865" y="4893141"/>
            <a:ext cx="800456"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-25 </a:t>
            </a:r>
            <a:r>
              <a:rPr lang="en-US" sz="2400" u="none" dirty="0">
                <a:solidFill>
                  <a:srgbClr val="000000"/>
                </a:solidFill>
                <a:latin typeface="Lato"/>
              </a:rPr>
              <a:t>%</a:t>
            </a:r>
          </a:p>
        </p:txBody>
      </p:sp>
      <p:sp>
        <p:nvSpPr>
          <p:cNvPr id="105" name="TextBox 8">
            <a:extLst>
              <a:ext uri="{FF2B5EF4-FFF2-40B4-BE49-F238E27FC236}">
                <a16:creationId xmlns:a16="http://schemas.microsoft.com/office/drawing/2014/main" id="{26B36EE6-611C-360C-A556-F66A59984669}"/>
              </a:ext>
            </a:extLst>
          </p:cNvPr>
          <p:cNvSpPr txBox="1"/>
          <p:nvPr/>
        </p:nvSpPr>
        <p:spPr>
          <a:xfrm>
            <a:off x="9076483" y="6090560"/>
            <a:ext cx="800456"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-55 </a:t>
            </a:r>
            <a:r>
              <a:rPr lang="en-US" sz="2400" u="none" dirty="0">
                <a:solidFill>
                  <a:srgbClr val="000000"/>
                </a:solidFill>
                <a:latin typeface="Lato"/>
              </a:rPr>
              <a:t>%</a:t>
            </a:r>
          </a:p>
        </p:txBody>
      </p:sp>
      <p:sp>
        <p:nvSpPr>
          <p:cNvPr id="106" name="TextBox 8">
            <a:extLst>
              <a:ext uri="{FF2B5EF4-FFF2-40B4-BE49-F238E27FC236}">
                <a16:creationId xmlns:a16="http://schemas.microsoft.com/office/drawing/2014/main" id="{2E482251-AF3E-256D-8A24-47A4049D6D01}"/>
              </a:ext>
            </a:extLst>
          </p:cNvPr>
          <p:cNvSpPr txBox="1"/>
          <p:nvPr/>
        </p:nvSpPr>
        <p:spPr>
          <a:xfrm>
            <a:off x="9032333" y="7847088"/>
            <a:ext cx="819520" cy="469487"/>
          </a:xfrm>
          <a:prstGeom prst="rect">
            <a:avLst/>
          </a:prstGeom>
        </p:spPr>
        <p:txBody>
          <a:bodyPr wrap="square" lIns="0" tIns="0" rIns="0" bIns="0" rtlCol="0" anchor="t">
            <a:spAutoFit/>
          </a:bodyPr>
          <a:lstStyle/>
          <a:p>
            <a:pPr marL="0" lvl="0" indent="0">
              <a:lnSpc>
                <a:spcPts val="4200"/>
              </a:lnSpc>
              <a:spcBef>
                <a:spcPct val="0"/>
              </a:spcBef>
            </a:pPr>
            <a:r>
              <a:rPr lang="ru-RU" sz="2400" dirty="0">
                <a:solidFill>
                  <a:srgbClr val="000000"/>
                </a:solidFill>
                <a:latin typeface="Lato"/>
              </a:rPr>
              <a:t>-30 </a:t>
            </a:r>
            <a:r>
              <a:rPr lang="en-US" sz="2400" u="none" dirty="0">
                <a:solidFill>
                  <a:srgbClr val="000000"/>
                </a:solidFill>
                <a:latin typeface="Lato"/>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24539"/>
          <a:stretch>
            <a:fillRect/>
          </a:stretch>
        </p:blipFill>
        <p:spPr>
          <a:xfrm rot="-5400000">
            <a:off x="-198677" y="213333"/>
            <a:ext cx="10287002" cy="9889647"/>
          </a:xfrm>
          <a:prstGeom prst="rect">
            <a:avLst/>
          </a:prstGeom>
        </p:spPr>
      </p:pic>
      <p:grpSp>
        <p:nvGrpSpPr>
          <p:cNvPr id="3" name="Group 3"/>
          <p:cNvGrpSpPr/>
          <p:nvPr/>
        </p:nvGrpSpPr>
        <p:grpSpPr>
          <a:xfrm>
            <a:off x="1447637" y="2222942"/>
            <a:ext cx="4472040" cy="4472040"/>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CC2FD"/>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360"/>
                </a:lnSpc>
              </a:pPr>
              <a:r>
                <a:rPr lang="ru-RU" sz="2400" dirty="0">
                  <a:solidFill>
                    <a:srgbClr val="000000"/>
                  </a:solidFill>
                  <a:latin typeface="Lato"/>
                </a:rPr>
                <a:t>3</a:t>
              </a:r>
              <a:r>
                <a:rPr lang="en-US" sz="2400" dirty="0">
                  <a:solidFill>
                    <a:srgbClr val="000000"/>
                  </a:solidFill>
                  <a:latin typeface="Lato"/>
                </a:rPr>
                <a:t>8%</a:t>
              </a:r>
            </a:p>
          </p:txBody>
        </p:sp>
      </p:grpSp>
      <p:grpSp>
        <p:nvGrpSpPr>
          <p:cNvPr id="6" name="Group 6"/>
          <p:cNvGrpSpPr/>
          <p:nvPr/>
        </p:nvGrpSpPr>
        <p:grpSpPr>
          <a:xfrm>
            <a:off x="4419601" y="4085605"/>
            <a:ext cx="4179276" cy="4284672"/>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94F56"/>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360"/>
                </a:lnSpc>
              </a:pPr>
              <a:r>
                <a:rPr lang="ru-RU" sz="2400" dirty="0">
                  <a:solidFill>
                    <a:schemeClr val="bg1"/>
                  </a:solidFill>
                  <a:latin typeface="Lato"/>
                </a:rPr>
                <a:t>36</a:t>
              </a:r>
              <a:r>
                <a:rPr lang="en-US" sz="2400" dirty="0">
                  <a:solidFill>
                    <a:schemeClr val="bg1"/>
                  </a:solidFill>
                  <a:latin typeface="Lato"/>
                </a:rPr>
                <a:t>%</a:t>
              </a:r>
            </a:p>
          </p:txBody>
        </p:sp>
      </p:grpSp>
      <p:grpSp>
        <p:nvGrpSpPr>
          <p:cNvPr id="9" name="Group 9"/>
          <p:cNvGrpSpPr/>
          <p:nvPr/>
        </p:nvGrpSpPr>
        <p:grpSpPr>
          <a:xfrm>
            <a:off x="2883877" y="5893656"/>
            <a:ext cx="2605866" cy="2564544"/>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E71F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3360"/>
                </a:lnSpc>
              </a:pPr>
              <a:r>
                <a:rPr lang="en-US" sz="2400" dirty="0">
                  <a:solidFill>
                    <a:srgbClr val="000000"/>
                  </a:solidFill>
                  <a:latin typeface="Lato"/>
                </a:rPr>
                <a:t>2</a:t>
              </a:r>
              <a:r>
                <a:rPr lang="ru-RU" sz="2400" dirty="0">
                  <a:solidFill>
                    <a:srgbClr val="000000"/>
                  </a:solidFill>
                  <a:latin typeface="Lato"/>
                </a:rPr>
                <a:t>5</a:t>
              </a:r>
              <a:r>
                <a:rPr lang="en-US" sz="2400" dirty="0">
                  <a:solidFill>
                    <a:srgbClr val="000000"/>
                  </a:solidFill>
                  <a:latin typeface="Lato"/>
                </a:rPr>
                <a:t>%</a:t>
              </a:r>
            </a:p>
          </p:txBody>
        </p:sp>
      </p:grpSp>
      <p:grpSp>
        <p:nvGrpSpPr>
          <p:cNvPr id="12" name="Group 12"/>
          <p:cNvGrpSpPr/>
          <p:nvPr/>
        </p:nvGrpSpPr>
        <p:grpSpPr>
          <a:xfrm>
            <a:off x="11357816" y="1724588"/>
            <a:ext cx="5868702" cy="6390712"/>
            <a:chOff x="0" y="-85725"/>
            <a:chExt cx="7824936" cy="8520949"/>
          </a:xfrm>
        </p:grpSpPr>
        <p:sp>
          <p:nvSpPr>
            <p:cNvPr id="13" name="TextBox 13"/>
            <p:cNvSpPr txBox="1"/>
            <p:nvPr/>
          </p:nvSpPr>
          <p:spPr>
            <a:xfrm>
              <a:off x="0" y="3799762"/>
              <a:ext cx="4616920" cy="525145"/>
            </a:xfrm>
            <a:prstGeom prst="rect">
              <a:avLst/>
            </a:prstGeom>
          </p:spPr>
          <p:txBody>
            <a:bodyPr lIns="0" tIns="0" rIns="0" bIns="0" rtlCol="0" anchor="t">
              <a:spAutoFit/>
            </a:bodyPr>
            <a:lstStyle/>
            <a:p>
              <a:pPr marL="0" lvl="0" indent="0">
                <a:lnSpc>
                  <a:spcPts val="3359"/>
                </a:lnSpc>
                <a:spcBef>
                  <a:spcPct val="0"/>
                </a:spcBef>
              </a:pPr>
              <a:r>
                <a:rPr lang="ru-RU" sz="2400" u="none" dirty="0">
                  <a:solidFill>
                    <a:srgbClr val="C395FF"/>
                  </a:solidFill>
                  <a:latin typeface="Lato"/>
                </a:rPr>
                <a:t>Затраты на маркетинг</a:t>
              </a:r>
              <a:endParaRPr lang="en-US" sz="2400" u="none" dirty="0">
                <a:solidFill>
                  <a:srgbClr val="C395FF"/>
                </a:solidFill>
                <a:latin typeface="Lato"/>
              </a:endParaRPr>
            </a:p>
          </p:txBody>
        </p:sp>
        <p:sp>
          <p:nvSpPr>
            <p:cNvPr id="14" name="TextBox 14"/>
            <p:cNvSpPr txBox="1"/>
            <p:nvPr/>
          </p:nvSpPr>
          <p:spPr>
            <a:xfrm>
              <a:off x="0" y="4472824"/>
              <a:ext cx="6838887" cy="459271"/>
            </a:xfrm>
            <a:prstGeom prst="rect">
              <a:avLst/>
            </a:prstGeom>
          </p:spPr>
          <p:txBody>
            <a:bodyPr lIns="0" tIns="0" rIns="0" bIns="0" rtlCol="0" anchor="t">
              <a:spAutoFit/>
            </a:bodyPr>
            <a:lstStyle/>
            <a:p>
              <a:pPr marL="0" lvl="0" indent="0">
                <a:lnSpc>
                  <a:spcPts val="2940"/>
                </a:lnSpc>
                <a:spcBef>
                  <a:spcPct val="0"/>
                </a:spcBef>
              </a:pPr>
              <a:r>
                <a:rPr lang="ru-RU" sz="2400" u="none" dirty="0">
                  <a:solidFill>
                    <a:srgbClr val="000000"/>
                  </a:solidFill>
                  <a:latin typeface="Lato"/>
                </a:rPr>
                <a:t>Составляют 38%</a:t>
              </a:r>
              <a:endParaRPr lang="en-US" sz="2400" u="none" dirty="0">
                <a:solidFill>
                  <a:srgbClr val="000000"/>
                </a:solidFill>
                <a:latin typeface="Lato"/>
              </a:endParaRPr>
            </a:p>
          </p:txBody>
        </p:sp>
        <p:sp>
          <p:nvSpPr>
            <p:cNvPr id="15" name="TextBox 15"/>
            <p:cNvSpPr txBox="1"/>
            <p:nvPr/>
          </p:nvSpPr>
          <p:spPr>
            <a:xfrm>
              <a:off x="0" y="5537797"/>
              <a:ext cx="4543157" cy="523391"/>
            </a:xfrm>
            <a:prstGeom prst="rect">
              <a:avLst/>
            </a:prstGeom>
          </p:spPr>
          <p:txBody>
            <a:bodyPr wrap="square" lIns="0" tIns="0" rIns="0" bIns="0" rtlCol="0" anchor="t">
              <a:spAutoFit/>
            </a:bodyPr>
            <a:lstStyle/>
            <a:p>
              <a:pPr marL="0" lvl="0" indent="0">
                <a:lnSpc>
                  <a:spcPts val="3359"/>
                </a:lnSpc>
                <a:spcBef>
                  <a:spcPct val="0"/>
                </a:spcBef>
              </a:pPr>
              <a:r>
                <a:rPr lang="ru-RU" sz="2400" u="none" dirty="0">
                  <a:solidFill>
                    <a:srgbClr val="494F56"/>
                  </a:solidFill>
                  <a:latin typeface="Lato"/>
                </a:rPr>
                <a:t>Постоянные расходы</a:t>
              </a:r>
              <a:endParaRPr lang="en-US" sz="2400" u="none" dirty="0">
                <a:solidFill>
                  <a:srgbClr val="494F56"/>
                </a:solidFill>
                <a:latin typeface="Lato"/>
              </a:endParaRPr>
            </a:p>
          </p:txBody>
        </p:sp>
        <p:sp>
          <p:nvSpPr>
            <p:cNvPr id="16" name="TextBox 16"/>
            <p:cNvSpPr txBox="1"/>
            <p:nvPr/>
          </p:nvSpPr>
          <p:spPr>
            <a:xfrm>
              <a:off x="0" y="6259599"/>
              <a:ext cx="6838887" cy="459271"/>
            </a:xfrm>
            <a:prstGeom prst="rect">
              <a:avLst/>
            </a:prstGeom>
          </p:spPr>
          <p:txBody>
            <a:bodyPr lIns="0" tIns="0" rIns="0" bIns="0" rtlCol="0" anchor="t">
              <a:spAutoFit/>
            </a:bodyPr>
            <a:lstStyle/>
            <a:p>
              <a:pPr marL="0" lvl="0" indent="0">
                <a:lnSpc>
                  <a:spcPts val="2940"/>
                </a:lnSpc>
                <a:spcBef>
                  <a:spcPct val="0"/>
                </a:spcBef>
              </a:pPr>
              <a:r>
                <a:rPr lang="ru-RU" sz="2400" u="none" dirty="0">
                  <a:solidFill>
                    <a:srgbClr val="000000"/>
                  </a:solidFill>
                  <a:latin typeface="Lato"/>
                </a:rPr>
                <a:t>Составляют 36%</a:t>
              </a:r>
              <a:endParaRPr lang="en-US" sz="2400" u="none" dirty="0">
                <a:solidFill>
                  <a:srgbClr val="000000"/>
                </a:solidFill>
                <a:latin typeface="Lato"/>
              </a:endParaRPr>
            </a:p>
          </p:txBody>
        </p:sp>
        <p:sp>
          <p:nvSpPr>
            <p:cNvPr id="17" name="TextBox 17"/>
            <p:cNvSpPr txBox="1"/>
            <p:nvPr/>
          </p:nvSpPr>
          <p:spPr>
            <a:xfrm>
              <a:off x="0" y="7264997"/>
              <a:ext cx="4019155" cy="525145"/>
            </a:xfrm>
            <a:prstGeom prst="rect">
              <a:avLst/>
            </a:prstGeom>
          </p:spPr>
          <p:txBody>
            <a:bodyPr lIns="0" tIns="0" rIns="0" bIns="0" rtlCol="0" anchor="t">
              <a:spAutoFit/>
            </a:bodyPr>
            <a:lstStyle/>
            <a:p>
              <a:pPr marL="0" lvl="0" indent="0">
                <a:lnSpc>
                  <a:spcPts val="3359"/>
                </a:lnSpc>
                <a:spcBef>
                  <a:spcPct val="0"/>
                </a:spcBef>
              </a:pPr>
              <a:r>
                <a:rPr lang="ru-RU" sz="2400" u="none" dirty="0">
                  <a:solidFill>
                    <a:srgbClr val="7C2AE8"/>
                  </a:solidFill>
                  <a:latin typeface="Lato"/>
                </a:rPr>
                <a:t>Маржинальность</a:t>
              </a:r>
              <a:endParaRPr lang="en-US" sz="2400" u="none" dirty="0">
                <a:solidFill>
                  <a:srgbClr val="7C2AE8"/>
                </a:solidFill>
                <a:latin typeface="Lato"/>
              </a:endParaRPr>
            </a:p>
          </p:txBody>
        </p:sp>
        <p:sp>
          <p:nvSpPr>
            <p:cNvPr id="18" name="TextBox 18"/>
            <p:cNvSpPr txBox="1"/>
            <p:nvPr/>
          </p:nvSpPr>
          <p:spPr>
            <a:xfrm>
              <a:off x="0" y="7975953"/>
              <a:ext cx="6969693" cy="459271"/>
            </a:xfrm>
            <a:prstGeom prst="rect">
              <a:avLst/>
            </a:prstGeom>
          </p:spPr>
          <p:txBody>
            <a:bodyPr lIns="0" tIns="0" rIns="0" bIns="0" rtlCol="0" anchor="t">
              <a:spAutoFit/>
            </a:bodyPr>
            <a:lstStyle/>
            <a:p>
              <a:pPr marL="0" lvl="0" indent="0">
                <a:lnSpc>
                  <a:spcPts val="2940"/>
                </a:lnSpc>
                <a:spcBef>
                  <a:spcPct val="0"/>
                </a:spcBef>
              </a:pPr>
              <a:r>
                <a:rPr lang="ru-RU" sz="2400" dirty="0">
                  <a:solidFill>
                    <a:srgbClr val="000000"/>
                  </a:solidFill>
                  <a:latin typeface="Lato"/>
                </a:rPr>
                <a:t>Составляет 25%</a:t>
              </a:r>
              <a:endParaRPr lang="en-US" sz="2400" u="none" dirty="0">
                <a:solidFill>
                  <a:srgbClr val="000000"/>
                </a:solidFill>
                <a:latin typeface="Lato"/>
              </a:endParaRPr>
            </a:p>
          </p:txBody>
        </p:sp>
        <p:sp>
          <p:nvSpPr>
            <p:cNvPr id="19" name="TextBox 19"/>
            <p:cNvSpPr txBox="1"/>
            <p:nvPr/>
          </p:nvSpPr>
          <p:spPr>
            <a:xfrm>
              <a:off x="0" y="-85725"/>
              <a:ext cx="7824936" cy="2077492"/>
            </a:xfrm>
            <a:prstGeom prst="rect">
              <a:avLst/>
            </a:prstGeom>
          </p:spPr>
          <p:txBody>
            <a:bodyPr lIns="0" tIns="0" rIns="0" bIns="0" rtlCol="0" anchor="t">
              <a:spAutoFit/>
            </a:bodyPr>
            <a:lstStyle/>
            <a:p>
              <a:pPr marL="0" lvl="0" indent="0">
                <a:lnSpc>
                  <a:spcPts val="6299"/>
                </a:lnSpc>
                <a:spcBef>
                  <a:spcPct val="0"/>
                </a:spcBef>
              </a:pPr>
              <a:r>
                <a:rPr lang="ru-RU" sz="4500" u="none" dirty="0">
                  <a:solidFill>
                    <a:srgbClr val="000000"/>
                  </a:solidFill>
                  <a:latin typeface="Zilla Slab Light"/>
                </a:rPr>
                <a:t>Структура юнит-экономики</a:t>
              </a:r>
              <a:endParaRPr lang="en-US" sz="4500" u="none" dirty="0">
                <a:solidFill>
                  <a:srgbClr val="000000"/>
                </a:solidFill>
                <a:latin typeface="Zilla Slab Light"/>
              </a:endParaRPr>
            </a:p>
          </p:txBody>
        </p:sp>
      </p:grpSp>
      <p:sp>
        <p:nvSpPr>
          <p:cNvPr id="20" name="TextBox 14">
            <a:extLst>
              <a:ext uri="{FF2B5EF4-FFF2-40B4-BE49-F238E27FC236}">
                <a16:creationId xmlns:a16="http://schemas.microsoft.com/office/drawing/2014/main" id="{21EB5661-DBCE-813B-03E1-512B14DAD992}"/>
              </a:ext>
            </a:extLst>
          </p:cNvPr>
          <p:cNvSpPr txBox="1"/>
          <p:nvPr/>
        </p:nvSpPr>
        <p:spPr>
          <a:xfrm>
            <a:off x="11347260" y="3749294"/>
            <a:ext cx="5129165" cy="344453"/>
          </a:xfrm>
          <a:prstGeom prst="rect">
            <a:avLst/>
          </a:prstGeom>
        </p:spPr>
        <p:txBody>
          <a:bodyPr lIns="0" tIns="0" rIns="0" bIns="0" rtlCol="0" anchor="t">
            <a:spAutoFit/>
          </a:bodyPr>
          <a:lstStyle/>
          <a:p>
            <a:pPr marL="0" lvl="0" indent="0">
              <a:lnSpc>
                <a:spcPts val="2940"/>
              </a:lnSpc>
              <a:spcBef>
                <a:spcPct val="0"/>
              </a:spcBef>
            </a:pPr>
            <a:r>
              <a:rPr lang="ru-RU" sz="2400" u="none" dirty="0">
                <a:solidFill>
                  <a:srgbClr val="000000"/>
                </a:solidFill>
                <a:latin typeface="Lato"/>
              </a:rPr>
              <a:t>Пр</a:t>
            </a:r>
            <a:r>
              <a:rPr lang="ru-RU" sz="2400" dirty="0">
                <a:solidFill>
                  <a:srgbClr val="000000"/>
                </a:solidFill>
                <a:latin typeface="Lato"/>
              </a:rPr>
              <a:t>и новом сценарии:</a:t>
            </a:r>
            <a:endParaRPr lang="en-US" sz="2400" u="none" dirty="0">
              <a:solidFill>
                <a:srgbClr val="000000"/>
              </a:solidFill>
              <a:latin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451</Words>
  <Application>Microsoft Macintosh PowerPoint</Application>
  <PresentationFormat>Произвольный</PresentationFormat>
  <Paragraphs>95</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Zilla Slab Light</vt:lpstr>
      <vt:lpstr>Calibri</vt:lpstr>
      <vt:lpstr>Lato</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Modern Minimal infographic Presentation</dc:title>
  <cp:lastModifiedBy>Microsoft Office User</cp:lastModifiedBy>
  <cp:revision>16</cp:revision>
  <dcterms:created xsi:type="dcterms:W3CDTF">2006-08-16T00:00:00Z</dcterms:created>
  <dcterms:modified xsi:type="dcterms:W3CDTF">2023-02-06T16:28:27Z</dcterms:modified>
  <dc:identifier>DAFHIbu-1TM</dc:identifier>
</cp:coreProperties>
</file>